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2"/>
  </p:notesMasterIdLst>
  <p:sldIdLst>
    <p:sldId id="540" r:id="rId2"/>
    <p:sldId id="299" r:id="rId3"/>
    <p:sldId id="269" r:id="rId4"/>
    <p:sldId id="270" r:id="rId5"/>
    <p:sldId id="274" r:id="rId6"/>
    <p:sldId id="278" r:id="rId7"/>
    <p:sldId id="673" r:id="rId8"/>
    <p:sldId id="674" r:id="rId9"/>
    <p:sldId id="700" r:id="rId10"/>
    <p:sldId id="675" r:id="rId11"/>
    <p:sldId id="699" r:id="rId12"/>
    <p:sldId id="676" r:id="rId13"/>
    <p:sldId id="677" r:id="rId14"/>
    <p:sldId id="256" r:id="rId15"/>
    <p:sldId id="280" r:id="rId16"/>
    <p:sldId id="283" r:id="rId17"/>
    <p:sldId id="681" r:id="rId18"/>
    <p:sldId id="307" r:id="rId19"/>
    <p:sldId id="309" r:id="rId20"/>
    <p:sldId id="297" r:id="rId21"/>
    <p:sldId id="293" r:id="rId22"/>
    <p:sldId id="687" r:id="rId23"/>
    <p:sldId id="310" r:id="rId24"/>
    <p:sldId id="688" r:id="rId25"/>
    <p:sldId id="312" r:id="rId26"/>
    <p:sldId id="689" r:id="rId27"/>
    <p:sldId id="692" r:id="rId28"/>
    <p:sldId id="691" r:id="rId29"/>
    <p:sldId id="690" r:id="rId30"/>
    <p:sldId id="313" r:id="rId31"/>
    <p:sldId id="693" r:id="rId32"/>
    <p:sldId id="695" r:id="rId33"/>
    <p:sldId id="698" r:id="rId34"/>
    <p:sldId id="682" r:id="rId35"/>
    <p:sldId id="678" r:id="rId36"/>
    <p:sldId id="654" r:id="rId37"/>
    <p:sldId id="271" r:id="rId38"/>
    <p:sldId id="272" r:id="rId39"/>
    <p:sldId id="273" r:id="rId40"/>
    <p:sldId id="655" r:id="rId41"/>
    <p:sldId id="275" r:id="rId42"/>
    <p:sldId id="276" r:id="rId43"/>
    <p:sldId id="277" r:id="rId44"/>
    <p:sldId id="658" r:id="rId45"/>
    <p:sldId id="290" r:id="rId46"/>
    <p:sldId id="680" r:id="rId47"/>
    <p:sldId id="296" r:id="rId48"/>
    <p:sldId id="661" r:id="rId49"/>
    <p:sldId id="298" r:id="rId50"/>
    <p:sldId id="662" r:id="rId51"/>
    <p:sldId id="300" r:id="rId52"/>
    <p:sldId id="301" r:id="rId53"/>
    <p:sldId id="663" r:id="rId54"/>
    <p:sldId id="303" r:id="rId55"/>
    <p:sldId id="304" r:id="rId56"/>
    <p:sldId id="305" r:id="rId57"/>
    <p:sldId id="664" r:id="rId58"/>
    <p:sldId id="665" r:id="rId59"/>
    <p:sldId id="666" r:id="rId60"/>
    <p:sldId id="667" r:id="rId61"/>
    <p:sldId id="668" r:id="rId62"/>
    <p:sldId id="311" r:id="rId63"/>
    <p:sldId id="669" r:id="rId64"/>
    <p:sldId id="670" r:id="rId65"/>
    <p:sldId id="314" r:id="rId66"/>
    <p:sldId id="334" r:id="rId67"/>
    <p:sldId id="684" r:id="rId68"/>
    <p:sldId id="697" r:id="rId69"/>
    <p:sldId id="686" r:id="rId70"/>
    <p:sldId id="696" r:id="rId7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Lato Regular"/>
        <a:ea typeface="Lato Regular"/>
        <a:cs typeface="Lato Regular"/>
        <a:sym typeface="Lato Regular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Lato Regular"/>
        <a:ea typeface="Lato Regular"/>
        <a:cs typeface="Lato Regular"/>
        <a:sym typeface="Lato Regular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Lato Regular"/>
        <a:ea typeface="Lato Regular"/>
        <a:cs typeface="Lato Regular"/>
        <a:sym typeface="Lato Regular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Lato Regular"/>
        <a:ea typeface="Lato Regular"/>
        <a:cs typeface="Lato Regular"/>
        <a:sym typeface="Lato Regular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Lato Regular"/>
        <a:ea typeface="Lato Regular"/>
        <a:cs typeface="Lato Regular"/>
        <a:sym typeface="Lato Regular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Lato Regular"/>
        <a:ea typeface="Lato Regular"/>
        <a:cs typeface="Lato Regular"/>
        <a:sym typeface="Lato Regular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Lato Regular"/>
        <a:ea typeface="Lato Regular"/>
        <a:cs typeface="Lato Regular"/>
        <a:sym typeface="Lato Regular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Lato Regular"/>
        <a:ea typeface="Lato Regular"/>
        <a:cs typeface="Lato Regular"/>
        <a:sym typeface="Lato Regular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Lato Regular"/>
        <a:ea typeface="Lato Regular"/>
        <a:cs typeface="Lato Regular"/>
        <a:sym typeface="Lato Regular"/>
      </a:defRPr>
    </a:lvl9pPr>
  </p:defaultTextStyle>
  <p:extLst>
    <p:ext uri="{EFAFB233-063F-42B5-8137-9DF3F51BA10A}">
      <p15:sldGuideLst xmlns:p15="http://schemas.microsoft.com/office/powerpoint/2012/main">
        <p15:guide id="1" orient="horz" pos="7152" userDrawn="1">
          <p15:clr>
            <a:srgbClr val="A4A3A4"/>
          </p15:clr>
        </p15:guide>
        <p15:guide id="2" pos="1123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upam Gupta" initials="AG" lastIdx="1" clrIdx="0">
    <p:extLst>
      <p:ext uri="{19B8F6BF-5375-455C-9EA6-DF929625EA0E}">
        <p15:presenceInfo xmlns:p15="http://schemas.microsoft.com/office/powerpoint/2012/main" userId="314766ba90397da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92D050"/>
    <a:srgbClr val="00B0F0"/>
    <a:srgbClr val="0033CC"/>
    <a:srgbClr val="FF3300"/>
    <a:srgbClr val="FFC000"/>
    <a:srgbClr val="404040"/>
    <a:srgbClr val="FFFFFF"/>
    <a:srgbClr val="434343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Lato Regular"/>
          <a:ea typeface="Lato Regular"/>
          <a:cs typeface="Lato Regular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381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381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Lato Regular"/>
          <a:ea typeface="Lato Regular"/>
          <a:cs typeface="Lato Regular"/>
        </a:font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Lato Regular"/>
          <a:ea typeface="Lato Regular"/>
          <a:cs typeface="Lato Regular"/>
        </a:font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1">
                  <a:lumOff val="1354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solidFill>
            <a:srgbClr val="014D80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Lato Regular"/>
          <a:ea typeface="Lato Regular"/>
          <a:cs typeface="Lato Regular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09D00"/>
          </a:solidFill>
        </a:fill>
      </a:tcStyle>
    </a:firstCol>
    <a:lastRow>
      <a:tcTxStyle b="off" i="off">
        <a:font>
          <a:latin typeface="Lato Regular"/>
          <a:ea typeface="Lato Regular"/>
          <a:cs typeface="Lato Regular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61D836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27002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Lato Regular"/>
          <a:ea typeface="Lato Regular"/>
          <a:cs typeface="Lato Regular"/>
        </a:font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E3E5E8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-613784"/>
              <a:lumOff val="1275"/>
            </a:scheme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4">
                  <a:hueOff val="-613784"/>
                  <a:lumOff val="1275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E3E5E8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E3E5E8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FF5300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Lato Regular"/>
          <a:ea typeface="Lato Regular"/>
          <a:cs typeface="Lato Regular"/>
        </a:font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98195F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6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Lato Regular"/>
          <a:ea typeface="Lato Regular"/>
          <a:cs typeface="Lato Regular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381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262727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42424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66" autoAdjust="0"/>
    <p:restoredTop sz="94660"/>
  </p:normalViewPr>
  <p:slideViewPr>
    <p:cSldViewPr snapToGrid="0" showGuides="1">
      <p:cViewPr>
        <p:scale>
          <a:sx n="47" d="100"/>
          <a:sy n="47" d="100"/>
        </p:scale>
        <p:origin x="180" y="36"/>
      </p:cViewPr>
      <p:guideLst>
        <p:guide orient="horz" pos="7152"/>
        <p:guide pos="1123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8" d="100"/>
        <a:sy n="38" d="100"/>
      </p:scale>
      <p:origin x="0" y="-471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Lato Regular"/>
        <a:ea typeface="Lato Regular"/>
        <a:cs typeface="Lato Regular"/>
        <a:sym typeface="Lato Regular"/>
      </a:defRPr>
    </a:lvl1pPr>
    <a:lvl2pPr indent="228600" defTabSz="457200" latinLnBrk="0">
      <a:lnSpc>
        <a:spcPct val="117999"/>
      </a:lnSpc>
      <a:defRPr sz="2200">
        <a:latin typeface="Lato Regular"/>
        <a:ea typeface="Lato Regular"/>
        <a:cs typeface="Lato Regular"/>
        <a:sym typeface="Lato Regular"/>
      </a:defRPr>
    </a:lvl2pPr>
    <a:lvl3pPr indent="457200" defTabSz="457200" latinLnBrk="0">
      <a:lnSpc>
        <a:spcPct val="117999"/>
      </a:lnSpc>
      <a:defRPr sz="2200">
        <a:latin typeface="Lato Regular"/>
        <a:ea typeface="Lato Regular"/>
        <a:cs typeface="Lato Regular"/>
        <a:sym typeface="Lato Regular"/>
      </a:defRPr>
    </a:lvl3pPr>
    <a:lvl4pPr indent="685800" defTabSz="457200" latinLnBrk="0">
      <a:lnSpc>
        <a:spcPct val="117999"/>
      </a:lnSpc>
      <a:defRPr sz="2200">
        <a:latin typeface="Lato Regular"/>
        <a:ea typeface="Lato Regular"/>
        <a:cs typeface="Lato Regular"/>
        <a:sym typeface="Lato Regular"/>
      </a:defRPr>
    </a:lvl4pPr>
    <a:lvl5pPr indent="914400" defTabSz="457200" latinLnBrk="0">
      <a:lnSpc>
        <a:spcPct val="117999"/>
      </a:lnSpc>
      <a:defRPr sz="2200">
        <a:latin typeface="Lato Regular"/>
        <a:ea typeface="Lato Regular"/>
        <a:cs typeface="Lato Regular"/>
        <a:sym typeface="Lato Regular"/>
      </a:defRPr>
    </a:lvl5pPr>
    <a:lvl6pPr indent="1143000" defTabSz="457200" latinLnBrk="0">
      <a:lnSpc>
        <a:spcPct val="117999"/>
      </a:lnSpc>
      <a:defRPr sz="2200">
        <a:latin typeface="Lato Regular"/>
        <a:ea typeface="Lato Regular"/>
        <a:cs typeface="Lato Regular"/>
        <a:sym typeface="Lato Regular"/>
      </a:defRPr>
    </a:lvl6pPr>
    <a:lvl7pPr indent="1371600" defTabSz="457200" latinLnBrk="0">
      <a:lnSpc>
        <a:spcPct val="117999"/>
      </a:lnSpc>
      <a:defRPr sz="2200">
        <a:latin typeface="Lato Regular"/>
        <a:ea typeface="Lato Regular"/>
        <a:cs typeface="Lato Regular"/>
        <a:sym typeface="Lato Regular"/>
      </a:defRPr>
    </a:lvl7pPr>
    <a:lvl8pPr indent="1600200" defTabSz="457200" latinLnBrk="0">
      <a:lnSpc>
        <a:spcPct val="117999"/>
      </a:lnSpc>
      <a:defRPr sz="2200">
        <a:latin typeface="Lato Regular"/>
        <a:ea typeface="Lato Regular"/>
        <a:cs typeface="Lato Regular"/>
        <a:sym typeface="Lato Regular"/>
      </a:defRPr>
    </a:lvl8pPr>
    <a:lvl9pPr indent="1828800" defTabSz="457200" latinLnBrk="0">
      <a:lnSpc>
        <a:spcPct val="117999"/>
      </a:lnSpc>
      <a:defRPr sz="2200">
        <a:latin typeface="Lato Regular"/>
        <a:ea typeface="Lato Regular"/>
        <a:cs typeface="Lato Regular"/>
        <a:sym typeface="Lato Regular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4994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Change to the actual version.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498" y="11839048"/>
            <a:ext cx="21971003" cy="636979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17244">
              <a:lnSpc>
                <a:spcPct val="100000"/>
              </a:lnSpc>
              <a:spcBef>
                <a:spcPts val="0"/>
              </a:spcBef>
              <a:buSzTx/>
              <a:buNone/>
              <a:defRPr sz="3564">
                <a:latin typeface="+mn-lt"/>
                <a:ea typeface="+mn-ea"/>
                <a:cs typeface="+mn-cs"/>
                <a:sym typeface="Lato Bold"/>
              </a:defRPr>
            </a:lvl1pPr>
          </a:lstStyle>
          <a:p>
            <a:r>
              <a:rPr dirty="0"/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rPr dirty="0"/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196865"/>
            <a:ext cx="21971000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Lato Bold"/>
              </a:defRPr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Lato Bold"/>
              </a:defRPr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Lato Bold"/>
              </a:defRPr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Lato Bold"/>
              </a:defRPr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Lato Bold"/>
              </a:defRPr>
            </a:lvl5pPr>
          </a:lstStyle>
          <a:p>
            <a:r>
              <a:rPr dirty="0"/>
              <a:t>Presentation Subtitle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2262" y="13074598"/>
            <a:ext cx="379477" cy="3810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>
            <a:spLocks noGrp="1"/>
          </p:cNvSpPr>
          <p:nvPr>
            <p:ph type="pic" idx="21"/>
          </p:nvPr>
        </p:nvSpPr>
        <p:spPr>
          <a:xfrm>
            <a:off x="-431800" y="-4038600"/>
            <a:ext cx="29464000" cy="18034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rPr dirty="0"/>
              <a:t>Presentation Title</a:t>
            </a:r>
          </a:p>
        </p:txBody>
      </p:sp>
      <p:sp>
        <p:nvSpPr>
          <p:cNvPr id="23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17244">
              <a:lnSpc>
                <a:spcPct val="100000"/>
              </a:lnSpc>
              <a:spcBef>
                <a:spcPts val="0"/>
              </a:spcBef>
              <a:buSzTx/>
              <a:buNone/>
              <a:defRPr sz="3564">
                <a:latin typeface="+mn-lt"/>
                <a:ea typeface="+mn-ea"/>
                <a:cs typeface="+mn-cs"/>
                <a:sym typeface="Lato Bold"/>
              </a:defRPr>
            </a:lvl1pPr>
          </a:lstStyle>
          <a:p>
            <a:r>
              <a:rPr dirty="0"/>
              <a:t>Author and Date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4468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Lato Bold"/>
              </a:defRPr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Lato Bold"/>
              </a:defRPr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Lato Bold"/>
              </a:defRPr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Lato Bold"/>
              </a:defRPr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Lato Bold"/>
              </a:defRPr>
            </a:lvl5pPr>
          </a:lstStyle>
          <a:p>
            <a:r>
              <a:rPr dirty="0"/>
              <a:t>Presentation Subtitle 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rPr dirty="0"/>
              <a:t>Slide Title</a:t>
            </a:r>
          </a:p>
        </p:txBody>
      </p:sp>
      <p:sp>
        <p:nvSpPr>
          <p:cNvPr id="3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2403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Lato Bold"/>
              </a:defRPr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Lato Bold"/>
              </a:defRPr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Lato Bold"/>
              </a:defRPr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Lato Bold"/>
              </a:defRPr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Lato Bold"/>
              </a:defRPr>
            </a:lvl5pPr>
          </a:lstStyle>
          <a:p>
            <a:r>
              <a:rPr dirty="0"/>
              <a:t>Slide Subtitle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34" name="92709243_1322x1323.jpeg"/>
          <p:cNvSpPr>
            <a:spLocks noGrp="1"/>
          </p:cNvSpPr>
          <p:nvPr>
            <p:ph type="pic" sz="half" idx="21"/>
          </p:nvPr>
        </p:nvSpPr>
        <p:spPr>
          <a:xfrm>
            <a:off x="12052303" y="1270000"/>
            <a:ext cx="11188406" cy="1120988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96013" y="13078832"/>
            <a:ext cx="379477" cy="3810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rPr dirty="0"/>
              <a:t>Slide Title</a:t>
            </a:r>
          </a:p>
        </p:txBody>
      </p:sp>
      <p:sp>
        <p:nvSpPr>
          <p:cNvPr id="6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5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Lato Bold"/>
              </a:defRPr>
            </a:lvl1pPr>
          </a:lstStyle>
          <a:p>
            <a:r>
              <a:rPr dirty="0"/>
              <a:t>Slide Subtitle</a:t>
            </a:r>
          </a:p>
        </p:txBody>
      </p:sp>
      <p:sp>
        <p:nvSpPr>
          <p:cNvPr id="62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3" name="824910546_2681x1332.jpg"/>
          <p:cNvSpPr>
            <a:spLocks noGrp="1"/>
          </p:cNvSpPr>
          <p:nvPr>
            <p:ph type="pic" idx="22"/>
          </p:nvPr>
        </p:nvSpPr>
        <p:spPr>
          <a:xfrm>
            <a:off x="6380200" y="1263848"/>
            <a:ext cx="22529801" cy="1119347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rPr dirty="0"/>
              <a:t>Agenda Title</a:t>
            </a:r>
          </a:p>
        </p:txBody>
      </p:sp>
      <p:sp>
        <p:nvSpPr>
          <p:cNvPr id="89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Lato Bold"/>
              </a:defRPr>
            </a:lvl1pPr>
          </a:lstStyle>
          <a:p>
            <a:r>
              <a:rPr dirty="0"/>
              <a:t>Agenda Subtitle</a:t>
            </a:r>
          </a:p>
        </p:txBody>
      </p:sp>
      <p:sp>
        <p:nvSpPr>
          <p:cNvPr id="90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Lato Bold"/>
              </a:defRPr>
            </a:lvl1pPr>
          </a:lstStyle>
          <a:p>
            <a:r>
              <a:rPr dirty="0"/>
              <a:t>Fact information</a:t>
            </a:r>
          </a:p>
        </p:txBody>
      </p:sp>
      <p:sp>
        <p:nvSpPr>
          <p:cNvPr id="107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935258"/>
            <a:ext cx="21971000" cy="7359063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spc="-250">
                <a:latin typeface="+mn-lt"/>
                <a:ea typeface="+mn-ea"/>
                <a:cs typeface="+mn-cs"/>
                <a:sym typeface="Lato Bold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spc="-250">
                <a:latin typeface="+mn-lt"/>
                <a:ea typeface="+mn-ea"/>
                <a:cs typeface="+mn-cs"/>
                <a:sym typeface="Lato Bold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spc="-250">
                <a:latin typeface="+mn-lt"/>
                <a:ea typeface="+mn-ea"/>
                <a:cs typeface="+mn-cs"/>
                <a:sym typeface="Lato Bold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spc="-250">
                <a:latin typeface="+mn-lt"/>
                <a:ea typeface="+mn-ea"/>
                <a:cs typeface="+mn-cs"/>
                <a:sym typeface="Lato Bold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spc="-250">
                <a:latin typeface="+mn-lt"/>
                <a:ea typeface="+mn-ea"/>
                <a:cs typeface="+mn-cs"/>
                <a:sym typeface="Lato Bold"/>
              </a:defRPr>
            </a:lvl5pPr>
          </a:lstStyle>
          <a:p>
            <a:r>
              <a:rPr dirty="0"/>
              <a:t>100%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0" y="2244726"/>
            <a:ext cx="182880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0" y="7204076"/>
            <a:ext cx="18288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B54D3-AD2A-472A-B78E-D0A85DD0437A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965B9-2BEF-49C3-8001-72214F5A3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4436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Title">
            <a:extLst>
              <a:ext uri="{FF2B5EF4-FFF2-40B4-BE49-F238E27FC236}">
                <a16:creationId xmlns:a16="http://schemas.microsoft.com/office/drawing/2014/main" id="{599E83B7-A0E1-4840-91DF-96DBC5416C49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3163"/>
          </a:xfrm>
          <a:prstGeom prst="rect">
            <a:avLst/>
          </a:prstGeom>
        </p:spPr>
        <p:txBody>
          <a:bodyPr/>
          <a:lstStyle/>
          <a:p>
            <a:r>
              <a:rPr dirty="0"/>
              <a:t>Slide Title</a:t>
            </a:r>
          </a:p>
        </p:txBody>
      </p:sp>
      <p:sp>
        <p:nvSpPr>
          <p:cNvPr id="10" name="Slide Subtitle">
            <a:extLst>
              <a:ext uri="{FF2B5EF4-FFF2-40B4-BE49-F238E27FC236}">
                <a16:creationId xmlns:a16="http://schemas.microsoft.com/office/drawing/2014/main" id="{22CCDEF8-7F8E-44AF-8C02-21222566DAC0}"/>
              </a:ext>
            </a:extLst>
          </p:cNvPr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Lato Bold"/>
              </a:defRPr>
            </a:lvl1pPr>
          </a:lstStyle>
          <a:p>
            <a:r>
              <a:rPr dirty="0"/>
              <a:t>Slide Subtitle</a:t>
            </a:r>
          </a:p>
        </p:txBody>
      </p:sp>
      <p:sp>
        <p:nvSpPr>
          <p:cNvPr id="11" name="Body Level One…">
            <a:extLst>
              <a:ext uri="{FF2B5EF4-FFF2-40B4-BE49-F238E27FC236}">
                <a16:creationId xmlns:a16="http://schemas.microsoft.com/office/drawing/2014/main" id="{C337EC31-CCC3-49D5-8397-FA1C97045472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E13B3712-5F8B-461C-ADD6-0229D8638A7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996013" y="13074598"/>
            <a:ext cx="379477" cy="3810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12089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370664" y="12845799"/>
            <a:ext cx="572272" cy="595035"/>
          </a:xfrm>
        </p:spPr>
        <p:txBody>
          <a:bodyPr/>
          <a:lstStyle>
            <a:lvl1pPr>
              <a:defRPr sz="3200"/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934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spc="-232"/>
            </a:lvl1pPr>
          </a:lstStyle>
          <a:p>
            <a:r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96013" y="13078832"/>
            <a:ext cx="379477" cy="3810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1384043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rPr dirty="0"/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96013" y="13074598"/>
            <a:ext cx="379477" cy="3810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7" r:id="rId6"/>
    <p:sldLayoutId id="2147483659" r:id="rId7"/>
    <p:sldLayoutId id="2147483664" r:id="rId8"/>
    <p:sldLayoutId id="2147483665" r:id="rId9"/>
    <p:sldLayoutId id="2147483666" r:id="rId10"/>
    <p:sldLayoutId id="2147483667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Lato Bold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Lato Bold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Lato Bold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Lato Bold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Lato Bold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Lato Bold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Lato Bold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Lato Bold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Lato Bold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9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10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0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1.png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21.png"/><Relationship Id="rId7" Type="http://schemas.openxmlformats.org/officeDocument/2006/relationships/image" Target="../media/image49.png"/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2.png"/><Relationship Id="rId11" Type="http://schemas.openxmlformats.org/officeDocument/2006/relationships/image" Target="../media/image73.png"/><Relationship Id="rId5" Type="http://schemas.openxmlformats.org/officeDocument/2006/relationships/image" Target="../media/image67.png"/><Relationship Id="rId15" Type="http://schemas.openxmlformats.org/officeDocument/2006/relationships/image" Target="../media/image77.png"/><Relationship Id="rId4" Type="http://schemas.openxmlformats.org/officeDocument/2006/relationships/image" Target="../media/image43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90.pn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12" Type="http://schemas.openxmlformats.org/officeDocument/2006/relationships/image" Target="../media/image8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3.png"/><Relationship Id="rId11" Type="http://schemas.openxmlformats.org/officeDocument/2006/relationships/image" Target="../media/image88.png"/><Relationship Id="rId5" Type="http://schemas.openxmlformats.org/officeDocument/2006/relationships/image" Target="../media/image82.png"/><Relationship Id="rId10" Type="http://schemas.openxmlformats.org/officeDocument/2006/relationships/image" Target="../media/image87.png"/><Relationship Id="rId4" Type="http://schemas.openxmlformats.org/officeDocument/2006/relationships/image" Target="../media/image81.png"/><Relationship Id="rId9" Type="http://schemas.openxmlformats.org/officeDocument/2006/relationships/image" Target="../media/image8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3" Type="http://schemas.openxmlformats.org/officeDocument/2006/relationships/image" Target="../media/image53.png"/><Relationship Id="rId7" Type="http://schemas.openxmlformats.org/officeDocument/2006/relationships/image" Target="../media/image58.png"/><Relationship Id="rId12" Type="http://schemas.openxmlformats.org/officeDocument/2006/relationships/image" Target="../media/image63.png"/><Relationship Id="rId2" Type="http://schemas.openxmlformats.org/officeDocument/2006/relationships/image" Target="../media/image371.png"/><Relationship Id="rId16" Type="http://schemas.openxmlformats.org/officeDocument/2006/relationships/image" Target="../media/image68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5" Type="http://schemas.openxmlformats.org/officeDocument/2006/relationships/image" Target="../media/image66.pn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Relationship Id="rId14" Type="http://schemas.openxmlformats.org/officeDocument/2006/relationships/image" Target="../media/image6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13" Type="http://schemas.openxmlformats.org/officeDocument/2006/relationships/image" Target="../media/image74.png"/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4.png"/><Relationship Id="rId11" Type="http://schemas.openxmlformats.org/officeDocument/2006/relationships/image" Target="../media/image72.png"/><Relationship Id="rId5" Type="http://schemas.openxmlformats.org/officeDocument/2006/relationships/image" Target="../media/image103.png"/><Relationship Id="rId10" Type="http://schemas.openxmlformats.org/officeDocument/2006/relationships/image" Target="../media/image108.png"/><Relationship Id="rId4" Type="http://schemas.openxmlformats.org/officeDocument/2006/relationships/image" Target="../media/image70.png"/><Relationship Id="rId9" Type="http://schemas.openxmlformats.org/officeDocument/2006/relationships/image" Target="../media/image71.png"/><Relationship Id="rId14" Type="http://schemas.openxmlformats.org/officeDocument/2006/relationships/image" Target="../media/image7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13" Type="http://schemas.openxmlformats.org/officeDocument/2006/relationships/image" Target="../media/image78.png"/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12" Type="http://schemas.openxmlformats.org/officeDocument/2006/relationships/image" Target="../media/image76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10" Type="http://schemas.openxmlformats.org/officeDocument/2006/relationships/image" Target="../media/image108.png"/><Relationship Id="rId14" Type="http://schemas.openxmlformats.org/officeDocument/2006/relationships/image" Target="../media/image7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10" Type="http://schemas.openxmlformats.org/officeDocument/2006/relationships/image" Target="../media/image102.png"/><Relationship Id="rId4" Type="http://schemas.openxmlformats.org/officeDocument/2006/relationships/image" Target="../media/image95.png"/><Relationship Id="rId9" Type="http://schemas.openxmlformats.org/officeDocument/2006/relationships/image" Target="../media/image10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109.png"/><Relationship Id="rId7" Type="http://schemas.openxmlformats.org/officeDocument/2006/relationships/image" Target="../media/image9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0.png"/><Relationship Id="rId11" Type="http://schemas.openxmlformats.org/officeDocument/2006/relationships/image" Target="../media/image114.png"/><Relationship Id="rId5" Type="http://schemas.openxmlformats.org/officeDocument/2006/relationships/image" Target="../media/image96.png"/><Relationship Id="rId10" Type="http://schemas.openxmlformats.org/officeDocument/2006/relationships/image" Target="../media/image113.png"/><Relationship Id="rId4" Type="http://schemas.openxmlformats.org/officeDocument/2006/relationships/image" Target="../media/image95.png"/><Relationship Id="rId9" Type="http://schemas.openxmlformats.org/officeDocument/2006/relationships/image" Target="../media/image1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7" Type="http://schemas.openxmlformats.org/officeDocument/2006/relationships/image" Target="../media/image9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image" Target="../media/image9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image" Target="../media/image109.png"/><Relationship Id="rId7" Type="http://schemas.openxmlformats.org/officeDocument/2006/relationships/image" Target="../media/image120.png"/><Relationship Id="rId12" Type="http://schemas.openxmlformats.org/officeDocument/2006/relationships/image" Target="../media/image125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9.png"/><Relationship Id="rId11" Type="http://schemas.openxmlformats.org/officeDocument/2006/relationships/image" Target="../media/image124.png"/><Relationship Id="rId5" Type="http://schemas.openxmlformats.org/officeDocument/2006/relationships/image" Target="../media/image118.png"/><Relationship Id="rId10" Type="http://schemas.openxmlformats.org/officeDocument/2006/relationships/image" Target="../media/image123.png"/><Relationship Id="rId4" Type="http://schemas.openxmlformats.org/officeDocument/2006/relationships/image" Target="../media/image96.png"/><Relationship Id="rId9" Type="http://schemas.openxmlformats.org/officeDocument/2006/relationships/image" Target="../media/image12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image" Target="../media/image370.png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0.png"/><Relationship Id="rId3" Type="http://schemas.openxmlformats.org/officeDocument/2006/relationships/image" Target="../media/image132.jpeg"/><Relationship Id="rId7" Type="http://schemas.openxmlformats.org/officeDocument/2006/relationships/image" Target="../media/image590.pn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7.png"/><Relationship Id="rId5" Type="http://schemas.openxmlformats.org/officeDocument/2006/relationships/image" Target="../media/image134.jpeg"/><Relationship Id="rId4" Type="http://schemas.openxmlformats.org/officeDocument/2006/relationships/image" Target="../media/image133.jpeg"/><Relationship Id="rId9" Type="http://schemas.openxmlformats.org/officeDocument/2006/relationships/image" Target="../media/image61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0.png"/><Relationship Id="rId2" Type="http://schemas.openxmlformats.org/officeDocument/2006/relationships/image" Target="../media/image1230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0.png"/><Relationship Id="rId2" Type="http://schemas.openxmlformats.org/officeDocument/2006/relationships/image" Target="../media/image1230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0.png"/><Relationship Id="rId2" Type="http://schemas.openxmlformats.org/officeDocument/2006/relationships/image" Target="../media/image1230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0.png"/><Relationship Id="rId2" Type="http://schemas.openxmlformats.org/officeDocument/2006/relationships/image" Target="../media/image1230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0.png"/><Relationship Id="rId2" Type="http://schemas.openxmlformats.org/officeDocument/2006/relationships/image" Target="../media/image1230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0.png"/><Relationship Id="rId2" Type="http://schemas.openxmlformats.org/officeDocument/2006/relationships/image" Target="../media/image6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4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0.png"/><Relationship Id="rId2" Type="http://schemas.openxmlformats.org/officeDocument/2006/relationships/image" Target="../media/image1230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0.png"/><Relationship Id="rId2" Type="http://schemas.openxmlformats.org/officeDocument/2006/relationships/image" Target="../media/image1230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630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0.png"/><Relationship Id="rId4" Type="http://schemas.openxmlformats.org/officeDocument/2006/relationships/image" Target="../media/image139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0.png"/><Relationship Id="rId2" Type="http://schemas.openxmlformats.org/officeDocument/2006/relationships/image" Target="../media/image560.png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image" Target="../media/image370.png"/><Relationship Id="rId1" Type="http://schemas.openxmlformats.org/officeDocument/2006/relationships/slideLayout" Target="../slideLayouts/slideLayout10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0.png"/><Relationship Id="rId2" Type="http://schemas.openxmlformats.org/officeDocument/2006/relationships/image" Target="../media/image690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10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7964AA-0B91-4B8E-8D6F-2D30D5BE203C}"/>
              </a:ext>
            </a:extLst>
          </p:cNvPr>
          <p:cNvSpPr/>
          <p:nvPr/>
        </p:nvSpPr>
        <p:spPr>
          <a:xfrm>
            <a:off x="-10160" y="11257280"/>
            <a:ext cx="24384000" cy="2458720"/>
          </a:xfrm>
          <a:prstGeom prst="rect">
            <a:avLst/>
          </a:prstGeom>
          <a:solidFill>
            <a:schemeClr val="tx1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151" name="Random Order Set Cover is as Easy as Offline"/>
          <p:cNvSpPr txBox="1">
            <a:spLocks noGrp="1"/>
          </p:cNvSpPr>
          <p:nvPr>
            <p:ph type="ctrTitle"/>
          </p:nvPr>
        </p:nvSpPr>
        <p:spPr>
          <a:xfrm>
            <a:off x="1206497" y="3356708"/>
            <a:ext cx="21971004" cy="3368574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9600" b="1" dirty="0">
                <a:solidFill>
                  <a:srgbClr val="FFFF00"/>
                </a:solidFill>
              </a:rPr>
              <a:t>Online Algos for Robust Scheduling </a:t>
            </a:r>
            <a:br>
              <a:rPr lang="en-US" sz="9600" b="1" dirty="0">
                <a:solidFill>
                  <a:srgbClr val="FFFF00"/>
                </a:solidFill>
              </a:rPr>
            </a:br>
            <a:r>
              <a:rPr lang="en-US" sz="6600" b="1" dirty="0">
                <a:solidFill>
                  <a:srgbClr val="FFFF00"/>
                </a:solidFill>
              </a:rPr>
              <a:t>(new algorithms for an ancient problem)</a:t>
            </a:r>
            <a:endParaRPr lang="en-US" sz="9700" b="1" dirty="0">
              <a:solidFill>
                <a:srgbClr val="FFFF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40C6F2-FBFB-47B7-8476-BB0FBAD90ED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31259" y="12055200"/>
            <a:ext cx="7273621" cy="966366"/>
          </a:xfrm>
          <a:prstGeom prst="rect">
            <a:avLst/>
          </a:prstGeom>
        </p:spPr>
      </p:pic>
      <p:sp>
        <p:nvSpPr>
          <p:cNvPr id="7" name="Anupam Gupta (CMU), Greg Kehne (Harvard), and Roie Levin (CMU)">
            <a:extLst>
              <a:ext uri="{FF2B5EF4-FFF2-40B4-BE49-F238E27FC236}">
                <a16:creationId xmlns:a16="http://schemas.microsoft.com/office/drawing/2014/main" id="{5008412D-3E3E-4877-96B8-010AB1740B01}"/>
              </a:ext>
            </a:extLst>
          </p:cNvPr>
          <p:cNvSpPr txBox="1"/>
          <p:nvPr/>
        </p:nvSpPr>
        <p:spPr>
          <a:xfrm>
            <a:off x="1206498" y="10620478"/>
            <a:ext cx="21971003" cy="23909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m="http://schemas.openxmlformats.org/officeDocument/2006/math" xmlns="" xmlns:a14="http://schemas.microsoft.com/office/drawing/2010/main" xmlns:mc="http://schemas.openxmlformats.org/markup-compatibility/2006" val="1"/>
            </a:ext>
          </a:extLst>
        </p:spPr>
        <p:txBody>
          <a:bodyPr lIns="45719" rIns="45719" anchor="b">
            <a:normAutofit/>
          </a:bodyPr>
          <a:lstStyle/>
          <a:p>
            <a:pPr algn="l" defTabSz="536575">
              <a:defRPr sz="3575"/>
            </a:pPr>
            <a:r>
              <a:rPr lang="en-US" sz="4400" b="1" dirty="0">
                <a:solidFill>
                  <a:srgbClr val="7030A0"/>
                </a:solidFill>
              </a:rPr>
              <a:t>Anupam Gupta (NYU)</a:t>
            </a:r>
            <a:endParaRPr sz="4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219201" y="3708400"/>
            <a:ext cx="22142873" cy="7213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4800" dirty="0">
                <a:latin typeface="Lato" panose="020F0502020204030203" pitchFamily="34" charset="0"/>
                <a:cs typeface="Lato" panose="020F0502020204030203" pitchFamily="34" charset="0"/>
              </a:rPr>
              <a:t>Jobs arrive over time, each with a required processing time.</a:t>
            </a:r>
          </a:p>
          <a:p>
            <a:pPr fontAlgn="auto">
              <a:lnSpc>
                <a:spcPct val="150000"/>
              </a:lnSpc>
            </a:pPr>
            <a:r>
              <a:rPr lang="en-US" altLang="zh-CN" sz="4800" dirty="0">
                <a:latin typeface="Lato" panose="020F0502020204030203" pitchFamily="34" charset="0"/>
                <a:cs typeface="Lato" panose="020F0502020204030203" pitchFamily="34" charset="0"/>
              </a:rPr>
              <a:t>Can work on </a:t>
            </a:r>
            <a:r>
              <a:rPr lang="en-US" altLang="zh-CN" sz="4800" dirty="0">
                <a:solidFill>
                  <a:srgbClr val="FF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one</a:t>
            </a:r>
            <a:r>
              <a:rPr lang="en-US" altLang="zh-CN" sz="4800" dirty="0">
                <a:latin typeface="Lato" panose="020F0502020204030203" pitchFamily="34" charset="0"/>
                <a:cs typeface="Lato" panose="020F0502020204030203" pitchFamily="34" charset="0"/>
              </a:rPr>
              <a:t> job at a time — but may pause and switch (preemption).</a:t>
            </a:r>
          </a:p>
          <a:p>
            <a:pPr fontAlgn="auto">
              <a:lnSpc>
                <a:spcPct val="150000"/>
              </a:lnSpc>
            </a:pPr>
            <a:endParaRPr lang="en-US" altLang="zh-CN" sz="4800" dirty="0">
              <a:latin typeface="Lato" panose="020F0502020204030203" pitchFamily="34" charset="0"/>
              <a:cs typeface="Lato" panose="020F0502020204030203" pitchFamily="34" charset="0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4800" dirty="0">
                <a:solidFill>
                  <a:srgbClr val="FFFF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Flow time </a:t>
            </a:r>
            <a:r>
              <a:rPr lang="en-US" altLang="zh-CN" sz="4800" dirty="0">
                <a:latin typeface="Lato" panose="020F0502020204030203" pitchFamily="34" charset="0"/>
                <a:cs typeface="Lato" panose="020F0502020204030203" pitchFamily="34" charset="0"/>
              </a:rPr>
              <a:t>for a job: (finish time - arrive time).</a:t>
            </a:r>
          </a:p>
          <a:p>
            <a:pPr fontAlgn="auto">
              <a:lnSpc>
                <a:spcPct val="150000"/>
              </a:lnSpc>
            </a:pPr>
            <a:r>
              <a:rPr lang="en-US" altLang="zh-CN" sz="4800" dirty="0">
                <a:latin typeface="Lato" panose="020F0502020204030203" pitchFamily="34" charset="0"/>
                <a:cs typeface="Lato" panose="020F0502020204030203" pitchFamily="34" charset="0"/>
              </a:rPr>
              <a:t>Goal: minimize </a:t>
            </a:r>
            <a:r>
              <a:rPr lang="en-US" altLang="zh-CN" sz="4800" dirty="0">
                <a:solidFill>
                  <a:srgbClr val="FFFF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total flow time</a:t>
            </a:r>
            <a:r>
              <a:rPr lang="en-US" altLang="zh-CN" sz="4800" dirty="0">
                <a:latin typeface="Lato" panose="020F0502020204030203" pitchFamily="34" charset="0"/>
                <a:cs typeface="Lato" panose="020F0502020204030203" pitchFamily="34" charset="0"/>
              </a:rPr>
              <a:t>.</a:t>
            </a:r>
          </a:p>
          <a:p>
            <a:pPr fontAlgn="auto">
              <a:lnSpc>
                <a:spcPct val="150000"/>
              </a:lnSpc>
            </a:pPr>
            <a:endParaRPr lang="en-US" altLang="zh-CN" sz="4800" dirty="0">
              <a:latin typeface="Lato" panose="020F0502020204030203" pitchFamily="34" charset="0"/>
              <a:cs typeface="Lato" panose="020F0502020204030203" pitchFamily="34" charset="0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4800" dirty="0">
                <a:latin typeface="Lato" panose="020F0502020204030203" pitchFamily="34" charset="0"/>
                <a:cs typeface="Lato" panose="020F0502020204030203" pitchFamily="34" charset="0"/>
              </a:rPr>
              <a:t>Also called “</a:t>
            </a:r>
            <a:r>
              <a:rPr lang="en-US" altLang="zh-CN" sz="4800" dirty="0">
                <a:solidFill>
                  <a:srgbClr val="92D050"/>
                </a:solidFill>
                <a:latin typeface="Lato" panose="020F0502020204030203" pitchFamily="34" charset="0"/>
                <a:cs typeface="Lato" panose="020F0502020204030203" pitchFamily="34" charset="0"/>
              </a:rPr>
              <a:t>waiting time</a:t>
            </a:r>
            <a:r>
              <a:rPr lang="en-US" altLang="zh-CN" sz="4800" dirty="0">
                <a:latin typeface="Lato" panose="020F0502020204030203" pitchFamily="34" charset="0"/>
                <a:cs typeface="Lato" panose="020F0502020204030203" pitchFamily="34" charset="0"/>
              </a:rPr>
              <a:t>” or “</a:t>
            </a:r>
            <a:r>
              <a:rPr lang="en-US" altLang="zh-CN" sz="4800" dirty="0">
                <a:solidFill>
                  <a:srgbClr val="92D050"/>
                </a:solidFill>
                <a:latin typeface="Lato" panose="020F0502020204030203" pitchFamily="34" charset="0"/>
                <a:cs typeface="Lato" panose="020F0502020204030203" pitchFamily="34" charset="0"/>
              </a:rPr>
              <a:t>response time</a:t>
            </a:r>
            <a:r>
              <a:rPr lang="en-US" altLang="zh-CN" sz="4800" dirty="0">
                <a:latin typeface="Lato" panose="020F0502020204030203" pitchFamily="34" charset="0"/>
                <a:cs typeface="Lato" panose="020F0502020204030203" pitchFamily="34" charset="0"/>
              </a:rPr>
              <a:t>”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2486080" y="12845799"/>
            <a:ext cx="341439" cy="595035"/>
          </a:xfrm>
        </p:spPr>
        <p:txBody>
          <a:bodyPr/>
          <a:lstStyle/>
          <a:p>
            <a:fld id="{B6F15528-21DE-4FAA-801E-634DDDAF4B2B}" type="slidenum">
              <a:rPr lang="en-US" smtClean="0"/>
              <a:t>2</a:t>
            </a:fld>
            <a:endParaRPr lang="en-US"/>
          </a:p>
        </p:txBody>
      </p:sp>
      <p:sp>
        <p:nvSpPr>
          <p:cNvPr id="6" name="Set Cover">
            <a:extLst>
              <a:ext uri="{FF2B5EF4-FFF2-40B4-BE49-F238E27FC236}">
                <a16:creationId xmlns:a16="http://schemas.microsoft.com/office/drawing/2014/main" id="{2A634405-F8CE-45F7-A5EB-110C470C56C2}"/>
              </a:ext>
            </a:extLst>
          </p:cNvPr>
          <p:cNvSpPr txBox="1">
            <a:spLocks/>
          </p:cNvSpPr>
          <p:nvPr/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9pPr>
          </a:lstStyle>
          <a:p>
            <a:pPr hangingPunct="1"/>
            <a:r>
              <a:rPr lang="en-US" dirty="0"/>
              <a:t>Online Response Time Scheduling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844800" y="6332643"/>
            <a:ext cx="1828800" cy="105156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/>
          </a:p>
        </p:txBody>
      </p:sp>
      <p:sp>
        <p:nvSpPr>
          <p:cNvPr id="10" name="矩形 9"/>
          <p:cNvSpPr/>
          <p:nvPr/>
        </p:nvSpPr>
        <p:spPr>
          <a:xfrm>
            <a:off x="4685160" y="6340262"/>
            <a:ext cx="2436873" cy="1052407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/>
          </a:p>
        </p:txBody>
      </p:sp>
      <p:sp>
        <p:nvSpPr>
          <p:cNvPr id="11" name="矩形 10"/>
          <p:cNvSpPr/>
          <p:nvPr/>
        </p:nvSpPr>
        <p:spPr>
          <a:xfrm>
            <a:off x="9245601" y="6332644"/>
            <a:ext cx="4855633" cy="1050713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/>
          </a:p>
        </p:txBody>
      </p:sp>
      <p:sp>
        <p:nvSpPr>
          <p:cNvPr id="20" name="矩形 19"/>
          <p:cNvSpPr/>
          <p:nvPr/>
        </p:nvSpPr>
        <p:spPr>
          <a:xfrm>
            <a:off x="14101234" y="6332643"/>
            <a:ext cx="4984327" cy="105156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/>
              <p:cNvSpPr txBox="1"/>
              <p:nvPr/>
            </p:nvSpPr>
            <p:spPr>
              <a:xfrm>
                <a:off x="3149600" y="6434243"/>
                <a:ext cx="1190413" cy="83099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4800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sSubPr>
                        <m:e>
                          <m:r>
                            <a:rPr lang="en-US" altLang="zh-CN" sz="4800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𝒋</m:t>
                          </m:r>
                        </m:e>
                        <m:sub>
                          <m:r>
                            <a:rPr lang="en-US" altLang="zh-CN" sz="4800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altLang="zh-CN" sz="4800" b="1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23" name="文本框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9600" y="6434243"/>
                <a:ext cx="1190413" cy="83099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/>
              <p:cNvSpPr txBox="1"/>
              <p:nvPr/>
            </p:nvSpPr>
            <p:spPr>
              <a:xfrm>
                <a:off x="5370405" y="6457729"/>
                <a:ext cx="1190413" cy="83099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4800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sSubPr>
                        <m:e>
                          <m:r>
                            <a:rPr lang="en-US" altLang="zh-CN" sz="4800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𝒋</m:t>
                          </m:r>
                        </m:e>
                        <m:sub>
                          <m:r>
                            <a:rPr lang="en-US" altLang="zh-CN" sz="4800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altLang="zh-CN" sz="4800" b="1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25" name="文本框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0405" y="6457729"/>
                <a:ext cx="1190413" cy="8309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本框 25"/>
              <p:cNvSpPr txBox="1"/>
              <p:nvPr/>
            </p:nvSpPr>
            <p:spPr>
              <a:xfrm>
                <a:off x="10871200" y="6434243"/>
                <a:ext cx="1190413" cy="83099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4800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sSubPr>
                        <m:e>
                          <m:r>
                            <a:rPr lang="en-US" altLang="zh-CN" sz="4800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𝒋</m:t>
                          </m:r>
                        </m:e>
                        <m:sub>
                          <m:r>
                            <a:rPr lang="en-US" altLang="zh-CN" sz="4800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altLang="zh-CN" sz="4800" b="1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26" name="文本框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71200" y="6434243"/>
                <a:ext cx="1190413" cy="83099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/>
              <p:cNvSpPr txBox="1"/>
              <p:nvPr/>
            </p:nvSpPr>
            <p:spPr>
              <a:xfrm>
                <a:off x="15951200" y="6434243"/>
                <a:ext cx="1190413" cy="83099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4800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sSubPr>
                        <m:e>
                          <m:r>
                            <a:rPr lang="en-US" altLang="zh-CN" sz="4800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𝒋</m:t>
                          </m:r>
                        </m:e>
                        <m:sub>
                          <m:r>
                            <a:rPr lang="en-US" altLang="zh-CN" sz="4800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altLang="zh-CN" sz="4800" b="1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27" name="文本框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51200" y="6434243"/>
                <a:ext cx="1190413" cy="83099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直接箭头连接符 27"/>
          <p:cNvCxnSpPr/>
          <p:nvPr/>
        </p:nvCxnSpPr>
        <p:spPr>
          <a:xfrm flipV="1">
            <a:off x="2823633" y="8161443"/>
            <a:ext cx="17170400" cy="18627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/>
              <p:cNvSpPr txBox="1"/>
              <p:nvPr/>
            </p:nvSpPr>
            <p:spPr>
              <a:xfrm>
                <a:off x="1310004" y="8803215"/>
                <a:ext cx="2844800" cy="666786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3733" i="1" dirty="0">
                          <a:latin typeface="Cambria Math" panose="02040503050406030204" pitchFamily="18" charset="0"/>
                          <a:cs typeface="DM Serif Display" charset="0"/>
                        </a:rPr>
                        <m:t>A</m:t>
                      </m:r>
                    </m:oMath>
                  </m:oMathPara>
                </a14:m>
                <a:endParaRPr lang="en-US" altLang="zh-CN" sz="3733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29" name="文本框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0004" y="8803215"/>
                <a:ext cx="2844800" cy="6667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文本框 29"/>
              <p:cNvSpPr txBox="1"/>
              <p:nvPr/>
            </p:nvSpPr>
            <p:spPr>
              <a:xfrm>
                <a:off x="17657233" y="8800703"/>
                <a:ext cx="2844800" cy="666786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3733" i="1" dirty="0">
                          <a:latin typeface="Cambria Math" panose="02040503050406030204" pitchFamily="18" charset="0"/>
                          <a:cs typeface="DM Serif Display" charset="0"/>
                        </a:rPr>
                        <m:t>F</m:t>
                      </m:r>
                    </m:oMath>
                  </m:oMathPara>
                </a14:m>
                <a:endParaRPr lang="en-US" altLang="zh-CN" sz="3733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30" name="文本框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57233" y="8800703"/>
                <a:ext cx="2844800" cy="66678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文本框 32"/>
              <p:cNvSpPr txBox="1"/>
              <p:nvPr/>
            </p:nvSpPr>
            <p:spPr>
              <a:xfrm>
                <a:off x="3550433" y="8801537"/>
                <a:ext cx="2844800" cy="666786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3733" i="1" dirty="0">
                          <a:latin typeface="Cambria Math" panose="02040503050406030204" pitchFamily="18" charset="0"/>
                          <a:cs typeface="DM Serif Display" charset="0"/>
                        </a:rPr>
                        <m:t>B</m:t>
                      </m:r>
                    </m:oMath>
                  </m:oMathPara>
                </a14:m>
                <a:endParaRPr lang="en-US" altLang="zh-CN" sz="3733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33" name="文本框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0433" y="8801537"/>
                <a:ext cx="2844800" cy="66678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文本框 33"/>
              <p:cNvSpPr txBox="1"/>
              <p:nvPr/>
            </p:nvSpPr>
            <p:spPr>
              <a:xfrm>
                <a:off x="8077623" y="8782911"/>
                <a:ext cx="2844800" cy="666786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3733" i="1" dirty="0">
                          <a:latin typeface="Cambria Math" panose="02040503050406030204" pitchFamily="18" charset="0"/>
                          <a:cs typeface="DM Serif Display" charset="0"/>
                        </a:rPr>
                        <m:t>D</m:t>
                      </m:r>
                    </m:oMath>
                  </m:oMathPara>
                </a14:m>
                <a:endParaRPr lang="en-US" altLang="zh-CN" sz="3733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34" name="文本框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7623" y="8782911"/>
                <a:ext cx="2844800" cy="66678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文本框 34"/>
              <p:cNvSpPr txBox="1"/>
              <p:nvPr/>
            </p:nvSpPr>
            <p:spPr>
              <a:xfrm>
                <a:off x="12475633" y="8802369"/>
                <a:ext cx="2844800" cy="666786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3733" i="1" dirty="0">
                          <a:latin typeface="Cambria Math" panose="02040503050406030204" pitchFamily="18" charset="0"/>
                          <a:cs typeface="DM Serif Display" charset="0"/>
                        </a:rPr>
                        <m:t>E</m:t>
                      </m:r>
                    </m:oMath>
                  </m:oMathPara>
                </a14:m>
                <a:endParaRPr lang="en-US" altLang="zh-CN" sz="3733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35" name="文本框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75633" y="8802369"/>
                <a:ext cx="2844800" cy="66678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直接箭头连接符 36"/>
          <p:cNvCxnSpPr/>
          <p:nvPr/>
        </p:nvCxnSpPr>
        <p:spPr>
          <a:xfrm>
            <a:off x="2858769" y="12135272"/>
            <a:ext cx="16256000" cy="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2823633" y="8161443"/>
            <a:ext cx="0" cy="3973829"/>
          </a:xfrm>
          <a:prstGeom prst="line">
            <a:avLst/>
          </a:prstGeom>
          <a:ln w="28575" cmpd="sng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19085560" y="8180069"/>
            <a:ext cx="15240" cy="3955203"/>
          </a:xfrm>
          <a:prstGeom prst="line">
            <a:avLst/>
          </a:prstGeom>
          <a:ln w="28575" cmpd="sng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文本框 39"/>
              <p:cNvSpPr txBox="1"/>
              <p:nvPr/>
            </p:nvSpPr>
            <p:spPr>
              <a:xfrm>
                <a:off x="9448800" y="12304606"/>
                <a:ext cx="4351867" cy="666786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altLang="zh-CN" sz="3733" dirty="0">
                    <a:solidFill>
                      <a:srgbClr val="FF0000"/>
                    </a:solidFill>
                    <a:latin typeface="Cambria Math" panose="02040503050406030204" pitchFamily="18" charset="0"/>
                    <a:cs typeface="Lato" panose="020F0502020204030203" pitchFamily="34" charset="0"/>
                  </a:rPr>
                  <a:t>Flow time of job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733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DM Serif Display" charset="0"/>
                          </a:rPr>
                        </m:ctrlPr>
                      </m:sSubPr>
                      <m:e>
                        <m:r>
                          <a:rPr lang="en-US" altLang="zh-CN" sz="3733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DM Serif Display" charset="0"/>
                          </a:rPr>
                          <m:t>𝑗</m:t>
                        </m:r>
                      </m:e>
                      <m:sub>
                        <m:r>
                          <a:rPr lang="en-US" altLang="zh-CN" sz="3733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DM Serif Display" charset="0"/>
                          </a:rPr>
                          <m:t>1</m:t>
                        </m:r>
                      </m:sub>
                    </m:sSub>
                  </m:oMath>
                </a14:m>
                <a:endParaRPr lang="en-US" altLang="zh-CN" sz="3733" i="1" dirty="0">
                  <a:solidFill>
                    <a:srgbClr val="FF0000"/>
                  </a:solidFill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40" name="文本框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8800" y="12304606"/>
                <a:ext cx="4351867" cy="666786"/>
              </a:xfrm>
              <a:prstGeom prst="rect">
                <a:avLst/>
              </a:prstGeom>
              <a:blipFill>
                <a:blip r:embed="rId11"/>
                <a:stretch>
                  <a:fillRect t="-14545" b="-3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文本框 40"/>
              <p:cNvSpPr txBox="1"/>
              <p:nvPr/>
            </p:nvSpPr>
            <p:spPr>
              <a:xfrm>
                <a:off x="20400433" y="7822776"/>
                <a:ext cx="2844800" cy="666786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733" i="1">
                          <a:latin typeface="Cambria Math" panose="02040503050406030204" pitchFamily="18" charset="0"/>
                          <a:cs typeface="DM Serif Display" charset="0"/>
                        </a:rPr>
                        <m:t>𝑡𝑖𝑚𝑒𝑙𝑖𝑛𝑒</m:t>
                      </m:r>
                    </m:oMath>
                  </m:oMathPara>
                </a14:m>
                <a:endParaRPr lang="en-US" altLang="zh-CN" sz="3733" i="1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41" name="文本框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0433" y="7822776"/>
                <a:ext cx="2844800" cy="66678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/>
              <p:cNvSpPr txBox="1"/>
              <p:nvPr/>
            </p:nvSpPr>
            <p:spPr>
              <a:xfrm>
                <a:off x="5904359" y="8782911"/>
                <a:ext cx="2844800" cy="666786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3733" i="1" dirty="0">
                          <a:latin typeface="Cambria Math" panose="02040503050406030204" pitchFamily="18" charset="0"/>
                          <a:cs typeface="DM Serif Display" charset="0"/>
                        </a:rPr>
                        <m:t>C</m:t>
                      </m:r>
                    </m:oMath>
                  </m:oMathPara>
                </a14:m>
                <a:endParaRPr lang="en-US" altLang="zh-CN" sz="3733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4359" y="8782911"/>
                <a:ext cx="2844800" cy="66678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矩形 3"/>
          <p:cNvSpPr/>
          <p:nvPr/>
        </p:nvSpPr>
        <p:spPr>
          <a:xfrm>
            <a:off x="2869058" y="3020717"/>
            <a:ext cx="6788868" cy="611715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1529799" y="2812422"/>
                <a:ext cx="1174623" cy="748988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sSubPr>
                        <m:e>
                          <m: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𝒋</m:t>
                          </m:r>
                        </m:e>
                        <m:sub>
                          <m: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altLang="zh-CN" sz="4267" b="1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9799" y="2812422"/>
                <a:ext cx="1174623" cy="74898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矩形 7"/>
          <p:cNvSpPr/>
          <p:nvPr/>
        </p:nvSpPr>
        <p:spPr>
          <a:xfrm>
            <a:off x="4623647" y="4011740"/>
            <a:ext cx="4609253" cy="611716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/>
              <p:cNvSpPr txBox="1"/>
              <p:nvPr/>
            </p:nvSpPr>
            <p:spPr>
              <a:xfrm>
                <a:off x="1529799" y="3843756"/>
                <a:ext cx="1174623" cy="748988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sSubPr>
                        <m:e>
                          <m: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𝒋</m:t>
                          </m:r>
                        </m:e>
                        <m:sub>
                          <m: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altLang="zh-CN" sz="4267" b="1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12" name="文本框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9799" y="3843756"/>
                <a:ext cx="1174623" cy="74898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矩形 12"/>
          <p:cNvSpPr/>
          <p:nvPr/>
        </p:nvSpPr>
        <p:spPr>
          <a:xfrm>
            <a:off x="7049201" y="4882106"/>
            <a:ext cx="4855633" cy="611716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/>
              <p:cNvSpPr txBox="1"/>
              <p:nvPr/>
            </p:nvSpPr>
            <p:spPr>
              <a:xfrm>
                <a:off x="1541991" y="4757856"/>
                <a:ext cx="1190413" cy="748988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sSubPr>
                        <m:e>
                          <m: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𝒋</m:t>
                          </m:r>
                        </m:e>
                        <m:sub>
                          <m: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altLang="zh-CN" sz="4267" b="1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14" name="文本框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1991" y="4757856"/>
                <a:ext cx="1190413" cy="74898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直接连接符 18"/>
          <p:cNvCxnSpPr/>
          <p:nvPr/>
        </p:nvCxnSpPr>
        <p:spPr>
          <a:xfrm>
            <a:off x="4676692" y="8180070"/>
            <a:ext cx="8467" cy="1298801"/>
          </a:xfrm>
          <a:prstGeom prst="line">
            <a:avLst/>
          </a:prstGeom>
          <a:ln w="28575" cmpd="sng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H="1">
            <a:off x="9185115" y="8168427"/>
            <a:ext cx="16819" cy="1329903"/>
          </a:xfrm>
          <a:prstGeom prst="line">
            <a:avLst/>
          </a:prstGeom>
          <a:ln w="28575" cmpd="sng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6" name="直接箭头连接符 35"/>
          <p:cNvCxnSpPr/>
          <p:nvPr/>
        </p:nvCxnSpPr>
        <p:spPr>
          <a:xfrm>
            <a:off x="4688251" y="9550543"/>
            <a:ext cx="4513683" cy="8663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文本框 43"/>
              <p:cNvSpPr txBox="1"/>
              <p:nvPr/>
            </p:nvSpPr>
            <p:spPr>
              <a:xfrm>
                <a:off x="4769159" y="9748365"/>
                <a:ext cx="4351867" cy="666786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altLang="zh-CN" sz="3733" dirty="0">
                    <a:solidFill>
                      <a:srgbClr val="FF0000"/>
                    </a:solidFill>
                    <a:latin typeface="Cambria Math" panose="02040503050406030204" pitchFamily="18" charset="0"/>
                    <a:cs typeface="Lato" panose="020F0502020204030203" pitchFamily="34" charset="0"/>
                  </a:rPr>
                  <a:t>Flow time of job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733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DM Serif Display" charset="0"/>
                          </a:rPr>
                        </m:ctrlPr>
                      </m:sSubPr>
                      <m:e>
                        <m:r>
                          <a:rPr lang="en-US" altLang="zh-CN" sz="3733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DM Serif Display" charset="0"/>
                          </a:rPr>
                          <m:t>𝑗</m:t>
                        </m:r>
                      </m:e>
                      <m:sub>
                        <m:r>
                          <a:rPr lang="en-US" altLang="zh-CN" sz="3733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DM Serif Display" charset="0"/>
                          </a:rPr>
                          <m:t>2</m:t>
                        </m:r>
                      </m:sub>
                    </m:sSub>
                  </m:oMath>
                </a14:m>
                <a:endParaRPr lang="en-US" altLang="zh-CN" sz="3733" i="1" dirty="0">
                  <a:solidFill>
                    <a:srgbClr val="FF0000"/>
                  </a:solidFill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44" name="文本框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9159" y="9748365"/>
                <a:ext cx="4351867" cy="666786"/>
              </a:xfrm>
              <a:prstGeom prst="rect">
                <a:avLst/>
              </a:prstGeom>
              <a:blipFill>
                <a:blip r:embed="rId17"/>
                <a:stretch>
                  <a:fillRect t="-14545" b="-3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直接连接符 47"/>
          <p:cNvCxnSpPr/>
          <p:nvPr/>
        </p:nvCxnSpPr>
        <p:spPr>
          <a:xfrm>
            <a:off x="7087453" y="8148727"/>
            <a:ext cx="34580" cy="2484756"/>
          </a:xfrm>
          <a:prstGeom prst="line">
            <a:avLst/>
          </a:prstGeom>
          <a:ln w="28575" cmpd="sng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14070887" y="8148726"/>
            <a:ext cx="34580" cy="2484756"/>
          </a:xfrm>
          <a:prstGeom prst="line">
            <a:avLst/>
          </a:prstGeom>
          <a:ln w="28575" cmpd="sng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1" name="直接箭头连接符 50"/>
          <p:cNvCxnSpPr/>
          <p:nvPr/>
        </p:nvCxnSpPr>
        <p:spPr>
          <a:xfrm>
            <a:off x="7122033" y="10643094"/>
            <a:ext cx="6948855" cy="12164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文本框 52"/>
              <p:cNvSpPr txBox="1"/>
              <p:nvPr/>
            </p:nvSpPr>
            <p:spPr>
              <a:xfrm>
                <a:off x="8331200" y="10829557"/>
                <a:ext cx="4351867" cy="666786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altLang="zh-CN" sz="3733" dirty="0">
                    <a:solidFill>
                      <a:srgbClr val="FF0000"/>
                    </a:solidFill>
                    <a:latin typeface="Cambria Math" panose="02040503050406030204" pitchFamily="18" charset="0"/>
                    <a:cs typeface="Lato" panose="020F0502020204030203" pitchFamily="34" charset="0"/>
                  </a:rPr>
                  <a:t>Flow time of job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733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DM Serif Display" charset="0"/>
                          </a:rPr>
                        </m:ctrlPr>
                      </m:sSubPr>
                      <m:e>
                        <m:r>
                          <a:rPr lang="en-US" altLang="zh-CN" sz="3733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DM Serif Display" charset="0"/>
                          </a:rPr>
                          <m:t>𝑗</m:t>
                        </m:r>
                      </m:e>
                      <m:sub>
                        <m:r>
                          <a:rPr lang="en-US" altLang="zh-CN" sz="3733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DM Serif Display" charset="0"/>
                          </a:rPr>
                          <m:t>3</m:t>
                        </m:r>
                      </m:sub>
                    </m:sSub>
                  </m:oMath>
                </a14:m>
                <a:endParaRPr lang="en-US" altLang="zh-CN" sz="3733" i="1" dirty="0">
                  <a:solidFill>
                    <a:srgbClr val="FF0000"/>
                  </a:solidFill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53" name="文本框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1200" y="10829557"/>
                <a:ext cx="4351867" cy="666786"/>
              </a:xfrm>
              <a:prstGeom prst="rect">
                <a:avLst/>
              </a:prstGeom>
              <a:blipFill>
                <a:blip r:embed="rId18"/>
                <a:stretch>
                  <a:fillRect t="-15596" b="-366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矩形 53"/>
          <p:cNvSpPr/>
          <p:nvPr/>
        </p:nvSpPr>
        <p:spPr>
          <a:xfrm>
            <a:off x="2869058" y="3019870"/>
            <a:ext cx="1804543" cy="61171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/>
          </a:p>
        </p:txBody>
      </p:sp>
      <p:sp>
        <p:nvSpPr>
          <p:cNvPr id="55" name="矩形 54"/>
          <p:cNvSpPr/>
          <p:nvPr/>
        </p:nvSpPr>
        <p:spPr>
          <a:xfrm>
            <a:off x="7049200" y="4011740"/>
            <a:ext cx="2196400" cy="61171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/>
          </a:p>
        </p:txBody>
      </p:sp>
      <p:sp>
        <p:nvSpPr>
          <p:cNvPr id="56" name="矩形 55"/>
          <p:cNvSpPr/>
          <p:nvPr/>
        </p:nvSpPr>
        <p:spPr>
          <a:xfrm>
            <a:off x="7049201" y="4871177"/>
            <a:ext cx="4855633" cy="63154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/>
          </a:p>
        </p:txBody>
      </p:sp>
      <p:sp>
        <p:nvSpPr>
          <p:cNvPr id="57" name="矩形 56"/>
          <p:cNvSpPr/>
          <p:nvPr/>
        </p:nvSpPr>
        <p:spPr>
          <a:xfrm>
            <a:off x="2856928" y="3019870"/>
            <a:ext cx="6800997" cy="61171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/>
          </a:p>
        </p:txBody>
      </p:sp>
      <p:sp>
        <p:nvSpPr>
          <p:cNvPr id="3" name="矩形 2"/>
          <p:cNvSpPr/>
          <p:nvPr/>
        </p:nvSpPr>
        <p:spPr>
          <a:xfrm>
            <a:off x="7119801" y="6333753"/>
            <a:ext cx="2125799" cy="1058915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/>
              <p:cNvSpPr txBox="1"/>
              <p:nvPr/>
            </p:nvSpPr>
            <p:spPr>
              <a:xfrm>
                <a:off x="7783393" y="6421339"/>
                <a:ext cx="1019401" cy="83099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4800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sSubPr>
                        <m:e>
                          <m:r>
                            <a:rPr lang="en-US" altLang="zh-CN" sz="4800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𝒋</m:t>
                          </m:r>
                        </m:e>
                        <m:sub>
                          <m:r>
                            <a:rPr lang="en-US" altLang="zh-CN" sz="4800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altLang="zh-CN" sz="4800" b="1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3393" y="6421339"/>
                <a:ext cx="1019401" cy="83099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矩形 14"/>
          <p:cNvSpPr/>
          <p:nvPr/>
        </p:nvSpPr>
        <p:spPr>
          <a:xfrm>
            <a:off x="4610947" y="4011740"/>
            <a:ext cx="2438253" cy="61171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>
          <a:xfrm>
            <a:off x="22486080" y="12845799"/>
            <a:ext cx="341439" cy="595035"/>
          </a:xfrm>
        </p:spPr>
        <p:txBody>
          <a:bodyPr/>
          <a:lstStyle/>
          <a:p>
            <a:fld id="{B6F15528-21DE-4FAA-801E-634DDDAF4B2B}" type="slidenum">
              <a:rPr lang="en-US" smtClean="0"/>
              <a:t>3</a:t>
            </a:fld>
            <a:endParaRPr lang="en-US"/>
          </a:p>
        </p:txBody>
      </p:sp>
      <p:sp>
        <p:nvSpPr>
          <p:cNvPr id="52" name="Set Cover">
            <a:extLst>
              <a:ext uri="{FF2B5EF4-FFF2-40B4-BE49-F238E27FC236}">
                <a16:creationId xmlns:a16="http://schemas.microsoft.com/office/drawing/2014/main" id="{5074B7F2-53D8-46A8-8890-142A1902171A}"/>
              </a:ext>
            </a:extLst>
          </p:cNvPr>
          <p:cNvSpPr txBox="1">
            <a:spLocks/>
          </p:cNvSpPr>
          <p:nvPr/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9pPr>
          </a:lstStyle>
          <a:p>
            <a:pPr hangingPunct="1"/>
            <a:r>
              <a:rPr lang="en-US" dirty="0"/>
              <a:t>Online Flow Time Scheduling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10" grpId="0" animBg="1"/>
      <p:bldP spid="10" grpId="1" animBg="1"/>
      <p:bldP spid="11" grpId="0" animBg="1"/>
      <p:bldP spid="11" grpId="1" animBg="1"/>
      <p:bldP spid="20" grpId="0" animBg="1"/>
      <p:bldP spid="20" grpId="1" animBg="1"/>
      <p:bldP spid="23" grpId="0"/>
      <p:bldP spid="23" grpId="1"/>
      <p:bldP spid="25" grpId="0"/>
      <p:bldP spid="25" grpId="1"/>
      <p:bldP spid="26" grpId="0"/>
      <p:bldP spid="26" grpId="1"/>
      <p:bldP spid="27" grpId="0"/>
      <p:bldP spid="27" grpId="1"/>
      <p:bldP spid="29" grpId="0"/>
      <p:bldP spid="29" grpId="1"/>
      <p:bldP spid="30" grpId="0"/>
      <p:bldP spid="30" grpId="1"/>
      <p:bldP spid="33" grpId="0"/>
      <p:bldP spid="33" grpId="1"/>
      <p:bldP spid="34" grpId="0"/>
      <p:bldP spid="34" grpId="1"/>
      <p:bldP spid="35" grpId="0"/>
      <p:bldP spid="35" grpId="1"/>
      <p:bldP spid="40" grpId="0"/>
      <p:bldP spid="40" grpId="1"/>
      <p:bldP spid="41" grpId="0"/>
      <p:bldP spid="41" grpId="1"/>
      <p:bldP spid="9" grpId="0"/>
      <p:bldP spid="9" grpId="1"/>
      <p:bldP spid="4" grpId="0" animBg="1"/>
      <p:bldP spid="4" grpId="1" animBg="1"/>
      <p:bldP spid="5" grpId="0"/>
      <p:bldP spid="5" grpId="1"/>
      <p:bldP spid="8" grpId="0" animBg="1"/>
      <p:bldP spid="8" grpId="1" animBg="1"/>
      <p:bldP spid="12" grpId="0"/>
      <p:bldP spid="12" grpId="1"/>
      <p:bldP spid="13" grpId="0" animBg="1"/>
      <p:bldP spid="13" grpId="1" animBg="1"/>
      <p:bldP spid="14" grpId="0"/>
      <p:bldP spid="14" grpId="1"/>
      <p:bldP spid="44" grpId="0"/>
      <p:bldP spid="44" grpId="1"/>
      <p:bldP spid="53" grpId="0"/>
      <p:bldP spid="53" grpId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3" grpId="0" animBg="1"/>
      <p:bldP spid="3" grpId="1" animBg="1"/>
      <p:bldP spid="7" grpId="0"/>
      <p:bldP spid="7" grpId="1"/>
      <p:bldP spid="15" grpId="0" animBg="1"/>
      <p:bldP spid="15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/>
              <p:cNvSpPr txBox="1"/>
              <p:nvPr/>
            </p:nvSpPr>
            <p:spPr>
              <a:xfrm>
                <a:off x="1219200" y="3708401"/>
                <a:ext cx="22143720" cy="8967047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l" fontAlgn="auto">
                  <a:lnSpc>
                    <a:spcPct val="150000"/>
                  </a:lnSpc>
                </a:pPr>
                <a:r>
                  <a:rPr lang="en-US" altLang="zh-CN" sz="4000" dirty="0">
                    <a:latin typeface="Lato" panose="020F0502020204030203" pitchFamily="34" charset="0"/>
                    <a:cs typeface="Lato" panose="020F0502020204030203" pitchFamily="34" charset="0"/>
                  </a:rPr>
                  <a:t>Job </a:t>
                </a:r>
                <a14:m>
                  <m:oMath xmlns:m="http://schemas.openxmlformats.org/officeDocument/2006/math">
                    <m:r>
                      <a:rPr lang="en-US" altLang="zh-CN" sz="4000" i="1" dirty="0">
                        <a:latin typeface="Cambria Math" panose="02040503050406030204" pitchFamily="18" charset="0"/>
                        <a:cs typeface="DM Serif Display" charset="0"/>
                      </a:rPr>
                      <m:t>𝑗</m:t>
                    </m:r>
                  </m:oMath>
                </a14:m>
                <a:r>
                  <a:rPr lang="en-US" altLang="zh-CN" sz="4000" dirty="0">
                    <a:latin typeface="Lato" panose="020F0502020204030203" pitchFamily="34" charset="0"/>
                    <a:cs typeface="Lato" panose="020F0502020204030203" pitchFamily="34" charset="0"/>
                  </a:rPr>
                  <a:t> processing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4000" i="1">
                            <a:latin typeface="Cambria Math" panose="02040503050406030204" pitchFamily="18" charset="0"/>
                            <a:cs typeface="DM Serif Display" charset="0"/>
                          </a:rPr>
                        </m:ctrlPr>
                      </m:sSubPr>
                      <m:e>
                        <m:r>
                          <a:rPr lang="en-US" altLang="zh-CN" sz="4000" i="1">
                            <a:latin typeface="Cambria Math" panose="02040503050406030204" pitchFamily="18" charset="0"/>
                            <a:cs typeface="DM Serif Display" charset="0"/>
                          </a:rPr>
                          <m:t>𝑝</m:t>
                        </m:r>
                      </m:e>
                      <m:sub>
                        <m:r>
                          <a:rPr lang="en-US" altLang="zh-CN" sz="4000" i="1">
                            <a:latin typeface="Cambria Math" panose="02040503050406030204" pitchFamily="18" charset="0"/>
                            <a:cs typeface="DM Serif Display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altLang="zh-CN" sz="4000" dirty="0">
                    <a:latin typeface="Lato" panose="020F0502020204030203" pitchFamily="34" charset="0"/>
                    <a:cs typeface="Lato" panose="020F0502020204030203" pitchFamily="34" charset="0"/>
                  </a:rPr>
                  <a:t> and revealed at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4000" i="1">
                            <a:latin typeface="Cambria Math" panose="02040503050406030204" pitchFamily="18" charset="0"/>
                            <a:cs typeface="DM Serif Display" charset="0"/>
                          </a:rPr>
                        </m:ctrlPr>
                      </m:sSubPr>
                      <m:e>
                        <m:r>
                          <a:rPr lang="en-US" altLang="zh-CN" sz="4000" i="1">
                            <a:latin typeface="Cambria Math" panose="02040503050406030204" pitchFamily="18" charset="0"/>
                            <a:cs typeface="DM Serif Display" charset="0"/>
                          </a:rPr>
                          <m:t>𝑟</m:t>
                        </m:r>
                      </m:e>
                      <m:sub>
                        <m:r>
                          <a:rPr lang="en-US" altLang="zh-CN" sz="4000" i="1">
                            <a:latin typeface="Cambria Math" panose="02040503050406030204" pitchFamily="18" charset="0"/>
                            <a:cs typeface="DM Serif Display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altLang="zh-CN" sz="4000" dirty="0">
                    <a:latin typeface="Lato" panose="020F0502020204030203" pitchFamily="34" charset="0"/>
                    <a:cs typeface="Lato" panose="020F0502020204030203" pitchFamily="34" charset="0"/>
                  </a:rPr>
                  <a:t>.</a:t>
                </a:r>
              </a:p>
              <a:p>
                <a:pPr algn="l" fontAlgn="auto">
                  <a:lnSpc>
                    <a:spcPct val="150000"/>
                  </a:lnSpc>
                </a:pPr>
                <a:r>
                  <a:rPr lang="en-US" altLang="zh-CN" sz="4000" dirty="0">
                    <a:latin typeface="Lato" panose="020F0502020204030203" pitchFamily="34" charset="0"/>
                    <a:cs typeface="Lato" panose="020F0502020204030203" pitchFamily="34" charset="0"/>
                  </a:rPr>
                  <a:t>Can process one job at a time — but may pause and switch (preemption).</a:t>
                </a:r>
              </a:p>
              <a:p>
                <a:pPr algn="l" fontAlgn="auto">
                  <a:lnSpc>
                    <a:spcPct val="150000"/>
                  </a:lnSpc>
                </a:pPr>
                <a:endParaRPr lang="en-US" altLang="zh-CN" sz="4000" i="1" dirty="0">
                  <a:latin typeface="Cambria Math" panose="02040503050406030204" pitchFamily="18" charset="0"/>
                  <a:cs typeface="DM Serif Display" charset="0"/>
                </a:endParaRPr>
              </a:p>
              <a:p>
                <a:pPr algn="l" fontAlgn="auto"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4000" i="1">
                            <a:latin typeface="Cambria Math" panose="02040503050406030204" pitchFamily="18" charset="0"/>
                            <a:cs typeface="DM Serif Display" charset="0"/>
                          </a:rPr>
                        </m:ctrlPr>
                      </m:sSubPr>
                      <m:e>
                        <m:r>
                          <a:rPr lang="en-US" altLang="zh-CN" sz="4000" i="1">
                            <a:latin typeface="Cambria Math" panose="02040503050406030204" pitchFamily="18" charset="0"/>
                            <a:cs typeface="DM Serif Display" charset="0"/>
                          </a:rPr>
                          <m:t>𝐶</m:t>
                        </m:r>
                      </m:e>
                      <m:sub>
                        <m:r>
                          <a:rPr lang="en-US" altLang="zh-CN" sz="4000" i="1">
                            <a:latin typeface="Cambria Math" panose="02040503050406030204" pitchFamily="18" charset="0"/>
                            <a:cs typeface="DM Serif Display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altLang="zh-CN" sz="4000" dirty="0">
                    <a:latin typeface="Lato" panose="020F0502020204030203" pitchFamily="34" charset="0"/>
                    <a:cs typeface="Lato" panose="020F0502020204030203" pitchFamily="34" charset="0"/>
                  </a:rPr>
                  <a:t>: completion time of job </a:t>
                </a:r>
                <a14:m>
                  <m:oMath xmlns:m="http://schemas.openxmlformats.org/officeDocument/2006/math">
                    <m:r>
                      <a:rPr lang="en-US" altLang="zh-CN" sz="4000" i="1">
                        <a:latin typeface="Cambria Math" panose="02040503050406030204" pitchFamily="18" charset="0"/>
                        <a:cs typeface="DM Serif Display" charset="0"/>
                      </a:rPr>
                      <m:t>𝑗</m:t>
                    </m:r>
                  </m:oMath>
                </a14:m>
                <a:r>
                  <a:rPr lang="en-US" altLang="zh-CN" sz="4000" dirty="0">
                    <a:latin typeface="Lato" panose="020F0502020204030203" pitchFamily="34" charset="0"/>
                    <a:cs typeface="Lato" panose="020F0502020204030203" pitchFamily="34" charset="0"/>
                  </a:rPr>
                  <a:t>.</a:t>
                </a:r>
              </a:p>
              <a:p>
                <a:pPr algn="l" fontAlgn="auto"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4000" i="1">
                            <a:latin typeface="Cambria Math" panose="02040503050406030204" pitchFamily="18" charset="0"/>
                            <a:cs typeface="DM Serif Display" charset="0"/>
                          </a:rPr>
                        </m:ctrlPr>
                      </m:sSubPr>
                      <m:e>
                        <m:r>
                          <a:rPr lang="en-US" altLang="zh-CN" sz="4000" i="1">
                            <a:latin typeface="Cambria Math" panose="02040503050406030204" pitchFamily="18" charset="0"/>
                            <a:cs typeface="DM Serif Display" charset="0"/>
                          </a:rPr>
                          <m:t>𝐹</m:t>
                        </m:r>
                      </m:e>
                      <m:sub>
                        <m:r>
                          <a:rPr lang="en-US" altLang="zh-CN" sz="4000" i="1">
                            <a:latin typeface="Cambria Math" panose="02040503050406030204" pitchFamily="18" charset="0"/>
                            <a:cs typeface="DM Serif Display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altLang="zh-CN" sz="4000" dirty="0">
                    <a:latin typeface="Lato" panose="020F0502020204030203" pitchFamily="34" charset="0"/>
                    <a:cs typeface="Lato" panose="020F0502020204030203" pitchFamily="34" charset="0"/>
                  </a:rPr>
                  <a:t>: Flow time of job </a:t>
                </a:r>
                <a14:m>
                  <m:oMath xmlns:m="http://schemas.openxmlformats.org/officeDocument/2006/math">
                    <m:r>
                      <a:rPr lang="en-US" altLang="zh-CN" sz="4000" i="1">
                        <a:latin typeface="Cambria Math" panose="02040503050406030204" pitchFamily="18" charset="0"/>
                        <a:cs typeface="DM Serif Display" charset="0"/>
                      </a:rPr>
                      <m:t>𝑗</m:t>
                    </m:r>
                  </m:oMath>
                </a14:m>
                <a:r>
                  <a:rPr lang="en-US" altLang="zh-CN" sz="4000" dirty="0">
                    <a:latin typeface="Lato" panose="020F0502020204030203" pitchFamily="34" charset="0"/>
                    <a:cs typeface="Lato" panose="020F0502020204030203" pitchFamily="34" charset="0"/>
                  </a:rPr>
                  <a:t>, equals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4000" i="1">
                            <a:latin typeface="Cambria Math" panose="02040503050406030204" pitchFamily="18" charset="0"/>
                            <a:cs typeface="DM Serif Display" charset="0"/>
                          </a:rPr>
                        </m:ctrlPr>
                      </m:sSubPr>
                      <m:e>
                        <m:r>
                          <a:rPr lang="en-US" altLang="zh-CN" sz="4000" i="1">
                            <a:latin typeface="Cambria Math" panose="02040503050406030204" pitchFamily="18" charset="0"/>
                            <a:cs typeface="DM Serif Display" charset="0"/>
                          </a:rPr>
                          <m:t>𝐶</m:t>
                        </m:r>
                      </m:e>
                      <m:sub>
                        <m:r>
                          <a:rPr lang="en-US" altLang="zh-CN" sz="4000" i="1">
                            <a:latin typeface="Cambria Math" panose="02040503050406030204" pitchFamily="18" charset="0"/>
                            <a:cs typeface="DM Serif Display" charset="0"/>
                          </a:rPr>
                          <m:t>𝑗</m:t>
                        </m:r>
                      </m:sub>
                    </m:sSub>
                    <m:r>
                      <a:rPr lang="en-US" altLang="zh-CN" sz="4000" i="1">
                        <a:latin typeface="Cambria Math" panose="02040503050406030204" pitchFamily="18" charset="0"/>
                        <a:cs typeface="DM Serif Display" charset="0"/>
                      </a:rPr>
                      <m:t>−</m:t>
                    </m:r>
                    <m:sSub>
                      <m:sSubPr>
                        <m:ctrlPr>
                          <a:rPr lang="en-US" altLang="zh-CN" sz="4000" i="1">
                            <a:latin typeface="Cambria Math" panose="02040503050406030204" pitchFamily="18" charset="0"/>
                            <a:cs typeface="DM Serif Display" charset="0"/>
                          </a:rPr>
                        </m:ctrlPr>
                      </m:sSubPr>
                      <m:e>
                        <m:r>
                          <a:rPr lang="en-US" altLang="zh-CN" sz="4000" i="1">
                            <a:latin typeface="Cambria Math" panose="02040503050406030204" pitchFamily="18" charset="0"/>
                            <a:cs typeface="DM Serif Display" charset="0"/>
                          </a:rPr>
                          <m:t>𝑟</m:t>
                        </m:r>
                      </m:e>
                      <m:sub>
                        <m:r>
                          <a:rPr lang="en-US" altLang="zh-CN" sz="4000" i="1">
                            <a:latin typeface="Cambria Math" panose="02040503050406030204" pitchFamily="18" charset="0"/>
                            <a:cs typeface="DM Serif Display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altLang="zh-CN" sz="4000" dirty="0">
                    <a:latin typeface="Lato" panose="020F0502020204030203" pitchFamily="34" charset="0"/>
                    <a:cs typeface="Lato" panose="020F0502020204030203" pitchFamily="34" charset="0"/>
                  </a:rPr>
                  <a:t>.</a:t>
                </a:r>
              </a:p>
              <a:p>
                <a:pPr algn="l" fontAlgn="auto">
                  <a:lnSpc>
                    <a:spcPct val="150000"/>
                  </a:lnSpc>
                </a:pPr>
                <a:endParaRPr lang="en-US" altLang="zh-CN" sz="4000" dirty="0">
                  <a:latin typeface="Lato" panose="020F0502020204030203" pitchFamily="34" charset="0"/>
                  <a:cs typeface="Lato" panose="020F0502020204030203" pitchFamily="34" charset="0"/>
                </a:endParaRPr>
              </a:p>
              <a:p>
                <a:pPr algn="l" fontAlgn="auto">
                  <a:lnSpc>
                    <a:spcPct val="150000"/>
                  </a:lnSpc>
                </a:pPr>
                <a:r>
                  <a:rPr lang="en-US" altLang="zh-CN" sz="4000" dirty="0">
                    <a:latin typeface="Lato" panose="020F0502020204030203" pitchFamily="34" charset="0"/>
                    <a:cs typeface="Lato" panose="020F0502020204030203" pitchFamily="34" charset="0"/>
                  </a:rPr>
                  <a:t>Want to minimize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altLang="zh-CN" sz="4000" i="1" dirty="0">
                            <a:latin typeface="Cambria Math" panose="02040503050406030204" pitchFamily="18" charset="0"/>
                            <a:cs typeface="Lato" panose="020F0502020204030203" pitchFamily="34" charset="0"/>
                          </a:rPr>
                        </m:ctrlPr>
                      </m:naryPr>
                      <m:sub>
                        <m:r>
                          <a:rPr lang="en-US" altLang="zh-CN" sz="4000" i="1" dirty="0">
                            <a:latin typeface="Cambria Math" panose="02040503050406030204" pitchFamily="18" charset="0"/>
                            <a:cs typeface="Lato" panose="020F0502020204030203" pitchFamily="34" charset="0"/>
                          </a:rPr>
                          <m:t>𝑗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altLang="zh-CN" sz="4000" i="1" dirty="0" err="1">
                                <a:latin typeface="Cambria Math" panose="02040503050406030204" pitchFamily="18" charset="0"/>
                                <a:cs typeface="Lato" panose="020F0502020204030203" pitchFamily="34" charset="0"/>
                              </a:rPr>
                            </m:ctrlPr>
                          </m:sSubPr>
                          <m:e>
                            <m:r>
                              <a:rPr lang="en-US" altLang="zh-CN" sz="4000" i="1" dirty="0" err="1">
                                <a:latin typeface="Cambria Math" panose="02040503050406030204" pitchFamily="18" charset="0"/>
                                <a:cs typeface="Lato" panose="020F0502020204030203" pitchFamily="34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altLang="zh-CN" sz="4000" i="1" dirty="0" err="1">
                                <a:latin typeface="Cambria Math" panose="02040503050406030204" pitchFamily="18" charset="0"/>
                                <a:cs typeface="Lato" panose="020F0502020204030203" pitchFamily="34" charset="0"/>
                              </a:rPr>
                              <m:t>𝑗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altLang="zh-CN" sz="4000" dirty="0">
                    <a:latin typeface="Lato" panose="020F0502020204030203" pitchFamily="34" charset="0"/>
                    <a:cs typeface="Lato" panose="020F0502020204030203" pitchFamily="34" charset="0"/>
                  </a:rPr>
                  <a:t>.</a:t>
                </a:r>
              </a:p>
              <a:p>
                <a:pPr algn="l" fontAlgn="auto">
                  <a:lnSpc>
                    <a:spcPct val="150000"/>
                  </a:lnSpc>
                </a:pPr>
                <a:endParaRPr lang="en-US" altLang="zh-CN" sz="4000" dirty="0">
                  <a:latin typeface="Lato" panose="020F0502020204030203" pitchFamily="34" charset="0"/>
                  <a:cs typeface="Lato" panose="020F0502020204030203" pitchFamily="34" charset="0"/>
                </a:endParaRPr>
              </a:p>
              <a:p>
                <a:pPr algn="l">
                  <a:lnSpc>
                    <a:spcPct val="150000"/>
                  </a:lnSpc>
                </a:pPr>
                <a:r>
                  <a:rPr lang="en-US" altLang="zh-CN" sz="4000" b="1" dirty="0">
                    <a:latin typeface="Lato" panose="020F0502020204030203" pitchFamily="34" charset="0"/>
                    <a:cs typeface="Lato" panose="020F0502020204030203" pitchFamily="34" charset="0"/>
                  </a:rPr>
                  <a:t>Goal: </a:t>
                </a:r>
                <a:r>
                  <a:rPr lang="en-US" altLang="zh-CN" sz="4000" dirty="0">
                    <a:latin typeface="Lato" panose="020F0502020204030203" pitchFamily="34" charset="0"/>
                    <a:cs typeface="Lato" panose="020F0502020204030203" pitchFamily="34" charset="0"/>
                  </a:rPr>
                  <a:t>Minimize the </a:t>
                </a:r>
                <a:r>
                  <a:rPr lang="en-US" altLang="zh-CN" sz="4000" dirty="0">
                    <a:solidFill>
                      <a:srgbClr val="FF0000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competitive ratio</a:t>
                </a:r>
                <a:r>
                  <a:rPr lang="en-US" altLang="zh-CN" sz="4000" dirty="0">
                    <a:latin typeface="Lato" panose="020F0502020204030203" pitchFamily="34" charset="0"/>
                    <a:cs typeface="Lato" panose="020F0502020204030203" pitchFamily="34" charset="0"/>
                  </a:rPr>
                  <a:t>!</a:t>
                </a:r>
              </a:p>
              <a:p>
                <a:pPr algn="l" fontAlgn="auto">
                  <a:lnSpc>
                    <a:spcPct val="150000"/>
                  </a:lnSpc>
                </a:pPr>
                <a:endParaRPr lang="en-US" altLang="zh-CN" sz="4000" dirty="0">
                  <a:latin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" y="3708401"/>
                <a:ext cx="22143720" cy="8967047"/>
              </a:xfrm>
              <a:prstGeom prst="rect">
                <a:avLst/>
              </a:prstGeom>
              <a:blipFill>
                <a:blip r:embed="rId3"/>
                <a:stretch>
                  <a:fillRect l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2107334" y="6747934"/>
          <a:ext cx="169333" cy="2201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2" r:id="rId4" imgW="127000" imgH="165100" progId="Equation.KSEE3">
                  <p:embed/>
                </p:oleObj>
              </mc:Choice>
              <mc:Fallback>
                <p:oleObj r:id="rId4" imgW="127000" imgH="165100" progId="Equation.KSEE3">
                  <p:embed/>
                  <p:pic>
                    <p:nvPicPr>
                      <p:cNvPr id="4" name="对象 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107334" y="6747934"/>
                        <a:ext cx="169333" cy="2201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2"/>
              <p:cNvSpPr txBox="1"/>
              <p:nvPr/>
            </p:nvSpPr>
            <p:spPr>
              <a:xfrm>
                <a:off x="12291060" y="8483600"/>
                <a:ext cx="11582400" cy="35560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fontAlgn="auto">
                  <a:lnSpc>
                    <a:spcPct val="150000"/>
                  </a:lnSpc>
                </a:pPr>
                <a:r>
                  <a:rPr lang="en-US" altLang="zh-CN" sz="4000" dirty="0">
                    <a:solidFill>
                      <a:srgbClr val="FF0000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Competitive ratio </a:t>
                </a:r>
                <a:r>
                  <a:rPr lang="en-US" altLang="zh-CN" sz="4000" dirty="0">
                    <a:latin typeface="Lato" panose="020F0502020204030203" pitchFamily="34" charset="0"/>
                    <a:cs typeface="Lato" panose="020F0502020204030203" pitchFamily="34" charset="0"/>
                  </a:rPr>
                  <a:t>of algorithm </a:t>
                </a:r>
                <a14:m>
                  <m:oMath xmlns:m="http://schemas.openxmlformats.org/officeDocument/2006/math">
                    <m:r>
                      <a:rPr lang="en-US" altLang="zh-CN" sz="4000" i="1">
                        <a:latin typeface="Cambria Math" panose="02040503050406030204" pitchFamily="18" charset="0"/>
                        <a:cs typeface="DM Serif Display" charset="0"/>
                      </a:rPr>
                      <m:t>𝐴</m:t>
                    </m:r>
                  </m:oMath>
                </a14:m>
                <a:br>
                  <a:rPr lang="en-US" altLang="zh-CN" sz="4000" i="1" dirty="0">
                    <a:latin typeface="Cambria Math" panose="02040503050406030204" pitchFamily="18" charset="0"/>
                    <a:cs typeface="DM Serif Display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4000" i="1"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4000" i="1"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000"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m:rPr>
                                  <m:sty m:val="p"/>
                                </m:rPr>
                                <a:rPr lang="en-US" altLang="zh-CN" sz="4000" i="0"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instances</m:t>
                              </m:r>
                              <m:r>
                                <a:rPr lang="en-US" altLang="zh-CN" sz="4000" i="1"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 </m:t>
                              </m:r>
                              <m:r>
                                <a:rPr lang="en-US" altLang="zh-CN" sz="4000" i="1"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𝐼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altLang="zh-CN" sz="4000" i="1"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US" altLang="zh-CN" sz="4000" i="0"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cost</m:t>
                              </m:r>
                              <m:r>
                                <a:rPr lang="en-US" altLang="zh-CN" sz="4000" i="0"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4000" i="0"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of</m:t>
                              </m:r>
                              <m:r>
                                <a:rPr lang="en-US" altLang="zh-CN" sz="4000" i="0"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4000" i="0"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algorithm</m:t>
                              </m:r>
                              <m:r>
                                <a:rPr lang="en-US" altLang="zh-CN" sz="4000" i="0"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 </m:t>
                              </m:r>
                              <m:r>
                                <a:rPr lang="en-US" altLang="zh-CN" sz="4000" i="1"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𝐴</m:t>
                              </m:r>
                              <m:r>
                                <a:rPr lang="en-US" altLang="zh-CN" sz="4000" i="1"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4000" i="0"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on</m:t>
                              </m:r>
                              <m:r>
                                <a:rPr lang="en-US" altLang="zh-CN" sz="4000" i="0"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4000" i="0"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instance</m:t>
                              </m:r>
                              <m:r>
                                <a:rPr lang="en-US" altLang="zh-CN" sz="4000" i="0"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 </m:t>
                              </m:r>
                              <m:r>
                                <a:rPr lang="en-US" altLang="zh-CN" sz="4000" i="1"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𝐼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en-US" altLang="zh-CN" sz="4000" i="0" smtClean="0"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optimal</m:t>
                              </m:r>
                              <m:r>
                                <a:rPr lang="en-US" altLang="zh-CN" sz="4000" i="0" smtClean="0"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4000" i="0" smtClean="0"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cost</m:t>
                              </m:r>
                              <m:r>
                                <a:rPr lang="en-US" altLang="zh-CN" sz="4000" i="0" smtClean="0"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4000" i="0" smtClean="0"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to</m:t>
                              </m:r>
                              <m:r>
                                <a:rPr lang="en-US" altLang="zh-CN" sz="4000" i="0" smtClean="0"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4000" i="0" smtClean="0"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serve</m:t>
                              </m:r>
                              <m:r>
                                <a:rPr lang="en-US" altLang="zh-CN" sz="4000" i="0" smtClean="0"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 </m:t>
                              </m:r>
                              <m:r>
                                <a:rPr lang="en-US" altLang="zh-CN" sz="4000" i="1"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𝐼</m:t>
                              </m:r>
                            </m:den>
                          </m:f>
                        </m:e>
                      </m:func>
                      <m:r>
                        <a:rPr lang="en-US" altLang="zh-CN" sz="4000" i="1">
                          <a:latin typeface="Cambria Math" panose="02040503050406030204" pitchFamily="18" charset="0"/>
                          <a:cs typeface="DM Serif Display" charset="0"/>
                        </a:rPr>
                        <m:t>.</m:t>
                      </m:r>
                    </m:oMath>
                  </m:oMathPara>
                </a14:m>
                <a:endParaRPr lang="en-US" altLang="zh-CN" sz="4000" dirty="0">
                  <a:latin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7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91060" y="8483600"/>
                <a:ext cx="11582400" cy="35560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486080" y="12845799"/>
            <a:ext cx="341439" cy="595035"/>
          </a:xfrm>
        </p:spPr>
        <p:txBody>
          <a:bodyPr/>
          <a:lstStyle/>
          <a:p>
            <a:fld id="{B6F15528-21DE-4FAA-801E-634DDDAF4B2B}" type="slidenum">
              <a:rPr lang="en-US" smtClean="0"/>
              <a:t>4</a:t>
            </a:fld>
            <a:endParaRPr lang="en-US"/>
          </a:p>
        </p:txBody>
      </p:sp>
      <p:sp>
        <p:nvSpPr>
          <p:cNvPr id="8" name="Set Cover">
            <a:extLst>
              <a:ext uri="{FF2B5EF4-FFF2-40B4-BE49-F238E27FC236}">
                <a16:creationId xmlns:a16="http://schemas.microsoft.com/office/drawing/2014/main" id="{8B755994-76FD-42EC-AE15-7A625F7BA584}"/>
              </a:ext>
            </a:extLst>
          </p:cNvPr>
          <p:cNvSpPr txBox="1">
            <a:spLocks/>
          </p:cNvSpPr>
          <p:nvPr/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9pPr>
          </a:lstStyle>
          <a:p>
            <a:pPr hangingPunct="1"/>
            <a:r>
              <a:rPr lang="en-US" dirty="0"/>
              <a:t>Formal Definition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/>
              <p:cNvSpPr txBox="1"/>
              <p:nvPr/>
            </p:nvSpPr>
            <p:spPr>
              <a:xfrm>
                <a:off x="1499530" y="12275821"/>
                <a:ext cx="1190413" cy="83099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4800" i="1"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sSubPr>
                        <m:e>
                          <m:r>
                            <a:rPr lang="en-US" altLang="zh-CN" sz="4800" i="1">
                              <a:latin typeface="Cambria Math" panose="02040503050406030204" pitchFamily="18" charset="0"/>
                              <a:cs typeface="DM Serif Display" charset="0"/>
                            </a:rPr>
                            <m:t>𝑟</m:t>
                          </m:r>
                        </m:e>
                        <m:sub>
                          <m:r>
                            <a:rPr lang="en-US" altLang="zh-CN" sz="4800" i="1">
                              <a:latin typeface="Cambria Math" panose="02040503050406030204" pitchFamily="18" charset="0"/>
                              <a:cs typeface="DM Serif Display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altLang="zh-CN" sz="4800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9530" y="12275821"/>
                <a:ext cx="1190413" cy="83099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/>
              <p:cNvSpPr txBox="1"/>
              <p:nvPr/>
            </p:nvSpPr>
            <p:spPr>
              <a:xfrm>
                <a:off x="3339254" y="12275821"/>
                <a:ext cx="1190413" cy="83099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4800" i="1"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sSubPr>
                        <m:e>
                          <m:r>
                            <a:rPr lang="en-US" altLang="zh-CN" sz="4800" i="1">
                              <a:latin typeface="Cambria Math" panose="02040503050406030204" pitchFamily="18" charset="0"/>
                              <a:cs typeface="DM Serif Display" charset="0"/>
                            </a:rPr>
                            <m:t>𝑟</m:t>
                          </m:r>
                        </m:e>
                        <m:sub>
                          <m:r>
                            <a:rPr lang="en-US" altLang="zh-CN" sz="4800" i="1">
                              <a:latin typeface="Cambria Math" panose="02040503050406030204" pitchFamily="18" charset="0"/>
                              <a:cs typeface="DM Serif Display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altLang="zh-CN" sz="4800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9254" y="12275821"/>
                <a:ext cx="1190413" cy="8309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/>
              <p:cNvSpPr txBox="1"/>
              <p:nvPr/>
            </p:nvSpPr>
            <p:spPr>
              <a:xfrm>
                <a:off x="5378872" y="12275821"/>
                <a:ext cx="1190413" cy="83099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4800" i="1"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sSubPr>
                        <m:e>
                          <m:r>
                            <a:rPr lang="en-US" altLang="zh-CN" sz="4800" i="1">
                              <a:latin typeface="Cambria Math" panose="02040503050406030204" pitchFamily="18" charset="0"/>
                              <a:cs typeface="DM Serif Display" charset="0"/>
                            </a:rPr>
                            <m:t>𝑟</m:t>
                          </m:r>
                        </m:e>
                        <m:sub>
                          <m:r>
                            <a:rPr lang="en-US" altLang="zh-CN" sz="4800" i="1">
                              <a:latin typeface="Cambria Math" panose="02040503050406030204" pitchFamily="18" charset="0"/>
                              <a:cs typeface="DM Serif Display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altLang="zh-CN" sz="4800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8872" y="12275821"/>
                <a:ext cx="1190413" cy="83099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/>
              <p:cNvSpPr txBox="1"/>
              <p:nvPr/>
            </p:nvSpPr>
            <p:spPr>
              <a:xfrm>
                <a:off x="17735127" y="12275821"/>
                <a:ext cx="1190413" cy="83099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4800" i="1"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sSubPr>
                        <m:e>
                          <m:r>
                            <a:rPr lang="en-US" altLang="zh-CN" sz="4800" i="1">
                              <a:latin typeface="Cambria Math" panose="02040503050406030204" pitchFamily="18" charset="0"/>
                              <a:cs typeface="DM Serif Display" charset="0"/>
                            </a:rPr>
                            <m:t>𝐶</m:t>
                          </m:r>
                        </m:e>
                        <m:sub>
                          <m:r>
                            <a:rPr lang="en-US" altLang="zh-CN" sz="4800" i="1">
                              <a:latin typeface="Cambria Math" panose="02040503050406030204" pitchFamily="18" charset="0"/>
                              <a:cs typeface="DM Serif Display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altLang="zh-CN" sz="4800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35127" y="12275821"/>
                <a:ext cx="1190413" cy="83099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/>
              <p:cNvSpPr txBox="1"/>
              <p:nvPr/>
            </p:nvSpPr>
            <p:spPr>
              <a:xfrm>
                <a:off x="7837594" y="12275821"/>
                <a:ext cx="1190413" cy="83099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4800" i="1"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sSubPr>
                        <m:e>
                          <m:r>
                            <a:rPr lang="en-US" altLang="zh-CN" sz="4800" i="1">
                              <a:latin typeface="Cambria Math" panose="02040503050406030204" pitchFamily="18" charset="0"/>
                              <a:cs typeface="DM Serif Display" charset="0"/>
                            </a:rPr>
                            <m:t>𝐶</m:t>
                          </m:r>
                        </m:e>
                        <m:sub>
                          <m:r>
                            <a:rPr lang="en-US" altLang="zh-CN" sz="4800" i="1">
                              <a:latin typeface="Cambria Math" panose="02040503050406030204" pitchFamily="18" charset="0"/>
                              <a:cs typeface="DM Serif Display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altLang="zh-CN" sz="4800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10" name="文本框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7594" y="12275821"/>
                <a:ext cx="1190413" cy="83099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/>
              <p:cNvSpPr txBox="1"/>
              <p:nvPr/>
            </p:nvSpPr>
            <p:spPr>
              <a:xfrm>
                <a:off x="12786360" y="12275821"/>
                <a:ext cx="1190413" cy="83099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4800" i="1"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sSubPr>
                        <m:e>
                          <m:r>
                            <a:rPr lang="en-US" altLang="zh-CN" sz="4800" i="1">
                              <a:latin typeface="Cambria Math" panose="02040503050406030204" pitchFamily="18" charset="0"/>
                              <a:cs typeface="DM Serif Display" charset="0"/>
                            </a:rPr>
                            <m:t>𝐶</m:t>
                          </m:r>
                        </m:e>
                        <m:sub>
                          <m:r>
                            <a:rPr lang="en-US" altLang="zh-CN" sz="4800" i="1">
                              <a:latin typeface="Cambria Math" panose="02040503050406030204" pitchFamily="18" charset="0"/>
                              <a:cs typeface="DM Serif Display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altLang="zh-CN" sz="4800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11" name="文本框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86360" y="12275821"/>
                <a:ext cx="1190413" cy="83099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直接箭头连接符 11"/>
          <p:cNvCxnSpPr/>
          <p:nvPr/>
        </p:nvCxnSpPr>
        <p:spPr>
          <a:xfrm flipV="1">
            <a:off x="2133600" y="12070927"/>
            <a:ext cx="17170400" cy="18627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/>
              <p:cNvSpPr txBox="1"/>
              <p:nvPr/>
            </p:nvSpPr>
            <p:spPr>
              <a:xfrm>
                <a:off x="19710400" y="11732260"/>
                <a:ext cx="2844800" cy="666786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733" i="1">
                          <a:latin typeface="Cambria Math" panose="02040503050406030204" pitchFamily="18" charset="0"/>
                          <a:cs typeface="DM Serif Display" charset="0"/>
                        </a:rPr>
                        <m:t>𝑡𝑖𝑚𝑒𝑙𝑖𝑛𝑒</m:t>
                      </m:r>
                    </m:oMath>
                  </m:oMathPara>
                </a14:m>
                <a:endParaRPr lang="en-US" altLang="zh-CN" sz="3733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13" name="文本框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10400" y="11732260"/>
                <a:ext cx="2844800" cy="66678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直接连接符 13"/>
          <p:cNvCxnSpPr/>
          <p:nvPr/>
        </p:nvCxnSpPr>
        <p:spPr>
          <a:xfrm>
            <a:off x="2133600" y="7874001"/>
            <a:ext cx="0" cy="4215553"/>
          </a:xfrm>
          <a:prstGeom prst="line">
            <a:avLst/>
          </a:prstGeom>
          <a:ln w="28575" cmpd="sng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18475113" y="7874001"/>
            <a:ext cx="0" cy="4215553"/>
          </a:xfrm>
          <a:prstGeom prst="line">
            <a:avLst/>
          </a:prstGeom>
          <a:ln w="28575" cmpd="sng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3934460" y="9702801"/>
            <a:ext cx="0" cy="2368127"/>
          </a:xfrm>
          <a:prstGeom prst="line">
            <a:avLst/>
          </a:prstGeom>
          <a:ln w="28575" cmpd="sng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8401473" y="9702801"/>
            <a:ext cx="0" cy="2386753"/>
          </a:xfrm>
          <a:prstGeom prst="line">
            <a:avLst/>
          </a:prstGeom>
          <a:ln w="28575" cmpd="sng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13381567" y="10238740"/>
            <a:ext cx="0" cy="1850813"/>
          </a:xfrm>
          <a:prstGeom prst="line">
            <a:avLst/>
          </a:prstGeom>
          <a:ln w="28575" cmpd="sng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/>
          <p:nvPr/>
        </p:nvCxnSpPr>
        <p:spPr>
          <a:xfrm>
            <a:off x="2219113" y="7874000"/>
            <a:ext cx="16256000" cy="0"/>
          </a:xfrm>
          <a:prstGeom prst="straightConnector1">
            <a:avLst/>
          </a:prstGeom>
          <a:ln w="76200">
            <a:solidFill>
              <a:schemeClr val="accent3"/>
            </a:solidFill>
            <a:headEnd type="arrow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7" name="直接箭头连接符 26"/>
          <p:cNvCxnSpPr/>
          <p:nvPr/>
        </p:nvCxnSpPr>
        <p:spPr>
          <a:xfrm>
            <a:off x="3934460" y="9702800"/>
            <a:ext cx="4482253" cy="0"/>
          </a:xfrm>
          <a:prstGeom prst="straightConnector1">
            <a:avLst/>
          </a:prstGeom>
          <a:ln w="76200">
            <a:solidFill>
              <a:schemeClr val="accent6"/>
            </a:solidFill>
            <a:headEnd type="arrow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9" name="直接箭头连接符 28"/>
          <p:cNvCxnSpPr/>
          <p:nvPr/>
        </p:nvCxnSpPr>
        <p:spPr>
          <a:xfrm>
            <a:off x="5791201" y="10617200"/>
            <a:ext cx="7590367" cy="0"/>
          </a:xfrm>
          <a:prstGeom prst="straightConnector1">
            <a:avLst/>
          </a:prstGeom>
          <a:ln w="76200">
            <a:solidFill>
              <a:schemeClr val="accent2">
                <a:lumMod val="60000"/>
                <a:lumOff val="40000"/>
              </a:schemeClr>
            </a:solidFill>
            <a:headEnd type="arrow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文本框 32"/>
              <p:cNvSpPr txBox="1"/>
              <p:nvPr/>
            </p:nvSpPr>
            <p:spPr>
              <a:xfrm>
                <a:off x="1555198" y="3258397"/>
                <a:ext cx="21406401" cy="4276936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4000" b="1" dirty="0">
                    <a:cs typeface="Lato" panose="020F0502020204030203" pitchFamily="34" charset="0"/>
                    <a:sym typeface="+mn-ea"/>
                  </a:rPr>
                  <a:t>Fact: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CN" sz="4000" dirty="0">
                        <a:latin typeface="Lato" panose="020F0502020204030203" pitchFamily="34" charset="0"/>
                        <a:cs typeface="Lato" panose="020F0502020204030203" pitchFamily="34" charset="0"/>
                        <a:sym typeface="+mn-ea"/>
                      </a:rPr>
                      <m:t>Total</m:t>
                    </m:r>
                    <m:r>
                      <m:rPr>
                        <m:nor/>
                      </m:rPr>
                      <a:rPr lang="en-US" altLang="zh-CN" sz="4000" dirty="0">
                        <a:latin typeface="Lato" panose="020F0502020204030203" pitchFamily="34" charset="0"/>
                        <a:cs typeface="Lato" panose="020F0502020204030203" pitchFamily="34" charset="0"/>
                        <a:sym typeface="+mn-ea"/>
                      </a:rPr>
                      <m:t> </m:t>
                    </m:r>
                    <m:r>
                      <m:rPr>
                        <m:nor/>
                      </m:rPr>
                      <a:rPr lang="en-US" altLang="zh-CN" sz="4000" dirty="0">
                        <a:latin typeface="Lato" panose="020F0502020204030203" pitchFamily="34" charset="0"/>
                        <a:cs typeface="Lato" panose="020F0502020204030203" pitchFamily="34" charset="0"/>
                        <a:sym typeface="+mn-ea"/>
                      </a:rPr>
                      <m:t>Flow</m:t>
                    </m:r>
                    <m:r>
                      <m:rPr>
                        <m:nor/>
                      </m:rPr>
                      <a:rPr lang="en-US" altLang="zh-CN" sz="4000" dirty="0">
                        <a:latin typeface="Lato" panose="020F0502020204030203" pitchFamily="34" charset="0"/>
                        <a:cs typeface="Lato" panose="020F0502020204030203" pitchFamily="34" charset="0"/>
                        <a:sym typeface="+mn-ea"/>
                      </a:rPr>
                      <m:t> </m:t>
                    </m:r>
                    <m:r>
                      <m:rPr>
                        <m:nor/>
                      </m:rPr>
                      <a:rPr lang="en-US" altLang="zh-CN" sz="4000" dirty="0">
                        <a:latin typeface="Lato" panose="020F0502020204030203" pitchFamily="34" charset="0"/>
                        <a:cs typeface="Lato" panose="020F0502020204030203" pitchFamily="34" charset="0"/>
                        <a:sym typeface="+mn-ea"/>
                      </a:rPr>
                      <m:t>Time</m:t>
                    </m:r>
                    <m:r>
                      <a:rPr lang="en-US" altLang="zh-CN" sz="4000" i="1">
                        <a:latin typeface="Cambria Math" panose="02040503050406030204" pitchFamily="18" charset="0"/>
                        <a:cs typeface="DM Serif Display" charset="0"/>
                        <a:sym typeface="+mn-ea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altLang="zh-CN" sz="4000" i="1">
                            <a:latin typeface="Cambria Math" panose="02040503050406030204" pitchFamily="18" charset="0"/>
                            <a:cs typeface="DM Serif Display" charset="0"/>
                            <a:sym typeface="+mn-ea"/>
                          </a:rPr>
                        </m:ctrlPr>
                      </m:naryPr>
                      <m:sub>
                        <m:r>
                          <a:rPr lang="en-US" altLang="zh-CN" sz="4000" i="1">
                            <a:latin typeface="Cambria Math" panose="02040503050406030204" pitchFamily="18" charset="0"/>
                            <a:cs typeface="DM Serif Display" charset="0"/>
                            <a:sym typeface="+mn-ea"/>
                          </a:rPr>
                          <m:t>𝑡</m:t>
                        </m:r>
                      </m:sub>
                      <m:sup/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altLang="zh-CN" sz="4000" i="1">
                                <a:latin typeface="Cambria Math" panose="02040503050406030204" pitchFamily="18" charset="0"/>
                                <a:cs typeface="DM Serif Display" charset="0"/>
                                <a:sym typeface="+mn-ea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zh-CN" sz="4000" i="1">
                                <a:latin typeface="Cambria Math" panose="02040503050406030204" pitchFamily="18" charset="0"/>
                                <a:cs typeface="DM Serif Display" charset="0"/>
                                <a:sym typeface="+mn-ea"/>
                              </a:rPr>
                              <m:t>number</m:t>
                            </m:r>
                            <m:r>
                              <a:rPr lang="en-US" altLang="zh-CN" sz="4000" i="1">
                                <a:latin typeface="Cambria Math" panose="02040503050406030204" pitchFamily="18" charset="0"/>
                                <a:cs typeface="DM Serif Display" charset="0"/>
                                <a:sym typeface="+mn-ea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altLang="zh-CN" sz="4000" i="1">
                                <a:latin typeface="Cambria Math" panose="02040503050406030204" pitchFamily="18" charset="0"/>
                                <a:cs typeface="DM Serif Display" charset="0"/>
                                <a:sym typeface="+mn-ea"/>
                              </a:rPr>
                              <m:t>of</m:t>
                            </m:r>
                            <m:r>
                              <a:rPr lang="en-US" altLang="zh-CN" sz="4000" i="1">
                                <a:latin typeface="Cambria Math" panose="02040503050406030204" pitchFamily="18" charset="0"/>
                                <a:cs typeface="DM Serif Display" charset="0"/>
                                <a:sym typeface="+mn-ea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altLang="zh-CN" sz="400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  <a:cs typeface="DM Serif Display" charset="0"/>
                                <a:sym typeface="+mn-ea"/>
                              </a:rPr>
                              <m:t>alive</m:t>
                            </m:r>
                            <m:r>
                              <a:rPr lang="en-US" altLang="zh-CN" sz="400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  <a:cs typeface="DM Serif Display" charset="0"/>
                                <a:sym typeface="+mn-ea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altLang="zh-CN" sz="400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  <a:cs typeface="DM Serif Display" charset="0"/>
                                <a:sym typeface="+mn-ea"/>
                              </a:rPr>
                              <m:t>jobs</m:t>
                            </m:r>
                            <m:r>
                              <a:rPr lang="en-US" altLang="zh-CN" sz="400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  <a:cs typeface="DM Serif Display" charset="0"/>
                                <a:sym typeface="+mn-ea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altLang="zh-CN" sz="4000" i="1">
                                <a:latin typeface="Cambria Math" panose="02040503050406030204" pitchFamily="18" charset="0"/>
                                <a:cs typeface="DM Serif Display" charset="0"/>
                                <a:sym typeface="+mn-ea"/>
                              </a:rPr>
                              <m:t>at</m:t>
                            </m:r>
                            <m:r>
                              <a:rPr lang="en-US" altLang="zh-CN" sz="4000" i="1">
                                <a:latin typeface="Cambria Math" panose="02040503050406030204" pitchFamily="18" charset="0"/>
                                <a:cs typeface="DM Serif Display" charset="0"/>
                                <a:sym typeface="+mn-ea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altLang="zh-CN" sz="4000" i="1">
                                <a:latin typeface="Cambria Math" panose="02040503050406030204" pitchFamily="18" charset="0"/>
                                <a:cs typeface="DM Serif Display" charset="0"/>
                                <a:sym typeface="+mn-ea"/>
                              </a:rPr>
                              <m:t>time</m:t>
                            </m:r>
                            <m:r>
                              <a:rPr lang="en-US" altLang="zh-CN" sz="4000" i="1">
                                <a:latin typeface="Cambria Math" panose="02040503050406030204" pitchFamily="18" charset="0"/>
                                <a:cs typeface="DM Serif Display" charset="0"/>
                                <a:sym typeface="+mn-ea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altLang="zh-CN" sz="4000" i="1">
                                <a:latin typeface="Cambria Math" panose="02040503050406030204" pitchFamily="18" charset="0"/>
                                <a:cs typeface="DM Serif Display" charset="0"/>
                                <a:sym typeface="+mn-ea"/>
                              </a:rPr>
                              <m:t>t</m:t>
                            </m:r>
                          </m:e>
                        </m:d>
                      </m:e>
                    </m:nary>
                    <m:r>
                      <a:rPr lang="en-US" altLang="zh-CN" sz="4000" i="1">
                        <a:latin typeface="Cambria Math" panose="02040503050406030204" pitchFamily="18" charset="0"/>
                        <a:cs typeface="DM Serif Display" charset="0"/>
                        <a:sym typeface="+mn-ea"/>
                      </a:rPr>
                      <m:t>.</m:t>
                    </m:r>
                  </m:oMath>
                </a14:m>
                <a:r>
                  <a:rPr lang="en-US" altLang="zh-CN" sz="4000" dirty="0">
                    <a:latin typeface="Lato" panose="020F0502020204030203" pitchFamily="34" charset="0"/>
                    <a:cs typeface="Lato" panose="020F0502020204030203" pitchFamily="34" charset="0"/>
                    <a:sym typeface="+mn-ea"/>
                  </a:rPr>
                  <a:t> </a:t>
                </a:r>
              </a:p>
              <a:p>
                <a:pPr algn="l" fontAlgn="auto">
                  <a:lnSpc>
                    <a:spcPct val="150000"/>
                  </a:lnSpc>
                </a:pPr>
                <a:r>
                  <a:rPr lang="en-US" altLang="zh-CN" sz="4000" dirty="0">
                    <a:latin typeface="Lato" panose="020F0502020204030203" pitchFamily="34" charset="0"/>
                    <a:cs typeface="Lato" panose="020F0502020204030203" pitchFamily="34" charset="0"/>
                    <a:sym typeface="+mn-ea"/>
                  </a:rPr>
                  <a:t>       Total Flow Time? </a:t>
                </a:r>
                <a:r>
                  <a:rPr lang="en-US" altLang="zh-CN" sz="4000" dirty="0">
                    <a:solidFill>
                      <a:srgbClr val="92D050"/>
                    </a:solidFill>
                    <a:latin typeface="Lato" panose="020F0502020204030203" pitchFamily="34" charset="0"/>
                    <a:cs typeface="Lato" panose="020F0502020204030203" pitchFamily="34" charset="0"/>
                    <a:sym typeface="+mn-ea"/>
                  </a:rPr>
                  <a:t>green </a:t>
                </a:r>
                <a:r>
                  <a:rPr lang="en-US" altLang="zh-CN" sz="4000" dirty="0">
                    <a:latin typeface="Lato" panose="020F0502020204030203" pitchFamily="34" charset="0"/>
                    <a:cs typeface="Lato" panose="020F0502020204030203" pitchFamily="34" charset="0"/>
                    <a:sym typeface="+mn-ea"/>
                  </a:rPr>
                  <a:t>+ </a:t>
                </a:r>
                <a:r>
                  <a:rPr lang="en-US" altLang="zh-CN" sz="4000" dirty="0">
                    <a:solidFill>
                      <a:schemeClr val="accent6"/>
                    </a:solidFill>
                    <a:latin typeface="Lato" panose="020F0502020204030203" pitchFamily="34" charset="0"/>
                    <a:cs typeface="Lato" panose="020F0502020204030203" pitchFamily="34" charset="0"/>
                    <a:sym typeface="+mn-ea"/>
                  </a:rPr>
                  <a:t>orange </a:t>
                </a:r>
                <a:r>
                  <a:rPr lang="en-US" altLang="zh-CN" sz="4000" dirty="0">
                    <a:latin typeface="Lato" panose="020F0502020204030203" pitchFamily="34" charset="0"/>
                    <a:cs typeface="Lato" panose="020F0502020204030203" pitchFamily="34" charset="0"/>
                    <a:sym typeface="+mn-ea"/>
                  </a:rPr>
                  <a:t>+ </a:t>
                </a:r>
                <a:r>
                  <a:rPr lang="en-US" altLang="zh-CN" sz="4000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Lato" panose="020F0502020204030203" pitchFamily="34" charset="0"/>
                    <a:cs typeface="Lato" panose="020F0502020204030203" pitchFamily="34" charset="0"/>
                    <a:sym typeface="+mn-ea"/>
                  </a:rPr>
                  <a:t>blue</a:t>
                </a:r>
              </a:p>
              <a:p>
                <a:pPr algn="l">
                  <a:lnSpc>
                    <a:spcPct val="150000"/>
                  </a:lnSpc>
                </a:pPr>
                <a:r>
                  <a:rPr lang="en-US" altLang="zh-CN" sz="4000" dirty="0">
                    <a:latin typeface="Lato" panose="020F0502020204030203" pitchFamily="34" charset="0"/>
                    <a:cs typeface="Lato" panose="020F0502020204030203" pitchFamily="34" charset="0"/>
                    <a:sym typeface="+mn-ea"/>
                  </a:rPr>
                  <a:t>       Or integrate over time….</a:t>
                </a:r>
              </a:p>
              <a:p>
                <a:pPr marL="761981" indent="-761981" algn="l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endParaRPr lang="en-US" altLang="zh-CN" sz="4000" dirty="0">
                  <a:solidFill>
                    <a:srgbClr val="92D050"/>
                  </a:solidFill>
                  <a:latin typeface="Lato" panose="020F0502020204030203" pitchFamily="34" charset="0"/>
                  <a:cs typeface="Lato" panose="020F0502020204030203" pitchFamily="34" charset="0"/>
                  <a:sym typeface="+mn-ea"/>
                </a:endParaRPr>
              </a:p>
            </p:txBody>
          </p:sp>
        </mc:Choice>
        <mc:Fallback xmlns="">
          <p:sp>
            <p:nvSpPr>
              <p:cNvPr id="33" name="文本框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5198" y="3258397"/>
                <a:ext cx="21406401" cy="4276936"/>
              </a:xfrm>
              <a:prstGeom prst="rect">
                <a:avLst/>
              </a:prstGeom>
              <a:blipFill>
                <a:blip r:embed="rId9"/>
                <a:stretch>
                  <a:fillRect l="-9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直接连接符 44"/>
          <p:cNvCxnSpPr/>
          <p:nvPr/>
        </p:nvCxnSpPr>
        <p:spPr>
          <a:xfrm>
            <a:off x="2149201" y="7366001"/>
            <a:ext cx="0" cy="4748953"/>
          </a:xfrm>
          <a:prstGeom prst="line">
            <a:avLst/>
          </a:prstGeom>
          <a:ln w="101600" cmpd="sng">
            <a:solidFill>
              <a:schemeClr val="bg1">
                <a:lumMod val="50000"/>
              </a:schemeClr>
            </a:solidFill>
            <a:prstDash val="solid"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5797973" y="10617201"/>
            <a:ext cx="0" cy="1497753"/>
          </a:xfrm>
          <a:prstGeom prst="line">
            <a:avLst/>
          </a:prstGeom>
          <a:ln w="28575" cmpd="sng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2486080" y="12845799"/>
            <a:ext cx="341439" cy="595035"/>
          </a:xfrm>
        </p:spPr>
        <p:txBody>
          <a:bodyPr/>
          <a:lstStyle/>
          <a:p>
            <a:fld id="{B6F15528-21DE-4FAA-801E-634DDDAF4B2B}" type="slidenum">
              <a:rPr lang="en-US" smtClean="0"/>
              <a:t>5</a:t>
            </a:fld>
            <a:endParaRPr lang="en-US"/>
          </a:p>
        </p:txBody>
      </p:sp>
      <p:sp>
        <p:nvSpPr>
          <p:cNvPr id="25" name="Set Cover">
            <a:extLst>
              <a:ext uri="{FF2B5EF4-FFF2-40B4-BE49-F238E27FC236}">
                <a16:creationId xmlns:a16="http://schemas.microsoft.com/office/drawing/2014/main" id="{F7D6B082-B3B7-4179-9925-AD71C72D807B}"/>
              </a:ext>
            </a:extLst>
          </p:cNvPr>
          <p:cNvSpPr txBox="1">
            <a:spLocks/>
          </p:cNvSpPr>
          <p:nvPr/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9pPr>
          </a:lstStyle>
          <a:p>
            <a:pPr hangingPunct="1"/>
            <a:r>
              <a:rPr lang="en-US" dirty="0"/>
              <a:t>Calculating Flow Time over time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6111E-6 4.81481E-6 L 0.66892 4.81481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44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/>
              <p:cNvSpPr txBox="1"/>
              <p:nvPr/>
            </p:nvSpPr>
            <p:spPr>
              <a:xfrm>
                <a:off x="1488799" y="2811357"/>
                <a:ext cx="21406401" cy="4127141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/>
              <a:p>
                <a:pPr algn="l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4000" dirty="0" smtClean="0">
                          <a:latin typeface="Lato" panose="020F0502020204030203" pitchFamily="34" charset="0"/>
                          <a:cs typeface="Lato" panose="020F0502020204030203" pitchFamily="34" charset="0"/>
                          <a:sym typeface="+mn-ea"/>
                        </a:rPr>
                        <m:t>Total</m:t>
                      </m:r>
                      <m:r>
                        <m:rPr>
                          <m:nor/>
                        </m:rPr>
                        <a:rPr lang="en-US" altLang="zh-CN" sz="4000" dirty="0" smtClean="0">
                          <a:latin typeface="Lato" panose="020F0502020204030203" pitchFamily="34" charset="0"/>
                          <a:cs typeface="Lato" panose="020F0502020204030203" pitchFamily="34" charset="0"/>
                          <a:sym typeface="+mn-ea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zh-CN" sz="4000" dirty="0" smtClean="0">
                          <a:latin typeface="Lato" panose="020F0502020204030203" pitchFamily="34" charset="0"/>
                          <a:cs typeface="Lato" panose="020F0502020204030203" pitchFamily="34" charset="0"/>
                          <a:sym typeface="+mn-ea"/>
                        </a:rPr>
                        <m:t>Flow</m:t>
                      </m:r>
                      <m:r>
                        <m:rPr>
                          <m:nor/>
                        </m:rPr>
                        <a:rPr lang="en-US" altLang="zh-CN" sz="4000" dirty="0" smtClean="0">
                          <a:latin typeface="Lato" panose="020F0502020204030203" pitchFamily="34" charset="0"/>
                          <a:cs typeface="Lato" panose="020F0502020204030203" pitchFamily="34" charset="0"/>
                          <a:sym typeface="+mn-ea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zh-CN" sz="4000" dirty="0" smtClean="0">
                          <a:latin typeface="Lato" panose="020F0502020204030203" pitchFamily="34" charset="0"/>
                          <a:cs typeface="Lato" panose="020F0502020204030203" pitchFamily="34" charset="0"/>
                          <a:sym typeface="+mn-ea"/>
                        </a:rPr>
                        <m:t>Time</m:t>
                      </m:r>
                      <m:r>
                        <a:rPr lang="en-US" altLang="zh-CN" sz="4000" i="1">
                          <a:latin typeface="Cambria Math" panose="02040503050406030204" pitchFamily="18" charset="0"/>
                          <a:cs typeface="DM Serif Display" charset="0"/>
                          <a:sym typeface="+mn-ea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CN" sz="4000" i="1">
                              <a:latin typeface="Cambria Math" panose="02040503050406030204" pitchFamily="18" charset="0"/>
                              <a:cs typeface="DM Serif Display" charset="0"/>
                              <a:sym typeface="+mn-ea"/>
                            </a:rPr>
                          </m:ctrlPr>
                        </m:naryPr>
                        <m:sub>
                          <m:r>
                            <a:rPr lang="en-US" altLang="zh-CN" sz="4000" i="1">
                              <a:latin typeface="Cambria Math" panose="02040503050406030204" pitchFamily="18" charset="0"/>
                              <a:cs typeface="DM Serif Display" charset="0"/>
                              <a:sym typeface="+mn-ea"/>
                            </a:rPr>
                            <m:t>𝑡</m:t>
                          </m:r>
                        </m:sub>
                        <m:sup/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sz="4000" i="1">
                                  <a:latin typeface="Cambria Math" panose="02040503050406030204" pitchFamily="18" charset="0"/>
                                  <a:cs typeface="DM Serif Display" charset="0"/>
                                  <a:sym typeface="+mn-ea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4000" i="1">
                                  <a:latin typeface="Cambria Math" panose="02040503050406030204" pitchFamily="18" charset="0"/>
                                  <a:cs typeface="DM Serif Display" charset="0"/>
                                  <a:sym typeface="+mn-ea"/>
                                </a:rPr>
                                <m:t>number</m:t>
                              </m:r>
                              <m:r>
                                <a:rPr lang="en-US" altLang="zh-CN" sz="4000" i="1">
                                  <a:latin typeface="Cambria Math" panose="02040503050406030204" pitchFamily="18" charset="0"/>
                                  <a:cs typeface="DM Serif Display" charset="0"/>
                                  <a:sym typeface="+mn-ea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4000" i="1">
                                  <a:latin typeface="Cambria Math" panose="02040503050406030204" pitchFamily="18" charset="0"/>
                                  <a:cs typeface="DM Serif Display" charset="0"/>
                                  <a:sym typeface="+mn-ea"/>
                                </a:rPr>
                                <m:t>of</m:t>
                              </m:r>
                              <m:r>
                                <a:rPr lang="en-US" altLang="zh-CN" sz="4000" i="1">
                                  <a:latin typeface="Cambria Math" panose="02040503050406030204" pitchFamily="18" charset="0"/>
                                  <a:cs typeface="DM Serif Display" charset="0"/>
                                  <a:sym typeface="+mn-ea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400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  <a:sym typeface="+mn-ea"/>
                                </a:rPr>
                                <m:t>alive</m:t>
                              </m:r>
                              <m:r>
                                <a:rPr lang="en-US" altLang="zh-CN" sz="400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  <a:sym typeface="+mn-ea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400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  <a:sym typeface="+mn-ea"/>
                                </a:rPr>
                                <m:t>jobs</m:t>
                              </m:r>
                              <m:r>
                                <a:rPr lang="en-US" altLang="zh-CN" sz="4000" i="1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  <a:sym typeface="+mn-ea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4000" i="1">
                                  <a:latin typeface="Cambria Math" panose="02040503050406030204" pitchFamily="18" charset="0"/>
                                  <a:cs typeface="DM Serif Display" charset="0"/>
                                  <a:sym typeface="+mn-ea"/>
                                </a:rPr>
                                <m:t>at</m:t>
                              </m:r>
                              <m:r>
                                <a:rPr lang="en-US" altLang="zh-CN" sz="4000" i="1">
                                  <a:latin typeface="Cambria Math" panose="02040503050406030204" pitchFamily="18" charset="0"/>
                                  <a:cs typeface="DM Serif Display" charset="0"/>
                                  <a:sym typeface="+mn-ea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4000" i="1">
                                  <a:latin typeface="Cambria Math" panose="02040503050406030204" pitchFamily="18" charset="0"/>
                                  <a:cs typeface="DM Serif Display" charset="0"/>
                                  <a:sym typeface="+mn-ea"/>
                                </a:rPr>
                                <m:t>time</m:t>
                              </m:r>
                              <m:r>
                                <a:rPr lang="en-US" altLang="zh-CN" sz="4000" i="1">
                                  <a:latin typeface="Cambria Math" panose="02040503050406030204" pitchFamily="18" charset="0"/>
                                  <a:cs typeface="DM Serif Display" charset="0"/>
                                  <a:sym typeface="+mn-ea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4000" i="1">
                                  <a:latin typeface="Cambria Math" panose="02040503050406030204" pitchFamily="18" charset="0"/>
                                  <a:cs typeface="DM Serif Display" charset="0"/>
                                  <a:sym typeface="+mn-ea"/>
                                </a:rPr>
                                <m:t>t</m:t>
                              </m:r>
                            </m:e>
                          </m:d>
                        </m:e>
                      </m:nary>
                      <m:r>
                        <a:rPr lang="en-US" altLang="zh-CN" sz="4000" i="1">
                          <a:latin typeface="Cambria Math" panose="02040503050406030204" pitchFamily="18" charset="0"/>
                          <a:cs typeface="DM Serif Display" charset="0"/>
                          <a:sym typeface="+mn-ea"/>
                        </a:rPr>
                        <m:t>.</m:t>
                      </m:r>
                    </m:oMath>
                  </m:oMathPara>
                </a14:m>
                <a:endParaRPr lang="en-US" altLang="zh-CN" sz="4000" dirty="0">
                  <a:latin typeface="Lato" panose="020F0502020204030203" pitchFamily="34" charset="0"/>
                  <a:cs typeface="Lato" panose="020F0502020204030203" pitchFamily="34" charset="0"/>
                  <a:sym typeface="+mn-ea"/>
                </a:endParaRPr>
              </a:p>
              <a:p>
                <a:pPr algn="l">
                  <a:lnSpc>
                    <a:spcPct val="150000"/>
                  </a:lnSpc>
                </a:pPr>
                <a:r>
                  <a:rPr lang="zh-CN" altLang="en-US" sz="4000" dirty="0"/>
                  <a:t>⇒  </a:t>
                </a:r>
                <a:r>
                  <a:rPr lang="en-US" altLang="zh-CN" sz="4000" dirty="0">
                    <a:latin typeface="Lato" panose="020F0502020204030203" pitchFamily="34" charset="0"/>
                    <a:cs typeface="Lato" panose="020F0502020204030203" pitchFamily="34" charset="0"/>
                    <a:sym typeface="+mn-ea"/>
                  </a:rPr>
                  <a:t>Want few jobs in system 	</a:t>
                </a:r>
                <a14:m>
                  <m:oMath xmlns:m="http://schemas.openxmlformats.org/officeDocument/2006/math">
                    <m:r>
                      <a:rPr lang="en-US" altLang="zh-CN" sz="4000" b="0" i="1" smtClean="0">
                        <a:latin typeface="Cambria Math" panose="02040503050406030204" pitchFamily="18" charset="0"/>
                        <a:cs typeface="Lato" panose="020F0502020204030203" pitchFamily="34" charset="0"/>
                        <a:sym typeface="+mn-ea"/>
                      </a:rPr>
                      <m:t>⇒</m:t>
                    </m:r>
                  </m:oMath>
                </a14:m>
                <a:r>
                  <a:rPr lang="en-US" altLang="zh-CN" sz="4000" dirty="0">
                    <a:latin typeface="Lato" panose="020F0502020204030203" pitchFamily="34" charset="0"/>
                    <a:cs typeface="Lato" panose="020F0502020204030203" pitchFamily="34" charset="0"/>
                    <a:sym typeface="+mn-ea"/>
                  </a:rPr>
                  <a:t>  want to finish jobs as soon as possible!</a:t>
                </a:r>
              </a:p>
            </p:txBody>
          </p:sp>
        </mc:Choice>
        <mc:Fallback xmlns=""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8799" y="2811357"/>
                <a:ext cx="21406401" cy="4127141"/>
              </a:xfrm>
              <a:prstGeom prst="rect">
                <a:avLst/>
              </a:prstGeom>
              <a:blipFill>
                <a:blip r:embed="rId2"/>
                <a:stretch>
                  <a:fillRect l="-9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矩形: 圆角 3"/>
          <p:cNvSpPr/>
          <p:nvPr/>
        </p:nvSpPr>
        <p:spPr>
          <a:xfrm>
            <a:off x="1582552" y="10495704"/>
            <a:ext cx="20390401" cy="2438393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4267" b="1" dirty="0">
                <a:solidFill>
                  <a:srgbClr val="92D050"/>
                </a:solidFill>
                <a:latin typeface="Lato" panose="020F0502020204030203" pitchFamily="34" charset="0"/>
                <a:cs typeface="Lato" panose="020F0502020204030203" pitchFamily="34" charset="0"/>
              </a:rPr>
              <a:t>Classical theorem: </a:t>
            </a:r>
            <a:r>
              <a:rPr lang="en-US" altLang="zh-CN" sz="4267" dirty="0">
                <a:solidFill>
                  <a:schemeClr val="tx1"/>
                </a:solidFill>
                <a:latin typeface="Lato" panose="020F0502020204030203" pitchFamily="34" charset="0"/>
                <a:cs typeface="Lato" panose="020F0502020204030203" pitchFamily="34" charset="0"/>
              </a:rPr>
              <a:t>SRPT is </a:t>
            </a:r>
            <a:r>
              <a:rPr lang="en-US" altLang="zh-CN" sz="4267" b="1" dirty="0">
                <a:solidFill>
                  <a:srgbClr val="FFFF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exact </a:t>
            </a:r>
            <a:r>
              <a:rPr lang="en-US" altLang="zh-CN" sz="4267" dirty="0">
                <a:solidFill>
                  <a:schemeClr val="tx1"/>
                </a:solidFill>
                <a:latin typeface="Lato" panose="020F0502020204030203" pitchFamily="34" charset="0"/>
                <a:cs typeface="Lato" panose="020F0502020204030203" pitchFamily="34" charset="0"/>
              </a:rPr>
              <a:t>algorithm for Online Flow Time Scheduling.</a:t>
            </a:r>
            <a:endParaRPr lang="zh-CN" altLang="en-US" sz="4267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486080" y="12845799"/>
            <a:ext cx="341439" cy="595035"/>
          </a:xfrm>
        </p:spPr>
        <p:txBody>
          <a:bodyPr/>
          <a:lstStyle/>
          <a:p>
            <a:fld id="{B6F15528-21DE-4FAA-801E-634DDDAF4B2B}" type="slidenum">
              <a:rPr lang="en-US" smtClean="0"/>
              <a:t>6</a:t>
            </a:fld>
            <a:endParaRPr lang="en-US"/>
          </a:p>
        </p:txBody>
      </p:sp>
      <p:sp>
        <p:nvSpPr>
          <p:cNvPr id="7" name="Set Cover">
            <a:extLst>
              <a:ext uri="{FF2B5EF4-FFF2-40B4-BE49-F238E27FC236}">
                <a16:creationId xmlns:a16="http://schemas.microsoft.com/office/drawing/2014/main" id="{91BDABD7-8893-4594-91F2-2A1B60116E46}"/>
              </a:ext>
            </a:extLst>
          </p:cNvPr>
          <p:cNvSpPr txBox="1">
            <a:spLocks/>
          </p:cNvSpPr>
          <p:nvPr/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9pPr>
          </a:lstStyle>
          <a:p>
            <a:pPr hangingPunct="1"/>
            <a:r>
              <a:rPr lang="en-US" dirty="0"/>
              <a:t>SRPT: An optimal algorithm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D274D6-573B-40D8-8BAB-048E970F9758}"/>
              </a:ext>
            </a:extLst>
          </p:cNvPr>
          <p:cNvSpPr txBox="1"/>
          <p:nvPr/>
        </p:nvSpPr>
        <p:spPr>
          <a:xfrm>
            <a:off x="1488799" y="7691042"/>
            <a:ext cx="15605760" cy="16449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3600" dirty="0">
                <a:latin typeface="Lato" panose="020F0502020204030203" pitchFamily="34" charset="0"/>
                <a:cs typeface="Lato" panose="020F0502020204030203" pitchFamily="34" charset="0"/>
                <a:sym typeface="+mn-ea"/>
              </a:rPr>
              <a:t>SRPT (</a:t>
            </a:r>
            <a:r>
              <a:rPr lang="en-US" altLang="zh-CN" sz="3600" dirty="0">
                <a:solidFill>
                  <a:srgbClr val="FFFF00"/>
                </a:solidFill>
                <a:latin typeface="Lato" panose="020F0502020204030203" pitchFamily="34" charset="0"/>
                <a:cs typeface="Lato" panose="020F0502020204030203" pitchFamily="34" charset="0"/>
                <a:sym typeface="+mn-ea"/>
              </a:rPr>
              <a:t>S</a:t>
            </a:r>
            <a:r>
              <a:rPr lang="en-US" altLang="zh-CN" sz="3600" dirty="0">
                <a:latin typeface="Lato" panose="020F0502020204030203" pitchFamily="34" charset="0"/>
                <a:cs typeface="Lato" panose="020F0502020204030203" pitchFamily="34" charset="0"/>
                <a:sym typeface="+mn-ea"/>
              </a:rPr>
              <a:t>hortest </a:t>
            </a:r>
            <a:r>
              <a:rPr lang="en-US" altLang="zh-CN" sz="3600" dirty="0">
                <a:solidFill>
                  <a:srgbClr val="FFFF00"/>
                </a:solidFill>
                <a:latin typeface="Lato" panose="020F0502020204030203" pitchFamily="34" charset="0"/>
                <a:cs typeface="Lato" panose="020F0502020204030203" pitchFamily="34" charset="0"/>
                <a:sym typeface="+mn-ea"/>
              </a:rPr>
              <a:t>R</a:t>
            </a:r>
            <a:r>
              <a:rPr lang="en-US" altLang="zh-CN" sz="3600" dirty="0">
                <a:latin typeface="Lato" panose="020F0502020204030203" pitchFamily="34" charset="0"/>
                <a:cs typeface="Lato" panose="020F0502020204030203" pitchFamily="34" charset="0"/>
                <a:sym typeface="+mn-ea"/>
              </a:rPr>
              <a:t>emaining </a:t>
            </a:r>
            <a:r>
              <a:rPr lang="en-US" altLang="zh-CN" sz="3600" dirty="0">
                <a:solidFill>
                  <a:srgbClr val="FFFF00"/>
                </a:solidFill>
                <a:latin typeface="Lato" panose="020F0502020204030203" pitchFamily="34" charset="0"/>
                <a:cs typeface="Lato" panose="020F0502020204030203" pitchFamily="34" charset="0"/>
                <a:sym typeface="+mn-ea"/>
              </a:rPr>
              <a:t>P</a:t>
            </a:r>
            <a:r>
              <a:rPr lang="en-US" altLang="zh-CN" sz="3600" dirty="0">
                <a:latin typeface="Lato" panose="020F0502020204030203" pitchFamily="34" charset="0"/>
                <a:cs typeface="Lato" panose="020F0502020204030203" pitchFamily="34" charset="0"/>
                <a:sym typeface="+mn-ea"/>
              </a:rPr>
              <a:t>rocessing </a:t>
            </a:r>
            <a:r>
              <a:rPr lang="en-US" altLang="zh-CN" sz="3600" dirty="0">
                <a:solidFill>
                  <a:srgbClr val="FFFF00"/>
                </a:solidFill>
                <a:latin typeface="Lato" panose="020F0502020204030203" pitchFamily="34" charset="0"/>
                <a:cs typeface="Lato" panose="020F0502020204030203" pitchFamily="34" charset="0"/>
                <a:sym typeface="+mn-ea"/>
              </a:rPr>
              <a:t>T</a:t>
            </a:r>
            <a:r>
              <a:rPr lang="en-US" altLang="zh-CN" sz="3600" dirty="0">
                <a:latin typeface="Lato" panose="020F0502020204030203" pitchFamily="34" charset="0"/>
                <a:cs typeface="Lato" panose="020F0502020204030203" pitchFamily="34" charset="0"/>
                <a:sym typeface="+mn-ea"/>
              </a:rPr>
              <a:t>ime first):</a:t>
            </a:r>
          </a:p>
          <a:p>
            <a:pPr algn="l">
              <a:lnSpc>
                <a:spcPct val="150000"/>
              </a:lnSpc>
            </a:pPr>
            <a:r>
              <a:rPr lang="en-US" altLang="zh-CN" sz="3600" dirty="0">
                <a:latin typeface="Lato" panose="020F0502020204030203" pitchFamily="34" charset="0"/>
                <a:cs typeface="Lato" panose="020F0502020204030203" pitchFamily="34" charset="0"/>
                <a:sym typeface="+mn-ea"/>
              </a:rPr>
              <a:t>        Always process the job with the least remaining processing time.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F577B0-7DD0-48F4-A3D4-CE605AA52CC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0862" y="1661552"/>
            <a:ext cx="11841678" cy="88696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3E7BE4-155D-4CDA-8D7C-0D8B42A40663}"/>
              </a:ext>
            </a:extLst>
          </p:cNvPr>
          <p:cNvSpPr txBox="1"/>
          <p:nvPr/>
        </p:nvSpPr>
        <p:spPr>
          <a:xfrm>
            <a:off x="3710355" y="11231412"/>
            <a:ext cx="16963291" cy="12999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800" i="1" dirty="0"/>
              <a:t>A Proof of the Optimality of the Shortest-Remaining-Processing Time Discipline</a:t>
            </a:r>
            <a:r>
              <a:rPr lang="en-US" sz="2800" dirty="0"/>
              <a:t>, Operations Research, 1968</a:t>
            </a:r>
            <a:endParaRPr lang="en-US" altLang="zh-CN" sz="2800" dirty="0">
              <a:latin typeface="Lato" panose="020F0502020204030203" pitchFamily="34" charset="0"/>
              <a:cs typeface="Lato" panose="020F0502020204030203" pitchFamily="34" charset="0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en-US" altLang="zh-CN" sz="2800" dirty="0">
                <a:solidFill>
                  <a:srgbClr val="92D050"/>
                </a:solidFill>
                <a:latin typeface="Lato" panose="020F0502020204030203" pitchFamily="34" charset="0"/>
                <a:cs typeface="Lato" panose="020F0502020204030203" pitchFamily="34" charset="0"/>
                <a:sym typeface="+mn-ea"/>
              </a:rPr>
              <a:t>Proof of optimality based on exchange argument</a:t>
            </a:r>
          </a:p>
        </p:txBody>
      </p:sp>
    </p:spTree>
    <p:extLst>
      <p:ext uri="{BB962C8B-B14F-4D97-AF65-F5344CB8AC3E}">
        <p14:creationId xmlns:p14="http://schemas.microsoft.com/office/powerpoint/2010/main" val="1750580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E1184AC-4C18-42A8-8822-02F602BC5A8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1152" y="1939394"/>
            <a:ext cx="11951548" cy="82331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C004528-2AC7-4509-9087-8214BB5D870A}"/>
              </a:ext>
            </a:extLst>
          </p:cNvPr>
          <p:cNvSpPr txBox="1"/>
          <p:nvPr/>
        </p:nvSpPr>
        <p:spPr>
          <a:xfrm>
            <a:off x="3072651" y="11231412"/>
            <a:ext cx="18238698" cy="12999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800" i="1" dirty="0"/>
              <a:t>A New Proof of the Optimality of the Shortest Remaining Processing Time Discipline</a:t>
            </a:r>
            <a:r>
              <a:rPr lang="en-US" sz="2800" dirty="0"/>
              <a:t>, Operations Research, 1978.</a:t>
            </a:r>
          </a:p>
          <a:p>
            <a:pPr algn="l">
              <a:lnSpc>
                <a:spcPct val="150000"/>
              </a:lnSpc>
            </a:pPr>
            <a:r>
              <a:rPr lang="en-US" altLang="zh-CN" sz="2800" dirty="0">
                <a:solidFill>
                  <a:srgbClr val="92D050"/>
                </a:solidFill>
                <a:latin typeface="Lato" panose="020F0502020204030203" pitchFamily="34" charset="0"/>
                <a:cs typeface="Lato" panose="020F0502020204030203" pitchFamily="34" charset="0"/>
                <a:sym typeface="+mn-ea"/>
              </a:rPr>
              <a:t>Proof of optimality based on elegant “work dominance” argument</a:t>
            </a:r>
          </a:p>
        </p:txBody>
      </p:sp>
    </p:spTree>
    <p:extLst>
      <p:ext uri="{BB962C8B-B14F-4D97-AF65-F5344CB8AC3E}">
        <p14:creationId xmlns:p14="http://schemas.microsoft.com/office/powerpoint/2010/main" val="35952535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t Cover">
            <a:extLst>
              <a:ext uri="{FF2B5EF4-FFF2-40B4-BE49-F238E27FC236}">
                <a16:creationId xmlns:a16="http://schemas.microsoft.com/office/drawing/2014/main" id="{493AC6DE-9A4B-462F-9C69-5D76A4979FE6}"/>
              </a:ext>
            </a:extLst>
          </p:cNvPr>
          <p:cNvSpPr txBox="1">
            <a:spLocks/>
          </p:cNvSpPr>
          <p:nvPr/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9pPr>
          </a:lstStyle>
          <a:p>
            <a:pPr hangingPunct="1"/>
            <a:r>
              <a:rPr lang="en-US" sz="6000" dirty="0"/>
              <a:t>SRPT dominates everyone else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094004-2C52-4E3A-B4C9-F98111B65A81}"/>
              </a:ext>
            </a:extLst>
          </p:cNvPr>
          <p:cNvSpPr txBox="1"/>
          <p:nvPr/>
        </p:nvSpPr>
        <p:spPr>
          <a:xfrm>
            <a:off x="1514382" y="10868660"/>
            <a:ext cx="18977952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Theorem [Smith 76]: Remaining work in SRPT (@ time t) dominates that of any other algo @t.</a:t>
            </a:r>
          </a:p>
        </p:txBody>
      </p:sp>
      <p:pic>
        <p:nvPicPr>
          <p:cNvPr id="2050" name="Picture 2" descr="Image preview">
            <a:extLst>
              <a:ext uri="{FF2B5EF4-FFF2-40B4-BE49-F238E27FC236}">
                <a16:creationId xmlns:a16="http://schemas.microsoft.com/office/drawing/2014/main" id="{3151CEB6-A583-4725-87EF-B84F62C02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649075" y="2387449"/>
            <a:ext cx="11407482" cy="6899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4552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/>
          <p:cNvSpPr/>
          <p:nvPr/>
        </p:nvSpPr>
        <p:spPr>
          <a:xfrm>
            <a:off x="1663832" y="2997624"/>
            <a:ext cx="20390401" cy="2438393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4267" b="1" dirty="0">
                <a:solidFill>
                  <a:srgbClr val="92D050"/>
                </a:solidFill>
                <a:latin typeface="Lato" panose="020F0502020204030203" pitchFamily="34" charset="0"/>
                <a:cs typeface="Lato" panose="020F0502020204030203" pitchFamily="34" charset="0"/>
              </a:rPr>
              <a:t>Classical theorem: </a:t>
            </a:r>
            <a:r>
              <a:rPr lang="en-US" altLang="zh-CN" sz="4267" dirty="0">
                <a:solidFill>
                  <a:schemeClr val="tx1"/>
                </a:solidFill>
                <a:latin typeface="Lato" panose="020F0502020204030203" pitchFamily="34" charset="0"/>
                <a:cs typeface="Lato" panose="020F0502020204030203" pitchFamily="34" charset="0"/>
              </a:rPr>
              <a:t>SRPT is </a:t>
            </a:r>
            <a:r>
              <a:rPr lang="en-US" altLang="zh-CN" sz="4267" b="1" dirty="0">
                <a:solidFill>
                  <a:srgbClr val="FFFF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exact </a:t>
            </a:r>
            <a:r>
              <a:rPr lang="en-US" altLang="zh-CN" sz="4267" dirty="0">
                <a:solidFill>
                  <a:schemeClr val="tx1"/>
                </a:solidFill>
                <a:latin typeface="Lato" panose="020F0502020204030203" pitchFamily="34" charset="0"/>
                <a:cs typeface="Lato" panose="020F0502020204030203" pitchFamily="34" charset="0"/>
              </a:rPr>
              <a:t>algorithm for Online Flow Time Scheduling.</a:t>
            </a:r>
            <a:endParaRPr lang="zh-CN" altLang="en-US" sz="4267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486080" y="12845799"/>
            <a:ext cx="341439" cy="595035"/>
          </a:xfrm>
        </p:spPr>
        <p:txBody>
          <a:bodyPr/>
          <a:lstStyle/>
          <a:p>
            <a:fld id="{B6F15528-21DE-4FAA-801E-634DDDAF4B2B}" type="slidenum">
              <a:rPr lang="en-US" smtClean="0"/>
              <a:t>10</a:t>
            </a:fld>
            <a:endParaRPr lang="en-US"/>
          </a:p>
        </p:txBody>
      </p:sp>
      <p:sp>
        <p:nvSpPr>
          <p:cNvPr id="7" name="Set Cover">
            <a:extLst>
              <a:ext uri="{FF2B5EF4-FFF2-40B4-BE49-F238E27FC236}">
                <a16:creationId xmlns:a16="http://schemas.microsoft.com/office/drawing/2014/main" id="{91BDABD7-8893-4594-91F2-2A1B60116E46}"/>
              </a:ext>
            </a:extLst>
          </p:cNvPr>
          <p:cNvSpPr txBox="1">
            <a:spLocks/>
          </p:cNvSpPr>
          <p:nvPr/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9pPr>
          </a:lstStyle>
          <a:p>
            <a:pPr hangingPunct="1"/>
            <a:r>
              <a:rPr lang="en-US"/>
              <a:t>but…</a:t>
            </a:r>
            <a:endParaRPr lang="en-US" dirty="0"/>
          </a:p>
        </p:txBody>
      </p:sp>
      <p:sp>
        <p:nvSpPr>
          <p:cNvPr id="9" name="矩形: 圆角 3">
            <a:extLst>
              <a:ext uri="{FF2B5EF4-FFF2-40B4-BE49-F238E27FC236}">
                <a16:creationId xmlns:a16="http://schemas.microsoft.com/office/drawing/2014/main" id="{5EBC8FB7-FB5A-4B9D-8FCB-F5D738BF8C52}"/>
              </a:ext>
            </a:extLst>
          </p:cNvPr>
          <p:cNvSpPr/>
          <p:nvPr/>
        </p:nvSpPr>
        <p:spPr>
          <a:xfrm>
            <a:off x="1663831" y="6046192"/>
            <a:ext cx="20390401" cy="2233792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4267" b="1" dirty="0">
                <a:solidFill>
                  <a:srgbClr val="92D050"/>
                </a:solidFill>
                <a:latin typeface="Lato" panose="020F0502020204030203" pitchFamily="34" charset="0"/>
                <a:cs typeface="Lato" panose="020F0502020204030203" pitchFamily="34" charset="0"/>
              </a:rPr>
              <a:t>But: </a:t>
            </a:r>
            <a:r>
              <a:rPr lang="en-US" altLang="zh-CN" sz="4267" dirty="0">
                <a:solidFill>
                  <a:schemeClr val="tx1"/>
                </a:solidFill>
                <a:latin typeface="Lato" panose="020F0502020204030203" pitchFamily="34" charset="0"/>
                <a:cs typeface="Lato" panose="020F0502020204030203" pitchFamily="34" charset="0"/>
              </a:rPr>
              <a:t>needs “clairvoyance”. </a:t>
            </a:r>
          </a:p>
          <a:p>
            <a:pPr algn="l"/>
            <a:endParaRPr lang="en-US" altLang="zh-CN" sz="4267" dirty="0">
              <a:solidFill>
                <a:schemeClr val="tx1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  <a:p>
            <a:pPr algn="l"/>
            <a:r>
              <a:rPr lang="en-US" altLang="zh-CN" sz="4267" dirty="0">
                <a:solidFill>
                  <a:schemeClr val="tx1"/>
                </a:solidFill>
                <a:latin typeface="Lato" panose="020F0502020204030203" pitchFamily="34" charset="0"/>
                <a:cs typeface="Lato" panose="020F0502020204030203" pitchFamily="34" charset="0"/>
              </a:rPr>
              <a:t>We need exact job sizes to run SRPT.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: 圆角 3">
                <a:extLst>
                  <a:ext uri="{FF2B5EF4-FFF2-40B4-BE49-F238E27FC236}">
                    <a16:creationId xmlns:a16="http://schemas.microsoft.com/office/drawing/2014/main" id="{C1A633C7-E3BE-488B-9130-9C18C429E01B}"/>
                  </a:ext>
                </a:extLst>
              </p:cNvPr>
              <p:cNvSpPr/>
              <p:nvPr/>
            </p:nvSpPr>
            <p:spPr>
              <a:xfrm>
                <a:off x="1663831" y="9114664"/>
                <a:ext cx="20390401" cy="2233792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r>
                  <a:rPr lang="en-US" altLang="zh-CN" sz="4267" b="1" dirty="0">
                    <a:solidFill>
                      <a:srgbClr val="FF0000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Theorem: </a:t>
                </a:r>
                <a:r>
                  <a:rPr lang="en-US" altLang="zh-CN" sz="4267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Any “non-clairvoyant” algorithm 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4267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Lato" panose="020F0502020204030203" pitchFamily="34" charset="0"/>
                      </a:rPr>
                      <m:t>Ω</m:t>
                    </m:r>
                    <m:d>
                      <m:dPr>
                        <m:ctrlPr>
                          <a:rPr lang="en-US" altLang="zh-CN" sz="4267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Lato" panose="020F0502020204030203" pitchFamily="34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zh-CN" sz="4267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Lato" panose="020F0502020204030203" pitchFamily="34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CN" sz="4267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Lato" panose="020F0502020204030203" pitchFamily="34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altLang="zh-CN" sz="4267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Lato" panose="020F0502020204030203" pitchFamily="34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en-US" altLang="zh-CN" sz="4267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-competitive.</a:t>
                </a:r>
              </a:p>
            </p:txBody>
          </p:sp>
        </mc:Choice>
        <mc:Fallback xmlns="">
          <p:sp>
            <p:nvSpPr>
              <p:cNvPr id="10" name="矩形: 圆角 3">
                <a:extLst>
                  <a:ext uri="{FF2B5EF4-FFF2-40B4-BE49-F238E27FC236}">
                    <a16:creationId xmlns:a16="http://schemas.microsoft.com/office/drawing/2014/main" id="{C1A633C7-E3BE-488B-9130-9C18C429E0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3831" y="9114664"/>
                <a:ext cx="20390401" cy="2233792"/>
              </a:xfrm>
              <a:prstGeom prst="roundRect">
                <a:avLst/>
              </a:prstGeom>
              <a:blipFill>
                <a:blip r:embed="rId2"/>
                <a:stretch>
                  <a:fillRect l="-62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Screenshot 2025-11-08 at 17.02.03.png" descr="Screenshot 2025-11-08 at 17.02.03.png">
            <a:extLst>
              <a:ext uri="{FF2B5EF4-FFF2-40B4-BE49-F238E27FC236}">
                <a16:creationId xmlns:a16="http://schemas.microsoft.com/office/drawing/2014/main" id="{4C97CE40-8FBC-4340-B3E8-72816FE8B3C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23818" y="6109618"/>
            <a:ext cx="6253682" cy="281622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524574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64C548-3E05-45B3-83A9-02E7655AE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0043" y="2778907"/>
            <a:ext cx="8403913" cy="81581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5F7134-C88B-4E75-B894-1C547F7FBB0D}"/>
              </a:ext>
            </a:extLst>
          </p:cNvPr>
          <p:cNvSpPr txBox="1"/>
          <p:nvPr/>
        </p:nvSpPr>
        <p:spPr>
          <a:xfrm>
            <a:off x="16588154" y="13238983"/>
            <a:ext cx="7948246" cy="4770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b="1"/>
              <a:t>htt`ps</a:t>
            </a:r>
            <a:r>
              <a:rPr lang="en-US" b="1" dirty="0"/>
              <a:t>://kiriakakis.net/comics/mused/a-day-at-the-park</a:t>
            </a:r>
          </a:p>
        </p:txBody>
      </p:sp>
    </p:spTree>
    <p:extLst>
      <p:ext uri="{BB962C8B-B14F-4D97-AF65-F5344CB8AC3E}">
        <p14:creationId xmlns:p14="http://schemas.microsoft.com/office/powerpoint/2010/main" val="21393267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/>
          <p:cNvSpPr/>
          <p:nvPr/>
        </p:nvSpPr>
        <p:spPr>
          <a:xfrm>
            <a:off x="1663832" y="2997624"/>
            <a:ext cx="20390401" cy="2438393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5400" dirty="0">
                <a:solidFill>
                  <a:srgbClr val="FFFF00"/>
                </a:solidFill>
              </a:rPr>
              <a:t>Can we do better if we “learn”?</a:t>
            </a:r>
            <a:endParaRPr lang="zh-CN" altLang="en-US" sz="5400" dirty="0">
              <a:solidFill>
                <a:srgbClr val="FFFF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486080" y="12845799"/>
            <a:ext cx="341439" cy="595035"/>
          </a:xfrm>
        </p:spPr>
        <p:txBody>
          <a:bodyPr/>
          <a:lstStyle/>
          <a:p>
            <a:fld id="{B6F15528-21DE-4FAA-801E-634DDDAF4B2B}" type="slidenum">
              <a:rPr lang="en-US" smtClean="0"/>
              <a:t>12</a:t>
            </a:fld>
            <a:endParaRPr lang="en-US"/>
          </a:p>
        </p:txBody>
      </p:sp>
      <p:sp>
        <p:nvSpPr>
          <p:cNvPr id="7" name="Set Cover">
            <a:extLst>
              <a:ext uri="{FF2B5EF4-FFF2-40B4-BE49-F238E27FC236}">
                <a16:creationId xmlns:a16="http://schemas.microsoft.com/office/drawing/2014/main" id="{91BDABD7-8893-4594-91F2-2A1B60116E46}"/>
              </a:ext>
            </a:extLst>
          </p:cNvPr>
          <p:cNvSpPr txBox="1">
            <a:spLocks/>
          </p:cNvSpPr>
          <p:nvPr/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9pPr>
          </a:lstStyle>
          <a:p>
            <a:pPr hangingPunct="1"/>
            <a:r>
              <a:rPr lang="en-US" dirty="0"/>
              <a:t>Guiding question for today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: 圆角 3">
                <a:extLst>
                  <a:ext uri="{FF2B5EF4-FFF2-40B4-BE49-F238E27FC236}">
                    <a16:creationId xmlns:a16="http://schemas.microsoft.com/office/drawing/2014/main" id="{C1A633C7-E3BE-488B-9130-9C18C429E01B}"/>
                  </a:ext>
                </a:extLst>
              </p:cNvPr>
              <p:cNvSpPr/>
              <p:nvPr/>
            </p:nvSpPr>
            <p:spPr>
              <a:xfrm>
                <a:off x="1663831" y="5883784"/>
                <a:ext cx="20390401" cy="2233792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r>
                  <a:rPr lang="en-US" altLang="zh-CN" sz="4267" b="1" dirty="0">
                    <a:solidFill>
                      <a:srgbClr val="00B0F0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Theorem 1:</a:t>
                </a:r>
                <a:r>
                  <a:rPr lang="en-US" altLang="zh-CN" sz="4267" b="1" dirty="0">
                    <a:solidFill>
                      <a:srgbClr val="FF0000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</a:t>
                </a:r>
              </a:p>
              <a:p>
                <a:pPr algn="l"/>
                <a:endParaRPr lang="en-US" altLang="zh-CN" sz="4267" b="1" dirty="0">
                  <a:solidFill>
                    <a:srgbClr val="FF0000"/>
                  </a:solidFill>
                  <a:latin typeface="Lato" panose="020F0502020204030203" pitchFamily="34" charset="0"/>
                  <a:cs typeface="Lato" panose="020F0502020204030203" pitchFamily="34" charset="0"/>
                </a:endParaRPr>
              </a:p>
              <a:p>
                <a:pPr algn="l"/>
                <a:r>
                  <a:rPr lang="en-US" altLang="zh-CN" sz="4267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   Algo with </a:t>
                </a:r>
                <a14:m>
                  <m:oMath xmlns:m="http://schemas.openxmlformats.org/officeDocument/2006/math">
                    <m:r>
                      <a:rPr lang="en-US" altLang="zh-CN" sz="4267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Lato" panose="020F0502020204030203" pitchFamily="34" charset="0"/>
                      </a:rPr>
                      <m:t>𝑂</m:t>
                    </m:r>
                    <m:d>
                      <m:dPr>
                        <m:ctrlPr>
                          <a:rPr lang="en-US" altLang="zh-CN" sz="4267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cs typeface="Lato" panose="020F0502020204030203" pitchFamily="34" charset="0"/>
                          </a:rPr>
                        </m:ctrlPr>
                      </m:dPr>
                      <m:e>
                        <m:r>
                          <a:rPr lang="en-US" altLang="zh-CN" sz="4267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cs typeface="Lato" panose="020F0502020204030203" pitchFamily="34" charset="0"/>
                          </a:rPr>
                          <m:t>𝜇</m:t>
                        </m:r>
                      </m:e>
                    </m:d>
                  </m:oMath>
                </a14:m>
                <a:r>
                  <a:rPr lang="en-US" altLang="zh-CN" sz="4267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-</a:t>
                </a:r>
                <a:r>
                  <a:rPr lang="en-US" altLang="zh-CN" sz="4267" dirty="0" err="1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comp’ness</a:t>
                </a:r>
                <a:r>
                  <a:rPr lang="en-US" altLang="zh-CN" sz="4267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if given size estimate within </a:t>
                </a:r>
                <a14:m>
                  <m:oMath xmlns:m="http://schemas.openxmlformats.org/officeDocument/2006/math">
                    <m:r>
                      <a:rPr lang="en-US" altLang="zh-CN" sz="4267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Lato" panose="020F0502020204030203" pitchFamily="34" charset="0"/>
                      </a:rPr>
                      <m:t>𝜇</m:t>
                    </m:r>
                  </m:oMath>
                </a14:m>
                <a:r>
                  <a:rPr lang="en-US" altLang="zh-CN" sz="4267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of true sizes.</a:t>
                </a:r>
              </a:p>
            </p:txBody>
          </p:sp>
        </mc:Choice>
        <mc:Fallback xmlns="">
          <p:sp>
            <p:nvSpPr>
              <p:cNvPr id="10" name="矩形: 圆角 3">
                <a:extLst>
                  <a:ext uri="{FF2B5EF4-FFF2-40B4-BE49-F238E27FC236}">
                    <a16:creationId xmlns:a16="http://schemas.microsoft.com/office/drawing/2014/main" id="{C1A633C7-E3BE-488B-9130-9C18C429E0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3831" y="5883784"/>
                <a:ext cx="20390401" cy="2233792"/>
              </a:xfrm>
              <a:prstGeom prst="roundRect">
                <a:avLst/>
              </a:prstGeom>
              <a:blipFill>
                <a:blip r:embed="rId2"/>
                <a:stretch>
                  <a:fillRect l="-628" t="-1090" b="-790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: 圆角 3">
                <a:extLst>
                  <a:ext uri="{FF2B5EF4-FFF2-40B4-BE49-F238E27FC236}">
                    <a16:creationId xmlns:a16="http://schemas.microsoft.com/office/drawing/2014/main" id="{7F20BD62-41F4-4012-8A54-9C3AB3CA1AE6}"/>
                  </a:ext>
                </a:extLst>
              </p:cNvPr>
              <p:cNvSpPr/>
              <p:nvPr/>
            </p:nvSpPr>
            <p:spPr>
              <a:xfrm>
                <a:off x="2787099" y="9120008"/>
                <a:ext cx="20390401" cy="2233792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r>
                  <a:rPr lang="en-US" altLang="zh-CN" sz="4267" dirty="0">
                    <a:solidFill>
                      <a:srgbClr val="92D050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“Suppose know job sizes to within O(1) factor </a:t>
                </a:r>
                <a14:m>
                  <m:oMath xmlns:m="http://schemas.openxmlformats.org/officeDocument/2006/math">
                    <m:r>
                      <a:rPr lang="en-US" altLang="zh-CN" sz="4267" b="0" i="1" smtClean="0">
                        <a:solidFill>
                          <a:srgbClr val="92D050"/>
                        </a:solidFill>
                        <a:latin typeface="Cambria Math" panose="02040503050406030204" pitchFamily="18" charset="0"/>
                        <a:cs typeface="Lato" panose="020F0502020204030203" pitchFamily="34" charset="0"/>
                      </a:rPr>
                      <m:t>⇒</m:t>
                    </m:r>
                  </m:oMath>
                </a14:m>
                <a:r>
                  <a:rPr lang="en-US" altLang="zh-CN" sz="4267" dirty="0">
                    <a:solidFill>
                      <a:srgbClr val="92D050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O(1) competitive algo”</a:t>
                </a:r>
              </a:p>
            </p:txBody>
          </p:sp>
        </mc:Choice>
        <mc:Fallback xmlns="">
          <p:sp>
            <p:nvSpPr>
              <p:cNvPr id="9" name="矩形: 圆角 3">
                <a:extLst>
                  <a:ext uri="{FF2B5EF4-FFF2-40B4-BE49-F238E27FC236}">
                    <a16:creationId xmlns:a16="http://schemas.microsoft.com/office/drawing/2014/main" id="{7F20BD62-41F4-4012-8A54-9C3AB3CA1A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7099" y="9120008"/>
                <a:ext cx="20390401" cy="2233792"/>
              </a:xfrm>
              <a:prstGeom prst="roundRect">
                <a:avLst/>
              </a:prstGeom>
              <a:blipFill>
                <a:blip r:embed="rId3"/>
                <a:stretch>
                  <a:fillRect l="-62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4136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9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/>
          <p:cNvSpPr/>
          <p:nvPr/>
        </p:nvSpPr>
        <p:spPr>
          <a:xfrm>
            <a:off x="1663832" y="2997624"/>
            <a:ext cx="20390401" cy="2438393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5400" dirty="0">
                <a:solidFill>
                  <a:srgbClr val="FFFF00"/>
                </a:solidFill>
              </a:rPr>
              <a:t>Can we do better if we “learn”?</a:t>
            </a:r>
            <a:endParaRPr lang="zh-CN" altLang="en-US" sz="5400" dirty="0">
              <a:solidFill>
                <a:srgbClr val="FFFF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486080" y="12845799"/>
            <a:ext cx="341439" cy="595035"/>
          </a:xfrm>
        </p:spPr>
        <p:txBody>
          <a:bodyPr/>
          <a:lstStyle/>
          <a:p>
            <a:fld id="{B6F15528-21DE-4FAA-801E-634DDDAF4B2B}" type="slidenum">
              <a:rPr lang="en-US" smtClean="0"/>
              <a:t>13</a:t>
            </a:fld>
            <a:endParaRPr lang="en-US" dirty="0"/>
          </a:p>
        </p:txBody>
      </p:sp>
      <p:sp>
        <p:nvSpPr>
          <p:cNvPr id="7" name="Set Cover">
            <a:extLst>
              <a:ext uri="{FF2B5EF4-FFF2-40B4-BE49-F238E27FC236}">
                <a16:creationId xmlns:a16="http://schemas.microsoft.com/office/drawing/2014/main" id="{91BDABD7-8893-4594-91F2-2A1B60116E46}"/>
              </a:ext>
            </a:extLst>
          </p:cNvPr>
          <p:cNvSpPr txBox="1">
            <a:spLocks/>
          </p:cNvSpPr>
          <p:nvPr/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9pPr>
          </a:lstStyle>
          <a:p>
            <a:pPr hangingPunct="1"/>
            <a:r>
              <a:rPr lang="en-US" dirty="0"/>
              <a:t>Guiding question for today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: 圆角 3">
                <a:extLst>
                  <a:ext uri="{FF2B5EF4-FFF2-40B4-BE49-F238E27FC236}">
                    <a16:creationId xmlns:a16="http://schemas.microsoft.com/office/drawing/2014/main" id="{C1A633C7-E3BE-488B-9130-9C18C429E01B}"/>
                  </a:ext>
                </a:extLst>
              </p:cNvPr>
              <p:cNvSpPr/>
              <p:nvPr/>
            </p:nvSpPr>
            <p:spPr>
              <a:xfrm>
                <a:off x="1663831" y="5883784"/>
                <a:ext cx="20390401" cy="2233792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r>
                  <a:rPr lang="en-US" altLang="zh-CN" sz="4267" b="1" dirty="0">
                    <a:solidFill>
                      <a:srgbClr val="00B0F0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Theorem 1:</a:t>
                </a:r>
                <a:r>
                  <a:rPr lang="en-US" altLang="zh-CN" sz="4267" b="1" dirty="0">
                    <a:solidFill>
                      <a:srgbClr val="FF0000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</a:t>
                </a:r>
              </a:p>
              <a:p>
                <a:pPr algn="l"/>
                <a:endParaRPr lang="en-US" altLang="zh-CN" sz="4267" b="1" dirty="0">
                  <a:solidFill>
                    <a:srgbClr val="FF0000"/>
                  </a:solidFill>
                  <a:latin typeface="Lato" panose="020F0502020204030203" pitchFamily="34" charset="0"/>
                  <a:cs typeface="Lato" panose="020F0502020204030203" pitchFamily="34" charset="0"/>
                </a:endParaRPr>
              </a:p>
              <a:p>
                <a:pPr algn="l"/>
                <a:r>
                  <a:rPr lang="en-US" altLang="zh-CN" sz="4267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   Algo with </a:t>
                </a:r>
                <a14:m>
                  <m:oMath xmlns:m="http://schemas.openxmlformats.org/officeDocument/2006/math">
                    <m:r>
                      <a:rPr lang="en-US" altLang="zh-CN" sz="4267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Lato" panose="020F0502020204030203" pitchFamily="34" charset="0"/>
                      </a:rPr>
                      <m:t>𝑂</m:t>
                    </m:r>
                    <m:d>
                      <m:dPr>
                        <m:ctrlPr>
                          <a:rPr lang="en-US" altLang="zh-CN" sz="4267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cs typeface="Lato" panose="020F0502020204030203" pitchFamily="34" charset="0"/>
                          </a:rPr>
                        </m:ctrlPr>
                      </m:dPr>
                      <m:e>
                        <m:r>
                          <a:rPr lang="en-US" altLang="zh-CN" sz="4267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cs typeface="Lato" panose="020F0502020204030203" pitchFamily="34" charset="0"/>
                          </a:rPr>
                          <m:t>𝜇</m:t>
                        </m:r>
                      </m:e>
                    </m:d>
                  </m:oMath>
                </a14:m>
                <a:r>
                  <a:rPr lang="en-US" altLang="zh-CN" sz="4267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-</a:t>
                </a:r>
                <a:r>
                  <a:rPr lang="en-US" altLang="zh-CN" sz="4267" dirty="0" err="1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comp’ness</a:t>
                </a:r>
                <a:r>
                  <a:rPr lang="en-US" altLang="zh-CN" sz="4267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if given size estimate within </a:t>
                </a:r>
                <a14:m>
                  <m:oMath xmlns:m="http://schemas.openxmlformats.org/officeDocument/2006/math">
                    <m:r>
                      <a:rPr lang="en-US" altLang="zh-CN" sz="4267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Lato" panose="020F0502020204030203" pitchFamily="34" charset="0"/>
                      </a:rPr>
                      <m:t>𝜇</m:t>
                    </m:r>
                  </m:oMath>
                </a14:m>
                <a:r>
                  <a:rPr lang="en-US" altLang="zh-CN" sz="4267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of true sizes.</a:t>
                </a:r>
              </a:p>
            </p:txBody>
          </p:sp>
        </mc:Choice>
        <mc:Fallback xmlns="">
          <p:sp>
            <p:nvSpPr>
              <p:cNvPr id="10" name="矩形: 圆角 3">
                <a:extLst>
                  <a:ext uri="{FF2B5EF4-FFF2-40B4-BE49-F238E27FC236}">
                    <a16:creationId xmlns:a16="http://schemas.microsoft.com/office/drawing/2014/main" id="{C1A633C7-E3BE-488B-9130-9C18C429E0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3831" y="5883784"/>
                <a:ext cx="20390401" cy="2233792"/>
              </a:xfrm>
              <a:prstGeom prst="roundRect">
                <a:avLst/>
              </a:prstGeom>
              <a:blipFill>
                <a:blip r:embed="rId2"/>
                <a:stretch>
                  <a:fillRect l="-628" t="-1090" b="-790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: 圆角 3">
                <a:extLst>
                  <a:ext uri="{FF2B5EF4-FFF2-40B4-BE49-F238E27FC236}">
                    <a16:creationId xmlns:a16="http://schemas.microsoft.com/office/drawing/2014/main" id="{91CAB509-7B98-490D-BCAC-FA2ACADDC4FD}"/>
                  </a:ext>
                </a:extLst>
              </p:cNvPr>
              <p:cNvSpPr/>
              <p:nvPr/>
            </p:nvSpPr>
            <p:spPr>
              <a:xfrm>
                <a:off x="1663831" y="8811622"/>
                <a:ext cx="20390401" cy="2233792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r>
                  <a:rPr lang="en-US" altLang="zh-CN" sz="4267" b="1" dirty="0">
                    <a:solidFill>
                      <a:srgbClr val="00B0F0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Theorem 2:</a:t>
                </a:r>
                <a:r>
                  <a:rPr lang="en-US" altLang="zh-CN" sz="4267" b="1" dirty="0">
                    <a:solidFill>
                      <a:srgbClr val="FF0000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</a:t>
                </a:r>
              </a:p>
              <a:p>
                <a:pPr algn="l"/>
                <a:endParaRPr lang="en-US" altLang="zh-CN" sz="4267" b="1" dirty="0">
                  <a:solidFill>
                    <a:srgbClr val="FF0000"/>
                  </a:solidFill>
                  <a:latin typeface="Lato" panose="020F0502020204030203" pitchFamily="34" charset="0"/>
                  <a:cs typeface="Lato" panose="020F0502020204030203" pitchFamily="34" charset="0"/>
                </a:endParaRPr>
              </a:p>
              <a:p>
                <a:pPr algn="l"/>
                <a:r>
                  <a:rPr lang="en-US" altLang="zh-CN" sz="4267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   Algo with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4267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cs typeface="Lato" panose="020F0502020204030203" pitchFamily="34" charset="0"/>
                          </a:rPr>
                        </m:ctrlPr>
                      </m:dPr>
                      <m:e>
                        <m:f>
                          <m:fPr>
                            <m:type m:val="skw"/>
                            <m:ctrlPr>
                              <a:rPr lang="en-US" altLang="zh-CN" sz="4267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  <a:cs typeface="Lato" panose="020F0502020204030203" pitchFamily="34" charset="0"/>
                              </a:rPr>
                            </m:ctrlPr>
                          </m:fPr>
                          <m:num>
                            <m:r>
                              <a:rPr lang="en-US" altLang="zh-CN" sz="4267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  <a:cs typeface="Lato" panose="020F0502020204030203" pitchFamily="34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4267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  <a:cs typeface="Lato" panose="020F0502020204030203" pitchFamily="34" charset="0"/>
                              </a:rPr>
                              <m:t>𝜀</m:t>
                            </m:r>
                          </m:den>
                        </m:f>
                      </m:e>
                    </m:d>
                  </m:oMath>
                </a14:m>
                <a:r>
                  <a:rPr lang="en-US" altLang="zh-CN" sz="4267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-</a:t>
                </a:r>
                <a:r>
                  <a:rPr lang="en-US" altLang="zh-CN" sz="4267" dirty="0" err="1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comp’ness</a:t>
                </a:r>
                <a:r>
                  <a:rPr lang="en-US" altLang="zh-CN" sz="4267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if learn true size after processing </a:t>
                </a:r>
                <a14:m>
                  <m:oMath xmlns:m="http://schemas.openxmlformats.org/officeDocument/2006/math">
                    <m:r>
                      <a:rPr lang="en-US" altLang="zh-CN" sz="4267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Lato" panose="020F0502020204030203" pitchFamily="34" charset="0"/>
                      </a:rPr>
                      <m:t>1</m:t>
                    </m:r>
                    <m:r>
                      <a:rPr lang="en-US" altLang="zh-CN" sz="4267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Lato" panose="020F0502020204030203" pitchFamily="34" charset="0"/>
                      </a:rPr>
                      <m:t>−</m:t>
                    </m:r>
                    <m:r>
                      <a:rPr lang="en-US" altLang="zh-CN" sz="4267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Lato" panose="020F0502020204030203" pitchFamily="34" charset="0"/>
                      </a:rPr>
                      <m:t>𝜀</m:t>
                    </m:r>
                  </m:oMath>
                </a14:m>
                <a:r>
                  <a:rPr lang="en-US" altLang="zh-CN" sz="4267" dirty="0">
                    <a:solidFill>
                      <a:srgbClr val="FFFF00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US" altLang="zh-CN" sz="4267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fraction of job.</a:t>
                </a:r>
              </a:p>
            </p:txBody>
          </p:sp>
        </mc:Choice>
        <mc:Fallback xmlns="">
          <p:sp>
            <p:nvSpPr>
              <p:cNvPr id="8" name="矩形: 圆角 3">
                <a:extLst>
                  <a:ext uri="{FF2B5EF4-FFF2-40B4-BE49-F238E27FC236}">
                    <a16:creationId xmlns:a16="http://schemas.microsoft.com/office/drawing/2014/main" id="{91CAB509-7B98-490D-BCAC-FA2ACADDC4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3831" y="8811622"/>
                <a:ext cx="20390401" cy="2233792"/>
              </a:xfrm>
              <a:prstGeom prst="roundRect">
                <a:avLst/>
              </a:prstGeom>
              <a:blipFill>
                <a:blip r:embed="rId3"/>
                <a:stretch>
                  <a:fillRect l="-628" t="-1090" b="-817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: 圆角 3">
                <a:extLst>
                  <a:ext uri="{FF2B5EF4-FFF2-40B4-BE49-F238E27FC236}">
                    <a16:creationId xmlns:a16="http://schemas.microsoft.com/office/drawing/2014/main" id="{203EDE1F-018F-4084-85F0-0596D6BE5F95}"/>
                  </a:ext>
                </a:extLst>
              </p:cNvPr>
              <p:cNvSpPr/>
              <p:nvPr/>
            </p:nvSpPr>
            <p:spPr>
              <a:xfrm>
                <a:off x="2266398" y="11207042"/>
                <a:ext cx="18248987" cy="2233792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r>
                  <a:rPr lang="en-US" altLang="zh-CN" sz="4267" dirty="0">
                    <a:solidFill>
                      <a:srgbClr val="92D050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“Suppose told true size when 50% of job done </a:t>
                </a:r>
                <a14:m>
                  <m:oMath xmlns:m="http://schemas.openxmlformats.org/officeDocument/2006/math">
                    <m:r>
                      <a:rPr lang="en-US" altLang="zh-CN" sz="4267" b="0" i="1" smtClean="0">
                        <a:solidFill>
                          <a:srgbClr val="92D050"/>
                        </a:solidFill>
                        <a:latin typeface="Cambria Math" panose="02040503050406030204" pitchFamily="18" charset="0"/>
                        <a:cs typeface="Lato" panose="020F0502020204030203" pitchFamily="34" charset="0"/>
                      </a:rPr>
                      <m:t>⇒</m:t>
                    </m:r>
                  </m:oMath>
                </a14:m>
                <a:r>
                  <a:rPr lang="en-US" altLang="zh-CN" sz="4267" dirty="0">
                    <a:solidFill>
                      <a:srgbClr val="92D050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2-competitive algo”</a:t>
                </a:r>
              </a:p>
            </p:txBody>
          </p:sp>
        </mc:Choice>
        <mc:Fallback xmlns="">
          <p:sp>
            <p:nvSpPr>
              <p:cNvPr id="9" name="矩形: 圆角 3">
                <a:extLst>
                  <a:ext uri="{FF2B5EF4-FFF2-40B4-BE49-F238E27FC236}">
                    <a16:creationId xmlns:a16="http://schemas.microsoft.com/office/drawing/2014/main" id="{203EDE1F-018F-4084-85F0-0596D6BE5F9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6398" y="11207042"/>
                <a:ext cx="18248987" cy="2233792"/>
              </a:xfrm>
              <a:prstGeom prst="roundRect">
                <a:avLst/>
              </a:prstGeom>
              <a:blipFill>
                <a:blip r:embed="rId4"/>
                <a:stretch>
                  <a:fillRect l="-70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212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487843" y="3020441"/>
            <a:ext cx="17408313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8000" dirty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  <a:sym typeface="DM Serif Display"/>
              </a:rPr>
              <a:t>An Optimal Online Algorithm for</a:t>
            </a:r>
            <a:br>
              <a:rPr lang="en-US" sz="8000" dirty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  <a:sym typeface="DM Serif Display"/>
              </a:rPr>
            </a:br>
            <a:r>
              <a:rPr lang="en-US" sz="8000" dirty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  <a:sym typeface="DM Serif Display"/>
              </a:rPr>
              <a:t>Robust Flow Time Scheduling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161182" y="7092461"/>
            <a:ext cx="3927123" cy="693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973"/>
              </a:lnSpc>
              <a:spcBef>
                <a:spcPct val="0"/>
              </a:spcBef>
            </a:pPr>
            <a:r>
              <a:rPr lang="en-US" sz="4267">
                <a:solidFill>
                  <a:schemeClr val="tx1">
                    <a:lumMod val="8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DM Serif Display"/>
              </a:rPr>
              <a:t>Anupam Gupta</a:t>
            </a:r>
          </a:p>
        </p:txBody>
      </p:sp>
      <p:sp>
        <p:nvSpPr>
          <p:cNvPr id="7" name="TextBox 5"/>
          <p:cNvSpPr txBox="1"/>
          <p:nvPr/>
        </p:nvSpPr>
        <p:spPr>
          <a:xfrm>
            <a:off x="7733182" y="7092461"/>
            <a:ext cx="3927123" cy="693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973"/>
              </a:lnSpc>
              <a:spcBef>
                <a:spcPct val="0"/>
              </a:spcBef>
            </a:pPr>
            <a:r>
              <a:rPr lang="en-US" sz="4267">
                <a:solidFill>
                  <a:schemeClr val="tx1">
                    <a:lumMod val="8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DM Serif Display"/>
              </a:rPr>
              <a:t>Amit Kumar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12039471" y="7092461"/>
            <a:ext cx="5429673" cy="693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973"/>
              </a:lnSpc>
              <a:spcBef>
                <a:spcPct val="0"/>
              </a:spcBef>
            </a:pPr>
            <a:r>
              <a:rPr lang="en-US" altLang="zh-CN" sz="4267">
                <a:solidFill>
                  <a:schemeClr val="tx1">
                    <a:lumMod val="8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DM Serif Display"/>
              </a:rPr>
              <a:t>Debmalya Panigrahi</a:t>
            </a:r>
          </a:p>
        </p:txBody>
      </p:sp>
      <p:sp>
        <p:nvSpPr>
          <p:cNvPr id="9" name="TextBox 5"/>
          <p:cNvSpPr txBox="1"/>
          <p:nvPr/>
        </p:nvSpPr>
        <p:spPr>
          <a:xfrm>
            <a:off x="18096382" y="7092461"/>
            <a:ext cx="3927123" cy="693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973"/>
              </a:lnSpc>
              <a:spcBef>
                <a:spcPct val="0"/>
              </a:spcBef>
            </a:pPr>
            <a:r>
              <a:rPr lang="en-US" sz="4267">
                <a:solidFill>
                  <a:schemeClr val="tx1">
                    <a:lumMod val="8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DM Serif Display"/>
              </a:rPr>
              <a:t>Zhaozi Wang</a:t>
            </a:r>
          </a:p>
        </p:txBody>
      </p:sp>
      <p:sp>
        <p:nvSpPr>
          <p:cNvPr id="11" name="TextBox 5"/>
          <p:cNvSpPr txBox="1"/>
          <p:nvPr/>
        </p:nvSpPr>
        <p:spPr>
          <a:xfrm>
            <a:off x="3149459" y="7772401"/>
            <a:ext cx="3927123" cy="693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973"/>
              </a:lnSpc>
              <a:spcBef>
                <a:spcPct val="0"/>
              </a:spcBef>
            </a:pPr>
            <a:r>
              <a:rPr lang="en-US" sz="4267">
                <a:solidFill>
                  <a:schemeClr val="tx1">
                    <a:lumMod val="8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DM Serif Display"/>
              </a:rPr>
              <a:t>NYU</a:t>
            </a:r>
          </a:p>
        </p:txBody>
      </p:sp>
      <p:sp>
        <p:nvSpPr>
          <p:cNvPr id="12" name="TextBox 5"/>
          <p:cNvSpPr txBox="1"/>
          <p:nvPr/>
        </p:nvSpPr>
        <p:spPr>
          <a:xfrm>
            <a:off x="7721459" y="7840134"/>
            <a:ext cx="3927123" cy="693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973"/>
              </a:lnSpc>
              <a:spcBef>
                <a:spcPct val="0"/>
              </a:spcBef>
            </a:pPr>
            <a:r>
              <a:rPr lang="en-US" sz="4267">
                <a:solidFill>
                  <a:schemeClr val="tx1">
                    <a:lumMod val="8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DM Serif Display"/>
              </a:rPr>
              <a:t>IIT Delhi</a:t>
            </a:r>
          </a:p>
        </p:txBody>
      </p:sp>
      <p:sp>
        <p:nvSpPr>
          <p:cNvPr id="13" name="TextBox 5"/>
          <p:cNvSpPr txBox="1"/>
          <p:nvPr/>
        </p:nvSpPr>
        <p:spPr>
          <a:xfrm>
            <a:off x="12801459" y="7840134"/>
            <a:ext cx="3927123" cy="693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973"/>
              </a:lnSpc>
              <a:spcBef>
                <a:spcPct val="0"/>
              </a:spcBef>
            </a:pPr>
            <a:r>
              <a:rPr lang="en-US" sz="4267">
                <a:solidFill>
                  <a:schemeClr val="tx1">
                    <a:lumMod val="8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DM Serif Display"/>
              </a:rPr>
              <a:t>Duke University</a:t>
            </a:r>
          </a:p>
        </p:txBody>
      </p:sp>
      <p:sp>
        <p:nvSpPr>
          <p:cNvPr id="14" name="TextBox 5"/>
          <p:cNvSpPr txBox="1"/>
          <p:nvPr/>
        </p:nvSpPr>
        <p:spPr>
          <a:xfrm>
            <a:off x="17983059" y="7840134"/>
            <a:ext cx="3927123" cy="693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973"/>
              </a:lnSpc>
              <a:spcBef>
                <a:spcPct val="0"/>
              </a:spcBef>
            </a:pPr>
            <a:r>
              <a:rPr lang="en-US" sz="4267">
                <a:solidFill>
                  <a:schemeClr val="tx1">
                    <a:lumMod val="8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DM Serif Display"/>
              </a:rPr>
              <a:t>NYU</a:t>
            </a:r>
          </a:p>
        </p:txBody>
      </p:sp>
      <p:pic>
        <p:nvPicPr>
          <p:cNvPr id="15" name="图片 14" descr="anupam-gupta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6000" y="8991600"/>
            <a:ext cx="3290147" cy="3889587"/>
          </a:xfrm>
          <a:prstGeom prst="rect">
            <a:avLst/>
          </a:prstGeom>
        </p:spPr>
      </p:pic>
      <p:pic>
        <p:nvPicPr>
          <p:cNvPr id="16" name="图片 15" descr="IMG_6132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8000" y="8991600"/>
            <a:ext cx="3198707" cy="3860800"/>
          </a:xfrm>
          <a:prstGeom prst="rect">
            <a:avLst/>
          </a:prstGeom>
        </p:spPr>
      </p:pic>
      <p:pic>
        <p:nvPicPr>
          <p:cNvPr id="18" name="图片 17" descr="unnamed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208000" y="8822267"/>
            <a:ext cx="3080173" cy="4086860"/>
          </a:xfrm>
          <a:prstGeom prst="rect">
            <a:avLst/>
          </a:prstGeom>
        </p:spPr>
      </p:pic>
      <p:pic>
        <p:nvPicPr>
          <p:cNvPr id="19" name="图片 18" descr="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85647" y="8776547"/>
            <a:ext cx="3713255" cy="394299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486881" y="12845799"/>
            <a:ext cx="339837" cy="595035"/>
          </a:xfrm>
        </p:spPr>
        <p:txBody>
          <a:bodyPr/>
          <a:lstStyle/>
          <a:p>
            <a:fld id="{B6F15528-21DE-4FAA-801E-634DDDAF4B2B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/>
              <p:cNvSpPr txBox="1"/>
              <p:nvPr/>
            </p:nvSpPr>
            <p:spPr>
              <a:xfrm>
                <a:off x="1664677" y="3708401"/>
                <a:ext cx="19237569" cy="924559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l" fontAlgn="auto">
                  <a:lnSpc>
                    <a:spcPct val="150000"/>
                  </a:lnSpc>
                </a:pPr>
                <a:r>
                  <a:rPr lang="en-US" altLang="zh-CN" sz="4400" dirty="0">
                    <a:latin typeface="Lato" panose="020F0502020204030203" pitchFamily="34" charset="0"/>
                    <a:cs typeface="Lato" panose="020F0502020204030203" pitchFamily="34" charset="0"/>
                  </a:rPr>
                  <a:t>Only know an </a:t>
                </a:r>
                <a:r>
                  <a:rPr lang="en-US" altLang="zh-CN" sz="44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estimated</a:t>
                </a:r>
                <a:r>
                  <a:rPr lang="en-US" altLang="zh-CN" sz="4400" dirty="0">
                    <a:latin typeface="Lato" panose="020F0502020204030203" pitchFamily="34" charset="0"/>
                    <a:cs typeface="Lato" panose="020F0502020204030203" pitchFamily="34" charset="0"/>
                  </a:rPr>
                  <a:t> processing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4400" i="1">
                            <a:latin typeface="Cambria Math" panose="02040503050406030204" pitchFamily="18" charset="0"/>
                            <a:cs typeface="DM Serif Display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altLang="zh-CN" sz="4400" i="1">
                                <a:latin typeface="Cambria Math" panose="02040503050406030204" pitchFamily="18" charset="0"/>
                                <a:cs typeface="DM Serif Display" charset="0"/>
                              </a:rPr>
                            </m:ctrlPr>
                          </m:accPr>
                          <m:e>
                            <m:r>
                              <a:rPr lang="en-US" altLang="zh-CN" sz="4400" i="1">
                                <a:latin typeface="Cambria Math" panose="02040503050406030204" pitchFamily="18" charset="0"/>
                                <a:cs typeface="DM Serif Display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altLang="zh-CN" sz="4400" i="1">
                            <a:latin typeface="Cambria Math" panose="02040503050406030204" pitchFamily="18" charset="0"/>
                            <a:cs typeface="DM Serif Display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altLang="zh-CN" sz="4400" dirty="0">
                    <a:latin typeface="Lato" panose="020F0502020204030203" pitchFamily="34" charset="0"/>
                    <a:cs typeface="Lato" panose="020F0502020204030203" pitchFamily="34" charset="0"/>
                  </a:rPr>
                  <a:t>.</a:t>
                </a:r>
              </a:p>
              <a:p>
                <a:pPr algn="l" fontAlgn="auto">
                  <a:lnSpc>
                    <a:spcPct val="150000"/>
                  </a:lnSpc>
                </a:pPr>
                <a:r>
                  <a:rPr lang="en-US" altLang="zh-CN" sz="4400" dirty="0">
                    <a:solidFill>
                      <a:schemeClr val="tx1"/>
                    </a:solidFill>
                    <a:cs typeface="DM Serif Display" charset="0"/>
                  </a:rPr>
                  <a:t>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4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M Serif Display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4400" i="1" dirty="0" err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DM Serif Display" charset="0"/>
                              </a:rPr>
                            </m:ctrlPr>
                          </m:sSubPr>
                          <m:e>
                            <m:r>
                              <a:rPr lang="en-US" altLang="zh-CN" sz="4400" i="1" dirty="0" err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DM Serif Display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sz="4400" i="1" dirty="0" err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DM Serif Display" charset="0"/>
                              </a:rPr>
                              <m:t>𝑗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sz="4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DM Serif Display" charset="0"/>
                              </a:rPr>
                            </m:ctrlPr>
                          </m:sSubPr>
                          <m:e>
                            <m:r>
                              <a:rPr lang="en-US" altLang="zh-CN" sz="4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DM Serif Display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altLang="zh-CN" sz="4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DM Serif Display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altLang="zh-CN" sz="4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DM Serif Display" charset="0"/>
                      </a:rPr>
                      <m:t>≤</m:t>
                    </m:r>
                    <m:acc>
                      <m:accPr>
                        <m:chr m:val="̃"/>
                        <m:ctrlPr>
                          <a:rPr lang="en-US" altLang="zh-CN" sz="4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M Serif Display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zh-CN" sz="4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DM Serif Display" charset="0"/>
                              </a:rPr>
                            </m:ctrlPr>
                          </m:sSubPr>
                          <m:e>
                            <m:r>
                              <a:rPr lang="en-US" altLang="zh-CN" sz="4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DM Serif Display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sz="4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DM Serif Display" charset="0"/>
                              </a:rPr>
                              <m:t>𝑗</m:t>
                            </m:r>
                          </m:sub>
                        </m:sSub>
                      </m:e>
                    </m:acc>
                    <m:r>
                      <a:rPr lang="en-US" altLang="zh-CN" sz="4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DM Serif Display" charset="0"/>
                      </a:rPr>
                      <m:t>≤</m:t>
                    </m:r>
                    <m:sSub>
                      <m:sSubPr>
                        <m:ctrlPr>
                          <a:rPr lang="en-US" altLang="zh-CN" sz="4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M Serif Display" charset="0"/>
                          </a:rPr>
                        </m:ctrlPr>
                      </m:sSubPr>
                      <m:e>
                        <m:r>
                          <a:rPr lang="en-US" altLang="zh-CN" sz="4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M Serif Display" charset="0"/>
                          </a:rPr>
                          <m:t>𝜇</m:t>
                        </m:r>
                      </m:e>
                      <m:sub>
                        <m:r>
                          <a:rPr lang="en-US" altLang="zh-CN" sz="4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M Serif Display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altLang="zh-CN" sz="4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M Serif Display" charset="0"/>
                          </a:rPr>
                        </m:ctrlPr>
                      </m:sSubPr>
                      <m:e>
                        <m:r>
                          <a:rPr lang="en-US" altLang="zh-CN" sz="4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M Serif Display" charset="0"/>
                          </a:rPr>
                          <m:t>𝑝</m:t>
                        </m:r>
                      </m:e>
                      <m:sub>
                        <m:r>
                          <a:rPr lang="en-US" altLang="zh-CN" sz="4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DM Serif Display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altLang="zh-CN" sz="4400" i="1" dirty="0">
                    <a:latin typeface="Cambria Math" panose="02040503050406030204" pitchFamily="18" charset="0"/>
                    <a:cs typeface="DM Serif Display" charset="0"/>
                  </a:rPr>
                  <a:t> </a:t>
                </a:r>
              </a:p>
              <a:p>
                <a:pPr algn="l" fontAlgn="auto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sz="4400" i="1">
                        <a:latin typeface="Cambria Math" panose="02040503050406030204" pitchFamily="18" charset="0"/>
                        <a:cs typeface="DM Serif Display" charset="0"/>
                      </a:rPr>
                      <m:t>𝜇</m:t>
                    </m:r>
                    <m:r>
                      <a:rPr lang="en-US" altLang="zh-CN" sz="4400" i="1">
                        <a:latin typeface="Cambria Math" panose="02040503050406030204" pitchFamily="18" charset="0"/>
                        <a:cs typeface="DM Serif Display" charset="0"/>
                      </a:rPr>
                      <m:t>=</m:t>
                    </m:r>
                    <m:sSub>
                      <m:sSubPr>
                        <m:ctrlPr>
                          <a:rPr lang="en-US" altLang="zh-CN" sz="4400" i="1" dirty="0">
                            <a:latin typeface="Cambria Math" panose="02040503050406030204" pitchFamily="18" charset="0"/>
                            <a:cs typeface="DM Serif Display" charset="0"/>
                          </a:rPr>
                        </m:ctrlPr>
                      </m:sSubPr>
                      <m:e>
                        <m:r>
                          <a:rPr lang="en-US" altLang="zh-CN" sz="4400" i="1" dirty="0">
                            <a:latin typeface="Cambria Math" panose="02040503050406030204" pitchFamily="18" charset="0"/>
                            <a:cs typeface="DM Serif Display" charset="0"/>
                          </a:rPr>
                          <m:t>𝜇</m:t>
                        </m:r>
                      </m:e>
                      <m:sub>
                        <m:r>
                          <a:rPr lang="en-US" altLang="zh-CN" sz="4400" i="1" dirty="0">
                            <a:latin typeface="Cambria Math" panose="02040503050406030204" pitchFamily="18" charset="0"/>
                            <a:cs typeface="DM Serif Display" charset="0"/>
                          </a:rPr>
                          <m:t>1</m:t>
                        </m:r>
                      </m:sub>
                    </m:sSub>
                    <m:r>
                      <a:rPr lang="en-US" altLang="zh-CN" sz="4400" i="1" dirty="0">
                        <a:latin typeface="Cambria Math" panose="02040503050406030204" pitchFamily="18" charset="0"/>
                        <a:cs typeface="DM Serif Display" charset="0"/>
                      </a:rPr>
                      <m:t>⋅</m:t>
                    </m:r>
                    <m:sSub>
                      <m:sSubPr>
                        <m:ctrlPr>
                          <a:rPr lang="en-US" altLang="zh-CN" sz="4400" i="1" dirty="0">
                            <a:latin typeface="Cambria Math" panose="02040503050406030204" pitchFamily="18" charset="0"/>
                            <a:cs typeface="DM Serif Display" charset="0"/>
                          </a:rPr>
                        </m:ctrlPr>
                      </m:sSubPr>
                      <m:e>
                        <m:r>
                          <a:rPr lang="en-US" altLang="zh-CN" sz="4400" i="1" dirty="0">
                            <a:latin typeface="Cambria Math" panose="02040503050406030204" pitchFamily="18" charset="0"/>
                            <a:cs typeface="DM Serif Display" charset="0"/>
                          </a:rPr>
                          <m:t>𝜇</m:t>
                        </m:r>
                      </m:e>
                      <m:sub>
                        <m:r>
                          <a:rPr lang="en-US" altLang="zh-CN" sz="4400" i="1" dirty="0">
                            <a:latin typeface="Cambria Math" panose="02040503050406030204" pitchFamily="18" charset="0"/>
                            <a:cs typeface="DM Serif Display" charset="0"/>
                          </a:rPr>
                          <m:t>2</m:t>
                        </m:r>
                      </m:sub>
                    </m:sSub>
                    <m:r>
                      <a:rPr lang="en-US" altLang="zh-CN" sz="4400" i="1">
                        <a:latin typeface="Cambria Math" panose="02040503050406030204" pitchFamily="18" charset="0"/>
                        <a:cs typeface="DM Serif Display" charset="0"/>
                      </a:rPr>
                      <m:t>:</m:t>
                    </m:r>
                  </m:oMath>
                </a14:m>
                <a:r>
                  <a:rPr lang="en-US" altLang="zh-CN" sz="4400" dirty="0">
                    <a:latin typeface="Lato" panose="020F0502020204030203" pitchFamily="34" charset="0"/>
                    <a:cs typeface="Lato" panose="020F0502020204030203" pitchFamily="34" charset="0"/>
                  </a:rPr>
                  <a:t> distortion parameter. </a:t>
                </a:r>
                <a:endParaRPr lang="en-US" altLang="zh-CN" sz="4000" dirty="0">
                  <a:latin typeface="Lato" panose="020F0502020204030203" pitchFamily="34" charset="0"/>
                  <a:cs typeface="Lato" panose="020F0502020204030203" pitchFamily="34" charset="0"/>
                </a:endParaRPr>
              </a:p>
              <a:p>
                <a:pPr algn="l">
                  <a:lnSpc>
                    <a:spcPct val="150000"/>
                  </a:lnSpc>
                </a:pPr>
                <a:endParaRPr lang="en-US" altLang="zh-CN" sz="4000" dirty="0">
                  <a:latin typeface="Lato" panose="020F0502020204030203" pitchFamily="34" charset="0"/>
                  <a:cs typeface="Lato" panose="020F0502020204030203" pitchFamily="34" charset="0"/>
                </a:endParaRPr>
              </a:p>
              <a:p>
                <a:pPr algn="l">
                  <a:lnSpc>
                    <a:spcPct val="150000"/>
                  </a:lnSpc>
                </a:pPr>
                <a:r>
                  <a:rPr lang="en-US" altLang="zh-CN" sz="4000" dirty="0">
                    <a:latin typeface="Lato" panose="020F0502020204030203" pitchFamily="34" charset="0"/>
                    <a:cs typeface="Lato" panose="020F0502020204030203" pitchFamily="34" charset="0"/>
                  </a:rPr>
                  <a:t>This talk: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4400" i="1" dirty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cs typeface="DM Serif Display" charset="0"/>
                          </a:rPr>
                        </m:ctrlPr>
                      </m:sSubPr>
                      <m:e>
                        <m:r>
                          <a:rPr lang="en-US" altLang="zh-CN" sz="4400" i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cs typeface="DM Serif Display" charset="0"/>
                          </a:rPr>
                          <m:t>𝑝</m:t>
                        </m:r>
                      </m:e>
                      <m:sub>
                        <m:r>
                          <a:rPr lang="en-US" altLang="zh-CN" sz="4400" i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cs typeface="DM Serif Display" charset="0"/>
                          </a:rPr>
                          <m:t>𝑗</m:t>
                        </m:r>
                      </m:sub>
                    </m:sSub>
                    <m:r>
                      <a:rPr lang="en-US" altLang="zh-CN" sz="4400" i="1" dirty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DM Serif Display" charset="0"/>
                      </a:rPr>
                      <m:t>≤</m:t>
                    </m:r>
                    <m:acc>
                      <m:accPr>
                        <m:chr m:val="̃"/>
                        <m:ctrlPr>
                          <a:rPr lang="en-US" altLang="zh-CN" sz="4400" i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cs typeface="DM Serif Display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zh-CN" sz="4400" i="1" dirty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  <a:cs typeface="DM Serif Display" charset="0"/>
                              </a:rPr>
                            </m:ctrlPr>
                          </m:sSubPr>
                          <m:e>
                            <m:r>
                              <a:rPr lang="en-US" altLang="zh-CN" sz="4400" i="1" dirty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  <a:cs typeface="DM Serif Display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sz="4400" i="1" dirty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  <a:cs typeface="DM Serif Display" charset="0"/>
                              </a:rPr>
                              <m:t>𝑗</m:t>
                            </m:r>
                          </m:sub>
                        </m:sSub>
                      </m:e>
                    </m:acc>
                    <m:r>
                      <a:rPr lang="en-US" altLang="zh-CN" sz="4400" i="1" dirty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DM Serif Display" charset="0"/>
                      </a:rPr>
                      <m:t>≤</m:t>
                    </m:r>
                    <m:r>
                      <a:rPr lang="en-US" altLang="zh-CN" sz="4400" i="1" dirty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DM Serif Display" charset="0"/>
                      </a:rPr>
                      <m:t>𝜇</m:t>
                    </m:r>
                    <m:sSub>
                      <m:sSubPr>
                        <m:ctrlPr>
                          <a:rPr lang="en-US" altLang="zh-CN" sz="4400" i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cs typeface="DM Serif Display" charset="0"/>
                          </a:rPr>
                        </m:ctrlPr>
                      </m:sSubPr>
                      <m:e>
                        <m:r>
                          <a:rPr lang="en-US" altLang="zh-CN" sz="4400" i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cs typeface="DM Serif Display" charset="0"/>
                          </a:rPr>
                          <m:t>𝑝</m:t>
                        </m:r>
                      </m:e>
                      <m:sub>
                        <m:r>
                          <a:rPr lang="en-US" altLang="zh-CN" sz="4400" i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cs typeface="DM Serif Display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altLang="zh-CN" sz="4000" dirty="0">
                    <a:latin typeface="Lato" panose="020F0502020204030203" pitchFamily="34" charset="0"/>
                    <a:cs typeface="Lato" panose="020F0502020204030203" pitchFamily="34" charset="0"/>
                  </a:rPr>
                  <a:t>.</a:t>
                </a:r>
              </a:p>
              <a:p>
                <a:pPr algn="l">
                  <a:lnSpc>
                    <a:spcPct val="150000"/>
                  </a:lnSpc>
                </a:pPr>
                <a:endParaRPr lang="en-US" altLang="zh-CN" sz="4400" dirty="0">
                  <a:latin typeface="Lato" panose="020F0502020204030203" pitchFamily="34" charset="0"/>
                  <a:cs typeface="Lato" panose="020F0502020204030203" pitchFamily="34" charset="0"/>
                </a:endParaRPr>
              </a:p>
              <a:p>
                <a:pPr algn="l" fontAlgn="auto">
                  <a:lnSpc>
                    <a:spcPct val="150000"/>
                  </a:lnSpc>
                </a:pPr>
                <a:r>
                  <a:rPr lang="en-US" altLang="zh-CN" sz="4400" b="1" dirty="0">
                    <a:solidFill>
                      <a:srgbClr val="FFFF00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Goal:</a:t>
                </a:r>
                <a:r>
                  <a:rPr lang="en-US" altLang="zh-CN" sz="4400" dirty="0">
                    <a:solidFill>
                      <a:srgbClr val="FFFF00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  	</a:t>
                </a:r>
                <a:r>
                  <a:rPr lang="en-US" altLang="zh-CN" sz="4400" dirty="0">
                    <a:latin typeface="Lato" panose="020F0502020204030203" pitchFamily="34" charset="0"/>
                    <a:cs typeface="Lato" panose="020F0502020204030203" pitchFamily="34" charset="0"/>
                  </a:rPr>
                  <a:t>Minimize total response time.</a:t>
                </a:r>
                <a:endParaRPr lang="en-US" altLang="zh-CN" sz="4400" dirty="0">
                  <a:solidFill>
                    <a:srgbClr val="C00000"/>
                  </a:solidFill>
                  <a:latin typeface="Lato" panose="020F0502020204030203" pitchFamily="34" charset="0"/>
                  <a:cs typeface="Lato" panose="020F0502020204030203" pitchFamily="34" charset="0"/>
                </a:endParaRPr>
              </a:p>
              <a:p>
                <a:pPr algn="l" fontAlgn="auto">
                  <a:lnSpc>
                    <a:spcPct val="150000"/>
                  </a:lnSpc>
                </a:pPr>
                <a:r>
                  <a:rPr lang="en-US" altLang="zh-CN" sz="4400" b="1" dirty="0">
                    <a:solidFill>
                      <a:srgbClr val="FFFF00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Challenge:</a:t>
                </a:r>
                <a:r>
                  <a:rPr lang="en-US" altLang="zh-CN" sz="4400" dirty="0">
                    <a:solidFill>
                      <a:srgbClr val="FFFF00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    </a:t>
                </a:r>
                <a:r>
                  <a:rPr lang="en-US" altLang="zh-CN" sz="4400" dirty="0">
                    <a:latin typeface="Lato" panose="020F0502020204030203" pitchFamily="34" charset="0"/>
                    <a:cs typeface="Lato" panose="020F0502020204030203" pitchFamily="34" charset="0"/>
                  </a:rPr>
                  <a:t>must schedule based on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altLang="zh-CN" sz="4400" i="1" dirty="0">
                            <a:latin typeface="Cambria Math" panose="02040503050406030204" pitchFamily="18" charset="0"/>
                            <a:cs typeface="DM Serif Display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zh-CN" sz="4400" i="1" dirty="0">
                                <a:latin typeface="Cambria Math" panose="02040503050406030204" pitchFamily="18" charset="0"/>
                                <a:cs typeface="DM Serif Display" charset="0"/>
                              </a:rPr>
                            </m:ctrlPr>
                          </m:sSubPr>
                          <m:e>
                            <m:r>
                              <a:rPr lang="en-US" altLang="zh-CN" sz="4400" i="1" dirty="0">
                                <a:latin typeface="Cambria Math" panose="02040503050406030204" pitchFamily="18" charset="0"/>
                                <a:cs typeface="DM Serif Display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sz="4400" i="1" dirty="0">
                                <a:latin typeface="Cambria Math" panose="02040503050406030204" pitchFamily="18" charset="0"/>
                                <a:cs typeface="DM Serif Display" charset="0"/>
                              </a:rPr>
                              <m:t>𝑗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altLang="zh-CN" sz="4400" dirty="0">
                    <a:latin typeface="Lato" panose="020F0502020204030203" pitchFamily="34" charset="0"/>
                    <a:cs typeface="Lato" panose="020F0502020204030203" pitchFamily="34" charset="0"/>
                  </a:rPr>
                  <a:t>, not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4400" i="1">
                            <a:latin typeface="Cambria Math" panose="02040503050406030204" pitchFamily="18" charset="0"/>
                            <a:cs typeface="DM Serif Display" charset="0"/>
                          </a:rPr>
                        </m:ctrlPr>
                      </m:sSubPr>
                      <m:e>
                        <m:r>
                          <a:rPr lang="en-US" altLang="zh-CN" sz="4400" i="1">
                            <a:latin typeface="Cambria Math" panose="02040503050406030204" pitchFamily="18" charset="0"/>
                            <a:cs typeface="DM Serif Display" charset="0"/>
                          </a:rPr>
                          <m:t>𝑝</m:t>
                        </m:r>
                      </m:e>
                      <m:sub>
                        <m:r>
                          <a:rPr lang="en-US" altLang="zh-CN" sz="4400" i="1">
                            <a:latin typeface="Cambria Math" panose="02040503050406030204" pitchFamily="18" charset="0"/>
                            <a:cs typeface="DM Serif Display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altLang="zh-CN" sz="4400" dirty="0">
                    <a:latin typeface="Lato" panose="020F0502020204030203" pitchFamily="34" charset="0"/>
                    <a:cs typeface="Lato" panose="020F0502020204030203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4677" y="3708401"/>
                <a:ext cx="19237569" cy="9245599"/>
              </a:xfrm>
              <a:prstGeom prst="rect">
                <a:avLst/>
              </a:prstGeom>
              <a:blipFill>
                <a:blip r:embed="rId3"/>
                <a:stretch>
                  <a:fillRect l="-12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2486080" y="12845799"/>
            <a:ext cx="341439" cy="595035"/>
          </a:xfrm>
        </p:spPr>
        <p:txBody>
          <a:bodyPr/>
          <a:lstStyle/>
          <a:p>
            <a:fld id="{B6F15528-21DE-4FAA-801E-634DDDAF4B2B}" type="slidenum">
              <a:rPr lang="en-US" smtClean="0"/>
              <a:t>15</a:t>
            </a:fld>
            <a:endParaRPr lang="en-US"/>
          </a:p>
        </p:txBody>
      </p:sp>
      <p:sp>
        <p:nvSpPr>
          <p:cNvPr id="6" name="Set Cover">
            <a:extLst>
              <a:ext uri="{FF2B5EF4-FFF2-40B4-BE49-F238E27FC236}">
                <a16:creationId xmlns:a16="http://schemas.microsoft.com/office/drawing/2014/main" id="{6671C1BE-D3F9-4657-A266-AAF95D1920E9}"/>
              </a:ext>
            </a:extLst>
          </p:cNvPr>
          <p:cNvSpPr txBox="1">
            <a:spLocks/>
          </p:cNvSpPr>
          <p:nvPr/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9pPr>
          </a:lstStyle>
          <a:p>
            <a:pPr hangingPunct="1"/>
            <a:r>
              <a:rPr lang="en-US" dirty="0"/>
              <a:t>Online Robust Flow Time Scheduling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: 圆角 4"/>
              <p:cNvSpPr/>
              <p:nvPr/>
            </p:nvSpPr>
            <p:spPr>
              <a:xfrm>
                <a:off x="1484861" y="4254558"/>
                <a:ext cx="20390401" cy="2438393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r>
                  <a:rPr lang="en-US" altLang="zh-CN" sz="4267" b="1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Theorem</a:t>
                </a:r>
                <a:r>
                  <a:rPr lang="en-US" altLang="zh-CN" sz="4267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en-US" altLang="zh-CN" sz="4267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DM Serif Display" charset="0"/>
                      </a:rPr>
                      <m:t>𝑂</m:t>
                    </m:r>
                    <m:d>
                      <m:dPr>
                        <m:ctrlPr>
                          <a:rPr lang="en-US" altLang="zh-CN" sz="4267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cs typeface="DM Serif Display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4267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cs typeface="DM Serif Display" charset="0"/>
                          </a:rPr>
                          <m:t>μ</m:t>
                        </m:r>
                        <m:r>
                          <a:rPr lang="en-US" altLang="zh-CN" sz="4267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cs typeface="DM Serif Display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altLang="zh-CN" sz="4267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cs typeface="DM Serif Display" charset="0"/>
                          </a:rPr>
                          <m:t>log</m:t>
                        </m:r>
                        <m:r>
                          <a:rPr lang="en-US" altLang="zh-CN" sz="4267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cs typeface="DM Serif Display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altLang="zh-CN" sz="4267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cs typeface="DM Serif Display" charset="0"/>
                          </a:rPr>
                          <m:t>μ</m:t>
                        </m:r>
                      </m:e>
                    </m:d>
                  </m:oMath>
                </a14:m>
                <a:r>
                  <a:rPr lang="en-US" altLang="zh-CN" sz="4267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-comp algorithm, even if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4267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DM Serif Display" charset="0"/>
                      </a:rPr>
                      <m:t>μ</m:t>
                    </m:r>
                  </m:oMath>
                </a14:m>
                <a:r>
                  <a:rPr lang="en-US" altLang="zh-CN" sz="4267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US" altLang="zh-CN" sz="4267" b="1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unknown</a:t>
                </a:r>
                <a:r>
                  <a:rPr lang="en-US" altLang="zh-CN" sz="4267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.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矩形: 圆角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4861" y="4254558"/>
                <a:ext cx="20390401" cy="2438393"/>
              </a:xfrm>
              <a:prstGeom prst="roundRect">
                <a:avLst/>
              </a:prstGeom>
              <a:blipFill>
                <a:blip r:embed="rId2"/>
                <a:stretch>
                  <a:fillRect l="-59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: 圆角 5"/>
              <p:cNvSpPr/>
              <p:nvPr/>
            </p:nvSpPr>
            <p:spPr>
              <a:xfrm>
                <a:off x="1484861" y="3235569"/>
                <a:ext cx="20390401" cy="2438393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r>
                  <a:rPr lang="en-US" altLang="zh-CN" sz="4267" b="1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Fact</a:t>
                </a:r>
                <a:r>
                  <a:rPr lang="en-US" altLang="zh-CN" sz="4267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4267" dirty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DM Serif Display" charset="0"/>
                      </a:rPr>
                      <m:t>Ω</m:t>
                    </m:r>
                    <m:d>
                      <m:dPr>
                        <m:ctrlPr>
                          <a:rPr lang="en-US" altLang="zh-CN" sz="4267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cs typeface="DM Serif Display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4267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cs typeface="DM Serif Display" charset="0"/>
                          </a:rPr>
                          <m:t>μ</m:t>
                        </m:r>
                      </m:e>
                    </m:d>
                  </m:oMath>
                </a14:m>
                <a:r>
                  <a:rPr lang="en-US" altLang="zh-CN" sz="4267" dirty="0">
                    <a:solidFill>
                      <a:srgbClr val="FFFF00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US" altLang="zh-CN" sz="4267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even if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4267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DM Serif Display" charset="0"/>
                      </a:rPr>
                      <m:t>μ</m:t>
                    </m:r>
                  </m:oMath>
                </a14:m>
                <a:r>
                  <a:rPr lang="zh-CN" altLang="en-US" sz="4267" dirty="0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4267" b="1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known</a:t>
                </a:r>
                <a:r>
                  <a:rPr lang="en-US" altLang="zh-CN" sz="4267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.</a:t>
                </a:r>
                <a:r>
                  <a:rPr lang="en-US" altLang="zh-CN" sz="4267" dirty="0">
                    <a:solidFill>
                      <a:srgbClr val="00B0F0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endParaRPr lang="zh-CN" altLang="en-US" sz="4267" dirty="0">
                  <a:solidFill>
                    <a:srgbClr val="FF9900"/>
                  </a:solidFill>
                </a:endParaRPr>
              </a:p>
            </p:txBody>
          </p:sp>
        </mc:Choice>
        <mc:Fallback xmlns="">
          <p:sp>
            <p:nvSpPr>
              <p:cNvPr id="6" name="矩形: 圆角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4861" y="3235569"/>
                <a:ext cx="20390401" cy="2438393"/>
              </a:xfrm>
              <a:prstGeom prst="roundRect">
                <a:avLst/>
              </a:prstGeom>
              <a:blipFill>
                <a:blip r:embed="rId3"/>
                <a:stretch>
                  <a:fillRect l="-59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2486080" y="12845799"/>
            <a:ext cx="341439" cy="595035"/>
          </a:xfrm>
        </p:spPr>
        <p:txBody>
          <a:bodyPr/>
          <a:lstStyle/>
          <a:p>
            <a:fld id="{B6F15528-21DE-4FAA-801E-634DDDAF4B2B}" type="slidenum">
              <a:rPr lang="en-US" smtClean="0"/>
              <a:t>16</a:t>
            </a:fld>
            <a:endParaRPr lang="en-US"/>
          </a:p>
        </p:txBody>
      </p:sp>
      <p:sp>
        <p:nvSpPr>
          <p:cNvPr id="8" name="Set Cover">
            <a:extLst>
              <a:ext uri="{FF2B5EF4-FFF2-40B4-BE49-F238E27FC236}">
                <a16:creationId xmlns:a16="http://schemas.microsoft.com/office/drawing/2014/main" id="{42FD94EC-7980-45BB-8C3C-22819EDCB07F}"/>
              </a:ext>
            </a:extLst>
          </p:cNvPr>
          <p:cNvSpPr txBox="1">
            <a:spLocks/>
          </p:cNvSpPr>
          <p:nvPr/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9pPr>
          </a:lstStyle>
          <a:p>
            <a:pPr hangingPunct="1"/>
            <a:r>
              <a:rPr lang="en-US" dirty="0"/>
              <a:t>Results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4F8B8F-0892-45A7-B2C3-444E8D3DF23F}"/>
              </a:ext>
            </a:extLst>
          </p:cNvPr>
          <p:cNvSpPr txBox="1"/>
          <p:nvPr/>
        </p:nvSpPr>
        <p:spPr>
          <a:xfrm>
            <a:off x="15705015" y="4454765"/>
            <a:ext cx="7833360" cy="5232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rgbClr val="FF99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[Azar, Leonardi, Touitou STOC 21, SODA 22]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: 圆角 3">
                <a:extLst>
                  <a:ext uri="{FF2B5EF4-FFF2-40B4-BE49-F238E27FC236}">
                    <a16:creationId xmlns:a16="http://schemas.microsoft.com/office/drawing/2014/main" id="{5D206DA5-B774-407C-B452-F9F5E0E99168}"/>
                  </a:ext>
                </a:extLst>
              </p:cNvPr>
              <p:cNvSpPr/>
              <p:nvPr/>
            </p:nvSpPr>
            <p:spPr>
              <a:xfrm>
                <a:off x="1206500" y="7045301"/>
                <a:ext cx="20390401" cy="2438393"/>
              </a:xfrm>
              <a:prstGeom prst="round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5333" b="1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Our Main Theorem: </a:t>
                </a:r>
                <a:r>
                  <a:rPr lang="en-US" altLang="zh-CN" sz="5333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An </a:t>
                </a:r>
                <a14:m>
                  <m:oMath xmlns:m="http://schemas.openxmlformats.org/officeDocument/2006/math">
                    <m:r>
                      <a:rPr lang="en-US" altLang="zh-CN" sz="5333" i="1" smtClean="0">
                        <a:solidFill>
                          <a:srgbClr val="FF9900"/>
                        </a:solidFill>
                        <a:latin typeface="Cambria Math" panose="02040503050406030204" pitchFamily="18" charset="0"/>
                        <a:cs typeface="DM Serif Display" charset="0"/>
                      </a:rPr>
                      <m:t>𝑂</m:t>
                    </m:r>
                    <m:d>
                      <m:dPr>
                        <m:ctrlPr>
                          <a:rPr lang="en-US" altLang="zh-CN" sz="5333" i="1">
                            <a:solidFill>
                              <a:srgbClr val="FF9900"/>
                            </a:solidFill>
                            <a:latin typeface="Cambria Math" panose="02040503050406030204" pitchFamily="18" charset="0"/>
                            <a:cs typeface="DM Serif Display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5333" i="1">
                            <a:solidFill>
                              <a:srgbClr val="FF9900"/>
                            </a:solidFill>
                            <a:latin typeface="Cambria Math" panose="02040503050406030204" pitchFamily="18" charset="0"/>
                            <a:cs typeface="DM Serif Display" charset="0"/>
                          </a:rPr>
                          <m:t>μ</m:t>
                        </m:r>
                      </m:e>
                    </m:d>
                  </m:oMath>
                </a14:m>
                <a:r>
                  <a:rPr lang="en-US" altLang="zh-CN" sz="5333" dirty="0">
                    <a:solidFill>
                      <a:srgbClr val="FF9900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US" altLang="zh-CN" sz="5333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algorithm, even if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5333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DM Serif Display" charset="0"/>
                      </a:rPr>
                      <m:t>μ</m:t>
                    </m:r>
                  </m:oMath>
                </a14:m>
                <a:r>
                  <a:rPr lang="en-US" altLang="zh-CN" sz="5333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US" altLang="zh-CN" sz="5333" b="1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unknown</a:t>
                </a:r>
                <a:r>
                  <a:rPr lang="en-US" altLang="zh-CN" sz="5333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. </a:t>
                </a:r>
                <a:endParaRPr lang="zh-CN" altLang="en-US" sz="5333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矩形: 圆角 3">
                <a:extLst>
                  <a:ext uri="{FF2B5EF4-FFF2-40B4-BE49-F238E27FC236}">
                    <a16:creationId xmlns:a16="http://schemas.microsoft.com/office/drawing/2014/main" id="{5D206DA5-B774-407C-B452-F9F5E0E991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6500" y="7045301"/>
                <a:ext cx="20390401" cy="2438393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文本框 2">
            <a:extLst>
              <a:ext uri="{FF2B5EF4-FFF2-40B4-BE49-F238E27FC236}">
                <a16:creationId xmlns:a16="http://schemas.microsoft.com/office/drawing/2014/main" id="{41DDA76D-1702-4072-A2E6-E8CE9685EB26}"/>
              </a:ext>
            </a:extLst>
          </p:cNvPr>
          <p:cNvSpPr txBox="1"/>
          <p:nvPr/>
        </p:nvSpPr>
        <p:spPr>
          <a:xfrm>
            <a:off x="2207846" y="9635837"/>
            <a:ext cx="18616507" cy="35458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fontAlgn="auto">
              <a:lnSpc>
                <a:spcPct val="150000"/>
              </a:lnSpc>
            </a:pPr>
            <a:r>
              <a:rPr lang="en-US" altLang="zh-CN" sz="4267" dirty="0">
                <a:latin typeface="Lato" panose="020F0502020204030203" pitchFamily="34" charset="0"/>
                <a:cs typeface="Lato" panose="020F0502020204030203" pitchFamily="34" charset="0"/>
              </a:rPr>
              <a:t>New Simpler Algorithm </a:t>
            </a:r>
            <a:r>
              <a:rPr lang="en-US" altLang="zh-CN" sz="4267" dirty="0">
                <a:solidFill>
                  <a:srgbClr val="FFFF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BALANCE</a:t>
            </a:r>
            <a:r>
              <a:rPr lang="en-US" altLang="zh-CN" sz="4267" dirty="0">
                <a:latin typeface="Lato" panose="020F0502020204030203" pitchFamily="34" charset="0"/>
                <a:cs typeface="Lato" panose="020F0502020204030203" pitchFamily="34" charset="0"/>
              </a:rPr>
              <a:t>.</a:t>
            </a:r>
          </a:p>
          <a:p>
            <a:pPr algn="ctr" fontAlgn="auto">
              <a:lnSpc>
                <a:spcPct val="150000"/>
              </a:lnSpc>
            </a:pPr>
            <a:endParaRPr lang="en-US" altLang="zh-CN" sz="4267" dirty="0">
              <a:latin typeface="Lato" panose="020F0502020204030203" pitchFamily="34" charset="0"/>
              <a:cs typeface="Lato" panose="020F0502020204030203" pitchFamily="34" charset="0"/>
            </a:endParaRPr>
          </a:p>
          <a:p>
            <a:pPr algn="ctr" fontAlgn="auto">
              <a:lnSpc>
                <a:spcPct val="150000"/>
              </a:lnSpc>
            </a:pPr>
            <a:r>
              <a:rPr lang="en-US" altLang="zh-CN" sz="4267" dirty="0">
                <a:latin typeface="Lato" panose="020F0502020204030203" pitchFamily="34" charset="0"/>
                <a:cs typeface="Lato" panose="020F0502020204030203" pitchFamily="34" charset="0"/>
              </a:rPr>
              <a:t>New Dual-Fitting Analysis technique.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/>
              <p:cNvSpPr txBox="1"/>
              <p:nvPr/>
            </p:nvSpPr>
            <p:spPr>
              <a:xfrm>
                <a:off x="1219200" y="3433514"/>
                <a:ext cx="22574112" cy="1390238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fontAlgn="auto">
                  <a:lnSpc>
                    <a:spcPct val="150000"/>
                  </a:lnSpc>
                </a:pPr>
                <a:r>
                  <a:rPr lang="en-US" altLang="zh-CN" sz="4800" dirty="0">
                    <a:latin typeface="Lato" panose="020F0502020204030203" pitchFamily="34" charset="0"/>
                    <a:cs typeface="Lato" panose="020F0502020204030203" pitchFamily="34" charset="0"/>
                  </a:rPr>
                  <a:t>SRPT on estimates is very bad even for distortion </a:t>
                </a:r>
                <a14:m>
                  <m:oMath xmlns:m="http://schemas.openxmlformats.org/officeDocument/2006/math">
                    <m:r>
                      <a:rPr lang="en-US" altLang="zh-CN" sz="4800" i="1">
                        <a:latin typeface="Cambria Math" panose="02040503050406030204" pitchFamily="18" charset="0"/>
                        <a:cs typeface="DM Serif Display" charset="0"/>
                      </a:rPr>
                      <m:t>𝜇</m:t>
                    </m:r>
                  </m:oMath>
                </a14:m>
                <a:r>
                  <a:rPr lang="en-US" altLang="zh-CN" sz="4800" dirty="0">
                    <a:latin typeface="Lato" panose="020F0502020204030203" pitchFamily="34" charset="0"/>
                    <a:cs typeface="Lato" panose="020F0502020204030203" pitchFamily="34" charset="0"/>
                  </a:rPr>
                  <a:t>=2!</a:t>
                </a:r>
              </a:p>
              <a:p>
                <a:pPr fontAlgn="auto">
                  <a:lnSpc>
                    <a:spcPct val="150000"/>
                  </a:lnSpc>
                </a:pPr>
                <a:endParaRPr lang="en-US" altLang="zh-CN" sz="4800" dirty="0">
                  <a:latin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" y="3433514"/>
                <a:ext cx="22574112" cy="139023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直接箭头连接符 43"/>
          <p:cNvCxnSpPr/>
          <p:nvPr/>
        </p:nvCxnSpPr>
        <p:spPr>
          <a:xfrm>
            <a:off x="6264030" y="11353800"/>
            <a:ext cx="12192000" cy="26731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文本框 44"/>
              <p:cNvSpPr txBox="1"/>
              <p:nvPr/>
            </p:nvSpPr>
            <p:spPr>
              <a:xfrm>
                <a:off x="16641769" y="11701526"/>
                <a:ext cx="2844800" cy="666786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733" i="1">
                          <a:latin typeface="Cambria Math" panose="02040503050406030204" pitchFamily="18" charset="0"/>
                          <a:cs typeface="DM Serif Display" charset="0"/>
                        </a:rPr>
                        <m:t>𝑡𝑖𝑚𝑒𝑙𝑖𝑛𝑒</m:t>
                      </m:r>
                    </m:oMath>
                  </m:oMathPara>
                </a14:m>
                <a:endParaRPr lang="en-US" altLang="zh-CN" sz="3733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45" name="文本框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41769" y="11701526"/>
                <a:ext cx="2844800" cy="6667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文本框 45"/>
              <p:cNvSpPr txBox="1"/>
              <p:nvPr/>
            </p:nvSpPr>
            <p:spPr>
              <a:xfrm>
                <a:off x="4841630" y="11571660"/>
                <a:ext cx="2844800" cy="666786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733" i="1" dirty="0">
                          <a:latin typeface="Cambria Math" panose="02040503050406030204" pitchFamily="18" charset="0"/>
                          <a:cs typeface="DM Serif Display" charset="0"/>
                        </a:rPr>
                        <m:t>0</m:t>
                      </m:r>
                    </m:oMath>
                  </m:oMathPara>
                </a14:m>
                <a:endParaRPr lang="en-US" altLang="zh-CN" sz="3733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46" name="文本框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1630" y="11571660"/>
                <a:ext cx="2844800" cy="6667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文本框 46"/>
              <p:cNvSpPr txBox="1"/>
              <p:nvPr/>
            </p:nvSpPr>
            <p:spPr>
              <a:xfrm>
                <a:off x="5181420" y="6461201"/>
                <a:ext cx="1174623" cy="748988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sSubPr>
                        <m:e>
                          <m: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𝒋</m:t>
                          </m:r>
                        </m:e>
                        <m:sub>
                          <m: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altLang="zh-CN" sz="4267" b="1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47" name="文本框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420" y="6461201"/>
                <a:ext cx="1174623" cy="7489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矩形 47"/>
          <p:cNvSpPr/>
          <p:nvPr/>
        </p:nvSpPr>
        <p:spPr>
          <a:xfrm>
            <a:off x="6162430" y="6629186"/>
            <a:ext cx="6800997" cy="61171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文本框 49"/>
              <p:cNvSpPr txBox="1"/>
              <p:nvPr/>
            </p:nvSpPr>
            <p:spPr>
              <a:xfrm>
                <a:off x="5181420" y="7320345"/>
                <a:ext cx="1174623" cy="748988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sSubPr>
                        <m:e>
                          <m: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𝒋</m:t>
                          </m:r>
                        </m:e>
                        <m:sub>
                          <m: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altLang="zh-CN" sz="4267" b="1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50" name="文本框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420" y="7320345"/>
                <a:ext cx="1174623" cy="7489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矩形 50"/>
          <p:cNvSpPr/>
          <p:nvPr/>
        </p:nvSpPr>
        <p:spPr>
          <a:xfrm>
            <a:off x="6162430" y="7488330"/>
            <a:ext cx="3400499" cy="61171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/>
          </a:p>
        </p:txBody>
      </p:sp>
      <p:sp>
        <p:nvSpPr>
          <p:cNvPr id="54" name="矩形 53"/>
          <p:cNvSpPr/>
          <p:nvPr/>
        </p:nvSpPr>
        <p:spPr>
          <a:xfrm>
            <a:off x="6162430" y="6623077"/>
            <a:ext cx="3400499" cy="61171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文本框 55"/>
              <p:cNvSpPr txBox="1"/>
              <p:nvPr/>
            </p:nvSpPr>
            <p:spPr>
              <a:xfrm>
                <a:off x="8581919" y="8135904"/>
                <a:ext cx="1174623" cy="7489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sSubPr>
                        <m:e>
                          <m: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𝒋</m:t>
                          </m:r>
                        </m:e>
                        <m:sub>
                          <m: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altLang="zh-CN" sz="4267" b="1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56" name="文本框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1919" y="8135904"/>
                <a:ext cx="1174623" cy="74898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矩形 56"/>
          <p:cNvSpPr/>
          <p:nvPr/>
        </p:nvSpPr>
        <p:spPr>
          <a:xfrm>
            <a:off x="9562929" y="8303889"/>
            <a:ext cx="1679501" cy="61171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/>
          </a:p>
        </p:txBody>
      </p:sp>
      <p:sp>
        <p:nvSpPr>
          <p:cNvPr id="60" name="矩形 59"/>
          <p:cNvSpPr/>
          <p:nvPr/>
        </p:nvSpPr>
        <p:spPr>
          <a:xfrm>
            <a:off x="9586761" y="6619016"/>
            <a:ext cx="1679501" cy="61171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文本框 67"/>
              <p:cNvSpPr txBox="1"/>
              <p:nvPr/>
            </p:nvSpPr>
            <p:spPr>
              <a:xfrm>
                <a:off x="9651840" y="8880770"/>
                <a:ext cx="1171501" cy="7489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sSubPr>
                        <m:e>
                          <m: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𝒋</m:t>
                          </m:r>
                        </m:e>
                        <m:sub>
                          <m: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altLang="zh-CN" sz="4267" b="1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68" name="文本框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1840" y="8880770"/>
                <a:ext cx="1171501" cy="7489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" name="矩形 68"/>
          <p:cNvSpPr/>
          <p:nvPr/>
        </p:nvSpPr>
        <p:spPr>
          <a:xfrm>
            <a:off x="11263107" y="9067382"/>
            <a:ext cx="893723" cy="61171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/>
          </a:p>
        </p:txBody>
      </p:sp>
      <p:sp>
        <p:nvSpPr>
          <p:cNvPr id="73" name="矩形 72"/>
          <p:cNvSpPr/>
          <p:nvPr/>
        </p:nvSpPr>
        <p:spPr>
          <a:xfrm>
            <a:off x="11271281" y="6619016"/>
            <a:ext cx="885549" cy="61171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2486080" y="12845799"/>
            <a:ext cx="341439" cy="595035"/>
          </a:xfrm>
        </p:spPr>
        <p:txBody>
          <a:bodyPr/>
          <a:lstStyle/>
          <a:p>
            <a:fld id="{B6F15528-21DE-4FAA-801E-634DDDAF4B2B}" type="slidenum">
              <a:rPr lang="en-US" smtClean="0"/>
              <a:t>17</a:t>
            </a:fld>
            <a:endParaRPr lang="en-US"/>
          </a:p>
        </p:txBody>
      </p:sp>
      <p:sp>
        <p:nvSpPr>
          <p:cNvPr id="35" name="Set Cover">
            <a:extLst>
              <a:ext uri="{FF2B5EF4-FFF2-40B4-BE49-F238E27FC236}">
                <a16:creationId xmlns:a16="http://schemas.microsoft.com/office/drawing/2014/main" id="{40D8C76B-8CE2-4380-9CA4-8FFD21D5F08D}"/>
              </a:ext>
            </a:extLst>
          </p:cNvPr>
          <p:cNvSpPr txBox="1">
            <a:spLocks/>
          </p:cNvSpPr>
          <p:nvPr/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9pPr>
          </a:lstStyle>
          <a:p>
            <a:pPr hangingPunct="1"/>
            <a:r>
              <a:rPr lang="en-US" dirty="0"/>
              <a:t>Intuition (1)</a:t>
            </a:r>
          </a:p>
        </p:txBody>
      </p:sp>
      <p:sp>
        <p:nvSpPr>
          <p:cNvPr id="34" name="矩形 50">
            <a:extLst>
              <a:ext uri="{FF2B5EF4-FFF2-40B4-BE49-F238E27FC236}">
                <a16:creationId xmlns:a16="http://schemas.microsoft.com/office/drawing/2014/main" id="{7B22B8DE-A41C-4E21-98E5-BFBF1C700280}"/>
              </a:ext>
            </a:extLst>
          </p:cNvPr>
          <p:cNvSpPr/>
          <p:nvPr/>
        </p:nvSpPr>
        <p:spPr>
          <a:xfrm>
            <a:off x="9542537" y="7490885"/>
            <a:ext cx="3400499" cy="611715"/>
          </a:xfrm>
          <a:prstGeom prst="rect">
            <a:avLst/>
          </a:prstGeom>
          <a:solidFill>
            <a:srgbClr val="FFC000">
              <a:alpha val="50196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 dirty="0"/>
          </a:p>
        </p:txBody>
      </p:sp>
      <p:sp>
        <p:nvSpPr>
          <p:cNvPr id="36" name="矩形 56">
            <a:extLst>
              <a:ext uri="{FF2B5EF4-FFF2-40B4-BE49-F238E27FC236}">
                <a16:creationId xmlns:a16="http://schemas.microsoft.com/office/drawing/2014/main" id="{CFA3F5E7-231E-4801-829E-25023D8B2E1C}"/>
              </a:ext>
            </a:extLst>
          </p:cNvPr>
          <p:cNvSpPr/>
          <p:nvPr/>
        </p:nvSpPr>
        <p:spPr>
          <a:xfrm>
            <a:off x="11211950" y="8305782"/>
            <a:ext cx="1679501" cy="611715"/>
          </a:xfrm>
          <a:prstGeom prst="rect">
            <a:avLst/>
          </a:prstGeom>
          <a:solidFill>
            <a:srgbClr val="92D050">
              <a:alpha val="50196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/>
          </a:p>
        </p:txBody>
      </p:sp>
      <p:sp>
        <p:nvSpPr>
          <p:cNvPr id="37" name="矩形 68">
            <a:extLst>
              <a:ext uri="{FF2B5EF4-FFF2-40B4-BE49-F238E27FC236}">
                <a16:creationId xmlns:a16="http://schemas.microsoft.com/office/drawing/2014/main" id="{DACB83D4-BB3E-46D8-AA19-D28E6D49E33B}"/>
              </a:ext>
            </a:extLst>
          </p:cNvPr>
          <p:cNvSpPr/>
          <p:nvPr/>
        </p:nvSpPr>
        <p:spPr>
          <a:xfrm>
            <a:off x="11986005" y="9087924"/>
            <a:ext cx="893723" cy="611715"/>
          </a:xfrm>
          <a:prstGeom prst="rect">
            <a:avLst/>
          </a:prstGeom>
          <a:solidFill>
            <a:srgbClr val="00B0F0">
              <a:alpha val="50196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/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B1C679A2-09DE-44D2-AB84-EF07AE76A309}"/>
              </a:ext>
            </a:extLst>
          </p:cNvPr>
          <p:cNvSpPr/>
          <p:nvPr/>
        </p:nvSpPr>
        <p:spPr>
          <a:xfrm>
            <a:off x="13422922" y="7488330"/>
            <a:ext cx="251706" cy="2397874"/>
          </a:xfrm>
          <a:prstGeom prst="rightBrace">
            <a:avLst/>
          </a:prstGeom>
          <a:noFill/>
          <a:ln w="57150" cap="flat">
            <a:solidFill>
              <a:srgbClr val="FFFFFF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D92C0D-8B7D-4D24-B849-F489D7C866D9}"/>
              </a:ext>
            </a:extLst>
          </p:cNvPr>
          <p:cNvSpPr txBox="1"/>
          <p:nvPr/>
        </p:nvSpPr>
        <p:spPr>
          <a:xfrm>
            <a:off x="14217822" y="6738265"/>
            <a:ext cx="2508700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prediction correct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8B7284F-CD56-4793-B3FC-53F9241226FD}"/>
              </a:ext>
            </a:extLst>
          </p:cNvPr>
          <p:cNvSpPr txBox="1"/>
          <p:nvPr/>
        </p:nvSpPr>
        <p:spPr>
          <a:xfrm>
            <a:off x="14217822" y="8457431"/>
            <a:ext cx="3571491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prediction = 2x true value</a:t>
            </a:r>
          </a:p>
        </p:txBody>
      </p:sp>
    </p:spTree>
    <p:extLst>
      <p:ext uri="{BB962C8B-B14F-4D97-AF65-F5344CB8AC3E}">
        <p14:creationId xmlns:p14="http://schemas.microsoft.com/office/powerpoint/2010/main" val="1803878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5" grpId="1"/>
      <p:bldP spid="46" grpId="0"/>
      <p:bldP spid="46" grpId="1"/>
      <p:bldP spid="47" grpId="0"/>
      <p:bldP spid="47" grpId="1"/>
      <p:bldP spid="48" grpId="0" animBg="1"/>
      <p:bldP spid="48" grpId="1" animBg="1"/>
      <p:bldP spid="50" grpId="0"/>
      <p:bldP spid="50" grpId="1"/>
      <p:bldP spid="51" grpId="0" animBg="1"/>
      <p:bldP spid="51" grpId="1" animBg="1"/>
      <p:bldP spid="54" grpId="0" animBg="1"/>
      <p:bldP spid="54" grpId="1" animBg="1"/>
      <p:bldP spid="56" grpId="0"/>
      <p:bldP spid="56" grpId="1"/>
      <p:bldP spid="57" grpId="0" animBg="1"/>
      <p:bldP spid="57" grpId="1" animBg="1"/>
      <p:bldP spid="60" grpId="0" animBg="1"/>
      <p:bldP spid="60" grpId="1" animBg="1"/>
      <p:bldP spid="68" grpId="0"/>
      <p:bldP spid="68" grpId="1"/>
      <p:bldP spid="69" grpId="0" animBg="1"/>
      <p:bldP spid="69" grpId="1" animBg="1"/>
      <p:bldP spid="73" grpId="0" animBg="1"/>
      <p:bldP spid="73" grpId="1" animBg="1"/>
      <p:bldP spid="34" grpId="0" animBg="1"/>
      <p:bldP spid="34" grpId="1" animBg="1"/>
      <p:bldP spid="34" grpId="2" animBg="1"/>
      <p:bldP spid="36" grpId="0" animBg="1"/>
      <p:bldP spid="36" grpId="1" animBg="1"/>
      <p:bldP spid="36" grpId="2" animBg="1"/>
      <p:bldP spid="37" grpId="0" animBg="1"/>
      <p:bldP spid="37" grpId="1" animBg="1"/>
      <p:bldP spid="37" grpId="2" animBg="1"/>
      <p:bldP spid="7" grpId="0" animBg="1"/>
      <p:bldP spid="11" grpId="0"/>
      <p:bldP spid="4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/>
              <p:cNvSpPr txBox="1"/>
              <p:nvPr/>
            </p:nvSpPr>
            <p:spPr>
              <a:xfrm>
                <a:off x="1219200" y="3433515"/>
                <a:ext cx="22352000" cy="2170116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fontAlgn="auto">
                  <a:lnSpc>
                    <a:spcPct val="150000"/>
                  </a:lnSpc>
                </a:pPr>
                <a:r>
                  <a:rPr lang="en-US" altLang="zh-CN" sz="4000" dirty="0">
                    <a:latin typeface="Lato" panose="020F0502020204030203" pitchFamily="34" charset="0"/>
                    <a:cs typeface="Lato" panose="020F0502020204030203" pitchFamily="34" charset="0"/>
                  </a:rPr>
                  <a:t>Is </a:t>
                </a:r>
                <a:r>
                  <a:rPr lang="en-US" altLang="zh-CN" sz="4000" dirty="0">
                    <a:solidFill>
                      <a:srgbClr val="FF0000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SJF </a:t>
                </a:r>
                <a:r>
                  <a:rPr lang="en-US" altLang="zh-CN" sz="4000" dirty="0">
                    <a:latin typeface="Lato" panose="020F0502020204030203" pitchFamily="34" charset="0"/>
                    <a:cs typeface="Lato" panose="020F0502020204030203" pitchFamily="34" charset="0"/>
                  </a:rPr>
                  <a:t>(Shortest Job First: </a:t>
                </a:r>
                <a:r>
                  <a:rPr lang="en-US" altLang="zh-CN" sz="4000" dirty="0"/>
                  <a:t>process job with minimum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4000" i="1">
                            <a:latin typeface="Cambria Math" panose="02040503050406030204" pitchFamily="18" charset="0"/>
                            <a:cs typeface="DM Serif Display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altLang="zh-CN" sz="4000" i="1">
                                <a:latin typeface="Cambria Math" panose="02040503050406030204" pitchFamily="18" charset="0"/>
                                <a:cs typeface="DM Serif Display" charset="0"/>
                              </a:rPr>
                            </m:ctrlPr>
                          </m:accPr>
                          <m:e>
                            <m:r>
                              <a:rPr lang="en-US" altLang="zh-CN" sz="4000" i="1">
                                <a:latin typeface="Cambria Math" panose="02040503050406030204" pitchFamily="18" charset="0"/>
                                <a:cs typeface="DM Serif Display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altLang="zh-CN" sz="4000" i="1">
                            <a:latin typeface="Cambria Math" panose="02040503050406030204" pitchFamily="18" charset="0"/>
                            <a:cs typeface="DM Serif Display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altLang="zh-CN" sz="4000" dirty="0">
                    <a:latin typeface="Lato" panose="020F0502020204030203" pitchFamily="34" charset="0"/>
                    <a:cs typeface="Lato" panose="020F0502020204030203" pitchFamily="34" charset="0"/>
                  </a:rPr>
                  <a:t>) any good?</a:t>
                </a:r>
              </a:p>
              <a:p>
                <a:pPr fontAlgn="auto">
                  <a:lnSpc>
                    <a:spcPct val="150000"/>
                  </a:lnSpc>
                </a:pPr>
                <a:r>
                  <a:rPr lang="en-US" altLang="zh-CN" sz="4000" b="1" dirty="0">
                    <a:solidFill>
                      <a:srgbClr val="FF0000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Bad News: </a:t>
                </a:r>
                <a:r>
                  <a:rPr lang="en-US" altLang="zh-CN" sz="4000" dirty="0">
                    <a:latin typeface="Lato" panose="020F0502020204030203" pitchFamily="34" charset="0"/>
                    <a:cs typeface="Lato" panose="020F0502020204030203" pitchFamily="34" charset="0"/>
                  </a:rPr>
                  <a:t>bad even with exact estimates (</a:t>
                </a:r>
                <a14:m>
                  <m:oMath xmlns:m="http://schemas.openxmlformats.org/officeDocument/2006/math">
                    <m:r>
                      <a:rPr lang="en-US" altLang="zh-CN" sz="4000" i="1">
                        <a:latin typeface="Cambria Math" panose="02040503050406030204" pitchFamily="18" charset="0"/>
                        <a:cs typeface="DM Serif Display" charset="0"/>
                      </a:rPr>
                      <m:t>𝜇</m:t>
                    </m:r>
                    <m:r>
                      <a:rPr lang="en-US" altLang="zh-CN" sz="4000" i="1">
                        <a:latin typeface="Cambria Math" panose="02040503050406030204" pitchFamily="18" charset="0"/>
                        <a:cs typeface="DM Serif Display" charset="0"/>
                      </a:rPr>
                      <m:t>=</m:t>
                    </m:r>
                    <m:r>
                      <a:rPr lang="en-US" altLang="zh-CN" sz="4000" i="1">
                        <a:latin typeface="Cambria Math" panose="02040503050406030204" pitchFamily="18" charset="0"/>
                        <a:cs typeface="DM Serif Display" charset="0"/>
                      </a:rPr>
                      <m:t>1</m:t>
                    </m:r>
                  </m:oMath>
                </a14:m>
                <a:r>
                  <a:rPr lang="en-US" altLang="zh-CN" sz="4000" dirty="0">
                    <a:latin typeface="Lato" panose="020F0502020204030203" pitchFamily="34" charset="0"/>
                    <a:cs typeface="Lato" panose="020F0502020204030203" pitchFamily="34" charset="0"/>
                  </a:rPr>
                  <a:t>)!</a:t>
                </a:r>
              </a:p>
              <a:p>
                <a:pPr fontAlgn="auto">
                  <a:lnSpc>
                    <a:spcPct val="150000"/>
                  </a:lnSpc>
                </a:pPr>
                <a:endParaRPr lang="en-US" altLang="zh-CN" sz="4800" dirty="0">
                  <a:latin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" y="3433515"/>
                <a:ext cx="22352000" cy="217011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直接箭头连接符 3"/>
          <p:cNvCxnSpPr/>
          <p:nvPr/>
        </p:nvCxnSpPr>
        <p:spPr>
          <a:xfrm>
            <a:off x="2032000" y="11886127"/>
            <a:ext cx="12192000" cy="26731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12409739" y="12233853"/>
                <a:ext cx="2844800" cy="666786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733" i="1">
                          <a:latin typeface="Cambria Math" panose="02040503050406030204" pitchFamily="18" charset="0"/>
                          <a:cs typeface="DM Serif Display" charset="0"/>
                        </a:rPr>
                        <m:t>𝑡𝑖𝑚𝑒𝑙𝑖𝑛𝑒</m:t>
                      </m:r>
                    </m:oMath>
                  </m:oMathPara>
                </a14:m>
                <a:endParaRPr lang="en-US" altLang="zh-CN" sz="3733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09739" y="12233853"/>
                <a:ext cx="2844800" cy="6667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/>
              <p:cNvSpPr txBox="1"/>
              <p:nvPr/>
            </p:nvSpPr>
            <p:spPr>
              <a:xfrm>
                <a:off x="609600" y="12103987"/>
                <a:ext cx="2844800" cy="666786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733" i="1" dirty="0">
                          <a:latin typeface="Cambria Math" panose="02040503050406030204" pitchFamily="18" charset="0"/>
                          <a:cs typeface="DM Serif Display" charset="0"/>
                        </a:rPr>
                        <m:t>0</m:t>
                      </m:r>
                    </m:oMath>
                  </m:oMathPara>
                </a14:m>
                <a:endParaRPr lang="en-US" altLang="zh-CN" sz="3733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12103987"/>
                <a:ext cx="2844800" cy="6667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/>
              <p:cNvSpPr txBox="1"/>
              <p:nvPr/>
            </p:nvSpPr>
            <p:spPr>
              <a:xfrm>
                <a:off x="817526" y="7604415"/>
                <a:ext cx="1174623" cy="748988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sSubPr>
                        <m:e>
                          <m: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𝒋</m:t>
                          </m:r>
                        </m:e>
                        <m:sub>
                          <m: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altLang="zh-CN" sz="4267" b="1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526" y="7604415"/>
                <a:ext cx="1174623" cy="7489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矩形 10"/>
          <p:cNvSpPr/>
          <p:nvPr/>
        </p:nvSpPr>
        <p:spPr>
          <a:xfrm>
            <a:off x="1828800" y="7772400"/>
            <a:ext cx="3552092" cy="61171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/>
              <p:cNvSpPr txBox="1"/>
              <p:nvPr/>
            </p:nvSpPr>
            <p:spPr>
              <a:xfrm>
                <a:off x="3957167" y="8630345"/>
                <a:ext cx="1174623" cy="748988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sSubPr>
                        <m:e>
                          <m: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𝒋</m:t>
                          </m:r>
                        </m:e>
                        <m:sub>
                          <m: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altLang="zh-CN" sz="4267" b="1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12" name="文本框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7167" y="8630345"/>
                <a:ext cx="1174623" cy="7489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矩形 12"/>
          <p:cNvSpPr/>
          <p:nvPr/>
        </p:nvSpPr>
        <p:spPr>
          <a:xfrm>
            <a:off x="4968441" y="8798331"/>
            <a:ext cx="3400499" cy="61171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/>
          </a:p>
        </p:txBody>
      </p:sp>
      <p:sp>
        <p:nvSpPr>
          <p:cNvPr id="16" name="矩形 15"/>
          <p:cNvSpPr/>
          <p:nvPr/>
        </p:nvSpPr>
        <p:spPr>
          <a:xfrm>
            <a:off x="2032000" y="11247964"/>
            <a:ext cx="2946400" cy="61171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/>
          </a:p>
        </p:txBody>
      </p:sp>
      <p:sp>
        <p:nvSpPr>
          <p:cNvPr id="17" name="矩形 16"/>
          <p:cNvSpPr/>
          <p:nvPr/>
        </p:nvSpPr>
        <p:spPr>
          <a:xfrm>
            <a:off x="1828799" y="7767211"/>
            <a:ext cx="3131593" cy="61171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/>
              <p:cNvSpPr txBox="1"/>
              <p:nvPr/>
            </p:nvSpPr>
            <p:spPr>
              <a:xfrm>
                <a:off x="6895519" y="9760489"/>
                <a:ext cx="1174623" cy="748988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sSubPr>
                        <m:e>
                          <m: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𝒋</m:t>
                          </m:r>
                        </m:e>
                        <m:sub>
                          <m: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altLang="zh-CN" sz="4267" b="1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24" name="文本框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5519" y="9760489"/>
                <a:ext cx="1174623" cy="74898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矩形 24"/>
          <p:cNvSpPr/>
          <p:nvPr/>
        </p:nvSpPr>
        <p:spPr>
          <a:xfrm>
            <a:off x="7906793" y="9928475"/>
            <a:ext cx="3400499" cy="611715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/>
          </a:p>
        </p:txBody>
      </p:sp>
      <p:sp>
        <p:nvSpPr>
          <p:cNvPr id="26" name="矩形 25"/>
          <p:cNvSpPr/>
          <p:nvPr/>
        </p:nvSpPr>
        <p:spPr>
          <a:xfrm>
            <a:off x="4970352" y="11247964"/>
            <a:ext cx="2946400" cy="61171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/>
          </a:p>
        </p:txBody>
      </p:sp>
      <p:sp>
        <p:nvSpPr>
          <p:cNvPr id="29" name="矩形 28"/>
          <p:cNvSpPr/>
          <p:nvPr/>
        </p:nvSpPr>
        <p:spPr>
          <a:xfrm>
            <a:off x="4960393" y="8811555"/>
            <a:ext cx="2946400" cy="61171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文本框 30"/>
              <p:cNvSpPr txBox="1"/>
              <p:nvPr/>
            </p:nvSpPr>
            <p:spPr>
              <a:xfrm>
                <a:off x="10566400" y="10697867"/>
                <a:ext cx="3048000" cy="748988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4267" i="1">
                          <a:latin typeface="Cambria Math" panose="02040503050406030204" pitchFamily="18" charset="0"/>
                          <a:cs typeface="Lato" panose="020F0502020204030203" pitchFamily="34" charset="0"/>
                        </a:rPr>
                        <m:t>…</m:t>
                      </m:r>
                    </m:oMath>
                  </m:oMathPara>
                </a14:m>
                <a:endParaRPr lang="en-US" altLang="zh-CN" sz="4267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31" name="文本框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6400" y="10697867"/>
                <a:ext cx="3048000" cy="74898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2366656" y="12845799"/>
            <a:ext cx="580288" cy="595035"/>
          </a:xfrm>
        </p:spPr>
        <p:txBody>
          <a:bodyPr/>
          <a:lstStyle/>
          <a:p>
            <a:fld id="{B6F15528-21DE-4FAA-801E-634DDDAF4B2B}" type="slidenum">
              <a:rPr lang="en-US" smtClean="0"/>
              <a:t>18</a:t>
            </a:fld>
            <a:endParaRPr lang="en-US"/>
          </a:p>
        </p:txBody>
      </p:sp>
      <p:sp>
        <p:nvSpPr>
          <p:cNvPr id="35" name="Set Cover">
            <a:extLst>
              <a:ext uri="{FF2B5EF4-FFF2-40B4-BE49-F238E27FC236}">
                <a16:creationId xmlns:a16="http://schemas.microsoft.com/office/drawing/2014/main" id="{18105B92-7BA3-4043-A22B-AE1F362337E1}"/>
              </a:ext>
            </a:extLst>
          </p:cNvPr>
          <p:cNvSpPr txBox="1">
            <a:spLocks/>
          </p:cNvSpPr>
          <p:nvPr/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9pPr>
          </a:lstStyle>
          <a:p>
            <a:pPr hangingPunct="1"/>
            <a:r>
              <a:rPr lang="en-US" dirty="0"/>
              <a:t>Intuition (2)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  <p:bldP spid="7" grpId="0"/>
      <p:bldP spid="7" grpId="1"/>
      <p:bldP spid="11" grpId="0" animBg="1"/>
      <p:bldP spid="11" grpId="1" animBg="1"/>
      <p:bldP spid="12" grpId="0"/>
      <p:bldP spid="12" grpId="1"/>
      <p:bldP spid="13" grpId="0" animBg="1"/>
      <p:bldP spid="13" grpId="1" animBg="1"/>
      <p:bldP spid="16" grpId="0" animBg="1"/>
      <p:bldP spid="16" grpId="1" animBg="1"/>
      <p:bldP spid="17" grpId="0" animBg="1"/>
      <p:bldP spid="17" grpId="1" animBg="1"/>
      <p:bldP spid="24" grpId="0"/>
      <p:bldP spid="24" grpId="1"/>
      <p:bldP spid="25" grpId="0" animBg="1"/>
      <p:bldP spid="25" grpId="1" animBg="1"/>
      <p:bldP spid="26" grpId="0" animBg="1"/>
      <p:bldP spid="26" grpId="1" animBg="1"/>
      <p:bldP spid="29" grpId="0" animBg="1"/>
      <p:bldP spid="29" grpId="1" animBg="1"/>
      <p:bldP spid="31" grpId="0"/>
      <p:bldP spid="31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20"/>
          <p:cNvSpPr txBox="1"/>
          <p:nvPr/>
        </p:nvSpPr>
        <p:spPr>
          <a:xfrm>
            <a:off x="18228167" y="12189460"/>
            <a:ext cx="4600635" cy="346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987"/>
              </a:lnSpc>
              <a:spcBef>
                <a:spcPct val="0"/>
              </a:spcBef>
            </a:pPr>
            <a:r>
              <a:rPr lang="en-US" sz="2133" spc="212" dirty="0">
                <a:solidFill>
                  <a:srgbClr val="000000">
                    <a:alpha val="49804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Open Sauce" panose="00000500000000000000"/>
              </a:rPr>
              <a:t>1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219200" y="3708400"/>
            <a:ext cx="22250400" cy="9753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endParaRPr lang="en-US" altLang="zh-CN" sz="4800" dirty="0">
              <a:latin typeface="Lato" panose="020F0502020204030203" pitchFamily="34" charset="0"/>
              <a:cs typeface="Lato" panose="020F0502020204030203" pitchFamily="34" charset="0"/>
            </a:endParaRPr>
          </a:p>
          <a:p>
            <a:pPr marL="609585" lvl="1" indent="0">
              <a:lnSpc>
                <a:spcPct val="150000"/>
              </a:lnSpc>
            </a:pPr>
            <a:r>
              <a:rPr lang="en-US" altLang="zh-CN" sz="4800" dirty="0">
                <a:latin typeface="Lato" panose="020F0502020204030203" pitchFamily="34" charset="0"/>
                <a:cs typeface="Lato" panose="020F0502020204030203" pitchFamily="34" charset="0"/>
              </a:rPr>
              <a:t>Prefer small estimated proc time. 		</a:t>
            </a:r>
            <a:r>
              <a:rPr lang="en-US" altLang="zh-CN" sz="3600" dirty="0">
                <a:latin typeface="Lato" panose="020F0502020204030203" pitchFamily="34" charset="0"/>
                <a:cs typeface="Lato" panose="020F0502020204030203" pitchFamily="34" charset="0"/>
              </a:rPr>
              <a:t>(To fix hard example for SRPT)</a:t>
            </a:r>
            <a:endParaRPr lang="en-US" altLang="zh-CN" sz="4800" dirty="0">
              <a:latin typeface="Lato" panose="020F0502020204030203" pitchFamily="34" charset="0"/>
              <a:cs typeface="Lato" panose="020F0502020204030203" pitchFamily="34" charset="0"/>
            </a:endParaRPr>
          </a:p>
          <a:p>
            <a:pPr marL="609585" lvl="1" indent="0">
              <a:lnSpc>
                <a:spcPct val="150000"/>
              </a:lnSpc>
            </a:pPr>
            <a:endParaRPr lang="en-US" altLang="zh-CN" sz="4800" dirty="0">
              <a:latin typeface="Lato" panose="020F0502020204030203" pitchFamily="34" charset="0"/>
              <a:cs typeface="Lato" panose="020F0502020204030203" pitchFamily="34" charset="0"/>
            </a:endParaRPr>
          </a:p>
          <a:p>
            <a:pPr marL="609585" lvl="1" indent="0">
              <a:lnSpc>
                <a:spcPct val="150000"/>
              </a:lnSpc>
            </a:pPr>
            <a:r>
              <a:rPr lang="en-US" altLang="zh-CN" sz="4800" dirty="0">
                <a:latin typeface="Lato" panose="020F0502020204030203" pitchFamily="34" charset="0"/>
                <a:cs typeface="Lato" panose="020F0502020204030203" pitchFamily="34" charset="0"/>
              </a:rPr>
              <a:t>Avoid creating too many </a:t>
            </a:r>
            <a:r>
              <a:rPr lang="en-US" altLang="zh-CN" sz="4800" dirty="0">
                <a:solidFill>
                  <a:srgbClr val="FFFF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partial</a:t>
            </a:r>
            <a:r>
              <a:rPr lang="en-US" altLang="zh-CN" sz="4800" dirty="0">
                <a:latin typeface="Lato" panose="020F0502020204030203" pitchFamily="34" charset="0"/>
                <a:cs typeface="Lato" panose="020F0502020204030203" pitchFamily="34" charset="0"/>
              </a:rPr>
              <a:t> jobs. 	</a:t>
            </a:r>
            <a:r>
              <a:rPr lang="en-US" altLang="zh-CN" sz="3600" dirty="0">
                <a:latin typeface="Lato" panose="020F0502020204030203" pitchFamily="34" charset="0"/>
                <a:cs typeface="Lato" panose="020F0502020204030203" pitchFamily="34" charset="0"/>
              </a:rPr>
              <a:t>(To fix hard instance for SJF)</a:t>
            </a:r>
          </a:p>
          <a:p>
            <a:pPr fontAlgn="auto">
              <a:lnSpc>
                <a:spcPct val="150000"/>
              </a:lnSpc>
            </a:pPr>
            <a:endParaRPr lang="en-US" altLang="zh-CN" sz="4800" dirty="0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4" name="直接箭头连接符 3"/>
          <p:cNvCxnSpPr>
            <a:cxnSpLocks/>
          </p:cNvCxnSpPr>
          <p:nvPr/>
        </p:nvCxnSpPr>
        <p:spPr>
          <a:xfrm flipV="1">
            <a:off x="11535507" y="8253047"/>
            <a:ext cx="0" cy="103163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7854461" y="9097841"/>
            <a:ext cx="11785600" cy="947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4267" dirty="0">
                <a:solidFill>
                  <a:srgbClr val="FFFF00"/>
                </a:solidFill>
                <a:latin typeface="Lato" panose="020F0502020204030203" pitchFamily="34" charset="0"/>
                <a:cs typeface="Lato" panose="020F0502020204030203" pitchFamily="34" charset="0"/>
                <a:sym typeface="+mn-ea"/>
              </a:rPr>
              <a:t>Jobs that already processed for some time.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2366656" y="12845799"/>
            <a:ext cx="580288" cy="595035"/>
          </a:xfrm>
        </p:spPr>
        <p:txBody>
          <a:bodyPr/>
          <a:lstStyle/>
          <a:p>
            <a:fld id="{B6F15528-21DE-4FAA-801E-634DDDAF4B2B}" type="slidenum">
              <a:rPr lang="en-US" smtClean="0"/>
              <a:t>19</a:t>
            </a:fld>
            <a:endParaRPr lang="en-US"/>
          </a:p>
        </p:txBody>
      </p:sp>
      <p:sp>
        <p:nvSpPr>
          <p:cNvPr id="10" name="Set Cover">
            <a:extLst>
              <a:ext uri="{FF2B5EF4-FFF2-40B4-BE49-F238E27FC236}">
                <a16:creationId xmlns:a16="http://schemas.microsoft.com/office/drawing/2014/main" id="{AB99964D-7064-4275-98B1-F14FE2FF8296}"/>
              </a:ext>
            </a:extLst>
          </p:cNvPr>
          <p:cNvSpPr txBox="1">
            <a:spLocks/>
          </p:cNvSpPr>
          <p:nvPr/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9pPr>
          </a:lstStyle>
          <a:p>
            <a:pPr hangingPunct="1"/>
            <a:r>
              <a:rPr lang="en-US" dirty="0"/>
              <a:t>Strike right balance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/>
              <p:cNvSpPr txBox="1"/>
              <p:nvPr/>
            </p:nvSpPr>
            <p:spPr>
              <a:xfrm>
                <a:off x="914400" y="2984967"/>
                <a:ext cx="21886985" cy="708233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3600" b="1" dirty="0">
                    <a:latin typeface="Lato" panose="020F0502020204030203" pitchFamily="34" charset="0"/>
                    <a:cs typeface="Lato" panose="020F0502020204030203" pitchFamily="34" charset="0"/>
                  </a:rPr>
                  <a:t>Def</a:t>
                </a:r>
                <a:r>
                  <a:rPr lang="en-US" altLang="zh-CN" sz="3600" b="1" dirty="0">
                    <a:cs typeface="Lato" panose="020F0502020204030203" pitchFamily="34" charset="0"/>
                  </a:rPr>
                  <a:t>: </a:t>
                </a:r>
                <a:r>
                  <a:rPr lang="en-US" altLang="zh-CN" sz="3600" dirty="0">
                    <a:latin typeface="Lato" panose="020F0502020204030203" pitchFamily="34" charset="0"/>
                    <a:cs typeface="Lato" panose="020F0502020204030203" pitchFamily="34" charset="0"/>
                  </a:rPr>
                  <a:t>job</a:t>
                </a:r>
                <a:r>
                  <a:rPr lang="en-US" altLang="zh-CN" sz="3600" dirty="0">
                    <a:cs typeface="Lato" panose="020F0502020204030203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3600" i="1">
                        <a:latin typeface="Cambria Math" panose="02040503050406030204" pitchFamily="18" charset="0"/>
                        <a:cs typeface="DM Serif Display" charset="0"/>
                      </a:rPr>
                      <m:t>𝑗</m:t>
                    </m:r>
                  </m:oMath>
                </a14:m>
                <a:r>
                  <a:rPr lang="en-US" altLang="zh-CN" sz="3600" dirty="0">
                    <a:cs typeface="Lato" panose="020F0502020204030203" pitchFamily="34" charset="0"/>
                  </a:rPr>
                  <a:t> has </a:t>
                </a:r>
                <a:r>
                  <a:rPr lang="en-US" altLang="zh-CN" sz="3600" dirty="0">
                    <a:latin typeface="Lato" panose="020F0502020204030203" pitchFamily="34" charset="0"/>
                    <a:cs typeface="Lato" panose="020F0502020204030203" pitchFamily="34" charset="0"/>
                  </a:rPr>
                  <a:t>class </a:t>
                </a:r>
                <a14:m>
                  <m:oMath xmlns:m="http://schemas.openxmlformats.org/officeDocument/2006/math">
                    <m:r>
                      <a:rPr lang="en-US" altLang="zh-CN" sz="3600" i="1">
                        <a:latin typeface="Cambria Math" panose="02040503050406030204" pitchFamily="18" charset="0"/>
                        <a:cs typeface="DM Serif Display" charset="0"/>
                      </a:rPr>
                      <m:t>𝑘</m:t>
                    </m:r>
                  </m:oMath>
                </a14:m>
                <a:r>
                  <a:rPr lang="en-US" altLang="zh-CN" sz="3600" dirty="0">
                    <a:latin typeface="Lato" panose="020F0502020204030203" pitchFamily="34" charset="0"/>
                    <a:cs typeface="Lato" panose="020F0502020204030203" pitchFamily="34" charset="0"/>
                  </a:rPr>
                  <a:t>,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600" i="1">
                            <a:latin typeface="Cambria Math" panose="02040503050406030204" pitchFamily="18" charset="0"/>
                            <a:cs typeface="DM Serif Display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altLang="zh-CN" sz="3600" i="1">
                                <a:latin typeface="Cambria Math" panose="02040503050406030204" pitchFamily="18" charset="0"/>
                                <a:cs typeface="DM Serif Display" charset="0"/>
                              </a:rPr>
                            </m:ctrlPr>
                          </m:accPr>
                          <m:e>
                            <m:r>
                              <a:rPr lang="en-US" altLang="zh-CN" sz="3600" i="1">
                                <a:latin typeface="Cambria Math" panose="02040503050406030204" pitchFamily="18" charset="0"/>
                                <a:cs typeface="DM Serif Display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altLang="zh-CN" sz="3600" i="1">
                            <a:latin typeface="Cambria Math" panose="02040503050406030204" pitchFamily="18" charset="0"/>
                            <a:cs typeface="DM Serif Display" charset="0"/>
                          </a:rPr>
                          <m:t>𝑗</m:t>
                        </m:r>
                      </m:sub>
                    </m:sSub>
                    <m:r>
                      <a:rPr lang="en-US" altLang="zh-CN" sz="3600" i="1">
                        <a:latin typeface="Cambria Math" panose="02040503050406030204" pitchFamily="18" charset="0"/>
                        <a:cs typeface="DM Serif Display" charset="0"/>
                      </a:rPr>
                      <m:t>∈[</m:t>
                    </m:r>
                    <m:sSup>
                      <m:sSupPr>
                        <m:ctrlPr>
                          <a:rPr lang="en-US" altLang="zh-CN" sz="3600" i="1">
                            <a:latin typeface="Cambria Math" panose="02040503050406030204" pitchFamily="18" charset="0"/>
                            <a:cs typeface="DM Serif Display" charset="0"/>
                          </a:rPr>
                        </m:ctrlPr>
                      </m:sSupPr>
                      <m:e>
                        <m:r>
                          <a:rPr lang="en-US" altLang="zh-CN" sz="3600" i="1">
                            <a:latin typeface="Cambria Math" panose="02040503050406030204" pitchFamily="18" charset="0"/>
                            <a:cs typeface="DM Serif Display" charset="0"/>
                          </a:rPr>
                          <m:t>2</m:t>
                        </m:r>
                      </m:e>
                      <m:sup>
                        <m:r>
                          <a:rPr lang="en-US" altLang="zh-CN" sz="3600" i="1">
                            <a:latin typeface="Cambria Math" panose="02040503050406030204" pitchFamily="18" charset="0"/>
                            <a:cs typeface="DM Serif Display" charset="0"/>
                          </a:rPr>
                          <m:t>𝑘</m:t>
                        </m:r>
                      </m:sup>
                    </m:sSup>
                    <m:r>
                      <a:rPr lang="en-US" altLang="zh-CN" sz="3600" i="1">
                        <a:latin typeface="Cambria Math" panose="02040503050406030204" pitchFamily="18" charset="0"/>
                        <a:cs typeface="DM Serif Display" charset="0"/>
                      </a:rPr>
                      <m:t>,</m:t>
                    </m:r>
                    <m:sSup>
                      <m:sSupPr>
                        <m:ctrlPr>
                          <a:rPr lang="en-US" altLang="zh-CN" sz="3600" i="1">
                            <a:latin typeface="Cambria Math" panose="02040503050406030204" pitchFamily="18" charset="0"/>
                            <a:cs typeface="DM Serif Display" charset="0"/>
                          </a:rPr>
                        </m:ctrlPr>
                      </m:sSupPr>
                      <m:e>
                        <m:r>
                          <a:rPr lang="en-US" altLang="zh-CN" sz="3600" i="1">
                            <a:latin typeface="Cambria Math" panose="02040503050406030204" pitchFamily="18" charset="0"/>
                            <a:cs typeface="DM Serif Display" charset="0"/>
                          </a:rPr>
                          <m:t>2</m:t>
                        </m:r>
                      </m:e>
                      <m:sup>
                        <m:r>
                          <a:rPr lang="en-US" altLang="zh-CN" sz="3600" i="1">
                            <a:latin typeface="Cambria Math" panose="02040503050406030204" pitchFamily="18" charset="0"/>
                            <a:cs typeface="DM Serif Display" charset="0"/>
                          </a:rPr>
                          <m:t>𝑘</m:t>
                        </m:r>
                        <m:r>
                          <a:rPr lang="en-US" altLang="zh-CN" sz="3600" i="1">
                            <a:latin typeface="Cambria Math" panose="02040503050406030204" pitchFamily="18" charset="0"/>
                            <a:cs typeface="DM Serif Display" charset="0"/>
                          </a:rPr>
                          <m:t>+</m:t>
                        </m:r>
                        <m:r>
                          <a:rPr lang="en-US" altLang="zh-CN" sz="3600" i="1">
                            <a:latin typeface="Cambria Math" panose="02040503050406030204" pitchFamily="18" charset="0"/>
                            <a:cs typeface="DM Serif Display" charset="0"/>
                          </a:rPr>
                          <m:t>1</m:t>
                        </m:r>
                      </m:sup>
                    </m:sSup>
                    <m:r>
                      <a:rPr lang="en-US" altLang="zh-CN" sz="3600" i="1">
                        <a:latin typeface="Cambria Math" panose="02040503050406030204" pitchFamily="18" charset="0"/>
                        <a:cs typeface="DM Serif Display" charset="0"/>
                      </a:rPr>
                      <m:t>)</m:t>
                    </m:r>
                  </m:oMath>
                </a14:m>
                <a:r>
                  <a:rPr lang="en-US" altLang="zh-CN" sz="3600" dirty="0">
                    <a:latin typeface="Lato" panose="020F0502020204030203" pitchFamily="34" charset="0"/>
                    <a:cs typeface="Lato" panose="020F0502020204030203" pitchFamily="34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3600" dirty="0">
                    <a:latin typeface="Lato" panose="020F0502020204030203" pitchFamily="34" charset="0"/>
                    <a:cs typeface="Lato" panose="020F0502020204030203" pitchFamily="34" charset="0"/>
                  </a:rPr>
                  <a:t>There are </a:t>
                </a:r>
                <a:r>
                  <a:rPr lang="en-US" altLang="zh-CN" sz="3600" dirty="0">
                    <a:solidFill>
                      <a:srgbClr val="FFFF00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“full” </a:t>
                </a:r>
                <a:r>
                  <a:rPr lang="en-US" altLang="zh-CN" sz="3600" dirty="0">
                    <a:latin typeface="Lato" panose="020F0502020204030203" pitchFamily="34" charset="0"/>
                    <a:cs typeface="Lato" panose="020F0502020204030203" pitchFamily="34" charset="0"/>
                  </a:rPr>
                  <a:t>jobs</a:t>
                </a:r>
                <a:r>
                  <a:rPr lang="en-US" altLang="zh-CN" sz="3600" dirty="0">
                    <a:solidFill>
                      <a:srgbClr val="FF0000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US" altLang="zh-CN" sz="3600" dirty="0">
                    <a:latin typeface="Lato" panose="020F0502020204030203" pitchFamily="34" charset="0"/>
                    <a:cs typeface="Lato" panose="020F0502020204030203" pitchFamily="34" charset="0"/>
                  </a:rPr>
                  <a:t>and </a:t>
                </a:r>
                <a:r>
                  <a:rPr lang="en-US" altLang="zh-CN" sz="3600" dirty="0">
                    <a:solidFill>
                      <a:srgbClr val="FF9900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“partial”</a:t>
                </a:r>
                <a:r>
                  <a:rPr lang="en-US" altLang="zh-CN" sz="36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 </a:t>
                </a:r>
                <a:r>
                  <a:rPr lang="en-US" altLang="zh-CN" sz="3600" dirty="0">
                    <a:latin typeface="Lato" panose="020F0502020204030203" pitchFamily="34" charset="0"/>
                    <a:cs typeface="Lato" panose="020F0502020204030203" pitchFamily="34" charset="0"/>
                  </a:rPr>
                  <a:t>jobs.</a:t>
                </a:r>
              </a:p>
              <a:p>
                <a:pPr>
                  <a:lnSpc>
                    <a:spcPct val="150000"/>
                  </a:lnSpc>
                </a:pPr>
                <a:endParaRPr lang="en-US" altLang="zh-CN" sz="3600" dirty="0">
                  <a:latin typeface="Lato" panose="020F0502020204030203" pitchFamily="34" charset="0"/>
                  <a:cs typeface="Lato" panose="020F0502020204030203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3600" dirty="0">
                    <a:latin typeface="Lato" panose="020F0502020204030203" pitchFamily="34" charset="0"/>
                    <a:cs typeface="Lato" panose="020F0502020204030203" pitchFamily="34" charset="0"/>
                  </a:rPr>
                  <a:t>Always process the job of the smallest class among </a:t>
                </a:r>
                <a:r>
                  <a:rPr lang="en-US" altLang="zh-CN" sz="3600" b="1" dirty="0">
                    <a:solidFill>
                      <a:srgbClr val="FF9900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partial</a:t>
                </a:r>
                <a:r>
                  <a:rPr lang="en-US" altLang="zh-CN" sz="3600" dirty="0">
                    <a:solidFill>
                      <a:srgbClr val="FF9900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US" altLang="zh-CN" sz="3600" dirty="0">
                    <a:latin typeface="Lato" panose="020F0502020204030203" pitchFamily="34" charset="0"/>
                    <a:cs typeface="Lato" panose="020F0502020204030203" pitchFamily="34" charset="0"/>
                  </a:rPr>
                  <a:t>jobs.</a:t>
                </a:r>
              </a:p>
              <a:p>
                <a:pPr>
                  <a:lnSpc>
                    <a:spcPct val="150000"/>
                  </a:lnSpc>
                </a:pPr>
                <a:endParaRPr lang="en-US" altLang="zh-CN" sz="3600" dirty="0">
                  <a:latin typeface="Lato" panose="020F0502020204030203" pitchFamily="34" charset="0"/>
                  <a:cs typeface="Lato" panose="020F0502020204030203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3600" dirty="0">
                    <a:latin typeface="Lato" panose="020F0502020204030203" pitchFamily="34" charset="0"/>
                    <a:cs typeface="Lato" panose="020F0502020204030203" pitchFamily="34" charset="0"/>
                  </a:rPr>
                  <a:t>New released job is declared </a:t>
                </a:r>
                <a:r>
                  <a:rPr lang="en-US" altLang="zh-CN" sz="3600" b="1" dirty="0">
                    <a:solidFill>
                      <a:srgbClr val="FFFF00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full</a:t>
                </a:r>
                <a:r>
                  <a:rPr lang="en-US" altLang="zh-CN" sz="3600" dirty="0">
                    <a:latin typeface="Lato" panose="020F0502020204030203" pitchFamily="34" charset="0"/>
                    <a:cs typeface="Lato" panose="020F0502020204030203" pitchFamily="34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3600" dirty="0">
                    <a:latin typeface="Lato" panose="020F0502020204030203" pitchFamily="34" charset="0"/>
                    <a:cs typeface="Lato" panose="020F0502020204030203" pitchFamily="34" charset="0"/>
                  </a:rPr>
                  <a:t>If </a:t>
                </a:r>
                <a:r>
                  <a:rPr lang="en-US" altLang="zh-CN" sz="3600" b="1" dirty="0">
                    <a:solidFill>
                      <a:srgbClr val="FFFF00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full</a:t>
                </a:r>
                <a:r>
                  <a:rPr lang="en-US" altLang="zh-CN" sz="3600" b="1" dirty="0">
                    <a:solidFill>
                      <a:srgbClr val="FF0000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US" altLang="zh-CN" sz="3600" dirty="0">
                    <a:latin typeface="Lato" panose="020F0502020204030203" pitchFamily="34" charset="0"/>
                    <a:cs typeface="Lato" panose="020F0502020204030203" pitchFamily="34" charset="0"/>
                  </a:rPr>
                  <a:t>job has smaller class than all </a:t>
                </a:r>
                <a:r>
                  <a:rPr lang="en-US" altLang="zh-CN" sz="3600" b="1" dirty="0">
                    <a:solidFill>
                      <a:srgbClr val="FF9900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partial</a:t>
                </a:r>
                <a:r>
                  <a:rPr lang="en-US" altLang="zh-CN" sz="36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US" altLang="zh-CN" sz="3600" dirty="0">
                    <a:latin typeface="Lato" panose="020F0502020204030203" pitchFamily="34" charset="0"/>
                    <a:cs typeface="Lato" panose="020F0502020204030203" pitchFamily="34" charset="0"/>
                  </a:rPr>
                  <a:t>jobs, and (#</a:t>
                </a:r>
                <a:r>
                  <a:rPr lang="en-US" altLang="zh-CN" sz="3600" b="1" dirty="0">
                    <a:solidFill>
                      <a:srgbClr val="FF9900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partial</a:t>
                </a:r>
                <a:r>
                  <a:rPr lang="en-US" altLang="zh-CN" sz="3600" dirty="0">
                    <a:latin typeface="Lato" panose="020F0502020204030203" pitchFamily="34" charset="0"/>
                    <a:cs typeface="Lato" panose="020F0502020204030203" pitchFamily="34" charset="0"/>
                  </a:rPr>
                  <a:t> &lt; 3 * #</a:t>
                </a:r>
                <a:r>
                  <a:rPr lang="en-US" altLang="zh-CN" sz="3600" b="1" dirty="0">
                    <a:solidFill>
                      <a:srgbClr val="FFFF00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full</a:t>
                </a:r>
                <a:r>
                  <a:rPr lang="en-US" altLang="zh-CN" sz="3600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)</a:t>
                </a:r>
                <a:r>
                  <a:rPr lang="en-US" altLang="zh-CN" sz="3600" dirty="0">
                    <a:latin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3600" i="1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cs typeface="Lato" panose="020F0502020204030203" pitchFamily="34" charset="0"/>
                      </a:rPr>
                      <m:t>⇒</m:t>
                    </m:r>
                    <m:r>
                      <a:rPr lang="en-US" altLang="zh-CN" sz="3600" i="1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cs typeface="Lato" panose="020F0502020204030203" pitchFamily="34" charset="0"/>
                      </a:rPr>
                      <m:t> </m:t>
                    </m:r>
                  </m:oMath>
                </a14:m>
                <a:r>
                  <a:rPr lang="en-US" altLang="zh-CN" sz="3600" dirty="0">
                    <a:latin typeface="Lato" panose="020F0502020204030203" pitchFamily="34" charset="0"/>
                    <a:cs typeface="Lato" panose="020F0502020204030203" pitchFamily="34" charset="0"/>
                  </a:rPr>
                  <a:t>make the job </a:t>
                </a:r>
                <a:r>
                  <a:rPr lang="en-US" altLang="zh-CN" sz="36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“partial”</a:t>
                </a:r>
                <a:r>
                  <a:rPr lang="en-US" altLang="zh-CN" sz="3600" dirty="0">
                    <a:latin typeface="Lato" panose="020F0502020204030203" pitchFamily="34" charset="0"/>
                    <a:cs typeface="Lato" panose="020F0502020204030203" pitchFamily="34" charset="0"/>
                  </a:rPr>
                  <a:t>!</a:t>
                </a:r>
              </a:p>
            </p:txBody>
          </p:sp>
        </mc:Choice>
        <mc:Fallback xmlns=""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2984967"/>
                <a:ext cx="21886985" cy="708233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矩形 4"/>
          <p:cNvSpPr/>
          <p:nvPr/>
        </p:nvSpPr>
        <p:spPr>
          <a:xfrm>
            <a:off x="1228514" y="10306103"/>
            <a:ext cx="1999437" cy="8317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4" name="矩形 13"/>
          <p:cNvSpPr/>
          <p:nvPr/>
        </p:nvSpPr>
        <p:spPr>
          <a:xfrm>
            <a:off x="6222428" y="10334211"/>
            <a:ext cx="1832296" cy="8317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5" name="矩形 14"/>
          <p:cNvSpPr/>
          <p:nvPr/>
        </p:nvSpPr>
        <p:spPr>
          <a:xfrm>
            <a:off x="8769399" y="10346699"/>
            <a:ext cx="1786944" cy="8317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6" name="矩形 15"/>
          <p:cNvSpPr/>
          <p:nvPr/>
        </p:nvSpPr>
        <p:spPr>
          <a:xfrm>
            <a:off x="11264975" y="10368927"/>
            <a:ext cx="1944563" cy="8317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/>
              <p:cNvSpPr txBox="1"/>
              <p:nvPr/>
            </p:nvSpPr>
            <p:spPr>
              <a:xfrm>
                <a:off x="1633026" y="11275965"/>
                <a:ext cx="1190413" cy="83099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4800" i="1"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4800" i="1">
                              <a:latin typeface="Cambria Math" panose="02040503050406030204" pitchFamily="18" charset="0"/>
                              <a:cs typeface="DM Serif Display" charset="0"/>
                            </a:rPr>
                            <m:t>B</m:t>
                          </m:r>
                        </m:e>
                        <m:sub>
                          <m:r>
                            <a:rPr lang="en-US" altLang="zh-CN" sz="4800" i="1">
                              <a:latin typeface="Cambria Math" panose="02040503050406030204" pitchFamily="18" charset="0"/>
                              <a:cs typeface="DM Serif Display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altLang="zh-CN" sz="4800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17" name="文本框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3026" y="11275965"/>
                <a:ext cx="1190413" cy="8309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/>
              <p:cNvSpPr txBox="1"/>
              <p:nvPr/>
            </p:nvSpPr>
            <p:spPr>
              <a:xfrm>
                <a:off x="4173491" y="11276742"/>
                <a:ext cx="1190413" cy="83099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4800" i="1"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4800" i="1">
                              <a:latin typeface="Cambria Math" panose="02040503050406030204" pitchFamily="18" charset="0"/>
                              <a:cs typeface="DM Serif Display" charset="0"/>
                            </a:rPr>
                            <m:t>B</m:t>
                          </m:r>
                        </m:e>
                        <m:sub>
                          <m:r>
                            <a:rPr lang="en-US" altLang="zh-CN" sz="4800" i="1">
                              <a:latin typeface="Cambria Math" panose="02040503050406030204" pitchFamily="18" charset="0"/>
                              <a:cs typeface="DM Serif Display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altLang="zh-CN" sz="4800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19" name="文本框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3491" y="11276742"/>
                <a:ext cx="1190413" cy="83099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/>
              <p:cNvSpPr txBox="1"/>
              <p:nvPr/>
            </p:nvSpPr>
            <p:spPr>
              <a:xfrm>
                <a:off x="6458723" y="11258586"/>
                <a:ext cx="1190413" cy="83099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4800" i="1"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4800" i="1">
                              <a:latin typeface="Cambria Math" panose="02040503050406030204" pitchFamily="18" charset="0"/>
                              <a:cs typeface="DM Serif Display" charset="0"/>
                            </a:rPr>
                            <m:t>B</m:t>
                          </m:r>
                        </m:e>
                        <m:sub>
                          <m:r>
                            <a:rPr lang="en-US" altLang="zh-CN" sz="4800" i="1">
                              <a:latin typeface="Cambria Math" panose="02040503050406030204" pitchFamily="18" charset="0"/>
                              <a:cs typeface="DM Serif Display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altLang="zh-CN" sz="4800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20" name="文本框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8723" y="11258586"/>
                <a:ext cx="1190413" cy="83099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/>
              <p:cNvSpPr txBox="1"/>
              <p:nvPr/>
            </p:nvSpPr>
            <p:spPr>
              <a:xfrm>
                <a:off x="9139656" y="11266182"/>
                <a:ext cx="1190413" cy="83099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4800" i="1"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4800" i="1">
                              <a:latin typeface="Cambria Math" panose="02040503050406030204" pitchFamily="18" charset="0"/>
                              <a:cs typeface="DM Serif Display" charset="0"/>
                            </a:rPr>
                            <m:t>B</m:t>
                          </m:r>
                        </m:e>
                        <m:sub>
                          <m:r>
                            <a:rPr lang="en-US" altLang="zh-CN" sz="4800" i="1">
                              <a:latin typeface="Cambria Math" panose="02040503050406030204" pitchFamily="18" charset="0"/>
                              <a:cs typeface="DM Serif Display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altLang="zh-CN" sz="4800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22" name="文本框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9656" y="11266182"/>
                <a:ext cx="1190413" cy="83099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/>
              <p:cNvSpPr txBox="1"/>
              <p:nvPr/>
            </p:nvSpPr>
            <p:spPr>
              <a:xfrm>
                <a:off x="1377568" y="12189069"/>
                <a:ext cx="4982592" cy="83099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4800" i="1">
                            <a:latin typeface="Cambria Math" panose="02040503050406030204" pitchFamily="18" charset="0"/>
                            <a:cs typeface="DM Serif Display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4800" i="1">
                            <a:latin typeface="Cambria Math" panose="02040503050406030204" pitchFamily="18" charset="0"/>
                            <a:cs typeface="DM Serif Display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4800" i="1">
                            <a:latin typeface="Cambria Math" panose="02040503050406030204" pitchFamily="18" charset="0"/>
                            <a:cs typeface="DM Serif Display" charset="0"/>
                          </a:rPr>
                          <m:t>i</m:t>
                        </m:r>
                      </m:sub>
                    </m:sSub>
                    <m:r>
                      <a:rPr lang="en-US" altLang="zh-CN" sz="4800" i="1">
                        <a:latin typeface="Cambria Math" panose="02040503050406030204" pitchFamily="18" charset="0"/>
                        <a:cs typeface="DM Serif Display" charset="0"/>
                      </a:rPr>
                      <m:t>:</m:t>
                    </m:r>
                  </m:oMath>
                </a14:m>
                <a:r>
                  <a:rPr lang="en-US" altLang="zh-CN" sz="4800" i="1" dirty="0">
                    <a:latin typeface="Cambria Math" panose="02040503050406030204" pitchFamily="18" charset="0"/>
                    <a:cs typeface="Lato" panose="020F0502020204030203" pitchFamily="34" charset="0"/>
                  </a:rPr>
                  <a:t> </a:t>
                </a:r>
                <a:r>
                  <a:rPr lang="en-US" altLang="zh-CN" sz="4800" dirty="0">
                    <a:latin typeface="Cambria Math" panose="02040503050406030204" pitchFamily="18" charset="0"/>
                    <a:cs typeface="Lato" panose="020F0502020204030203" pitchFamily="34" charset="0"/>
                  </a:rPr>
                  <a:t>jobs of class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4800" i="1" dirty="0">
                        <a:latin typeface="Cambria Math" panose="02040503050406030204" pitchFamily="18" charset="0"/>
                        <a:cs typeface="DM Serif Display" charset="0"/>
                      </a:rPr>
                      <m:t>i</m:t>
                    </m:r>
                  </m:oMath>
                </a14:m>
                <a:r>
                  <a:rPr lang="en-US" altLang="zh-CN" sz="4800" i="1" dirty="0">
                    <a:latin typeface="Cambria Math" panose="02040503050406030204" pitchFamily="18" charset="0"/>
                    <a:cs typeface="Lato" panose="020F0502020204030203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3" name="文本框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7568" y="12189069"/>
                <a:ext cx="4982592" cy="830997"/>
              </a:xfrm>
              <a:prstGeom prst="rect">
                <a:avLst/>
              </a:prstGeom>
              <a:blipFill>
                <a:blip r:embed="rId7"/>
                <a:stretch>
                  <a:fillRect t="-16912" r="-1469" b="-38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椭圆 25"/>
          <p:cNvSpPr/>
          <p:nvPr/>
        </p:nvSpPr>
        <p:spPr>
          <a:xfrm>
            <a:off x="10457892" y="12274536"/>
            <a:ext cx="609600" cy="66006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/>
              <p:cNvSpPr txBox="1"/>
              <p:nvPr/>
            </p:nvSpPr>
            <p:spPr>
              <a:xfrm>
                <a:off x="10221359" y="12189069"/>
                <a:ext cx="4982592" cy="83099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4800">
                        <a:latin typeface="Cambria Math" panose="02040503050406030204" pitchFamily="18" charset="0"/>
                        <a:cs typeface="DM Serif Display" charset="0"/>
                      </a:rPr>
                      <m:t>:</m:t>
                    </m:r>
                  </m:oMath>
                </a14:m>
                <a:r>
                  <a:rPr lang="en-US" altLang="zh-CN" sz="4800" dirty="0">
                    <a:latin typeface="Cambria Math" panose="02040503050406030204" pitchFamily="18" charset="0"/>
                    <a:cs typeface="Lato" panose="020F0502020204030203" pitchFamily="34" charset="0"/>
                  </a:rPr>
                  <a:t> “full”  job.</a:t>
                </a:r>
              </a:p>
            </p:txBody>
          </p:sp>
        </mc:Choice>
        <mc:Fallback xmlns="">
          <p:sp>
            <p:nvSpPr>
              <p:cNvPr id="27" name="文本框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1359" y="12189069"/>
                <a:ext cx="4982592" cy="830997"/>
              </a:xfrm>
              <a:prstGeom prst="rect">
                <a:avLst/>
              </a:prstGeom>
              <a:blipFill>
                <a:blip r:embed="rId8"/>
                <a:stretch>
                  <a:fillRect t="-16912" b="-38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椭圆 27"/>
          <p:cNvSpPr/>
          <p:nvPr/>
        </p:nvSpPr>
        <p:spPr>
          <a:xfrm>
            <a:off x="15839658" y="12274536"/>
            <a:ext cx="609600" cy="660063"/>
          </a:xfrm>
          <a:prstGeom prst="ellipse">
            <a:avLst/>
          </a:prstGeom>
          <a:solidFill>
            <a:srgbClr val="FF9900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/>
              <p:cNvSpPr txBox="1"/>
              <p:nvPr/>
            </p:nvSpPr>
            <p:spPr>
              <a:xfrm>
                <a:off x="15928876" y="12189069"/>
                <a:ext cx="4982592" cy="83099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4800">
                        <a:latin typeface="Cambria Math" panose="02040503050406030204" pitchFamily="18" charset="0"/>
                        <a:cs typeface="DM Serif Display" charset="0"/>
                      </a:rPr>
                      <m:t>:</m:t>
                    </m:r>
                  </m:oMath>
                </a14:m>
                <a:r>
                  <a:rPr lang="en-US" altLang="zh-CN" sz="4800" dirty="0">
                    <a:latin typeface="Cambria Math" panose="02040503050406030204" pitchFamily="18" charset="0"/>
                    <a:cs typeface="Lato" panose="020F0502020204030203" pitchFamily="34" charset="0"/>
                  </a:rPr>
                  <a:t> “partial”  job.</a:t>
                </a:r>
              </a:p>
            </p:txBody>
          </p:sp>
        </mc:Choice>
        <mc:Fallback xmlns="">
          <p:sp>
            <p:nvSpPr>
              <p:cNvPr id="29" name="文本框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28876" y="12189069"/>
                <a:ext cx="4982592" cy="830997"/>
              </a:xfrm>
              <a:prstGeom prst="rect">
                <a:avLst/>
              </a:prstGeom>
              <a:blipFill>
                <a:blip r:embed="rId9"/>
                <a:stretch>
                  <a:fillRect t="-16912" b="-38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椭圆 29"/>
          <p:cNvSpPr/>
          <p:nvPr/>
        </p:nvSpPr>
        <p:spPr>
          <a:xfrm>
            <a:off x="6408545" y="10397499"/>
            <a:ext cx="609600" cy="660063"/>
          </a:xfrm>
          <a:prstGeom prst="ellipse">
            <a:avLst/>
          </a:prstGeom>
          <a:solidFill>
            <a:srgbClr val="FF9900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36" name="椭圆 35"/>
          <p:cNvSpPr/>
          <p:nvPr/>
        </p:nvSpPr>
        <p:spPr>
          <a:xfrm>
            <a:off x="8831299" y="10435718"/>
            <a:ext cx="609600" cy="660063"/>
          </a:xfrm>
          <a:prstGeom prst="ellipse">
            <a:avLst/>
          </a:prstGeom>
          <a:solidFill>
            <a:srgbClr val="FF9900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37" name="椭圆 36"/>
          <p:cNvSpPr/>
          <p:nvPr/>
        </p:nvSpPr>
        <p:spPr>
          <a:xfrm>
            <a:off x="11379535" y="10426670"/>
            <a:ext cx="609600" cy="660063"/>
          </a:xfrm>
          <a:prstGeom prst="ellipse">
            <a:avLst/>
          </a:prstGeom>
          <a:solidFill>
            <a:srgbClr val="FF9900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4" name="矩形 3"/>
          <p:cNvSpPr/>
          <p:nvPr/>
        </p:nvSpPr>
        <p:spPr>
          <a:xfrm>
            <a:off x="3727044" y="10306103"/>
            <a:ext cx="1933547" cy="8317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38" name="椭圆 37"/>
          <p:cNvSpPr/>
          <p:nvPr/>
        </p:nvSpPr>
        <p:spPr>
          <a:xfrm>
            <a:off x="3886872" y="10401002"/>
            <a:ext cx="609600" cy="66006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/>
              <p:cNvSpPr txBox="1"/>
              <p:nvPr/>
            </p:nvSpPr>
            <p:spPr>
              <a:xfrm>
                <a:off x="11863916" y="11275965"/>
                <a:ext cx="1190413" cy="83099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4800" i="1"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4800" i="1">
                              <a:latin typeface="Cambria Math" panose="02040503050406030204" pitchFamily="18" charset="0"/>
                              <a:cs typeface="DM Serif Display" charset="0"/>
                            </a:rPr>
                            <m:t>B</m:t>
                          </m:r>
                        </m:e>
                        <m:sub>
                          <m:r>
                            <a:rPr lang="en-US" altLang="zh-CN" sz="4800" i="1">
                              <a:latin typeface="Cambria Math" panose="02040503050406030204" pitchFamily="18" charset="0"/>
                              <a:cs typeface="DM Serif Display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altLang="zh-CN" sz="4800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63916" y="11275965"/>
                <a:ext cx="1190413" cy="83099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椭圆 6"/>
          <p:cNvSpPr/>
          <p:nvPr/>
        </p:nvSpPr>
        <p:spPr>
          <a:xfrm>
            <a:off x="7212059" y="10426670"/>
            <a:ext cx="609600" cy="660063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8" name="箭头: 下 7"/>
          <p:cNvSpPr/>
          <p:nvPr/>
        </p:nvSpPr>
        <p:spPr>
          <a:xfrm>
            <a:off x="6315487" y="9323621"/>
            <a:ext cx="795717" cy="831761"/>
          </a:xfrm>
          <a:prstGeom prst="down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0" name="矩形 9"/>
          <p:cNvSpPr/>
          <p:nvPr/>
        </p:nvSpPr>
        <p:spPr>
          <a:xfrm>
            <a:off x="13984313" y="10357295"/>
            <a:ext cx="1944563" cy="8317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/>
              <p:cNvSpPr txBox="1"/>
              <p:nvPr/>
            </p:nvSpPr>
            <p:spPr>
              <a:xfrm>
                <a:off x="14588176" y="11275965"/>
                <a:ext cx="1190413" cy="83099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4800" i="1"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4800" i="1">
                              <a:latin typeface="Cambria Math" panose="02040503050406030204" pitchFamily="18" charset="0"/>
                              <a:cs typeface="DM Serif Display" charset="0"/>
                            </a:rPr>
                            <m:t>B</m:t>
                          </m:r>
                        </m:e>
                        <m:sub>
                          <m:r>
                            <a:rPr lang="en-US" altLang="zh-CN" sz="4800" i="1">
                              <a:latin typeface="Cambria Math" panose="02040503050406030204" pitchFamily="18" charset="0"/>
                              <a:cs typeface="DM Serif Display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altLang="zh-CN" sz="4800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11" name="文本框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88176" y="11275965"/>
                <a:ext cx="1190413" cy="83099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椭圆 11"/>
          <p:cNvSpPr/>
          <p:nvPr/>
        </p:nvSpPr>
        <p:spPr>
          <a:xfrm>
            <a:off x="14158491" y="10415879"/>
            <a:ext cx="609600" cy="660063"/>
          </a:xfrm>
          <a:prstGeom prst="ellipse">
            <a:avLst/>
          </a:prstGeom>
          <a:solidFill>
            <a:srgbClr val="FF9900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3" name="椭圆 12"/>
          <p:cNvSpPr/>
          <p:nvPr/>
        </p:nvSpPr>
        <p:spPr>
          <a:xfrm>
            <a:off x="3912782" y="10401002"/>
            <a:ext cx="609600" cy="699500"/>
          </a:xfrm>
          <a:prstGeom prst="ellipse">
            <a:avLst/>
          </a:prstGeom>
          <a:solidFill>
            <a:srgbClr val="FF9900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24" name="箭头: 下 23"/>
          <p:cNvSpPr/>
          <p:nvPr/>
        </p:nvSpPr>
        <p:spPr>
          <a:xfrm>
            <a:off x="3775632" y="9323621"/>
            <a:ext cx="795717" cy="831761"/>
          </a:xfrm>
          <a:prstGeom prst="down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25" name="椭圆 24"/>
          <p:cNvSpPr/>
          <p:nvPr/>
        </p:nvSpPr>
        <p:spPr>
          <a:xfrm>
            <a:off x="1454615" y="10401002"/>
            <a:ext cx="609600" cy="66006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43" name="矩形 42"/>
          <p:cNvSpPr/>
          <p:nvPr/>
        </p:nvSpPr>
        <p:spPr>
          <a:xfrm>
            <a:off x="16652853" y="10375947"/>
            <a:ext cx="1944563" cy="8317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文本框 43"/>
              <p:cNvSpPr txBox="1"/>
              <p:nvPr/>
            </p:nvSpPr>
            <p:spPr>
              <a:xfrm>
                <a:off x="17143771" y="11300525"/>
                <a:ext cx="1190413" cy="83099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4800" i="1"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4800" i="1">
                              <a:latin typeface="Cambria Math" panose="02040503050406030204" pitchFamily="18" charset="0"/>
                              <a:cs typeface="DM Serif Display" charset="0"/>
                            </a:rPr>
                            <m:t>B</m:t>
                          </m:r>
                        </m:e>
                        <m:sub>
                          <m:r>
                            <a:rPr lang="en-US" altLang="zh-CN" sz="4800" i="1">
                              <a:latin typeface="Cambria Math" panose="02040503050406030204" pitchFamily="18" charset="0"/>
                              <a:cs typeface="DM Serif Display" charset="0"/>
                            </a:rPr>
                            <m:t>7</m:t>
                          </m:r>
                        </m:sub>
                      </m:sSub>
                    </m:oMath>
                  </m:oMathPara>
                </a14:m>
                <a:endParaRPr lang="en-US" altLang="zh-CN" sz="4800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44" name="文本框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43771" y="11300525"/>
                <a:ext cx="1190413" cy="83099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椭圆 44"/>
          <p:cNvSpPr/>
          <p:nvPr/>
        </p:nvSpPr>
        <p:spPr>
          <a:xfrm>
            <a:off x="16838971" y="10439235"/>
            <a:ext cx="609600" cy="660063"/>
          </a:xfrm>
          <a:prstGeom prst="ellipse">
            <a:avLst/>
          </a:prstGeom>
          <a:solidFill>
            <a:srgbClr val="FF9900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9" name="矩形 8"/>
          <p:cNvSpPr/>
          <p:nvPr/>
        </p:nvSpPr>
        <p:spPr>
          <a:xfrm>
            <a:off x="19412263" y="10359399"/>
            <a:ext cx="1944563" cy="8317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文本框 30"/>
              <p:cNvSpPr txBox="1"/>
              <p:nvPr/>
            </p:nvSpPr>
            <p:spPr>
              <a:xfrm>
                <a:off x="19903180" y="11283977"/>
                <a:ext cx="1190413" cy="83099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4800" i="1"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4800" i="1">
                              <a:latin typeface="Cambria Math" panose="02040503050406030204" pitchFamily="18" charset="0"/>
                              <a:cs typeface="DM Serif Display" charset="0"/>
                            </a:rPr>
                            <m:t>B</m:t>
                          </m:r>
                        </m:e>
                        <m:sub>
                          <m:r>
                            <a:rPr lang="en-US" altLang="zh-CN" sz="4800" i="1">
                              <a:latin typeface="Cambria Math" panose="02040503050406030204" pitchFamily="18" charset="0"/>
                              <a:cs typeface="DM Serif Display" charset="0"/>
                            </a:rPr>
                            <m:t>8</m:t>
                          </m:r>
                        </m:sub>
                      </m:sSub>
                    </m:oMath>
                  </m:oMathPara>
                </a14:m>
                <a:endParaRPr lang="en-US" altLang="zh-CN" sz="4800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31" name="文本框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03180" y="11283977"/>
                <a:ext cx="1190413" cy="83099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椭圆 31"/>
          <p:cNvSpPr/>
          <p:nvPr/>
        </p:nvSpPr>
        <p:spPr>
          <a:xfrm>
            <a:off x="19598380" y="10422687"/>
            <a:ext cx="609600" cy="66006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34" name="Slide Number Placeholder 33"/>
          <p:cNvSpPr>
            <a:spLocks noGrp="1"/>
          </p:cNvSpPr>
          <p:nvPr>
            <p:ph type="sldNum" sz="quarter" idx="12"/>
          </p:nvPr>
        </p:nvSpPr>
        <p:spPr>
          <a:xfrm>
            <a:off x="22366656" y="12845799"/>
            <a:ext cx="580288" cy="595035"/>
          </a:xfrm>
        </p:spPr>
        <p:txBody>
          <a:bodyPr/>
          <a:lstStyle/>
          <a:p>
            <a:fld id="{B6F15528-21DE-4FAA-801E-634DDDAF4B2B}" type="slidenum">
              <a:rPr lang="en-US" smtClean="0"/>
              <a:t>20</a:t>
            </a:fld>
            <a:endParaRPr lang="en-US"/>
          </a:p>
        </p:txBody>
      </p:sp>
      <p:sp>
        <p:nvSpPr>
          <p:cNvPr id="39" name="Set Cover">
            <a:extLst>
              <a:ext uri="{FF2B5EF4-FFF2-40B4-BE49-F238E27FC236}">
                <a16:creationId xmlns:a16="http://schemas.microsoft.com/office/drawing/2014/main" id="{8483B88B-A8C8-447D-AC21-5DD7EF508CB0}"/>
              </a:ext>
            </a:extLst>
          </p:cNvPr>
          <p:cNvSpPr txBox="1">
            <a:spLocks/>
          </p:cNvSpPr>
          <p:nvPr/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9pPr>
          </a:lstStyle>
          <a:p>
            <a:pPr hangingPunct="1"/>
            <a:r>
              <a:rPr lang="en-US" dirty="0"/>
              <a:t>Our BALANCE algorithm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404B6BD-B0AA-4DC6-A2FF-CA19D1FCF07D}"/>
              </a:ext>
            </a:extLst>
          </p:cNvPr>
          <p:cNvCxnSpPr>
            <a:cxnSpLocks/>
          </p:cNvCxnSpPr>
          <p:nvPr/>
        </p:nvCxnSpPr>
        <p:spPr>
          <a:xfrm>
            <a:off x="3312160" y="8879840"/>
            <a:ext cx="600622" cy="1275542"/>
          </a:xfrm>
          <a:prstGeom prst="straightConnector1">
            <a:avLst/>
          </a:prstGeom>
          <a:noFill/>
          <a:ln w="76200" cap="flat">
            <a:solidFill>
              <a:srgbClr val="FFFFFF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2" name="椭圆 6">
            <a:extLst>
              <a:ext uri="{FF2B5EF4-FFF2-40B4-BE49-F238E27FC236}">
                <a16:creationId xmlns:a16="http://schemas.microsoft.com/office/drawing/2014/main" id="{2F00FCCD-5C80-4ABC-8B06-D2D798458A44}"/>
              </a:ext>
            </a:extLst>
          </p:cNvPr>
          <p:cNvSpPr/>
          <p:nvPr/>
        </p:nvSpPr>
        <p:spPr>
          <a:xfrm>
            <a:off x="7212313" y="10422687"/>
            <a:ext cx="609600" cy="66006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  <p:bldP spid="15" grpId="0" animBg="1"/>
      <p:bldP spid="16" grpId="0" animBg="1"/>
      <p:bldP spid="17" grpId="0"/>
      <p:bldP spid="19" grpId="0"/>
      <p:bldP spid="20" grpId="0"/>
      <p:bldP spid="22" grpId="0"/>
      <p:bldP spid="23" grpId="0"/>
      <p:bldP spid="26" grpId="0" animBg="1"/>
      <p:bldP spid="27" grpId="0"/>
      <p:bldP spid="28" grpId="0" animBg="1"/>
      <p:bldP spid="29" grpId="0"/>
      <p:bldP spid="30" grpId="0" animBg="1"/>
      <p:bldP spid="36" grpId="0" animBg="1"/>
      <p:bldP spid="37" grpId="0" animBg="1"/>
      <p:bldP spid="4" grpId="0" animBg="1"/>
      <p:bldP spid="38" grpId="0" animBg="1"/>
      <p:bldP spid="6" grpId="0"/>
      <p:bldP spid="7" grpId="0" animBg="1"/>
      <p:bldP spid="8" grpId="0" animBg="1"/>
      <p:bldP spid="8" grpId="1" animBg="1"/>
      <p:bldP spid="10" grpId="0" animBg="1"/>
      <p:bldP spid="11" grpId="0"/>
      <p:bldP spid="12" grpId="0" animBg="1"/>
      <p:bldP spid="13" grpId="0" animBg="1"/>
      <p:bldP spid="24" grpId="0" animBg="1"/>
      <p:bldP spid="25" grpId="0" animBg="1"/>
      <p:bldP spid="43" grpId="0" animBg="1"/>
      <p:bldP spid="44" grpId="0"/>
      <p:bldP spid="45" grpId="0" animBg="1"/>
      <p:bldP spid="9" grpId="0" animBg="1"/>
      <p:bldP spid="31" grpId="0"/>
      <p:bldP spid="32" grpId="0" animBg="1"/>
      <p:bldP spid="4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20"/>
          <p:cNvSpPr txBox="1"/>
          <p:nvPr/>
        </p:nvSpPr>
        <p:spPr>
          <a:xfrm>
            <a:off x="18228167" y="12189460"/>
            <a:ext cx="4600635" cy="346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987"/>
              </a:lnSpc>
              <a:spcBef>
                <a:spcPct val="0"/>
              </a:spcBef>
            </a:pPr>
            <a:r>
              <a:rPr lang="en-US" sz="2133" spc="212" dirty="0">
                <a:solidFill>
                  <a:srgbClr val="000000">
                    <a:alpha val="49804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Open Sauce" panose="00000500000000000000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/>
              <p:cNvSpPr txBox="1"/>
              <p:nvPr/>
            </p:nvSpPr>
            <p:spPr>
              <a:xfrm>
                <a:off x="1350302" y="3706908"/>
                <a:ext cx="22143720" cy="5517662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marL="761981" indent="-761981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endParaRPr lang="en-US" altLang="zh-CN" sz="4000" dirty="0">
                  <a:latin typeface="Lato" panose="020F0502020204030203" pitchFamily="34" charset="0"/>
                  <a:cs typeface="Lato" panose="020F0502020204030203" pitchFamily="34" charset="0"/>
                </a:endParaRPr>
              </a:p>
              <a:p>
                <a:pPr algn="ctr" fontAlgn="auto">
                  <a:lnSpc>
                    <a:spcPct val="150000"/>
                  </a:lnSpc>
                </a:pPr>
                <a:r>
                  <a:rPr lang="en-US" altLang="zh-CN" sz="4000" dirty="0">
                    <a:latin typeface="Lato" panose="020F0502020204030203" pitchFamily="34" charset="0"/>
                    <a:cs typeface="Lato" panose="020F0502020204030203" pitchFamily="34" charset="0"/>
                  </a:rPr>
                  <a:t>Give an algorithm </a:t>
                </a:r>
                <a:r>
                  <a:rPr lang="zh-CN" altLang="en-US" sz="4000" dirty="0"/>
                  <a:t>⟹ </a:t>
                </a:r>
                <a:r>
                  <a:rPr lang="en-US" altLang="zh-CN" sz="4000" dirty="0"/>
                  <a:t> BALANCE </a:t>
                </a:r>
                <a:r>
                  <a:rPr lang="en-US" altLang="zh-CN" sz="4000" dirty="0">
                    <a:latin typeface="Lato" panose="020F0502020204030203" pitchFamily="34" charset="0"/>
                    <a:cs typeface="Lato" panose="020F0502020204030203" pitchFamily="34" charset="0"/>
                  </a:rPr>
                  <a:t>algorithm </a:t>
                </a:r>
                <a:r>
                  <a:rPr lang="zh-CN" altLang="en-US" sz="4000" dirty="0"/>
                  <a:t>✅</a:t>
                </a:r>
                <a:endParaRPr lang="en-US" altLang="zh-CN" sz="4000" dirty="0"/>
              </a:p>
              <a:p>
                <a:pPr algn="ctr" fontAlgn="auto">
                  <a:lnSpc>
                    <a:spcPct val="150000"/>
                  </a:lnSpc>
                </a:pPr>
                <a:endParaRPr lang="en-US" altLang="zh-CN" sz="4000" dirty="0">
                  <a:latin typeface="Lato" panose="020F0502020204030203" pitchFamily="34" charset="0"/>
                  <a:cs typeface="Lato" panose="020F0502020204030203" pitchFamily="34" charset="0"/>
                </a:endParaRPr>
              </a:p>
              <a:p>
                <a:pPr algn="ctr" fontAlgn="auto">
                  <a:lnSpc>
                    <a:spcPct val="150000"/>
                  </a:lnSpc>
                </a:pPr>
                <a:r>
                  <a:rPr lang="en-US" altLang="zh-CN" sz="4000" dirty="0">
                    <a:latin typeface="Lato" panose="020F0502020204030203" pitchFamily="34" charset="0"/>
                    <a:cs typeface="Lato" panose="020F0502020204030203" pitchFamily="34" charset="0"/>
                  </a:rPr>
                  <a:t>Write LP relaxation/Dual program for this problem.</a:t>
                </a:r>
              </a:p>
              <a:p>
                <a:pPr algn="ctr" fontAlgn="auto">
                  <a:lnSpc>
                    <a:spcPct val="150000"/>
                  </a:lnSpc>
                </a:pPr>
                <a:endParaRPr lang="en-US" altLang="zh-CN" sz="4000" dirty="0">
                  <a:latin typeface="Lato" panose="020F0502020204030203" pitchFamily="34" charset="0"/>
                  <a:cs typeface="Lato" panose="020F0502020204030203" pitchFamily="34" charset="0"/>
                </a:endParaRPr>
              </a:p>
              <a:p>
                <a:pPr algn="ctr" fontAlgn="auto">
                  <a:lnSpc>
                    <a:spcPct val="150000"/>
                  </a:lnSpc>
                </a:pPr>
                <a:r>
                  <a:rPr lang="en-US" altLang="zh-CN" sz="4000" dirty="0">
                    <a:latin typeface="Lato" panose="020F0502020204030203" pitchFamily="34" charset="0"/>
                    <a:cs typeface="Lato" panose="020F0502020204030203" pitchFamily="34" charset="0"/>
                  </a:rPr>
                  <a:t>Give an Dual Solution whose cost </a:t>
                </a:r>
                <a14:m>
                  <m:oMath xmlns:m="http://schemas.openxmlformats.org/officeDocument/2006/math">
                    <m:r>
                      <a:rPr lang="en-US" altLang="zh-CN" sz="4000" i="1">
                        <a:latin typeface="Cambria Math" panose="02040503050406030204" pitchFamily="18" charset="0"/>
                        <a:cs typeface="DM Serif Display" charset="0"/>
                      </a:rPr>
                      <m:t>≥</m:t>
                    </m:r>
                    <m:f>
                      <m:fPr>
                        <m:ctrlPr>
                          <a:rPr lang="en-US" altLang="zh-CN" sz="4000" i="1">
                            <a:latin typeface="Cambria Math" panose="02040503050406030204" pitchFamily="18" charset="0"/>
                            <a:cs typeface="DM Serif Display" charset="0"/>
                          </a:rPr>
                        </m:ctrlPr>
                      </m:fPr>
                      <m:num>
                        <m:r>
                          <a:rPr lang="en-US" altLang="zh-CN" sz="4000" i="1">
                            <a:latin typeface="Cambria Math" panose="02040503050406030204" pitchFamily="18" charset="0"/>
                            <a:cs typeface="DM Serif Display" charset="0"/>
                          </a:rPr>
                          <m:t>1</m:t>
                        </m:r>
                      </m:num>
                      <m:den>
                        <m:r>
                          <a:rPr lang="en-US" altLang="zh-CN" sz="4000" i="1">
                            <a:latin typeface="Cambria Math" panose="02040503050406030204" pitchFamily="18" charset="0"/>
                            <a:cs typeface="DM Serif Display" charset="0"/>
                          </a:rPr>
                          <m:t>𝑂</m:t>
                        </m:r>
                        <m:d>
                          <m:dPr>
                            <m:ctrlPr>
                              <a:rPr lang="en-US" altLang="zh-CN" sz="4000" i="1">
                                <a:latin typeface="Cambria Math" panose="02040503050406030204" pitchFamily="18" charset="0"/>
                                <a:cs typeface="DM Serif Display" charset="0"/>
                              </a:rPr>
                            </m:ctrlPr>
                          </m:dPr>
                          <m:e>
                            <m:r>
                              <a:rPr lang="en-US" altLang="zh-CN" sz="4000" i="1">
                                <a:latin typeface="Cambria Math" panose="02040503050406030204" pitchFamily="18" charset="0"/>
                                <a:cs typeface="DM Serif Display" charset="0"/>
                              </a:rPr>
                              <m:t>𝜇</m:t>
                            </m:r>
                          </m:e>
                        </m:d>
                      </m:den>
                    </m:f>
                    <m:r>
                      <a:rPr lang="en-US" altLang="zh-CN" sz="4000" i="1">
                        <a:latin typeface="Cambria Math" panose="02040503050406030204" pitchFamily="18" charset="0"/>
                        <a:cs typeface="DM Serif Display" charset="0"/>
                      </a:rPr>
                      <m:t>𝐵𝐴𝐿𝐴𝑁𝐶𝐸</m:t>
                    </m:r>
                    <m:d>
                      <m:dPr>
                        <m:ctrlPr>
                          <a:rPr lang="en-US" altLang="zh-CN" sz="4000" i="1">
                            <a:latin typeface="Cambria Math" panose="02040503050406030204" pitchFamily="18" charset="0"/>
                            <a:cs typeface="DM Serif Display" charset="0"/>
                          </a:rPr>
                        </m:ctrlPr>
                      </m:dPr>
                      <m:e>
                        <m:r>
                          <a:rPr lang="en-US" altLang="zh-CN" sz="4000" i="1">
                            <a:latin typeface="Cambria Math" panose="02040503050406030204" pitchFamily="18" charset="0"/>
                            <a:cs typeface="DM Serif Display" charset="0"/>
                          </a:rPr>
                          <m:t>𝐼</m:t>
                        </m:r>
                      </m:e>
                    </m:d>
                    <m:r>
                      <a:rPr lang="en-US" altLang="zh-CN" sz="4000" i="1">
                        <a:latin typeface="Cambria Math" panose="02040503050406030204" pitchFamily="18" charset="0"/>
                        <a:cs typeface="DM Serif Display" charset="0"/>
                      </a:rPr>
                      <m:t>.</m:t>
                    </m:r>
                  </m:oMath>
                </a14:m>
                <a:endParaRPr lang="en-US" altLang="zh-CN" sz="4000" dirty="0">
                  <a:latin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4" name="文本框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0302" y="3706908"/>
                <a:ext cx="22143720" cy="5517662"/>
              </a:xfrm>
              <a:prstGeom prst="rect">
                <a:avLst/>
              </a:prstGeom>
              <a:blipFill>
                <a:blip r:embed="rId2"/>
                <a:stretch>
                  <a:fillRect b="-86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2366656" y="12845799"/>
            <a:ext cx="580288" cy="595035"/>
          </a:xfrm>
        </p:spPr>
        <p:txBody>
          <a:bodyPr/>
          <a:lstStyle/>
          <a:p>
            <a:fld id="{B6F15528-21DE-4FAA-801E-634DDDAF4B2B}" type="slidenum">
              <a:rPr lang="en-US" smtClean="0"/>
              <a:t>21</a:t>
            </a:fld>
            <a:endParaRPr lang="en-US"/>
          </a:p>
        </p:txBody>
      </p:sp>
      <p:sp>
        <p:nvSpPr>
          <p:cNvPr id="11" name="Set Cover">
            <a:extLst>
              <a:ext uri="{FF2B5EF4-FFF2-40B4-BE49-F238E27FC236}">
                <a16:creationId xmlns:a16="http://schemas.microsoft.com/office/drawing/2014/main" id="{7100AF5C-50C3-468D-AC6F-F14D53A1FF79}"/>
              </a:ext>
            </a:extLst>
          </p:cNvPr>
          <p:cNvSpPr txBox="1">
            <a:spLocks/>
          </p:cNvSpPr>
          <p:nvPr/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9pPr>
          </a:lstStyle>
          <a:p>
            <a:pPr hangingPunct="1"/>
            <a:r>
              <a:rPr lang="en-US" dirty="0"/>
              <a:t>To </a:t>
            </a:r>
            <a:r>
              <a:rPr lang="en-US"/>
              <a:t>give “dual fitting” </a:t>
            </a:r>
            <a:r>
              <a:rPr lang="en-US" dirty="0"/>
              <a:t>proof, we need to…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56B30F15-C80A-43E6-A82E-76928E03CBCC}"/>
              </a:ext>
            </a:extLst>
          </p:cNvPr>
          <p:cNvSpPr/>
          <p:nvPr/>
        </p:nvSpPr>
        <p:spPr>
          <a:xfrm>
            <a:off x="3272383" y="10455476"/>
            <a:ext cx="4508267" cy="1319057"/>
          </a:xfrm>
          <a:prstGeom prst="rect">
            <a:avLst/>
          </a:prstGeom>
          <a:solidFill>
            <a:srgbClr val="0033CC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/>
              <p:cNvSpPr txBox="1"/>
              <p:nvPr/>
            </p:nvSpPr>
            <p:spPr>
              <a:xfrm>
                <a:off x="513080" y="2582002"/>
                <a:ext cx="22143720" cy="2541727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fontAlgn="auto">
                  <a:lnSpc>
                    <a:spcPct val="150000"/>
                  </a:lnSpc>
                </a:pPr>
                <a:r>
                  <a:rPr lang="en-US" altLang="zh-CN" sz="3733" dirty="0">
                    <a:latin typeface="Lato" panose="020F0502020204030203" pitchFamily="34" charset="0"/>
                    <a:cs typeface="Lato" panose="020F0502020204030203" pitchFamily="34" charset="0"/>
                  </a:rPr>
                  <a:t>Analysis technique for approximation/online algorithms.</a:t>
                </a:r>
              </a:p>
              <a:p>
                <a:pPr fontAlgn="auto">
                  <a:lnSpc>
                    <a:spcPct val="150000"/>
                  </a:lnSpc>
                </a:pPr>
                <a:r>
                  <a:rPr lang="en-US" altLang="zh-CN" sz="3733" dirty="0">
                    <a:latin typeface="Lato" panose="020F0502020204030203" pitchFamily="34" charset="0"/>
                    <a:cs typeface="Lato" panose="020F0502020204030203" pitchFamily="34" charset="0"/>
                  </a:rPr>
                  <a:t>Say want to show: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733" i="1" dirty="0">
                            <a:latin typeface="Cambria Math" panose="02040503050406030204" pitchFamily="18" charset="0"/>
                            <a:cs typeface="DM Serif Display" charset="0"/>
                          </a:rPr>
                        </m:ctrlPr>
                      </m:fPr>
                      <m:num>
                        <m:r>
                          <a:rPr lang="en-US" altLang="zh-CN" sz="3733" i="1" dirty="0">
                            <a:latin typeface="Cambria Math" panose="02040503050406030204" pitchFamily="18" charset="0"/>
                            <a:cs typeface="DM Serif Display" charset="0"/>
                          </a:rPr>
                          <m:t>1</m:t>
                        </m:r>
                      </m:num>
                      <m:den>
                        <m:r>
                          <a:rPr lang="en-US" altLang="zh-CN" sz="3733" i="1" dirty="0">
                            <a:latin typeface="Cambria Math" panose="02040503050406030204" pitchFamily="18" charset="0"/>
                            <a:cs typeface="DM Serif Display" charset="0"/>
                          </a:rPr>
                          <m:t>10</m:t>
                        </m:r>
                      </m:den>
                    </m:f>
                    <m:r>
                      <m:rPr>
                        <m:sty m:val="p"/>
                      </m:rPr>
                      <a:rPr lang="en-US" altLang="zh-CN" sz="3733" i="1" dirty="0">
                        <a:latin typeface="Cambria Math" panose="02040503050406030204" pitchFamily="18" charset="0"/>
                        <a:cs typeface="DM Serif Display" charset="0"/>
                      </a:rPr>
                      <m:t>ALG</m:t>
                    </m:r>
                    <m:r>
                      <a:rPr lang="en-US" altLang="zh-CN" sz="3733" i="1" dirty="0">
                        <a:latin typeface="Cambria Math" panose="02040503050406030204" pitchFamily="18" charset="0"/>
                        <a:cs typeface="DM Serif Display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altLang="zh-CN" sz="3733" i="1" dirty="0">
                        <a:latin typeface="Cambria Math" panose="02040503050406030204" pitchFamily="18" charset="0"/>
                        <a:cs typeface="DM Serif Display" charset="0"/>
                      </a:rPr>
                      <m:t>I</m:t>
                    </m:r>
                    <m:r>
                      <a:rPr lang="en-US" altLang="zh-CN" sz="3733" i="1" dirty="0">
                        <a:latin typeface="Cambria Math" panose="02040503050406030204" pitchFamily="18" charset="0"/>
                        <a:cs typeface="DM Serif Display" charset="0"/>
                      </a:rPr>
                      <m:t>)≤</m:t>
                    </m:r>
                    <m:r>
                      <m:rPr>
                        <m:sty m:val="p"/>
                      </m:rPr>
                      <a:rPr lang="en-US" altLang="zh-CN" sz="3733" i="1" dirty="0">
                        <a:latin typeface="Cambria Math" panose="02040503050406030204" pitchFamily="18" charset="0"/>
                        <a:cs typeface="DM Serif Display" charset="0"/>
                      </a:rPr>
                      <m:t>OPT</m:t>
                    </m:r>
                    <m:r>
                      <a:rPr lang="en-US" altLang="zh-CN" sz="3733" i="1" dirty="0">
                        <a:latin typeface="Cambria Math" panose="02040503050406030204" pitchFamily="18" charset="0"/>
                        <a:cs typeface="DM Serif Display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altLang="zh-CN" sz="3733" i="1" dirty="0">
                        <a:latin typeface="Cambria Math" panose="02040503050406030204" pitchFamily="18" charset="0"/>
                        <a:cs typeface="DM Serif Display" charset="0"/>
                      </a:rPr>
                      <m:t>I</m:t>
                    </m:r>
                    <m:r>
                      <a:rPr lang="en-US" altLang="zh-CN" sz="3733" i="1" dirty="0">
                        <a:latin typeface="Cambria Math" panose="02040503050406030204" pitchFamily="18" charset="0"/>
                        <a:cs typeface="DM Serif Display" charset="0"/>
                      </a:rPr>
                      <m:t>),</m:t>
                    </m:r>
                  </m:oMath>
                </a14:m>
                <a:r>
                  <a:rPr lang="en-US" altLang="zh-CN" sz="3733" dirty="0">
                    <a:latin typeface="Lato" panose="020F0502020204030203" pitchFamily="34" charset="0"/>
                    <a:cs typeface="Lato" panose="020F0502020204030203" pitchFamily="34" charset="0"/>
                  </a:rPr>
                  <a:t> for all instances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3733" i="1">
                        <a:latin typeface="Cambria Math" panose="02040503050406030204" pitchFamily="18" charset="0"/>
                        <a:cs typeface="DM Serif Display" charset="0"/>
                      </a:rPr>
                      <m:t>I</m:t>
                    </m:r>
                  </m:oMath>
                </a14:m>
                <a:r>
                  <a:rPr lang="en-US" altLang="zh-CN" sz="3733" dirty="0">
                    <a:latin typeface="Lato" panose="020F0502020204030203" pitchFamily="34" charset="0"/>
                    <a:cs typeface="Lato" panose="020F0502020204030203" pitchFamily="34" charset="0"/>
                  </a:rPr>
                  <a:t>.</a:t>
                </a:r>
              </a:p>
              <a:p>
                <a:pPr marL="1371566" lvl="1" indent="-761981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endParaRPr lang="en-US" altLang="zh-CN" sz="4800" dirty="0">
                  <a:latin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4" name="文本框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080" y="2582002"/>
                <a:ext cx="22143720" cy="254172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: 圆角 2"/>
              <p:cNvSpPr/>
              <p:nvPr/>
            </p:nvSpPr>
            <p:spPr>
              <a:xfrm>
                <a:off x="16732079" y="6511375"/>
                <a:ext cx="5054600" cy="2237291"/>
              </a:xfrm>
              <a:prstGeom prst="roundRect">
                <a:avLst/>
              </a:prstGeom>
              <a:solidFill>
                <a:schemeClr val="bg2"/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3733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3733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min</m:t>
                          </m:r>
                        </m:fName>
                        <m:e>
                          <m:sSup>
                            <m:sSupPr>
                              <m:ctrlPr>
                                <a:rPr lang="en-US" altLang="zh-CN" sz="3733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3733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altLang="zh-CN" sz="3733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𝑇</m:t>
                              </m:r>
                            </m:sup>
                          </m:sSup>
                        </m:e>
                      </m:func>
                      <m:r>
                        <a:rPr lang="en-US" altLang="zh-CN" sz="3733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𝑥</m:t>
                      </m:r>
                    </m:oMath>
                  </m:oMathPara>
                </a14:m>
                <a:endParaRPr lang="en-US" altLang="zh-CN" sz="3733" dirty="0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733" i="1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𝐴𝑥</m:t>
                      </m:r>
                      <m:r>
                        <a:rPr lang="en-US" altLang="zh-CN" sz="3733" i="1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≤</m:t>
                      </m:r>
                      <m:r>
                        <a:rPr lang="en-US" altLang="zh-CN" sz="3733" i="1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𝑏</m:t>
                      </m:r>
                    </m:oMath>
                  </m:oMathPara>
                </a14:m>
                <a:endParaRPr lang="en-US" altLang="zh-CN" sz="3733" dirty="0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733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 </m:t>
                      </m:r>
                      <m:r>
                        <a:rPr lang="en-US" altLang="zh-CN" sz="3733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𝑥</m:t>
                      </m:r>
                      <m:r>
                        <a:rPr lang="en-US" altLang="zh-CN" sz="3733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∈{</m:t>
                      </m:r>
                      <m:r>
                        <a:rPr lang="en-US" altLang="zh-CN" sz="3733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0</m:t>
                      </m:r>
                      <m:r>
                        <a:rPr lang="en-US" altLang="zh-CN" sz="3733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, </m:t>
                      </m:r>
                      <m:r>
                        <a:rPr lang="en-US" altLang="zh-CN" sz="3733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1</m:t>
                      </m:r>
                      <m:r>
                        <a:rPr lang="en-US" altLang="zh-CN" sz="3733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}.</m:t>
                      </m:r>
                    </m:oMath>
                  </m:oMathPara>
                </a14:m>
                <a:endParaRPr lang="en-US" altLang="zh-CN" sz="3733" dirty="0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3" name="矩形: 圆角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32079" y="6511375"/>
                <a:ext cx="5054600" cy="2237291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4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本框 4"/>
          <p:cNvSpPr txBox="1"/>
          <p:nvPr/>
        </p:nvSpPr>
        <p:spPr>
          <a:xfrm>
            <a:off x="15943309" y="5731214"/>
            <a:ext cx="6173469" cy="1159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733" dirty="0">
                <a:solidFill>
                  <a:srgbClr val="FF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I</a:t>
            </a:r>
            <a:r>
              <a:rPr lang="en-US" altLang="zh-CN" sz="3733" dirty="0">
                <a:latin typeface="Lato" panose="020F0502020204030203" pitchFamily="34" charset="0"/>
                <a:cs typeface="Lato" panose="020F0502020204030203" pitchFamily="34" charset="0"/>
              </a:rPr>
              <a:t>nteger </a:t>
            </a:r>
            <a:r>
              <a:rPr lang="en-US" altLang="zh-CN" sz="3733" dirty="0">
                <a:solidFill>
                  <a:srgbClr val="FF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P</a:t>
            </a:r>
            <a:r>
              <a:rPr lang="en-US" altLang="zh-CN" sz="3733" dirty="0">
                <a:latin typeface="Lato" panose="020F0502020204030203" pitchFamily="34" charset="0"/>
                <a:cs typeface="Lato" panose="020F0502020204030203" pitchFamily="34" charset="0"/>
              </a:rPr>
              <a:t>rogram (IP)</a:t>
            </a:r>
          </a:p>
          <a:p>
            <a:endParaRPr lang="zh-CN" altLang="en-US" sz="3200" dirty="0"/>
          </a:p>
        </p:txBody>
      </p:sp>
      <p:sp>
        <p:nvSpPr>
          <p:cNvPr id="7" name="文本框 6"/>
          <p:cNvSpPr txBox="1"/>
          <p:nvPr/>
        </p:nvSpPr>
        <p:spPr>
          <a:xfrm>
            <a:off x="17202468" y="7314150"/>
            <a:ext cx="1016000" cy="1159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733" dirty="0" err="1">
                <a:latin typeface="Lato" panose="020F0502020204030203" pitchFamily="34" charset="0"/>
                <a:cs typeface="Lato" panose="020F0502020204030203" pitchFamily="34" charset="0"/>
              </a:rPr>
              <a:t>s.t.</a:t>
            </a:r>
            <a:endParaRPr lang="en-US" altLang="zh-CN" sz="3733" dirty="0">
              <a:latin typeface="Lato" panose="020F0502020204030203" pitchFamily="34" charset="0"/>
              <a:cs typeface="Lato" panose="020F0502020204030203" pitchFamily="34" charset="0"/>
            </a:endParaRPr>
          </a:p>
          <a:p>
            <a:endParaRPr lang="zh-CN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: 圆角 9"/>
              <p:cNvSpPr/>
              <p:nvPr/>
            </p:nvSpPr>
            <p:spPr>
              <a:xfrm>
                <a:off x="8725536" y="6664591"/>
                <a:ext cx="5054600" cy="2237291"/>
              </a:xfrm>
              <a:prstGeom prst="roundRect">
                <a:avLst/>
              </a:prstGeom>
              <a:solidFill>
                <a:schemeClr val="bg2"/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3733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3733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min</m:t>
                          </m:r>
                        </m:fName>
                        <m:e>
                          <m:sSup>
                            <m:sSupPr>
                              <m:ctrlPr>
                                <a:rPr lang="en-US" altLang="zh-CN" sz="3733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3733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altLang="zh-CN" sz="3733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𝑇</m:t>
                              </m:r>
                            </m:sup>
                          </m:sSup>
                        </m:e>
                      </m:func>
                      <m:r>
                        <a:rPr lang="en-US" altLang="zh-CN" sz="3733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𝑥</m:t>
                      </m:r>
                    </m:oMath>
                  </m:oMathPara>
                </a14:m>
                <a:endParaRPr lang="en-US" altLang="zh-CN" sz="3733" dirty="0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733" i="1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𝐴𝑥</m:t>
                      </m:r>
                      <m:r>
                        <a:rPr lang="en-US" altLang="zh-CN" sz="3733" i="1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≤</m:t>
                      </m:r>
                      <m:r>
                        <a:rPr lang="en-US" altLang="zh-CN" sz="3733" i="1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𝑏</m:t>
                      </m:r>
                    </m:oMath>
                  </m:oMathPara>
                </a14:m>
                <a:endParaRPr lang="en-US" altLang="zh-CN" sz="3733" dirty="0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733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 </m:t>
                      </m:r>
                      <m:r>
                        <a:rPr lang="en-US" altLang="zh-CN" sz="3733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𝑥</m:t>
                      </m:r>
                      <m:r>
                        <a:rPr lang="en-US" altLang="zh-CN" sz="3733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≥</m:t>
                      </m:r>
                      <m:r>
                        <a:rPr lang="en-US" altLang="zh-CN" sz="3733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0</m:t>
                      </m:r>
                      <m:r>
                        <a:rPr lang="en-US" altLang="zh-CN" sz="3733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.</m:t>
                      </m:r>
                    </m:oMath>
                  </m:oMathPara>
                </a14:m>
                <a:endParaRPr lang="en-US" altLang="zh-CN" sz="3733" dirty="0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10" name="矩形: 圆角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5536" y="6664591"/>
                <a:ext cx="5054600" cy="2237291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4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文本框 10"/>
          <p:cNvSpPr txBox="1"/>
          <p:nvPr/>
        </p:nvSpPr>
        <p:spPr>
          <a:xfrm>
            <a:off x="7167563" y="5859038"/>
            <a:ext cx="8192133" cy="1159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733" dirty="0">
                <a:solidFill>
                  <a:srgbClr val="FF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L</a:t>
            </a:r>
            <a:r>
              <a:rPr lang="en-US" altLang="zh-CN" sz="3733" dirty="0">
                <a:latin typeface="Lato" panose="020F0502020204030203" pitchFamily="34" charset="0"/>
                <a:cs typeface="Lato" panose="020F0502020204030203" pitchFamily="34" charset="0"/>
              </a:rPr>
              <a:t>inear </a:t>
            </a:r>
            <a:r>
              <a:rPr lang="en-US" altLang="zh-CN" sz="3733" dirty="0">
                <a:solidFill>
                  <a:srgbClr val="FF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P</a:t>
            </a:r>
            <a:r>
              <a:rPr lang="en-US" altLang="zh-CN" sz="3733" dirty="0">
                <a:latin typeface="Lato" panose="020F0502020204030203" pitchFamily="34" charset="0"/>
                <a:cs typeface="Lato" panose="020F0502020204030203" pitchFamily="34" charset="0"/>
              </a:rPr>
              <a:t>rogram relaxation (LP)</a:t>
            </a:r>
          </a:p>
          <a:p>
            <a:endParaRPr lang="zh-CN" altLang="en-US" sz="3200" dirty="0"/>
          </a:p>
        </p:txBody>
      </p:sp>
      <p:sp>
        <p:nvSpPr>
          <p:cNvPr id="12" name="文本框 11"/>
          <p:cNvSpPr txBox="1"/>
          <p:nvPr/>
        </p:nvSpPr>
        <p:spPr>
          <a:xfrm>
            <a:off x="8887903" y="7371940"/>
            <a:ext cx="1016000" cy="1159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733" dirty="0" err="1">
                <a:latin typeface="Lato" panose="020F0502020204030203" pitchFamily="34" charset="0"/>
                <a:cs typeface="Lato" panose="020F0502020204030203" pitchFamily="34" charset="0"/>
              </a:rPr>
              <a:t>s.t.</a:t>
            </a:r>
            <a:endParaRPr lang="en-US" altLang="zh-CN" sz="3733" dirty="0">
              <a:latin typeface="Lato" panose="020F0502020204030203" pitchFamily="34" charset="0"/>
              <a:cs typeface="Lato" panose="020F0502020204030203" pitchFamily="34" charset="0"/>
            </a:endParaRPr>
          </a:p>
          <a:p>
            <a:endParaRPr lang="zh-CN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: 圆角 12"/>
              <p:cNvSpPr/>
              <p:nvPr/>
            </p:nvSpPr>
            <p:spPr>
              <a:xfrm>
                <a:off x="1497331" y="6664591"/>
                <a:ext cx="5054600" cy="2237291"/>
              </a:xfrm>
              <a:prstGeom prst="roundRect">
                <a:avLst/>
              </a:prstGeom>
              <a:solidFill>
                <a:schemeClr val="bg2"/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3733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3733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max</m:t>
                          </m:r>
                        </m:fName>
                        <m:e>
                          <m:sSup>
                            <m:sSupPr>
                              <m:ctrlPr>
                                <a:rPr lang="en-US" altLang="zh-CN" sz="3733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3733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b</m:t>
                              </m:r>
                            </m:e>
                            <m:sup>
                              <m:r>
                                <a:rPr lang="en-US" altLang="zh-CN" sz="3733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𝑇</m:t>
                              </m:r>
                            </m:sup>
                          </m:sSup>
                        </m:e>
                      </m:func>
                      <m:r>
                        <a:rPr lang="en-US" altLang="zh-CN" sz="3733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𝑦</m:t>
                      </m:r>
                    </m:oMath>
                  </m:oMathPara>
                </a14:m>
                <a:endParaRPr lang="en-US" altLang="zh-CN" sz="3733" dirty="0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sSupPr>
                        <m:e>
                          <m:r>
                            <a:rPr lang="en-US" altLang="zh-CN" sz="3733" i="1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𝐴</m:t>
                          </m:r>
                        </m:e>
                        <m:sup>
                          <m: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𝑇</m:t>
                          </m:r>
                        </m:sup>
                      </m:sSup>
                      <m: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𝑦</m:t>
                      </m:r>
                      <m: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≥</m:t>
                      </m:r>
                      <m: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𝑐</m:t>
                      </m:r>
                    </m:oMath>
                  </m:oMathPara>
                </a14:m>
                <a:endParaRPr lang="en-US" altLang="zh-CN" sz="3733" dirty="0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altLang="zh-CN" sz="3733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DM Serif Display" charset="0"/>
                      </a:rPr>
                      <m:t> </m:t>
                    </m:r>
                    <m:r>
                      <a:rPr lang="en-US" altLang="zh-CN" sz="3733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DM Serif Display" charset="0"/>
                      </a:rPr>
                      <m:t>𝑦</m:t>
                    </m:r>
                    <m:r>
                      <a:rPr lang="en-US" altLang="zh-CN" sz="3733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DM Serif Display" charset="0"/>
                      </a:rPr>
                      <m:t>≥</m:t>
                    </m:r>
                    <m:r>
                      <a:rPr lang="en-US" altLang="zh-CN" sz="3733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DM Serif Display" charset="0"/>
                      </a:rPr>
                      <m:t>0</m:t>
                    </m:r>
                    <m:r>
                      <a:rPr lang="en-US" altLang="zh-CN" sz="3733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DM Serif Display" charset="0"/>
                      </a:rPr>
                      <m:t>.</m:t>
                    </m:r>
                  </m:oMath>
                </a14:m>
                <a:r>
                  <a:rPr lang="en-US" altLang="zh-CN" sz="3733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3" name="矩形: 圆角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7331" y="6664591"/>
                <a:ext cx="5054600" cy="2237291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4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文本框 14"/>
          <p:cNvSpPr txBox="1"/>
          <p:nvPr/>
        </p:nvSpPr>
        <p:spPr>
          <a:xfrm>
            <a:off x="-15237" y="5791588"/>
            <a:ext cx="8192133" cy="1159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733" dirty="0">
                <a:solidFill>
                  <a:srgbClr val="FF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D</a:t>
            </a:r>
            <a:r>
              <a:rPr lang="en-US" altLang="zh-CN" sz="3733" dirty="0">
                <a:latin typeface="Lato" panose="020F0502020204030203" pitchFamily="34" charset="0"/>
                <a:cs typeface="Lato" panose="020F0502020204030203" pitchFamily="34" charset="0"/>
              </a:rPr>
              <a:t>ual </a:t>
            </a:r>
            <a:r>
              <a:rPr lang="en-US" altLang="zh-CN" sz="3733" dirty="0">
                <a:solidFill>
                  <a:srgbClr val="FF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P</a:t>
            </a:r>
            <a:r>
              <a:rPr lang="en-US" altLang="zh-CN" sz="3733" dirty="0">
                <a:latin typeface="Lato" panose="020F0502020204030203" pitchFamily="34" charset="0"/>
                <a:cs typeface="Lato" panose="020F0502020204030203" pitchFamily="34" charset="0"/>
              </a:rPr>
              <a:t>rogram for the LP (DP)</a:t>
            </a:r>
          </a:p>
          <a:p>
            <a:endParaRPr lang="zh-CN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/>
              <p:cNvSpPr txBox="1"/>
              <p:nvPr/>
            </p:nvSpPr>
            <p:spPr>
              <a:xfrm>
                <a:off x="16110881" y="9082900"/>
                <a:ext cx="6173469" cy="6667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3733" i="1">
                        <a:latin typeface="Cambria Math" panose="02040503050406030204" pitchFamily="18" charset="0"/>
                        <a:cs typeface="DM Serif Display" charset="0"/>
                      </a:rPr>
                      <m:t>𝐼</m:t>
                    </m:r>
                    <m:sSup>
                      <m:sSupPr>
                        <m:ctrlPr>
                          <a:rPr lang="en-US" altLang="zh-CN" sz="3733" i="1">
                            <a:latin typeface="Cambria Math" panose="02040503050406030204" pitchFamily="18" charset="0"/>
                            <a:cs typeface="DM Serif Display" charset="0"/>
                          </a:rPr>
                        </m:ctrlPr>
                      </m:sSupPr>
                      <m:e>
                        <m:r>
                          <a:rPr lang="en-US" altLang="zh-CN" sz="3733" i="1">
                            <a:latin typeface="Cambria Math" panose="02040503050406030204" pitchFamily="18" charset="0"/>
                            <a:cs typeface="DM Serif Display" charset="0"/>
                          </a:rPr>
                          <m:t>𝑃</m:t>
                        </m:r>
                      </m:e>
                      <m:sup>
                        <m:r>
                          <a:rPr lang="en-US" altLang="zh-CN" sz="3733" i="1">
                            <a:latin typeface="Cambria Math" panose="02040503050406030204" pitchFamily="18" charset="0"/>
                            <a:cs typeface="DM Serif Display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CN" sz="3733" dirty="0">
                    <a:latin typeface="Lato" panose="020F0502020204030203" pitchFamily="34" charset="0"/>
                    <a:cs typeface="Lato" panose="020F0502020204030203" pitchFamily="34" charset="0"/>
                  </a:rPr>
                  <a:t>: optimal solution for IP.</a:t>
                </a:r>
              </a:p>
            </p:txBody>
          </p:sp>
        </mc:Choice>
        <mc:Fallback xmlns="">
          <p:sp>
            <p:nvSpPr>
              <p:cNvPr id="16" name="文本框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10881" y="9082900"/>
                <a:ext cx="6173469" cy="666786"/>
              </a:xfrm>
              <a:prstGeom prst="rect">
                <a:avLst/>
              </a:prstGeom>
              <a:blipFill>
                <a:blip r:embed="rId6"/>
                <a:stretch>
                  <a:fillRect t="-16514" r="-395" b="-357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/>
              <p:cNvSpPr txBox="1"/>
              <p:nvPr/>
            </p:nvSpPr>
            <p:spPr>
              <a:xfrm>
                <a:off x="8176896" y="9058963"/>
                <a:ext cx="6173469" cy="6667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3733" i="1" dirty="0">
                        <a:latin typeface="Cambria Math" panose="02040503050406030204" pitchFamily="18" charset="0"/>
                        <a:cs typeface="DM Serif Display" charset="0"/>
                      </a:rPr>
                      <m:t>𝐿</m:t>
                    </m:r>
                    <m:sSup>
                      <m:sSupPr>
                        <m:ctrlPr>
                          <a:rPr lang="en-US" altLang="zh-CN" sz="3733" i="1">
                            <a:latin typeface="Cambria Math" panose="02040503050406030204" pitchFamily="18" charset="0"/>
                            <a:cs typeface="DM Serif Display" charset="0"/>
                          </a:rPr>
                        </m:ctrlPr>
                      </m:sSupPr>
                      <m:e>
                        <m:r>
                          <a:rPr lang="en-US" altLang="zh-CN" sz="3733" i="1">
                            <a:latin typeface="Cambria Math" panose="02040503050406030204" pitchFamily="18" charset="0"/>
                            <a:cs typeface="DM Serif Display" charset="0"/>
                          </a:rPr>
                          <m:t>𝑃</m:t>
                        </m:r>
                      </m:e>
                      <m:sup>
                        <m:r>
                          <a:rPr lang="en-US" altLang="zh-CN" sz="3733" i="1">
                            <a:latin typeface="Cambria Math" panose="02040503050406030204" pitchFamily="18" charset="0"/>
                            <a:cs typeface="DM Serif Display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CN" sz="3733" dirty="0">
                    <a:latin typeface="Lato" panose="020F0502020204030203" pitchFamily="34" charset="0"/>
                    <a:cs typeface="Lato" panose="020F0502020204030203" pitchFamily="34" charset="0"/>
                  </a:rPr>
                  <a:t>: optimal solution for LP.</a:t>
                </a:r>
              </a:p>
            </p:txBody>
          </p:sp>
        </mc:Choice>
        <mc:Fallback xmlns="">
          <p:sp>
            <p:nvSpPr>
              <p:cNvPr id="17" name="文本框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6896" y="9058963"/>
                <a:ext cx="6173469" cy="666786"/>
              </a:xfrm>
              <a:prstGeom prst="rect">
                <a:avLst/>
              </a:prstGeom>
              <a:blipFill>
                <a:blip r:embed="rId7"/>
                <a:stretch>
                  <a:fillRect t="-15596" r="-1876" b="-357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文本框 21"/>
          <p:cNvSpPr txBox="1"/>
          <p:nvPr/>
        </p:nvSpPr>
        <p:spPr>
          <a:xfrm>
            <a:off x="16690261" y="12362942"/>
            <a:ext cx="4058920" cy="733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dirty="0">
                <a:solidFill>
                  <a:srgbClr val="FFC000"/>
                </a:solidFill>
                <a:latin typeface="Lato" panose="020F0502020204030203" pitchFamily="34" charset="0"/>
                <a:cs typeface="Lato" panose="020F0502020204030203" pitchFamily="34" charset="0"/>
                <a:sym typeface="+mn-ea"/>
              </a:rPr>
              <a:t>By definition!</a:t>
            </a:r>
          </a:p>
        </p:txBody>
      </p:sp>
      <p:cxnSp>
        <p:nvCxnSpPr>
          <p:cNvPr id="25" name="直接箭头连接符 24"/>
          <p:cNvCxnSpPr>
            <a:cxnSpLocks/>
          </p:cNvCxnSpPr>
          <p:nvPr/>
        </p:nvCxnSpPr>
        <p:spPr>
          <a:xfrm flipV="1">
            <a:off x="13905587" y="11517004"/>
            <a:ext cx="827166" cy="935157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2194177" y="12367944"/>
            <a:ext cx="4058920" cy="733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dirty="0">
                <a:solidFill>
                  <a:srgbClr val="FFC000"/>
                </a:solidFill>
                <a:latin typeface="Lato" panose="020F0502020204030203" pitchFamily="34" charset="0"/>
                <a:cs typeface="Lato" panose="020F0502020204030203" pitchFamily="34" charset="0"/>
                <a:sym typeface="+mn-ea"/>
              </a:rPr>
              <a:t>LP is a relaxation!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1497331" y="7371940"/>
            <a:ext cx="1016000" cy="1159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733" dirty="0" err="1">
                <a:latin typeface="Lato" panose="020F0502020204030203" pitchFamily="34" charset="0"/>
                <a:cs typeface="Lato" panose="020F0502020204030203" pitchFamily="34" charset="0"/>
              </a:rPr>
              <a:t>s.t.</a:t>
            </a:r>
            <a:endParaRPr lang="en-US" altLang="zh-CN" sz="3733" dirty="0">
              <a:latin typeface="Lato" panose="020F0502020204030203" pitchFamily="34" charset="0"/>
              <a:cs typeface="Lato" panose="020F0502020204030203" pitchFamily="34" charset="0"/>
            </a:endParaRPr>
          </a:p>
          <a:p>
            <a:endParaRPr lang="zh-CN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27"/>
              <p:cNvSpPr txBox="1"/>
              <p:nvPr/>
            </p:nvSpPr>
            <p:spPr>
              <a:xfrm>
                <a:off x="959336" y="9025462"/>
                <a:ext cx="6586137" cy="6667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3733" i="1" dirty="0">
                        <a:latin typeface="Cambria Math" panose="02040503050406030204" pitchFamily="18" charset="0"/>
                        <a:cs typeface="DM Serif Display" charset="0"/>
                      </a:rPr>
                      <m:t>𝐷</m:t>
                    </m:r>
                    <m:sSup>
                      <m:sSupPr>
                        <m:ctrlPr>
                          <a:rPr lang="en-US" altLang="zh-CN" sz="3733" i="1">
                            <a:latin typeface="Cambria Math" panose="02040503050406030204" pitchFamily="18" charset="0"/>
                            <a:cs typeface="DM Serif Display" charset="0"/>
                          </a:rPr>
                        </m:ctrlPr>
                      </m:sSupPr>
                      <m:e>
                        <m:r>
                          <a:rPr lang="en-US" altLang="zh-CN" sz="3733" i="1">
                            <a:latin typeface="Cambria Math" panose="02040503050406030204" pitchFamily="18" charset="0"/>
                            <a:cs typeface="DM Serif Display" charset="0"/>
                          </a:rPr>
                          <m:t>𝑃</m:t>
                        </m:r>
                      </m:e>
                      <m:sup>
                        <m:r>
                          <a:rPr lang="en-US" altLang="zh-CN" sz="3733" i="1">
                            <a:latin typeface="Cambria Math" panose="02040503050406030204" pitchFamily="18" charset="0"/>
                            <a:cs typeface="DM Serif Display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CN" sz="3733" dirty="0">
                    <a:latin typeface="Lato" panose="020F0502020204030203" pitchFamily="34" charset="0"/>
                    <a:cs typeface="Lato" panose="020F0502020204030203" pitchFamily="34" charset="0"/>
                  </a:rPr>
                  <a:t>: optimal solution for DP.</a:t>
                </a:r>
              </a:p>
            </p:txBody>
          </p:sp>
        </mc:Choice>
        <mc:Fallback xmlns="">
          <p:sp>
            <p:nvSpPr>
              <p:cNvPr id="28" name="文本框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9336" y="9025462"/>
                <a:ext cx="6586137" cy="666786"/>
              </a:xfrm>
              <a:prstGeom prst="rect">
                <a:avLst/>
              </a:prstGeom>
              <a:blipFill>
                <a:blip r:embed="rId8"/>
                <a:stretch>
                  <a:fillRect t="-16514" r="-93" b="-357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直接箭头连接符 28"/>
          <p:cNvCxnSpPr>
            <a:cxnSpLocks/>
          </p:cNvCxnSpPr>
          <p:nvPr/>
        </p:nvCxnSpPr>
        <p:spPr>
          <a:xfrm flipV="1">
            <a:off x="11349675" y="11374583"/>
            <a:ext cx="445006" cy="1116983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8374634" y="12367944"/>
            <a:ext cx="4058920" cy="733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dirty="0">
                <a:solidFill>
                  <a:srgbClr val="FFC000"/>
                </a:solidFill>
                <a:latin typeface="Lato" panose="020F0502020204030203" pitchFamily="34" charset="0"/>
                <a:cs typeface="Lato" panose="020F0502020204030203" pitchFamily="34" charset="0"/>
                <a:sym typeface="+mn-ea"/>
              </a:rPr>
              <a:t>By Strong Duality!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22366656" y="12845799"/>
            <a:ext cx="580288" cy="595035"/>
          </a:xfrm>
        </p:spPr>
        <p:txBody>
          <a:bodyPr/>
          <a:lstStyle/>
          <a:p>
            <a:fld id="{B6F15528-21DE-4FAA-801E-634DDDAF4B2B}" type="slidenum">
              <a:rPr lang="en-US" smtClean="0"/>
              <a:t>22</a:t>
            </a:fld>
            <a:endParaRPr lang="en-US"/>
          </a:p>
        </p:txBody>
      </p:sp>
      <p:sp>
        <p:nvSpPr>
          <p:cNvPr id="33" name="Set Cover">
            <a:extLst>
              <a:ext uri="{FF2B5EF4-FFF2-40B4-BE49-F238E27FC236}">
                <a16:creationId xmlns:a16="http://schemas.microsoft.com/office/drawing/2014/main" id="{4FC83262-FF87-4F24-8EE6-397FE032DAA9}"/>
              </a:ext>
            </a:extLst>
          </p:cNvPr>
          <p:cNvSpPr txBox="1">
            <a:spLocks/>
          </p:cNvSpPr>
          <p:nvPr/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9pPr>
          </a:lstStyle>
          <a:p>
            <a:pPr hangingPunct="1"/>
            <a:r>
              <a:rPr lang="en-US" dirty="0"/>
              <a:t>“Dual Fitting”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182D75B-D729-4AED-BF86-4E3FD696C511}"/>
              </a:ext>
            </a:extLst>
          </p:cNvPr>
          <p:cNvSpPr/>
          <p:nvPr/>
        </p:nvSpPr>
        <p:spPr>
          <a:xfrm>
            <a:off x="17635168" y="10713005"/>
            <a:ext cx="919113" cy="803999"/>
          </a:xfrm>
          <a:prstGeom prst="rect">
            <a:avLst/>
          </a:prstGeom>
          <a:solidFill>
            <a:srgbClr val="0033CC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文本框 15">
                <a:extLst>
                  <a:ext uri="{FF2B5EF4-FFF2-40B4-BE49-F238E27FC236}">
                    <a16:creationId xmlns:a16="http://schemas.microsoft.com/office/drawing/2014/main" id="{798B2DE4-94B1-4C34-99FA-E0CE697BB9E4}"/>
                  </a:ext>
                </a:extLst>
              </p:cNvPr>
              <p:cNvSpPr txBox="1"/>
              <p:nvPr/>
            </p:nvSpPr>
            <p:spPr>
              <a:xfrm>
                <a:off x="14771908" y="10822617"/>
                <a:ext cx="442570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dirty="0">
                    <a:cs typeface="Lato" panose="020F0502020204030203" pitchFamily="34" charset="0"/>
                  </a:rPr>
                  <a:t>opt</a:t>
                </a:r>
                <a:r>
                  <a:rPr lang="en-US" altLang="zh-CN" sz="3200" b="0" dirty="0">
                    <a:cs typeface="Lato" panose="020F0502020204030203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3200" b="0" i="1" smtClean="0">
                        <a:latin typeface="Cambria Math" panose="02040503050406030204" pitchFamily="18" charset="0"/>
                        <a:cs typeface="Lato" panose="020F0502020204030203" pitchFamily="34" charset="0"/>
                      </a:rPr>
                      <m:t>𝐼𝑃</m:t>
                    </m:r>
                  </m:oMath>
                </a14:m>
                <a:r>
                  <a:rPr lang="en-US" altLang="zh-CN" sz="3200" dirty="0">
                    <a:latin typeface="Lato" panose="020F0502020204030203" pitchFamily="34" charset="0"/>
                    <a:cs typeface="Lato" panose="020F0502020204030203" pitchFamily="34" charset="0"/>
                  </a:rPr>
                  <a:t> sol = </a:t>
                </a:r>
                <a14:m>
                  <m:oMath xmlns:m="http://schemas.openxmlformats.org/officeDocument/2006/math">
                    <m:r>
                      <a:rPr lang="en-US" altLang="zh-CN" sz="3200" i="1" dirty="0" smtClean="0">
                        <a:latin typeface="Cambria Math" panose="02040503050406030204" pitchFamily="18" charset="0"/>
                        <a:cs typeface="Lato" panose="020F0502020204030203" pitchFamily="34" charset="0"/>
                      </a:rPr>
                      <m:t>𝑂𝑃𝑇</m:t>
                    </m:r>
                  </m:oMath>
                </a14:m>
                <a:endParaRPr lang="en-US" altLang="zh-CN" sz="3200" dirty="0">
                  <a:latin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39" name="文本框 15">
                <a:extLst>
                  <a:ext uri="{FF2B5EF4-FFF2-40B4-BE49-F238E27FC236}">
                    <a16:creationId xmlns:a16="http://schemas.microsoft.com/office/drawing/2014/main" id="{798B2DE4-94B1-4C34-99FA-E0CE697BB9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71908" y="10822617"/>
                <a:ext cx="4425707" cy="584775"/>
              </a:xfrm>
              <a:prstGeom prst="rect">
                <a:avLst/>
              </a:prstGeom>
              <a:blipFill>
                <a:blip r:embed="rId9"/>
                <a:stretch>
                  <a:fillRect t="-14583" b="-32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文本框 27">
                <a:extLst>
                  <a:ext uri="{FF2B5EF4-FFF2-40B4-BE49-F238E27FC236}">
                    <a16:creationId xmlns:a16="http://schemas.microsoft.com/office/drawing/2014/main" id="{AB6E11DF-AE4F-4CD8-AFD8-F815A17E72A4}"/>
                  </a:ext>
                </a:extLst>
              </p:cNvPr>
              <p:cNvSpPr txBox="1"/>
              <p:nvPr/>
            </p:nvSpPr>
            <p:spPr>
              <a:xfrm>
                <a:off x="19218590" y="10822617"/>
                <a:ext cx="168927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b="0" i="1" dirty="0" smtClean="0">
                          <a:latin typeface="Cambria Math" panose="02040503050406030204" pitchFamily="18" charset="0"/>
                          <a:cs typeface="DM Serif Display" charset="0"/>
                        </a:rPr>
                        <m:t>𝐴𝐿𝐺</m:t>
                      </m:r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40" name="文本框 27">
                <a:extLst>
                  <a:ext uri="{FF2B5EF4-FFF2-40B4-BE49-F238E27FC236}">
                    <a16:creationId xmlns:a16="http://schemas.microsoft.com/office/drawing/2014/main" id="{AB6E11DF-AE4F-4CD8-AFD8-F815A17E72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18590" y="10822617"/>
                <a:ext cx="1689273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4F064C03-D8D4-4739-A27A-84FC7AFCE687}"/>
                  </a:ext>
                </a:extLst>
              </p:cNvPr>
              <p:cNvSpPr txBox="1"/>
              <p:nvPr/>
            </p:nvSpPr>
            <p:spPr>
              <a:xfrm>
                <a:off x="14636005" y="10817487"/>
                <a:ext cx="400751" cy="59503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2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≤</m:t>
                      </m:r>
                    </m:oMath>
                  </m:oMathPara>
                </a14:m>
                <a:endParaRPr kumimoji="0" lang="en-US" sz="32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4F064C03-D8D4-4739-A27A-84FC7AFCE6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36005" y="10817487"/>
                <a:ext cx="400751" cy="59503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255A190-5BB5-4D4C-B700-CD46F8A955CA}"/>
                  </a:ext>
                </a:extLst>
              </p:cNvPr>
              <p:cNvSpPr txBox="1"/>
              <p:nvPr/>
            </p:nvSpPr>
            <p:spPr>
              <a:xfrm>
                <a:off x="18719721" y="10817487"/>
                <a:ext cx="400751" cy="59503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2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≤</m:t>
                      </m:r>
                    </m:oMath>
                  </m:oMathPara>
                </a14:m>
                <a:endParaRPr kumimoji="0" lang="en-US" sz="32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255A190-5BB5-4D4C-B700-CD46F8A955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19721" y="10817487"/>
                <a:ext cx="400751" cy="59503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本框 16">
                <a:extLst>
                  <a:ext uri="{FF2B5EF4-FFF2-40B4-BE49-F238E27FC236}">
                    <a16:creationId xmlns:a16="http://schemas.microsoft.com/office/drawing/2014/main" id="{E3736D70-2BEC-4E62-99FF-B8AA94857308}"/>
                  </a:ext>
                </a:extLst>
              </p:cNvPr>
              <p:cNvSpPr txBox="1"/>
              <p:nvPr/>
            </p:nvSpPr>
            <p:spPr>
              <a:xfrm>
                <a:off x="11807113" y="10822617"/>
                <a:ext cx="297834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dirty="0">
                    <a:cs typeface="DM Serif Display" charset="0"/>
                  </a:rPr>
                  <a:t>opt </a:t>
                </a:r>
                <a14:m>
                  <m:oMath xmlns:m="http://schemas.openxmlformats.org/officeDocument/2006/math">
                    <m:r>
                      <a:rPr lang="en-US" altLang="zh-CN" sz="3200" i="1" dirty="0" smtClean="0">
                        <a:latin typeface="Cambria Math" panose="02040503050406030204" pitchFamily="18" charset="0"/>
                        <a:cs typeface="DM Serif Display" charset="0"/>
                      </a:rPr>
                      <m:t>𝐿</m:t>
                    </m:r>
                    <m:r>
                      <a:rPr lang="en-US" altLang="zh-CN" sz="3200" b="0" i="1" smtClean="0">
                        <a:latin typeface="Cambria Math" panose="02040503050406030204" pitchFamily="18" charset="0"/>
                        <a:cs typeface="DM Serif Display" charset="0"/>
                      </a:rPr>
                      <m:t>𝑃</m:t>
                    </m:r>
                  </m:oMath>
                </a14:m>
                <a:r>
                  <a:rPr lang="en-US" altLang="zh-CN" sz="3200" dirty="0">
                    <a:latin typeface="Lato" panose="020F0502020204030203" pitchFamily="34" charset="0"/>
                    <a:cs typeface="Lato" panose="020F0502020204030203" pitchFamily="34" charset="0"/>
                  </a:rPr>
                  <a:t> sol</a:t>
                </a:r>
              </a:p>
            </p:txBody>
          </p:sp>
        </mc:Choice>
        <mc:Fallback xmlns="">
          <p:sp>
            <p:nvSpPr>
              <p:cNvPr id="43" name="文本框 16">
                <a:extLst>
                  <a:ext uri="{FF2B5EF4-FFF2-40B4-BE49-F238E27FC236}">
                    <a16:creationId xmlns:a16="http://schemas.microsoft.com/office/drawing/2014/main" id="{E3736D70-2BEC-4E62-99FF-B8AA948573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07113" y="10822617"/>
                <a:ext cx="2978348" cy="584775"/>
              </a:xfrm>
              <a:prstGeom prst="rect">
                <a:avLst/>
              </a:prstGeom>
              <a:blipFill>
                <a:blip r:embed="rId13"/>
                <a:stretch>
                  <a:fillRect t="-14583" b="-32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文本框 27">
                <a:extLst>
                  <a:ext uri="{FF2B5EF4-FFF2-40B4-BE49-F238E27FC236}">
                    <a16:creationId xmlns:a16="http://schemas.microsoft.com/office/drawing/2014/main" id="{36AE3B6F-80ED-4B39-96EA-91E40AEAE309}"/>
                  </a:ext>
                </a:extLst>
              </p:cNvPr>
              <p:cNvSpPr txBox="1"/>
              <p:nvPr/>
            </p:nvSpPr>
            <p:spPr>
              <a:xfrm>
                <a:off x="8116464" y="10822617"/>
                <a:ext cx="359046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b="0" dirty="0">
                    <a:cs typeface="DM Serif Display" charset="0"/>
                  </a:rPr>
                  <a:t> opt </a:t>
                </a:r>
                <a14:m>
                  <m:oMath xmlns:m="http://schemas.openxmlformats.org/officeDocument/2006/math">
                    <m:r>
                      <a:rPr lang="en-US" altLang="zh-CN" sz="3200" b="0" i="1" dirty="0" smtClean="0">
                        <a:latin typeface="Cambria Math" panose="02040503050406030204" pitchFamily="18" charset="0"/>
                        <a:cs typeface="DM Serif Display" charset="0"/>
                      </a:rPr>
                      <m:t>𝐷𝑃</m:t>
                    </m:r>
                  </m:oMath>
                </a14:m>
                <a:r>
                  <a:rPr lang="zh-CN" altLang="en-US" sz="3200" dirty="0"/>
                  <a:t> </a:t>
                </a:r>
                <a:r>
                  <a:rPr lang="en-US" altLang="zh-CN" sz="3200" dirty="0"/>
                  <a:t>dual sol</a:t>
                </a:r>
                <a:endParaRPr lang="zh-CN" altLang="en-US" sz="3200" dirty="0"/>
              </a:p>
            </p:txBody>
          </p:sp>
        </mc:Choice>
        <mc:Fallback xmlns="">
          <p:sp>
            <p:nvSpPr>
              <p:cNvPr id="45" name="文本框 27">
                <a:extLst>
                  <a:ext uri="{FF2B5EF4-FFF2-40B4-BE49-F238E27FC236}">
                    <a16:creationId xmlns:a16="http://schemas.microsoft.com/office/drawing/2014/main" id="{36AE3B6F-80ED-4B39-96EA-91E40AEAE3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6464" y="10822617"/>
                <a:ext cx="3590461" cy="584775"/>
              </a:xfrm>
              <a:prstGeom prst="rect">
                <a:avLst/>
              </a:prstGeom>
              <a:blipFill>
                <a:blip r:embed="rId14"/>
                <a:stretch>
                  <a:fillRect t="-14583" b="-32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>
            <a:extLst>
              <a:ext uri="{FF2B5EF4-FFF2-40B4-BE49-F238E27FC236}">
                <a16:creationId xmlns:a16="http://schemas.microsoft.com/office/drawing/2014/main" id="{85372853-914A-47DC-893E-7D0FE526A052}"/>
              </a:ext>
            </a:extLst>
          </p:cNvPr>
          <p:cNvSpPr txBox="1"/>
          <p:nvPr/>
        </p:nvSpPr>
        <p:spPr>
          <a:xfrm>
            <a:off x="11606737" y="10817487"/>
            <a:ext cx="400751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文本框 27">
                <a:extLst>
                  <a:ext uri="{FF2B5EF4-FFF2-40B4-BE49-F238E27FC236}">
                    <a16:creationId xmlns:a16="http://schemas.microsoft.com/office/drawing/2014/main" id="{FDBFA738-CF2D-42C8-875D-EA71B7FA393D}"/>
                  </a:ext>
                </a:extLst>
              </p:cNvPr>
              <p:cNvSpPr txBox="1"/>
              <p:nvPr/>
            </p:nvSpPr>
            <p:spPr>
              <a:xfrm>
                <a:off x="4949423" y="10822617"/>
                <a:ext cx="351414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b="0" dirty="0">
                    <a:cs typeface="DM Serif Display" charset="0"/>
                  </a:rPr>
                  <a:t>some dual sol </a:t>
                </a:r>
                <a14:m>
                  <m:oMath xmlns:m="http://schemas.openxmlformats.org/officeDocument/2006/math">
                    <m:r>
                      <a:rPr lang="en-US" altLang="zh-CN" sz="3200" b="0" i="1" smtClean="0">
                        <a:latin typeface="Cambria Math" panose="02040503050406030204" pitchFamily="18" charset="0"/>
                        <a:cs typeface="DM Serif Display" charset="0"/>
                      </a:rPr>
                      <m:t>≤</m:t>
                    </m:r>
                  </m:oMath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49" name="文本框 27">
                <a:extLst>
                  <a:ext uri="{FF2B5EF4-FFF2-40B4-BE49-F238E27FC236}">
                    <a16:creationId xmlns:a16="http://schemas.microsoft.com/office/drawing/2014/main" id="{FDBFA738-CF2D-42C8-875D-EA71B7FA39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9423" y="10822617"/>
                <a:ext cx="3514143" cy="584775"/>
              </a:xfrm>
              <a:prstGeom prst="rect">
                <a:avLst/>
              </a:prstGeom>
              <a:blipFill>
                <a:blip r:embed="rId15"/>
                <a:stretch>
                  <a:fillRect t="-14583" b="-32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文本框 30">
                <a:extLst>
                  <a:ext uri="{FF2B5EF4-FFF2-40B4-BE49-F238E27FC236}">
                    <a16:creationId xmlns:a16="http://schemas.microsoft.com/office/drawing/2014/main" id="{AF213476-14AC-477B-A060-C5ABEBA68D74}"/>
                  </a:ext>
                </a:extLst>
              </p:cNvPr>
              <p:cNvSpPr txBox="1"/>
              <p:nvPr/>
            </p:nvSpPr>
            <p:spPr>
              <a:xfrm>
                <a:off x="3054972" y="10570822"/>
                <a:ext cx="2277727" cy="15099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i="1" smtClean="0"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fPr>
                        <m:num>
                          <m:r>
                            <a:rPr lang="en-US" altLang="zh-CN" sz="3200">
                              <a:latin typeface="Cambria Math" panose="02040503050406030204" pitchFamily="18" charset="0"/>
                              <a:cs typeface="DM Serif Display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3200">
                              <a:latin typeface="Cambria Math" panose="02040503050406030204" pitchFamily="18" charset="0"/>
                              <a:cs typeface="DM Serif Display" charset="0"/>
                            </a:rPr>
                            <m:t>10</m:t>
                          </m:r>
                        </m:den>
                      </m:f>
                      <m:r>
                        <a:rPr lang="en-US" altLang="zh-CN" sz="3200" i="1">
                          <a:latin typeface="Cambria Math" panose="02040503050406030204" pitchFamily="18" charset="0"/>
                          <a:cs typeface="DM Serif Display" charset="0"/>
                        </a:rPr>
                        <m:t>𝐴𝐿𝐺</m:t>
                      </m:r>
                      <m:r>
                        <a:rPr lang="en-US" altLang="zh-CN" sz="3200" b="0" i="0" smtClean="0">
                          <a:latin typeface="Cambria Math" panose="02040503050406030204" pitchFamily="18" charset="0"/>
                          <a:cs typeface="DM Serif Display" charset="0"/>
                        </a:rPr>
                        <m:t>≤</m:t>
                      </m:r>
                    </m:oMath>
                  </m:oMathPara>
                </a14:m>
                <a:endParaRPr lang="en-US" altLang="zh-CN" sz="3200" dirty="0">
                  <a:latin typeface="Lato" panose="020F0502020204030203" pitchFamily="34" charset="0"/>
                  <a:cs typeface="Lato" panose="020F0502020204030203" pitchFamily="34" charset="0"/>
                </a:endParaRPr>
              </a:p>
              <a:p>
                <a:endParaRPr lang="zh-CN" altLang="en-US" sz="3200" dirty="0"/>
              </a:p>
            </p:txBody>
          </p:sp>
        </mc:Choice>
        <mc:Fallback xmlns="">
          <p:sp>
            <p:nvSpPr>
              <p:cNvPr id="51" name="文本框 30">
                <a:extLst>
                  <a:ext uri="{FF2B5EF4-FFF2-40B4-BE49-F238E27FC236}">
                    <a16:creationId xmlns:a16="http://schemas.microsoft.com/office/drawing/2014/main" id="{AF213476-14AC-477B-A060-C5ABEBA68D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4972" y="10570822"/>
                <a:ext cx="2277727" cy="150996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直接箭头连接符 18"/>
          <p:cNvCxnSpPr>
            <a:cxnSpLocks/>
          </p:cNvCxnSpPr>
          <p:nvPr/>
        </p:nvCxnSpPr>
        <p:spPr>
          <a:xfrm flipH="1" flipV="1">
            <a:off x="17513421" y="11310326"/>
            <a:ext cx="705047" cy="967403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28">
            <a:extLst>
              <a:ext uri="{FF2B5EF4-FFF2-40B4-BE49-F238E27FC236}">
                <a16:creationId xmlns:a16="http://schemas.microsoft.com/office/drawing/2014/main" id="{742103B7-7ED9-4B83-8EFC-CD548FFE6D30}"/>
              </a:ext>
            </a:extLst>
          </p:cNvPr>
          <p:cNvCxnSpPr>
            <a:cxnSpLocks/>
          </p:cNvCxnSpPr>
          <p:nvPr/>
        </p:nvCxnSpPr>
        <p:spPr>
          <a:xfrm flipV="1">
            <a:off x="4476915" y="11510899"/>
            <a:ext cx="445006" cy="1116983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29">
            <a:extLst>
              <a:ext uri="{FF2B5EF4-FFF2-40B4-BE49-F238E27FC236}">
                <a16:creationId xmlns:a16="http://schemas.microsoft.com/office/drawing/2014/main" id="{46539014-BE4C-42A8-83A3-20EB3086B240}"/>
              </a:ext>
            </a:extLst>
          </p:cNvPr>
          <p:cNvSpPr txBox="1"/>
          <p:nvPr/>
        </p:nvSpPr>
        <p:spPr>
          <a:xfrm>
            <a:off x="1501874" y="12504260"/>
            <a:ext cx="4058920" cy="733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dirty="0">
                <a:solidFill>
                  <a:srgbClr val="FFC000"/>
                </a:solidFill>
                <a:latin typeface="Lato" panose="020F0502020204030203" pitchFamily="34" charset="0"/>
                <a:cs typeface="Lato" panose="020F0502020204030203" pitchFamily="34" charset="0"/>
                <a:sym typeface="+mn-ea"/>
              </a:rPr>
              <a:t>Suffices to show</a:t>
            </a:r>
          </a:p>
        </p:txBody>
      </p:sp>
    </p:spTree>
    <p:extLst>
      <p:ext uri="{BB962C8B-B14F-4D97-AF65-F5344CB8AC3E}">
        <p14:creationId xmlns:p14="http://schemas.microsoft.com/office/powerpoint/2010/main" val="19216750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3" grpId="0" animBg="1"/>
      <p:bldP spid="5" grpId="0"/>
      <p:bldP spid="7" grpId="0"/>
      <p:bldP spid="10" grpId="0" animBg="1"/>
      <p:bldP spid="11" grpId="0"/>
      <p:bldP spid="12" grpId="0"/>
      <p:bldP spid="13" grpId="0" animBg="1"/>
      <p:bldP spid="15" grpId="0"/>
      <p:bldP spid="16" grpId="0"/>
      <p:bldP spid="17" grpId="0"/>
      <p:bldP spid="22" grpId="0"/>
      <p:bldP spid="26" grpId="0"/>
      <p:bldP spid="27" grpId="0"/>
      <p:bldP spid="28" grpId="0"/>
      <p:bldP spid="30" grpId="0"/>
      <p:bldP spid="37" grpId="0" animBg="1"/>
      <p:bldP spid="39" grpId="0"/>
      <p:bldP spid="40" grpId="0"/>
      <p:bldP spid="41" grpId="0"/>
      <p:bldP spid="42" grpId="0"/>
      <p:bldP spid="43" grpId="0"/>
      <p:bldP spid="45" grpId="0"/>
      <p:bldP spid="46" grpId="0"/>
      <p:bldP spid="49" grpId="0"/>
      <p:bldP spid="51" grpId="0"/>
      <p:bldP spid="3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605002" y="2686980"/>
            <a:ext cx="21609473" cy="22301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 fontAlgn="auto">
              <a:lnSpc>
                <a:spcPct val="150000"/>
              </a:lnSpc>
            </a:pPr>
            <a:r>
              <a:rPr lang="en-US" altLang="zh-CN" sz="4267" dirty="0">
                <a:latin typeface="Lato" panose="020F0502020204030203" pitchFamily="34" charset="0"/>
                <a:cs typeface="Lato" panose="020F0502020204030203" pitchFamily="34" charset="0"/>
              </a:rPr>
              <a:t>                                           Recall: want to min #alive jobs at time t.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4267" dirty="0"/>
              <a:t>	</a:t>
            </a:r>
            <a:r>
              <a:rPr lang="zh-CN" altLang="en-US" sz="4267" dirty="0"/>
              <a:t>⇒            </a:t>
            </a:r>
            <a:r>
              <a:rPr lang="en-US" altLang="zh-CN" sz="4267" dirty="0">
                <a:latin typeface="Lato" panose="020F0502020204030203" pitchFamily="34" charset="0"/>
              </a:rPr>
              <a:t>W</a:t>
            </a:r>
            <a:r>
              <a:rPr lang="en-US" altLang="zh-CN" sz="4267" dirty="0">
                <a:latin typeface="Lato" panose="020F0502020204030203" pitchFamily="34" charset="0"/>
                <a:cs typeface="Lato" panose="020F0502020204030203" pitchFamily="34" charset="0"/>
              </a:rPr>
              <a:t>rite IP </a:t>
            </a:r>
            <a:r>
              <a:rPr lang="en-US" altLang="zh-CN" sz="4267" dirty="0">
                <a:solidFill>
                  <a:srgbClr val="FF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w.r.t fixed time t </a:t>
            </a:r>
            <a:r>
              <a:rPr lang="en-US" altLang="zh-CN" sz="4267" dirty="0">
                <a:latin typeface="Lato" panose="020F0502020204030203" pitchFamily="34" charset="0"/>
                <a:cs typeface="Lato" panose="020F0502020204030203" pitchFamily="34" charset="0"/>
              </a:rPr>
              <a:t>to min #alive jobs at time t.</a:t>
            </a:r>
          </a:p>
          <a:p>
            <a:pPr algn="l" fontAlgn="auto">
              <a:lnSpc>
                <a:spcPct val="150000"/>
              </a:lnSpc>
            </a:pPr>
            <a:endParaRPr lang="en-US" altLang="zh-CN" sz="4267" dirty="0">
              <a:latin typeface="Lato" panose="020F0502020204030203" pitchFamily="34" charset="0"/>
              <a:cs typeface="Lato" panose="020F0502020204030203" pitchFamily="34" charset="0"/>
            </a:endParaRPr>
          </a:p>
          <a:p>
            <a:pPr algn="l" fontAlgn="auto">
              <a:lnSpc>
                <a:spcPct val="150000"/>
              </a:lnSpc>
            </a:pPr>
            <a:r>
              <a:rPr lang="en-US" altLang="zh-CN" sz="4267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2366656" y="12845799"/>
            <a:ext cx="580288" cy="595035"/>
          </a:xfrm>
        </p:spPr>
        <p:txBody>
          <a:bodyPr/>
          <a:lstStyle/>
          <a:p>
            <a:fld id="{B6F15528-21DE-4FAA-801E-634DDDAF4B2B}" type="slidenum">
              <a:rPr lang="en-US" smtClean="0"/>
              <a:t>23</a:t>
            </a:fld>
            <a:endParaRPr lang="en-US"/>
          </a:p>
        </p:txBody>
      </p:sp>
      <p:cxnSp>
        <p:nvCxnSpPr>
          <p:cNvPr id="2" name="直接箭头连接符 1"/>
          <p:cNvCxnSpPr/>
          <p:nvPr/>
        </p:nvCxnSpPr>
        <p:spPr>
          <a:xfrm>
            <a:off x="2032000" y="11886127"/>
            <a:ext cx="12192000" cy="26731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/>
              <p:cNvSpPr txBox="1"/>
              <p:nvPr/>
            </p:nvSpPr>
            <p:spPr>
              <a:xfrm>
                <a:off x="11269724" y="11911872"/>
                <a:ext cx="2844800" cy="666786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733" i="1">
                          <a:latin typeface="Cambria Math" panose="02040503050406030204" pitchFamily="18" charset="0"/>
                          <a:cs typeface="DM Serif Display" charset="0"/>
                        </a:rPr>
                        <m:t>𝑡𝑖𝑚𝑒𝑙𝑖𝑛𝑒</m:t>
                      </m:r>
                    </m:oMath>
                  </m:oMathPara>
                </a14:m>
                <a:endParaRPr lang="en-US" altLang="zh-CN" sz="3733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69724" y="11911872"/>
                <a:ext cx="2844800" cy="66678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文本框 34"/>
              <p:cNvSpPr txBox="1"/>
              <p:nvPr/>
            </p:nvSpPr>
            <p:spPr>
              <a:xfrm>
                <a:off x="9550400" y="12104369"/>
                <a:ext cx="2844800" cy="666786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733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altLang="zh-CN" sz="3733" i="1" dirty="0">
                  <a:solidFill>
                    <a:srgbClr val="FF0000"/>
                  </a:solidFill>
                  <a:latin typeface="Cambria Math" panose="02040503050406030204" pitchFamily="18" charset="0"/>
                  <a:cs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5" name="文本框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0400" y="12104369"/>
                <a:ext cx="2844800" cy="6667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/>
              <p:cNvSpPr txBox="1"/>
              <p:nvPr/>
            </p:nvSpPr>
            <p:spPr>
              <a:xfrm>
                <a:off x="11225236" y="6590316"/>
                <a:ext cx="10671131" cy="5041272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4267" i="1">
                        <a:latin typeface="Cambria Math" panose="02040503050406030204" pitchFamily="18" charset="0"/>
                        <a:cs typeface="Lato" panose="020F0502020204030203" pitchFamily="34" charset="0"/>
                      </a:rPr>
                      <m:t>S</m:t>
                    </m:r>
                  </m:oMath>
                </a14:m>
                <a:r>
                  <a:rPr lang="en-US" altLang="zh-CN" sz="4267" dirty="0">
                    <a:latin typeface="Lato" panose="020F0502020204030203" pitchFamily="34" charset="0"/>
                    <a:cs typeface="Lato" panose="020F0502020204030203" pitchFamily="34" charset="0"/>
                  </a:rPr>
                  <a:t>: some subset of jobs released before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4267" i="1">
                        <a:latin typeface="Cambria Math" panose="02040503050406030204" pitchFamily="18" charset="0"/>
                        <a:cs typeface="Lato" panose="020F0502020204030203" pitchFamily="34" charset="0"/>
                      </a:rPr>
                      <m:t>t</m:t>
                    </m:r>
                  </m:oMath>
                </a14:m>
                <a:r>
                  <a:rPr lang="en-US" altLang="zh-CN" sz="4267" dirty="0">
                    <a:latin typeface="Lato" panose="020F0502020204030203" pitchFamily="34" charset="0"/>
                    <a:cs typeface="Lato" panose="020F0502020204030203" pitchFamily="34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4267" i="1">
                            <a:latin typeface="Cambria Math" panose="02040503050406030204" pitchFamily="18" charset="0"/>
                            <a:cs typeface="Lato" panose="020F0502020204030203" pitchFamily="34" charset="0"/>
                          </a:rPr>
                        </m:ctrlPr>
                      </m:sSubPr>
                      <m:e>
                        <m:r>
                          <a:rPr lang="en-US" altLang="zh-CN" sz="4267" i="1">
                            <a:latin typeface="Cambria Math" panose="02040503050406030204" pitchFamily="18" charset="0"/>
                            <a:cs typeface="Lato" panose="020F0502020204030203" pitchFamily="34" charset="0"/>
                          </a:rPr>
                          <m:t>𝑟</m:t>
                        </m:r>
                      </m:e>
                      <m:sub>
                        <m:r>
                          <a:rPr lang="en-US" altLang="zh-CN" sz="4267" i="1">
                            <a:latin typeface="Cambria Math" panose="02040503050406030204" pitchFamily="18" charset="0"/>
                            <a:cs typeface="Lato" panose="020F0502020204030203" pitchFamily="34" charset="0"/>
                          </a:rPr>
                          <m:t>𝑆</m:t>
                        </m:r>
                      </m:sub>
                    </m:sSub>
                    <m:r>
                      <a:rPr lang="en-US" altLang="zh-CN" sz="4267" i="1">
                        <a:latin typeface="Cambria Math" panose="02040503050406030204" pitchFamily="18" charset="0"/>
                        <a:cs typeface="Lato" panose="020F0502020204030203" pitchFamily="34" charset="0"/>
                      </a:rPr>
                      <m:t>:</m:t>
                    </m:r>
                  </m:oMath>
                </a14:m>
                <a:r>
                  <a:rPr lang="en-US" altLang="zh-CN" sz="4267" dirty="0">
                    <a:latin typeface="Lato" panose="020F0502020204030203" pitchFamily="34" charset="0"/>
                    <a:cs typeface="Lato" panose="020F0502020204030203" pitchFamily="34" charset="0"/>
                  </a:rPr>
                  <a:t> Earliest release time in S.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altLang="zh-CN" sz="4267" i="1" dirty="0">
                            <a:latin typeface="Cambria Math" panose="02040503050406030204" pitchFamily="18" charset="0"/>
                            <a:cs typeface="Lato" panose="020F0502020204030203" pitchFamily="34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  <m:brk m:alnAt="7"/>
                          </m:rPr>
                          <a:rPr lang="en-US" altLang="zh-CN" sz="4267" i="1" dirty="0">
                            <a:latin typeface="Cambria Math" panose="02040503050406030204" pitchFamily="18" charset="0"/>
                            <a:cs typeface="Lato" panose="020F0502020204030203" pitchFamily="34" charset="0"/>
                          </a:rPr>
                          <m:t>a</m:t>
                        </m:r>
                        <m:r>
                          <m:rPr>
                            <m:sty m:val="p"/>
                          </m:rPr>
                          <a:rPr lang="en-US" altLang="zh-CN" sz="4267" i="1" dirty="0">
                            <a:latin typeface="Cambria Math" panose="02040503050406030204" pitchFamily="18" charset="0"/>
                            <a:cs typeface="Lato" panose="020F0502020204030203" pitchFamily="34" charset="0"/>
                          </a:rPr>
                          <m:t>live</m:t>
                        </m:r>
                        <m:r>
                          <a:rPr lang="en-US" altLang="zh-CN" sz="4267" i="1" dirty="0">
                            <a:latin typeface="Cambria Math" panose="02040503050406030204" pitchFamily="18" charset="0"/>
                            <a:cs typeface="Lato" panose="020F0502020204030203" pitchFamily="34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altLang="zh-CN" sz="4267" i="1" dirty="0">
                            <a:latin typeface="Cambria Math" panose="02040503050406030204" pitchFamily="18" charset="0"/>
                            <a:cs typeface="Lato" panose="020F0502020204030203" pitchFamily="34" charset="0"/>
                          </a:rPr>
                          <m:t>job</m:t>
                        </m:r>
                        <m:r>
                          <a:rPr lang="en-US" altLang="zh-CN" sz="4267" i="1" dirty="0">
                            <a:latin typeface="Cambria Math" panose="02040503050406030204" pitchFamily="18" charset="0"/>
                            <a:cs typeface="Lato" panose="020F0502020204030203" pitchFamily="34" charset="0"/>
                          </a:rPr>
                          <m:t> </m:t>
                        </m:r>
                        <m:r>
                          <a:rPr lang="en-US" altLang="zh-CN" sz="4267" i="1" dirty="0">
                            <a:latin typeface="Cambria Math" panose="02040503050406030204" pitchFamily="18" charset="0"/>
                            <a:cs typeface="Lato" panose="020F0502020204030203" pitchFamily="34" charset="0"/>
                          </a:rPr>
                          <m:t>𝑗</m:t>
                        </m:r>
                        <m:r>
                          <a:rPr lang="en-US" altLang="zh-CN" sz="4267" i="1" dirty="0">
                            <a:latin typeface="Cambria Math" panose="02040503050406030204" pitchFamily="18" charset="0"/>
                            <a:cs typeface="Lato" panose="020F0502020204030203" pitchFamily="34" charset="0"/>
                          </a:rPr>
                          <m:t>∈</m:t>
                        </m:r>
                        <m:r>
                          <a:rPr lang="en-US" altLang="zh-CN" sz="4267" i="1" dirty="0">
                            <a:latin typeface="Cambria Math" panose="02040503050406030204" pitchFamily="18" charset="0"/>
                            <a:cs typeface="Lato" panose="020F0502020204030203" pitchFamily="34" charset="0"/>
                          </a:rPr>
                          <m:t>𝑆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altLang="zh-CN" sz="4267" i="1" dirty="0" err="1">
                                <a:latin typeface="Cambria Math" panose="02040503050406030204" pitchFamily="18" charset="0"/>
                                <a:cs typeface="Lato" panose="020F0502020204030203" pitchFamily="34" charset="0"/>
                              </a:rPr>
                            </m:ctrlPr>
                          </m:sSubPr>
                          <m:e>
                            <m:r>
                              <a:rPr lang="en-US" altLang="zh-CN" sz="4267" i="1" dirty="0" err="1">
                                <a:latin typeface="Cambria Math" panose="02040503050406030204" pitchFamily="18" charset="0"/>
                                <a:cs typeface="Lato" panose="020F0502020204030203" pitchFamily="34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sz="4267" i="1" dirty="0" err="1">
                                <a:latin typeface="Cambria Math" panose="02040503050406030204" pitchFamily="18" charset="0"/>
                                <a:cs typeface="Lato" panose="020F0502020204030203" pitchFamily="34" charset="0"/>
                              </a:rPr>
                              <m:t>𝑗</m:t>
                            </m:r>
                          </m:sub>
                        </m:sSub>
                      </m:e>
                    </m:nary>
                    <m:r>
                      <a:rPr lang="en-US" altLang="zh-CN" sz="4267" i="1" dirty="0">
                        <a:latin typeface="Cambria Math" panose="02040503050406030204" pitchFamily="18" charset="0"/>
                        <a:cs typeface="Lato" panose="020F0502020204030203" pitchFamily="34" charset="0"/>
                      </a:rPr>
                      <m:t>≥</m:t>
                    </m:r>
                    <m:nary>
                      <m:naryPr>
                        <m:chr m:val="∑"/>
                        <m:supHide m:val="on"/>
                        <m:ctrlPr>
                          <a:rPr lang="en-US" altLang="zh-CN" sz="4267" i="1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cs typeface="Lato" panose="020F0502020204030203" pitchFamily="34" charset="0"/>
                          </a:rPr>
                        </m:ctrlPr>
                      </m:naryPr>
                      <m:sub>
                        <m:r>
                          <a:rPr lang="en-US" altLang="zh-CN" sz="4267" i="1" dirty="0" err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cs typeface="Lato" panose="020F0502020204030203" pitchFamily="34" charset="0"/>
                          </a:rPr>
                          <m:t>𝑗</m:t>
                        </m:r>
                        <m:r>
                          <a:rPr lang="en-US" altLang="zh-CN" sz="4267" i="1" dirty="0" err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cs typeface="Lato" panose="020F0502020204030203" pitchFamily="34" charset="0"/>
                          </a:rPr>
                          <m:t>∈</m:t>
                        </m:r>
                        <m:r>
                          <a:rPr lang="en-US" altLang="zh-CN" sz="4267" i="1" dirty="0" err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cs typeface="Lato" panose="020F0502020204030203" pitchFamily="34" charset="0"/>
                          </a:rPr>
                          <m:t>𝑆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altLang="zh-CN" sz="4267" i="1" dirty="0" err="1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  <a:cs typeface="Lato" panose="020F0502020204030203" pitchFamily="34" charset="0"/>
                              </a:rPr>
                            </m:ctrlPr>
                          </m:sSubPr>
                          <m:e>
                            <m:r>
                              <a:rPr lang="en-US" altLang="zh-CN" sz="4267" i="1" dirty="0" err="1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  <a:cs typeface="Lato" panose="020F0502020204030203" pitchFamily="34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sz="4267" i="1" dirty="0" err="1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  <a:cs typeface="Lato" panose="020F0502020204030203" pitchFamily="34" charset="0"/>
                              </a:rPr>
                              <m:t>𝑗</m:t>
                            </m:r>
                          </m:sub>
                        </m:sSub>
                      </m:e>
                    </m:nary>
                    <m:r>
                      <a:rPr lang="en-US" altLang="zh-CN" sz="4267" i="1" dirty="0">
                        <a:latin typeface="Cambria Math" panose="02040503050406030204" pitchFamily="18" charset="0"/>
                        <a:cs typeface="Lato" panose="020F0502020204030203" pitchFamily="34" charset="0"/>
                      </a:rPr>
                      <m:t>−</m:t>
                    </m:r>
                    <m:d>
                      <m:dPr>
                        <m:ctrlPr>
                          <a:rPr lang="en-US" altLang="zh-CN" sz="4267" i="1" dirty="0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  <a:cs typeface="Lato" panose="020F0502020204030203" pitchFamily="34" charset="0"/>
                          </a:rPr>
                        </m:ctrlPr>
                      </m:dPr>
                      <m:e>
                        <m:r>
                          <a:rPr lang="en-US" altLang="zh-CN" sz="4267" i="1" dirty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  <a:cs typeface="Lato" panose="020F0502020204030203" pitchFamily="34" charset="0"/>
                          </a:rPr>
                          <m:t>𝑡</m:t>
                        </m:r>
                        <m:r>
                          <a:rPr lang="en-US" altLang="zh-CN" sz="4267" i="1" dirty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  <a:cs typeface="Lato" panose="020F0502020204030203" pitchFamily="34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altLang="zh-CN" sz="4267" i="1" dirty="0" err="1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  <a:cs typeface="Lato" panose="020F0502020204030203" pitchFamily="34" charset="0"/>
                              </a:rPr>
                            </m:ctrlPr>
                          </m:sSubPr>
                          <m:e>
                            <m:r>
                              <a:rPr lang="en-US" altLang="zh-CN" sz="4267" i="1" dirty="0" err="1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  <a:cs typeface="Lato" panose="020F0502020204030203" pitchFamily="34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altLang="zh-CN" sz="4267" i="1" dirty="0" err="1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  <a:cs typeface="Lato" panose="020F0502020204030203" pitchFamily="34" charset="0"/>
                              </a:rPr>
                              <m:t>𝑆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CN" sz="4267" dirty="0">
                    <a:latin typeface="Lato" panose="020F0502020204030203" pitchFamily="34" charset="0"/>
                    <a:cs typeface="Lato" panose="020F0502020204030203" pitchFamily="34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25236" y="6590316"/>
                <a:ext cx="10671131" cy="504127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矩形 7"/>
          <p:cNvSpPr/>
          <p:nvPr/>
        </p:nvSpPr>
        <p:spPr>
          <a:xfrm>
            <a:off x="4360844" y="8805095"/>
            <a:ext cx="3400499" cy="61171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/>
              <p:cNvSpPr txBox="1"/>
              <p:nvPr/>
            </p:nvSpPr>
            <p:spPr>
              <a:xfrm>
                <a:off x="631889" y="6653153"/>
                <a:ext cx="1174623" cy="748988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sSubPr>
                        <m:e>
                          <m: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𝒋</m:t>
                          </m:r>
                        </m:e>
                        <m:sub>
                          <m: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altLang="zh-CN" sz="4267" b="1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11" name="文本框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889" y="6653153"/>
                <a:ext cx="1174623" cy="7489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/>
              <p:cNvSpPr txBox="1"/>
              <p:nvPr/>
            </p:nvSpPr>
            <p:spPr>
              <a:xfrm>
                <a:off x="631889" y="7642835"/>
                <a:ext cx="1174623" cy="748988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sSubPr>
                        <m:e>
                          <m: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𝒋</m:t>
                          </m:r>
                        </m:e>
                        <m:sub>
                          <m: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altLang="zh-CN" sz="4267" b="1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12" name="文本框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889" y="7642835"/>
                <a:ext cx="1174623" cy="7489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/>
              <p:cNvSpPr txBox="1"/>
              <p:nvPr/>
            </p:nvSpPr>
            <p:spPr>
              <a:xfrm>
                <a:off x="622851" y="8637109"/>
                <a:ext cx="1174623" cy="748988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sSubPr>
                        <m:e>
                          <m: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𝒋</m:t>
                          </m:r>
                        </m:e>
                        <m:sub>
                          <m: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altLang="zh-CN" sz="4267" b="1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13" name="文本框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51" y="8637109"/>
                <a:ext cx="1174623" cy="74898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/>
              <p:cNvSpPr txBox="1"/>
              <p:nvPr/>
            </p:nvSpPr>
            <p:spPr>
              <a:xfrm>
                <a:off x="622850" y="9631384"/>
                <a:ext cx="1174623" cy="748988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sSubPr>
                        <m:e>
                          <m: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𝒋</m:t>
                          </m:r>
                        </m:e>
                        <m:sub>
                          <m: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altLang="zh-CN" sz="4267" b="1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14" name="文本框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50" y="9631384"/>
                <a:ext cx="1174623" cy="7489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矩形 15"/>
          <p:cNvSpPr/>
          <p:nvPr/>
        </p:nvSpPr>
        <p:spPr>
          <a:xfrm>
            <a:off x="15487150" y="11538147"/>
            <a:ext cx="976061" cy="61171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/>
              <p:cNvSpPr txBox="1"/>
              <p:nvPr/>
            </p:nvSpPr>
            <p:spPr>
              <a:xfrm>
                <a:off x="16127435" y="11412935"/>
                <a:ext cx="4470400" cy="748988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sSubPr>
                        <m:e>
                          <m: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:</m:t>
                          </m:r>
                          <m:r>
                            <m:rPr>
                              <m:sty m:val="p"/>
                            </m:rP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S</m:t>
                          </m:r>
                          <m: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={</m:t>
                          </m:r>
                          <m: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𝒋</m:t>
                          </m:r>
                        </m:e>
                        <m:sub>
                          <m: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4267" b="1" i="1" dirty="0">
                          <a:latin typeface="Cambria Math" panose="02040503050406030204" pitchFamily="18" charset="0"/>
                          <a:cs typeface="DM Serif Display" charset="0"/>
                        </a:rPr>
                        <m:t>,</m:t>
                      </m:r>
                      <m:sSub>
                        <m:sSubPr>
                          <m:ctrlP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sSubPr>
                        <m:e>
                          <m: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𝒋</m:t>
                          </m:r>
                        </m:e>
                        <m:sub>
                          <m: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4267" b="1" i="1" dirty="0">
                          <a:latin typeface="Cambria Math" panose="02040503050406030204" pitchFamily="18" charset="0"/>
                          <a:cs typeface="DM Serif Display" charset="0"/>
                        </a:rPr>
                        <m:t>,</m:t>
                      </m:r>
                      <m:sSub>
                        <m:sSubPr>
                          <m:ctrlP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sSubPr>
                        <m:e>
                          <m: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𝒋</m:t>
                          </m:r>
                        </m:e>
                        <m:sub>
                          <m: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4</m:t>
                          </m:r>
                        </m:sub>
                      </m:sSub>
                      <m:r>
                        <a:rPr lang="en-US" altLang="zh-CN" sz="4267" b="1" i="1" dirty="0">
                          <a:latin typeface="Cambria Math" panose="02040503050406030204" pitchFamily="18" charset="0"/>
                          <a:cs typeface="DM Serif Display" charset="0"/>
                        </a:rPr>
                        <m:t>}</m:t>
                      </m:r>
                    </m:oMath>
                  </m:oMathPara>
                </a14:m>
                <a:endParaRPr lang="en-US" altLang="zh-CN" sz="4267" b="1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17" name="文本框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27435" y="11412935"/>
                <a:ext cx="4470400" cy="74898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直接连接符 21"/>
          <p:cNvCxnSpPr/>
          <p:nvPr/>
        </p:nvCxnSpPr>
        <p:spPr>
          <a:xfrm>
            <a:off x="2284435" y="6350001"/>
            <a:ext cx="0" cy="553612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/>
              <p:cNvSpPr txBox="1"/>
              <p:nvPr/>
            </p:nvSpPr>
            <p:spPr>
              <a:xfrm>
                <a:off x="862035" y="12100701"/>
                <a:ext cx="2844800" cy="666786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en-US" altLang="zh-CN" sz="3733" i="1" dirty="0">
                  <a:solidFill>
                    <a:srgbClr val="FF0000"/>
                  </a:solidFill>
                  <a:latin typeface="Cambria Math" panose="02040503050406030204" pitchFamily="18" charset="0"/>
                  <a:cs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5" name="文本框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035" y="12100701"/>
                <a:ext cx="2844800" cy="66678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直接连接符 26"/>
          <p:cNvCxnSpPr/>
          <p:nvPr/>
        </p:nvCxnSpPr>
        <p:spPr>
          <a:xfrm>
            <a:off x="10972800" y="6350001"/>
            <a:ext cx="0" cy="560414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/>
          <p:nvPr/>
        </p:nvCxnSpPr>
        <p:spPr>
          <a:xfrm>
            <a:off x="2284435" y="6412881"/>
            <a:ext cx="8688365" cy="0"/>
          </a:xfrm>
          <a:prstGeom prst="straightConnector1">
            <a:avLst/>
          </a:prstGeom>
          <a:ln w="76200">
            <a:solidFill>
              <a:schemeClr val="accent2">
                <a:lumMod val="60000"/>
                <a:lumOff val="40000"/>
              </a:schemeClr>
            </a:solidFill>
            <a:prstDash val="solid"/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9" name="右大括号 38"/>
          <p:cNvSpPr/>
          <p:nvPr/>
        </p:nvSpPr>
        <p:spPr>
          <a:xfrm rot="5400000">
            <a:off x="18339436" y="7758007"/>
            <a:ext cx="292344" cy="4044794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文本框 39"/>
              <p:cNvSpPr txBox="1"/>
              <p:nvPr/>
            </p:nvSpPr>
            <p:spPr>
              <a:xfrm>
                <a:off x="16463211" y="10061682"/>
                <a:ext cx="4470400" cy="748988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4267" b="1" i="1" smtClean="0">
                          <a:latin typeface="Cambria Math" panose="02040503050406030204" pitchFamily="18" charset="0"/>
                          <a:cs typeface="Lato" panose="020F0502020204030203" pitchFamily="34" charset="0"/>
                        </a:rPr>
                        <m:t>:=</m:t>
                      </m:r>
                      <m:r>
                        <m:rPr>
                          <m:sty m:val="p"/>
                        </m:rPr>
                        <a:rPr lang="en-US" altLang="zh-CN" sz="4267" b="1" i="1" smtClean="0">
                          <a:latin typeface="Cambria Math" panose="02040503050406030204" pitchFamily="18" charset="0"/>
                          <a:cs typeface="Lato" panose="020F0502020204030203" pitchFamily="34" charset="0"/>
                        </a:rPr>
                        <m:t>e</m:t>
                      </m:r>
                      <m:r>
                        <a:rPr lang="en-US" altLang="zh-CN" sz="4267" b="1" i="1">
                          <a:latin typeface="Cambria Math" panose="02040503050406030204" pitchFamily="18" charset="0"/>
                          <a:cs typeface="Lato" panose="020F0502020204030203" pitchFamily="34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altLang="zh-CN" sz="4267" b="1" i="1">
                          <a:latin typeface="Cambria Math" panose="02040503050406030204" pitchFamily="18" charset="0"/>
                          <a:cs typeface="Lato" panose="020F0502020204030203" pitchFamily="34" charset="0"/>
                        </a:rPr>
                        <m:t>S</m:t>
                      </m:r>
                      <m:r>
                        <a:rPr lang="en-US" altLang="zh-CN" sz="4267" b="1" i="1">
                          <a:latin typeface="Cambria Math" panose="02040503050406030204" pitchFamily="18" charset="0"/>
                          <a:cs typeface="Lato" panose="020F0502020204030203" pitchFamily="34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US" altLang="zh-CN" sz="4267" b="1" i="1">
                          <a:latin typeface="Cambria Math" panose="02040503050406030204" pitchFamily="18" charset="0"/>
                          <a:cs typeface="Lato" panose="020F0502020204030203" pitchFamily="34" charset="0"/>
                        </a:rPr>
                        <m:t>t</m:t>
                      </m:r>
                      <m:r>
                        <a:rPr lang="en-US" altLang="zh-CN" sz="4267" b="1" i="1">
                          <a:latin typeface="Cambria Math" panose="02040503050406030204" pitchFamily="18" charset="0"/>
                          <a:cs typeface="Lato" panose="020F0502020204030203" pitchFamily="34" charset="0"/>
                        </a:rPr>
                        <m:t>)</m:t>
                      </m:r>
                    </m:oMath>
                  </m:oMathPara>
                </a14:m>
                <a:endParaRPr lang="en-US" altLang="zh-CN" sz="4267" b="1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40" name="文本框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63211" y="10061682"/>
                <a:ext cx="4470400" cy="74898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/>
              <p:cNvSpPr txBox="1"/>
              <p:nvPr/>
            </p:nvSpPr>
            <p:spPr>
              <a:xfrm>
                <a:off x="14411447" y="12578658"/>
                <a:ext cx="2596376" cy="748988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4267" b="1" i="1">
                          <a:latin typeface="Cambria Math" panose="02040503050406030204" pitchFamily="18" charset="0"/>
                          <a:cs typeface="Lato" panose="020F0502020204030203" pitchFamily="34" charset="0"/>
                        </a:rPr>
                        <m:t>e</m:t>
                      </m:r>
                      <m:r>
                        <a:rPr lang="en-US" altLang="zh-CN" sz="4267" b="1" i="1">
                          <a:latin typeface="Cambria Math" panose="02040503050406030204" pitchFamily="18" charset="0"/>
                          <a:cs typeface="Lato" panose="020F0502020204030203" pitchFamily="34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altLang="zh-CN" sz="4267" b="1" i="1">
                          <a:latin typeface="Cambria Math" panose="02040503050406030204" pitchFamily="18" charset="0"/>
                          <a:cs typeface="Lato" panose="020F0502020204030203" pitchFamily="34" charset="0"/>
                        </a:rPr>
                        <m:t>S</m:t>
                      </m:r>
                      <m:r>
                        <a:rPr lang="en-US" altLang="zh-CN" sz="4267" b="1" i="1">
                          <a:latin typeface="Cambria Math" panose="02040503050406030204" pitchFamily="18" charset="0"/>
                          <a:cs typeface="Lato" panose="020F0502020204030203" pitchFamily="34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US" altLang="zh-CN" sz="4267" b="1" i="1">
                          <a:latin typeface="Cambria Math" panose="02040503050406030204" pitchFamily="18" charset="0"/>
                          <a:cs typeface="Lato" panose="020F0502020204030203" pitchFamily="34" charset="0"/>
                        </a:rPr>
                        <m:t>t</m:t>
                      </m:r>
                      <m:r>
                        <a:rPr lang="en-US" altLang="zh-CN" sz="4267" b="1" i="1">
                          <a:latin typeface="Cambria Math" panose="02040503050406030204" pitchFamily="18" charset="0"/>
                          <a:cs typeface="Lato" panose="020F0502020204030203" pitchFamily="34" charset="0"/>
                        </a:rPr>
                        <m:t>): </m:t>
                      </m:r>
                    </m:oMath>
                  </m:oMathPara>
                </a14:m>
                <a:endParaRPr lang="en-US" altLang="zh-CN" sz="4267" b="1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15" name="文本框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11447" y="12578658"/>
                <a:ext cx="2596376" cy="74898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矩形 18"/>
          <p:cNvSpPr/>
          <p:nvPr/>
        </p:nvSpPr>
        <p:spPr>
          <a:xfrm>
            <a:off x="16862821" y="12683052"/>
            <a:ext cx="976061" cy="61171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/>
              <p:cNvSpPr txBox="1"/>
              <p:nvPr/>
            </p:nvSpPr>
            <p:spPr>
              <a:xfrm>
                <a:off x="17953788" y="12466960"/>
                <a:ext cx="854595" cy="91300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5333" b="1" i="1" smtClean="0">
                          <a:latin typeface="Cambria Math" panose="02040503050406030204" pitchFamily="18" charset="0"/>
                          <a:cs typeface="Lato" panose="020F0502020204030203" pitchFamily="34" charset="0"/>
                        </a:rPr>
                        <m:t>−</m:t>
                      </m:r>
                    </m:oMath>
                  </m:oMathPara>
                </a14:m>
                <a:endParaRPr lang="en-US" altLang="zh-CN" sz="5333" b="1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20" name="文本框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3788" y="12466960"/>
                <a:ext cx="854595" cy="91300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矩形 22"/>
          <p:cNvSpPr/>
          <p:nvPr/>
        </p:nvSpPr>
        <p:spPr>
          <a:xfrm>
            <a:off x="18707082" y="12683052"/>
            <a:ext cx="976061" cy="61171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16E2D342-3162-9EDD-695F-ED703DC9D0F9}"/>
              </a:ext>
            </a:extLst>
          </p:cNvPr>
          <p:cNvSpPr/>
          <p:nvPr/>
        </p:nvSpPr>
        <p:spPr>
          <a:xfrm>
            <a:off x="2266765" y="7811728"/>
            <a:ext cx="6400800" cy="61171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48319C39-CE8A-08C8-F991-8DA22E6B40F0}"/>
              </a:ext>
            </a:extLst>
          </p:cNvPr>
          <p:cNvSpPr/>
          <p:nvPr/>
        </p:nvSpPr>
        <p:spPr>
          <a:xfrm>
            <a:off x="3149600" y="6805993"/>
            <a:ext cx="1625600" cy="61171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356741A0-CDD9-9488-41CF-A4C82B5FD55B}"/>
              </a:ext>
            </a:extLst>
          </p:cNvPr>
          <p:cNvSpPr/>
          <p:nvPr/>
        </p:nvSpPr>
        <p:spPr>
          <a:xfrm>
            <a:off x="5467165" y="9820012"/>
            <a:ext cx="3690731" cy="61171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/>
          </a:p>
        </p:txBody>
      </p:sp>
      <p:sp>
        <p:nvSpPr>
          <p:cNvPr id="6" name="矩形 5"/>
          <p:cNvSpPr/>
          <p:nvPr/>
        </p:nvSpPr>
        <p:spPr>
          <a:xfrm>
            <a:off x="2284435" y="7810820"/>
            <a:ext cx="6400800" cy="61171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/>
          </a:p>
        </p:txBody>
      </p:sp>
      <p:sp>
        <p:nvSpPr>
          <p:cNvPr id="9" name="矩形 8"/>
          <p:cNvSpPr/>
          <p:nvPr/>
        </p:nvSpPr>
        <p:spPr>
          <a:xfrm>
            <a:off x="3149600" y="6821139"/>
            <a:ext cx="1625600" cy="61171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/>
          </a:p>
        </p:txBody>
      </p:sp>
      <p:sp>
        <p:nvSpPr>
          <p:cNvPr id="10" name="矩形 9"/>
          <p:cNvSpPr/>
          <p:nvPr/>
        </p:nvSpPr>
        <p:spPr>
          <a:xfrm>
            <a:off x="5467165" y="9799369"/>
            <a:ext cx="3690731" cy="61171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/>
          </a:p>
        </p:txBody>
      </p:sp>
      <p:sp>
        <p:nvSpPr>
          <p:cNvPr id="34" name="Set Cover">
            <a:extLst>
              <a:ext uri="{FF2B5EF4-FFF2-40B4-BE49-F238E27FC236}">
                <a16:creationId xmlns:a16="http://schemas.microsoft.com/office/drawing/2014/main" id="{478DBD3A-D13B-43D0-9924-4A22BEDDBC8D}"/>
              </a:ext>
            </a:extLst>
          </p:cNvPr>
          <p:cNvSpPr txBox="1">
            <a:spLocks/>
          </p:cNvSpPr>
          <p:nvPr/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9pPr>
          </a:lstStyle>
          <a:p>
            <a:pPr hangingPunct="1"/>
            <a:r>
              <a:rPr lang="en-US" dirty="0"/>
              <a:t>IP for our problem</a:t>
            </a:r>
          </a:p>
        </p:txBody>
      </p:sp>
    </p:spTree>
    <p:extLst>
      <p:ext uri="{BB962C8B-B14F-4D97-AF65-F5344CB8AC3E}">
        <p14:creationId xmlns:p14="http://schemas.microsoft.com/office/powerpoint/2010/main" val="1187214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35" grpId="0"/>
      <p:bldP spid="35" grpId="1"/>
      <p:bldP spid="8" grpId="0" animBg="1"/>
      <p:bldP spid="8" grpId="1" animBg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6" grpId="0" animBg="1"/>
      <p:bldP spid="16" grpId="1" animBg="1"/>
      <p:bldP spid="17" grpId="0"/>
      <p:bldP spid="17" grpId="1"/>
      <p:bldP spid="25" grpId="0"/>
      <p:bldP spid="25" grpId="1"/>
      <p:bldP spid="39" grpId="0" animBg="1"/>
      <p:bldP spid="40" grpId="0"/>
      <p:bldP spid="40" grpId="1"/>
      <p:bldP spid="15" grpId="0"/>
      <p:bldP spid="15" grpId="1"/>
      <p:bldP spid="19" grpId="0" animBg="1"/>
      <p:bldP spid="19" grpId="1" animBg="1"/>
      <p:bldP spid="20" grpId="0"/>
      <p:bldP spid="20" grpId="1"/>
      <p:bldP spid="23" grpId="0" animBg="1"/>
      <p:bldP spid="23" grpId="1" animBg="1"/>
      <p:bldP spid="24" grpId="0" animBg="1"/>
      <p:bldP spid="24" grpId="1" animBg="1"/>
      <p:bldP spid="26" grpId="0" animBg="1"/>
      <p:bldP spid="26" grpId="1" animBg="1"/>
      <p:bldP spid="28" grpId="0" animBg="1"/>
      <p:bldP spid="28" grpId="1" animBg="1"/>
      <p:bldP spid="6" grpId="0" animBg="1"/>
      <p:bldP spid="6" grpId="1" animBg="1"/>
      <p:bldP spid="9" grpId="0" animBg="1"/>
      <p:bldP spid="9" grpId="1" animBg="1"/>
      <p:bldP spid="10" grpId="0" animBg="1"/>
      <p:bldP spid="10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605002" y="2686980"/>
            <a:ext cx="21609473" cy="22301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 fontAlgn="auto">
              <a:lnSpc>
                <a:spcPct val="150000"/>
              </a:lnSpc>
            </a:pPr>
            <a:r>
              <a:rPr lang="en-US" altLang="zh-CN" sz="4267" dirty="0">
                <a:latin typeface="Lato" panose="020F0502020204030203" pitchFamily="34" charset="0"/>
                <a:cs typeface="Lato" panose="020F0502020204030203" pitchFamily="34" charset="0"/>
              </a:rPr>
              <a:t>                                           Recall: want to min #alive jobs at time t.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4267" dirty="0"/>
              <a:t>	</a:t>
            </a:r>
            <a:r>
              <a:rPr lang="zh-CN" altLang="en-US" sz="4267" dirty="0"/>
              <a:t>⇒            </a:t>
            </a:r>
            <a:r>
              <a:rPr lang="en-US" altLang="zh-CN" sz="4267" dirty="0">
                <a:latin typeface="Lato" panose="020F0502020204030203" pitchFamily="34" charset="0"/>
              </a:rPr>
              <a:t>W</a:t>
            </a:r>
            <a:r>
              <a:rPr lang="en-US" altLang="zh-CN" sz="4267" dirty="0">
                <a:latin typeface="Lato" panose="020F0502020204030203" pitchFamily="34" charset="0"/>
                <a:cs typeface="Lato" panose="020F0502020204030203" pitchFamily="34" charset="0"/>
              </a:rPr>
              <a:t>rite IP </a:t>
            </a:r>
            <a:r>
              <a:rPr lang="en-US" altLang="zh-CN" sz="4267" dirty="0">
                <a:solidFill>
                  <a:srgbClr val="FF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w.r.t fixed time t </a:t>
            </a:r>
            <a:r>
              <a:rPr lang="en-US" altLang="zh-CN" sz="4267" dirty="0">
                <a:latin typeface="Lato" panose="020F0502020204030203" pitchFamily="34" charset="0"/>
                <a:cs typeface="Lato" panose="020F0502020204030203" pitchFamily="34" charset="0"/>
              </a:rPr>
              <a:t>to min #alive jobs at time t.</a:t>
            </a:r>
          </a:p>
          <a:p>
            <a:pPr algn="l" fontAlgn="auto">
              <a:lnSpc>
                <a:spcPct val="150000"/>
              </a:lnSpc>
            </a:pPr>
            <a:endParaRPr lang="en-US" altLang="zh-CN" sz="4267" dirty="0">
              <a:latin typeface="Lato" panose="020F0502020204030203" pitchFamily="34" charset="0"/>
              <a:cs typeface="Lato" panose="020F0502020204030203" pitchFamily="34" charset="0"/>
            </a:endParaRPr>
          </a:p>
          <a:p>
            <a:pPr algn="l" fontAlgn="auto">
              <a:lnSpc>
                <a:spcPct val="150000"/>
              </a:lnSpc>
            </a:pPr>
            <a:r>
              <a:rPr lang="en-US" altLang="zh-CN" sz="4267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2366656" y="12845799"/>
            <a:ext cx="580288" cy="595035"/>
          </a:xfrm>
        </p:spPr>
        <p:txBody>
          <a:bodyPr/>
          <a:lstStyle/>
          <a:p>
            <a:fld id="{B6F15528-21DE-4FAA-801E-634DDDAF4B2B}" type="slidenum">
              <a:rPr lang="en-US" smtClean="0"/>
              <a:t>24</a:t>
            </a:fld>
            <a:endParaRPr lang="en-US"/>
          </a:p>
        </p:txBody>
      </p:sp>
      <p:cxnSp>
        <p:nvCxnSpPr>
          <p:cNvPr id="2" name="直接箭头连接符 1"/>
          <p:cNvCxnSpPr/>
          <p:nvPr/>
        </p:nvCxnSpPr>
        <p:spPr>
          <a:xfrm>
            <a:off x="2032000" y="11886127"/>
            <a:ext cx="12192000" cy="26731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/>
              <p:cNvSpPr txBox="1"/>
              <p:nvPr/>
            </p:nvSpPr>
            <p:spPr>
              <a:xfrm>
                <a:off x="11269724" y="11911872"/>
                <a:ext cx="2844800" cy="666786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733" i="1">
                          <a:latin typeface="Cambria Math" panose="02040503050406030204" pitchFamily="18" charset="0"/>
                          <a:cs typeface="DM Serif Display" charset="0"/>
                        </a:rPr>
                        <m:t>𝑡𝑖𝑚𝑒𝑙𝑖𝑛𝑒</m:t>
                      </m:r>
                    </m:oMath>
                  </m:oMathPara>
                </a14:m>
                <a:endParaRPr lang="en-US" altLang="zh-CN" sz="3733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69724" y="11911872"/>
                <a:ext cx="2844800" cy="66678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文本框 34"/>
              <p:cNvSpPr txBox="1"/>
              <p:nvPr/>
            </p:nvSpPr>
            <p:spPr>
              <a:xfrm>
                <a:off x="9550400" y="12104369"/>
                <a:ext cx="2844800" cy="666786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733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altLang="zh-CN" sz="3733" i="1" dirty="0">
                  <a:solidFill>
                    <a:srgbClr val="FF0000"/>
                  </a:solidFill>
                  <a:latin typeface="Cambria Math" panose="02040503050406030204" pitchFamily="18" charset="0"/>
                  <a:cs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5" name="文本框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0400" y="12104369"/>
                <a:ext cx="2844800" cy="6667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矩形 7"/>
          <p:cNvSpPr/>
          <p:nvPr/>
        </p:nvSpPr>
        <p:spPr>
          <a:xfrm>
            <a:off x="4360844" y="8805095"/>
            <a:ext cx="3400499" cy="61171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/>
              <p:cNvSpPr txBox="1"/>
              <p:nvPr/>
            </p:nvSpPr>
            <p:spPr>
              <a:xfrm>
                <a:off x="631889" y="6653153"/>
                <a:ext cx="1174623" cy="748988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sSubPr>
                        <m:e>
                          <m: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𝒋</m:t>
                          </m:r>
                        </m:e>
                        <m:sub>
                          <m: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altLang="zh-CN" sz="4267" b="1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11" name="文本框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889" y="6653153"/>
                <a:ext cx="1174623" cy="7489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/>
              <p:cNvSpPr txBox="1"/>
              <p:nvPr/>
            </p:nvSpPr>
            <p:spPr>
              <a:xfrm>
                <a:off x="631889" y="7642835"/>
                <a:ext cx="1174623" cy="748988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sSubPr>
                        <m:e>
                          <m: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𝒋</m:t>
                          </m:r>
                        </m:e>
                        <m:sub>
                          <m: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altLang="zh-CN" sz="4267" b="1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12" name="文本框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889" y="7642835"/>
                <a:ext cx="1174623" cy="7489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/>
              <p:cNvSpPr txBox="1"/>
              <p:nvPr/>
            </p:nvSpPr>
            <p:spPr>
              <a:xfrm>
                <a:off x="622851" y="8637109"/>
                <a:ext cx="1174623" cy="748988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sSubPr>
                        <m:e>
                          <m: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𝒋</m:t>
                          </m:r>
                        </m:e>
                        <m:sub>
                          <m: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altLang="zh-CN" sz="4267" b="1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13" name="文本框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51" y="8637109"/>
                <a:ext cx="1174623" cy="74898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/>
              <p:cNvSpPr txBox="1"/>
              <p:nvPr/>
            </p:nvSpPr>
            <p:spPr>
              <a:xfrm>
                <a:off x="622850" y="9631384"/>
                <a:ext cx="1174623" cy="748988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sSubPr>
                        <m:e>
                          <m: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𝒋</m:t>
                          </m:r>
                        </m:e>
                        <m:sub>
                          <m:r>
                            <a:rPr lang="en-US" altLang="zh-CN" sz="4267" b="1" i="1" dirty="0">
                              <a:latin typeface="Cambria Math" panose="02040503050406030204" pitchFamily="18" charset="0"/>
                              <a:cs typeface="DM Serif Display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altLang="zh-CN" sz="4267" b="1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14" name="文本框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50" y="9631384"/>
                <a:ext cx="1174623" cy="7489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直接连接符 21"/>
          <p:cNvCxnSpPr/>
          <p:nvPr/>
        </p:nvCxnSpPr>
        <p:spPr>
          <a:xfrm>
            <a:off x="2284435" y="6350001"/>
            <a:ext cx="0" cy="553612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/>
              <p:cNvSpPr txBox="1"/>
              <p:nvPr/>
            </p:nvSpPr>
            <p:spPr>
              <a:xfrm>
                <a:off x="862035" y="12100701"/>
                <a:ext cx="2844800" cy="666786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en-US" altLang="zh-CN" sz="3733" i="1" dirty="0">
                  <a:solidFill>
                    <a:srgbClr val="FF0000"/>
                  </a:solidFill>
                  <a:latin typeface="Cambria Math" panose="02040503050406030204" pitchFamily="18" charset="0"/>
                  <a:cs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5" name="文本框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035" y="12100701"/>
                <a:ext cx="2844800" cy="66678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直接连接符 26"/>
          <p:cNvCxnSpPr/>
          <p:nvPr/>
        </p:nvCxnSpPr>
        <p:spPr>
          <a:xfrm>
            <a:off x="10972800" y="6350001"/>
            <a:ext cx="0" cy="560414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/>
          <p:nvPr/>
        </p:nvCxnSpPr>
        <p:spPr>
          <a:xfrm>
            <a:off x="2284435" y="6412881"/>
            <a:ext cx="8688365" cy="0"/>
          </a:xfrm>
          <a:prstGeom prst="straightConnector1">
            <a:avLst/>
          </a:prstGeom>
          <a:ln w="76200">
            <a:solidFill>
              <a:schemeClr val="accent2">
                <a:lumMod val="60000"/>
                <a:lumOff val="40000"/>
              </a:schemeClr>
            </a:solidFill>
            <a:prstDash val="solid"/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文本框 39"/>
              <p:cNvSpPr txBox="1"/>
              <p:nvPr/>
            </p:nvSpPr>
            <p:spPr>
              <a:xfrm>
                <a:off x="14939940" y="11599493"/>
                <a:ext cx="7287743" cy="1769202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4267" b="0" i="1" smtClean="0">
                          <a:latin typeface="Cambria Math" panose="02040503050406030204" pitchFamily="18" charset="0"/>
                          <a:cs typeface="Lato" panose="020F0502020204030203" pitchFamily="34" charset="0"/>
                        </a:rPr>
                        <m:t>𝑒</m:t>
                      </m:r>
                      <m:d>
                        <m:dPr>
                          <m:ctrlPr>
                            <a:rPr lang="en-US" altLang="zh-CN" sz="4267" i="1">
                              <a:latin typeface="Cambria Math" panose="02040503050406030204" pitchFamily="18" charset="0"/>
                              <a:cs typeface="Lato" panose="020F0502020204030203" pitchFamily="34" charset="0"/>
                            </a:rPr>
                          </m:ctrlPr>
                        </m:dPr>
                        <m:e>
                          <m:r>
                            <a:rPr lang="en-US" altLang="zh-CN" sz="4267" b="0" i="1">
                              <a:latin typeface="Cambria Math" panose="02040503050406030204" pitchFamily="18" charset="0"/>
                              <a:cs typeface="Lato" panose="020F0502020204030203" pitchFamily="34" charset="0"/>
                            </a:rPr>
                            <m:t>𝑆</m:t>
                          </m:r>
                          <m:r>
                            <a:rPr lang="en-US" altLang="zh-CN" sz="4267" b="0" i="1">
                              <a:latin typeface="Cambria Math" panose="02040503050406030204" pitchFamily="18" charset="0"/>
                              <a:cs typeface="Lato" panose="020F0502020204030203" pitchFamily="34" charset="0"/>
                            </a:rPr>
                            <m:t>, </m:t>
                          </m:r>
                          <m:r>
                            <a:rPr lang="en-US" altLang="zh-CN" sz="4267" b="0" i="1">
                              <a:latin typeface="Cambria Math" panose="02040503050406030204" pitchFamily="18" charset="0"/>
                              <a:cs typeface="Lato" panose="020F0502020204030203" pitchFamily="34" charset="0"/>
                            </a:rPr>
                            <m:t>𝑡</m:t>
                          </m:r>
                        </m:e>
                      </m:d>
                      <m:r>
                        <a:rPr lang="en-US" altLang="zh-CN" sz="4267" b="0" i="1" smtClean="0">
                          <a:latin typeface="Cambria Math" panose="02040503050406030204" pitchFamily="18" charset="0"/>
                          <a:cs typeface="Lato" panose="020F0502020204030203" pitchFamily="34" charset="0"/>
                        </a:rPr>
                        <m:t>≔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CN" sz="4267" i="1" smtClean="0">
                              <a:latin typeface="Cambria Math" panose="02040503050406030204" pitchFamily="18" charset="0"/>
                              <a:cs typeface="Lato" panose="020F0502020204030203" pitchFamily="34" charset="0"/>
                            </a:rPr>
                          </m:ctrlPr>
                        </m:naryPr>
                        <m:sub>
                          <m:r>
                            <a:rPr lang="en-US" altLang="zh-CN" sz="4267" b="0" i="1" smtClean="0">
                              <a:latin typeface="Cambria Math" panose="02040503050406030204" pitchFamily="18" charset="0"/>
                              <a:cs typeface="Lato" panose="020F0502020204030203" pitchFamily="34" charset="0"/>
                            </a:rPr>
                            <m:t>𝑗</m:t>
                          </m:r>
                          <m:r>
                            <a:rPr lang="en-US" altLang="zh-CN" sz="4267" b="0" i="1" smtClean="0">
                              <a:latin typeface="Cambria Math" panose="02040503050406030204" pitchFamily="18" charset="0"/>
                              <a:cs typeface="Lato" panose="020F0502020204030203" pitchFamily="34" charset="0"/>
                            </a:rPr>
                            <m:t>∈</m:t>
                          </m:r>
                          <m:r>
                            <a:rPr lang="en-US" altLang="zh-CN" sz="4267" b="0" i="1" smtClean="0">
                              <a:latin typeface="Cambria Math" panose="02040503050406030204" pitchFamily="18" charset="0"/>
                              <a:cs typeface="Lato" panose="020F0502020204030203" pitchFamily="34" charset="0"/>
                            </a:rPr>
                            <m:t>𝑆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zh-CN" sz="4267" i="1" smtClean="0">
                                  <a:latin typeface="Cambria Math" panose="02040503050406030204" pitchFamily="18" charset="0"/>
                                  <a:cs typeface="Lato" panose="020F0502020204030203" pitchFamily="34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4267" b="0" i="1" smtClean="0">
                                  <a:latin typeface="Cambria Math" panose="02040503050406030204" pitchFamily="18" charset="0"/>
                                  <a:cs typeface="Lato" panose="020F0502020204030203" pitchFamily="34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altLang="zh-CN" sz="4267" b="0" i="1" smtClean="0">
                                  <a:latin typeface="Cambria Math" panose="02040503050406030204" pitchFamily="18" charset="0"/>
                                  <a:cs typeface="Lato" panose="020F0502020204030203" pitchFamily="34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  <m:r>
                        <a:rPr lang="en-US" altLang="zh-CN" sz="4267" b="0" i="1" smtClean="0">
                          <a:latin typeface="Cambria Math" panose="02040503050406030204" pitchFamily="18" charset="0"/>
                          <a:cs typeface="Lato" panose="020F0502020204030203" pitchFamily="34" charset="0"/>
                        </a:rPr>
                        <m:t> −</m:t>
                      </m:r>
                      <m:d>
                        <m:dPr>
                          <m:ctrlPr>
                            <a:rPr lang="en-US" altLang="zh-CN" sz="4267" i="1" smtClean="0">
                              <a:latin typeface="Cambria Math" panose="02040503050406030204" pitchFamily="18" charset="0"/>
                              <a:cs typeface="Lato" panose="020F0502020204030203" pitchFamily="34" charset="0"/>
                            </a:rPr>
                          </m:ctrlPr>
                        </m:dPr>
                        <m:e>
                          <m:r>
                            <a:rPr lang="en-US" altLang="zh-CN" sz="4267" b="0" i="1" smtClean="0">
                              <a:latin typeface="Cambria Math" panose="02040503050406030204" pitchFamily="18" charset="0"/>
                              <a:cs typeface="Lato" panose="020F0502020204030203" pitchFamily="34" charset="0"/>
                            </a:rPr>
                            <m:t>𝑡</m:t>
                          </m:r>
                          <m:r>
                            <a:rPr lang="en-US" altLang="zh-CN" sz="4267" b="0" i="1" smtClean="0">
                              <a:latin typeface="Cambria Math" panose="02040503050406030204" pitchFamily="18" charset="0"/>
                              <a:cs typeface="Lato" panose="020F0502020204030203" pitchFamily="34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zh-CN" sz="4267" i="1" smtClean="0">
                                  <a:latin typeface="Cambria Math" panose="02040503050406030204" pitchFamily="18" charset="0"/>
                                  <a:cs typeface="Lato" panose="020F0502020204030203" pitchFamily="34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4267" b="0" i="1" smtClean="0">
                                  <a:latin typeface="Cambria Math" panose="02040503050406030204" pitchFamily="18" charset="0"/>
                                  <a:cs typeface="Lato" panose="020F0502020204030203" pitchFamily="34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altLang="zh-CN" sz="4267" b="0" i="1" smtClean="0">
                                  <a:latin typeface="Cambria Math" panose="02040503050406030204" pitchFamily="18" charset="0"/>
                                  <a:cs typeface="Lato" panose="020F0502020204030203" pitchFamily="34" charset="0"/>
                                </a:rPr>
                                <m:t>𝑆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altLang="zh-CN" sz="4267" i="1" dirty="0"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40" name="文本框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39940" y="11599493"/>
                <a:ext cx="7287743" cy="176920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矩形 23">
            <a:extLst>
              <a:ext uri="{FF2B5EF4-FFF2-40B4-BE49-F238E27FC236}">
                <a16:creationId xmlns:a16="http://schemas.microsoft.com/office/drawing/2014/main" id="{16E2D342-3162-9EDD-695F-ED703DC9D0F9}"/>
              </a:ext>
            </a:extLst>
          </p:cNvPr>
          <p:cNvSpPr/>
          <p:nvPr/>
        </p:nvSpPr>
        <p:spPr>
          <a:xfrm>
            <a:off x="2266765" y="7811728"/>
            <a:ext cx="6400800" cy="61171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48319C39-CE8A-08C8-F991-8DA22E6B40F0}"/>
              </a:ext>
            </a:extLst>
          </p:cNvPr>
          <p:cNvSpPr/>
          <p:nvPr/>
        </p:nvSpPr>
        <p:spPr>
          <a:xfrm>
            <a:off x="3149600" y="6805993"/>
            <a:ext cx="1625600" cy="61171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356741A0-CDD9-9488-41CF-A4C82B5FD55B}"/>
              </a:ext>
            </a:extLst>
          </p:cNvPr>
          <p:cNvSpPr/>
          <p:nvPr/>
        </p:nvSpPr>
        <p:spPr>
          <a:xfrm>
            <a:off x="5467165" y="9820012"/>
            <a:ext cx="3690731" cy="61171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/>
          </a:p>
        </p:txBody>
      </p:sp>
      <p:sp>
        <p:nvSpPr>
          <p:cNvPr id="6" name="矩形 5"/>
          <p:cNvSpPr/>
          <p:nvPr/>
        </p:nvSpPr>
        <p:spPr>
          <a:xfrm>
            <a:off x="2284435" y="7810820"/>
            <a:ext cx="6400800" cy="61171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/>
          </a:p>
        </p:txBody>
      </p:sp>
      <p:sp>
        <p:nvSpPr>
          <p:cNvPr id="9" name="矩形 8"/>
          <p:cNvSpPr/>
          <p:nvPr/>
        </p:nvSpPr>
        <p:spPr>
          <a:xfrm>
            <a:off x="3149600" y="6821139"/>
            <a:ext cx="1625600" cy="61171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/>
          </a:p>
        </p:txBody>
      </p:sp>
      <p:sp>
        <p:nvSpPr>
          <p:cNvPr id="10" name="矩形 9"/>
          <p:cNvSpPr/>
          <p:nvPr/>
        </p:nvSpPr>
        <p:spPr>
          <a:xfrm>
            <a:off x="5467165" y="9799369"/>
            <a:ext cx="3690731" cy="61171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/>
          </a:p>
        </p:txBody>
      </p:sp>
      <p:sp>
        <p:nvSpPr>
          <p:cNvPr id="34" name="Set Cover">
            <a:extLst>
              <a:ext uri="{FF2B5EF4-FFF2-40B4-BE49-F238E27FC236}">
                <a16:creationId xmlns:a16="http://schemas.microsoft.com/office/drawing/2014/main" id="{478DBD3A-D13B-43D0-9924-4A22BEDDBC8D}"/>
              </a:ext>
            </a:extLst>
          </p:cNvPr>
          <p:cNvSpPr txBox="1">
            <a:spLocks/>
          </p:cNvSpPr>
          <p:nvPr/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9pPr>
          </a:lstStyle>
          <a:p>
            <a:pPr hangingPunct="1"/>
            <a:r>
              <a:rPr lang="en-US" dirty="0"/>
              <a:t>IP for our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矩形: 圆角 14">
                <a:extLst>
                  <a:ext uri="{FF2B5EF4-FFF2-40B4-BE49-F238E27FC236}">
                    <a16:creationId xmlns:a16="http://schemas.microsoft.com/office/drawing/2014/main" id="{864BEE05-D1F8-4F08-9ADE-C46C767BC2F4}"/>
                  </a:ext>
                </a:extLst>
              </p:cNvPr>
              <p:cNvSpPr/>
              <p:nvPr/>
            </p:nvSpPr>
            <p:spPr>
              <a:xfrm>
                <a:off x="13746801" y="6350001"/>
                <a:ext cx="8198917" cy="4147580"/>
              </a:xfrm>
              <a:prstGeom prst="roundRect">
                <a:avLst/>
              </a:prstGeom>
              <a:solidFill>
                <a:schemeClr val="bg2"/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733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𝑚𝑖𝑛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naryPr>
                        <m:sub>
                          <m:r>
                            <a:rPr lang="en-US" altLang="zh-CN" sz="3733" i="1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zh-CN" sz="3733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3733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3733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.</m:t>
                          </m:r>
                        </m:e>
                      </m:nary>
                    </m:oMath>
                  </m:oMathPara>
                </a14:m>
                <a:endParaRPr lang="en-US" altLang="zh-CN" sz="3733" dirty="0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733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          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naryPr>
                        <m:sub>
                          <m:r>
                            <a:rPr lang="en-US" altLang="zh-CN" sz="3733" i="1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zh-CN" sz="3733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3733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3733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3733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3733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altLang="zh-CN" sz="3733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  <m: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≥</m:t>
                      </m:r>
                      <m: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𝑒</m:t>
                      </m:r>
                      <m:d>
                        <m:dPr>
                          <m:ctrlP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dPr>
                        <m:e>
                          <m: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𝑆</m:t>
                          </m:r>
                          <m: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,</m:t>
                          </m:r>
                          <m: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𝑡</m:t>
                          </m:r>
                        </m:e>
                      </m:d>
                      <m:r>
                        <a:rPr lang="en-US" altLang="zh-CN" sz="3733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     </m:t>
                      </m:r>
                      <m: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∀</m:t>
                      </m:r>
                      <m:r>
                        <a:rPr lang="en-US" altLang="zh-CN" sz="3733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 </m:t>
                      </m:r>
                      <m:r>
                        <a:rPr lang="en-US" altLang="zh-CN" sz="3733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𝑆</m:t>
                      </m:r>
                      <m:r>
                        <a:rPr lang="en-US" altLang="zh-CN" sz="3733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⊆</m:t>
                      </m:r>
                      <m:r>
                        <a:rPr lang="en-US" altLang="zh-CN" sz="3733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𝐽</m:t>
                      </m:r>
                      <m:r>
                        <a:rPr lang="en-US" altLang="zh-CN" sz="3733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 </m:t>
                      </m:r>
                    </m:oMath>
                  </m:oMathPara>
                </a14:m>
                <a:endParaRPr lang="en-US" altLang="zh-CN" sz="3733" i="1" dirty="0">
                  <a:solidFill>
                    <a:schemeClr val="tx1"/>
                  </a:solidFill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733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𝑥</m:t>
                      </m:r>
                      <m:r>
                        <a:rPr lang="en-US" altLang="zh-CN" sz="3733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∈{</m:t>
                      </m:r>
                      <m:r>
                        <a:rPr lang="en-US" altLang="zh-CN" sz="3733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0</m:t>
                      </m:r>
                      <m:r>
                        <a:rPr lang="en-US" altLang="zh-CN" sz="3733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, </m:t>
                      </m:r>
                      <m:r>
                        <a:rPr lang="en-US" altLang="zh-CN" sz="3733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1</m:t>
                      </m:r>
                      <m:r>
                        <a:rPr lang="en-US" altLang="zh-CN" sz="3733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}.</m:t>
                      </m:r>
                    </m:oMath>
                  </m:oMathPara>
                </a14:m>
                <a:endParaRPr lang="en-US" altLang="zh-CN" sz="3733" dirty="0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36" name="矩形: 圆角 14">
                <a:extLst>
                  <a:ext uri="{FF2B5EF4-FFF2-40B4-BE49-F238E27FC236}">
                    <a16:creationId xmlns:a16="http://schemas.microsoft.com/office/drawing/2014/main" id="{864BEE05-D1F8-4F08-9ADE-C46C767BC2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46801" y="6350001"/>
                <a:ext cx="8198917" cy="4147580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chemeClr val="accent4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直接箭头连接符 27">
            <a:extLst>
              <a:ext uri="{FF2B5EF4-FFF2-40B4-BE49-F238E27FC236}">
                <a16:creationId xmlns:a16="http://schemas.microsoft.com/office/drawing/2014/main" id="{36E003FD-8A36-4711-8436-F6AF8541194D}"/>
              </a:ext>
            </a:extLst>
          </p:cNvPr>
          <p:cNvCxnSpPr>
            <a:cxnSpLocks/>
          </p:cNvCxnSpPr>
          <p:nvPr/>
        </p:nvCxnSpPr>
        <p:spPr>
          <a:xfrm flipH="1">
            <a:off x="18768646" y="5540337"/>
            <a:ext cx="2804262" cy="1481786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文本框 31">
                <a:extLst>
                  <a:ext uri="{FF2B5EF4-FFF2-40B4-BE49-F238E27FC236}">
                    <a16:creationId xmlns:a16="http://schemas.microsoft.com/office/drawing/2014/main" id="{E7E37865-C3A8-4E57-B68F-56CCF46DA3E8}"/>
                  </a:ext>
                </a:extLst>
              </p:cNvPr>
              <p:cNvSpPr txBox="1"/>
              <p:nvPr/>
            </p:nvSpPr>
            <p:spPr>
              <a:xfrm>
                <a:off x="18047776" y="4825808"/>
                <a:ext cx="5879025" cy="7368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320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Lato" panose="020F0502020204030203" pitchFamily="34" charset="0"/>
                        <a:sym typeface="+mn-ea"/>
                      </a:rPr>
                      <m:t>x</m:t>
                    </m:r>
                    <m:r>
                      <a:rPr lang="en-US" altLang="zh-CN" sz="320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Lato" panose="020F0502020204030203" pitchFamily="34" charset="0"/>
                        <a:sym typeface="+mn-ea"/>
                      </a:rPr>
                      <m:t>_</m:t>
                    </m:r>
                    <m:r>
                      <m:rPr>
                        <m:sty m:val="p"/>
                      </m:rPr>
                      <a:rPr lang="en-US" altLang="zh-CN" sz="320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Lato" panose="020F0502020204030203" pitchFamily="34" charset="0"/>
                        <a:sym typeface="+mn-ea"/>
                      </a:rPr>
                      <m:t>j</m:t>
                    </m:r>
                    <m:r>
                      <a:rPr lang="en-US" altLang="zh-CN" sz="320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Lato" panose="020F0502020204030203" pitchFamily="34" charset="0"/>
                        <a:sym typeface="+mn-ea"/>
                      </a:rPr>
                      <m:t>:</m:t>
                    </m:r>
                  </m:oMath>
                </a14:m>
                <a:r>
                  <a:rPr lang="en-US" altLang="zh-CN" sz="3200" dirty="0">
                    <a:solidFill>
                      <a:srgbClr val="FFFF00"/>
                    </a:solidFill>
                    <a:latin typeface="Lato" panose="020F0502020204030203" pitchFamily="34" charset="0"/>
                    <a:cs typeface="Lato" panose="020F0502020204030203" pitchFamily="34" charset="0"/>
                    <a:sym typeface="+mn-ea"/>
                  </a:rPr>
                  <a:t> 1 only if job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32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Lato" panose="020F0502020204030203" pitchFamily="34" charset="0"/>
                        <a:sym typeface="+mn-ea"/>
                      </a:rPr>
                      <m:t>j</m:t>
                    </m:r>
                  </m:oMath>
                </a14:m>
                <a:r>
                  <a:rPr lang="en-US" altLang="zh-CN" sz="3200" dirty="0">
                    <a:solidFill>
                      <a:srgbClr val="FFFF00"/>
                    </a:solidFill>
                    <a:latin typeface="Lato" panose="020F0502020204030203" pitchFamily="34" charset="0"/>
                    <a:cs typeface="Lato" panose="020F0502020204030203" pitchFamily="34" charset="0"/>
                    <a:sym typeface="+mn-ea"/>
                  </a:rPr>
                  <a:t> alive at time t</a:t>
                </a:r>
              </a:p>
            </p:txBody>
          </p:sp>
        </mc:Choice>
        <mc:Fallback xmlns="">
          <p:sp>
            <p:nvSpPr>
              <p:cNvPr id="41" name="文本框 31">
                <a:extLst>
                  <a:ext uri="{FF2B5EF4-FFF2-40B4-BE49-F238E27FC236}">
                    <a16:creationId xmlns:a16="http://schemas.microsoft.com/office/drawing/2014/main" id="{E7E37865-C3A8-4E57-B68F-56CCF46DA3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47776" y="4825808"/>
                <a:ext cx="5879025" cy="736805"/>
              </a:xfrm>
              <a:prstGeom prst="rect">
                <a:avLst/>
              </a:prstGeom>
              <a:blipFill>
                <a:blip r:embed="rId14"/>
                <a:stretch>
                  <a:fillRect r="-1037" b="-256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63517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  <p:bldP spid="35" grpId="1"/>
      <p:bldP spid="8" grpId="0" animBg="1"/>
      <p:bldP spid="11" grpId="0"/>
      <p:bldP spid="12" grpId="0"/>
      <p:bldP spid="13" grpId="0"/>
      <p:bldP spid="14" grpId="0"/>
      <p:bldP spid="25" grpId="0"/>
      <p:bldP spid="40" grpId="0"/>
      <p:bldP spid="24" grpId="0" animBg="1"/>
      <p:bldP spid="26" grpId="0" animBg="1"/>
      <p:bldP spid="28" grpId="0" animBg="1"/>
      <p:bldP spid="6" grpId="0" animBg="1"/>
      <p:bldP spid="9" grpId="0" animBg="1"/>
      <p:bldP spid="10" grpId="0" animBg="1"/>
      <p:bldP spid="36" grpId="0" animBg="1"/>
      <p:bldP spid="4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2366656" y="12845799"/>
            <a:ext cx="580288" cy="595035"/>
          </a:xfrm>
        </p:spPr>
        <p:txBody>
          <a:bodyPr/>
          <a:lstStyle/>
          <a:p>
            <a:fld id="{B6F15528-21DE-4FAA-801E-634DDDAF4B2B}" type="slidenum">
              <a:rPr lang="en-US" smtClean="0"/>
              <a:t>25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: 圆角 14"/>
              <p:cNvSpPr/>
              <p:nvPr/>
            </p:nvSpPr>
            <p:spPr>
              <a:xfrm>
                <a:off x="14100103" y="5029201"/>
                <a:ext cx="8198917" cy="4147580"/>
              </a:xfrm>
              <a:prstGeom prst="roundRect">
                <a:avLst/>
              </a:prstGeom>
              <a:solidFill>
                <a:schemeClr val="bg2"/>
              </a:solidFill>
              <a:ln>
                <a:solidFill>
                  <a:srgbClr val="FF99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733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𝑚𝑖𝑛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naryPr>
                        <m:sub>
                          <m:r>
                            <a:rPr lang="en-US" altLang="zh-CN" sz="3733" i="1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zh-CN" sz="3733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3733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3733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.</m:t>
                          </m:r>
                        </m:e>
                      </m:nary>
                    </m:oMath>
                  </m:oMathPara>
                </a14:m>
                <a:endParaRPr lang="en-US" altLang="zh-CN" sz="3733" dirty="0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naryPr>
                        <m:sub>
                          <m:r>
                            <a:rPr lang="en-US" altLang="zh-CN" sz="3733" i="1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zh-CN" sz="3733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3733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3733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3733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3733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altLang="zh-CN" sz="3733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  <m: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≥</m:t>
                      </m:r>
                      <m: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𝑒</m:t>
                      </m:r>
                      <m:d>
                        <m:dPr>
                          <m:ctrlP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dPr>
                        <m:e>
                          <m: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𝑆</m:t>
                          </m:r>
                          <m: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,</m:t>
                          </m:r>
                          <m: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𝑡</m:t>
                          </m:r>
                        </m:e>
                      </m:d>
                      <m: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, </m:t>
                      </m:r>
                      <m:r>
                        <a:rPr lang="en-US" altLang="zh-CN" sz="3733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 </m:t>
                      </m:r>
                      <m: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∀</m:t>
                      </m:r>
                      <m: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𝑆</m:t>
                      </m:r>
                      <m: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⊆</m:t>
                      </m:r>
                      <m:r>
                        <a:rPr lang="en-US" altLang="zh-CN" sz="3733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𝐽</m:t>
                      </m:r>
                      <m: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,</m:t>
                      </m:r>
                    </m:oMath>
                  </m:oMathPara>
                </a14:m>
                <a:endParaRPr lang="en-US" altLang="zh-CN" sz="3733" i="1" dirty="0">
                  <a:solidFill>
                    <a:schemeClr val="tx1"/>
                  </a:solidFill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733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𝑥</m:t>
                      </m:r>
                      <m:r>
                        <a:rPr lang="en-US" altLang="zh-CN" sz="3733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∈{</m:t>
                      </m:r>
                      <m:r>
                        <a:rPr lang="en-US" altLang="zh-CN" sz="3733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0</m:t>
                      </m:r>
                      <m:r>
                        <a:rPr lang="en-US" altLang="zh-CN" sz="3733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, </m:t>
                      </m:r>
                      <m:r>
                        <a:rPr lang="en-US" altLang="zh-CN" sz="3733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1</m:t>
                      </m:r>
                      <m:r>
                        <a:rPr lang="en-US" altLang="zh-CN" sz="3733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}.</m:t>
                      </m:r>
                    </m:oMath>
                  </m:oMathPara>
                </a14:m>
                <a:endParaRPr lang="en-US" altLang="zh-CN" sz="3733" dirty="0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15" name="矩形: 圆角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0103" y="5029201"/>
                <a:ext cx="8198917" cy="4147580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rgbClr val="FF99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文本框 18"/>
          <p:cNvSpPr txBox="1"/>
          <p:nvPr/>
        </p:nvSpPr>
        <p:spPr>
          <a:xfrm>
            <a:off x="15676415" y="3922817"/>
            <a:ext cx="4243981" cy="1241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267" dirty="0">
                <a:latin typeface="Lato" panose="020F0502020204030203" pitchFamily="34" charset="0"/>
                <a:cs typeface="Lato" panose="020F0502020204030203" pitchFamily="34" charset="0"/>
              </a:rPr>
              <a:t>Integer Program </a:t>
            </a:r>
          </a:p>
          <a:p>
            <a:endParaRPr lang="zh-CN" altLang="en-US" sz="3200" dirty="0"/>
          </a:p>
        </p:txBody>
      </p:sp>
      <p:cxnSp>
        <p:nvCxnSpPr>
          <p:cNvPr id="28" name="直接箭头连接符 27"/>
          <p:cNvCxnSpPr>
            <a:cxnSpLocks/>
          </p:cNvCxnSpPr>
          <p:nvPr/>
        </p:nvCxnSpPr>
        <p:spPr>
          <a:xfrm flipH="1">
            <a:off x="19554092" y="3922817"/>
            <a:ext cx="1535723" cy="1809768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文本框 31"/>
              <p:cNvSpPr txBox="1"/>
              <p:nvPr/>
            </p:nvSpPr>
            <p:spPr>
              <a:xfrm>
                <a:off x="18428777" y="3029147"/>
                <a:ext cx="5879025" cy="7368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320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Lato" panose="020F0502020204030203" pitchFamily="34" charset="0"/>
                        <a:sym typeface="+mn-ea"/>
                      </a:rPr>
                      <m:t>x</m:t>
                    </m:r>
                    <m:r>
                      <a:rPr lang="en-US" altLang="zh-CN" sz="320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Lato" panose="020F0502020204030203" pitchFamily="34" charset="0"/>
                        <a:sym typeface="+mn-ea"/>
                      </a:rPr>
                      <m:t>_</m:t>
                    </m:r>
                    <m:r>
                      <m:rPr>
                        <m:sty m:val="p"/>
                      </m:rPr>
                      <a:rPr lang="en-US" altLang="zh-CN" sz="320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Lato" panose="020F0502020204030203" pitchFamily="34" charset="0"/>
                        <a:sym typeface="+mn-ea"/>
                      </a:rPr>
                      <m:t>j</m:t>
                    </m:r>
                    <m:r>
                      <a:rPr lang="en-US" altLang="zh-CN" sz="320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Lato" panose="020F0502020204030203" pitchFamily="34" charset="0"/>
                        <a:sym typeface="+mn-ea"/>
                      </a:rPr>
                      <m:t>:</m:t>
                    </m:r>
                  </m:oMath>
                </a14:m>
                <a:r>
                  <a:rPr lang="en-US" altLang="zh-CN" sz="3200" dirty="0">
                    <a:solidFill>
                      <a:srgbClr val="FFFF00"/>
                    </a:solidFill>
                    <a:latin typeface="Lato" panose="020F0502020204030203" pitchFamily="34" charset="0"/>
                    <a:cs typeface="Lato" panose="020F0502020204030203" pitchFamily="34" charset="0"/>
                    <a:sym typeface="+mn-ea"/>
                  </a:rPr>
                  <a:t> 1 only if job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32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Lato" panose="020F0502020204030203" pitchFamily="34" charset="0"/>
                        <a:sym typeface="+mn-ea"/>
                      </a:rPr>
                      <m:t>j</m:t>
                    </m:r>
                  </m:oMath>
                </a14:m>
                <a:r>
                  <a:rPr lang="en-US" altLang="zh-CN" sz="3200" dirty="0">
                    <a:solidFill>
                      <a:srgbClr val="FFFF00"/>
                    </a:solidFill>
                    <a:latin typeface="Lato" panose="020F0502020204030203" pitchFamily="34" charset="0"/>
                    <a:cs typeface="Lato" panose="020F0502020204030203" pitchFamily="34" charset="0"/>
                    <a:sym typeface="+mn-ea"/>
                  </a:rPr>
                  <a:t> alive at time t</a:t>
                </a:r>
              </a:p>
            </p:txBody>
          </p:sp>
        </mc:Choice>
        <mc:Fallback xmlns="">
          <p:sp>
            <p:nvSpPr>
              <p:cNvPr id="32" name="文本框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28777" y="3029147"/>
                <a:ext cx="5879025" cy="736805"/>
              </a:xfrm>
              <a:prstGeom prst="rect">
                <a:avLst/>
              </a:prstGeom>
              <a:blipFill>
                <a:blip r:embed="rId3"/>
                <a:stretch>
                  <a:fillRect r="-829" b="-256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: 圆角 6"/>
              <p:cNvSpPr/>
              <p:nvPr/>
            </p:nvSpPr>
            <p:spPr>
              <a:xfrm>
                <a:off x="2046883" y="5029201"/>
                <a:ext cx="8198917" cy="4147580"/>
              </a:xfrm>
              <a:prstGeom prst="roundRect">
                <a:avLst/>
              </a:prstGeom>
              <a:solidFill>
                <a:schemeClr val="bg2"/>
              </a:solidFill>
              <a:ln>
                <a:solidFill>
                  <a:srgbClr val="FF99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733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𝑚𝑖𝑛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naryPr>
                        <m:sub>
                          <m:r>
                            <a:rPr lang="en-US" altLang="zh-CN" sz="3733" i="1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zh-CN" sz="3733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3733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3733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.</m:t>
                          </m:r>
                        </m:e>
                      </m:nary>
                    </m:oMath>
                  </m:oMathPara>
                </a14:m>
                <a:endParaRPr lang="en-US" altLang="zh-CN" sz="3733" dirty="0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naryPr>
                        <m:sub>
                          <m:r>
                            <a:rPr lang="en-US" altLang="zh-CN" sz="3733" i="1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zh-CN" sz="3733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3733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3733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3733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3733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altLang="zh-CN" sz="3733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  <m: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≥</m:t>
                      </m:r>
                      <m: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𝑒</m:t>
                      </m:r>
                      <m:d>
                        <m:dPr>
                          <m:ctrlP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dPr>
                        <m:e>
                          <m: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𝑆</m:t>
                          </m:r>
                          <m: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,</m:t>
                          </m:r>
                          <m: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𝑡</m:t>
                          </m:r>
                        </m:e>
                      </m:d>
                      <m: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, </m:t>
                      </m:r>
                      <m:r>
                        <a:rPr lang="en-US" altLang="zh-CN" sz="3733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  </m:t>
                      </m:r>
                      <m: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∀</m:t>
                      </m:r>
                      <m: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𝑆</m:t>
                      </m:r>
                      <m: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⊆</m:t>
                      </m:r>
                      <m:r>
                        <a:rPr lang="en-US" altLang="zh-CN" sz="3733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𝐽</m:t>
                      </m:r>
                      <m: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,</m:t>
                      </m:r>
                    </m:oMath>
                  </m:oMathPara>
                </a14:m>
                <a:endParaRPr lang="en-US" altLang="zh-CN" sz="3733" i="1" dirty="0">
                  <a:solidFill>
                    <a:schemeClr val="tx1"/>
                  </a:solidFill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733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𝑥</m:t>
                      </m:r>
                      <m:r>
                        <a:rPr lang="en-US" altLang="zh-CN" sz="3733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≥</m:t>
                      </m:r>
                      <m:r>
                        <a:rPr lang="en-US" altLang="zh-CN" sz="3733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0</m:t>
                      </m:r>
                      <m:r>
                        <a:rPr lang="en-US" altLang="zh-CN" sz="3733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.</m:t>
                      </m:r>
                    </m:oMath>
                  </m:oMathPara>
                </a14:m>
                <a:endParaRPr lang="en-US" altLang="zh-CN" sz="3733" dirty="0">
                  <a:solidFill>
                    <a:srgbClr val="FFFF00"/>
                  </a:solidFill>
                  <a:latin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7" name="矩形: 圆角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6883" y="5029201"/>
                <a:ext cx="8198917" cy="4147580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FF99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文本框 28"/>
          <p:cNvSpPr txBox="1"/>
          <p:nvPr/>
        </p:nvSpPr>
        <p:spPr>
          <a:xfrm>
            <a:off x="3623195" y="3922817"/>
            <a:ext cx="4243981" cy="1241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267" dirty="0">
                <a:latin typeface="Lato" panose="020F0502020204030203" pitchFamily="34" charset="0"/>
                <a:cs typeface="Lato" panose="020F0502020204030203" pitchFamily="34" charset="0"/>
              </a:rPr>
              <a:t>Linear Program </a:t>
            </a:r>
          </a:p>
          <a:p>
            <a:endParaRPr lang="zh-CN" altLang="en-US" sz="3200" dirty="0"/>
          </a:p>
        </p:txBody>
      </p:sp>
      <p:sp>
        <p:nvSpPr>
          <p:cNvPr id="30" name="文本框 29"/>
          <p:cNvSpPr txBox="1"/>
          <p:nvPr/>
        </p:nvSpPr>
        <p:spPr>
          <a:xfrm>
            <a:off x="1206500" y="10283165"/>
            <a:ext cx="22142873" cy="212009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4267" dirty="0">
                <a:solidFill>
                  <a:srgbClr val="FFFF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Problem: Too large integrality gap!</a:t>
            </a:r>
          </a:p>
          <a:p>
            <a:pPr fontAlgn="auto">
              <a:lnSpc>
                <a:spcPct val="150000"/>
              </a:lnSpc>
            </a:pPr>
            <a:r>
              <a:rPr lang="en-US" altLang="zh-CN" sz="4267" dirty="0">
                <a:solidFill>
                  <a:schemeClr val="accent3">
                    <a:lumMod val="60000"/>
                    <a:lumOff val="40000"/>
                  </a:schemeClr>
                </a:solidFill>
                <a:latin typeface="Lato" panose="020F0502020204030203" pitchFamily="34" charset="0"/>
                <a:cs typeface="Lato" panose="020F0502020204030203" pitchFamily="34" charset="0"/>
              </a:rPr>
              <a:t>Solution: Use Knapsack Cover Constraints!</a:t>
            </a:r>
          </a:p>
        </p:txBody>
      </p:sp>
      <p:sp>
        <p:nvSpPr>
          <p:cNvPr id="12" name="Set Cover">
            <a:extLst>
              <a:ext uri="{FF2B5EF4-FFF2-40B4-BE49-F238E27FC236}">
                <a16:creationId xmlns:a16="http://schemas.microsoft.com/office/drawing/2014/main" id="{F9145D7B-8716-4912-9F8F-60807D865D39}"/>
              </a:ext>
            </a:extLst>
          </p:cNvPr>
          <p:cNvSpPr txBox="1">
            <a:spLocks/>
          </p:cNvSpPr>
          <p:nvPr/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9pPr>
          </a:lstStyle>
          <a:p>
            <a:pPr hangingPunct="1"/>
            <a:r>
              <a:rPr lang="en-US" dirty="0"/>
              <a:t>LP relaxation</a:t>
            </a:r>
          </a:p>
        </p:txBody>
      </p:sp>
    </p:spTree>
    <p:extLst>
      <p:ext uri="{BB962C8B-B14F-4D97-AF65-F5344CB8AC3E}">
        <p14:creationId xmlns:p14="http://schemas.microsoft.com/office/powerpoint/2010/main" val="10045424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/>
      <p:bldP spid="32" grpId="0"/>
      <p:bldP spid="7" grpId="0" animBg="1"/>
      <p:bldP spid="2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t Cover">
            <a:extLst>
              <a:ext uri="{FF2B5EF4-FFF2-40B4-BE49-F238E27FC236}">
                <a16:creationId xmlns:a16="http://schemas.microsoft.com/office/drawing/2014/main" id="{C8FB5289-7FA7-48AA-8365-E89B63F29C6A}"/>
              </a:ext>
            </a:extLst>
          </p:cNvPr>
          <p:cNvSpPr txBox="1">
            <a:spLocks/>
          </p:cNvSpPr>
          <p:nvPr/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9pPr>
          </a:lstStyle>
          <a:p>
            <a:pPr hangingPunct="1"/>
            <a:r>
              <a:rPr lang="en-US" dirty="0"/>
              <a:t>Covering Knapsack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C9395C6-A068-4D77-8618-939E889FF2A0}"/>
                  </a:ext>
                </a:extLst>
              </p:cNvPr>
              <p:cNvSpPr txBox="1"/>
              <p:nvPr/>
            </p:nvSpPr>
            <p:spPr>
              <a:xfrm>
                <a:off x="18059050" y="3392056"/>
                <a:ext cx="2966645" cy="71865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40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kumimoji="0" lang="en-US" sz="4000" b="0" i="0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min</m:t>
                        </m:r>
                      </m:fName>
                      <m:e>
                        <m:nary>
                          <m:naryPr>
                            <m:chr m:val="∑"/>
                            <m:supHide m:val="on"/>
                            <m:ctrlPr>
                              <a:rPr kumimoji="0" lang="en-US" sz="4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</m:ctrlPr>
                          </m:naryPr>
                          <m:sub>
                            <m:r>
                              <a:rPr kumimoji="0" lang="en-US" sz="4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  <m:t>𝑖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kumimoji="0" lang="en-US" sz="4000" b="0" i="1" u="none" strike="noStrike" cap="none" spc="0" normalizeH="0" baseline="0" smtClean="0">
                                    <a:ln>
                                      <a:noFill/>
                                    </a:ln>
                                    <a:solidFill>
                                      <a:srgbClr val="FFFF00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ea typeface="Lato Regular"/>
                                    <a:cs typeface="Lato Regular"/>
                                    <a:sym typeface="Lato Regular"/>
                                  </a:rPr>
                                </m:ctrlPr>
                              </m:sSubPr>
                              <m:e>
                                <m:r>
                                  <a:rPr kumimoji="0" lang="en-US" sz="4000" b="0" i="1" u="none" strike="noStrike" cap="none" spc="0" normalizeH="0" baseline="0" smtClean="0">
                                    <a:ln>
                                      <a:noFill/>
                                    </a:ln>
                                    <a:solidFill>
                                      <a:srgbClr val="FFFF00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ea typeface="Lato Regular"/>
                                    <a:cs typeface="Lato Regular"/>
                                    <a:sym typeface="Lato Regular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kumimoji="0" lang="en-US" sz="4000" b="0" i="1" u="none" strike="noStrike" cap="none" spc="0" normalizeH="0" baseline="0" smtClean="0">
                                    <a:ln>
                                      <a:noFill/>
                                    </a:ln>
                                    <a:solidFill>
                                      <a:srgbClr val="FFFF00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ea typeface="Lato Regular"/>
                                    <a:cs typeface="Lato Regular"/>
                                    <a:sym typeface="Lato Regular"/>
                                  </a:rPr>
                                  <m:t>𝑖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kumimoji="0" lang="en-US" sz="4000" b="0" i="1" u="none" strike="noStrike" cap="none" spc="0" normalizeH="0" baseline="0" smtClean="0">
                                    <a:ln>
                                      <a:noFill/>
                                    </a:ln>
                                    <a:solidFill>
                                      <a:srgbClr val="FFFFFF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ea typeface="Lato Regular"/>
                                    <a:cs typeface="Lato Regular"/>
                                    <a:sym typeface="Lato Regular"/>
                                  </a:rPr>
                                </m:ctrlPr>
                              </m:sSubPr>
                              <m:e>
                                <m:r>
                                  <a:rPr kumimoji="0" lang="en-US" sz="4000" b="0" i="1" u="none" strike="noStrike" cap="none" spc="0" normalizeH="0" baseline="0" smtClean="0">
                                    <a:ln>
                                      <a:noFill/>
                                    </a:ln>
                                    <a:solidFill>
                                      <a:srgbClr val="FFFFFF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ea typeface="Lato Regular"/>
                                    <a:cs typeface="Lato Regular"/>
                                    <a:sym typeface="Lato Regular"/>
                                  </a:rPr>
                                  <m:t>⋅</m:t>
                                </m:r>
                                <m:r>
                                  <a:rPr kumimoji="0" lang="en-US" sz="4000" b="0" i="1" u="none" strike="noStrike" cap="none" spc="0" normalizeH="0" baseline="0" smtClean="0">
                                    <a:ln>
                                      <a:noFill/>
                                    </a:ln>
                                    <a:solidFill>
                                      <a:srgbClr val="FFFFFF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ea typeface="Lato Regular"/>
                                    <a:cs typeface="Lato Regular"/>
                                    <a:sym typeface="Lato Regular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kumimoji="0" lang="en-US" sz="4000" b="0" i="1" u="none" strike="noStrike" cap="none" spc="0" normalizeH="0" baseline="0" smtClean="0">
                                    <a:ln>
                                      <a:noFill/>
                                    </a:ln>
                                    <a:solidFill>
                                      <a:srgbClr val="FFFFFF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ea typeface="Lato Regular"/>
                                    <a:cs typeface="Lato Regular"/>
                                    <a:sym typeface="Lato Regular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e>
                    </m:func>
                  </m:oMath>
                </a14:m>
                <a:r>
                  <a:rPr kumimoji="0" lang="en-US" sz="40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C9395C6-A068-4D77-8618-939E889FF2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59050" y="3392056"/>
                <a:ext cx="2966645" cy="71865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C4FD98A-4EA1-4BAB-8CB6-7E52D549F384}"/>
                  </a:ext>
                </a:extLst>
              </p:cNvPr>
              <p:cNvSpPr txBox="1"/>
              <p:nvPr/>
            </p:nvSpPr>
            <p:spPr>
              <a:xfrm>
                <a:off x="18257644" y="4509834"/>
                <a:ext cx="3577647" cy="71865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kumimoji="0" lang="en-US" sz="40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</m:ctrlPr>
                      </m:naryPr>
                      <m:sub>
                        <m:r>
                          <a:rPr kumimoji="0" lang="en-US" sz="40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kumimoji="0" lang="en-US" sz="4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</m:ctrlPr>
                          </m:sSubPr>
                          <m:e>
                            <m:r>
                              <a:rPr kumimoji="0" lang="en-US" sz="4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  <m:t>𝑠</m:t>
                            </m:r>
                          </m:e>
                          <m:sub>
                            <m:r>
                              <a:rPr kumimoji="0" lang="en-US" sz="4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kumimoji="0" lang="en-US" sz="4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</m:ctrlPr>
                          </m:sSubPr>
                          <m:e>
                            <m:r>
                              <a:rPr kumimoji="0" lang="en-US" sz="4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  <m:t>⋅</m:t>
                            </m:r>
                            <m:r>
                              <a:rPr kumimoji="0" lang="en-US" sz="4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4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  <m:t>𝑖</m:t>
                            </m:r>
                          </m:sub>
                        </m:sSub>
                        <m:r>
                          <a:rPr kumimoji="0" lang="en-US" sz="40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    ≥  </m:t>
                        </m:r>
                        <m:r>
                          <a:rPr kumimoji="0" lang="en-US" sz="40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𝐵</m:t>
                        </m:r>
                      </m:e>
                    </m:nary>
                  </m:oMath>
                </a14:m>
                <a:r>
                  <a:rPr kumimoji="0" lang="en-US" sz="40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C4FD98A-4EA1-4BAB-8CB6-7E52D549F3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57644" y="4509834"/>
                <a:ext cx="3577647" cy="71865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11A9577-B94B-47C5-9C22-362D557CAD28}"/>
                  </a:ext>
                </a:extLst>
              </p:cNvPr>
              <p:cNvSpPr txBox="1"/>
              <p:nvPr/>
            </p:nvSpPr>
            <p:spPr>
              <a:xfrm>
                <a:off x="18861859" y="5627612"/>
                <a:ext cx="2345770" cy="71814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40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</m:ctrlPr>
                        </m:sSubPr>
                        <m:e>
                          <m:r>
                            <a:rPr kumimoji="0" lang="en-US" sz="40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  <m:t>𝑦</m:t>
                          </m:r>
                        </m:e>
                        <m:sub>
                          <m:r>
                            <a:rPr kumimoji="0" lang="en-US" sz="40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  <m:t>𝑖</m:t>
                          </m:r>
                        </m:sub>
                      </m:sSub>
                      <m:r>
                        <a:rPr kumimoji="0" lang="en-US" sz="40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∈{</m:t>
                      </m:r>
                      <m:r>
                        <a:rPr kumimoji="0" lang="en-US" sz="40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0</m:t>
                      </m:r>
                      <m:r>
                        <a:rPr kumimoji="0" lang="en-US" sz="40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,</m:t>
                      </m:r>
                      <m:r>
                        <a:rPr kumimoji="0" lang="en-US" sz="40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1</m:t>
                      </m:r>
                      <m:r>
                        <a:rPr kumimoji="0" lang="en-US" sz="40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}</m:t>
                      </m:r>
                    </m:oMath>
                  </m:oMathPara>
                </a14:m>
                <a:endParaRPr kumimoji="0" lang="en-US" sz="40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11A9577-B94B-47C5-9C22-362D557CAD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61859" y="5627612"/>
                <a:ext cx="2345770" cy="71814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CB55792-5CF4-47CC-9401-F22AE632F267}"/>
                  </a:ext>
                </a:extLst>
              </p:cNvPr>
              <p:cNvSpPr txBox="1"/>
              <p:nvPr/>
            </p:nvSpPr>
            <p:spPr>
              <a:xfrm>
                <a:off x="18881095" y="6632732"/>
                <a:ext cx="2307298" cy="71814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40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</m:ctrlPr>
                        </m:sSubPr>
                        <m:e>
                          <m:r>
                            <a:rPr kumimoji="0" lang="en-US" sz="40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  <m:t>𝑦</m:t>
                          </m:r>
                        </m:e>
                        <m:sub>
                          <m:r>
                            <a:rPr kumimoji="0" lang="en-US" sz="40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  <m:t>𝑖</m:t>
                          </m:r>
                        </m:sub>
                      </m:sSub>
                      <m:r>
                        <a:rPr kumimoji="0" lang="en-US" sz="40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∈[</m:t>
                      </m:r>
                      <m:r>
                        <a:rPr kumimoji="0" lang="en-US" sz="40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0</m:t>
                      </m:r>
                      <m:r>
                        <a:rPr kumimoji="0" lang="en-US" sz="40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,</m:t>
                      </m:r>
                      <m:r>
                        <a:rPr kumimoji="0" lang="en-US" sz="40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1</m:t>
                      </m:r>
                      <m:r>
                        <a:rPr kumimoji="0" lang="en-US" sz="40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]</m:t>
                      </m:r>
                    </m:oMath>
                  </m:oMathPara>
                </a14:m>
                <a:endParaRPr kumimoji="0" lang="en-US" sz="40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CB55792-5CF4-47CC-9401-F22AE632F2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81095" y="6632732"/>
                <a:ext cx="2307298" cy="71814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8DCC3E2-CB06-4A5A-A3F3-D46E6B82C0DA}"/>
              </a:ext>
            </a:extLst>
          </p:cNvPr>
          <p:cNvCxnSpPr/>
          <p:nvPr/>
        </p:nvCxnSpPr>
        <p:spPr>
          <a:xfrm flipV="1">
            <a:off x="18245921" y="5802923"/>
            <a:ext cx="3336264" cy="668215"/>
          </a:xfrm>
          <a:prstGeom prst="line">
            <a:avLst/>
          </a:prstGeom>
          <a:noFill/>
          <a:ln w="76200" cap="flat">
            <a:solidFill>
              <a:srgbClr val="FFFF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3FB5F78E-FC32-483C-8609-0F20854D656B}"/>
              </a:ext>
            </a:extLst>
          </p:cNvPr>
          <p:cNvSpPr/>
          <p:nvPr/>
        </p:nvSpPr>
        <p:spPr>
          <a:xfrm>
            <a:off x="3915508" y="5064369"/>
            <a:ext cx="3727938" cy="890954"/>
          </a:xfrm>
          <a:prstGeom prst="rect">
            <a:avLst/>
          </a:prstGeom>
          <a:noFill/>
          <a:ln w="76200" cap="flat">
            <a:solidFill>
              <a:srgbClr val="FFC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CA94060-8176-4A7D-8F8F-53CBD8CC0BCE}"/>
                  </a:ext>
                </a:extLst>
              </p:cNvPr>
              <p:cNvSpPr txBox="1"/>
              <p:nvPr/>
            </p:nvSpPr>
            <p:spPr>
              <a:xfrm>
                <a:off x="2079129" y="8303948"/>
                <a:ext cx="1492268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3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</m:ctrlPr>
                        </m:sSubPr>
                        <m:e>
                          <m:r>
                            <a:rPr kumimoji="0" lang="en-US" sz="3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  <m:t>𝑐</m:t>
                          </m:r>
                        </m:e>
                        <m:sub>
                          <m:r>
                            <a:rPr kumimoji="0" lang="en-US" sz="3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  <m:t>2</m:t>
                          </m:r>
                        </m:sub>
                      </m:sSub>
                      <m:r>
                        <a:rPr kumimoji="0" lang="en-US" sz="36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=</m:t>
                      </m:r>
                      <m:r>
                        <a:rPr kumimoji="0" lang="en-US" sz="36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1</m:t>
                      </m:r>
                    </m:oMath>
                  </m:oMathPara>
                </a14:m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CA94060-8176-4A7D-8F8F-53CBD8CC0B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9129" y="8303948"/>
                <a:ext cx="1492268" cy="65659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296D12A-CFDA-4DFE-ABE2-B89692BAEE8A}"/>
              </a:ext>
            </a:extLst>
          </p:cNvPr>
          <p:cNvCxnSpPr>
            <a:cxnSpLocks/>
          </p:cNvCxnSpPr>
          <p:nvPr/>
        </p:nvCxnSpPr>
        <p:spPr>
          <a:xfrm>
            <a:off x="3915508" y="4509834"/>
            <a:ext cx="3727938" cy="0"/>
          </a:xfrm>
          <a:prstGeom prst="straightConnector1">
            <a:avLst/>
          </a:prstGeom>
          <a:noFill/>
          <a:ln w="57150" cap="flat">
            <a:solidFill>
              <a:srgbClr val="FFFFFF"/>
            </a:solidFill>
            <a:prstDash val="solid"/>
            <a:miter lim="400000"/>
            <a:headEnd type="triangle" w="med" len="med"/>
            <a:tailEnd type="triangle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7F2CE8D-6800-4229-B7BB-F4CC3C952D64}"/>
                  </a:ext>
                </a:extLst>
              </p:cNvPr>
              <p:cNvSpPr txBox="1"/>
              <p:nvPr/>
            </p:nvSpPr>
            <p:spPr>
              <a:xfrm>
                <a:off x="5604481" y="3751641"/>
                <a:ext cx="584455" cy="71814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40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𝐵</m:t>
                      </m:r>
                    </m:oMath>
                  </m:oMathPara>
                </a14:m>
                <a:endParaRPr kumimoji="0" lang="en-US" sz="40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7F2CE8D-6800-4229-B7BB-F4CC3C952D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4481" y="3751641"/>
                <a:ext cx="584455" cy="71814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>
            <a:extLst>
              <a:ext uri="{FF2B5EF4-FFF2-40B4-BE49-F238E27FC236}">
                <a16:creationId xmlns:a16="http://schemas.microsoft.com/office/drawing/2014/main" id="{E144EFC3-929B-4F29-B74F-AC9223128FAA}"/>
              </a:ext>
            </a:extLst>
          </p:cNvPr>
          <p:cNvSpPr/>
          <p:nvPr/>
        </p:nvSpPr>
        <p:spPr>
          <a:xfrm>
            <a:off x="3915508" y="8186766"/>
            <a:ext cx="644769" cy="890954"/>
          </a:xfrm>
          <a:prstGeom prst="rect">
            <a:avLst/>
          </a:prstGeom>
          <a:solidFill>
            <a:srgbClr val="92D050"/>
          </a:solidFill>
          <a:ln w="285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0E198A3-DC1D-44EC-9FEF-AC8E9085157A}"/>
                  </a:ext>
                </a:extLst>
              </p:cNvPr>
              <p:cNvSpPr txBox="1"/>
              <p:nvPr/>
            </p:nvSpPr>
            <p:spPr>
              <a:xfrm>
                <a:off x="2084484" y="6990456"/>
                <a:ext cx="1481559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3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</m:ctrlPr>
                        </m:sSubPr>
                        <m:e>
                          <m:r>
                            <a:rPr kumimoji="0" lang="en-US" sz="3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  <m:t>𝑐</m:t>
                          </m:r>
                        </m:e>
                        <m:sub>
                          <m:r>
                            <a:rPr kumimoji="0" lang="en-US" sz="3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  <m:t>1</m:t>
                          </m:r>
                        </m:sub>
                      </m:sSub>
                      <m:r>
                        <a:rPr kumimoji="0" lang="en-US" sz="36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=</m:t>
                      </m:r>
                      <m:r>
                        <a:rPr kumimoji="0" lang="en-US" sz="36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2</m:t>
                      </m:r>
                    </m:oMath>
                  </m:oMathPara>
                </a14:m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0E198A3-DC1D-44EC-9FEF-AC8E908515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484" y="6990456"/>
                <a:ext cx="1481559" cy="65659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ectangle 27">
            <a:extLst>
              <a:ext uri="{FF2B5EF4-FFF2-40B4-BE49-F238E27FC236}">
                <a16:creationId xmlns:a16="http://schemas.microsoft.com/office/drawing/2014/main" id="{47C55E46-60F3-4082-9A01-7C39969EB42D}"/>
              </a:ext>
            </a:extLst>
          </p:cNvPr>
          <p:cNvSpPr/>
          <p:nvPr/>
        </p:nvSpPr>
        <p:spPr>
          <a:xfrm>
            <a:off x="3915508" y="6873274"/>
            <a:ext cx="2098430" cy="890954"/>
          </a:xfrm>
          <a:prstGeom prst="rect">
            <a:avLst/>
          </a:prstGeom>
          <a:solidFill>
            <a:srgbClr val="7030A0"/>
          </a:solidFill>
          <a:ln w="285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87B34AA-9266-4179-8C4F-A4CCC162EB6C}"/>
                  </a:ext>
                </a:extLst>
              </p:cNvPr>
              <p:cNvSpPr txBox="1"/>
              <p:nvPr/>
            </p:nvSpPr>
            <p:spPr>
              <a:xfrm>
                <a:off x="2079128" y="9617440"/>
                <a:ext cx="1492268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3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</m:ctrlPr>
                        </m:sSubPr>
                        <m:e>
                          <m:r>
                            <a:rPr kumimoji="0" lang="en-US" sz="3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  <m:t>𝑐</m:t>
                          </m:r>
                        </m:e>
                        <m:sub>
                          <m:r>
                            <a:rPr kumimoji="0" lang="en-US" sz="3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  <m:t>3</m:t>
                          </m:r>
                        </m:sub>
                      </m:sSub>
                      <m:r>
                        <a:rPr kumimoji="0" lang="en-US" sz="36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=</m:t>
                      </m:r>
                      <m:r>
                        <a:rPr kumimoji="0" lang="en-US" sz="36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7</m:t>
                      </m:r>
                    </m:oMath>
                  </m:oMathPara>
                </a14:m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87B34AA-9266-4179-8C4F-A4CCC162EB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9128" y="9617440"/>
                <a:ext cx="1492268" cy="65659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ectangle 29">
            <a:extLst>
              <a:ext uri="{FF2B5EF4-FFF2-40B4-BE49-F238E27FC236}">
                <a16:creationId xmlns:a16="http://schemas.microsoft.com/office/drawing/2014/main" id="{59A4AACF-3669-4907-A947-58C9166BD82B}"/>
              </a:ext>
            </a:extLst>
          </p:cNvPr>
          <p:cNvSpPr/>
          <p:nvPr/>
        </p:nvSpPr>
        <p:spPr>
          <a:xfrm>
            <a:off x="3915508" y="9500258"/>
            <a:ext cx="3247292" cy="890954"/>
          </a:xfrm>
          <a:prstGeom prst="rect">
            <a:avLst/>
          </a:prstGeom>
          <a:solidFill>
            <a:srgbClr val="FF0000"/>
          </a:solidFill>
          <a:ln w="285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1D1538A-4048-4305-A18F-62C413BC9894}"/>
                  </a:ext>
                </a:extLst>
              </p:cNvPr>
              <p:cNvSpPr txBox="1"/>
              <p:nvPr/>
            </p:nvSpPr>
            <p:spPr>
              <a:xfrm>
                <a:off x="2054832" y="11052679"/>
                <a:ext cx="1492268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3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</m:ctrlPr>
                        </m:sSubPr>
                        <m:e>
                          <m:r>
                            <a:rPr kumimoji="0" lang="en-US" sz="3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  <m:t>𝑐</m:t>
                          </m:r>
                        </m:e>
                        <m:sub>
                          <m:r>
                            <a:rPr kumimoji="0" lang="en-US" sz="3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  <m:t>4</m:t>
                          </m:r>
                        </m:sub>
                      </m:sSub>
                      <m:r>
                        <a:rPr kumimoji="0" lang="en-US" sz="36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=</m:t>
                      </m:r>
                      <m:r>
                        <a:rPr kumimoji="0" lang="en-US" sz="36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3</m:t>
                      </m:r>
                    </m:oMath>
                  </m:oMathPara>
                </a14:m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1D1538A-4048-4305-A18F-62C413BC98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4832" y="11052679"/>
                <a:ext cx="1492268" cy="65659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 31">
            <a:extLst>
              <a:ext uri="{FF2B5EF4-FFF2-40B4-BE49-F238E27FC236}">
                <a16:creationId xmlns:a16="http://schemas.microsoft.com/office/drawing/2014/main" id="{A27DAC4A-5697-4876-A1DD-DEC9287C65B8}"/>
              </a:ext>
            </a:extLst>
          </p:cNvPr>
          <p:cNvSpPr/>
          <p:nvPr/>
        </p:nvSpPr>
        <p:spPr>
          <a:xfrm>
            <a:off x="3891213" y="10935497"/>
            <a:ext cx="1067649" cy="890954"/>
          </a:xfrm>
          <a:prstGeom prst="rect">
            <a:avLst/>
          </a:prstGeom>
          <a:solidFill>
            <a:srgbClr val="00B050"/>
          </a:solidFill>
          <a:ln w="285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0B4D144-A1FE-437D-A3BE-301E43FE3450}"/>
              </a:ext>
            </a:extLst>
          </p:cNvPr>
          <p:cNvSpPr txBox="1"/>
          <p:nvPr/>
        </p:nvSpPr>
        <p:spPr>
          <a:xfrm>
            <a:off x="14748225" y="10278907"/>
            <a:ext cx="6165150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Is the LP relaxation any good?</a:t>
            </a:r>
          </a:p>
        </p:txBody>
      </p:sp>
    </p:spTree>
    <p:extLst>
      <p:ext uri="{BB962C8B-B14F-4D97-AF65-F5344CB8AC3E}">
        <p14:creationId xmlns:p14="http://schemas.microsoft.com/office/powerpoint/2010/main" val="2295952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  <p:bldP spid="13" grpId="0"/>
      <p:bldP spid="17" grpId="0"/>
      <p:bldP spid="24" grpId="0" animBg="1"/>
      <p:bldP spid="27" grpId="0"/>
      <p:bldP spid="28" grpId="0" animBg="1"/>
      <p:bldP spid="29" grpId="0"/>
      <p:bldP spid="30" grpId="0" animBg="1"/>
      <p:bldP spid="31" grpId="0"/>
      <p:bldP spid="32" grpId="0" animBg="1"/>
      <p:bldP spid="3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t Cover">
            <a:extLst>
              <a:ext uri="{FF2B5EF4-FFF2-40B4-BE49-F238E27FC236}">
                <a16:creationId xmlns:a16="http://schemas.microsoft.com/office/drawing/2014/main" id="{C8FB5289-7FA7-48AA-8365-E89B63F29C6A}"/>
              </a:ext>
            </a:extLst>
          </p:cNvPr>
          <p:cNvSpPr txBox="1">
            <a:spLocks/>
          </p:cNvSpPr>
          <p:nvPr/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9pPr>
          </a:lstStyle>
          <a:p>
            <a:pPr hangingPunct="1"/>
            <a:r>
              <a:rPr lang="en-US" dirty="0"/>
              <a:t>Covering Knapsack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C9395C6-A068-4D77-8618-939E889FF2A0}"/>
                  </a:ext>
                </a:extLst>
              </p:cNvPr>
              <p:cNvSpPr txBox="1"/>
              <p:nvPr/>
            </p:nvSpPr>
            <p:spPr>
              <a:xfrm>
                <a:off x="18059050" y="3392056"/>
                <a:ext cx="2966645" cy="71865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40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kumimoji="0" lang="en-US" sz="4000" b="0" i="0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min</m:t>
                        </m:r>
                      </m:fName>
                      <m:e>
                        <m:nary>
                          <m:naryPr>
                            <m:chr m:val="∑"/>
                            <m:supHide m:val="on"/>
                            <m:ctrlPr>
                              <a:rPr kumimoji="0" lang="en-US" sz="4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</m:ctrlPr>
                          </m:naryPr>
                          <m:sub>
                            <m:r>
                              <a:rPr kumimoji="0" lang="en-US" sz="4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  <m:t>𝑖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kumimoji="0" lang="en-US" sz="4000" b="0" i="1" u="none" strike="noStrike" cap="none" spc="0" normalizeH="0" baseline="0" smtClean="0">
                                    <a:ln>
                                      <a:noFill/>
                                    </a:ln>
                                    <a:solidFill>
                                      <a:srgbClr val="FFFFFF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ea typeface="Lato Regular"/>
                                    <a:cs typeface="Lato Regular"/>
                                    <a:sym typeface="Lato Regular"/>
                                  </a:rPr>
                                </m:ctrlPr>
                              </m:sSubPr>
                              <m:e>
                                <m:r>
                                  <a:rPr kumimoji="0" lang="en-US" sz="4000" b="0" i="1" u="none" strike="noStrike" cap="none" spc="0" normalizeH="0" baseline="0" smtClean="0">
                                    <a:ln>
                                      <a:noFill/>
                                    </a:ln>
                                    <a:solidFill>
                                      <a:srgbClr val="FFFFFF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ea typeface="Lato Regular"/>
                                    <a:cs typeface="Lato Regular"/>
                                    <a:sym typeface="Lato Regular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kumimoji="0" lang="en-US" sz="4000" b="0" i="1" u="none" strike="noStrike" cap="none" spc="0" normalizeH="0" baseline="0" smtClean="0">
                                    <a:ln>
                                      <a:noFill/>
                                    </a:ln>
                                    <a:solidFill>
                                      <a:srgbClr val="FFFFFF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ea typeface="Lato Regular"/>
                                    <a:cs typeface="Lato Regular"/>
                                    <a:sym typeface="Lato Regular"/>
                                  </a:rPr>
                                  <m:t>𝑖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kumimoji="0" lang="en-US" sz="4000" b="0" i="1" u="none" strike="noStrike" cap="none" spc="0" normalizeH="0" baseline="0" smtClean="0">
                                    <a:ln>
                                      <a:noFill/>
                                    </a:ln>
                                    <a:solidFill>
                                      <a:srgbClr val="FFFFFF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ea typeface="Lato Regular"/>
                                    <a:cs typeface="Lato Regular"/>
                                    <a:sym typeface="Lato Regular"/>
                                  </a:rPr>
                                </m:ctrlPr>
                              </m:sSubPr>
                              <m:e>
                                <m:r>
                                  <a:rPr kumimoji="0" lang="en-US" sz="4000" b="0" i="1" u="none" strike="noStrike" cap="none" spc="0" normalizeH="0" baseline="0" smtClean="0">
                                    <a:ln>
                                      <a:noFill/>
                                    </a:ln>
                                    <a:solidFill>
                                      <a:srgbClr val="FFFFFF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ea typeface="Lato Regular"/>
                                    <a:cs typeface="Lato Regular"/>
                                    <a:sym typeface="Lato Regular"/>
                                  </a:rPr>
                                  <m:t>⋅</m:t>
                                </m:r>
                                <m:r>
                                  <a:rPr kumimoji="0" lang="en-US" sz="4000" b="0" i="1" u="none" strike="noStrike" cap="none" spc="0" normalizeH="0" baseline="0" smtClean="0">
                                    <a:ln>
                                      <a:noFill/>
                                    </a:ln>
                                    <a:solidFill>
                                      <a:srgbClr val="FFFFFF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ea typeface="Lato Regular"/>
                                    <a:cs typeface="Lato Regular"/>
                                    <a:sym typeface="Lato Regular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kumimoji="0" lang="en-US" sz="4000" b="0" i="1" u="none" strike="noStrike" cap="none" spc="0" normalizeH="0" baseline="0" smtClean="0">
                                    <a:ln>
                                      <a:noFill/>
                                    </a:ln>
                                    <a:solidFill>
                                      <a:srgbClr val="FFFFFF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ea typeface="Lato Regular"/>
                                    <a:cs typeface="Lato Regular"/>
                                    <a:sym typeface="Lato Regular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e>
                    </m:func>
                  </m:oMath>
                </a14:m>
                <a:r>
                  <a:rPr kumimoji="0" lang="en-US" sz="40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C9395C6-A068-4D77-8618-939E889FF2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59050" y="3392056"/>
                <a:ext cx="2966645" cy="71865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C4FD98A-4EA1-4BAB-8CB6-7E52D549F384}"/>
                  </a:ext>
                </a:extLst>
              </p:cNvPr>
              <p:cNvSpPr txBox="1"/>
              <p:nvPr/>
            </p:nvSpPr>
            <p:spPr>
              <a:xfrm>
                <a:off x="18245921" y="4509834"/>
                <a:ext cx="3577647" cy="71865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kumimoji="0" lang="en-US" sz="40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</m:ctrlPr>
                      </m:naryPr>
                      <m:sub>
                        <m:r>
                          <a:rPr kumimoji="0" lang="en-US" sz="40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kumimoji="0" lang="en-US" sz="4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</m:ctrlPr>
                          </m:sSubPr>
                          <m:e>
                            <m:r>
                              <a:rPr kumimoji="0" lang="en-US" sz="4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  <m:t>𝑠</m:t>
                            </m:r>
                          </m:e>
                          <m:sub>
                            <m:r>
                              <a:rPr kumimoji="0" lang="en-US" sz="4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kumimoji="0" lang="en-US" sz="4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</m:ctrlPr>
                          </m:sSubPr>
                          <m:e>
                            <m:r>
                              <a:rPr kumimoji="0" lang="en-US" sz="4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  <m:t>⋅</m:t>
                            </m:r>
                            <m:r>
                              <a:rPr kumimoji="0" lang="en-US" sz="4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4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  <m:t>𝑖</m:t>
                            </m:r>
                          </m:sub>
                        </m:sSub>
                        <m:r>
                          <a:rPr kumimoji="0" lang="en-US" sz="40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    ≥  </m:t>
                        </m:r>
                        <m:r>
                          <a:rPr kumimoji="0" lang="en-US" sz="40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𝐵</m:t>
                        </m:r>
                      </m:e>
                    </m:nary>
                  </m:oMath>
                </a14:m>
                <a:r>
                  <a:rPr kumimoji="0" lang="en-US" sz="40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C4FD98A-4EA1-4BAB-8CB6-7E52D549F3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45921" y="4509834"/>
                <a:ext cx="3577647" cy="71865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11A9577-B94B-47C5-9C22-362D557CAD28}"/>
                  </a:ext>
                </a:extLst>
              </p:cNvPr>
              <p:cNvSpPr txBox="1"/>
              <p:nvPr/>
            </p:nvSpPr>
            <p:spPr>
              <a:xfrm>
                <a:off x="18861859" y="5627612"/>
                <a:ext cx="2345770" cy="71814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40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</m:ctrlPr>
                        </m:sSubPr>
                        <m:e>
                          <m:r>
                            <a:rPr kumimoji="0" lang="en-US" sz="40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  <m:t>𝑦</m:t>
                          </m:r>
                        </m:e>
                        <m:sub>
                          <m:r>
                            <a:rPr kumimoji="0" lang="en-US" sz="40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  <m:t>𝑖</m:t>
                          </m:r>
                        </m:sub>
                      </m:sSub>
                      <m:r>
                        <a:rPr kumimoji="0" lang="en-US" sz="40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∈{</m:t>
                      </m:r>
                      <m:r>
                        <a:rPr kumimoji="0" lang="en-US" sz="40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0</m:t>
                      </m:r>
                      <m:r>
                        <a:rPr kumimoji="0" lang="en-US" sz="40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,</m:t>
                      </m:r>
                      <m:r>
                        <a:rPr kumimoji="0" lang="en-US" sz="40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1</m:t>
                      </m:r>
                      <m:r>
                        <a:rPr kumimoji="0" lang="en-US" sz="40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}</m:t>
                      </m:r>
                    </m:oMath>
                  </m:oMathPara>
                </a14:m>
                <a:endParaRPr kumimoji="0" lang="en-US" sz="40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11A9577-B94B-47C5-9C22-362D557CAD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61859" y="5627612"/>
                <a:ext cx="2345770" cy="71814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CB55792-5CF4-47CC-9401-F22AE632F267}"/>
                  </a:ext>
                </a:extLst>
              </p:cNvPr>
              <p:cNvSpPr txBox="1"/>
              <p:nvPr/>
            </p:nvSpPr>
            <p:spPr>
              <a:xfrm>
                <a:off x="18881095" y="6632732"/>
                <a:ext cx="2307298" cy="71814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40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</m:ctrlPr>
                        </m:sSubPr>
                        <m:e>
                          <m:r>
                            <a:rPr kumimoji="0" lang="en-US" sz="40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  <m:t>𝑦</m:t>
                          </m:r>
                        </m:e>
                        <m:sub>
                          <m:r>
                            <a:rPr kumimoji="0" lang="en-US" sz="40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  <m:t>𝑖</m:t>
                          </m:r>
                        </m:sub>
                      </m:sSub>
                      <m:r>
                        <a:rPr kumimoji="0" lang="en-US" sz="40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∈[</m:t>
                      </m:r>
                      <m:r>
                        <a:rPr kumimoji="0" lang="en-US" sz="40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0</m:t>
                      </m:r>
                      <m:r>
                        <a:rPr kumimoji="0" lang="en-US" sz="40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,</m:t>
                      </m:r>
                      <m:r>
                        <a:rPr kumimoji="0" lang="en-US" sz="40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1</m:t>
                      </m:r>
                      <m:r>
                        <a:rPr kumimoji="0" lang="en-US" sz="40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]</m:t>
                      </m:r>
                    </m:oMath>
                  </m:oMathPara>
                </a14:m>
                <a:endParaRPr kumimoji="0" lang="en-US" sz="40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CB55792-5CF4-47CC-9401-F22AE632F2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81095" y="6632732"/>
                <a:ext cx="2307298" cy="71814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8DCC3E2-CB06-4A5A-A3F3-D46E6B82C0DA}"/>
              </a:ext>
            </a:extLst>
          </p:cNvPr>
          <p:cNvCxnSpPr/>
          <p:nvPr/>
        </p:nvCxnSpPr>
        <p:spPr>
          <a:xfrm flipV="1">
            <a:off x="18245921" y="5802923"/>
            <a:ext cx="3336264" cy="668215"/>
          </a:xfrm>
          <a:prstGeom prst="line">
            <a:avLst/>
          </a:prstGeom>
          <a:noFill/>
          <a:ln w="76200" cap="flat">
            <a:solidFill>
              <a:srgbClr val="FFFF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3FB5F78E-FC32-483C-8609-0F20854D656B}"/>
              </a:ext>
            </a:extLst>
          </p:cNvPr>
          <p:cNvSpPr/>
          <p:nvPr/>
        </p:nvSpPr>
        <p:spPr>
          <a:xfrm>
            <a:off x="3915508" y="5064369"/>
            <a:ext cx="3727938" cy="890954"/>
          </a:xfrm>
          <a:prstGeom prst="rect">
            <a:avLst/>
          </a:prstGeom>
          <a:noFill/>
          <a:ln w="76200" cap="flat">
            <a:solidFill>
              <a:srgbClr val="FFC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FEA1F2-F62C-4F33-A5A1-B70B02E75216}"/>
              </a:ext>
            </a:extLst>
          </p:cNvPr>
          <p:cNvSpPr/>
          <p:nvPr/>
        </p:nvSpPr>
        <p:spPr>
          <a:xfrm>
            <a:off x="3915507" y="8186766"/>
            <a:ext cx="19800277" cy="890954"/>
          </a:xfrm>
          <a:prstGeom prst="rect">
            <a:avLst/>
          </a:prstGeom>
          <a:solidFill>
            <a:srgbClr val="92D050"/>
          </a:solidFill>
          <a:ln w="285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CA94060-8176-4A7D-8F8F-53CBD8CC0BCE}"/>
                  </a:ext>
                </a:extLst>
              </p:cNvPr>
              <p:cNvSpPr txBox="1"/>
              <p:nvPr/>
            </p:nvSpPr>
            <p:spPr>
              <a:xfrm>
                <a:off x="2009912" y="8303948"/>
                <a:ext cx="1630703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3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</m:ctrlPr>
                        </m:sSubPr>
                        <m:e>
                          <m:r>
                            <a:rPr kumimoji="0" lang="en-US" sz="3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  <m:t>𝑐</m:t>
                          </m:r>
                        </m:e>
                        <m:sub>
                          <m:r>
                            <a:rPr kumimoji="0" lang="en-US" sz="3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  <m:t>1</m:t>
                          </m:r>
                        </m:sub>
                      </m:sSub>
                      <m:r>
                        <a:rPr kumimoji="0" lang="en-US" sz="36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=</m:t>
                      </m:r>
                      <m:r>
                        <a:rPr kumimoji="0" lang="en-US" sz="36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𝑀</m:t>
                      </m:r>
                    </m:oMath>
                  </m:oMathPara>
                </a14:m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CA94060-8176-4A7D-8F8F-53CBD8CC0B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9912" y="8303948"/>
                <a:ext cx="1630703" cy="65659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296D12A-CFDA-4DFE-ABE2-B89692BAEE8A}"/>
              </a:ext>
            </a:extLst>
          </p:cNvPr>
          <p:cNvCxnSpPr>
            <a:cxnSpLocks/>
          </p:cNvCxnSpPr>
          <p:nvPr/>
        </p:nvCxnSpPr>
        <p:spPr>
          <a:xfrm>
            <a:off x="3915508" y="4509834"/>
            <a:ext cx="3727938" cy="0"/>
          </a:xfrm>
          <a:prstGeom prst="straightConnector1">
            <a:avLst/>
          </a:prstGeom>
          <a:noFill/>
          <a:ln w="57150" cap="flat">
            <a:solidFill>
              <a:srgbClr val="FFFFFF"/>
            </a:solidFill>
            <a:prstDash val="solid"/>
            <a:miter lim="400000"/>
            <a:headEnd type="triangle" w="med" len="med"/>
            <a:tailEnd type="triangle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7F2CE8D-6800-4229-B7BB-F4CC3C952D64}"/>
                  </a:ext>
                </a:extLst>
              </p:cNvPr>
              <p:cNvSpPr txBox="1"/>
              <p:nvPr/>
            </p:nvSpPr>
            <p:spPr>
              <a:xfrm>
                <a:off x="5604481" y="3751641"/>
                <a:ext cx="584455" cy="71814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40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𝐵</m:t>
                      </m:r>
                    </m:oMath>
                  </m:oMathPara>
                </a14:m>
                <a:endParaRPr kumimoji="0" lang="en-US" sz="40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7F2CE8D-6800-4229-B7BB-F4CC3C952D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4481" y="3751641"/>
                <a:ext cx="584455" cy="71814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7D497DF-C504-438A-8D29-00972899124D}"/>
              </a:ext>
            </a:extLst>
          </p:cNvPr>
          <p:cNvCxnSpPr>
            <a:cxnSpLocks/>
          </p:cNvCxnSpPr>
          <p:nvPr/>
        </p:nvCxnSpPr>
        <p:spPr>
          <a:xfrm>
            <a:off x="3915508" y="9718731"/>
            <a:ext cx="19905784" cy="31563"/>
          </a:xfrm>
          <a:prstGeom prst="straightConnector1">
            <a:avLst/>
          </a:prstGeom>
          <a:noFill/>
          <a:ln w="57150" cap="flat">
            <a:solidFill>
              <a:srgbClr val="FFFFFF"/>
            </a:solidFill>
            <a:prstDash val="solid"/>
            <a:miter lim="400000"/>
            <a:headEnd type="triangle" w="med" len="med"/>
            <a:tailEnd type="triangle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0AE541E-8545-418C-8D1A-2590F8320F51}"/>
                  </a:ext>
                </a:extLst>
              </p:cNvPr>
              <p:cNvSpPr txBox="1"/>
              <p:nvPr/>
            </p:nvSpPr>
            <p:spPr>
              <a:xfrm>
                <a:off x="13113018" y="9750294"/>
                <a:ext cx="1405256" cy="71814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40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𝐵</m:t>
                      </m:r>
                      <m:r>
                        <a:rPr kumimoji="0" lang="en-US" sz="40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⋅</m:t>
                      </m:r>
                      <m:r>
                        <a:rPr kumimoji="0" lang="en-US" sz="40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𝑀</m:t>
                      </m:r>
                    </m:oMath>
                  </m:oMathPara>
                </a14:m>
                <a:endParaRPr kumimoji="0" lang="en-US" sz="40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0AE541E-8545-418C-8D1A-2590F8320F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13018" y="9750294"/>
                <a:ext cx="1405256" cy="71814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36BA3CF-4B66-4E56-8B07-69B5225D0666}"/>
                  </a:ext>
                </a:extLst>
              </p:cNvPr>
              <p:cNvSpPr txBox="1"/>
              <p:nvPr/>
            </p:nvSpPr>
            <p:spPr>
              <a:xfrm>
                <a:off x="4677312" y="11353800"/>
                <a:ext cx="6565323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setting</a:t>
                </a:r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3600" b="0" i="1" u="none" strike="noStrike" cap="none" spc="0" normalizeH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</m:ctrlPr>
                      </m:sSubPr>
                      <m:e>
                        <m:r>
                          <a:rPr kumimoji="0" lang="en-US" sz="3600" b="0" i="1" u="none" strike="noStrike" cap="none" spc="0" normalizeH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𝑦</m:t>
                        </m:r>
                      </m:e>
                      <m:sub>
                        <m:r>
                          <a:rPr kumimoji="0" lang="en-US" sz="3600" b="0" i="1" u="none" strike="noStrike" cap="none" spc="0" normalizeH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1</m:t>
                        </m:r>
                      </m:sub>
                    </m:sSub>
                    <m:r>
                      <a:rPr kumimoji="0" lang="en-US" sz="3600" b="0" i="1" u="none" strike="noStrike" cap="none" spc="0" normalizeH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=</m:t>
                    </m:r>
                    <m:r>
                      <a:rPr kumimoji="0" lang="en-US" sz="3600" b="0" i="1" u="none" strike="noStrike" cap="none" spc="0" normalizeH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1</m:t>
                    </m:r>
                    <m:r>
                      <a:rPr kumimoji="0" lang="en-US" sz="3600" b="0" i="1" u="none" strike="noStrike" cap="none" spc="0" normalizeH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/</m:t>
                    </m:r>
                    <m:r>
                      <a:rPr kumimoji="0" lang="en-US" sz="3600" b="0" i="1" u="none" strike="noStrike" cap="none" spc="0" normalizeH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𝑀</m:t>
                    </m:r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  gives</a:t>
                </a:r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𝐿𝑃</m:t>
                    </m:r>
                    <m:r>
                      <a:rPr kumimoji="0" lang="en-US" sz="3600" b="0" i="1" u="none" strike="noStrike" cap="none" spc="0" normalizeH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=</m:t>
                    </m:r>
                    <m:r>
                      <a:rPr kumimoji="0" lang="en-US" sz="3600" b="0" i="1" u="none" strike="noStrike" cap="none" spc="0" normalizeH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1</m:t>
                    </m:r>
                  </m:oMath>
                </a14:m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36BA3CF-4B66-4E56-8B07-69B5225D06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7312" y="11353800"/>
                <a:ext cx="6565323" cy="656590"/>
              </a:xfrm>
              <a:prstGeom prst="rect">
                <a:avLst/>
              </a:prstGeom>
              <a:blipFill>
                <a:blip r:embed="rId9"/>
                <a:stretch>
                  <a:fillRect l="-2971" t="-14953" b="-33645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F65B7FA-BE7A-425D-B199-BFE243F70EA3}"/>
                  </a:ext>
                </a:extLst>
              </p:cNvPr>
              <p:cNvSpPr txBox="1"/>
              <p:nvPr/>
            </p:nvSpPr>
            <p:spPr>
              <a:xfrm>
                <a:off x="6564273" y="12070338"/>
                <a:ext cx="2791405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but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𝑂𝑃𝑇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=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𝑀</m:t>
                    </m:r>
                  </m:oMath>
                </a14:m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F65B7FA-BE7A-425D-B199-BFE243F70E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4273" y="12070338"/>
                <a:ext cx="2791405" cy="656590"/>
              </a:xfrm>
              <a:prstGeom prst="rect">
                <a:avLst/>
              </a:prstGeom>
              <a:blipFill>
                <a:blip r:embed="rId10"/>
                <a:stretch>
                  <a:fillRect l="-7642" t="-13889" b="-3240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4A5AD09-AAC0-4D94-A978-F875D003377F}"/>
                  </a:ext>
                </a:extLst>
              </p:cNvPr>
              <p:cNvSpPr txBox="1"/>
              <p:nvPr/>
            </p:nvSpPr>
            <p:spPr>
              <a:xfrm>
                <a:off x="16119259" y="11742043"/>
                <a:ext cx="4653325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Fix: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</m:ctrlPr>
                      </m:sSubPr>
                      <m:e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𝑠</m:t>
                        </m:r>
                      </m:e>
                      <m:sub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𝑖</m:t>
                        </m:r>
                      </m:sub>
                    </m:sSub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←</m:t>
                    </m:r>
                    <m:r>
                      <m:rPr>
                        <m:sty m:val="p"/>
                      </m:rPr>
                      <a:rPr kumimoji="0" lang="en-US" sz="3600" b="0" i="0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min</m:t>
                    </m:r>
                    <m:r>
                      <a:rPr kumimoji="0" lang="en-US" sz="3600" b="0" i="0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(</m:t>
                    </m:r>
                    <m:sSub>
                      <m:sSubPr>
                        <m:ctrlP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</m:ctrlPr>
                      </m:sSubPr>
                      <m:e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𝑠</m:t>
                        </m:r>
                      </m:e>
                      <m:sub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𝑖</m:t>
                        </m:r>
                      </m:sub>
                    </m:sSub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, 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𝐵</m:t>
                    </m:r>
                    <m:r>
                      <a:rPr kumimoji="0" lang="en-US" sz="3600" b="0" i="0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)</m:t>
                    </m:r>
                  </m:oMath>
                </a14:m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4A5AD09-AAC0-4D94-A978-F875D00337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19259" y="11742043"/>
                <a:ext cx="4653325" cy="656590"/>
              </a:xfrm>
              <a:prstGeom prst="rect">
                <a:avLst/>
              </a:prstGeom>
              <a:blipFill>
                <a:blip r:embed="rId11"/>
                <a:stretch>
                  <a:fillRect l="-4319" t="-13889" b="-33333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>
            <a:extLst>
              <a:ext uri="{FF2B5EF4-FFF2-40B4-BE49-F238E27FC236}">
                <a16:creationId xmlns:a16="http://schemas.microsoft.com/office/drawing/2014/main" id="{E144EFC3-929B-4F29-B74F-AC9223128FAA}"/>
              </a:ext>
            </a:extLst>
          </p:cNvPr>
          <p:cNvSpPr/>
          <p:nvPr/>
        </p:nvSpPr>
        <p:spPr>
          <a:xfrm>
            <a:off x="3915508" y="8186766"/>
            <a:ext cx="3727938" cy="890954"/>
          </a:xfrm>
          <a:prstGeom prst="rect">
            <a:avLst/>
          </a:prstGeom>
          <a:solidFill>
            <a:srgbClr val="92D050"/>
          </a:solidFill>
          <a:ln w="285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</p:spTree>
    <p:extLst>
      <p:ext uri="{BB962C8B-B14F-4D97-AF65-F5344CB8AC3E}">
        <p14:creationId xmlns:p14="http://schemas.microsoft.com/office/powerpoint/2010/main" val="2310603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3" grpId="0"/>
      <p:bldP spid="19" grpId="0"/>
      <p:bldP spid="21" grpId="0"/>
      <p:bldP spid="22" grpId="0"/>
      <p:bldP spid="23" grpId="0"/>
      <p:bldP spid="2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8641EBA-AA8D-488A-AB02-255414FF6D53}"/>
              </a:ext>
            </a:extLst>
          </p:cNvPr>
          <p:cNvSpPr/>
          <p:nvPr/>
        </p:nvSpPr>
        <p:spPr>
          <a:xfrm>
            <a:off x="3915507" y="5064369"/>
            <a:ext cx="3317629" cy="890954"/>
          </a:xfrm>
          <a:prstGeom prst="rect">
            <a:avLst/>
          </a:prstGeom>
          <a:solidFill>
            <a:srgbClr val="7030A0"/>
          </a:solidFill>
          <a:ln w="285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2" name="Set Cover">
            <a:extLst>
              <a:ext uri="{FF2B5EF4-FFF2-40B4-BE49-F238E27FC236}">
                <a16:creationId xmlns:a16="http://schemas.microsoft.com/office/drawing/2014/main" id="{C8FB5289-7FA7-48AA-8365-E89B63F29C6A}"/>
              </a:ext>
            </a:extLst>
          </p:cNvPr>
          <p:cNvSpPr txBox="1">
            <a:spLocks/>
          </p:cNvSpPr>
          <p:nvPr/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9pPr>
          </a:lstStyle>
          <a:p>
            <a:pPr hangingPunct="1"/>
            <a:r>
              <a:rPr lang="en-US" dirty="0"/>
              <a:t>Covering Knapsack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C9395C6-A068-4D77-8618-939E889FF2A0}"/>
                  </a:ext>
                </a:extLst>
              </p:cNvPr>
              <p:cNvSpPr txBox="1"/>
              <p:nvPr/>
            </p:nvSpPr>
            <p:spPr>
              <a:xfrm>
                <a:off x="18059050" y="3392056"/>
                <a:ext cx="2966645" cy="71865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40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kumimoji="0" lang="en-US" sz="4000" b="0" i="0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min</m:t>
                        </m:r>
                      </m:fName>
                      <m:e>
                        <m:nary>
                          <m:naryPr>
                            <m:chr m:val="∑"/>
                            <m:supHide m:val="on"/>
                            <m:ctrlPr>
                              <a:rPr kumimoji="0" lang="en-US" sz="4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</m:ctrlPr>
                          </m:naryPr>
                          <m:sub>
                            <m:r>
                              <a:rPr kumimoji="0" lang="en-US" sz="4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  <m:t>𝑖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kumimoji="0" lang="en-US" sz="4000" b="0" i="1" u="none" strike="noStrike" cap="none" spc="0" normalizeH="0" baseline="0" smtClean="0">
                                    <a:ln>
                                      <a:noFill/>
                                    </a:ln>
                                    <a:solidFill>
                                      <a:srgbClr val="FFFFFF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ea typeface="Lato Regular"/>
                                    <a:cs typeface="Lato Regular"/>
                                    <a:sym typeface="Lato Regular"/>
                                  </a:rPr>
                                </m:ctrlPr>
                              </m:sSubPr>
                              <m:e>
                                <m:r>
                                  <a:rPr kumimoji="0" lang="en-US" sz="4000" b="0" i="1" u="none" strike="noStrike" cap="none" spc="0" normalizeH="0" baseline="0" smtClean="0">
                                    <a:ln>
                                      <a:noFill/>
                                    </a:ln>
                                    <a:solidFill>
                                      <a:srgbClr val="FFFFFF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ea typeface="Lato Regular"/>
                                    <a:cs typeface="Lato Regular"/>
                                    <a:sym typeface="Lato Regular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kumimoji="0" lang="en-US" sz="4000" b="0" i="1" u="none" strike="noStrike" cap="none" spc="0" normalizeH="0" baseline="0" smtClean="0">
                                    <a:ln>
                                      <a:noFill/>
                                    </a:ln>
                                    <a:solidFill>
                                      <a:srgbClr val="FFFFFF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ea typeface="Lato Regular"/>
                                    <a:cs typeface="Lato Regular"/>
                                    <a:sym typeface="Lato Regular"/>
                                  </a:rPr>
                                  <m:t>𝑖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kumimoji="0" lang="en-US" sz="4000" b="0" i="1" u="none" strike="noStrike" cap="none" spc="0" normalizeH="0" baseline="0" smtClean="0">
                                    <a:ln>
                                      <a:noFill/>
                                    </a:ln>
                                    <a:solidFill>
                                      <a:srgbClr val="FFFFFF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ea typeface="Lato Regular"/>
                                    <a:cs typeface="Lato Regular"/>
                                    <a:sym typeface="Lato Regular"/>
                                  </a:rPr>
                                </m:ctrlPr>
                              </m:sSubPr>
                              <m:e>
                                <m:r>
                                  <a:rPr kumimoji="0" lang="en-US" sz="4000" b="0" i="1" u="none" strike="noStrike" cap="none" spc="0" normalizeH="0" baseline="0" smtClean="0">
                                    <a:ln>
                                      <a:noFill/>
                                    </a:ln>
                                    <a:solidFill>
                                      <a:srgbClr val="FFFFFF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ea typeface="Lato Regular"/>
                                    <a:cs typeface="Lato Regular"/>
                                    <a:sym typeface="Lato Regular"/>
                                  </a:rPr>
                                  <m:t>⋅</m:t>
                                </m:r>
                                <m:r>
                                  <a:rPr kumimoji="0" lang="en-US" sz="4000" b="0" i="1" u="none" strike="noStrike" cap="none" spc="0" normalizeH="0" baseline="0" smtClean="0">
                                    <a:ln>
                                      <a:noFill/>
                                    </a:ln>
                                    <a:solidFill>
                                      <a:srgbClr val="FFFFFF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ea typeface="Lato Regular"/>
                                    <a:cs typeface="Lato Regular"/>
                                    <a:sym typeface="Lato Regular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kumimoji="0" lang="en-US" sz="4000" b="0" i="1" u="none" strike="noStrike" cap="none" spc="0" normalizeH="0" baseline="0" smtClean="0">
                                    <a:ln>
                                      <a:noFill/>
                                    </a:ln>
                                    <a:solidFill>
                                      <a:srgbClr val="FFFFFF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ea typeface="Lato Regular"/>
                                    <a:cs typeface="Lato Regular"/>
                                    <a:sym typeface="Lato Regular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e>
                    </m:func>
                  </m:oMath>
                </a14:m>
                <a:r>
                  <a:rPr kumimoji="0" lang="en-US" sz="40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C9395C6-A068-4D77-8618-939E889FF2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59050" y="3392056"/>
                <a:ext cx="2966645" cy="71865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C4FD98A-4EA1-4BAB-8CB6-7E52D549F384}"/>
                  </a:ext>
                </a:extLst>
              </p:cNvPr>
              <p:cNvSpPr txBox="1"/>
              <p:nvPr/>
            </p:nvSpPr>
            <p:spPr>
              <a:xfrm>
                <a:off x="18245921" y="4509834"/>
                <a:ext cx="3577647" cy="71865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kumimoji="0" lang="en-US" sz="40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</m:ctrlPr>
                      </m:naryPr>
                      <m:sub>
                        <m:r>
                          <a:rPr kumimoji="0" lang="en-US" sz="40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kumimoji="0" lang="en-US" sz="4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</m:ctrlPr>
                          </m:sSubPr>
                          <m:e>
                            <m:r>
                              <a:rPr kumimoji="0" lang="en-US" sz="4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  <m:t>𝑠</m:t>
                            </m:r>
                          </m:e>
                          <m:sub>
                            <m:r>
                              <a:rPr kumimoji="0" lang="en-US" sz="4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kumimoji="0" lang="en-US" sz="4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</m:ctrlPr>
                          </m:sSubPr>
                          <m:e>
                            <m:r>
                              <a:rPr kumimoji="0" lang="en-US" sz="4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  <m:t>⋅</m:t>
                            </m:r>
                            <m:r>
                              <a:rPr kumimoji="0" lang="en-US" sz="4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4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  <m:t>𝑖</m:t>
                            </m:r>
                          </m:sub>
                        </m:sSub>
                        <m:r>
                          <a:rPr kumimoji="0" lang="en-US" sz="40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    ≥  </m:t>
                        </m:r>
                        <m:r>
                          <a:rPr kumimoji="0" lang="en-US" sz="40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𝐵</m:t>
                        </m:r>
                      </m:e>
                    </m:nary>
                  </m:oMath>
                </a14:m>
                <a:r>
                  <a:rPr kumimoji="0" lang="en-US" sz="40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C4FD98A-4EA1-4BAB-8CB6-7E52D549F3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45921" y="4509834"/>
                <a:ext cx="3577647" cy="71865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CB55792-5CF4-47CC-9401-F22AE632F267}"/>
                  </a:ext>
                </a:extLst>
              </p:cNvPr>
              <p:cNvSpPr txBox="1"/>
              <p:nvPr/>
            </p:nvSpPr>
            <p:spPr>
              <a:xfrm>
                <a:off x="18881095" y="6632732"/>
                <a:ext cx="2307298" cy="71814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40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</m:ctrlPr>
                        </m:sSubPr>
                        <m:e>
                          <m:r>
                            <a:rPr kumimoji="0" lang="en-US" sz="40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  <m:t>𝑦</m:t>
                          </m:r>
                        </m:e>
                        <m:sub>
                          <m:r>
                            <a:rPr kumimoji="0" lang="en-US" sz="40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  <m:t>𝑖</m:t>
                          </m:r>
                        </m:sub>
                      </m:sSub>
                      <m:r>
                        <a:rPr kumimoji="0" lang="en-US" sz="40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∈[</m:t>
                      </m:r>
                      <m:r>
                        <a:rPr kumimoji="0" lang="en-US" sz="40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0</m:t>
                      </m:r>
                      <m:r>
                        <a:rPr kumimoji="0" lang="en-US" sz="40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,</m:t>
                      </m:r>
                      <m:r>
                        <a:rPr kumimoji="0" lang="en-US" sz="40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1</m:t>
                      </m:r>
                      <m:r>
                        <a:rPr kumimoji="0" lang="en-US" sz="40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]</m:t>
                      </m:r>
                    </m:oMath>
                  </m:oMathPara>
                </a14:m>
                <a:endParaRPr kumimoji="0" lang="en-US" sz="40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CB55792-5CF4-47CC-9401-F22AE632F2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81095" y="6632732"/>
                <a:ext cx="2307298" cy="71814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70BBCBBF-029F-4B5C-A6F2-1C815B8F3971}"/>
              </a:ext>
            </a:extLst>
          </p:cNvPr>
          <p:cNvSpPr/>
          <p:nvPr/>
        </p:nvSpPr>
        <p:spPr>
          <a:xfrm>
            <a:off x="3915508" y="6851128"/>
            <a:ext cx="3317629" cy="890954"/>
          </a:xfrm>
          <a:prstGeom prst="rect">
            <a:avLst/>
          </a:prstGeom>
          <a:solidFill>
            <a:srgbClr val="7030A0"/>
          </a:solidFill>
          <a:ln w="285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FEA1F2-F62C-4F33-A5A1-B70B02E75216}"/>
              </a:ext>
            </a:extLst>
          </p:cNvPr>
          <p:cNvSpPr/>
          <p:nvPr/>
        </p:nvSpPr>
        <p:spPr>
          <a:xfrm>
            <a:off x="3915508" y="8186766"/>
            <a:ext cx="3727938" cy="890954"/>
          </a:xfrm>
          <a:prstGeom prst="rect">
            <a:avLst/>
          </a:prstGeom>
          <a:solidFill>
            <a:srgbClr val="92D050"/>
          </a:solidFill>
          <a:ln w="285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B683930-65FD-4630-9D12-B5595CC2E9E3}"/>
                  </a:ext>
                </a:extLst>
              </p:cNvPr>
              <p:cNvSpPr txBox="1"/>
              <p:nvPr/>
            </p:nvSpPr>
            <p:spPr>
              <a:xfrm>
                <a:off x="2160241" y="6961026"/>
                <a:ext cx="1330044" cy="59503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32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</m:ctrlPr>
                        </m:sSubPr>
                        <m:e>
                          <m:r>
                            <a:rPr kumimoji="0" lang="en-US" sz="32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  <m:t>𝑐</m:t>
                          </m:r>
                        </m:e>
                        <m:sub>
                          <m:r>
                            <a:rPr kumimoji="0" lang="en-US" sz="32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  <m:t>1</m:t>
                          </m:r>
                        </m:sub>
                      </m:sSub>
                      <m:r>
                        <a:rPr kumimoji="0" lang="en-US" sz="32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=</m:t>
                      </m:r>
                      <m:r>
                        <a:rPr kumimoji="0" lang="en-US" sz="32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0</m:t>
                      </m:r>
                    </m:oMath>
                  </m:oMathPara>
                </a14:m>
                <a:endParaRPr kumimoji="0" lang="en-US" sz="32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B683930-65FD-4630-9D12-B5595CC2E9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0241" y="6961026"/>
                <a:ext cx="1330044" cy="59503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CA94060-8176-4A7D-8F8F-53CBD8CC0BCE}"/>
                  </a:ext>
                </a:extLst>
              </p:cNvPr>
              <p:cNvSpPr txBox="1"/>
              <p:nvPr/>
            </p:nvSpPr>
            <p:spPr>
              <a:xfrm>
                <a:off x="2094326" y="8334725"/>
                <a:ext cx="1461875" cy="59503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32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</m:ctrlPr>
                        </m:sSubPr>
                        <m:e>
                          <m:r>
                            <a:rPr kumimoji="0" lang="en-US" sz="32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  <m:t>𝑐</m:t>
                          </m:r>
                        </m:e>
                        <m:sub>
                          <m:r>
                            <a:rPr kumimoji="0" lang="en-US" sz="32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  <m:t>1</m:t>
                          </m:r>
                        </m:sub>
                      </m:sSub>
                      <m:r>
                        <a:rPr kumimoji="0" lang="en-US" sz="32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=</m:t>
                      </m:r>
                      <m:r>
                        <a:rPr kumimoji="0" lang="en-US" sz="32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𝑀</m:t>
                      </m:r>
                    </m:oMath>
                  </m:oMathPara>
                </a14:m>
                <a:endParaRPr kumimoji="0" lang="en-US" sz="32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CA94060-8176-4A7D-8F8F-53CBD8CC0B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4326" y="8334725"/>
                <a:ext cx="1461875" cy="59503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3F7B7828-DA2C-4662-856F-3DDA114CE48B}"/>
              </a:ext>
            </a:extLst>
          </p:cNvPr>
          <p:cNvSpPr/>
          <p:nvPr/>
        </p:nvSpPr>
        <p:spPr>
          <a:xfrm>
            <a:off x="3915508" y="5064369"/>
            <a:ext cx="3727938" cy="890954"/>
          </a:xfrm>
          <a:prstGeom prst="rect">
            <a:avLst/>
          </a:prstGeom>
          <a:noFill/>
          <a:ln w="76200" cap="flat">
            <a:solidFill>
              <a:srgbClr val="FFC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082753B-50EF-4B1F-A584-48F880C2835B}"/>
              </a:ext>
            </a:extLst>
          </p:cNvPr>
          <p:cNvCxnSpPr>
            <a:cxnSpLocks/>
          </p:cNvCxnSpPr>
          <p:nvPr/>
        </p:nvCxnSpPr>
        <p:spPr>
          <a:xfrm>
            <a:off x="3915508" y="4509834"/>
            <a:ext cx="3727938" cy="0"/>
          </a:xfrm>
          <a:prstGeom prst="straightConnector1">
            <a:avLst/>
          </a:prstGeom>
          <a:noFill/>
          <a:ln w="57150" cap="flat">
            <a:solidFill>
              <a:srgbClr val="FFFFFF"/>
            </a:solidFill>
            <a:prstDash val="solid"/>
            <a:miter lim="400000"/>
            <a:headEnd type="triangle" w="med" len="med"/>
            <a:tailEnd type="triangle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32BBA92-F61F-4501-B7F3-6C441B9B8F45}"/>
                  </a:ext>
                </a:extLst>
              </p:cNvPr>
              <p:cNvSpPr txBox="1"/>
              <p:nvPr/>
            </p:nvSpPr>
            <p:spPr>
              <a:xfrm>
                <a:off x="5604481" y="3751641"/>
                <a:ext cx="584455" cy="71814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40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𝐵</m:t>
                      </m:r>
                    </m:oMath>
                  </m:oMathPara>
                </a14:m>
                <a:endParaRPr kumimoji="0" lang="en-US" sz="40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32BBA92-F61F-4501-B7F3-6C441B9B8F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4481" y="3751641"/>
                <a:ext cx="584455" cy="71814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D9982D70-0651-4A74-98D7-D0CD691DBDA3}"/>
              </a:ext>
            </a:extLst>
          </p:cNvPr>
          <p:cNvSpPr txBox="1"/>
          <p:nvPr/>
        </p:nvSpPr>
        <p:spPr>
          <a:xfrm>
            <a:off x="6172667" y="11155889"/>
            <a:ext cx="6774290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Same problem at different scale!!</a:t>
            </a:r>
          </a:p>
        </p:txBody>
      </p:sp>
    </p:spTree>
    <p:extLst>
      <p:ext uri="{BB962C8B-B14F-4D97-AF65-F5344CB8AC3E}">
        <p14:creationId xmlns:p14="http://schemas.microsoft.com/office/powerpoint/2010/main" val="2203934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4A00594F-4B4D-4A94-9376-9A9A89DF1983}"/>
              </a:ext>
            </a:extLst>
          </p:cNvPr>
          <p:cNvSpPr/>
          <p:nvPr/>
        </p:nvSpPr>
        <p:spPr>
          <a:xfrm>
            <a:off x="3212123" y="10023231"/>
            <a:ext cx="12344400" cy="3083169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 w="76200" cap="flat">
            <a:solidFill>
              <a:schemeClr val="tx1">
                <a:lumMod val="9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2" name="Set Cover">
            <a:extLst>
              <a:ext uri="{FF2B5EF4-FFF2-40B4-BE49-F238E27FC236}">
                <a16:creationId xmlns:a16="http://schemas.microsoft.com/office/drawing/2014/main" id="{C8FB5289-7FA7-48AA-8365-E89B63F29C6A}"/>
              </a:ext>
            </a:extLst>
          </p:cNvPr>
          <p:cNvSpPr txBox="1">
            <a:spLocks/>
          </p:cNvSpPr>
          <p:nvPr/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9pPr>
          </a:lstStyle>
          <a:p>
            <a:pPr hangingPunct="1"/>
            <a:r>
              <a:rPr lang="en-US" dirty="0"/>
              <a:t>Fix: Knapsack Cover </a:t>
            </a:r>
            <a:r>
              <a:rPr lang="en-US" dirty="0" err="1"/>
              <a:t>Ineqs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C9395C6-A068-4D77-8618-939E889FF2A0}"/>
                  </a:ext>
                </a:extLst>
              </p:cNvPr>
              <p:cNvSpPr txBox="1"/>
              <p:nvPr/>
            </p:nvSpPr>
            <p:spPr>
              <a:xfrm>
                <a:off x="18059050" y="3392056"/>
                <a:ext cx="2966645" cy="71865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40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kumimoji="0" lang="en-US" sz="4000" b="0" i="0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min</m:t>
                        </m:r>
                      </m:fName>
                      <m:e>
                        <m:nary>
                          <m:naryPr>
                            <m:chr m:val="∑"/>
                            <m:supHide m:val="on"/>
                            <m:ctrlPr>
                              <a:rPr kumimoji="0" lang="en-US" sz="4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</m:ctrlPr>
                          </m:naryPr>
                          <m:sub>
                            <m:r>
                              <a:rPr kumimoji="0" lang="en-US" sz="4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  <m:t>𝑖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kumimoji="0" lang="en-US" sz="4000" b="0" i="1" u="none" strike="noStrike" cap="none" spc="0" normalizeH="0" baseline="0" smtClean="0">
                                    <a:ln>
                                      <a:noFill/>
                                    </a:ln>
                                    <a:solidFill>
                                      <a:srgbClr val="FFFFFF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ea typeface="Lato Regular"/>
                                    <a:cs typeface="Lato Regular"/>
                                    <a:sym typeface="Lato Regular"/>
                                  </a:rPr>
                                </m:ctrlPr>
                              </m:sSubPr>
                              <m:e>
                                <m:r>
                                  <a:rPr kumimoji="0" lang="en-US" sz="4000" b="0" i="1" u="none" strike="noStrike" cap="none" spc="0" normalizeH="0" baseline="0" smtClean="0">
                                    <a:ln>
                                      <a:noFill/>
                                    </a:ln>
                                    <a:solidFill>
                                      <a:srgbClr val="FFFFFF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ea typeface="Lato Regular"/>
                                    <a:cs typeface="Lato Regular"/>
                                    <a:sym typeface="Lato Regular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kumimoji="0" lang="en-US" sz="4000" b="0" i="1" u="none" strike="noStrike" cap="none" spc="0" normalizeH="0" baseline="0" smtClean="0">
                                    <a:ln>
                                      <a:noFill/>
                                    </a:ln>
                                    <a:solidFill>
                                      <a:srgbClr val="FFFFFF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ea typeface="Lato Regular"/>
                                    <a:cs typeface="Lato Regular"/>
                                    <a:sym typeface="Lato Regular"/>
                                  </a:rPr>
                                  <m:t>𝑖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kumimoji="0" lang="en-US" sz="4000" b="0" i="1" u="none" strike="noStrike" cap="none" spc="0" normalizeH="0" baseline="0" smtClean="0">
                                    <a:ln>
                                      <a:noFill/>
                                    </a:ln>
                                    <a:solidFill>
                                      <a:srgbClr val="FFFFFF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ea typeface="Lato Regular"/>
                                    <a:cs typeface="Lato Regular"/>
                                    <a:sym typeface="Lato Regular"/>
                                  </a:rPr>
                                </m:ctrlPr>
                              </m:sSubPr>
                              <m:e>
                                <m:r>
                                  <a:rPr kumimoji="0" lang="en-US" sz="4000" b="0" i="1" u="none" strike="noStrike" cap="none" spc="0" normalizeH="0" baseline="0" smtClean="0">
                                    <a:ln>
                                      <a:noFill/>
                                    </a:ln>
                                    <a:solidFill>
                                      <a:srgbClr val="FFFFFF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ea typeface="Lato Regular"/>
                                    <a:cs typeface="Lato Regular"/>
                                    <a:sym typeface="Lato Regular"/>
                                  </a:rPr>
                                  <m:t>⋅</m:t>
                                </m:r>
                                <m:r>
                                  <a:rPr kumimoji="0" lang="en-US" sz="4000" b="0" i="1" u="none" strike="noStrike" cap="none" spc="0" normalizeH="0" baseline="0" smtClean="0">
                                    <a:ln>
                                      <a:noFill/>
                                    </a:ln>
                                    <a:solidFill>
                                      <a:srgbClr val="FFFFFF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ea typeface="Lato Regular"/>
                                    <a:cs typeface="Lato Regular"/>
                                    <a:sym typeface="Lato Regular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kumimoji="0" lang="en-US" sz="4000" b="0" i="1" u="none" strike="noStrike" cap="none" spc="0" normalizeH="0" baseline="0" smtClean="0">
                                    <a:ln>
                                      <a:noFill/>
                                    </a:ln>
                                    <a:solidFill>
                                      <a:srgbClr val="FFFFFF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ea typeface="Lato Regular"/>
                                    <a:cs typeface="Lato Regular"/>
                                    <a:sym typeface="Lato Regular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e>
                    </m:func>
                  </m:oMath>
                </a14:m>
                <a:r>
                  <a:rPr kumimoji="0" lang="en-US" sz="40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C9395C6-A068-4D77-8618-939E889FF2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59050" y="3392056"/>
                <a:ext cx="2966645" cy="71865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C4FD98A-4EA1-4BAB-8CB6-7E52D549F384}"/>
                  </a:ext>
                </a:extLst>
              </p:cNvPr>
              <p:cNvSpPr txBox="1"/>
              <p:nvPr/>
            </p:nvSpPr>
            <p:spPr>
              <a:xfrm>
                <a:off x="18245921" y="4509834"/>
                <a:ext cx="3577647" cy="71865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kumimoji="0" lang="en-US" sz="40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</m:ctrlPr>
                      </m:naryPr>
                      <m:sub>
                        <m:r>
                          <a:rPr kumimoji="0" lang="en-US" sz="40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kumimoji="0" lang="en-US" sz="4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</m:ctrlPr>
                          </m:sSubPr>
                          <m:e>
                            <m:r>
                              <a:rPr kumimoji="0" lang="en-US" sz="4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  <m:t>𝑠</m:t>
                            </m:r>
                          </m:e>
                          <m:sub>
                            <m:r>
                              <a:rPr kumimoji="0" lang="en-US" sz="4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kumimoji="0" lang="en-US" sz="4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</m:ctrlPr>
                          </m:sSubPr>
                          <m:e>
                            <m:r>
                              <a:rPr kumimoji="0" lang="en-US" sz="4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  <m:t>⋅</m:t>
                            </m:r>
                            <m:r>
                              <a:rPr kumimoji="0" lang="en-US" sz="4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4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  <m:t>𝑖</m:t>
                            </m:r>
                          </m:sub>
                        </m:sSub>
                        <m:r>
                          <a:rPr kumimoji="0" lang="en-US" sz="40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    ≥  </m:t>
                        </m:r>
                        <m:r>
                          <a:rPr kumimoji="0" lang="en-US" sz="40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𝐵</m:t>
                        </m:r>
                      </m:e>
                    </m:nary>
                  </m:oMath>
                </a14:m>
                <a:r>
                  <a:rPr kumimoji="0" lang="en-US" sz="40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C4FD98A-4EA1-4BAB-8CB6-7E52D549F3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45921" y="4509834"/>
                <a:ext cx="3577647" cy="71865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CB55792-5CF4-47CC-9401-F22AE632F267}"/>
                  </a:ext>
                </a:extLst>
              </p:cNvPr>
              <p:cNvSpPr txBox="1"/>
              <p:nvPr/>
            </p:nvSpPr>
            <p:spPr>
              <a:xfrm>
                <a:off x="18881095" y="6632732"/>
                <a:ext cx="2307298" cy="71814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40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</m:ctrlPr>
                        </m:sSubPr>
                        <m:e>
                          <m:r>
                            <a:rPr kumimoji="0" lang="en-US" sz="40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  <m:t>𝑦</m:t>
                          </m:r>
                        </m:e>
                        <m:sub>
                          <m:r>
                            <a:rPr kumimoji="0" lang="en-US" sz="40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  <m:t>𝑖</m:t>
                          </m:r>
                        </m:sub>
                      </m:sSub>
                      <m:r>
                        <a:rPr kumimoji="0" lang="en-US" sz="40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∈[</m:t>
                      </m:r>
                      <m:r>
                        <a:rPr kumimoji="0" lang="en-US" sz="40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0</m:t>
                      </m:r>
                      <m:r>
                        <a:rPr kumimoji="0" lang="en-US" sz="40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,</m:t>
                      </m:r>
                      <m:r>
                        <a:rPr kumimoji="0" lang="en-US" sz="40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1</m:t>
                      </m:r>
                      <m:r>
                        <a:rPr kumimoji="0" lang="en-US" sz="40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]</m:t>
                      </m:r>
                    </m:oMath>
                  </m:oMathPara>
                </a14:m>
                <a:endParaRPr kumimoji="0" lang="en-US" sz="40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CB55792-5CF4-47CC-9401-F22AE632F2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81095" y="6632732"/>
                <a:ext cx="2307298" cy="71814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3FB9228-7A66-43A5-B34F-5CD14BF9F572}"/>
                  </a:ext>
                </a:extLst>
              </p:cNvPr>
              <p:cNvSpPr txBox="1"/>
              <p:nvPr/>
            </p:nvSpPr>
            <p:spPr>
              <a:xfrm>
                <a:off x="1672155" y="3642326"/>
                <a:ext cx="4181914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Fix any set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𝐴</m:t>
                    </m:r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of jobs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3FB9228-7A66-43A5-B34F-5CD14BF9F5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2155" y="3642326"/>
                <a:ext cx="4181914" cy="656590"/>
              </a:xfrm>
              <a:prstGeom prst="rect">
                <a:avLst/>
              </a:prstGeom>
              <a:blipFill>
                <a:blip r:embed="rId5"/>
                <a:stretch>
                  <a:fillRect l="-4956" t="-13889" r="-4810" b="-33333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9674D338-4E66-4025-93CC-43A7A5F5744E}"/>
              </a:ext>
            </a:extLst>
          </p:cNvPr>
          <p:cNvSpPr txBox="1"/>
          <p:nvPr/>
        </p:nvSpPr>
        <p:spPr>
          <a:xfrm>
            <a:off x="1672155" y="4509834"/>
            <a:ext cx="5512728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sps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 these are all “assigned”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B04C3E7-710A-47F3-A1A5-0CD2EB52E6E5}"/>
              </a:ext>
            </a:extLst>
          </p:cNvPr>
          <p:cNvSpPr txBox="1"/>
          <p:nvPr/>
        </p:nvSpPr>
        <p:spPr>
          <a:xfrm>
            <a:off x="1672155" y="5782375"/>
            <a:ext cx="3592330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residual problem: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FC34331-13AF-478B-A0DE-40FAF80A5365}"/>
                  </a:ext>
                </a:extLst>
              </p:cNvPr>
              <p:cNvSpPr txBox="1"/>
              <p:nvPr/>
            </p:nvSpPr>
            <p:spPr>
              <a:xfrm>
                <a:off x="2349449" y="7119729"/>
                <a:ext cx="7794506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remaining coverage needed: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𝐵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 −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𝑠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(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𝐴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)</m:t>
                    </m:r>
                  </m:oMath>
                </a14:m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FC34331-13AF-478B-A0DE-40FAF80A53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9449" y="7119729"/>
                <a:ext cx="7794506" cy="656590"/>
              </a:xfrm>
              <a:prstGeom prst="rect">
                <a:avLst/>
              </a:prstGeom>
              <a:blipFill>
                <a:blip r:embed="rId6"/>
                <a:stretch>
                  <a:fillRect l="-2424" t="-13889" b="-3240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7128D2A-4D96-4829-97A9-8F7192B55B0C}"/>
                  </a:ext>
                </a:extLst>
              </p:cNvPr>
              <p:cNvSpPr txBox="1"/>
              <p:nvPr/>
            </p:nvSpPr>
            <p:spPr>
              <a:xfrm>
                <a:off x="2197742" y="7870705"/>
                <a:ext cx="12696617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600" b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so</a:t>
                </a:r>
                <a:r>
                  <a:rPr kumimoji="0" lang="en-US" sz="3600" b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mus</a:t>
                </a:r>
                <a:r>
                  <a:rPr lang="en-US" sz="3600" dirty="0"/>
                  <a:t>t truncate remaining item sizes: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</m:ctrlPr>
                      </m:sSubPr>
                      <m:e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𝑠</m:t>
                        </m:r>
                      </m:e>
                      <m:sub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𝑖</m:t>
                        </m:r>
                      </m:sub>
                    </m:sSub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←</m:t>
                    </m:r>
                    <m:r>
                      <m:rPr>
                        <m:sty m:val="p"/>
                      </m:rPr>
                      <a:rPr kumimoji="0" lang="en-US" sz="3600" b="0" i="0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min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⁡(</m:t>
                    </m:r>
                    <m:sSub>
                      <m:sSubPr>
                        <m:ctrlP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</m:ctrlPr>
                      </m:sSubPr>
                      <m:e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𝑠</m:t>
                        </m:r>
                      </m:e>
                      <m:sub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𝑖</m:t>
                        </m:r>
                      </m:sub>
                    </m:sSub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, 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𝐵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 −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𝑠</m:t>
                    </m:r>
                    <m:d>
                      <m:dPr>
                        <m:ctrlP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</m:ctrlPr>
                      </m:dPr>
                      <m:e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𝐴</m:t>
                        </m:r>
                      </m:e>
                    </m:d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)</m:t>
                    </m:r>
                  </m:oMath>
                </a14:m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7128D2A-4D96-4829-97A9-8F7192B55B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7742" y="7870705"/>
                <a:ext cx="12696617" cy="656590"/>
              </a:xfrm>
              <a:prstGeom prst="rect">
                <a:avLst/>
              </a:prstGeom>
              <a:blipFill>
                <a:blip r:embed="rId7"/>
                <a:stretch>
                  <a:fillRect l="-624" t="-13889" b="-3240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A48BF65-CBF9-4A0A-A654-ADF22B619AFF}"/>
                  </a:ext>
                </a:extLst>
              </p:cNvPr>
              <p:cNvSpPr txBox="1"/>
              <p:nvPr/>
            </p:nvSpPr>
            <p:spPr>
              <a:xfrm>
                <a:off x="4089670" y="11191635"/>
                <a:ext cx="10782247" cy="7839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kumimoji="0" lang="en-US" sz="40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kumimoji="0" lang="en-US" sz="40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𝑖</m:t>
                        </m:r>
                        <m:r>
                          <a:rPr kumimoji="0" lang="en-US" sz="40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∉</m:t>
                        </m:r>
                        <m:r>
                          <a:rPr kumimoji="0" lang="en-US" sz="40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𝐴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kumimoji="0" lang="en-US" sz="4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</m:ctrlPr>
                          </m:sSubSupPr>
                          <m:e>
                            <m:r>
                              <a:rPr kumimoji="0" lang="en-US" sz="4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  <m:t>𝑠</m:t>
                            </m:r>
                          </m:e>
                          <m:sub>
                            <m:r>
                              <a:rPr kumimoji="0" lang="en-US" sz="4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  <m:t>𝑖</m:t>
                            </m:r>
                          </m:sub>
                          <m:sup>
                            <m:r>
                              <a:rPr kumimoji="0" lang="en-US" sz="4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  <m:t>𝐴</m:t>
                            </m:r>
                          </m:sup>
                        </m:sSubSup>
                        <m:sSub>
                          <m:sSubPr>
                            <m:ctrlPr>
                              <a:rPr kumimoji="0" lang="en-US" sz="4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</m:ctrlPr>
                          </m:sSubPr>
                          <m:e>
                            <m:r>
                              <a:rPr kumimoji="0" lang="en-US" sz="4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  <m:t>⋅</m:t>
                            </m:r>
                            <m:r>
                              <a:rPr kumimoji="0" lang="en-US" sz="4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4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  <m:t>𝑖</m:t>
                            </m:r>
                          </m:sub>
                        </m:sSub>
                        <m:r>
                          <a:rPr kumimoji="0" lang="en-US" sz="40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    ≥  </m:t>
                        </m:r>
                        <m:r>
                          <a:rPr kumimoji="0" lang="en-US" sz="40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𝐵</m:t>
                        </m:r>
                      </m:e>
                    </m:nary>
                    <m:r>
                      <a:rPr kumimoji="0" lang="en-US" sz="40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−</m:t>
                    </m:r>
                    <m:r>
                      <a:rPr kumimoji="0" lang="en-US" sz="40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𝑠</m:t>
                    </m:r>
                    <m:r>
                      <a:rPr kumimoji="0" lang="en-US" sz="40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(</m:t>
                    </m:r>
                    <m:r>
                      <a:rPr kumimoji="0" lang="en-US" sz="40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𝐴</m:t>
                    </m:r>
                    <m:r>
                      <a:rPr kumimoji="0" lang="en-US" sz="40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)</m:t>
                    </m:r>
                  </m:oMath>
                </a14:m>
                <a:r>
                  <a:rPr kumimoji="0" lang="en-US" sz="40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    for every </a:t>
                </a:r>
                <a14:m>
                  <m:oMath xmlns:m="http://schemas.openxmlformats.org/officeDocument/2006/math">
                    <m:r>
                      <a:rPr kumimoji="0" lang="en-US" sz="40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𝐴</m:t>
                    </m:r>
                    <m:r>
                      <a:rPr kumimoji="0" lang="en-US" sz="40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⊆</m:t>
                    </m:r>
                    <m:r>
                      <m:rPr>
                        <m:sty m:val="p"/>
                      </m:rPr>
                      <a:rPr kumimoji="0" lang="en-US" sz="4000" b="0" i="0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Items</m:t>
                    </m:r>
                  </m:oMath>
                </a14:m>
                <a:endParaRPr kumimoji="0" lang="en-US" sz="4000" b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A48BF65-CBF9-4A0A-A654-ADF22B619A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9670" y="11191635"/>
                <a:ext cx="10782247" cy="783933"/>
              </a:xfrm>
              <a:prstGeom prst="rect">
                <a:avLst/>
              </a:prstGeom>
              <a:blipFill>
                <a:blip r:embed="rId8"/>
                <a:stretch>
                  <a:fillRect t="-10938" b="-26563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0D7B807-5E8F-4F5B-8B94-2CD1FC215984}"/>
                  </a:ext>
                </a:extLst>
              </p:cNvPr>
              <p:cNvSpPr txBox="1"/>
              <p:nvPr/>
            </p:nvSpPr>
            <p:spPr>
              <a:xfrm>
                <a:off x="12819398" y="8717070"/>
                <a:ext cx="714683" cy="6897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3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</m:ctrlPr>
                        </m:sSubSupPr>
                        <m:e>
                          <m:r>
                            <a:rPr kumimoji="0" lang="en-US" sz="3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  <m:t>𝑠</m:t>
                          </m:r>
                        </m:e>
                        <m:sub>
                          <m:r>
                            <a:rPr kumimoji="0" lang="en-US" sz="3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  <m:t>𝑖</m:t>
                          </m:r>
                        </m:sub>
                        <m:sup>
                          <m:r>
                            <a:rPr kumimoji="0" lang="en-US" sz="3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  <m:t>𝐴</m:t>
                          </m:r>
                        </m:sup>
                      </m:sSubSup>
                    </m:oMath>
                  </m:oMathPara>
                </a14:m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0D7B807-5E8F-4F5B-8B94-2CD1FC2159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19398" y="8717070"/>
                <a:ext cx="714683" cy="68974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ight Brace 23">
            <a:extLst>
              <a:ext uri="{FF2B5EF4-FFF2-40B4-BE49-F238E27FC236}">
                <a16:creationId xmlns:a16="http://schemas.microsoft.com/office/drawing/2014/main" id="{A1D62D5D-C52F-488A-B04B-6C675BA3452B}"/>
              </a:ext>
            </a:extLst>
          </p:cNvPr>
          <p:cNvSpPr/>
          <p:nvPr/>
        </p:nvSpPr>
        <p:spPr>
          <a:xfrm rot="5400000">
            <a:off x="12789418" y="6878479"/>
            <a:ext cx="306185" cy="3584783"/>
          </a:xfrm>
          <a:prstGeom prst="rightBrace">
            <a:avLst/>
          </a:prstGeom>
          <a:noFill/>
          <a:ln w="25400" cap="flat">
            <a:solidFill>
              <a:srgbClr val="FFFFFF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59DF4BF-362F-45B8-862D-296F8507133F}"/>
                  </a:ext>
                </a:extLst>
              </p:cNvPr>
              <p:cNvSpPr txBox="1"/>
              <p:nvPr/>
            </p:nvSpPr>
            <p:spPr>
              <a:xfrm>
                <a:off x="6111507" y="10262148"/>
                <a:ext cx="2966645" cy="71865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40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kumimoji="0" lang="en-US" sz="4000" b="0" i="0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min</m:t>
                        </m:r>
                      </m:fName>
                      <m:e>
                        <m:nary>
                          <m:naryPr>
                            <m:chr m:val="∑"/>
                            <m:supHide m:val="on"/>
                            <m:ctrlPr>
                              <a:rPr kumimoji="0" lang="en-US" sz="4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</m:ctrlPr>
                          </m:naryPr>
                          <m:sub>
                            <m:r>
                              <a:rPr kumimoji="0" lang="en-US" sz="40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  <m:t>𝑖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kumimoji="0" lang="en-US" sz="4000" b="0" i="1" u="none" strike="noStrike" cap="none" spc="0" normalizeH="0" baseline="0" smtClean="0">
                                    <a:ln>
                                      <a:noFill/>
                                    </a:ln>
                                    <a:solidFill>
                                      <a:srgbClr val="FFFFFF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ea typeface="Lato Regular"/>
                                    <a:cs typeface="Lato Regular"/>
                                    <a:sym typeface="Lato Regular"/>
                                  </a:rPr>
                                </m:ctrlPr>
                              </m:sSubPr>
                              <m:e>
                                <m:r>
                                  <a:rPr kumimoji="0" lang="en-US" sz="4000" b="0" i="1" u="none" strike="noStrike" cap="none" spc="0" normalizeH="0" baseline="0" smtClean="0">
                                    <a:ln>
                                      <a:noFill/>
                                    </a:ln>
                                    <a:solidFill>
                                      <a:srgbClr val="FFFFFF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ea typeface="Lato Regular"/>
                                    <a:cs typeface="Lato Regular"/>
                                    <a:sym typeface="Lato Regular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kumimoji="0" lang="en-US" sz="4000" b="0" i="1" u="none" strike="noStrike" cap="none" spc="0" normalizeH="0" baseline="0" smtClean="0">
                                    <a:ln>
                                      <a:noFill/>
                                    </a:ln>
                                    <a:solidFill>
                                      <a:srgbClr val="FFFFFF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ea typeface="Lato Regular"/>
                                    <a:cs typeface="Lato Regular"/>
                                    <a:sym typeface="Lato Regular"/>
                                  </a:rPr>
                                  <m:t>𝑖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kumimoji="0" lang="en-US" sz="4000" b="0" i="1" u="none" strike="noStrike" cap="none" spc="0" normalizeH="0" baseline="0" smtClean="0">
                                    <a:ln>
                                      <a:noFill/>
                                    </a:ln>
                                    <a:solidFill>
                                      <a:srgbClr val="FFFFFF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ea typeface="Lato Regular"/>
                                    <a:cs typeface="Lato Regular"/>
                                    <a:sym typeface="Lato Regular"/>
                                  </a:rPr>
                                </m:ctrlPr>
                              </m:sSubPr>
                              <m:e>
                                <m:r>
                                  <a:rPr kumimoji="0" lang="en-US" sz="4000" b="0" i="1" u="none" strike="noStrike" cap="none" spc="0" normalizeH="0" baseline="0" smtClean="0">
                                    <a:ln>
                                      <a:noFill/>
                                    </a:ln>
                                    <a:solidFill>
                                      <a:srgbClr val="FFFFFF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ea typeface="Lato Regular"/>
                                    <a:cs typeface="Lato Regular"/>
                                    <a:sym typeface="Lato Regular"/>
                                  </a:rPr>
                                  <m:t>⋅</m:t>
                                </m:r>
                                <m:r>
                                  <a:rPr kumimoji="0" lang="en-US" sz="4000" b="0" i="1" u="none" strike="noStrike" cap="none" spc="0" normalizeH="0" baseline="0" smtClean="0">
                                    <a:ln>
                                      <a:noFill/>
                                    </a:ln>
                                    <a:solidFill>
                                      <a:srgbClr val="FFFFFF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ea typeface="Lato Regular"/>
                                    <a:cs typeface="Lato Regular"/>
                                    <a:sym typeface="Lato Regular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kumimoji="0" lang="en-US" sz="4000" b="0" i="1" u="none" strike="noStrike" cap="none" spc="0" normalizeH="0" baseline="0" smtClean="0">
                                    <a:ln>
                                      <a:noFill/>
                                    </a:ln>
                                    <a:solidFill>
                                      <a:srgbClr val="FFFFFF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ea typeface="Lato Regular"/>
                                    <a:cs typeface="Lato Regular"/>
                                    <a:sym typeface="Lato Regular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e>
                    </m:func>
                  </m:oMath>
                </a14:m>
                <a:r>
                  <a:rPr kumimoji="0" lang="en-US" sz="40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</a:t>
                </a: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59DF4BF-362F-45B8-862D-296F850713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1507" y="10262148"/>
                <a:ext cx="2966645" cy="71865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3505C33-351C-490D-B241-D2A284602745}"/>
                  </a:ext>
                </a:extLst>
              </p:cNvPr>
              <p:cNvSpPr txBox="1"/>
              <p:nvPr/>
            </p:nvSpPr>
            <p:spPr>
              <a:xfrm>
                <a:off x="6441180" y="12022045"/>
                <a:ext cx="2307298" cy="71814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40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</m:ctrlPr>
                        </m:sSubPr>
                        <m:e>
                          <m:r>
                            <a:rPr kumimoji="0" lang="en-US" sz="40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  <m:t>𝑦</m:t>
                          </m:r>
                        </m:e>
                        <m:sub>
                          <m:r>
                            <a:rPr kumimoji="0" lang="en-US" sz="40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  <m:t>𝑖</m:t>
                          </m:r>
                        </m:sub>
                      </m:sSub>
                      <m:r>
                        <a:rPr kumimoji="0" lang="en-US" sz="40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∈[</m:t>
                      </m:r>
                      <m:r>
                        <a:rPr kumimoji="0" lang="en-US" sz="40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0</m:t>
                      </m:r>
                      <m:r>
                        <a:rPr kumimoji="0" lang="en-US" sz="40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,</m:t>
                      </m:r>
                      <m:r>
                        <a:rPr kumimoji="0" lang="en-US" sz="40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1</m:t>
                      </m:r>
                      <m:r>
                        <a:rPr kumimoji="0" lang="en-US" sz="40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]</m:t>
                      </m:r>
                    </m:oMath>
                  </m:oMathPara>
                </a14:m>
                <a:endParaRPr kumimoji="0" lang="en-US" sz="40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3505C33-351C-490D-B241-D2A2846027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1180" y="12022045"/>
                <a:ext cx="2307298" cy="71814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A3B6090-94F2-4F63-A14F-DFA11CCFAD3D}"/>
                  </a:ext>
                </a:extLst>
              </p:cNvPr>
              <p:cNvSpPr txBox="1"/>
              <p:nvPr/>
            </p:nvSpPr>
            <p:spPr>
              <a:xfrm>
                <a:off x="17142606" y="11076347"/>
                <a:ext cx="5784277" cy="97693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0" b="1" u="none" strike="noStrike" cap="none" spc="0" normalizeH="0" baseline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Thm</a:t>
                </a:r>
                <a:r>
                  <a:rPr kumimoji="0" lang="en-US" sz="4000" b="1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:  </a:t>
                </a:r>
                <a:r>
                  <a:rPr kumimoji="0" lang="en-US" sz="4000" b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40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</m:ctrlPr>
                      </m:fPr>
                      <m:num>
                        <m:r>
                          <a:rPr kumimoji="0" lang="en-US" sz="40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𝑂𝑃𝑇</m:t>
                        </m:r>
                      </m:num>
                      <m:den>
                        <m:r>
                          <a:rPr kumimoji="0" lang="en-US" sz="40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2</m:t>
                        </m:r>
                      </m:den>
                    </m:f>
                    <m:r>
                      <a:rPr kumimoji="0" lang="en-US" sz="40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≤</m:t>
                    </m:r>
                    <m:r>
                      <a:rPr kumimoji="0" lang="en-US" sz="40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𝐿</m:t>
                    </m:r>
                    <m:sSub>
                      <m:sSubPr>
                        <m:ctrlPr>
                          <a:rPr kumimoji="0" lang="en-US" sz="40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</m:ctrlPr>
                      </m:sSubPr>
                      <m:e>
                        <m:r>
                          <a:rPr kumimoji="0" lang="en-US" sz="40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𝑃</m:t>
                        </m:r>
                      </m:e>
                      <m:sub>
                        <m:r>
                          <a:rPr kumimoji="0" lang="en-US" sz="40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𝐾𝐶</m:t>
                        </m:r>
                      </m:sub>
                    </m:sSub>
                    <m:r>
                      <a:rPr kumimoji="0" lang="en-US" sz="40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≤</m:t>
                    </m:r>
                    <m:r>
                      <a:rPr kumimoji="0" lang="en-US" sz="40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𝑂𝑃𝑇</m:t>
                    </m:r>
                  </m:oMath>
                </a14:m>
                <a:endParaRPr kumimoji="0" lang="en-US" sz="40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A3B6090-94F2-4F63-A14F-DFA11CCFAD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42606" y="11076347"/>
                <a:ext cx="5784277" cy="976934"/>
              </a:xfrm>
              <a:prstGeom prst="rect">
                <a:avLst/>
              </a:prstGeom>
              <a:blipFill>
                <a:blip r:embed="rId12"/>
                <a:stretch>
                  <a:fillRect l="-3688" b="-11250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AB74AA8D-64EA-4B8F-A319-EB6B0E747AB2}"/>
              </a:ext>
            </a:extLst>
          </p:cNvPr>
          <p:cNvSpPr txBox="1"/>
          <p:nvPr/>
        </p:nvSpPr>
        <p:spPr>
          <a:xfrm>
            <a:off x="18367140" y="13106400"/>
            <a:ext cx="5820504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9900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[</a:t>
            </a:r>
            <a:r>
              <a:rPr kumimoji="0" lang="en-US" sz="2400" b="0" i="0" u="none" strike="noStrike" cap="none" spc="0" normalizeH="0" baseline="0" dirty="0" err="1">
                <a:ln>
                  <a:noFill/>
                </a:ln>
                <a:solidFill>
                  <a:srgbClr val="FF9900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Carr</a:t>
            </a: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9900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 Leung Fleischer	 Phillips SODA 2000]</a:t>
            </a:r>
          </a:p>
        </p:txBody>
      </p:sp>
    </p:spTree>
    <p:extLst>
      <p:ext uri="{BB962C8B-B14F-4D97-AF65-F5344CB8AC3E}">
        <p14:creationId xmlns:p14="http://schemas.microsoft.com/office/powerpoint/2010/main" val="2960063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7" grpId="0"/>
      <p:bldP spid="15" grpId="0"/>
      <p:bldP spid="16" grpId="0"/>
      <p:bldP spid="18" grpId="0"/>
      <p:bldP spid="19" grpId="0"/>
      <p:bldP spid="22" grpId="0"/>
      <p:bldP spid="23" grpId="0"/>
      <p:bldP spid="24" grpId="0" animBg="1"/>
      <p:bldP spid="25" grpId="0"/>
      <p:bldP spid="2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2366656" y="12845799"/>
            <a:ext cx="580288" cy="595035"/>
          </a:xfrm>
        </p:spPr>
        <p:txBody>
          <a:bodyPr/>
          <a:lstStyle/>
          <a:p>
            <a:fld id="{B6F15528-21DE-4FAA-801E-634DDDAF4B2B}" type="slidenum">
              <a:rPr lang="en-US" smtClean="0"/>
              <a:t>30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: 圆角 3"/>
              <p:cNvSpPr/>
              <p:nvPr/>
            </p:nvSpPr>
            <p:spPr>
              <a:xfrm>
                <a:off x="1593299" y="5135735"/>
                <a:ext cx="10464799" cy="4147580"/>
              </a:xfrm>
              <a:prstGeom prst="roundRect">
                <a:avLst/>
              </a:prstGeom>
              <a:solidFill>
                <a:schemeClr val="bg2"/>
              </a:solidFill>
              <a:ln>
                <a:solidFill>
                  <a:srgbClr val="FF99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733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𝑚𝑖𝑛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naryPr>
                        <m:sub>
                          <m:r>
                            <a:rPr lang="en-US" altLang="zh-CN" sz="3733" i="1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𝑗</m:t>
                          </m:r>
                          <m: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∈</m:t>
                          </m:r>
                          <m:r>
                            <m:rPr>
                              <m:sty m:val="p"/>
                            </m:rP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H</m:t>
                          </m:r>
                          <m: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t</m:t>
                          </m:r>
                          <m: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)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zh-CN" sz="3733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3733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3733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.</m:t>
                          </m:r>
                        </m:e>
                      </m:nary>
                    </m:oMath>
                  </m:oMathPara>
                </a14:m>
                <a:endParaRPr lang="en-US" altLang="zh-CN" sz="3733" dirty="0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altLang="zh-CN" sz="3733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naryPr>
                        <m:sub>
                          <m:r>
                            <a:rPr lang="en-US" altLang="zh-CN" sz="3733" i="1" dirty="0" err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zh-CN" sz="3733" i="1" dirty="0" err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3733" i="1" dirty="0" err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3733" i="1" dirty="0" err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3733" i="1" dirty="0" err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3733" i="1" dirty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⋅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3733" i="1" dirty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min</m:t>
                              </m:r>
                              <m:r>
                                <a:rPr lang="en-US" altLang="zh-CN" sz="3733" i="1" dirty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{</m:t>
                              </m:r>
                              <m:r>
                                <a:rPr lang="en-US" altLang="zh-CN" sz="3733" i="1" dirty="0" err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altLang="zh-CN" sz="3733" i="1" dirty="0" err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altLang="zh-CN" sz="3733" i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,</m:t>
                          </m:r>
                          <m:r>
                            <a:rPr lang="en-US" altLang="zh-CN" sz="3733" i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𝑒</m:t>
                          </m:r>
                          <m:d>
                            <m:dPr>
                              <m:ctrlPr>
                                <a:rPr lang="en-US" altLang="zh-CN" sz="3733" i="1" dirty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</m:ctrlPr>
                            </m:dPr>
                            <m:e>
                              <m:r>
                                <a:rPr lang="en-US" altLang="zh-CN" sz="3733" i="1" dirty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𝑆</m:t>
                              </m:r>
                              <m:r>
                                <a:rPr lang="en-US" altLang="zh-CN" sz="3733" i="1" dirty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,</m:t>
                              </m:r>
                              <m:r>
                                <a:rPr lang="en-US" altLang="zh-CN" sz="3733" i="1" dirty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altLang="zh-CN" sz="3733" i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}</m:t>
                          </m:r>
                        </m:e>
                      </m:nary>
                      <m: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≥</m:t>
                      </m:r>
                      <m: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𝑒</m:t>
                      </m:r>
                      <m:d>
                        <m:dPr>
                          <m:ctrlP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dPr>
                        <m:e>
                          <m: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𝑆</m:t>
                          </m:r>
                          <m: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,</m:t>
                          </m:r>
                          <m: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𝑡</m:t>
                          </m:r>
                        </m:e>
                      </m:d>
                      <m: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, </m:t>
                      </m:r>
                      <m:r>
                        <a:rPr lang="en-US" altLang="zh-CN" sz="3733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 </m:t>
                      </m:r>
                      <m: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∀</m:t>
                      </m:r>
                      <m: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𝑆</m:t>
                      </m:r>
                      <m: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⊆</m:t>
                      </m:r>
                      <m:r>
                        <a:rPr lang="en-US" altLang="zh-CN" sz="3733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𝐽</m:t>
                      </m:r>
                      <m: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,</m:t>
                      </m:r>
                    </m:oMath>
                  </m:oMathPara>
                </a14:m>
                <a:endParaRPr lang="en-US" altLang="zh-CN" sz="3733" i="1" dirty="0">
                  <a:solidFill>
                    <a:schemeClr val="tx1"/>
                  </a:solidFill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733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𝑥</m:t>
                      </m:r>
                      <m:r>
                        <a:rPr lang="en-US" altLang="zh-CN" sz="3733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≥</m:t>
                      </m:r>
                      <m:r>
                        <a:rPr lang="en-US" altLang="zh-CN" sz="3733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0</m:t>
                      </m:r>
                      <m:r>
                        <a:rPr lang="en-US" altLang="zh-CN" sz="3733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.</m:t>
                      </m:r>
                    </m:oMath>
                  </m:oMathPara>
                </a14:m>
                <a:endParaRPr lang="en-US" altLang="zh-CN" sz="3733" dirty="0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4" name="矩形: 圆角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3299" y="5135735"/>
                <a:ext cx="10464799" cy="4147580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rgbClr val="FF99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Set Cover">
            <a:extLst>
              <a:ext uri="{FF2B5EF4-FFF2-40B4-BE49-F238E27FC236}">
                <a16:creationId xmlns:a16="http://schemas.microsoft.com/office/drawing/2014/main" id="{CA2E862A-D4CE-4EF7-A00A-EBA33CB1E7FD}"/>
              </a:ext>
            </a:extLst>
          </p:cNvPr>
          <p:cNvSpPr txBox="1">
            <a:spLocks/>
          </p:cNvSpPr>
          <p:nvPr/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9pPr>
          </a:lstStyle>
          <a:p>
            <a:pPr hangingPunct="1"/>
            <a:r>
              <a:rPr lang="en-US" dirty="0"/>
              <a:t>Same idea for Scheduling LP</a:t>
            </a:r>
          </a:p>
        </p:txBody>
      </p:sp>
      <p:sp>
        <p:nvSpPr>
          <p:cNvPr id="13" name="文本框 29">
            <a:extLst>
              <a:ext uri="{FF2B5EF4-FFF2-40B4-BE49-F238E27FC236}">
                <a16:creationId xmlns:a16="http://schemas.microsoft.com/office/drawing/2014/main" id="{451D217F-4120-4BD4-B878-7DAD1E0B0E5F}"/>
              </a:ext>
            </a:extLst>
          </p:cNvPr>
          <p:cNvSpPr txBox="1"/>
          <p:nvPr/>
        </p:nvSpPr>
        <p:spPr>
          <a:xfrm>
            <a:off x="1206500" y="10283165"/>
            <a:ext cx="22142873" cy="11841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4267" b="1" dirty="0" err="1">
                <a:solidFill>
                  <a:srgbClr val="92D050"/>
                </a:solidFill>
                <a:latin typeface="Lato" panose="020F0502020204030203" pitchFamily="34" charset="0"/>
                <a:cs typeface="Lato" panose="020F0502020204030203" pitchFamily="34" charset="0"/>
              </a:rPr>
              <a:t>Thm</a:t>
            </a:r>
            <a:r>
              <a:rPr lang="en-US" altLang="zh-CN" sz="4267" b="1" dirty="0">
                <a:solidFill>
                  <a:srgbClr val="92D050"/>
                </a:solidFill>
                <a:latin typeface="Lato" panose="020F0502020204030203" pitchFamily="34" charset="0"/>
                <a:cs typeface="Lato" panose="020F0502020204030203" pitchFamily="34" charset="0"/>
              </a:rPr>
              <a:t>:</a:t>
            </a:r>
            <a:r>
              <a:rPr lang="en-US" altLang="zh-CN" sz="4267" dirty="0">
                <a:latin typeface="Lato" panose="020F0502020204030203" pitchFamily="34" charset="0"/>
                <a:cs typeface="Lato" panose="020F0502020204030203" pitchFamily="34" charset="0"/>
              </a:rPr>
              <a:t> integrality gap for scheduling </a:t>
            </a:r>
            <a:r>
              <a:rPr lang="en-US" altLang="zh-CN" sz="4267">
                <a:latin typeface="Lato" panose="020F0502020204030203" pitchFamily="34" charset="0"/>
                <a:cs typeface="Lato" panose="020F0502020204030203" pitchFamily="34" charset="0"/>
              </a:rPr>
              <a:t>case also at </a:t>
            </a:r>
            <a:r>
              <a:rPr lang="en-US" altLang="zh-CN" sz="4267" dirty="0">
                <a:latin typeface="Lato" panose="020F0502020204030203" pitchFamily="34" charset="0"/>
                <a:cs typeface="Lato" panose="020F0502020204030203" pitchFamily="34" charset="0"/>
              </a:rPr>
              <a:t>most 2!</a:t>
            </a:r>
          </a:p>
        </p:txBody>
      </p:sp>
      <p:sp>
        <p:nvSpPr>
          <p:cNvPr id="15" name="文本框 28">
            <a:extLst>
              <a:ext uri="{FF2B5EF4-FFF2-40B4-BE49-F238E27FC236}">
                <a16:creationId xmlns:a16="http://schemas.microsoft.com/office/drawing/2014/main" id="{9D823476-0901-4BD5-AC87-BF29C323DAE5}"/>
              </a:ext>
            </a:extLst>
          </p:cNvPr>
          <p:cNvSpPr txBox="1"/>
          <p:nvPr/>
        </p:nvSpPr>
        <p:spPr>
          <a:xfrm>
            <a:off x="3869231" y="3977019"/>
            <a:ext cx="5849051" cy="1241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267" dirty="0">
                <a:latin typeface="Lato" panose="020F0502020204030203" pitchFamily="34" charset="0"/>
                <a:cs typeface="Lato" panose="020F0502020204030203" pitchFamily="34" charset="0"/>
              </a:rPr>
              <a:t>KC Linear Program </a:t>
            </a:r>
          </a:p>
          <a:p>
            <a:endParaRPr lang="zh-CN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: 圆角 14">
                <a:extLst>
                  <a:ext uri="{FF2B5EF4-FFF2-40B4-BE49-F238E27FC236}">
                    <a16:creationId xmlns:a16="http://schemas.microsoft.com/office/drawing/2014/main" id="{049A18E5-A024-45E5-95E6-D5282B57D8D8}"/>
                  </a:ext>
                </a:extLst>
              </p:cNvPr>
              <p:cNvSpPr/>
              <p:nvPr/>
            </p:nvSpPr>
            <p:spPr>
              <a:xfrm>
                <a:off x="14100103" y="5029201"/>
                <a:ext cx="8198917" cy="4147580"/>
              </a:xfrm>
              <a:prstGeom prst="roundRect">
                <a:avLst/>
              </a:prstGeom>
              <a:solidFill>
                <a:schemeClr val="bg2"/>
              </a:solidFill>
              <a:ln>
                <a:solidFill>
                  <a:srgbClr val="FF99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733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𝑚𝑖𝑛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naryPr>
                        <m:sub>
                          <m:r>
                            <a:rPr lang="en-US" altLang="zh-CN" sz="3733" i="1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𝑗</m:t>
                          </m:r>
                          <m: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∈</m:t>
                          </m:r>
                          <m:r>
                            <m:rPr>
                              <m:sty m:val="p"/>
                            </m:rP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H</m:t>
                          </m:r>
                          <m: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t</m:t>
                          </m:r>
                          <m: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)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zh-CN" sz="3733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3733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3733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.</m:t>
                          </m:r>
                        </m:e>
                      </m:nary>
                    </m:oMath>
                  </m:oMathPara>
                </a14:m>
                <a:endParaRPr lang="en-US" altLang="zh-CN" sz="3733" dirty="0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naryPr>
                        <m:sub>
                          <m:r>
                            <a:rPr lang="en-US" altLang="zh-CN" sz="3733" i="1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zh-CN" sz="3733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3733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3733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3733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3733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altLang="zh-CN" sz="3733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  <m: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≥</m:t>
                      </m:r>
                      <m: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𝑒</m:t>
                      </m:r>
                      <m:d>
                        <m:dPr>
                          <m:ctrlP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dPr>
                        <m:e>
                          <m: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𝑆</m:t>
                          </m:r>
                          <m: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,</m:t>
                          </m:r>
                          <m: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𝑡</m:t>
                          </m:r>
                        </m:e>
                      </m:d>
                      <m: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, </m:t>
                      </m:r>
                      <m:r>
                        <a:rPr lang="en-US" altLang="zh-CN" sz="3733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 </m:t>
                      </m:r>
                      <m: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∀</m:t>
                      </m:r>
                      <m: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𝑆</m:t>
                      </m:r>
                      <m: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⊆</m:t>
                      </m:r>
                      <m:r>
                        <a:rPr lang="en-US" altLang="zh-CN" sz="3733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𝐽</m:t>
                      </m:r>
                      <m: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,</m:t>
                      </m:r>
                    </m:oMath>
                  </m:oMathPara>
                </a14:m>
                <a:endParaRPr lang="en-US" altLang="zh-CN" sz="3733" i="1" dirty="0">
                  <a:solidFill>
                    <a:schemeClr val="tx1"/>
                  </a:solidFill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733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𝑥</m:t>
                      </m:r>
                      <m:r>
                        <a:rPr lang="en-US" altLang="zh-CN" sz="3733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∈{</m:t>
                      </m:r>
                      <m:r>
                        <a:rPr lang="en-US" altLang="zh-CN" sz="3733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0</m:t>
                      </m:r>
                      <m:r>
                        <a:rPr lang="en-US" altLang="zh-CN" sz="3733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, </m:t>
                      </m:r>
                      <m:r>
                        <a:rPr lang="en-US" altLang="zh-CN" sz="3733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1</m:t>
                      </m:r>
                      <m:r>
                        <a:rPr lang="en-US" altLang="zh-CN" sz="3733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}.</m:t>
                      </m:r>
                    </m:oMath>
                  </m:oMathPara>
                </a14:m>
                <a:endParaRPr lang="en-US" altLang="zh-CN" sz="3733" dirty="0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16" name="矩形: 圆角 14">
                <a:extLst>
                  <a:ext uri="{FF2B5EF4-FFF2-40B4-BE49-F238E27FC236}">
                    <a16:creationId xmlns:a16="http://schemas.microsoft.com/office/drawing/2014/main" id="{049A18E5-A024-45E5-95E6-D5282B57D8D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0103" y="5029201"/>
                <a:ext cx="8198917" cy="414758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FF99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文本框 18">
            <a:extLst>
              <a:ext uri="{FF2B5EF4-FFF2-40B4-BE49-F238E27FC236}">
                <a16:creationId xmlns:a16="http://schemas.microsoft.com/office/drawing/2014/main" id="{14BF9C00-7FEE-48A7-8DB0-5F0933E29198}"/>
              </a:ext>
            </a:extLst>
          </p:cNvPr>
          <p:cNvSpPr txBox="1"/>
          <p:nvPr/>
        </p:nvSpPr>
        <p:spPr>
          <a:xfrm>
            <a:off x="15676415" y="3922817"/>
            <a:ext cx="4243981" cy="1241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267" dirty="0">
                <a:latin typeface="Lato" panose="020F0502020204030203" pitchFamily="34" charset="0"/>
                <a:cs typeface="Lato" panose="020F0502020204030203" pitchFamily="34" charset="0"/>
              </a:rPr>
              <a:t>Integer Program </a:t>
            </a:r>
          </a:p>
          <a:p>
            <a:endParaRPr lang="zh-CN" altLang="en-US" sz="3200" dirty="0"/>
          </a:p>
        </p:txBody>
      </p:sp>
      <p:cxnSp>
        <p:nvCxnSpPr>
          <p:cNvPr id="19" name="直接箭头连接符 27">
            <a:extLst>
              <a:ext uri="{FF2B5EF4-FFF2-40B4-BE49-F238E27FC236}">
                <a16:creationId xmlns:a16="http://schemas.microsoft.com/office/drawing/2014/main" id="{9BD9ED68-2631-444B-B767-0A1849C2896B}"/>
              </a:ext>
            </a:extLst>
          </p:cNvPr>
          <p:cNvCxnSpPr>
            <a:cxnSpLocks/>
          </p:cNvCxnSpPr>
          <p:nvPr/>
        </p:nvCxnSpPr>
        <p:spPr>
          <a:xfrm flipH="1">
            <a:off x="19554092" y="3922817"/>
            <a:ext cx="1535723" cy="1809768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31">
                <a:extLst>
                  <a:ext uri="{FF2B5EF4-FFF2-40B4-BE49-F238E27FC236}">
                    <a16:creationId xmlns:a16="http://schemas.microsoft.com/office/drawing/2014/main" id="{DBD3E622-4A62-4B8D-B8D3-A06E0FB6E217}"/>
                  </a:ext>
                </a:extLst>
              </p:cNvPr>
              <p:cNvSpPr txBox="1"/>
              <p:nvPr/>
            </p:nvSpPr>
            <p:spPr>
              <a:xfrm>
                <a:off x="18428777" y="3029147"/>
                <a:ext cx="5879025" cy="7368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320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Lato" panose="020F0502020204030203" pitchFamily="34" charset="0"/>
                        <a:sym typeface="+mn-ea"/>
                      </a:rPr>
                      <m:t>x</m:t>
                    </m:r>
                    <m:r>
                      <a:rPr lang="en-US" altLang="zh-CN" sz="320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Lato" panose="020F0502020204030203" pitchFamily="34" charset="0"/>
                        <a:sym typeface="+mn-ea"/>
                      </a:rPr>
                      <m:t>_</m:t>
                    </m:r>
                    <m:r>
                      <m:rPr>
                        <m:sty m:val="p"/>
                      </m:rPr>
                      <a:rPr lang="en-US" altLang="zh-CN" sz="320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Lato" panose="020F0502020204030203" pitchFamily="34" charset="0"/>
                        <a:sym typeface="+mn-ea"/>
                      </a:rPr>
                      <m:t>j</m:t>
                    </m:r>
                    <m:r>
                      <a:rPr lang="en-US" altLang="zh-CN" sz="320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Lato" panose="020F0502020204030203" pitchFamily="34" charset="0"/>
                        <a:sym typeface="+mn-ea"/>
                      </a:rPr>
                      <m:t>:</m:t>
                    </m:r>
                  </m:oMath>
                </a14:m>
                <a:r>
                  <a:rPr lang="en-US" altLang="zh-CN" sz="3200" dirty="0">
                    <a:solidFill>
                      <a:srgbClr val="FFFF00"/>
                    </a:solidFill>
                    <a:latin typeface="Lato" panose="020F0502020204030203" pitchFamily="34" charset="0"/>
                    <a:cs typeface="Lato" panose="020F0502020204030203" pitchFamily="34" charset="0"/>
                    <a:sym typeface="+mn-ea"/>
                  </a:rPr>
                  <a:t> 1 only if job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32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Lato" panose="020F0502020204030203" pitchFamily="34" charset="0"/>
                        <a:sym typeface="+mn-ea"/>
                      </a:rPr>
                      <m:t>j</m:t>
                    </m:r>
                  </m:oMath>
                </a14:m>
                <a:r>
                  <a:rPr lang="en-US" altLang="zh-CN" sz="3200" dirty="0">
                    <a:solidFill>
                      <a:srgbClr val="FFFF00"/>
                    </a:solidFill>
                    <a:latin typeface="Lato" panose="020F0502020204030203" pitchFamily="34" charset="0"/>
                    <a:cs typeface="Lato" panose="020F0502020204030203" pitchFamily="34" charset="0"/>
                    <a:sym typeface="+mn-ea"/>
                  </a:rPr>
                  <a:t> alive at time t</a:t>
                </a:r>
              </a:p>
            </p:txBody>
          </p:sp>
        </mc:Choice>
        <mc:Fallback xmlns="">
          <p:sp>
            <p:nvSpPr>
              <p:cNvPr id="20" name="文本框 31">
                <a:extLst>
                  <a:ext uri="{FF2B5EF4-FFF2-40B4-BE49-F238E27FC236}">
                    <a16:creationId xmlns:a16="http://schemas.microsoft.com/office/drawing/2014/main" id="{DBD3E622-4A62-4B8D-B8D3-A06E0FB6E2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28777" y="3029147"/>
                <a:ext cx="5879025" cy="736805"/>
              </a:xfrm>
              <a:prstGeom prst="rect">
                <a:avLst/>
              </a:prstGeom>
              <a:blipFill>
                <a:blip r:embed="rId4"/>
                <a:stretch>
                  <a:fillRect r="-829" b="-256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92636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2366656" y="12845799"/>
            <a:ext cx="580288" cy="595035"/>
          </a:xfrm>
        </p:spPr>
        <p:txBody>
          <a:bodyPr/>
          <a:lstStyle/>
          <a:p>
            <a:fld id="{B6F15528-21DE-4FAA-801E-634DDDAF4B2B}" type="slidenum">
              <a:rPr lang="en-US" smtClean="0"/>
              <a:t>31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: 圆角 3"/>
              <p:cNvSpPr/>
              <p:nvPr/>
            </p:nvSpPr>
            <p:spPr>
              <a:xfrm>
                <a:off x="1593299" y="5135735"/>
                <a:ext cx="10464799" cy="4147580"/>
              </a:xfrm>
              <a:prstGeom prst="roundRect">
                <a:avLst/>
              </a:prstGeom>
              <a:solidFill>
                <a:schemeClr val="bg2"/>
              </a:solidFill>
              <a:ln>
                <a:solidFill>
                  <a:srgbClr val="FF99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733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𝑚𝑖𝑛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naryPr>
                        <m:sub>
                          <m:r>
                            <a:rPr lang="en-US" altLang="zh-CN" sz="3733" i="1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𝑗</m:t>
                          </m:r>
                          <m: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∈</m:t>
                          </m:r>
                          <m:r>
                            <m:rPr>
                              <m:sty m:val="p"/>
                            </m:rP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H</m:t>
                          </m:r>
                          <m: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t</m:t>
                          </m:r>
                          <m: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)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zh-CN" sz="3733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3733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3733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.</m:t>
                          </m:r>
                        </m:e>
                      </m:nary>
                    </m:oMath>
                  </m:oMathPara>
                </a14:m>
                <a:endParaRPr lang="en-US" altLang="zh-CN" sz="3733" dirty="0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altLang="zh-CN" sz="3733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naryPr>
                        <m:sub>
                          <m:r>
                            <a:rPr lang="en-US" altLang="zh-CN" sz="3733" i="1" dirty="0" err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zh-CN" sz="3733" i="1" dirty="0" err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3733" i="1" dirty="0" err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3733" i="1" dirty="0" err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3733" i="1" dirty="0" err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3733" i="1" dirty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⋅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3733" i="1" dirty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min</m:t>
                              </m:r>
                              <m:r>
                                <a:rPr lang="en-US" altLang="zh-CN" sz="3733" i="1" dirty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{</m:t>
                              </m:r>
                              <m:r>
                                <a:rPr lang="en-US" altLang="zh-CN" sz="3733" i="1" dirty="0" err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altLang="zh-CN" sz="3733" i="1" dirty="0" err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altLang="zh-CN" sz="3733" i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,</m:t>
                          </m:r>
                          <m:r>
                            <a:rPr lang="en-US" altLang="zh-CN" sz="3733" i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𝑒</m:t>
                          </m:r>
                          <m:d>
                            <m:dPr>
                              <m:ctrlPr>
                                <a:rPr lang="en-US" altLang="zh-CN" sz="3733" i="1" dirty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</m:ctrlPr>
                            </m:dPr>
                            <m:e>
                              <m:r>
                                <a:rPr lang="en-US" altLang="zh-CN" sz="3733" i="1" dirty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𝑆</m:t>
                              </m:r>
                              <m:r>
                                <a:rPr lang="en-US" altLang="zh-CN" sz="3733" i="1" dirty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,</m:t>
                              </m:r>
                              <m:r>
                                <a:rPr lang="en-US" altLang="zh-CN" sz="3733" i="1" dirty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altLang="zh-CN" sz="3733" i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}</m:t>
                          </m:r>
                        </m:e>
                      </m:nary>
                      <m: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≥</m:t>
                      </m:r>
                      <m: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𝑒</m:t>
                      </m:r>
                      <m:d>
                        <m:dPr>
                          <m:ctrlP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dPr>
                        <m:e>
                          <m: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𝑆</m:t>
                          </m:r>
                          <m: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,</m:t>
                          </m:r>
                          <m: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𝑡</m:t>
                          </m:r>
                        </m:e>
                      </m:d>
                      <m: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, </m:t>
                      </m:r>
                      <m:r>
                        <a:rPr lang="en-US" altLang="zh-CN" sz="3733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 </m:t>
                      </m:r>
                      <m: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∀</m:t>
                      </m:r>
                      <m: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𝑆</m:t>
                      </m:r>
                      <m: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⊆</m:t>
                      </m:r>
                      <m:r>
                        <a:rPr lang="en-US" altLang="zh-CN" sz="3733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𝐽</m:t>
                      </m:r>
                      <m: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,</m:t>
                      </m:r>
                    </m:oMath>
                  </m:oMathPara>
                </a14:m>
                <a:endParaRPr lang="en-US" altLang="zh-CN" sz="3733" i="1" dirty="0">
                  <a:solidFill>
                    <a:schemeClr val="tx1"/>
                  </a:solidFill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733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𝑥</m:t>
                      </m:r>
                      <m:r>
                        <a:rPr lang="en-US" altLang="zh-CN" sz="3733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≥</m:t>
                      </m:r>
                      <m:r>
                        <a:rPr lang="en-US" altLang="zh-CN" sz="3733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0</m:t>
                      </m:r>
                      <m:r>
                        <a:rPr lang="en-US" altLang="zh-CN" sz="3733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.</m:t>
                      </m:r>
                    </m:oMath>
                  </m:oMathPara>
                </a14:m>
                <a:endParaRPr lang="en-US" altLang="zh-CN" sz="3733" dirty="0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4" name="矩形: 圆角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3299" y="5135735"/>
                <a:ext cx="10464799" cy="4147580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rgbClr val="FF99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Set Cover">
            <a:extLst>
              <a:ext uri="{FF2B5EF4-FFF2-40B4-BE49-F238E27FC236}">
                <a16:creationId xmlns:a16="http://schemas.microsoft.com/office/drawing/2014/main" id="{CA2E862A-D4CE-4EF7-A00A-EBA33CB1E7FD}"/>
              </a:ext>
            </a:extLst>
          </p:cNvPr>
          <p:cNvSpPr txBox="1">
            <a:spLocks/>
          </p:cNvSpPr>
          <p:nvPr/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9pPr>
          </a:lstStyle>
          <a:p>
            <a:pPr hangingPunct="1"/>
            <a:r>
              <a:rPr lang="en-US" dirty="0"/>
              <a:t>Dual LP</a:t>
            </a:r>
          </a:p>
        </p:txBody>
      </p:sp>
      <p:sp>
        <p:nvSpPr>
          <p:cNvPr id="15" name="文本框 28">
            <a:extLst>
              <a:ext uri="{FF2B5EF4-FFF2-40B4-BE49-F238E27FC236}">
                <a16:creationId xmlns:a16="http://schemas.microsoft.com/office/drawing/2014/main" id="{9D823476-0901-4BD5-AC87-BF29C323DAE5}"/>
              </a:ext>
            </a:extLst>
          </p:cNvPr>
          <p:cNvSpPr txBox="1"/>
          <p:nvPr/>
        </p:nvSpPr>
        <p:spPr>
          <a:xfrm>
            <a:off x="3869231" y="3977019"/>
            <a:ext cx="5849051" cy="1241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267" dirty="0">
                <a:latin typeface="Lato" panose="020F0502020204030203" pitchFamily="34" charset="0"/>
                <a:cs typeface="Lato" panose="020F0502020204030203" pitchFamily="34" charset="0"/>
              </a:rPr>
              <a:t>KC Linear Program </a:t>
            </a:r>
          </a:p>
          <a:p>
            <a:endParaRPr lang="zh-CN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: 圆角 2">
                <a:extLst>
                  <a:ext uri="{FF2B5EF4-FFF2-40B4-BE49-F238E27FC236}">
                    <a16:creationId xmlns:a16="http://schemas.microsoft.com/office/drawing/2014/main" id="{5E7403D8-DE60-499A-9CFF-49B83641F382}"/>
                  </a:ext>
                </a:extLst>
              </p:cNvPr>
              <p:cNvSpPr/>
              <p:nvPr/>
            </p:nvSpPr>
            <p:spPr>
              <a:xfrm>
                <a:off x="13411201" y="5141301"/>
                <a:ext cx="10464799" cy="4147580"/>
              </a:xfrm>
              <a:prstGeom prst="roundRect">
                <a:avLst/>
              </a:prstGeom>
              <a:solidFill>
                <a:schemeClr val="bg2"/>
              </a:solidFill>
              <a:ln>
                <a:solidFill>
                  <a:srgbClr val="FF99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𝑚𝑖𝑛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naryPr>
                        <m:sub>
                          <m: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𝑆</m:t>
                          </m:r>
                          <m: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⊆</m:t>
                          </m:r>
                          <m: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en-US" altLang="zh-CN" sz="3733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</m:ctrlPr>
                            </m:dPr>
                            <m:e>
                              <m:r>
                                <a:rPr lang="en-US" altLang="zh-CN" sz="3733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sSub>
                            <m:sSubPr>
                              <m:ctrlPr>
                                <a:rPr lang="en-US" altLang="zh-CN" sz="3733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3733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y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3733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S</m:t>
                              </m:r>
                            </m:sub>
                          </m:sSub>
                          <m: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⋅</m:t>
                          </m:r>
                          <m:r>
                            <m:rPr>
                              <m:sty m:val="p"/>
                            </m:rP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e</m:t>
                          </m:r>
                          <m: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S</m:t>
                          </m:r>
                          <m: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t</m:t>
                          </m:r>
                          <m: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).</m:t>
                          </m:r>
                        </m:e>
                      </m:nary>
                    </m:oMath>
                  </m:oMathPara>
                </a14:m>
                <a:endParaRPr lang="en-US" altLang="zh-CN" sz="3733" dirty="0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S</m:t>
                          </m:r>
                          <m: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∋</m:t>
                          </m:r>
                          <m:r>
                            <a:rPr lang="en-US" altLang="zh-CN" sz="3733" i="1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zh-CN" sz="3733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3733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min</m:t>
                              </m:r>
                              <m:r>
                                <a:rPr lang="en-US" altLang="zh-CN" sz="3733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{</m:t>
                              </m:r>
                              <m:r>
                                <a:rPr lang="en-US" altLang="zh-CN" sz="3733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altLang="zh-CN" sz="3733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,</m:t>
                          </m:r>
                          <m: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𝑒</m:t>
                          </m:r>
                          <m:d>
                            <m:dPr>
                              <m:ctrlPr>
                                <a:rPr lang="en-US" altLang="zh-CN" sz="3733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</m:ctrlPr>
                            </m:dPr>
                            <m:e>
                              <m:r>
                                <a:rPr lang="en-US" altLang="zh-CN" sz="3733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𝑆</m:t>
                              </m:r>
                              <m:r>
                                <a:rPr lang="en-US" altLang="zh-CN" sz="3733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,</m:t>
                              </m:r>
                              <m:r>
                                <a:rPr lang="en-US" altLang="zh-CN" sz="3733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altLang="zh-CN" sz="3733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DM Serif Display" charset="0"/>
                            </a:rPr>
                            <m:t>}⋅</m:t>
                          </m:r>
                          <m:sSub>
                            <m:sSubPr>
                              <m:ctrlPr>
                                <a:rPr lang="en-US" altLang="zh-CN" sz="3733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3733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y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3733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DM Serif Display" charset="0"/>
                                </a:rPr>
                                <m:t>S</m:t>
                              </m:r>
                            </m:sub>
                          </m:sSub>
                        </m:e>
                      </m:nary>
                      <m: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≤</m:t>
                      </m:r>
                      <m: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1</m:t>
                      </m:r>
                      <m: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,∀</m:t>
                      </m:r>
                      <m: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𝑗</m:t>
                      </m:r>
                      <m: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∈</m:t>
                      </m:r>
                      <m:r>
                        <m:rPr>
                          <m:sty m:val="p"/>
                        </m:rP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H</m:t>
                      </m:r>
                      <m: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t</m:t>
                      </m:r>
                      <m:r>
                        <a:rPr lang="en-US" altLang="zh-CN" sz="3733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),</m:t>
                      </m:r>
                    </m:oMath>
                  </m:oMathPara>
                </a14:m>
                <a:endParaRPr lang="en-US" altLang="zh-CN" sz="3733" i="1" dirty="0">
                  <a:solidFill>
                    <a:schemeClr val="tx1"/>
                  </a:solidFill>
                  <a:latin typeface="Cambria Math" panose="02040503050406030204" pitchFamily="18" charset="0"/>
                  <a:cs typeface="Lato" panose="020F0502020204030203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3733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y</m:t>
                      </m:r>
                      <m:r>
                        <a:rPr lang="en-US" altLang="zh-CN" sz="3733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≥</m:t>
                      </m:r>
                      <m:r>
                        <a:rPr lang="en-US" altLang="zh-CN" sz="3733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0</m:t>
                      </m:r>
                      <m:r>
                        <a:rPr lang="en-US" altLang="zh-CN" sz="3733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DM Serif Display" charset="0"/>
                        </a:rPr>
                        <m:t>.</m:t>
                      </m:r>
                    </m:oMath>
                  </m:oMathPara>
                </a14:m>
                <a:endParaRPr lang="en-US" altLang="zh-CN" sz="3733" dirty="0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11" name="矩形: 圆角 2">
                <a:extLst>
                  <a:ext uri="{FF2B5EF4-FFF2-40B4-BE49-F238E27FC236}">
                    <a16:creationId xmlns:a16="http://schemas.microsoft.com/office/drawing/2014/main" id="{5E7403D8-DE60-499A-9CFF-49B83641F38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11201" y="5141301"/>
                <a:ext cx="10464799" cy="414758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FF99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文本框 1">
            <a:extLst>
              <a:ext uri="{FF2B5EF4-FFF2-40B4-BE49-F238E27FC236}">
                <a16:creationId xmlns:a16="http://schemas.microsoft.com/office/drawing/2014/main" id="{ABD684C8-0F62-4473-8761-CF6B9EE9B1CD}"/>
              </a:ext>
            </a:extLst>
          </p:cNvPr>
          <p:cNvSpPr txBox="1"/>
          <p:nvPr/>
        </p:nvSpPr>
        <p:spPr>
          <a:xfrm>
            <a:off x="14746657" y="3922817"/>
            <a:ext cx="7619999" cy="1241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267" b="1" dirty="0">
                <a:solidFill>
                  <a:srgbClr val="FFFF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Dual Program</a:t>
            </a:r>
          </a:p>
          <a:p>
            <a:endParaRPr lang="zh-CN" altLang="en-US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3122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20"/>
          <p:cNvSpPr txBox="1"/>
          <p:nvPr/>
        </p:nvSpPr>
        <p:spPr>
          <a:xfrm>
            <a:off x="18228167" y="12189460"/>
            <a:ext cx="4600635" cy="346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987"/>
              </a:lnSpc>
              <a:spcBef>
                <a:spcPct val="0"/>
              </a:spcBef>
            </a:pPr>
            <a:r>
              <a:rPr lang="en-US" sz="2133" spc="212" dirty="0">
                <a:solidFill>
                  <a:srgbClr val="000000">
                    <a:alpha val="49804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Open Sauce" panose="00000500000000000000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/>
              <p:cNvSpPr txBox="1"/>
              <p:nvPr/>
            </p:nvSpPr>
            <p:spPr>
              <a:xfrm>
                <a:off x="1350302" y="3706908"/>
                <a:ext cx="22143720" cy="5517662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marL="761981" indent="-761981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endParaRPr lang="en-US" altLang="zh-CN" sz="4000" dirty="0">
                  <a:latin typeface="Lato" panose="020F0502020204030203" pitchFamily="34" charset="0"/>
                  <a:cs typeface="Lato" panose="020F0502020204030203" pitchFamily="34" charset="0"/>
                </a:endParaRPr>
              </a:p>
              <a:p>
                <a:pPr algn="ctr" fontAlgn="auto">
                  <a:lnSpc>
                    <a:spcPct val="150000"/>
                  </a:lnSpc>
                </a:pPr>
                <a:r>
                  <a:rPr lang="en-US" altLang="zh-CN" sz="4000" dirty="0">
                    <a:latin typeface="Lato" panose="020F0502020204030203" pitchFamily="34" charset="0"/>
                    <a:cs typeface="Lato" panose="020F0502020204030203" pitchFamily="34" charset="0"/>
                  </a:rPr>
                  <a:t>Give an algorithm </a:t>
                </a:r>
                <a:r>
                  <a:rPr lang="zh-CN" altLang="en-US" sz="4000" dirty="0"/>
                  <a:t>⟹ </a:t>
                </a:r>
                <a:r>
                  <a:rPr lang="en-US" altLang="zh-CN" sz="4000" dirty="0"/>
                  <a:t> BALANCE </a:t>
                </a:r>
                <a:r>
                  <a:rPr lang="en-US" altLang="zh-CN" sz="4000" dirty="0">
                    <a:latin typeface="Lato" panose="020F0502020204030203" pitchFamily="34" charset="0"/>
                    <a:cs typeface="Lato" panose="020F0502020204030203" pitchFamily="34" charset="0"/>
                  </a:rPr>
                  <a:t>algorithm </a:t>
                </a:r>
                <a:r>
                  <a:rPr lang="zh-CN" altLang="en-US" sz="4000" dirty="0"/>
                  <a:t>✅</a:t>
                </a:r>
                <a:endParaRPr lang="en-US" altLang="zh-CN" sz="4000" dirty="0"/>
              </a:p>
              <a:p>
                <a:pPr algn="ctr" fontAlgn="auto">
                  <a:lnSpc>
                    <a:spcPct val="150000"/>
                  </a:lnSpc>
                </a:pPr>
                <a:endParaRPr lang="en-US" altLang="zh-CN" sz="4000" dirty="0">
                  <a:latin typeface="Lato" panose="020F0502020204030203" pitchFamily="34" charset="0"/>
                  <a:cs typeface="Lato" panose="020F0502020204030203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4000" dirty="0">
                    <a:latin typeface="Lato" panose="020F0502020204030203" pitchFamily="34" charset="0"/>
                    <a:cs typeface="Lato" panose="020F0502020204030203" pitchFamily="34" charset="0"/>
                  </a:rPr>
                  <a:t>Write LP relaxation/Dual program for this problem. </a:t>
                </a:r>
                <a:r>
                  <a:rPr lang="zh-CN" altLang="en-US" sz="4000" dirty="0"/>
                  <a:t>✅</a:t>
                </a:r>
                <a:endParaRPr lang="en-US" altLang="zh-CN" sz="4000" dirty="0">
                  <a:latin typeface="Lato" panose="020F0502020204030203" pitchFamily="34" charset="0"/>
                  <a:cs typeface="Lato" panose="020F0502020204030203" pitchFamily="34" charset="0"/>
                </a:endParaRPr>
              </a:p>
              <a:p>
                <a:pPr algn="ctr" fontAlgn="auto">
                  <a:lnSpc>
                    <a:spcPct val="150000"/>
                  </a:lnSpc>
                </a:pPr>
                <a:endParaRPr lang="en-US" altLang="zh-CN" sz="4000" dirty="0">
                  <a:latin typeface="Lato" panose="020F0502020204030203" pitchFamily="34" charset="0"/>
                  <a:cs typeface="Lato" panose="020F0502020204030203" pitchFamily="34" charset="0"/>
                </a:endParaRPr>
              </a:p>
              <a:p>
                <a:pPr algn="ctr" fontAlgn="auto">
                  <a:lnSpc>
                    <a:spcPct val="150000"/>
                  </a:lnSpc>
                </a:pPr>
                <a:r>
                  <a:rPr lang="en-US" altLang="zh-CN" sz="4000" dirty="0">
                    <a:latin typeface="Lato" panose="020F0502020204030203" pitchFamily="34" charset="0"/>
                    <a:cs typeface="Lato" panose="020F0502020204030203" pitchFamily="34" charset="0"/>
                  </a:rPr>
                  <a:t>Give an Dual Solution whose cost </a:t>
                </a:r>
                <a14:m>
                  <m:oMath xmlns:m="http://schemas.openxmlformats.org/officeDocument/2006/math">
                    <m:r>
                      <a:rPr lang="en-US" altLang="zh-CN" sz="4000" i="1">
                        <a:latin typeface="Cambria Math" panose="02040503050406030204" pitchFamily="18" charset="0"/>
                        <a:cs typeface="DM Serif Display" charset="0"/>
                      </a:rPr>
                      <m:t>≥</m:t>
                    </m:r>
                    <m:f>
                      <m:fPr>
                        <m:ctrlPr>
                          <a:rPr lang="en-US" altLang="zh-CN" sz="4000" i="1">
                            <a:latin typeface="Cambria Math" panose="02040503050406030204" pitchFamily="18" charset="0"/>
                            <a:cs typeface="DM Serif Display" charset="0"/>
                          </a:rPr>
                        </m:ctrlPr>
                      </m:fPr>
                      <m:num>
                        <m:r>
                          <a:rPr lang="en-US" altLang="zh-CN" sz="4000" i="1">
                            <a:latin typeface="Cambria Math" panose="02040503050406030204" pitchFamily="18" charset="0"/>
                            <a:cs typeface="DM Serif Display" charset="0"/>
                          </a:rPr>
                          <m:t>1</m:t>
                        </m:r>
                      </m:num>
                      <m:den>
                        <m:r>
                          <a:rPr lang="en-US" altLang="zh-CN" sz="4000" i="1">
                            <a:latin typeface="Cambria Math" panose="02040503050406030204" pitchFamily="18" charset="0"/>
                            <a:cs typeface="DM Serif Display" charset="0"/>
                          </a:rPr>
                          <m:t>𝑂</m:t>
                        </m:r>
                        <m:d>
                          <m:dPr>
                            <m:ctrlPr>
                              <a:rPr lang="en-US" altLang="zh-CN" sz="4000" i="1">
                                <a:latin typeface="Cambria Math" panose="02040503050406030204" pitchFamily="18" charset="0"/>
                                <a:cs typeface="DM Serif Display" charset="0"/>
                              </a:rPr>
                            </m:ctrlPr>
                          </m:dPr>
                          <m:e>
                            <m:r>
                              <a:rPr lang="en-US" altLang="zh-CN" sz="4000" i="1">
                                <a:latin typeface="Cambria Math" panose="02040503050406030204" pitchFamily="18" charset="0"/>
                                <a:cs typeface="DM Serif Display" charset="0"/>
                              </a:rPr>
                              <m:t>𝜇</m:t>
                            </m:r>
                          </m:e>
                        </m:d>
                      </m:den>
                    </m:f>
                    <m:r>
                      <a:rPr lang="en-US" altLang="zh-CN" sz="4000" i="1">
                        <a:latin typeface="Cambria Math" panose="02040503050406030204" pitchFamily="18" charset="0"/>
                        <a:cs typeface="DM Serif Display" charset="0"/>
                      </a:rPr>
                      <m:t>𝐵𝐴𝐿𝐴𝑁𝐶𝐸</m:t>
                    </m:r>
                    <m:d>
                      <m:dPr>
                        <m:ctrlPr>
                          <a:rPr lang="en-US" altLang="zh-CN" sz="4000" i="1">
                            <a:latin typeface="Cambria Math" panose="02040503050406030204" pitchFamily="18" charset="0"/>
                            <a:cs typeface="DM Serif Display" charset="0"/>
                          </a:rPr>
                        </m:ctrlPr>
                      </m:dPr>
                      <m:e>
                        <m:r>
                          <a:rPr lang="en-US" altLang="zh-CN" sz="4000" i="1">
                            <a:latin typeface="Cambria Math" panose="02040503050406030204" pitchFamily="18" charset="0"/>
                            <a:cs typeface="DM Serif Display" charset="0"/>
                          </a:rPr>
                          <m:t>𝐼</m:t>
                        </m:r>
                      </m:e>
                    </m:d>
                    <m:r>
                      <a:rPr lang="en-US" altLang="zh-CN" sz="4000" i="1">
                        <a:latin typeface="Cambria Math" panose="02040503050406030204" pitchFamily="18" charset="0"/>
                        <a:cs typeface="DM Serif Display" charset="0"/>
                      </a:rPr>
                      <m:t>.</m:t>
                    </m:r>
                  </m:oMath>
                </a14:m>
                <a:endParaRPr lang="en-US" altLang="zh-CN" sz="4000" dirty="0">
                  <a:latin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</mc:Choice>
        <mc:Fallback xmlns="">
          <p:sp>
            <p:nvSpPr>
              <p:cNvPr id="4" name="文本框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0302" y="3706908"/>
                <a:ext cx="22143720" cy="5517662"/>
              </a:xfrm>
              <a:prstGeom prst="rect">
                <a:avLst/>
              </a:prstGeom>
              <a:blipFill>
                <a:blip r:embed="rId2"/>
                <a:stretch>
                  <a:fillRect b="-86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2366656" y="12845799"/>
            <a:ext cx="580288" cy="595035"/>
          </a:xfrm>
        </p:spPr>
        <p:txBody>
          <a:bodyPr/>
          <a:lstStyle/>
          <a:p>
            <a:fld id="{B6F15528-21DE-4FAA-801E-634DDDAF4B2B}" type="slidenum">
              <a:rPr lang="en-US" smtClean="0"/>
              <a:t>32</a:t>
            </a:fld>
            <a:endParaRPr lang="en-US"/>
          </a:p>
        </p:txBody>
      </p:sp>
      <p:sp>
        <p:nvSpPr>
          <p:cNvPr id="11" name="Set Cover">
            <a:extLst>
              <a:ext uri="{FF2B5EF4-FFF2-40B4-BE49-F238E27FC236}">
                <a16:creationId xmlns:a16="http://schemas.microsoft.com/office/drawing/2014/main" id="{7100AF5C-50C3-468D-AC6F-F14D53A1FF79}"/>
              </a:ext>
            </a:extLst>
          </p:cNvPr>
          <p:cNvSpPr txBox="1">
            <a:spLocks/>
          </p:cNvSpPr>
          <p:nvPr/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9pPr>
          </a:lstStyle>
          <a:p>
            <a:pPr hangingPunct="1"/>
            <a:r>
              <a:rPr lang="en-US" dirty="0"/>
              <a:t>To </a:t>
            </a:r>
            <a:r>
              <a:rPr lang="en-US"/>
              <a:t>give “dual fitting” </a:t>
            </a:r>
            <a:r>
              <a:rPr lang="en-US" dirty="0"/>
              <a:t>proof, we need to…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C99EF4E-DD65-4932-AE05-24B558B41F46}"/>
              </a:ext>
            </a:extLst>
          </p:cNvPr>
          <p:cNvSpPr txBox="1"/>
          <p:nvPr/>
        </p:nvSpPr>
        <p:spPr>
          <a:xfrm>
            <a:off x="18398102" y="10437542"/>
            <a:ext cx="4430700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See paper for this part…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59335CA-6DF5-4E91-9A66-3330E6A78FD0}"/>
              </a:ext>
            </a:extLst>
          </p:cNvPr>
          <p:cNvCxnSpPr>
            <a:stCxn id="2" idx="1"/>
          </p:cNvCxnSpPr>
          <p:nvPr/>
        </p:nvCxnSpPr>
        <p:spPr>
          <a:xfrm flipH="1" flipV="1">
            <a:off x="16807048" y="9725114"/>
            <a:ext cx="1591054" cy="1009946"/>
          </a:xfrm>
          <a:prstGeom prst="straightConnector1">
            <a:avLst/>
          </a:prstGeom>
          <a:noFill/>
          <a:ln w="76200" cap="flat">
            <a:solidFill>
              <a:srgbClr val="FFFF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5687892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56367B-1AE5-4598-A376-686CA781C7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2056" y="4368800"/>
            <a:ext cx="14148243" cy="466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2075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/>
          <p:cNvSpPr/>
          <p:nvPr/>
        </p:nvSpPr>
        <p:spPr>
          <a:xfrm>
            <a:off x="1663832" y="2997624"/>
            <a:ext cx="20390401" cy="2438393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5400" dirty="0">
                <a:solidFill>
                  <a:srgbClr val="FFFF00"/>
                </a:solidFill>
              </a:rPr>
              <a:t>Can we do better if we “learn”?</a:t>
            </a:r>
            <a:endParaRPr lang="zh-CN" altLang="en-US" sz="5400" dirty="0">
              <a:solidFill>
                <a:srgbClr val="FFFF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486080" y="12845799"/>
            <a:ext cx="341439" cy="595035"/>
          </a:xfrm>
        </p:spPr>
        <p:txBody>
          <a:bodyPr/>
          <a:lstStyle/>
          <a:p>
            <a:fld id="{B6F15528-21DE-4FAA-801E-634DDDAF4B2B}" type="slidenum">
              <a:rPr lang="en-US" smtClean="0"/>
              <a:t>34</a:t>
            </a:fld>
            <a:endParaRPr lang="en-US"/>
          </a:p>
        </p:txBody>
      </p:sp>
      <p:sp>
        <p:nvSpPr>
          <p:cNvPr id="7" name="Set Cover">
            <a:extLst>
              <a:ext uri="{FF2B5EF4-FFF2-40B4-BE49-F238E27FC236}">
                <a16:creationId xmlns:a16="http://schemas.microsoft.com/office/drawing/2014/main" id="{91BDABD7-8893-4594-91F2-2A1B60116E46}"/>
              </a:ext>
            </a:extLst>
          </p:cNvPr>
          <p:cNvSpPr txBox="1">
            <a:spLocks/>
          </p:cNvSpPr>
          <p:nvPr/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9pPr>
          </a:lstStyle>
          <a:p>
            <a:pPr hangingPunct="1"/>
            <a:r>
              <a:rPr lang="en-US" dirty="0"/>
              <a:t>Back to guiding question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: 圆角 3">
                <a:extLst>
                  <a:ext uri="{FF2B5EF4-FFF2-40B4-BE49-F238E27FC236}">
                    <a16:creationId xmlns:a16="http://schemas.microsoft.com/office/drawing/2014/main" id="{C1A633C7-E3BE-488B-9130-9C18C429E01B}"/>
                  </a:ext>
                </a:extLst>
              </p:cNvPr>
              <p:cNvSpPr/>
              <p:nvPr/>
            </p:nvSpPr>
            <p:spPr>
              <a:xfrm>
                <a:off x="1663831" y="5883784"/>
                <a:ext cx="20390401" cy="2233792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r>
                  <a:rPr lang="en-US" altLang="zh-CN" sz="4267" b="1" dirty="0">
                    <a:solidFill>
                      <a:srgbClr val="00B0F0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Theorem 1:</a:t>
                </a:r>
                <a:r>
                  <a:rPr lang="en-US" altLang="zh-CN" sz="4267" b="1" dirty="0">
                    <a:solidFill>
                      <a:srgbClr val="FF0000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</a:t>
                </a:r>
              </a:p>
              <a:p>
                <a:pPr algn="l"/>
                <a:endParaRPr lang="en-US" altLang="zh-CN" sz="4267" b="1" dirty="0">
                  <a:solidFill>
                    <a:srgbClr val="FF0000"/>
                  </a:solidFill>
                  <a:latin typeface="Lato" panose="020F0502020204030203" pitchFamily="34" charset="0"/>
                  <a:cs typeface="Lato" panose="020F0502020204030203" pitchFamily="34" charset="0"/>
                </a:endParaRPr>
              </a:p>
              <a:p>
                <a:pPr algn="l"/>
                <a:r>
                  <a:rPr lang="en-US" altLang="zh-CN" sz="4267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   Algo with </a:t>
                </a:r>
                <a14:m>
                  <m:oMath xmlns:m="http://schemas.openxmlformats.org/officeDocument/2006/math">
                    <m:r>
                      <a:rPr lang="en-US" altLang="zh-CN" sz="4267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Lato" panose="020F0502020204030203" pitchFamily="34" charset="0"/>
                      </a:rPr>
                      <m:t>𝑂</m:t>
                    </m:r>
                    <m:d>
                      <m:dPr>
                        <m:ctrlPr>
                          <a:rPr lang="en-US" altLang="zh-CN" sz="4267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cs typeface="Lato" panose="020F0502020204030203" pitchFamily="34" charset="0"/>
                          </a:rPr>
                        </m:ctrlPr>
                      </m:dPr>
                      <m:e>
                        <m:r>
                          <a:rPr lang="en-US" altLang="zh-CN" sz="4267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cs typeface="Lato" panose="020F0502020204030203" pitchFamily="34" charset="0"/>
                          </a:rPr>
                          <m:t>𝜇</m:t>
                        </m:r>
                      </m:e>
                    </m:d>
                  </m:oMath>
                </a14:m>
                <a:r>
                  <a:rPr lang="en-US" altLang="zh-CN" sz="4267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-</a:t>
                </a:r>
                <a:r>
                  <a:rPr lang="en-US" altLang="zh-CN" sz="4267" dirty="0" err="1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comp’ness</a:t>
                </a:r>
                <a:r>
                  <a:rPr lang="en-US" altLang="zh-CN" sz="4267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if have size estimate within </a:t>
                </a:r>
                <a14:m>
                  <m:oMath xmlns:m="http://schemas.openxmlformats.org/officeDocument/2006/math">
                    <m:r>
                      <a:rPr lang="en-US" altLang="zh-CN" sz="4267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Lato" panose="020F0502020204030203" pitchFamily="34" charset="0"/>
                      </a:rPr>
                      <m:t>𝜇</m:t>
                    </m:r>
                  </m:oMath>
                </a14:m>
                <a:r>
                  <a:rPr lang="en-US" altLang="zh-CN" sz="4267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of true sizes up-front.</a:t>
                </a:r>
              </a:p>
            </p:txBody>
          </p:sp>
        </mc:Choice>
        <mc:Fallback xmlns="">
          <p:sp>
            <p:nvSpPr>
              <p:cNvPr id="10" name="矩形: 圆角 3">
                <a:extLst>
                  <a:ext uri="{FF2B5EF4-FFF2-40B4-BE49-F238E27FC236}">
                    <a16:creationId xmlns:a16="http://schemas.microsoft.com/office/drawing/2014/main" id="{C1A633C7-E3BE-488B-9130-9C18C429E0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3831" y="5883784"/>
                <a:ext cx="20390401" cy="2233792"/>
              </a:xfrm>
              <a:prstGeom prst="roundRect">
                <a:avLst/>
              </a:prstGeom>
              <a:blipFill>
                <a:blip r:embed="rId2"/>
                <a:stretch>
                  <a:fillRect l="-628" t="-1090" b="-790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: 圆角 3">
                <a:extLst>
                  <a:ext uri="{FF2B5EF4-FFF2-40B4-BE49-F238E27FC236}">
                    <a16:creationId xmlns:a16="http://schemas.microsoft.com/office/drawing/2014/main" id="{91CAB509-7B98-490D-BCAC-FA2ACADDC4FD}"/>
                  </a:ext>
                </a:extLst>
              </p:cNvPr>
              <p:cNvSpPr/>
              <p:nvPr/>
            </p:nvSpPr>
            <p:spPr>
              <a:xfrm>
                <a:off x="1663831" y="8811622"/>
                <a:ext cx="20390401" cy="2233792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r>
                  <a:rPr lang="en-US" altLang="zh-CN" sz="4267" b="1" dirty="0">
                    <a:solidFill>
                      <a:srgbClr val="00B0F0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Theorem 2:</a:t>
                </a:r>
                <a:r>
                  <a:rPr lang="en-US" altLang="zh-CN" sz="4267" b="1" dirty="0">
                    <a:solidFill>
                      <a:srgbClr val="FF0000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</a:t>
                </a:r>
              </a:p>
              <a:p>
                <a:pPr algn="l"/>
                <a:endParaRPr lang="en-US" altLang="zh-CN" sz="4267" b="1" dirty="0">
                  <a:solidFill>
                    <a:srgbClr val="FF0000"/>
                  </a:solidFill>
                  <a:latin typeface="Lato" panose="020F0502020204030203" pitchFamily="34" charset="0"/>
                  <a:cs typeface="Lato" panose="020F0502020204030203" pitchFamily="34" charset="0"/>
                </a:endParaRPr>
              </a:p>
              <a:p>
                <a:pPr algn="l"/>
                <a:r>
                  <a:rPr lang="en-US" altLang="zh-CN" sz="4267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   Algo with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4267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cs typeface="Lato" panose="020F0502020204030203" pitchFamily="34" charset="0"/>
                          </a:rPr>
                        </m:ctrlPr>
                      </m:dPr>
                      <m:e>
                        <m:f>
                          <m:fPr>
                            <m:type m:val="skw"/>
                            <m:ctrlPr>
                              <a:rPr lang="en-US" altLang="zh-CN" sz="4267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  <a:cs typeface="Lato" panose="020F0502020204030203" pitchFamily="34" charset="0"/>
                              </a:rPr>
                            </m:ctrlPr>
                          </m:fPr>
                          <m:num>
                            <m:r>
                              <a:rPr lang="en-US" altLang="zh-CN" sz="4267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  <a:cs typeface="Lato" panose="020F0502020204030203" pitchFamily="34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4267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  <a:cs typeface="Lato" panose="020F0502020204030203" pitchFamily="34" charset="0"/>
                              </a:rPr>
                              <m:t>𝜀</m:t>
                            </m:r>
                          </m:den>
                        </m:f>
                      </m:e>
                    </m:d>
                  </m:oMath>
                </a14:m>
                <a:r>
                  <a:rPr lang="en-US" altLang="zh-CN" sz="4267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-</a:t>
                </a:r>
                <a:r>
                  <a:rPr lang="en-US" altLang="zh-CN" sz="4267" dirty="0" err="1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comp’ness</a:t>
                </a:r>
                <a:r>
                  <a:rPr lang="en-US" altLang="zh-CN" sz="4267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if learn size after processing </a:t>
                </a:r>
                <a14:m>
                  <m:oMath xmlns:m="http://schemas.openxmlformats.org/officeDocument/2006/math">
                    <m:r>
                      <a:rPr lang="en-US" altLang="zh-CN" sz="4267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Lato" panose="020F0502020204030203" pitchFamily="34" charset="0"/>
                      </a:rPr>
                      <m:t>1</m:t>
                    </m:r>
                    <m:r>
                      <a:rPr lang="en-US" altLang="zh-CN" sz="4267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Lato" panose="020F0502020204030203" pitchFamily="34" charset="0"/>
                      </a:rPr>
                      <m:t>−</m:t>
                    </m:r>
                    <m:r>
                      <a:rPr lang="en-US" altLang="zh-CN" sz="4267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Lato" panose="020F0502020204030203" pitchFamily="34" charset="0"/>
                      </a:rPr>
                      <m:t>𝜀</m:t>
                    </m:r>
                  </m:oMath>
                </a14:m>
                <a:r>
                  <a:rPr lang="en-US" altLang="zh-CN" sz="4267" dirty="0">
                    <a:solidFill>
                      <a:srgbClr val="FFFF00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US" altLang="zh-CN" sz="4267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fraction of job.</a:t>
                </a:r>
              </a:p>
            </p:txBody>
          </p:sp>
        </mc:Choice>
        <mc:Fallback xmlns="">
          <p:sp>
            <p:nvSpPr>
              <p:cNvPr id="8" name="矩形: 圆角 3">
                <a:extLst>
                  <a:ext uri="{FF2B5EF4-FFF2-40B4-BE49-F238E27FC236}">
                    <a16:creationId xmlns:a16="http://schemas.microsoft.com/office/drawing/2014/main" id="{91CAB509-7B98-490D-BCAC-FA2ACADDC4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3831" y="8811622"/>
                <a:ext cx="20390401" cy="2233792"/>
              </a:xfrm>
              <a:prstGeom prst="roundRect">
                <a:avLst/>
              </a:prstGeom>
              <a:blipFill>
                <a:blip r:embed="rId3"/>
                <a:stretch>
                  <a:fillRect l="-628" t="-1090" b="-817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9FC23FD8-5FDA-445C-B713-D114F832C680}"/>
              </a:ext>
            </a:extLst>
          </p:cNvPr>
          <p:cNvSpPr/>
          <p:nvPr/>
        </p:nvSpPr>
        <p:spPr>
          <a:xfrm>
            <a:off x="996462" y="5744308"/>
            <a:ext cx="21971000" cy="2801815"/>
          </a:xfrm>
          <a:prstGeom prst="rect">
            <a:avLst/>
          </a:prstGeom>
          <a:noFill/>
          <a:ln w="762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</p:spTree>
    <p:extLst>
      <p:ext uri="{BB962C8B-B14F-4D97-AF65-F5344CB8AC3E}">
        <p14:creationId xmlns:p14="http://schemas.microsoft.com/office/powerpoint/2010/main" val="2040162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3.33333E-6 L -6.625E-5 0.22107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" y="110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487843" y="3020441"/>
            <a:ext cx="17408313" cy="10156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6600" dirty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  <a:sym typeface="DM Serif Display"/>
              </a:rPr>
              <a:t>A Little Learning Goes a Long Way*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486881" y="12845799"/>
            <a:ext cx="339837" cy="595035"/>
          </a:xfrm>
        </p:spPr>
        <p:txBody>
          <a:bodyPr/>
          <a:lstStyle/>
          <a:p>
            <a:fld id="{B6F15528-21DE-4FAA-801E-634DDDAF4B2B}" type="slidenum">
              <a:rPr lang="en-US" smtClean="0"/>
              <a:t>35</a:t>
            </a:fld>
            <a:endParaRPr lang="en-US"/>
          </a:p>
        </p:txBody>
      </p:sp>
      <p:sp>
        <p:nvSpPr>
          <p:cNvPr id="21" name="Anupam Gupta (NYU),  Haim Kaplan (Tel Aviv University),  Alexander Lindermayr (University of Bremen),  Jens Schlöter (CWI)…">
            <a:extLst>
              <a:ext uri="{FF2B5EF4-FFF2-40B4-BE49-F238E27FC236}">
                <a16:creationId xmlns:a16="http://schemas.microsoft.com/office/drawing/2014/main" id="{C40847E2-9EF1-482C-9FE4-6C7C32145F3B}"/>
              </a:ext>
            </a:extLst>
          </p:cNvPr>
          <p:cNvSpPr txBox="1"/>
          <p:nvPr/>
        </p:nvSpPr>
        <p:spPr>
          <a:xfrm>
            <a:off x="1982623" y="10502679"/>
            <a:ext cx="3010440" cy="1626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300">
                <a:solidFill>
                  <a:srgbClr val="000000"/>
                </a:solidFill>
              </a:defRPr>
            </a:pPr>
            <a:r>
              <a:rPr lang="en-US">
                <a:solidFill>
                  <a:schemeClr val="tx1"/>
                </a:solidFill>
              </a:rPr>
              <a:t>Anupam Gupta </a:t>
            </a:r>
          </a:p>
          <a:p>
            <a:pPr>
              <a:defRPr sz="3300">
                <a:solidFill>
                  <a:srgbClr val="000000"/>
                </a:solidFill>
              </a:defRPr>
            </a:pPr>
            <a:r>
              <a:rPr lang="en-US">
                <a:solidFill>
                  <a:schemeClr val="tx1"/>
                </a:solidFill>
              </a:rPr>
              <a:t>(NYU)</a:t>
            </a:r>
            <a:br>
              <a:rPr lang="en-US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2" name="Picture 2" descr="Haim Kaplan">
            <a:extLst>
              <a:ext uri="{FF2B5EF4-FFF2-40B4-BE49-F238E27FC236}">
                <a16:creationId xmlns:a16="http://schemas.microsoft.com/office/drawing/2014/main" id="{0C3A7299-F0F6-485F-B506-631F1B3084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98799" y="6353256"/>
            <a:ext cx="3559052" cy="382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Portrait of Alexander Lindermayr">
            <a:extLst>
              <a:ext uri="{FF2B5EF4-FFF2-40B4-BE49-F238E27FC236}">
                <a16:creationId xmlns:a16="http://schemas.microsoft.com/office/drawing/2014/main" id="{08C41A06-B59C-4BD4-AB68-BC2806ED63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24943" y="6353256"/>
            <a:ext cx="3228782" cy="3820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Optimierung unter Erforschbarer Unsicherheit: Jenseits des Worst-Case">
            <a:extLst>
              <a:ext uri="{FF2B5EF4-FFF2-40B4-BE49-F238E27FC236}">
                <a16:creationId xmlns:a16="http://schemas.microsoft.com/office/drawing/2014/main" id="{1547E38E-BA60-4334-91E7-2AB7AE5F3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120817" y="6353256"/>
            <a:ext cx="2861732" cy="382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8" descr="Sorrachai Yingchareonthawornchai">
            <a:extLst>
              <a:ext uri="{FF2B5EF4-FFF2-40B4-BE49-F238E27FC236}">
                <a16:creationId xmlns:a16="http://schemas.microsoft.com/office/drawing/2014/main" id="{07476D8C-ABC2-441F-A201-9B2694CB77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049640" y="6353256"/>
            <a:ext cx="3727939" cy="382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图片 14" descr="anupam-gupta">
            <a:extLst>
              <a:ext uri="{FF2B5EF4-FFF2-40B4-BE49-F238E27FC236}">
                <a16:creationId xmlns:a16="http://schemas.microsoft.com/office/drawing/2014/main" id="{49F2E765-E203-4A28-9F9D-8881A2D9CFF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1560" y="6318742"/>
            <a:ext cx="3290147" cy="3889587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A6B8C18F-15C4-4AD5-B2D0-7912075FE49B}"/>
              </a:ext>
            </a:extLst>
          </p:cNvPr>
          <p:cNvSpPr txBox="1"/>
          <p:nvPr/>
        </p:nvSpPr>
        <p:spPr>
          <a:xfrm>
            <a:off x="6457617" y="10502679"/>
            <a:ext cx="2766647" cy="11079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defRPr sz="3300">
                <a:solidFill>
                  <a:srgbClr val="000000"/>
                </a:solidFill>
              </a:defRPr>
            </a:pPr>
            <a:r>
              <a:rPr lang="en-US" dirty="0">
                <a:solidFill>
                  <a:schemeClr val="tx1"/>
                </a:solidFill>
              </a:rPr>
              <a:t>Haim Kaplan (Tel Aviv U)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BA30E46-EC03-4BC6-A25F-AAEFD8767397}"/>
                  </a:ext>
                </a:extLst>
              </p:cNvPr>
              <p:cNvSpPr txBox="1"/>
              <p:nvPr/>
            </p:nvSpPr>
            <p:spPr>
              <a:xfrm>
                <a:off x="10261756" y="10502679"/>
                <a:ext cx="4841631" cy="161582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pPr>
                  <a:defRPr sz="3300">
                    <a:solidFill>
                      <a:srgbClr val="000000"/>
                    </a:solidFill>
                  </a:defRPr>
                </a:pPr>
                <a:r>
                  <a:rPr lang="en-US" dirty="0">
                    <a:solidFill>
                      <a:schemeClr val="tx1"/>
                    </a:solidFill>
                  </a:rPr>
                  <a:t>Alex </a:t>
                </a:r>
                <a:r>
                  <a:rPr lang="en-US" dirty="0" err="1">
                    <a:solidFill>
                      <a:schemeClr val="tx1"/>
                    </a:solidFill>
                  </a:rPr>
                  <a:t>Lindermayr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br>
                  <a:rPr lang="en-US" dirty="0">
                    <a:solidFill>
                      <a:schemeClr val="tx1"/>
                    </a:solidFill>
                  </a:rPr>
                </a:br>
                <a:r>
                  <a:rPr lang="en-US" dirty="0">
                    <a:solidFill>
                      <a:schemeClr val="tx1"/>
                    </a:solidFill>
                  </a:rPr>
                  <a:t>(U Bremen</a:t>
                </a:r>
              </a:p>
              <a:p>
                <a:pPr>
                  <a:defRPr sz="3300">
                    <a:solidFill>
                      <a:srgbClr val="000000"/>
                    </a:solidFill>
                  </a:defRPr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TU Berlin)</a:t>
                </a: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BA30E46-EC03-4BC6-A25F-AAEFD87673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61756" y="10502679"/>
                <a:ext cx="4841631" cy="1615827"/>
              </a:xfrm>
              <a:prstGeom prst="rect">
                <a:avLst/>
              </a:prstGeom>
              <a:blipFill>
                <a:blip r:embed="rId7"/>
                <a:stretch>
                  <a:fillRect t="-5283" b="-11698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AE602F5-3F6D-486B-8441-5E004CE2E444}"/>
                  </a:ext>
                </a:extLst>
              </p:cNvPr>
              <p:cNvSpPr txBox="1"/>
              <p:nvPr/>
            </p:nvSpPr>
            <p:spPr>
              <a:xfrm>
                <a:off x="14618678" y="10502679"/>
                <a:ext cx="3556156" cy="161582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pPr>
                  <a:defRPr sz="3300">
                    <a:solidFill>
                      <a:srgbClr val="000000"/>
                    </a:solidFill>
                  </a:defRPr>
                </a:pPr>
                <a:r>
                  <a:rPr lang="en-US" dirty="0">
                    <a:solidFill>
                      <a:schemeClr val="tx1"/>
                    </a:solidFill>
                  </a:rPr>
                  <a:t>Jens </a:t>
                </a:r>
                <a:r>
                  <a:rPr lang="en-US" dirty="0" err="1">
                    <a:solidFill>
                      <a:schemeClr val="tx1"/>
                    </a:solidFill>
                  </a:rPr>
                  <a:t>Schlöter</a:t>
                </a:r>
                <a:r>
                  <a:rPr lang="en-US" dirty="0">
                    <a:solidFill>
                      <a:schemeClr val="tx1"/>
                    </a:solidFill>
                  </a:rPr>
                  <a:t> (CWI Amsterdam</a:t>
                </a:r>
                <a:br>
                  <a:rPr lang="en-US" dirty="0">
                    <a:solidFill>
                      <a:schemeClr val="tx1"/>
                    </a:solidFill>
                  </a:rPr>
                </a:b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SDU </a:t>
                </a:r>
                <a:r>
                  <a:rPr lang="en-US" dirty="0" err="1">
                    <a:solidFill>
                      <a:schemeClr val="tx1"/>
                    </a:solidFill>
                  </a:rPr>
                  <a:t>Vejle</a:t>
                </a:r>
                <a:r>
                  <a:rPr lang="en-US" dirty="0">
                    <a:solidFill>
                      <a:schemeClr val="tx1"/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AE602F5-3F6D-486B-8441-5E004CE2E4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18678" y="10502679"/>
                <a:ext cx="3556156" cy="1615827"/>
              </a:xfrm>
              <a:prstGeom prst="rect">
                <a:avLst/>
              </a:prstGeom>
              <a:blipFill>
                <a:blip r:embed="rId8"/>
                <a:stretch>
                  <a:fillRect l="-2058" t="-5283" r="-1887" b="-11698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3067C58-97CC-4CFC-BCB6-6FBF9D122CC7}"/>
                  </a:ext>
                </a:extLst>
              </p:cNvPr>
              <p:cNvSpPr txBox="1"/>
              <p:nvPr/>
            </p:nvSpPr>
            <p:spPr>
              <a:xfrm>
                <a:off x="18387286" y="10466308"/>
                <a:ext cx="5052645" cy="212365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pPr>
                  <a:defRPr sz="3300">
                    <a:solidFill>
                      <a:srgbClr val="000000"/>
                    </a:solidFill>
                  </a:defRPr>
                </a:pPr>
                <a:r>
                  <a:rPr lang="en-US" dirty="0">
                    <a:solidFill>
                      <a:schemeClr val="tx1"/>
                    </a:solidFill>
                    <a:latin typeface="Lato Regular" panose="020F0502020204030203" pitchFamily="34" charset="0"/>
                    <a:ea typeface="Lato Regular" panose="020F0502020204030203" pitchFamily="34" charset="0"/>
                    <a:cs typeface="Lato Regular" panose="020F0502020204030203" pitchFamily="34" charset="0"/>
                    <a:sym typeface="Lato Bold"/>
                  </a:rPr>
                  <a:t>Sorrachai </a:t>
                </a:r>
                <a:br>
                  <a:rPr lang="en-US" dirty="0">
                    <a:solidFill>
                      <a:schemeClr val="tx1"/>
                    </a:solidFill>
                    <a:latin typeface="Lato Regular" panose="020F0502020204030203" pitchFamily="34" charset="0"/>
                    <a:ea typeface="Lato Regular" panose="020F0502020204030203" pitchFamily="34" charset="0"/>
                    <a:cs typeface="Lato Regular" panose="020F0502020204030203" pitchFamily="34" charset="0"/>
                    <a:sym typeface="Lato Bold"/>
                  </a:rPr>
                </a:br>
                <a:r>
                  <a:rPr lang="en-US" dirty="0" err="1">
                    <a:solidFill>
                      <a:schemeClr val="tx1"/>
                    </a:solidFill>
                    <a:latin typeface="Lato Regular" panose="020F0502020204030203" pitchFamily="34" charset="0"/>
                    <a:ea typeface="Lato Regular" panose="020F0502020204030203" pitchFamily="34" charset="0"/>
                    <a:cs typeface="Lato Regular" panose="020F0502020204030203" pitchFamily="34" charset="0"/>
                    <a:sym typeface="Lato Bold"/>
                  </a:rPr>
                  <a:t>Yingchareonthawornchai</a:t>
                </a:r>
                <a:r>
                  <a:rPr lang="en-US" dirty="0">
                    <a:solidFill>
                      <a:schemeClr val="tx1"/>
                    </a:solidFill>
                    <a:latin typeface="Lato Regular" panose="020F0502020204030203" pitchFamily="34" charset="0"/>
                    <a:ea typeface="Lato Regular" panose="020F0502020204030203" pitchFamily="34" charset="0"/>
                    <a:cs typeface="Lato Regular" panose="020F0502020204030203" pitchFamily="34" charset="0"/>
                  </a:rPr>
                  <a:t> </a:t>
                </a:r>
                <a:br>
                  <a:rPr lang="en-US" dirty="0">
                    <a:solidFill>
                      <a:schemeClr val="tx1"/>
                    </a:solidFill>
                    <a:latin typeface="Lato Regular" panose="020F0502020204030203" pitchFamily="34" charset="0"/>
                    <a:ea typeface="Lato Regular" panose="020F0502020204030203" pitchFamily="34" charset="0"/>
                    <a:cs typeface="Lato Regular" panose="020F0502020204030203" pitchFamily="34" charset="0"/>
                  </a:rPr>
                </a:br>
                <a:r>
                  <a:rPr lang="en-US" dirty="0">
                    <a:solidFill>
                      <a:schemeClr val="tx1"/>
                    </a:solidFill>
                  </a:rPr>
                  <a:t>(ETH Zürich</a:t>
                </a:r>
                <a:br>
                  <a:rPr lang="en-US" dirty="0">
                    <a:solidFill>
                      <a:schemeClr val="tx1"/>
                    </a:solidFill>
                  </a:rPr>
                </a:b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Imperial College)</a:t>
                </a: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3067C58-97CC-4CFC-BCB6-6FBF9D122C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87286" y="10466308"/>
                <a:ext cx="5052645" cy="2123658"/>
              </a:xfrm>
              <a:prstGeom prst="rect">
                <a:avLst/>
              </a:prstGeom>
              <a:blipFill>
                <a:blip r:embed="rId9"/>
                <a:stretch>
                  <a:fillRect l="-603" t="-4023" r="-603" b="-8908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18CFFDD0-8937-4342-BB46-499AB7E69E55}"/>
              </a:ext>
            </a:extLst>
          </p:cNvPr>
          <p:cNvSpPr txBox="1"/>
          <p:nvPr/>
        </p:nvSpPr>
        <p:spPr>
          <a:xfrm>
            <a:off x="154836" y="13097559"/>
            <a:ext cx="4637488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with apologies to Alexander Pope</a:t>
            </a:r>
          </a:p>
        </p:txBody>
      </p:sp>
    </p:spTree>
    <p:extLst>
      <p:ext uri="{BB962C8B-B14F-4D97-AF65-F5344CB8AC3E}">
        <p14:creationId xmlns:p14="http://schemas.microsoft.com/office/powerpoint/2010/main" val="42241241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[Yingchareonthawornchai Torng, 2017]"/>
          <p:cNvSpPr txBox="1"/>
          <p:nvPr/>
        </p:nvSpPr>
        <p:spPr>
          <a:xfrm>
            <a:off x="16748897" y="13074710"/>
            <a:ext cx="7635103" cy="5457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algn="l">
              <a:lnSpc>
                <a:spcPct val="90000"/>
              </a:lnSpc>
              <a:spcBef>
                <a:spcPts val="4500"/>
              </a:spcBef>
              <a:defRPr sz="4000"/>
            </a:pPr>
            <a:r>
              <a:rPr sz="3200" dirty="0">
                <a:solidFill>
                  <a:srgbClr val="FF990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[</a:t>
            </a:r>
            <a:r>
              <a:rPr sz="3200" dirty="0" err="1">
                <a:solidFill>
                  <a:srgbClr val="FF990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Bold"/>
              </a:rPr>
              <a:t>Yingchareonthawornchai</a:t>
            </a:r>
            <a:r>
              <a:rPr sz="3200" dirty="0">
                <a:solidFill>
                  <a:srgbClr val="FF990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Bold"/>
              </a:rPr>
              <a:t> </a:t>
            </a:r>
            <a:r>
              <a:rPr sz="3200" dirty="0" err="1">
                <a:solidFill>
                  <a:srgbClr val="FF990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Torng</a:t>
            </a:r>
            <a:r>
              <a:rPr sz="3200" dirty="0">
                <a:solidFill>
                  <a:srgbClr val="FF990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, 2017]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0BF036C-E705-4B25-94D2-AAD8B3F34F76}"/>
              </a:ext>
            </a:extLst>
          </p:cNvPr>
          <p:cNvGrpSpPr/>
          <p:nvPr/>
        </p:nvGrpSpPr>
        <p:grpSpPr>
          <a:xfrm>
            <a:off x="4132800" y="2215970"/>
            <a:ext cx="14635213" cy="2322864"/>
            <a:chOff x="4132800" y="2215970"/>
            <a:chExt cx="14635213" cy="2322864"/>
          </a:xfrm>
        </p:grpSpPr>
        <p:sp>
          <p:nvSpPr>
            <p:cNvPr id="327" name="Rectangle"/>
            <p:cNvSpPr/>
            <p:nvPr/>
          </p:nvSpPr>
          <p:spPr>
            <a:xfrm>
              <a:off x="4132800" y="2215970"/>
              <a:ext cx="14635213" cy="2322864"/>
            </a:xfrm>
            <a:prstGeom prst="rect">
              <a:avLst/>
            </a:prstGeom>
            <a:ln w="50800">
              <a:solidFill>
                <a:schemeClr val="tx1">
                  <a:lumMod val="50000"/>
                </a:schemeClr>
              </a:solidFill>
              <a:miter lim="400000"/>
            </a:ln>
          </p:spPr>
          <p:txBody>
            <a:bodyPr lIns="50800" tIns="50800" rIns="50800" bIns="50800" anchor="ctr"/>
            <a:lstStyle/>
            <a:p>
              <a:pPr defTabSz="82550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Lato Bold"/>
                </a:defRPr>
              </a:pPr>
              <a:endParaRPr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9" name="-clairvoyant scheduling:"/>
                <p:cNvSpPr txBox="1"/>
                <p:nvPr/>
              </p:nvSpPr>
              <p:spPr>
                <a:xfrm>
                  <a:off x="4600649" y="2319453"/>
                  <a:ext cx="6615915" cy="809196"/>
                </a:xfrm>
                <a:prstGeom prst="rect">
                  <a:avLst/>
                </a:prstGeom>
                <a:ln w="12700">
                  <a:miter lim="400000"/>
                </a:ln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none" lIns="50800" tIns="50800" rIns="50800" bIns="50800" anchor="ctr">
                  <a:spAutoFit/>
                </a:bodyPr>
                <a:lstStyle/>
                <a:p>
                  <a:pPr>
                    <a:defRPr sz="4000">
                      <a:solidFill>
                        <a:srgbClr val="000000"/>
                      </a:solidFill>
                    </a:defRPr>
                  </a:pPr>
                  <a14:m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ar-AE" sz="47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AE" sz="47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ar-AE" sz="47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a14:m>
                  <a:r>
                    <a:rPr lang="ar-AE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Lato Bold"/>
                    </a:rPr>
                    <a:t>-</a:t>
                  </a:r>
                  <a:r>
                    <a:rPr lang="en-US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Lato Bold"/>
                    </a:rPr>
                    <a:t>clairvoyant scheduling</a:t>
                  </a:r>
                  <a:r>
                    <a:rPr lang="en-US">
                      <a:solidFill>
                        <a:schemeClr val="tx1"/>
                      </a:solidFill>
                    </a:rPr>
                    <a:t>: </a:t>
                  </a:r>
                </a:p>
              </p:txBody>
            </p:sp>
          </mc:Choice>
          <mc:Fallback xmlns="">
            <p:sp>
              <p:nvSpPr>
                <p:cNvPr id="329" name="-clairvoyant scheduling: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00649" y="2319453"/>
                  <a:ext cx="6615915" cy="809196"/>
                </a:xfrm>
                <a:prstGeom prst="rect">
                  <a:avLst/>
                </a:prstGeom>
                <a:blipFill>
                  <a:blip r:embed="rId2"/>
                  <a:stretch>
                    <a:fillRect t="-3759" r="-3410" b="-28571"/>
                  </a:stretch>
                </a:blipFill>
                <a:ln w="12700">
                  <a:miter lim="400000"/>
                </a:ln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xmlns:a14="http://schemas.microsoft.com/office/drawing/2010/main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30" name="For every job j"/>
            <p:cNvSpPr txBox="1"/>
            <p:nvPr/>
          </p:nvSpPr>
          <p:spPr>
            <a:xfrm>
              <a:off x="11216564" y="2410504"/>
              <a:ext cx="3536225" cy="71814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anchor="ctr">
              <a:spAutoFit/>
            </a:bodyPr>
            <a:lstStyle/>
            <a:p>
              <a:pPr>
                <a:defRPr sz="4000">
                  <a:solidFill>
                    <a:srgbClr val="000000"/>
                  </a:solidFill>
                </a:defRPr>
              </a:pPr>
              <a:r>
                <a:rPr dirty="0">
                  <a:solidFill>
                    <a:schemeClr val="tx1"/>
                  </a:solidFill>
                  <a:latin typeface="+mn-lt"/>
                  <a:ea typeface="+mn-ea"/>
                  <a:cs typeface="+mn-cs"/>
                  <a:sym typeface="Lato Bold"/>
                </a:rPr>
                <a:t> </a:t>
              </a:r>
              <a:r>
                <a:rPr dirty="0">
                  <a:solidFill>
                    <a:schemeClr val="tx1"/>
                  </a:solidFill>
                </a:rPr>
                <a:t>For every job j</a:t>
              </a:r>
              <a:r>
                <a:rPr dirty="0">
                  <a:solidFill>
                    <a:schemeClr val="tx1"/>
                  </a:solidFill>
                  <a:latin typeface="+mn-lt"/>
                  <a:ea typeface="+mn-ea"/>
                  <a:cs typeface="+mn-cs"/>
                  <a:sym typeface="Lato Bold"/>
                </a:rPr>
                <a:t>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1" name="is revealed once its remaining time becomes"/>
                <p:cNvSpPr txBox="1"/>
                <p:nvPr/>
              </p:nvSpPr>
              <p:spPr>
                <a:xfrm>
                  <a:off x="5277035" y="3239121"/>
                  <a:ext cx="12480275" cy="836255"/>
                </a:xfrm>
                <a:prstGeom prst="rect">
                  <a:avLst/>
                </a:prstGeom>
                <a:ln w="12700">
                  <a:miter lim="400000"/>
                </a:ln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none" lIns="50800" tIns="50800" rIns="50800" bIns="50800" anchor="ctr">
                  <a:spAutoFit/>
                </a:bodyPr>
                <a:lstStyle/>
                <a:p>
                  <a:pPr lvl="1">
                    <a:lnSpc>
                      <a:spcPct val="90000"/>
                    </a:lnSpc>
                    <a:spcBef>
                      <a:spcPts val="4500"/>
                    </a:spcBef>
                    <a:defRPr sz="4000">
                      <a:solidFill>
                        <a:srgbClr val="000000"/>
                      </a:solidFill>
                    </a:defRPr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ar-AE" sz="47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47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ar-AE" sz="47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a14:m>
                  <a:r>
                    <a:rPr lang="ar-AE" dirty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Lato Bold"/>
                    </a:rPr>
                    <a:t>  </a:t>
                  </a:r>
                  <a:r>
                    <a:rPr lang="en-US" dirty="0">
                      <a:solidFill>
                        <a:schemeClr val="tx1"/>
                      </a:solidFill>
                    </a:rPr>
                    <a:t>is </a:t>
                  </a:r>
                  <a:r>
                    <a:rPr lang="en-US" i="1" dirty="0">
                      <a:solidFill>
                        <a:schemeClr val="tx1"/>
                      </a:solidFill>
                    </a:rPr>
                    <a:t>revealed</a:t>
                  </a:r>
                  <a:r>
                    <a:rPr lang="en-US" dirty="0">
                      <a:solidFill>
                        <a:schemeClr val="tx1"/>
                      </a:solidFill>
                    </a:rPr>
                    <a:t> once its remaining time becomes  </a:t>
                  </a:r>
                  <a14:m>
                    <m:oMath xmlns:m="http://schemas.openxmlformats.org/officeDocument/2006/math">
                      <m:f>
                        <m:fPr>
                          <m:type m:val="skw"/>
                          <m:ctrlPr>
                            <a:rPr lang="ar-AE" sz="47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ar-AE" sz="47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47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ar-AE" sz="47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ar-AE" sz="47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a14:m>
                  <a:endParaRPr lang="ar-AE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31" name="is revealed once its remaining time becomes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77035" y="3239121"/>
                  <a:ext cx="12480275" cy="836255"/>
                </a:xfrm>
                <a:prstGeom prst="rect">
                  <a:avLst/>
                </a:prstGeom>
                <a:blipFill>
                  <a:blip r:embed="rId3"/>
                  <a:stretch>
                    <a:fillRect t="-7246" b="-20290"/>
                  </a:stretch>
                </a:blipFill>
                <a:ln w="12700">
                  <a:miter lim="400000"/>
                </a:ln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xmlns:a14="http://schemas.microsoft.com/office/drawing/2010/main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" name="Example:  Research projects = jobs">
            <a:extLst>
              <a:ext uri="{FF2B5EF4-FFF2-40B4-BE49-F238E27FC236}">
                <a16:creationId xmlns:a16="http://schemas.microsoft.com/office/drawing/2014/main" id="{4CAAB386-5583-43E0-9FE9-3408B8AA0122}"/>
              </a:ext>
            </a:extLst>
          </p:cNvPr>
          <p:cNvSpPr txBox="1"/>
          <p:nvPr/>
        </p:nvSpPr>
        <p:spPr>
          <a:xfrm>
            <a:off x="1718516" y="10476879"/>
            <a:ext cx="7920438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buSzPct val="123000"/>
              <a:defRPr sz="40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r>
              <a:rPr dirty="0">
                <a:solidFill>
                  <a:schemeClr val="tx1"/>
                </a:solidFill>
              </a:rPr>
              <a:t>Example: </a:t>
            </a:r>
            <a:r>
              <a:rPr dirty="0">
                <a:solidFill>
                  <a:schemeClr val="tx1"/>
                </a:solidFill>
                <a:latin typeface="Lato Regular"/>
                <a:ea typeface="Lato Regular"/>
                <a:cs typeface="Lato Regular"/>
                <a:sym typeface="Lato Regular"/>
              </a:rPr>
              <a:t> Research projects = jobs</a:t>
            </a:r>
          </a:p>
        </p:txBody>
      </p:sp>
      <p:sp>
        <p:nvSpPr>
          <p:cNvPr id="9" name="Hard to estimate…">
            <a:extLst>
              <a:ext uri="{FF2B5EF4-FFF2-40B4-BE49-F238E27FC236}">
                <a16:creationId xmlns:a16="http://schemas.microsoft.com/office/drawing/2014/main" id="{3306C6E5-00A8-4900-AC05-7AD01C11F328}"/>
              </a:ext>
            </a:extLst>
          </p:cNvPr>
          <p:cNvSpPr txBox="1"/>
          <p:nvPr/>
        </p:nvSpPr>
        <p:spPr>
          <a:xfrm>
            <a:off x="2236821" y="11307750"/>
            <a:ext cx="12036950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000"/>
            </a:pPr>
            <a:r>
              <a:rPr dirty="0">
                <a:solidFill>
                  <a:schemeClr val="tx1"/>
                </a:solidFill>
              </a:rPr>
              <a:t>Hard to estimate</a:t>
            </a:r>
          </a:p>
          <a:p>
            <a:pPr algn="l">
              <a:defRPr sz="4000"/>
            </a:pPr>
            <a:r>
              <a:rPr dirty="0" err="1">
                <a:solidFill>
                  <a:schemeClr val="tx1"/>
                </a:solidFill>
              </a:rPr>
              <a:t>Eas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 err="1">
                <a:solidFill>
                  <a:schemeClr val="tx1"/>
                </a:solidFill>
              </a:rPr>
              <a:t>ier</a:t>
            </a:r>
            <a:r>
              <a:rPr lang="en-US" dirty="0">
                <a:solidFill>
                  <a:schemeClr val="tx1"/>
                </a:solidFill>
              </a:rPr>
              <a:t>)</a:t>
            </a:r>
            <a:r>
              <a:rPr dirty="0">
                <a:solidFill>
                  <a:schemeClr val="tx1"/>
                </a:solidFill>
              </a:rPr>
              <a:t> to estimate once the project is about to finish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Rectangle"/>
          <p:cNvSpPr/>
          <p:nvPr/>
        </p:nvSpPr>
        <p:spPr>
          <a:xfrm>
            <a:off x="11199886" y="7974417"/>
            <a:ext cx="569873" cy="198349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339" name="A job arrives"/>
          <p:cNvSpPr txBox="1"/>
          <p:nvPr/>
        </p:nvSpPr>
        <p:spPr>
          <a:xfrm>
            <a:off x="7655748" y="5666082"/>
            <a:ext cx="2888489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A job arrives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1FC0D96-3EE5-42DF-A57F-037136B9FF54}"/>
              </a:ext>
            </a:extLst>
          </p:cNvPr>
          <p:cNvGrpSpPr/>
          <p:nvPr/>
        </p:nvGrpSpPr>
        <p:grpSpPr>
          <a:xfrm>
            <a:off x="4132800" y="2215970"/>
            <a:ext cx="14635213" cy="2322864"/>
            <a:chOff x="4132800" y="2215970"/>
            <a:chExt cx="14635213" cy="2322864"/>
          </a:xfrm>
        </p:grpSpPr>
        <p:sp>
          <p:nvSpPr>
            <p:cNvPr id="10" name="Rectangle">
              <a:extLst>
                <a:ext uri="{FF2B5EF4-FFF2-40B4-BE49-F238E27FC236}">
                  <a16:creationId xmlns:a16="http://schemas.microsoft.com/office/drawing/2014/main" id="{979C8DB5-5555-48A5-9854-421FB412F6EC}"/>
                </a:ext>
              </a:extLst>
            </p:cNvPr>
            <p:cNvSpPr/>
            <p:nvPr/>
          </p:nvSpPr>
          <p:spPr>
            <a:xfrm>
              <a:off x="4132800" y="2215970"/>
              <a:ext cx="14635213" cy="2322864"/>
            </a:xfrm>
            <a:prstGeom prst="rect">
              <a:avLst/>
            </a:prstGeom>
            <a:ln w="50800">
              <a:solidFill>
                <a:schemeClr val="tx1">
                  <a:lumMod val="50000"/>
                </a:schemeClr>
              </a:solidFill>
              <a:miter lim="400000"/>
            </a:ln>
          </p:spPr>
          <p:txBody>
            <a:bodyPr lIns="50800" tIns="50800" rIns="50800" bIns="50800" anchor="ctr"/>
            <a:lstStyle/>
            <a:p>
              <a:pPr defTabSz="82550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Lato Bold"/>
                </a:defRPr>
              </a:pPr>
              <a:endParaRPr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-clairvoyant scheduling:">
                  <a:extLst>
                    <a:ext uri="{FF2B5EF4-FFF2-40B4-BE49-F238E27FC236}">
                      <a16:creationId xmlns:a16="http://schemas.microsoft.com/office/drawing/2014/main" id="{1A6C97CE-4D6A-40AB-907A-5741F8B5E4AE}"/>
                    </a:ext>
                  </a:extLst>
                </p:cNvPr>
                <p:cNvSpPr txBox="1"/>
                <p:nvPr/>
              </p:nvSpPr>
              <p:spPr>
                <a:xfrm>
                  <a:off x="4600649" y="2319453"/>
                  <a:ext cx="6615915" cy="809196"/>
                </a:xfrm>
                <a:prstGeom prst="rect">
                  <a:avLst/>
                </a:prstGeom>
                <a:ln w="12700">
                  <a:miter lim="400000"/>
                </a:ln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none" lIns="50800" tIns="50800" rIns="50800" bIns="50800" anchor="ctr">
                  <a:spAutoFit/>
                </a:bodyPr>
                <a:lstStyle/>
                <a:p>
                  <a:pPr>
                    <a:defRPr sz="4000">
                      <a:solidFill>
                        <a:srgbClr val="000000"/>
                      </a:solidFill>
                    </a:defRPr>
                  </a:pPr>
                  <a14:m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ar-AE" sz="47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AE" sz="47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ar-AE" sz="47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a14:m>
                  <a:r>
                    <a:rPr lang="ar-AE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Lato Bold"/>
                    </a:rPr>
                    <a:t>-</a:t>
                  </a:r>
                  <a:r>
                    <a:rPr lang="en-US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Lato Bold"/>
                    </a:rPr>
                    <a:t>clairvoyant scheduling</a:t>
                  </a:r>
                  <a:r>
                    <a:rPr lang="en-US">
                      <a:solidFill>
                        <a:schemeClr val="tx1"/>
                      </a:solidFill>
                    </a:rPr>
                    <a:t>: </a:t>
                  </a:r>
                </a:p>
              </p:txBody>
            </p:sp>
          </mc:Choice>
          <mc:Fallback xmlns="">
            <p:sp>
              <p:nvSpPr>
                <p:cNvPr id="11" name="-clairvoyant scheduling:">
                  <a:extLst>
                    <a:ext uri="{FF2B5EF4-FFF2-40B4-BE49-F238E27FC236}">
                      <a16:creationId xmlns:a16="http://schemas.microsoft.com/office/drawing/2014/main" id="{1A6C97CE-4D6A-40AB-907A-5741F8B5E4A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00649" y="2319453"/>
                  <a:ext cx="6615915" cy="809196"/>
                </a:xfrm>
                <a:prstGeom prst="rect">
                  <a:avLst/>
                </a:prstGeom>
                <a:blipFill>
                  <a:blip r:embed="rId2"/>
                  <a:stretch>
                    <a:fillRect t="-3759" r="-3410" b="-28571"/>
                  </a:stretch>
                </a:blipFill>
                <a:ln w="12700">
                  <a:miter lim="400000"/>
                </a:ln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xmlns:a14="http://schemas.microsoft.com/office/drawing/2010/main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For every job j">
              <a:extLst>
                <a:ext uri="{FF2B5EF4-FFF2-40B4-BE49-F238E27FC236}">
                  <a16:creationId xmlns:a16="http://schemas.microsoft.com/office/drawing/2014/main" id="{8845827D-6D53-4F77-9D7D-5540031C349E}"/>
                </a:ext>
              </a:extLst>
            </p:cNvPr>
            <p:cNvSpPr txBox="1"/>
            <p:nvPr/>
          </p:nvSpPr>
          <p:spPr>
            <a:xfrm>
              <a:off x="11216564" y="2410504"/>
              <a:ext cx="3536225" cy="71814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anchor="ctr">
              <a:spAutoFit/>
            </a:bodyPr>
            <a:lstStyle/>
            <a:p>
              <a:pPr>
                <a:defRPr sz="4000">
                  <a:solidFill>
                    <a:srgbClr val="000000"/>
                  </a:solidFill>
                </a:defRPr>
              </a:pPr>
              <a:r>
                <a:rPr dirty="0">
                  <a:solidFill>
                    <a:schemeClr val="tx1"/>
                  </a:solidFill>
                  <a:latin typeface="+mn-lt"/>
                  <a:ea typeface="+mn-ea"/>
                  <a:cs typeface="+mn-cs"/>
                  <a:sym typeface="Lato Bold"/>
                </a:rPr>
                <a:t> </a:t>
              </a:r>
              <a:r>
                <a:rPr dirty="0">
                  <a:solidFill>
                    <a:schemeClr val="tx1"/>
                  </a:solidFill>
                </a:rPr>
                <a:t>For every job j</a:t>
              </a:r>
              <a:r>
                <a:rPr dirty="0">
                  <a:solidFill>
                    <a:schemeClr val="tx1"/>
                  </a:solidFill>
                  <a:latin typeface="+mn-lt"/>
                  <a:ea typeface="+mn-ea"/>
                  <a:cs typeface="+mn-cs"/>
                  <a:sym typeface="Lato Bold"/>
                </a:rPr>
                <a:t>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is revealed once its remaining time becomes">
                  <a:extLst>
                    <a:ext uri="{FF2B5EF4-FFF2-40B4-BE49-F238E27FC236}">
                      <a16:creationId xmlns:a16="http://schemas.microsoft.com/office/drawing/2014/main" id="{DD2D4F5E-D9D9-427E-8250-DCE4C450B264}"/>
                    </a:ext>
                  </a:extLst>
                </p:cNvPr>
                <p:cNvSpPr txBox="1"/>
                <p:nvPr/>
              </p:nvSpPr>
              <p:spPr>
                <a:xfrm>
                  <a:off x="5277035" y="3239121"/>
                  <a:ext cx="12480275" cy="836255"/>
                </a:xfrm>
                <a:prstGeom prst="rect">
                  <a:avLst/>
                </a:prstGeom>
                <a:ln w="12700">
                  <a:miter lim="400000"/>
                </a:ln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none" lIns="50800" tIns="50800" rIns="50800" bIns="50800" anchor="ctr">
                  <a:spAutoFit/>
                </a:bodyPr>
                <a:lstStyle/>
                <a:p>
                  <a:pPr lvl="1">
                    <a:lnSpc>
                      <a:spcPct val="90000"/>
                    </a:lnSpc>
                    <a:spcBef>
                      <a:spcPts val="4500"/>
                    </a:spcBef>
                    <a:defRPr sz="4000">
                      <a:solidFill>
                        <a:srgbClr val="000000"/>
                      </a:solidFill>
                    </a:defRPr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ar-AE" sz="47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47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ar-AE" sz="47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a14:m>
                  <a:r>
                    <a:rPr lang="ar-AE" dirty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Lato Bold"/>
                    </a:rPr>
                    <a:t>  </a:t>
                  </a:r>
                  <a:r>
                    <a:rPr lang="en-US" dirty="0">
                      <a:solidFill>
                        <a:schemeClr val="tx1"/>
                      </a:solidFill>
                    </a:rPr>
                    <a:t>is </a:t>
                  </a:r>
                  <a:r>
                    <a:rPr lang="en-US" i="1" dirty="0">
                      <a:solidFill>
                        <a:schemeClr val="tx1"/>
                      </a:solidFill>
                    </a:rPr>
                    <a:t>revealed</a:t>
                  </a:r>
                  <a:r>
                    <a:rPr lang="en-US" dirty="0">
                      <a:solidFill>
                        <a:schemeClr val="tx1"/>
                      </a:solidFill>
                    </a:rPr>
                    <a:t> once its remaining time becomes  </a:t>
                  </a:r>
                  <a14:m>
                    <m:oMath xmlns:m="http://schemas.openxmlformats.org/officeDocument/2006/math">
                      <m:f>
                        <m:fPr>
                          <m:type m:val="skw"/>
                          <m:ctrlPr>
                            <a:rPr lang="ar-AE" sz="47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ar-AE" sz="47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47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ar-AE" sz="47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ar-AE" sz="47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a14:m>
                  <a:endParaRPr lang="ar-AE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3" name="is revealed once its remaining time becomes">
                  <a:extLst>
                    <a:ext uri="{FF2B5EF4-FFF2-40B4-BE49-F238E27FC236}">
                      <a16:creationId xmlns:a16="http://schemas.microsoft.com/office/drawing/2014/main" id="{DD2D4F5E-D9D9-427E-8250-DCE4C450B26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77035" y="3239121"/>
                  <a:ext cx="12480275" cy="836255"/>
                </a:xfrm>
                <a:prstGeom prst="rect">
                  <a:avLst/>
                </a:prstGeom>
                <a:blipFill>
                  <a:blip r:embed="rId3"/>
                  <a:stretch>
                    <a:fillRect t="-7246" b="-20290"/>
                  </a:stretch>
                </a:blipFill>
                <a:ln w="12700">
                  <a:miter lim="400000"/>
                </a:ln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xmlns:a14="http://schemas.microsoft.com/office/drawing/2010/main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4" name="[Yingchareonthawornchai Torng, 2017]">
            <a:extLst>
              <a:ext uri="{FF2B5EF4-FFF2-40B4-BE49-F238E27FC236}">
                <a16:creationId xmlns:a16="http://schemas.microsoft.com/office/drawing/2014/main" id="{4141198E-8A82-474C-9DA3-796B889CBBB2}"/>
              </a:ext>
            </a:extLst>
          </p:cNvPr>
          <p:cNvSpPr txBox="1"/>
          <p:nvPr/>
        </p:nvSpPr>
        <p:spPr>
          <a:xfrm>
            <a:off x="16748897" y="13074710"/>
            <a:ext cx="7635103" cy="5457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algn="l">
              <a:lnSpc>
                <a:spcPct val="90000"/>
              </a:lnSpc>
              <a:spcBef>
                <a:spcPts val="4500"/>
              </a:spcBef>
              <a:defRPr sz="4000"/>
            </a:pPr>
            <a:r>
              <a:rPr sz="3200" dirty="0">
                <a:solidFill>
                  <a:srgbClr val="FF990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[</a:t>
            </a:r>
            <a:r>
              <a:rPr sz="3200" dirty="0" err="1">
                <a:solidFill>
                  <a:srgbClr val="FF990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Bold"/>
              </a:rPr>
              <a:t>Yingchareonthawornchai</a:t>
            </a:r>
            <a:r>
              <a:rPr sz="3200" dirty="0">
                <a:solidFill>
                  <a:srgbClr val="FF990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Bold"/>
              </a:rPr>
              <a:t> </a:t>
            </a:r>
            <a:r>
              <a:rPr sz="3200" dirty="0" err="1">
                <a:solidFill>
                  <a:srgbClr val="FF990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Torng</a:t>
            </a:r>
            <a:r>
              <a:rPr sz="3200" dirty="0">
                <a:solidFill>
                  <a:srgbClr val="FF990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, 2017]</a:t>
            </a:r>
          </a:p>
        </p:txBody>
      </p:sp>
      <p:sp>
        <p:nvSpPr>
          <p:cNvPr id="15" name="Unknown">
            <a:extLst>
              <a:ext uri="{FF2B5EF4-FFF2-40B4-BE49-F238E27FC236}">
                <a16:creationId xmlns:a16="http://schemas.microsoft.com/office/drawing/2014/main" id="{EA52596E-8AFD-4F0F-9859-FDBC05F6160A}"/>
              </a:ext>
            </a:extLst>
          </p:cNvPr>
          <p:cNvSpPr txBox="1"/>
          <p:nvPr/>
        </p:nvSpPr>
        <p:spPr>
          <a:xfrm>
            <a:off x="8273984" y="6416061"/>
            <a:ext cx="2270253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000">
                <a:solidFill>
                  <a:srgbClr val="000000"/>
                </a:solidFill>
              </a:defRPr>
            </a:lvl1pPr>
          </a:lstStyle>
          <a:p>
            <a:r>
              <a:rPr dirty="0">
                <a:solidFill>
                  <a:srgbClr val="FFFFFF"/>
                </a:solidFill>
              </a:rPr>
              <a:t>Unknown</a:t>
            </a:r>
          </a:p>
        </p:txBody>
      </p:sp>
      <p:sp>
        <p:nvSpPr>
          <p:cNvPr id="16" name="Example:  Research projects = jobs">
            <a:extLst>
              <a:ext uri="{FF2B5EF4-FFF2-40B4-BE49-F238E27FC236}">
                <a16:creationId xmlns:a16="http://schemas.microsoft.com/office/drawing/2014/main" id="{054757F6-8994-429A-A711-374C811450A6}"/>
              </a:ext>
            </a:extLst>
          </p:cNvPr>
          <p:cNvSpPr txBox="1"/>
          <p:nvPr/>
        </p:nvSpPr>
        <p:spPr>
          <a:xfrm>
            <a:off x="1718516" y="10476879"/>
            <a:ext cx="7920438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buSzPct val="123000"/>
              <a:defRPr sz="40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r>
              <a:rPr dirty="0">
                <a:solidFill>
                  <a:schemeClr val="tx1"/>
                </a:solidFill>
              </a:rPr>
              <a:t>Example: </a:t>
            </a:r>
            <a:r>
              <a:rPr dirty="0">
                <a:solidFill>
                  <a:schemeClr val="tx1"/>
                </a:solidFill>
                <a:latin typeface="Lato Regular"/>
                <a:ea typeface="Lato Regular"/>
                <a:cs typeface="Lato Regular"/>
                <a:sym typeface="Lato Regular"/>
              </a:rPr>
              <a:t> Research projects = jobs</a:t>
            </a:r>
          </a:p>
        </p:txBody>
      </p:sp>
      <p:sp>
        <p:nvSpPr>
          <p:cNvPr id="17" name="Hard to estimate…">
            <a:extLst>
              <a:ext uri="{FF2B5EF4-FFF2-40B4-BE49-F238E27FC236}">
                <a16:creationId xmlns:a16="http://schemas.microsoft.com/office/drawing/2014/main" id="{6CDB97E4-BF92-4758-A359-62B5D813E89B}"/>
              </a:ext>
            </a:extLst>
          </p:cNvPr>
          <p:cNvSpPr txBox="1"/>
          <p:nvPr/>
        </p:nvSpPr>
        <p:spPr>
          <a:xfrm>
            <a:off x="2236821" y="11307750"/>
            <a:ext cx="12036950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000"/>
            </a:pPr>
            <a:r>
              <a:rPr dirty="0">
                <a:solidFill>
                  <a:schemeClr val="tx1"/>
                </a:solidFill>
              </a:rPr>
              <a:t>Hard to estimate</a:t>
            </a:r>
          </a:p>
          <a:p>
            <a:pPr algn="l">
              <a:defRPr sz="4000"/>
            </a:pPr>
            <a:r>
              <a:rPr dirty="0" err="1">
                <a:solidFill>
                  <a:schemeClr val="tx1"/>
                </a:solidFill>
              </a:rPr>
              <a:t>Eas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 err="1">
                <a:solidFill>
                  <a:schemeClr val="tx1"/>
                </a:solidFill>
              </a:rPr>
              <a:t>ier</a:t>
            </a:r>
            <a:r>
              <a:rPr lang="en-US" dirty="0">
                <a:solidFill>
                  <a:schemeClr val="tx1"/>
                </a:solidFill>
              </a:rPr>
              <a:t>)</a:t>
            </a:r>
            <a:r>
              <a:rPr dirty="0">
                <a:solidFill>
                  <a:schemeClr val="tx1"/>
                </a:solidFill>
              </a:rPr>
              <a:t> to estimate once the project is about to finish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Rectangle"/>
          <p:cNvSpPr/>
          <p:nvPr/>
        </p:nvSpPr>
        <p:spPr>
          <a:xfrm>
            <a:off x="11199886" y="7974417"/>
            <a:ext cx="569873" cy="198349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/>
          </a:p>
        </p:txBody>
      </p:sp>
      <p:sp>
        <p:nvSpPr>
          <p:cNvPr id="347" name="Unknown"/>
          <p:cNvSpPr txBox="1"/>
          <p:nvPr/>
        </p:nvSpPr>
        <p:spPr>
          <a:xfrm>
            <a:off x="8273984" y="6416061"/>
            <a:ext cx="2270253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000">
                <a:solidFill>
                  <a:srgbClr val="000000"/>
                </a:solidFill>
              </a:defRPr>
            </a:lvl1pPr>
          </a:lstStyle>
          <a:p>
            <a:r>
              <a:rPr dirty="0">
                <a:solidFill>
                  <a:srgbClr val="FFFFFF"/>
                </a:solidFill>
              </a:rPr>
              <a:t>Unknown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A39234A-B7F4-4035-939E-552C0B3460EE}"/>
              </a:ext>
            </a:extLst>
          </p:cNvPr>
          <p:cNvGrpSpPr/>
          <p:nvPr/>
        </p:nvGrpSpPr>
        <p:grpSpPr>
          <a:xfrm>
            <a:off x="4132800" y="2215970"/>
            <a:ext cx="14635213" cy="2322864"/>
            <a:chOff x="4132800" y="2215970"/>
            <a:chExt cx="14635213" cy="2322864"/>
          </a:xfrm>
        </p:grpSpPr>
        <p:sp>
          <p:nvSpPr>
            <p:cNvPr id="10" name="Rectangle">
              <a:extLst>
                <a:ext uri="{FF2B5EF4-FFF2-40B4-BE49-F238E27FC236}">
                  <a16:creationId xmlns:a16="http://schemas.microsoft.com/office/drawing/2014/main" id="{6570F7C9-2CC3-4C38-BBC7-9E320015AEB8}"/>
                </a:ext>
              </a:extLst>
            </p:cNvPr>
            <p:cNvSpPr/>
            <p:nvPr/>
          </p:nvSpPr>
          <p:spPr>
            <a:xfrm>
              <a:off x="4132800" y="2215970"/>
              <a:ext cx="14635213" cy="2322864"/>
            </a:xfrm>
            <a:prstGeom prst="rect">
              <a:avLst/>
            </a:prstGeom>
            <a:ln w="50800">
              <a:solidFill>
                <a:schemeClr val="tx1">
                  <a:lumMod val="50000"/>
                </a:schemeClr>
              </a:solidFill>
              <a:miter lim="400000"/>
            </a:ln>
          </p:spPr>
          <p:txBody>
            <a:bodyPr lIns="50800" tIns="50800" rIns="50800" bIns="50800" anchor="ctr"/>
            <a:lstStyle/>
            <a:p>
              <a:pPr defTabSz="82550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Lato Bold"/>
                </a:defRPr>
              </a:pPr>
              <a:endParaRPr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-clairvoyant scheduling:">
                  <a:extLst>
                    <a:ext uri="{FF2B5EF4-FFF2-40B4-BE49-F238E27FC236}">
                      <a16:creationId xmlns:a16="http://schemas.microsoft.com/office/drawing/2014/main" id="{AC39842B-FAC0-43AA-B7BA-27009659E238}"/>
                    </a:ext>
                  </a:extLst>
                </p:cNvPr>
                <p:cNvSpPr txBox="1"/>
                <p:nvPr/>
              </p:nvSpPr>
              <p:spPr>
                <a:xfrm>
                  <a:off x="4600649" y="2319453"/>
                  <a:ext cx="6615915" cy="809196"/>
                </a:xfrm>
                <a:prstGeom prst="rect">
                  <a:avLst/>
                </a:prstGeom>
                <a:ln w="12700">
                  <a:miter lim="400000"/>
                </a:ln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none" lIns="50800" tIns="50800" rIns="50800" bIns="50800" anchor="ctr">
                  <a:spAutoFit/>
                </a:bodyPr>
                <a:lstStyle/>
                <a:p>
                  <a:pPr>
                    <a:defRPr sz="4000">
                      <a:solidFill>
                        <a:srgbClr val="000000"/>
                      </a:solidFill>
                    </a:defRPr>
                  </a:pPr>
                  <a14:m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ar-AE" sz="47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AE" sz="47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ar-AE" sz="47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a14:m>
                  <a:r>
                    <a:rPr lang="ar-AE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Lato Bold"/>
                    </a:rPr>
                    <a:t>-</a:t>
                  </a:r>
                  <a:r>
                    <a:rPr lang="en-US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Lato Bold"/>
                    </a:rPr>
                    <a:t>clairvoyant scheduling</a:t>
                  </a:r>
                  <a:r>
                    <a:rPr lang="en-US">
                      <a:solidFill>
                        <a:schemeClr val="tx1"/>
                      </a:solidFill>
                    </a:rPr>
                    <a:t>: </a:t>
                  </a:r>
                </a:p>
              </p:txBody>
            </p:sp>
          </mc:Choice>
          <mc:Fallback xmlns="">
            <p:sp>
              <p:nvSpPr>
                <p:cNvPr id="11" name="-clairvoyant scheduling:">
                  <a:extLst>
                    <a:ext uri="{FF2B5EF4-FFF2-40B4-BE49-F238E27FC236}">
                      <a16:creationId xmlns:a16="http://schemas.microsoft.com/office/drawing/2014/main" id="{AC39842B-FAC0-43AA-B7BA-27009659E23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00649" y="2319453"/>
                  <a:ext cx="6615915" cy="809196"/>
                </a:xfrm>
                <a:prstGeom prst="rect">
                  <a:avLst/>
                </a:prstGeom>
                <a:blipFill>
                  <a:blip r:embed="rId2"/>
                  <a:stretch>
                    <a:fillRect t="-3759" r="-3410" b="-28571"/>
                  </a:stretch>
                </a:blipFill>
                <a:ln w="12700">
                  <a:miter lim="400000"/>
                </a:ln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xmlns:a14="http://schemas.microsoft.com/office/drawing/2010/main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For every job j">
              <a:extLst>
                <a:ext uri="{FF2B5EF4-FFF2-40B4-BE49-F238E27FC236}">
                  <a16:creationId xmlns:a16="http://schemas.microsoft.com/office/drawing/2014/main" id="{58B52B9F-F380-4297-B038-E13EF2FB9EA3}"/>
                </a:ext>
              </a:extLst>
            </p:cNvPr>
            <p:cNvSpPr txBox="1"/>
            <p:nvPr/>
          </p:nvSpPr>
          <p:spPr>
            <a:xfrm>
              <a:off x="11216564" y="2410504"/>
              <a:ext cx="3536225" cy="71814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anchor="ctr">
              <a:spAutoFit/>
            </a:bodyPr>
            <a:lstStyle/>
            <a:p>
              <a:pPr>
                <a:defRPr sz="4000">
                  <a:solidFill>
                    <a:srgbClr val="000000"/>
                  </a:solidFill>
                </a:defRPr>
              </a:pPr>
              <a:r>
                <a:rPr dirty="0">
                  <a:solidFill>
                    <a:schemeClr val="tx1"/>
                  </a:solidFill>
                  <a:latin typeface="+mn-lt"/>
                  <a:ea typeface="+mn-ea"/>
                  <a:cs typeface="+mn-cs"/>
                  <a:sym typeface="Lato Bold"/>
                </a:rPr>
                <a:t> </a:t>
              </a:r>
              <a:r>
                <a:rPr dirty="0">
                  <a:solidFill>
                    <a:schemeClr val="tx1"/>
                  </a:solidFill>
                </a:rPr>
                <a:t>For every job j</a:t>
              </a:r>
              <a:r>
                <a:rPr dirty="0">
                  <a:solidFill>
                    <a:schemeClr val="tx1"/>
                  </a:solidFill>
                  <a:latin typeface="+mn-lt"/>
                  <a:ea typeface="+mn-ea"/>
                  <a:cs typeface="+mn-cs"/>
                  <a:sym typeface="Lato Bold"/>
                </a:rPr>
                <a:t>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is revealed once its remaining time becomes">
                  <a:extLst>
                    <a:ext uri="{FF2B5EF4-FFF2-40B4-BE49-F238E27FC236}">
                      <a16:creationId xmlns:a16="http://schemas.microsoft.com/office/drawing/2014/main" id="{2B3D543D-4901-487F-8BF7-8D74BFC744BD}"/>
                    </a:ext>
                  </a:extLst>
                </p:cNvPr>
                <p:cNvSpPr txBox="1"/>
                <p:nvPr/>
              </p:nvSpPr>
              <p:spPr>
                <a:xfrm>
                  <a:off x="5277035" y="3239121"/>
                  <a:ext cx="12480275" cy="836255"/>
                </a:xfrm>
                <a:prstGeom prst="rect">
                  <a:avLst/>
                </a:prstGeom>
                <a:ln w="12700">
                  <a:miter lim="400000"/>
                </a:ln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none" lIns="50800" tIns="50800" rIns="50800" bIns="50800" anchor="ctr">
                  <a:spAutoFit/>
                </a:bodyPr>
                <a:lstStyle/>
                <a:p>
                  <a:pPr lvl="1">
                    <a:lnSpc>
                      <a:spcPct val="90000"/>
                    </a:lnSpc>
                    <a:spcBef>
                      <a:spcPts val="4500"/>
                    </a:spcBef>
                    <a:defRPr sz="4000">
                      <a:solidFill>
                        <a:srgbClr val="000000"/>
                      </a:solidFill>
                    </a:defRPr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ar-AE" sz="47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47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ar-AE" sz="47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a14:m>
                  <a:r>
                    <a:rPr lang="ar-AE" dirty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Lato Bold"/>
                    </a:rPr>
                    <a:t>  </a:t>
                  </a:r>
                  <a:r>
                    <a:rPr lang="en-US" dirty="0">
                      <a:solidFill>
                        <a:schemeClr val="tx1"/>
                      </a:solidFill>
                    </a:rPr>
                    <a:t>is </a:t>
                  </a:r>
                  <a:r>
                    <a:rPr lang="en-US" i="1" dirty="0">
                      <a:solidFill>
                        <a:schemeClr val="tx1"/>
                      </a:solidFill>
                    </a:rPr>
                    <a:t>revealed</a:t>
                  </a:r>
                  <a:r>
                    <a:rPr lang="en-US" dirty="0">
                      <a:solidFill>
                        <a:schemeClr val="tx1"/>
                      </a:solidFill>
                    </a:rPr>
                    <a:t> once its remaining time becomes  </a:t>
                  </a:r>
                  <a14:m>
                    <m:oMath xmlns:m="http://schemas.openxmlformats.org/officeDocument/2006/math">
                      <m:f>
                        <m:fPr>
                          <m:type m:val="skw"/>
                          <m:ctrlPr>
                            <a:rPr lang="ar-AE" sz="47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ar-AE" sz="47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47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ar-AE" sz="47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ar-AE" sz="47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a14:m>
                  <a:endParaRPr lang="ar-AE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3" name="is revealed once its remaining time becomes">
                  <a:extLst>
                    <a:ext uri="{FF2B5EF4-FFF2-40B4-BE49-F238E27FC236}">
                      <a16:creationId xmlns:a16="http://schemas.microsoft.com/office/drawing/2014/main" id="{2B3D543D-4901-487F-8BF7-8D74BFC744B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77035" y="3239121"/>
                  <a:ext cx="12480275" cy="836255"/>
                </a:xfrm>
                <a:prstGeom prst="rect">
                  <a:avLst/>
                </a:prstGeom>
                <a:blipFill>
                  <a:blip r:embed="rId3"/>
                  <a:stretch>
                    <a:fillRect t="-7246" b="-20290"/>
                  </a:stretch>
                </a:blipFill>
                <a:ln w="12700">
                  <a:miter lim="400000"/>
                </a:ln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xmlns:a14="http://schemas.microsoft.com/office/drawing/2010/main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4" name="[Yingchareonthawornchai Torng, 2017]">
            <a:extLst>
              <a:ext uri="{FF2B5EF4-FFF2-40B4-BE49-F238E27FC236}">
                <a16:creationId xmlns:a16="http://schemas.microsoft.com/office/drawing/2014/main" id="{8FC6643C-EFE8-4446-88AD-2BA358B74EE3}"/>
              </a:ext>
            </a:extLst>
          </p:cNvPr>
          <p:cNvSpPr txBox="1"/>
          <p:nvPr/>
        </p:nvSpPr>
        <p:spPr>
          <a:xfrm>
            <a:off x="16748897" y="13074710"/>
            <a:ext cx="7635103" cy="5457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algn="l">
              <a:lnSpc>
                <a:spcPct val="90000"/>
              </a:lnSpc>
              <a:spcBef>
                <a:spcPts val="4500"/>
              </a:spcBef>
              <a:defRPr sz="4000"/>
            </a:pPr>
            <a:r>
              <a:rPr sz="3200" dirty="0">
                <a:solidFill>
                  <a:srgbClr val="FF990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[</a:t>
            </a:r>
            <a:r>
              <a:rPr sz="3200" dirty="0" err="1">
                <a:solidFill>
                  <a:srgbClr val="FF990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Bold"/>
              </a:rPr>
              <a:t>Yingchareonthawornchai</a:t>
            </a:r>
            <a:r>
              <a:rPr sz="3200" dirty="0">
                <a:solidFill>
                  <a:srgbClr val="FF990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Bold"/>
              </a:rPr>
              <a:t> </a:t>
            </a:r>
            <a:r>
              <a:rPr sz="3200" dirty="0" err="1">
                <a:solidFill>
                  <a:srgbClr val="FF990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Torng</a:t>
            </a:r>
            <a:r>
              <a:rPr sz="3200" dirty="0">
                <a:solidFill>
                  <a:srgbClr val="FF990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, 2017]</a:t>
            </a:r>
          </a:p>
        </p:txBody>
      </p:sp>
      <p:sp>
        <p:nvSpPr>
          <p:cNvPr id="15" name="Example:  Research projects = jobs">
            <a:extLst>
              <a:ext uri="{FF2B5EF4-FFF2-40B4-BE49-F238E27FC236}">
                <a16:creationId xmlns:a16="http://schemas.microsoft.com/office/drawing/2014/main" id="{D166F62C-B5C4-48A0-86CD-62C6B9A16687}"/>
              </a:ext>
            </a:extLst>
          </p:cNvPr>
          <p:cNvSpPr txBox="1"/>
          <p:nvPr/>
        </p:nvSpPr>
        <p:spPr>
          <a:xfrm>
            <a:off x="1718516" y="10476879"/>
            <a:ext cx="7920438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buSzPct val="123000"/>
              <a:defRPr sz="40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r>
              <a:rPr dirty="0">
                <a:solidFill>
                  <a:schemeClr val="tx1"/>
                </a:solidFill>
              </a:rPr>
              <a:t>Example: </a:t>
            </a:r>
            <a:r>
              <a:rPr dirty="0">
                <a:solidFill>
                  <a:schemeClr val="tx1"/>
                </a:solidFill>
                <a:latin typeface="Lato Regular"/>
                <a:ea typeface="Lato Regular"/>
                <a:cs typeface="Lato Regular"/>
                <a:sym typeface="Lato Regular"/>
              </a:rPr>
              <a:t> Research projects = jobs</a:t>
            </a:r>
          </a:p>
        </p:txBody>
      </p:sp>
      <p:sp>
        <p:nvSpPr>
          <p:cNvPr id="16" name="Hard to estimate…">
            <a:extLst>
              <a:ext uri="{FF2B5EF4-FFF2-40B4-BE49-F238E27FC236}">
                <a16:creationId xmlns:a16="http://schemas.microsoft.com/office/drawing/2014/main" id="{D48408FD-F8AA-4844-9076-BBA9A47D3247}"/>
              </a:ext>
            </a:extLst>
          </p:cNvPr>
          <p:cNvSpPr txBox="1"/>
          <p:nvPr/>
        </p:nvSpPr>
        <p:spPr>
          <a:xfrm>
            <a:off x="2236821" y="11307750"/>
            <a:ext cx="12036950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000"/>
            </a:pPr>
            <a:r>
              <a:rPr dirty="0">
                <a:solidFill>
                  <a:schemeClr val="tx1"/>
                </a:solidFill>
              </a:rPr>
              <a:t>Hard to estimate</a:t>
            </a:r>
          </a:p>
          <a:p>
            <a:pPr algn="l">
              <a:defRPr sz="4000"/>
            </a:pPr>
            <a:r>
              <a:rPr dirty="0" err="1">
                <a:solidFill>
                  <a:schemeClr val="tx1"/>
                </a:solidFill>
              </a:rPr>
              <a:t>Eas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 err="1">
                <a:solidFill>
                  <a:schemeClr val="tx1"/>
                </a:solidFill>
              </a:rPr>
              <a:t>ier</a:t>
            </a:r>
            <a:r>
              <a:rPr lang="en-US" dirty="0">
                <a:solidFill>
                  <a:schemeClr val="tx1"/>
                </a:solidFill>
              </a:rPr>
              <a:t>)</a:t>
            </a:r>
            <a:r>
              <a:rPr dirty="0">
                <a:solidFill>
                  <a:schemeClr val="tx1"/>
                </a:solidFill>
              </a:rPr>
              <a:t> to estimate once the project is about to finish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Rectangle"/>
          <p:cNvSpPr/>
          <p:nvPr/>
        </p:nvSpPr>
        <p:spPr>
          <a:xfrm>
            <a:off x="11199886" y="7475788"/>
            <a:ext cx="569873" cy="69697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/>
          </a:p>
        </p:txBody>
      </p:sp>
      <p:sp>
        <p:nvSpPr>
          <p:cNvPr id="355" name="Unknown"/>
          <p:cNvSpPr txBox="1"/>
          <p:nvPr/>
        </p:nvSpPr>
        <p:spPr>
          <a:xfrm>
            <a:off x="8273984" y="6416061"/>
            <a:ext cx="2270253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rgbClr val="FFFFFF"/>
                </a:solidFill>
              </a:rPr>
              <a:t>Unknown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42328EB-1AF9-4E70-8F9F-CD8F6576C1C5}"/>
              </a:ext>
            </a:extLst>
          </p:cNvPr>
          <p:cNvGrpSpPr/>
          <p:nvPr/>
        </p:nvGrpSpPr>
        <p:grpSpPr>
          <a:xfrm>
            <a:off x="4132800" y="2215970"/>
            <a:ext cx="14635213" cy="2322864"/>
            <a:chOff x="4132800" y="2215970"/>
            <a:chExt cx="14635213" cy="2322864"/>
          </a:xfrm>
        </p:grpSpPr>
        <p:sp>
          <p:nvSpPr>
            <p:cNvPr id="10" name="Rectangle">
              <a:extLst>
                <a:ext uri="{FF2B5EF4-FFF2-40B4-BE49-F238E27FC236}">
                  <a16:creationId xmlns:a16="http://schemas.microsoft.com/office/drawing/2014/main" id="{230E15B7-B99D-4693-A742-5ADEFDE1484E}"/>
                </a:ext>
              </a:extLst>
            </p:cNvPr>
            <p:cNvSpPr/>
            <p:nvPr/>
          </p:nvSpPr>
          <p:spPr>
            <a:xfrm>
              <a:off x="4132800" y="2215970"/>
              <a:ext cx="14635213" cy="2322864"/>
            </a:xfrm>
            <a:prstGeom prst="rect">
              <a:avLst/>
            </a:prstGeom>
            <a:ln w="50800">
              <a:solidFill>
                <a:schemeClr val="tx1">
                  <a:lumMod val="50000"/>
                </a:schemeClr>
              </a:solidFill>
              <a:miter lim="400000"/>
            </a:ln>
          </p:spPr>
          <p:txBody>
            <a:bodyPr lIns="50800" tIns="50800" rIns="50800" bIns="50800" anchor="ctr"/>
            <a:lstStyle/>
            <a:p>
              <a:pPr defTabSz="82550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Lato Bold"/>
                </a:defRPr>
              </a:pPr>
              <a:endParaRPr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-clairvoyant scheduling:">
                  <a:extLst>
                    <a:ext uri="{FF2B5EF4-FFF2-40B4-BE49-F238E27FC236}">
                      <a16:creationId xmlns:a16="http://schemas.microsoft.com/office/drawing/2014/main" id="{CE69DF8D-C606-4203-9719-5BD0785C20D7}"/>
                    </a:ext>
                  </a:extLst>
                </p:cNvPr>
                <p:cNvSpPr txBox="1"/>
                <p:nvPr/>
              </p:nvSpPr>
              <p:spPr>
                <a:xfrm>
                  <a:off x="4600649" y="2319453"/>
                  <a:ext cx="6615915" cy="809196"/>
                </a:xfrm>
                <a:prstGeom prst="rect">
                  <a:avLst/>
                </a:prstGeom>
                <a:ln w="12700">
                  <a:miter lim="400000"/>
                </a:ln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none" lIns="50800" tIns="50800" rIns="50800" bIns="50800" anchor="ctr">
                  <a:spAutoFit/>
                </a:bodyPr>
                <a:lstStyle/>
                <a:p>
                  <a:pPr>
                    <a:defRPr sz="4000">
                      <a:solidFill>
                        <a:srgbClr val="000000"/>
                      </a:solidFill>
                    </a:defRPr>
                  </a:pPr>
                  <a14:m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ar-AE" sz="47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AE" sz="47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ar-AE" sz="47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a14:m>
                  <a:r>
                    <a:rPr lang="ar-AE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Lato Bold"/>
                    </a:rPr>
                    <a:t>-</a:t>
                  </a:r>
                  <a:r>
                    <a:rPr lang="en-US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Lato Bold"/>
                    </a:rPr>
                    <a:t>clairvoyant scheduling</a:t>
                  </a:r>
                  <a:r>
                    <a:rPr lang="en-US">
                      <a:solidFill>
                        <a:schemeClr val="tx1"/>
                      </a:solidFill>
                    </a:rPr>
                    <a:t>: </a:t>
                  </a:r>
                </a:p>
              </p:txBody>
            </p:sp>
          </mc:Choice>
          <mc:Fallback xmlns="">
            <p:sp>
              <p:nvSpPr>
                <p:cNvPr id="11" name="-clairvoyant scheduling:">
                  <a:extLst>
                    <a:ext uri="{FF2B5EF4-FFF2-40B4-BE49-F238E27FC236}">
                      <a16:creationId xmlns:a16="http://schemas.microsoft.com/office/drawing/2014/main" id="{CE69DF8D-C606-4203-9719-5BD0785C20D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00649" y="2319453"/>
                  <a:ext cx="6615915" cy="809196"/>
                </a:xfrm>
                <a:prstGeom prst="rect">
                  <a:avLst/>
                </a:prstGeom>
                <a:blipFill>
                  <a:blip r:embed="rId2"/>
                  <a:stretch>
                    <a:fillRect t="-3759" r="-3410" b="-28571"/>
                  </a:stretch>
                </a:blipFill>
                <a:ln w="12700">
                  <a:miter lim="400000"/>
                </a:ln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xmlns:a14="http://schemas.microsoft.com/office/drawing/2010/main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For every job j">
              <a:extLst>
                <a:ext uri="{FF2B5EF4-FFF2-40B4-BE49-F238E27FC236}">
                  <a16:creationId xmlns:a16="http://schemas.microsoft.com/office/drawing/2014/main" id="{FD131B7F-855C-4182-A150-016FAD5DD4DF}"/>
                </a:ext>
              </a:extLst>
            </p:cNvPr>
            <p:cNvSpPr txBox="1"/>
            <p:nvPr/>
          </p:nvSpPr>
          <p:spPr>
            <a:xfrm>
              <a:off x="11216564" y="2410504"/>
              <a:ext cx="3536225" cy="71814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anchor="ctr">
              <a:spAutoFit/>
            </a:bodyPr>
            <a:lstStyle/>
            <a:p>
              <a:pPr>
                <a:defRPr sz="4000">
                  <a:solidFill>
                    <a:srgbClr val="000000"/>
                  </a:solidFill>
                </a:defRPr>
              </a:pPr>
              <a:r>
                <a:rPr dirty="0">
                  <a:solidFill>
                    <a:schemeClr val="tx1"/>
                  </a:solidFill>
                  <a:latin typeface="+mn-lt"/>
                  <a:ea typeface="+mn-ea"/>
                  <a:cs typeface="+mn-cs"/>
                  <a:sym typeface="Lato Bold"/>
                </a:rPr>
                <a:t> </a:t>
              </a:r>
              <a:r>
                <a:rPr dirty="0">
                  <a:solidFill>
                    <a:schemeClr val="tx1"/>
                  </a:solidFill>
                </a:rPr>
                <a:t>For every job j</a:t>
              </a:r>
              <a:r>
                <a:rPr dirty="0">
                  <a:solidFill>
                    <a:schemeClr val="tx1"/>
                  </a:solidFill>
                  <a:latin typeface="+mn-lt"/>
                  <a:ea typeface="+mn-ea"/>
                  <a:cs typeface="+mn-cs"/>
                  <a:sym typeface="Lato Bold"/>
                </a:rPr>
                <a:t>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is revealed once its remaining time becomes">
                  <a:extLst>
                    <a:ext uri="{FF2B5EF4-FFF2-40B4-BE49-F238E27FC236}">
                      <a16:creationId xmlns:a16="http://schemas.microsoft.com/office/drawing/2014/main" id="{45C4A7BB-9D3B-4FF3-9F4D-06036ECFF263}"/>
                    </a:ext>
                  </a:extLst>
                </p:cNvPr>
                <p:cNvSpPr txBox="1"/>
                <p:nvPr/>
              </p:nvSpPr>
              <p:spPr>
                <a:xfrm>
                  <a:off x="5277035" y="3239121"/>
                  <a:ext cx="12480275" cy="836255"/>
                </a:xfrm>
                <a:prstGeom prst="rect">
                  <a:avLst/>
                </a:prstGeom>
                <a:ln w="12700">
                  <a:miter lim="400000"/>
                </a:ln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none" lIns="50800" tIns="50800" rIns="50800" bIns="50800" anchor="ctr">
                  <a:spAutoFit/>
                </a:bodyPr>
                <a:lstStyle/>
                <a:p>
                  <a:pPr lvl="1">
                    <a:lnSpc>
                      <a:spcPct val="90000"/>
                    </a:lnSpc>
                    <a:spcBef>
                      <a:spcPts val="4500"/>
                    </a:spcBef>
                    <a:defRPr sz="4000">
                      <a:solidFill>
                        <a:srgbClr val="000000"/>
                      </a:solidFill>
                    </a:defRPr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ar-AE" sz="47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47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ar-AE" sz="47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a14:m>
                  <a:r>
                    <a:rPr lang="ar-AE" dirty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Lato Bold"/>
                    </a:rPr>
                    <a:t>  </a:t>
                  </a:r>
                  <a:r>
                    <a:rPr lang="en-US" dirty="0">
                      <a:solidFill>
                        <a:schemeClr val="tx1"/>
                      </a:solidFill>
                    </a:rPr>
                    <a:t>is </a:t>
                  </a:r>
                  <a:r>
                    <a:rPr lang="en-US" i="1" dirty="0">
                      <a:solidFill>
                        <a:schemeClr val="tx1"/>
                      </a:solidFill>
                    </a:rPr>
                    <a:t>revealed</a:t>
                  </a:r>
                  <a:r>
                    <a:rPr lang="en-US" dirty="0">
                      <a:solidFill>
                        <a:schemeClr val="tx1"/>
                      </a:solidFill>
                    </a:rPr>
                    <a:t> once its remaining time becomes  </a:t>
                  </a:r>
                  <a14:m>
                    <m:oMath xmlns:m="http://schemas.openxmlformats.org/officeDocument/2006/math">
                      <m:f>
                        <m:fPr>
                          <m:type m:val="skw"/>
                          <m:ctrlPr>
                            <a:rPr lang="ar-AE" sz="47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ar-AE" sz="47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47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ar-AE" sz="47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ar-AE" sz="47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a14:m>
                  <a:endParaRPr lang="ar-AE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3" name="is revealed once its remaining time becomes">
                  <a:extLst>
                    <a:ext uri="{FF2B5EF4-FFF2-40B4-BE49-F238E27FC236}">
                      <a16:creationId xmlns:a16="http://schemas.microsoft.com/office/drawing/2014/main" id="{45C4A7BB-9D3B-4FF3-9F4D-06036ECFF26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77035" y="3239121"/>
                  <a:ext cx="12480275" cy="836255"/>
                </a:xfrm>
                <a:prstGeom prst="rect">
                  <a:avLst/>
                </a:prstGeom>
                <a:blipFill>
                  <a:blip r:embed="rId3"/>
                  <a:stretch>
                    <a:fillRect t="-7246" b="-20290"/>
                  </a:stretch>
                </a:blipFill>
                <a:ln w="12700">
                  <a:miter lim="400000"/>
                </a:ln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xmlns:a14="http://schemas.microsoft.com/office/drawing/2010/main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4" name="[Yingchareonthawornchai Torng, 2017]">
            <a:extLst>
              <a:ext uri="{FF2B5EF4-FFF2-40B4-BE49-F238E27FC236}">
                <a16:creationId xmlns:a16="http://schemas.microsoft.com/office/drawing/2014/main" id="{F1B6F5FA-4BE3-46A6-99DB-D83B40E520A1}"/>
              </a:ext>
            </a:extLst>
          </p:cNvPr>
          <p:cNvSpPr txBox="1"/>
          <p:nvPr/>
        </p:nvSpPr>
        <p:spPr>
          <a:xfrm>
            <a:off x="16748897" y="13074710"/>
            <a:ext cx="7635103" cy="5457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algn="l">
              <a:lnSpc>
                <a:spcPct val="90000"/>
              </a:lnSpc>
              <a:spcBef>
                <a:spcPts val="4500"/>
              </a:spcBef>
              <a:defRPr sz="4000"/>
            </a:pPr>
            <a:r>
              <a:rPr sz="3200" dirty="0">
                <a:solidFill>
                  <a:srgbClr val="FF990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[</a:t>
            </a:r>
            <a:r>
              <a:rPr sz="3200" dirty="0" err="1">
                <a:solidFill>
                  <a:srgbClr val="FF990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Bold"/>
              </a:rPr>
              <a:t>Yingchareonthawornchai</a:t>
            </a:r>
            <a:r>
              <a:rPr sz="3200" dirty="0">
                <a:solidFill>
                  <a:srgbClr val="FF990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Bold"/>
              </a:rPr>
              <a:t> </a:t>
            </a:r>
            <a:r>
              <a:rPr sz="3200" dirty="0" err="1">
                <a:solidFill>
                  <a:srgbClr val="FF990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Torng</a:t>
            </a:r>
            <a:r>
              <a:rPr sz="3200" dirty="0">
                <a:solidFill>
                  <a:srgbClr val="FF990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, 2017]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396B8DF-7DD7-48E0-93D0-10CA0A8DEB2B}"/>
              </a:ext>
            </a:extLst>
          </p:cNvPr>
          <p:cNvSpPr txBox="1"/>
          <p:nvPr/>
        </p:nvSpPr>
        <p:spPr>
          <a:xfrm>
            <a:off x="12354697" y="7229241"/>
            <a:ext cx="2398092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Elapsed time</a:t>
            </a:r>
          </a:p>
        </p:txBody>
      </p:sp>
      <p:sp>
        <p:nvSpPr>
          <p:cNvPr id="15" name="Example:  Research projects = jobs">
            <a:extLst>
              <a:ext uri="{FF2B5EF4-FFF2-40B4-BE49-F238E27FC236}">
                <a16:creationId xmlns:a16="http://schemas.microsoft.com/office/drawing/2014/main" id="{7B721516-8E5D-4E40-A1F7-5564F0E81F0D}"/>
              </a:ext>
            </a:extLst>
          </p:cNvPr>
          <p:cNvSpPr txBox="1"/>
          <p:nvPr/>
        </p:nvSpPr>
        <p:spPr>
          <a:xfrm>
            <a:off x="1718516" y="10476879"/>
            <a:ext cx="7920438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buSzPct val="123000"/>
              <a:defRPr sz="40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r>
              <a:rPr dirty="0">
                <a:solidFill>
                  <a:schemeClr val="tx1"/>
                </a:solidFill>
              </a:rPr>
              <a:t>Example: </a:t>
            </a:r>
            <a:r>
              <a:rPr dirty="0">
                <a:solidFill>
                  <a:schemeClr val="tx1"/>
                </a:solidFill>
                <a:latin typeface="Lato Regular"/>
                <a:ea typeface="Lato Regular"/>
                <a:cs typeface="Lato Regular"/>
                <a:sym typeface="Lato Regular"/>
              </a:rPr>
              <a:t> Research projects = jobs</a:t>
            </a:r>
          </a:p>
        </p:txBody>
      </p:sp>
      <p:sp>
        <p:nvSpPr>
          <p:cNvPr id="16" name="Hard to estimate…">
            <a:extLst>
              <a:ext uri="{FF2B5EF4-FFF2-40B4-BE49-F238E27FC236}">
                <a16:creationId xmlns:a16="http://schemas.microsoft.com/office/drawing/2014/main" id="{750A004D-F46D-43BA-8258-FDD942162C58}"/>
              </a:ext>
            </a:extLst>
          </p:cNvPr>
          <p:cNvSpPr txBox="1"/>
          <p:nvPr/>
        </p:nvSpPr>
        <p:spPr>
          <a:xfrm>
            <a:off x="2236821" y="11307750"/>
            <a:ext cx="12036950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000"/>
            </a:pPr>
            <a:r>
              <a:rPr dirty="0">
                <a:solidFill>
                  <a:schemeClr val="tx1"/>
                </a:solidFill>
              </a:rPr>
              <a:t>Hard to estimate</a:t>
            </a:r>
          </a:p>
          <a:p>
            <a:pPr algn="l">
              <a:defRPr sz="4000"/>
            </a:pPr>
            <a:r>
              <a:rPr dirty="0" err="1">
                <a:solidFill>
                  <a:schemeClr val="tx1"/>
                </a:solidFill>
              </a:rPr>
              <a:t>Eas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 err="1">
                <a:solidFill>
                  <a:schemeClr val="tx1"/>
                </a:solidFill>
              </a:rPr>
              <a:t>ier</a:t>
            </a:r>
            <a:r>
              <a:rPr lang="en-US" dirty="0">
                <a:solidFill>
                  <a:schemeClr val="tx1"/>
                </a:solidFill>
              </a:rPr>
              <a:t>)</a:t>
            </a:r>
            <a:r>
              <a:rPr dirty="0">
                <a:solidFill>
                  <a:schemeClr val="tx1"/>
                </a:solidFill>
              </a:rPr>
              <a:t> to estimate once the project is about to finish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Rectangle"/>
          <p:cNvSpPr/>
          <p:nvPr/>
        </p:nvSpPr>
        <p:spPr>
          <a:xfrm>
            <a:off x="11199886" y="6781930"/>
            <a:ext cx="569873" cy="1390836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/>
          </a:p>
        </p:txBody>
      </p:sp>
      <p:sp>
        <p:nvSpPr>
          <p:cNvPr id="363" name="Unknown"/>
          <p:cNvSpPr txBox="1"/>
          <p:nvPr/>
        </p:nvSpPr>
        <p:spPr>
          <a:xfrm>
            <a:off x="8273984" y="6416061"/>
            <a:ext cx="2270253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rgbClr val="FFFFFF"/>
                </a:solidFill>
              </a:rPr>
              <a:t>Unknown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87A5B60-177C-4ACF-BCCD-6D0E0D504EB0}"/>
              </a:ext>
            </a:extLst>
          </p:cNvPr>
          <p:cNvGrpSpPr/>
          <p:nvPr/>
        </p:nvGrpSpPr>
        <p:grpSpPr>
          <a:xfrm>
            <a:off x="4132800" y="2215970"/>
            <a:ext cx="14635213" cy="2322864"/>
            <a:chOff x="4132800" y="2215970"/>
            <a:chExt cx="14635213" cy="2322864"/>
          </a:xfrm>
        </p:grpSpPr>
        <p:sp>
          <p:nvSpPr>
            <p:cNvPr id="10" name="Rectangle">
              <a:extLst>
                <a:ext uri="{FF2B5EF4-FFF2-40B4-BE49-F238E27FC236}">
                  <a16:creationId xmlns:a16="http://schemas.microsoft.com/office/drawing/2014/main" id="{B6A71056-4282-4D77-8E3D-B2F02F09EBB5}"/>
                </a:ext>
              </a:extLst>
            </p:cNvPr>
            <p:cNvSpPr/>
            <p:nvPr/>
          </p:nvSpPr>
          <p:spPr>
            <a:xfrm>
              <a:off x="4132800" y="2215970"/>
              <a:ext cx="14635213" cy="2322864"/>
            </a:xfrm>
            <a:prstGeom prst="rect">
              <a:avLst/>
            </a:prstGeom>
            <a:ln w="50800">
              <a:solidFill>
                <a:schemeClr val="tx1">
                  <a:lumMod val="50000"/>
                </a:schemeClr>
              </a:solidFill>
              <a:miter lim="400000"/>
            </a:ln>
          </p:spPr>
          <p:txBody>
            <a:bodyPr lIns="50800" tIns="50800" rIns="50800" bIns="50800" anchor="ctr"/>
            <a:lstStyle/>
            <a:p>
              <a:pPr defTabSz="82550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Lato Bold"/>
                </a:defRPr>
              </a:pPr>
              <a:endParaRPr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-clairvoyant scheduling:">
                  <a:extLst>
                    <a:ext uri="{FF2B5EF4-FFF2-40B4-BE49-F238E27FC236}">
                      <a16:creationId xmlns:a16="http://schemas.microsoft.com/office/drawing/2014/main" id="{928E151E-0017-4429-A899-E07530A8E1E1}"/>
                    </a:ext>
                  </a:extLst>
                </p:cNvPr>
                <p:cNvSpPr txBox="1"/>
                <p:nvPr/>
              </p:nvSpPr>
              <p:spPr>
                <a:xfrm>
                  <a:off x="4600649" y="2319453"/>
                  <a:ext cx="6615915" cy="809196"/>
                </a:xfrm>
                <a:prstGeom prst="rect">
                  <a:avLst/>
                </a:prstGeom>
                <a:ln w="12700">
                  <a:miter lim="400000"/>
                </a:ln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none" lIns="50800" tIns="50800" rIns="50800" bIns="50800" anchor="ctr">
                  <a:spAutoFit/>
                </a:bodyPr>
                <a:lstStyle/>
                <a:p>
                  <a:pPr>
                    <a:defRPr sz="4000">
                      <a:solidFill>
                        <a:srgbClr val="000000"/>
                      </a:solidFill>
                    </a:defRPr>
                  </a:pPr>
                  <a14:m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ar-AE" sz="47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AE" sz="47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ar-AE" sz="47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a14:m>
                  <a:r>
                    <a:rPr lang="ar-AE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Lato Bold"/>
                    </a:rPr>
                    <a:t>-</a:t>
                  </a:r>
                  <a:r>
                    <a:rPr lang="en-US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Lato Bold"/>
                    </a:rPr>
                    <a:t>clairvoyant scheduling</a:t>
                  </a:r>
                  <a:r>
                    <a:rPr lang="en-US">
                      <a:solidFill>
                        <a:schemeClr val="tx1"/>
                      </a:solidFill>
                    </a:rPr>
                    <a:t>: </a:t>
                  </a:r>
                </a:p>
              </p:txBody>
            </p:sp>
          </mc:Choice>
          <mc:Fallback xmlns="">
            <p:sp>
              <p:nvSpPr>
                <p:cNvPr id="11" name="-clairvoyant scheduling:">
                  <a:extLst>
                    <a:ext uri="{FF2B5EF4-FFF2-40B4-BE49-F238E27FC236}">
                      <a16:creationId xmlns:a16="http://schemas.microsoft.com/office/drawing/2014/main" id="{928E151E-0017-4429-A899-E07530A8E1E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00649" y="2319453"/>
                  <a:ext cx="6615915" cy="809196"/>
                </a:xfrm>
                <a:prstGeom prst="rect">
                  <a:avLst/>
                </a:prstGeom>
                <a:blipFill>
                  <a:blip r:embed="rId2"/>
                  <a:stretch>
                    <a:fillRect t="-3759" r="-3410" b="-28571"/>
                  </a:stretch>
                </a:blipFill>
                <a:ln w="12700">
                  <a:miter lim="400000"/>
                </a:ln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xmlns:a14="http://schemas.microsoft.com/office/drawing/2010/main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For every job j">
              <a:extLst>
                <a:ext uri="{FF2B5EF4-FFF2-40B4-BE49-F238E27FC236}">
                  <a16:creationId xmlns:a16="http://schemas.microsoft.com/office/drawing/2014/main" id="{6E5EDCA0-37DB-45B0-AE65-CDEE5A891391}"/>
                </a:ext>
              </a:extLst>
            </p:cNvPr>
            <p:cNvSpPr txBox="1"/>
            <p:nvPr/>
          </p:nvSpPr>
          <p:spPr>
            <a:xfrm>
              <a:off x="11216564" y="2410504"/>
              <a:ext cx="3536225" cy="71814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anchor="ctr">
              <a:spAutoFit/>
            </a:bodyPr>
            <a:lstStyle/>
            <a:p>
              <a:pPr>
                <a:defRPr sz="4000">
                  <a:solidFill>
                    <a:srgbClr val="000000"/>
                  </a:solidFill>
                </a:defRPr>
              </a:pPr>
              <a:r>
                <a:rPr dirty="0">
                  <a:solidFill>
                    <a:schemeClr val="tx1"/>
                  </a:solidFill>
                  <a:latin typeface="+mn-lt"/>
                  <a:ea typeface="+mn-ea"/>
                  <a:cs typeface="+mn-cs"/>
                  <a:sym typeface="Lato Bold"/>
                </a:rPr>
                <a:t> </a:t>
              </a:r>
              <a:r>
                <a:rPr dirty="0">
                  <a:solidFill>
                    <a:schemeClr val="tx1"/>
                  </a:solidFill>
                </a:rPr>
                <a:t>For every job j</a:t>
              </a:r>
              <a:r>
                <a:rPr dirty="0">
                  <a:solidFill>
                    <a:schemeClr val="tx1"/>
                  </a:solidFill>
                  <a:latin typeface="+mn-lt"/>
                  <a:ea typeface="+mn-ea"/>
                  <a:cs typeface="+mn-cs"/>
                  <a:sym typeface="Lato Bold"/>
                </a:rPr>
                <a:t>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is revealed once its remaining time becomes">
                  <a:extLst>
                    <a:ext uri="{FF2B5EF4-FFF2-40B4-BE49-F238E27FC236}">
                      <a16:creationId xmlns:a16="http://schemas.microsoft.com/office/drawing/2014/main" id="{0BE93C11-A663-448A-8B62-14E0414FC459}"/>
                    </a:ext>
                  </a:extLst>
                </p:cNvPr>
                <p:cNvSpPr txBox="1"/>
                <p:nvPr/>
              </p:nvSpPr>
              <p:spPr>
                <a:xfrm>
                  <a:off x="5277035" y="3239121"/>
                  <a:ext cx="12480275" cy="836255"/>
                </a:xfrm>
                <a:prstGeom prst="rect">
                  <a:avLst/>
                </a:prstGeom>
                <a:ln w="12700">
                  <a:miter lim="400000"/>
                </a:ln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none" lIns="50800" tIns="50800" rIns="50800" bIns="50800" anchor="ctr">
                  <a:spAutoFit/>
                </a:bodyPr>
                <a:lstStyle/>
                <a:p>
                  <a:pPr lvl="1">
                    <a:lnSpc>
                      <a:spcPct val="90000"/>
                    </a:lnSpc>
                    <a:spcBef>
                      <a:spcPts val="4500"/>
                    </a:spcBef>
                    <a:defRPr sz="4000">
                      <a:solidFill>
                        <a:srgbClr val="000000"/>
                      </a:solidFill>
                    </a:defRPr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ar-AE" sz="47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47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ar-AE" sz="47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a14:m>
                  <a:r>
                    <a:rPr lang="ar-AE" dirty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Lato Bold"/>
                    </a:rPr>
                    <a:t>  </a:t>
                  </a:r>
                  <a:r>
                    <a:rPr lang="en-US" dirty="0">
                      <a:solidFill>
                        <a:schemeClr val="tx1"/>
                      </a:solidFill>
                    </a:rPr>
                    <a:t>is </a:t>
                  </a:r>
                  <a:r>
                    <a:rPr lang="en-US" i="1" dirty="0">
                      <a:solidFill>
                        <a:schemeClr val="tx1"/>
                      </a:solidFill>
                    </a:rPr>
                    <a:t>revealed</a:t>
                  </a:r>
                  <a:r>
                    <a:rPr lang="en-US" dirty="0">
                      <a:solidFill>
                        <a:schemeClr val="tx1"/>
                      </a:solidFill>
                    </a:rPr>
                    <a:t> once its remaining time becomes  </a:t>
                  </a:r>
                  <a14:m>
                    <m:oMath xmlns:m="http://schemas.openxmlformats.org/officeDocument/2006/math">
                      <m:f>
                        <m:fPr>
                          <m:type m:val="skw"/>
                          <m:ctrlPr>
                            <a:rPr lang="ar-AE" sz="47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ar-AE" sz="47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47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ar-AE" sz="47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ar-AE" sz="47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a14:m>
                  <a:endParaRPr lang="ar-AE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3" name="is revealed once its remaining time becomes">
                  <a:extLst>
                    <a:ext uri="{FF2B5EF4-FFF2-40B4-BE49-F238E27FC236}">
                      <a16:creationId xmlns:a16="http://schemas.microsoft.com/office/drawing/2014/main" id="{0BE93C11-A663-448A-8B62-14E0414FC45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77035" y="3239121"/>
                  <a:ext cx="12480275" cy="836255"/>
                </a:xfrm>
                <a:prstGeom prst="rect">
                  <a:avLst/>
                </a:prstGeom>
                <a:blipFill>
                  <a:blip r:embed="rId3"/>
                  <a:stretch>
                    <a:fillRect t="-7246" b="-20290"/>
                  </a:stretch>
                </a:blipFill>
                <a:ln w="12700">
                  <a:miter lim="400000"/>
                </a:ln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xmlns:a14="http://schemas.microsoft.com/office/drawing/2010/main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4" name="[Yingchareonthawornchai Torng, 2017]">
            <a:extLst>
              <a:ext uri="{FF2B5EF4-FFF2-40B4-BE49-F238E27FC236}">
                <a16:creationId xmlns:a16="http://schemas.microsoft.com/office/drawing/2014/main" id="{E7968F29-0386-407D-8AAD-852CBD902767}"/>
              </a:ext>
            </a:extLst>
          </p:cNvPr>
          <p:cNvSpPr txBox="1"/>
          <p:nvPr/>
        </p:nvSpPr>
        <p:spPr>
          <a:xfrm>
            <a:off x="16748897" y="13074710"/>
            <a:ext cx="7635103" cy="5457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algn="l">
              <a:lnSpc>
                <a:spcPct val="90000"/>
              </a:lnSpc>
              <a:spcBef>
                <a:spcPts val="4500"/>
              </a:spcBef>
              <a:defRPr sz="4000"/>
            </a:pPr>
            <a:r>
              <a:rPr sz="3200" dirty="0">
                <a:solidFill>
                  <a:srgbClr val="FF990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[</a:t>
            </a:r>
            <a:r>
              <a:rPr sz="3200" dirty="0" err="1">
                <a:solidFill>
                  <a:srgbClr val="FF990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Bold"/>
              </a:rPr>
              <a:t>Yingchareonthawornchai</a:t>
            </a:r>
            <a:r>
              <a:rPr sz="3200" dirty="0">
                <a:solidFill>
                  <a:srgbClr val="FF990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Bold"/>
              </a:rPr>
              <a:t> </a:t>
            </a:r>
            <a:r>
              <a:rPr sz="3200" dirty="0" err="1">
                <a:solidFill>
                  <a:srgbClr val="FF990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Torng</a:t>
            </a:r>
            <a:r>
              <a:rPr sz="3200" dirty="0">
                <a:solidFill>
                  <a:srgbClr val="FF990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, 2017]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F0C15C7-B973-4FE8-A81B-0A1A58B4DEB8}"/>
              </a:ext>
            </a:extLst>
          </p:cNvPr>
          <p:cNvSpPr txBox="1"/>
          <p:nvPr/>
        </p:nvSpPr>
        <p:spPr>
          <a:xfrm>
            <a:off x="12354697" y="7229241"/>
            <a:ext cx="2398092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Elapsed time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EB3ACF8-8968-4D27-9544-8E5C48C78133}"/>
              </a:ext>
            </a:extLst>
          </p:cNvPr>
          <p:cNvCxnSpPr/>
          <p:nvPr/>
        </p:nvCxnSpPr>
        <p:spPr>
          <a:xfrm flipH="1">
            <a:off x="18048335" y="2724051"/>
            <a:ext cx="3470031" cy="691662"/>
          </a:xfrm>
          <a:prstGeom prst="straightConnector1">
            <a:avLst/>
          </a:prstGeom>
          <a:noFill/>
          <a:ln w="76200" cap="flat">
            <a:solidFill>
              <a:srgbClr val="FFFF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7" name="Example:  Research projects = jobs">
            <a:extLst>
              <a:ext uri="{FF2B5EF4-FFF2-40B4-BE49-F238E27FC236}">
                <a16:creationId xmlns:a16="http://schemas.microsoft.com/office/drawing/2014/main" id="{2D66085C-79F8-4622-A05D-73729D0E578C}"/>
              </a:ext>
            </a:extLst>
          </p:cNvPr>
          <p:cNvSpPr txBox="1"/>
          <p:nvPr/>
        </p:nvSpPr>
        <p:spPr>
          <a:xfrm>
            <a:off x="1718516" y="10476879"/>
            <a:ext cx="7920438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buSzPct val="123000"/>
              <a:defRPr sz="40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r>
              <a:rPr dirty="0">
                <a:solidFill>
                  <a:schemeClr val="tx1"/>
                </a:solidFill>
              </a:rPr>
              <a:t>Example: </a:t>
            </a:r>
            <a:r>
              <a:rPr dirty="0">
                <a:solidFill>
                  <a:schemeClr val="tx1"/>
                </a:solidFill>
                <a:latin typeface="Lato Regular"/>
                <a:ea typeface="Lato Regular"/>
                <a:cs typeface="Lato Regular"/>
                <a:sym typeface="Lato Regular"/>
              </a:rPr>
              <a:t> Research projects = jobs</a:t>
            </a:r>
          </a:p>
        </p:txBody>
      </p:sp>
      <p:sp>
        <p:nvSpPr>
          <p:cNvPr id="18" name="Hard to estimate…">
            <a:extLst>
              <a:ext uri="{FF2B5EF4-FFF2-40B4-BE49-F238E27FC236}">
                <a16:creationId xmlns:a16="http://schemas.microsoft.com/office/drawing/2014/main" id="{86BBFE0B-988A-4A38-B824-EF47960E6DCA}"/>
              </a:ext>
            </a:extLst>
          </p:cNvPr>
          <p:cNvSpPr txBox="1"/>
          <p:nvPr/>
        </p:nvSpPr>
        <p:spPr>
          <a:xfrm>
            <a:off x="2236821" y="11307750"/>
            <a:ext cx="12036950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000"/>
            </a:pPr>
            <a:r>
              <a:rPr dirty="0">
                <a:solidFill>
                  <a:schemeClr val="tx1"/>
                </a:solidFill>
              </a:rPr>
              <a:t>Hard to estimate</a:t>
            </a:r>
          </a:p>
          <a:p>
            <a:pPr algn="l">
              <a:defRPr sz="4000"/>
            </a:pPr>
            <a:r>
              <a:rPr dirty="0" err="1">
                <a:solidFill>
                  <a:schemeClr val="tx1"/>
                </a:solidFill>
              </a:rPr>
              <a:t>Eas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 err="1">
                <a:solidFill>
                  <a:schemeClr val="tx1"/>
                </a:solidFill>
              </a:rPr>
              <a:t>ier</a:t>
            </a:r>
            <a:r>
              <a:rPr lang="en-US" dirty="0">
                <a:solidFill>
                  <a:schemeClr val="tx1"/>
                </a:solidFill>
              </a:rPr>
              <a:t>)</a:t>
            </a:r>
            <a:r>
              <a:rPr dirty="0">
                <a:solidFill>
                  <a:schemeClr val="tx1"/>
                </a:solidFill>
              </a:rPr>
              <a:t> to estimate once the project is about to finish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Rectangle"/>
          <p:cNvSpPr/>
          <p:nvPr/>
        </p:nvSpPr>
        <p:spPr>
          <a:xfrm>
            <a:off x="11199886" y="5415161"/>
            <a:ext cx="569873" cy="1390835"/>
          </a:xfrm>
          <a:prstGeom prst="rect">
            <a:avLst/>
          </a:prstGeom>
          <a:solidFill>
            <a:srgbClr val="60D93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/>
          </a:p>
        </p:txBody>
      </p:sp>
      <p:sp>
        <p:nvSpPr>
          <p:cNvPr id="371" name="Rectangle"/>
          <p:cNvSpPr/>
          <p:nvPr/>
        </p:nvSpPr>
        <p:spPr>
          <a:xfrm>
            <a:off x="11199886" y="6781930"/>
            <a:ext cx="569873" cy="1390836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2" name="Known"/>
              <p:cNvSpPr txBox="1"/>
              <p:nvPr/>
            </p:nvSpPr>
            <p:spPr>
              <a:xfrm>
                <a:off x="6041580" y="6446923"/>
                <a:ext cx="4573368" cy="718145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>
                <a:lvl1pPr algn="l">
                  <a:defRPr sz="4000">
                    <a:solidFill>
                      <a:srgbClr val="000000"/>
                    </a:solidFill>
                  </a:defRPr>
                </a:lvl1pPr>
              </a:lstStyle>
              <a:p>
                <a:r>
                  <a:rPr lang="en-US" dirty="0">
                    <a:solidFill>
                      <a:srgbClr val="FFFFFF"/>
                    </a:solidFill>
                  </a:rPr>
                  <a:t>Unknown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→ </m:t>
                    </m:r>
                  </m:oMath>
                </a14:m>
                <a:r>
                  <a:rPr lang="en-US" dirty="0">
                    <a:solidFill>
                      <a:srgbClr val="FFFFFF"/>
                    </a:solidFill>
                  </a:rPr>
                  <a:t>Known</a:t>
                </a:r>
                <a:endParaRPr dirty="0">
                  <a:solidFill>
                    <a:srgbClr val="FFFFFF"/>
                  </a:solidFill>
                </a:endParaRPr>
              </a:p>
            </p:txBody>
          </p:sp>
        </mc:Choice>
        <mc:Fallback xmlns="">
          <p:sp>
            <p:nvSpPr>
              <p:cNvPr id="372" name="Know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1580" y="6446923"/>
                <a:ext cx="4573368" cy="718145"/>
              </a:xfrm>
              <a:prstGeom prst="rect">
                <a:avLst/>
              </a:prstGeom>
              <a:blipFill>
                <a:blip r:embed="rId2"/>
                <a:stretch>
                  <a:fillRect l="-5600" t="-14530" r="-4400" b="-35897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BCA8E035-79E3-49F5-8695-B7427556C34E}"/>
              </a:ext>
            </a:extLst>
          </p:cNvPr>
          <p:cNvGrpSpPr/>
          <p:nvPr/>
        </p:nvGrpSpPr>
        <p:grpSpPr>
          <a:xfrm>
            <a:off x="4132800" y="2215970"/>
            <a:ext cx="14635213" cy="2322864"/>
            <a:chOff x="4132800" y="2215970"/>
            <a:chExt cx="14635213" cy="2322864"/>
          </a:xfrm>
        </p:grpSpPr>
        <p:sp>
          <p:nvSpPr>
            <p:cNvPr id="11" name="Rectangle">
              <a:extLst>
                <a:ext uri="{FF2B5EF4-FFF2-40B4-BE49-F238E27FC236}">
                  <a16:creationId xmlns:a16="http://schemas.microsoft.com/office/drawing/2014/main" id="{C0A3B061-B78D-4806-8895-62082A3FAE2B}"/>
                </a:ext>
              </a:extLst>
            </p:cNvPr>
            <p:cNvSpPr/>
            <p:nvPr/>
          </p:nvSpPr>
          <p:spPr>
            <a:xfrm>
              <a:off x="4132800" y="2215970"/>
              <a:ext cx="14635213" cy="2322864"/>
            </a:xfrm>
            <a:prstGeom prst="rect">
              <a:avLst/>
            </a:prstGeom>
            <a:ln w="50800">
              <a:solidFill>
                <a:schemeClr val="tx1">
                  <a:lumMod val="50000"/>
                </a:schemeClr>
              </a:solidFill>
              <a:miter lim="400000"/>
            </a:ln>
          </p:spPr>
          <p:txBody>
            <a:bodyPr lIns="50800" tIns="50800" rIns="50800" bIns="50800" anchor="ctr"/>
            <a:lstStyle/>
            <a:p>
              <a:pPr defTabSz="82550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Lato Bold"/>
                </a:defRPr>
              </a:pPr>
              <a:endParaRPr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-clairvoyant scheduling:">
                  <a:extLst>
                    <a:ext uri="{FF2B5EF4-FFF2-40B4-BE49-F238E27FC236}">
                      <a16:creationId xmlns:a16="http://schemas.microsoft.com/office/drawing/2014/main" id="{3E07D293-E90C-4943-A8CF-C732A29B52D0}"/>
                    </a:ext>
                  </a:extLst>
                </p:cNvPr>
                <p:cNvSpPr txBox="1"/>
                <p:nvPr/>
              </p:nvSpPr>
              <p:spPr>
                <a:xfrm>
                  <a:off x="4600649" y="2319453"/>
                  <a:ext cx="6615915" cy="809196"/>
                </a:xfrm>
                <a:prstGeom prst="rect">
                  <a:avLst/>
                </a:prstGeom>
                <a:ln w="12700">
                  <a:miter lim="400000"/>
                </a:ln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none" lIns="50800" tIns="50800" rIns="50800" bIns="50800" anchor="ctr">
                  <a:spAutoFit/>
                </a:bodyPr>
                <a:lstStyle/>
                <a:p>
                  <a:pPr>
                    <a:defRPr sz="4000">
                      <a:solidFill>
                        <a:srgbClr val="000000"/>
                      </a:solidFill>
                    </a:defRPr>
                  </a:pPr>
                  <a14:m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ar-AE" sz="47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AE" sz="47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ar-AE" sz="47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a14:m>
                  <a:r>
                    <a:rPr lang="ar-AE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Lato Bold"/>
                    </a:rPr>
                    <a:t>-</a:t>
                  </a:r>
                  <a:r>
                    <a:rPr lang="en-US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Lato Bold"/>
                    </a:rPr>
                    <a:t>clairvoyant scheduling</a:t>
                  </a:r>
                  <a:r>
                    <a:rPr lang="en-US">
                      <a:solidFill>
                        <a:schemeClr val="tx1"/>
                      </a:solidFill>
                    </a:rPr>
                    <a:t>: </a:t>
                  </a:r>
                </a:p>
              </p:txBody>
            </p:sp>
          </mc:Choice>
          <mc:Fallback xmlns="">
            <p:sp>
              <p:nvSpPr>
                <p:cNvPr id="12" name="-clairvoyant scheduling:">
                  <a:extLst>
                    <a:ext uri="{FF2B5EF4-FFF2-40B4-BE49-F238E27FC236}">
                      <a16:creationId xmlns:a16="http://schemas.microsoft.com/office/drawing/2014/main" id="{3E07D293-E90C-4943-A8CF-C732A29B52D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00649" y="2319453"/>
                  <a:ext cx="6615915" cy="809196"/>
                </a:xfrm>
                <a:prstGeom prst="rect">
                  <a:avLst/>
                </a:prstGeom>
                <a:blipFill>
                  <a:blip r:embed="rId3"/>
                  <a:stretch>
                    <a:fillRect t="-3759" r="-3410" b="-28571"/>
                  </a:stretch>
                </a:blipFill>
                <a:ln w="12700">
                  <a:miter lim="400000"/>
                </a:ln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xmlns:a14="http://schemas.microsoft.com/office/drawing/2010/main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For every job j">
              <a:extLst>
                <a:ext uri="{FF2B5EF4-FFF2-40B4-BE49-F238E27FC236}">
                  <a16:creationId xmlns:a16="http://schemas.microsoft.com/office/drawing/2014/main" id="{9ED4CA01-D28B-4C48-B267-5949629A406A}"/>
                </a:ext>
              </a:extLst>
            </p:cNvPr>
            <p:cNvSpPr txBox="1"/>
            <p:nvPr/>
          </p:nvSpPr>
          <p:spPr>
            <a:xfrm>
              <a:off x="11216564" y="2410504"/>
              <a:ext cx="3536225" cy="71814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anchor="ctr">
              <a:spAutoFit/>
            </a:bodyPr>
            <a:lstStyle/>
            <a:p>
              <a:pPr>
                <a:defRPr sz="4000">
                  <a:solidFill>
                    <a:srgbClr val="000000"/>
                  </a:solidFill>
                </a:defRPr>
              </a:pPr>
              <a:r>
                <a:rPr dirty="0">
                  <a:solidFill>
                    <a:schemeClr val="tx1"/>
                  </a:solidFill>
                  <a:latin typeface="+mn-lt"/>
                  <a:ea typeface="+mn-ea"/>
                  <a:cs typeface="+mn-cs"/>
                  <a:sym typeface="Lato Bold"/>
                </a:rPr>
                <a:t> </a:t>
              </a:r>
              <a:r>
                <a:rPr dirty="0">
                  <a:solidFill>
                    <a:schemeClr val="tx1"/>
                  </a:solidFill>
                </a:rPr>
                <a:t>For every job j</a:t>
              </a:r>
              <a:r>
                <a:rPr dirty="0">
                  <a:solidFill>
                    <a:schemeClr val="tx1"/>
                  </a:solidFill>
                  <a:latin typeface="+mn-lt"/>
                  <a:ea typeface="+mn-ea"/>
                  <a:cs typeface="+mn-cs"/>
                  <a:sym typeface="Lato Bold"/>
                </a:rPr>
                <a:t>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is revealed once its remaining time becomes">
                  <a:extLst>
                    <a:ext uri="{FF2B5EF4-FFF2-40B4-BE49-F238E27FC236}">
                      <a16:creationId xmlns:a16="http://schemas.microsoft.com/office/drawing/2014/main" id="{DDA6AADF-0E39-4A2B-96C9-A142FA52A1E2}"/>
                    </a:ext>
                  </a:extLst>
                </p:cNvPr>
                <p:cNvSpPr txBox="1"/>
                <p:nvPr/>
              </p:nvSpPr>
              <p:spPr>
                <a:xfrm>
                  <a:off x="5277035" y="3239121"/>
                  <a:ext cx="12480275" cy="836255"/>
                </a:xfrm>
                <a:prstGeom prst="rect">
                  <a:avLst/>
                </a:prstGeom>
                <a:ln w="12700">
                  <a:miter lim="400000"/>
                </a:ln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none" lIns="50800" tIns="50800" rIns="50800" bIns="50800" anchor="ctr">
                  <a:spAutoFit/>
                </a:bodyPr>
                <a:lstStyle/>
                <a:p>
                  <a:pPr lvl="1">
                    <a:lnSpc>
                      <a:spcPct val="90000"/>
                    </a:lnSpc>
                    <a:spcBef>
                      <a:spcPts val="4500"/>
                    </a:spcBef>
                    <a:defRPr sz="4000">
                      <a:solidFill>
                        <a:srgbClr val="000000"/>
                      </a:solidFill>
                    </a:defRPr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ar-AE" sz="47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47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ar-AE" sz="47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a14:m>
                  <a:r>
                    <a:rPr lang="ar-AE" dirty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Lato Bold"/>
                    </a:rPr>
                    <a:t>  </a:t>
                  </a:r>
                  <a:r>
                    <a:rPr lang="en-US" dirty="0">
                      <a:solidFill>
                        <a:schemeClr val="tx1"/>
                      </a:solidFill>
                    </a:rPr>
                    <a:t>is </a:t>
                  </a:r>
                  <a:r>
                    <a:rPr lang="en-US" i="1" dirty="0">
                      <a:solidFill>
                        <a:schemeClr val="tx1"/>
                      </a:solidFill>
                    </a:rPr>
                    <a:t>revealed</a:t>
                  </a:r>
                  <a:r>
                    <a:rPr lang="en-US" dirty="0">
                      <a:solidFill>
                        <a:schemeClr val="tx1"/>
                      </a:solidFill>
                    </a:rPr>
                    <a:t> once its remaining time becomes  </a:t>
                  </a:r>
                  <a14:m>
                    <m:oMath xmlns:m="http://schemas.openxmlformats.org/officeDocument/2006/math">
                      <m:f>
                        <m:fPr>
                          <m:type m:val="skw"/>
                          <m:ctrlPr>
                            <a:rPr lang="ar-AE" sz="47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ar-AE" sz="47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47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ar-AE" sz="47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ar-AE" sz="47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a14:m>
                  <a:endParaRPr lang="ar-AE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4" name="is revealed once its remaining time becomes">
                  <a:extLst>
                    <a:ext uri="{FF2B5EF4-FFF2-40B4-BE49-F238E27FC236}">
                      <a16:creationId xmlns:a16="http://schemas.microsoft.com/office/drawing/2014/main" id="{DDA6AADF-0E39-4A2B-96C9-A142FA52A1E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77035" y="3239121"/>
                  <a:ext cx="12480275" cy="836255"/>
                </a:xfrm>
                <a:prstGeom prst="rect">
                  <a:avLst/>
                </a:prstGeom>
                <a:blipFill>
                  <a:blip r:embed="rId4"/>
                  <a:stretch>
                    <a:fillRect t="-7246" b="-20290"/>
                  </a:stretch>
                </a:blipFill>
                <a:ln w="12700">
                  <a:miter lim="400000"/>
                </a:ln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xmlns:a14="http://schemas.microsoft.com/office/drawing/2010/main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5" name="[Yingchareonthawornchai Torng, 2017]">
            <a:extLst>
              <a:ext uri="{FF2B5EF4-FFF2-40B4-BE49-F238E27FC236}">
                <a16:creationId xmlns:a16="http://schemas.microsoft.com/office/drawing/2014/main" id="{0E8F26E9-BE6A-45CD-8963-9830DA35971E}"/>
              </a:ext>
            </a:extLst>
          </p:cNvPr>
          <p:cNvSpPr txBox="1"/>
          <p:nvPr/>
        </p:nvSpPr>
        <p:spPr>
          <a:xfrm>
            <a:off x="16748897" y="13074710"/>
            <a:ext cx="7635103" cy="5457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algn="l">
              <a:lnSpc>
                <a:spcPct val="90000"/>
              </a:lnSpc>
              <a:spcBef>
                <a:spcPts val="4500"/>
              </a:spcBef>
              <a:defRPr sz="4000"/>
            </a:pPr>
            <a:r>
              <a:rPr sz="3200" dirty="0">
                <a:solidFill>
                  <a:srgbClr val="FF990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[</a:t>
            </a:r>
            <a:r>
              <a:rPr sz="3200" dirty="0" err="1">
                <a:solidFill>
                  <a:srgbClr val="FF990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Bold"/>
              </a:rPr>
              <a:t>Yingchareonthawornchai</a:t>
            </a:r>
            <a:r>
              <a:rPr sz="3200" dirty="0">
                <a:solidFill>
                  <a:srgbClr val="FF990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Bold"/>
              </a:rPr>
              <a:t> </a:t>
            </a:r>
            <a:r>
              <a:rPr sz="3200" dirty="0" err="1">
                <a:solidFill>
                  <a:srgbClr val="FF990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Torng</a:t>
            </a:r>
            <a:r>
              <a:rPr sz="3200" dirty="0">
                <a:solidFill>
                  <a:srgbClr val="FF990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, 2017]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952DB37-7B21-4AFF-9755-7B4BA1546767}"/>
              </a:ext>
            </a:extLst>
          </p:cNvPr>
          <p:cNvSpPr txBox="1"/>
          <p:nvPr/>
        </p:nvSpPr>
        <p:spPr>
          <a:xfrm>
            <a:off x="12354697" y="7229241"/>
            <a:ext cx="2398092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Elapsed time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9A54C44-5085-4F39-A8C5-A9505F0A9A60}"/>
              </a:ext>
            </a:extLst>
          </p:cNvPr>
          <p:cNvSpPr txBox="1"/>
          <p:nvPr/>
        </p:nvSpPr>
        <p:spPr>
          <a:xfrm>
            <a:off x="12354697" y="5813060"/>
            <a:ext cx="7025962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See remaining time (job is now known)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441C0DCB-8D5C-4A53-B6EE-8754A89AFF80}"/>
              </a:ext>
            </a:extLst>
          </p:cNvPr>
          <p:cNvCxnSpPr/>
          <p:nvPr/>
        </p:nvCxnSpPr>
        <p:spPr>
          <a:xfrm flipH="1">
            <a:off x="18048335" y="2724051"/>
            <a:ext cx="3470031" cy="691662"/>
          </a:xfrm>
          <a:prstGeom prst="straightConnector1">
            <a:avLst/>
          </a:prstGeom>
          <a:noFill/>
          <a:ln w="76200" cap="flat">
            <a:solidFill>
              <a:srgbClr val="FFFF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8" name="Example:  Research projects = jobs">
            <a:extLst>
              <a:ext uri="{FF2B5EF4-FFF2-40B4-BE49-F238E27FC236}">
                <a16:creationId xmlns:a16="http://schemas.microsoft.com/office/drawing/2014/main" id="{F874C63E-4297-47C7-B905-95EA9F6C0C49}"/>
              </a:ext>
            </a:extLst>
          </p:cNvPr>
          <p:cNvSpPr txBox="1"/>
          <p:nvPr/>
        </p:nvSpPr>
        <p:spPr>
          <a:xfrm>
            <a:off x="1718516" y="10476879"/>
            <a:ext cx="7920438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buSzPct val="123000"/>
              <a:defRPr sz="40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r>
              <a:rPr dirty="0">
                <a:solidFill>
                  <a:schemeClr val="tx1"/>
                </a:solidFill>
              </a:rPr>
              <a:t>Example: </a:t>
            </a:r>
            <a:r>
              <a:rPr dirty="0">
                <a:solidFill>
                  <a:schemeClr val="tx1"/>
                </a:solidFill>
                <a:latin typeface="Lato Regular"/>
                <a:ea typeface="Lato Regular"/>
                <a:cs typeface="Lato Regular"/>
                <a:sym typeface="Lato Regular"/>
              </a:rPr>
              <a:t> Research projects = jobs</a:t>
            </a:r>
          </a:p>
        </p:txBody>
      </p:sp>
      <p:sp>
        <p:nvSpPr>
          <p:cNvPr id="19" name="Hard to estimate…">
            <a:extLst>
              <a:ext uri="{FF2B5EF4-FFF2-40B4-BE49-F238E27FC236}">
                <a16:creationId xmlns:a16="http://schemas.microsoft.com/office/drawing/2014/main" id="{834D2B62-7BF2-4AB7-B8C0-186DE7F109B0}"/>
              </a:ext>
            </a:extLst>
          </p:cNvPr>
          <p:cNvSpPr txBox="1"/>
          <p:nvPr/>
        </p:nvSpPr>
        <p:spPr>
          <a:xfrm>
            <a:off x="2236821" y="11307750"/>
            <a:ext cx="12036950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000"/>
            </a:pPr>
            <a:r>
              <a:rPr dirty="0">
                <a:solidFill>
                  <a:schemeClr val="tx1"/>
                </a:solidFill>
              </a:rPr>
              <a:t>Hard to estimate</a:t>
            </a:r>
          </a:p>
          <a:p>
            <a:pPr algn="l">
              <a:defRPr sz="4000"/>
            </a:pPr>
            <a:r>
              <a:rPr dirty="0" err="1">
                <a:solidFill>
                  <a:schemeClr val="tx1"/>
                </a:solidFill>
              </a:rPr>
              <a:t>Eas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 err="1">
                <a:solidFill>
                  <a:schemeClr val="tx1"/>
                </a:solidFill>
              </a:rPr>
              <a:t>ier</a:t>
            </a:r>
            <a:r>
              <a:rPr lang="en-US" dirty="0">
                <a:solidFill>
                  <a:schemeClr val="tx1"/>
                </a:solidFill>
              </a:rPr>
              <a:t>)</a:t>
            </a:r>
            <a:r>
              <a:rPr dirty="0">
                <a:solidFill>
                  <a:schemeClr val="tx1"/>
                </a:solidFill>
              </a:rPr>
              <a:t> to estimate once the project is about to finish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5" grpId="0" animBg="1"/>
      <p:bldP spid="1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Rectangle"/>
          <p:cNvSpPr/>
          <p:nvPr/>
        </p:nvSpPr>
        <p:spPr>
          <a:xfrm>
            <a:off x="11199886" y="5415161"/>
            <a:ext cx="569873" cy="1390835"/>
          </a:xfrm>
          <a:prstGeom prst="rect">
            <a:avLst/>
          </a:prstGeom>
          <a:solidFill>
            <a:srgbClr val="60D93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/>
          </a:p>
        </p:txBody>
      </p:sp>
      <p:sp>
        <p:nvSpPr>
          <p:cNvPr id="380" name="Rectangle"/>
          <p:cNvSpPr/>
          <p:nvPr/>
        </p:nvSpPr>
        <p:spPr>
          <a:xfrm>
            <a:off x="11199886" y="5986404"/>
            <a:ext cx="569873" cy="2186361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/>
          </a:p>
        </p:txBody>
      </p:sp>
      <p:sp>
        <p:nvSpPr>
          <p:cNvPr id="381" name="Known"/>
          <p:cNvSpPr txBox="1"/>
          <p:nvPr/>
        </p:nvSpPr>
        <p:spPr>
          <a:xfrm>
            <a:off x="8273984" y="6416061"/>
            <a:ext cx="1696721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000">
                <a:solidFill>
                  <a:srgbClr val="000000"/>
                </a:solidFill>
              </a:defRPr>
            </a:lvl1pPr>
          </a:lstStyle>
          <a:p>
            <a:r>
              <a:rPr dirty="0">
                <a:solidFill>
                  <a:srgbClr val="FFFFFF"/>
                </a:solidFill>
              </a:rPr>
              <a:t>Known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48AFE4C-D0D7-4F84-A230-AEFD4D0DB7B3}"/>
              </a:ext>
            </a:extLst>
          </p:cNvPr>
          <p:cNvGrpSpPr/>
          <p:nvPr/>
        </p:nvGrpSpPr>
        <p:grpSpPr>
          <a:xfrm>
            <a:off x="4132800" y="2215970"/>
            <a:ext cx="14635213" cy="2322864"/>
            <a:chOff x="4132800" y="2215970"/>
            <a:chExt cx="14635213" cy="2322864"/>
          </a:xfrm>
        </p:grpSpPr>
        <p:sp>
          <p:nvSpPr>
            <p:cNvPr id="11" name="Rectangle">
              <a:extLst>
                <a:ext uri="{FF2B5EF4-FFF2-40B4-BE49-F238E27FC236}">
                  <a16:creationId xmlns:a16="http://schemas.microsoft.com/office/drawing/2014/main" id="{1C162B05-133A-4E00-BD1F-B1CC8D702D25}"/>
                </a:ext>
              </a:extLst>
            </p:cNvPr>
            <p:cNvSpPr/>
            <p:nvPr/>
          </p:nvSpPr>
          <p:spPr>
            <a:xfrm>
              <a:off x="4132800" y="2215970"/>
              <a:ext cx="14635213" cy="2322864"/>
            </a:xfrm>
            <a:prstGeom prst="rect">
              <a:avLst/>
            </a:prstGeom>
            <a:ln w="50800">
              <a:solidFill>
                <a:schemeClr val="tx1">
                  <a:lumMod val="50000"/>
                </a:schemeClr>
              </a:solidFill>
              <a:miter lim="400000"/>
            </a:ln>
          </p:spPr>
          <p:txBody>
            <a:bodyPr lIns="50800" tIns="50800" rIns="50800" bIns="50800" anchor="ctr"/>
            <a:lstStyle/>
            <a:p>
              <a:pPr defTabSz="82550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Lato Bold"/>
                </a:defRPr>
              </a:pPr>
              <a:endParaRPr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-clairvoyant scheduling:">
                  <a:extLst>
                    <a:ext uri="{FF2B5EF4-FFF2-40B4-BE49-F238E27FC236}">
                      <a16:creationId xmlns:a16="http://schemas.microsoft.com/office/drawing/2014/main" id="{1BC124BA-B7D3-4A3E-B20C-E7F4373AEBF8}"/>
                    </a:ext>
                  </a:extLst>
                </p:cNvPr>
                <p:cNvSpPr txBox="1"/>
                <p:nvPr/>
              </p:nvSpPr>
              <p:spPr>
                <a:xfrm>
                  <a:off x="4600649" y="2319453"/>
                  <a:ext cx="6615915" cy="809196"/>
                </a:xfrm>
                <a:prstGeom prst="rect">
                  <a:avLst/>
                </a:prstGeom>
                <a:ln w="12700">
                  <a:miter lim="400000"/>
                </a:ln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none" lIns="50800" tIns="50800" rIns="50800" bIns="50800" anchor="ctr">
                  <a:spAutoFit/>
                </a:bodyPr>
                <a:lstStyle/>
                <a:p>
                  <a:pPr>
                    <a:defRPr sz="4000">
                      <a:solidFill>
                        <a:srgbClr val="000000"/>
                      </a:solidFill>
                    </a:defRPr>
                  </a:pPr>
                  <a14:m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ar-AE" sz="47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AE" sz="47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ar-AE" sz="47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a14:m>
                  <a:r>
                    <a:rPr lang="ar-AE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Lato Bold"/>
                    </a:rPr>
                    <a:t>-</a:t>
                  </a:r>
                  <a:r>
                    <a:rPr lang="en-US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Lato Bold"/>
                    </a:rPr>
                    <a:t>clairvoyant scheduling</a:t>
                  </a:r>
                  <a:r>
                    <a:rPr lang="en-US">
                      <a:solidFill>
                        <a:schemeClr val="tx1"/>
                      </a:solidFill>
                    </a:rPr>
                    <a:t>: </a:t>
                  </a:r>
                </a:p>
              </p:txBody>
            </p:sp>
          </mc:Choice>
          <mc:Fallback xmlns="">
            <p:sp>
              <p:nvSpPr>
                <p:cNvPr id="12" name="-clairvoyant scheduling:">
                  <a:extLst>
                    <a:ext uri="{FF2B5EF4-FFF2-40B4-BE49-F238E27FC236}">
                      <a16:creationId xmlns:a16="http://schemas.microsoft.com/office/drawing/2014/main" id="{1BC124BA-B7D3-4A3E-B20C-E7F4373AEBF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00649" y="2319453"/>
                  <a:ext cx="6615915" cy="809196"/>
                </a:xfrm>
                <a:prstGeom prst="rect">
                  <a:avLst/>
                </a:prstGeom>
                <a:blipFill>
                  <a:blip r:embed="rId2"/>
                  <a:stretch>
                    <a:fillRect t="-3759" r="-3410" b="-28571"/>
                  </a:stretch>
                </a:blipFill>
                <a:ln w="12700">
                  <a:miter lim="400000"/>
                </a:ln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xmlns:a14="http://schemas.microsoft.com/office/drawing/2010/main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For every job j">
              <a:extLst>
                <a:ext uri="{FF2B5EF4-FFF2-40B4-BE49-F238E27FC236}">
                  <a16:creationId xmlns:a16="http://schemas.microsoft.com/office/drawing/2014/main" id="{4ABBC1A6-0191-42C4-94BD-5F7D223DE230}"/>
                </a:ext>
              </a:extLst>
            </p:cNvPr>
            <p:cNvSpPr txBox="1"/>
            <p:nvPr/>
          </p:nvSpPr>
          <p:spPr>
            <a:xfrm>
              <a:off x="11216564" y="2410504"/>
              <a:ext cx="3536225" cy="71814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anchor="ctr">
              <a:spAutoFit/>
            </a:bodyPr>
            <a:lstStyle/>
            <a:p>
              <a:pPr>
                <a:defRPr sz="4000">
                  <a:solidFill>
                    <a:srgbClr val="000000"/>
                  </a:solidFill>
                </a:defRPr>
              </a:pPr>
              <a:r>
                <a:rPr dirty="0">
                  <a:solidFill>
                    <a:schemeClr val="tx1"/>
                  </a:solidFill>
                  <a:latin typeface="+mn-lt"/>
                  <a:ea typeface="+mn-ea"/>
                  <a:cs typeface="+mn-cs"/>
                  <a:sym typeface="Lato Bold"/>
                </a:rPr>
                <a:t> </a:t>
              </a:r>
              <a:r>
                <a:rPr dirty="0">
                  <a:solidFill>
                    <a:schemeClr val="tx1"/>
                  </a:solidFill>
                </a:rPr>
                <a:t>For every job j</a:t>
              </a:r>
              <a:r>
                <a:rPr dirty="0">
                  <a:solidFill>
                    <a:schemeClr val="tx1"/>
                  </a:solidFill>
                  <a:latin typeface="+mn-lt"/>
                  <a:ea typeface="+mn-ea"/>
                  <a:cs typeface="+mn-cs"/>
                  <a:sym typeface="Lato Bold"/>
                </a:rPr>
                <a:t>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is revealed once its remaining time becomes">
                  <a:extLst>
                    <a:ext uri="{FF2B5EF4-FFF2-40B4-BE49-F238E27FC236}">
                      <a16:creationId xmlns:a16="http://schemas.microsoft.com/office/drawing/2014/main" id="{30307189-28CF-4369-A95C-E9C75D1384A6}"/>
                    </a:ext>
                  </a:extLst>
                </p:cNvPr>
                <p:cNvSpPr txBox="1"/>
                <p:nvPr/>
              </p:nvSpPr>
              <p:spPr>
                <a:xfrm>
                  <a:off x="5277035" y="3239121"/>
                  <a:ext cx="12480275" cy="836255"/>
                </a:xfrm>
                <a:prstGeom prst="rect">
                  <a:avLst/>
                </a:prstGeom>
                <a:ln w="12700">
                  <a:miter lim="400000"/>
                </a:ln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none" lIns="50800" tIns="50800" rIns="50800" bIns="50800" anchor="ctr">
                  <a:spAutoFit/>
                </a:bodyPr>
                <a:lstStyle/>
                <a:p>
                  <a:pPr lvl="1">
                    <a:lnSpc>
                      <a:spcPct val="90000"/>
                    </a:lnSpc>
                    <a:spcBef>
                      <a:spcPts val="4500"/>
                    </a:spcBef>
                    <a:defRPr sz="4000">
                      <a:solidFill>
                        <a:srgbClr val="000000"/>
                      </a:solidFill>
                    </a:defRPr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ar-AE" sz="47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47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ar-AE" sz="47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a14:m>
                  <a:r>
                    <a:rPr lang="ar-AE" dirty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Lato Bold"/>
                    </a:rPr>
                    <a:t>  </a:t>
                  </a:r>
                  <a:r>
                    <a:rPr lang="en-US" dirty="0">
                      <a:solidFill>
                        <a:schemeClr val="tx1"/>
                      </a:solidFill>
                    </a:rPr>
                    <a:t>is </a:t>
                  </a:r>
                  <a:r>
                    <a:rPr lang="en-US" i="1" dirty="0">
                      <a:solidFill>
                        <a:schemeClr val="tx1"/>
                      </a:solidFill>
                    </a:rPr>
                    <a:t>revealed</a:t>
                  </a:r>
                  <a:r>
                    <a:rPr lang="en-US" dirty="0">
                      <a:solidFill>
                        <a:schemeClr val="tx1"/>
                      </a:solidFill>
                    </a:rPr>
                    <a:t> once its remaining time becomes  </a:t>
                  </a:r>
                  <a14:m>
                    <m:oMath xmlns:m="http://schemas.openxmlformats.org/officeDocument/2006/math">
                      <m:f>
                        <m:fPr>
                          <m:type m:val="skw"/>
                          <m:ctrlPr>
                            <a:rPr lang="ar-AE" sz="47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ar-AE" sz="47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47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ar-AE" sz="47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ar-AE" sz="47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a14:m>
                  <a:endParaRPr lang="ar-AE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4" name="is revealed once its remaining time becomes">
                  <a:extLst>
                    <a:ext uri="{FF2B5EF4-FFF2-40B4-BE49-F238E27FC236}">
                      <a16:creationId xmlns:a16="http://schemas.microsoft.com/office/drawing/2014/main" id="{30307189-28CF-4369-A95C-E9C75D1384A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77035" y="3239121"/>
                  <a:ext cx="12480275" cy="836255"/>
                </a:xfrm>
                <a:prstGeom prst="rect">
                  <a:avLst/>
                </a:prstGeom>
                <a:blipFill>
                  <a:blip r:embed="rId3"/>
                  <a:stretch>
                    <a:fillRect t="-7246" b="-20290"/>
                  </a:stretch>
                </a:blipFill>
                <a:ln w="12700">
                  <a:miter lim="400000"/>
                </a:ln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xmlns:a14="http://schemas.microsoft.com/office/drawing/2010/main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5" name="[Yingchareonthawornchai Torng, 2017]">
            <a:extLst>
              <a:ext uri="{FF2B5EF4-FFF2-40B4-BE49-F238E27FC236}">
                <a16:creationId xmlns:a16="http://schemas.microsoft.com/office/drawing/2014/main" id="{7661400C-D666-403F-8FDA-32AE7D049A90}"/>
              </a:ext>
            </a:extLst>
          </p:cNvPr>
          <p:cNvSpPr txBox="1"/>
          <p:nvPr/>
        </p:nvSpPr>
        <p:spPr>
          <a:xfrm>
            <a:off x="16748897" y="13074710"/>
            <a:ext cx="7635103" cy="5457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algn="l">
              <a:lnSpc>
                <a:spcPct val="90000"/>
              </a:lnSpc>
              <a:spcBef>
                <a:spcPts val="4500"/>
              </a:spcBef>
              <a:defRPr sz="4000"/>
            </a:pPr>
            <a:r>
              <a:rPr sz="3200" dirty="0">
                <a:solidFill>
                  <a:srgbClr val="FF990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[</a:t>
            </a:r>
            <a:r>
              <a:rPr sz="3200" dirty="0" err="1">
                <a:solidFill>
                  <a:srgbClr val="FF990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Bold"/>
              </a:rPr>
              <a:t>Yingchareonthawornchai</a:t>
            </a:r>
            <a:r>
              <a:rPr sz="3200" dirty="0">
                <a:solidFill>
                  <a:srgbClr val="FF990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Bold"/>
              </a:rPr>
              <a:t> </a:t>
            </a:r>
            <a:r>
              <a:rPr sz="3200" dirty="0" err="1">
                <a:solidFill>
                  <a:srgbClr val="FF990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Torng</a:t>
            </a:r>
            <a:r>
              <a:rPr sz="3200" dirty="0">
                <a:solidFill>
                  <a:srgbClr val="FF990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, 2017]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1445B4A-5893-4945-A0D5-9E71C673B3DF}"/>
              </a:ext>
            </a:extLst>
          </p:cNvPr>
          <p:cNvSpPr txBox="1"/>
          <p:nvPr/>
        </p:nvSpPr>
        <p:spPr>
          <a:xfrm>
            <a:off x="12354697" y="7229241"/>
            <a:ext cx="2398092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Elapsed time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43FC0E-A706-4B09-9608-0E9CB79E5091}"/>
              </a:ext>
            </a:extLst>
          </p:cNvPr>
          <p:cNvSpPr txBox="1"/>
          <p:nvPr/>
        </p:nvSpPr>
        <p:spPr>
          <a:xfrm>
            <a:off x="12354697" y="5813060"/>
            <a:ext cx="7025962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See remaining time (job is now known)</a:t>
            </a:r>
          </a:p>
        </p:txBody>
      </p:sp>
      <p:sp>
        <p:nvSpPr>
          <p:cNvPr id="19" name="Example:  Research projects = jobs">
            <a:extLst>
              <a:ext uri="{FF2B5EF4-FFF2-40B4-BE49-F238E27FC236}">
                <a16:creationId xmlns:a16="http://schemas.microsoft.com/office/drawing/2014/main" id="{C413AB7B-38C3-4EC5-AA90-3A435163E7A1}"/>
              </a:ext>
            </a:extLst>
          </p:cNvPr>
          <p:cNvSpPr txBox="1"/>
          <p:nvPr/>
        </p:nvSpPr>
        <p:spPr>
          <a:xfrm>
            <a:off x="1718516" y="10476879"/>
            <a:ext cx="7920438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buSzPct val="123000"/>
              <a:defRPr sz="40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r>
              <a:rPr dirty="0">
                <a:solidFill>
                  <a:schemeClr val="tx1"/>
                </a:solidFill>
              </a:rPr>
              <a:t>Example: </a:t>
            </a:r>
            <a:r>
              <a:rPr dirty="0">
                <a:solidFill>
                  <a:schemeClr val="tx1"/>
                </a:solidFill>
                <a:latin typeface="Lato Regular"/>
                <a:ea typeface="Lato Regular"/>
                <a:cs typeface="Lato Regular"/>
                <a:sym typeface="Lato Regular"/>
              </a:rPr>
              <a:t> Research projects = jobs</a:t>
            </a:r>
          </a:p>
        </p:txBody>
      </p:sp>
      <p:sp>
        <p:nvSpPr>
          <p:cNvPr id="20" name="Hard to estimate…">
            <a:extLst>
              <a:ext uri="{FF2B5EF4-FFF2-40B4-BE49-F238E27FC236}">
                <a16:creationId xmlns:a16="http://schemas.microsoft.com/office/drawing/2014/main" id="{7AF0F204-3119-42F1-9ED2-263658FC7258}"/>
              </a:ext>
            </a:extLst>
          </p:cNvPr>
          <p:cNvSpPr txBox="1"/>
          <p:nvPr/>
        </p:nvSpPr>
        <p:spPr>
          <a:xfrm>
            <a:off x="2236821" y="11307750"/>
            <a:ext cx="12036950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000"/>
            </a:pPr>
            <a:r>
              <a:rPr dirty="0">
                <a:solidFill>
                  <a:schemeClr val="tx1"/>
                </a:solidFill>
              </a:rPr>
              <a:t>Hard to estimate</a:t>
            </a:r>
          </a:p>
          <a:p>
            <a:pPr algn="l">
              <a:defRPr sz="4000"/>
            </a:pPr>
            <a:r>
              <a:rPr dirty="0" err="1">
                <a:solidFill>
                  <a:schemeClr val="tx1"/>
                </a:solidFill>
              </a:rPr>
              <a:t>Eas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 err="1">
                <a:solidFill>
                  <a:schemeClr val="tx1"/>
                </a:solidFill>
              </a:rPr>
              <a:t>ier</a:t>
            </a:r>
            <a:r>
              <a:rPr lang="en-US" dirty="0">
                <a:solidFill>
                  <a:schemeClr val="tx1"/>
                </a:solidFill>
              </a:rPr>
              <a:t>)</a:t>
            </a:r>
            <a:r>
              <a:rPr dirty="0">
                <a:solidFill>
                  <a:schemeClr val="tx1"/>
                </a:solidFill>
              </a:rPr>
              <a:t> to estimate once the project is about to finish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Rectangle"/>
          <p:cNvSpPr/>
          <p:nvPr/>
        </p:nvSpPr>
        <p:spPr>
          <a:xfrm>
            <a:off x="11199886" y="5415161"/>
            <a:ext cx="569873" cy="1390835"/>
          </a:xfrm>
          <a:prstGeom prst="rect">
            <a:avLst/>
          </a:prstGeom>
          <a:solidFill>
            <a:srgbClr val="60D93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/>
          </a:p>
        </p:txBody>
      </p:sp>
      <p:sp>
        <p:nvSpPr>
          <p:cNvPr id="389" name="Rectangle"/>
          <p:cNvSpPr/>
          <p:nvPr/>
        </p:nvSpPr>
        <p:spPr>
          <a:xfrm>
            <a:off x="11199886" y="5370558"/>
            <a:ext cx="569873" cy="280220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/>
          </a:p>
        </p:txBody>
      </p:sp>
      <p:sp>
        <p:nvSpPr>
          <p:cNvPr id="390" name="completed"/>
          <p:cNvSpPr txBox="1"/>
          <p:nvPr/>
        </p:nvSpPr>
        <p:spPr>
          <a:xfrm>
            <a:off x="7770356" y="6416061"/>
            <a:ext cx="2467357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rgbClr val="FFFFFF"/>
                </a:solidFill>
              </a:rPr>
              <a:t>completed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599430B-8B9E-4D86-9B42-EC129F028571}"/>
              </a:ext>
            </a:extLst>
          </p:cNvPr>
          <p:cNvGrpSpPr/>
          <p:nvPr/>
        </p:nvGrpSpPr>
        <p:grpSpPr>
          <a:xfrm>
            <a:off x="4132800" y="2215970"/>
            <a:ext cx="14635213" cy="2322864"/>
            <a:chOff x="4132800" y="2215970"/>
            <a:chExt cx="14635213" cy="2322864"/>
          </a:xfrm>
        </p:grpSpPr>
        <p:sp>
          <p:nvSpPr>
            <p:cNvPr id="11" name="Rectangle">
              <a:extLst>
                <a:ext uri="{FF2B5EF4-FFF2-40B4-BE49-F238E27FC236}">
                  <a16:creationId xmlns:a16="http://schemas.microsoft.com/office/drawing/2014/main" id="{7F3E67DD-F4C3-4DF7-B5AB-6B9D49A37757}"/>
                </a:ext>
              </a:extLst>
            </p:cNvPr>
            <p:cNvSpPr/>
            <p:nvPr/>
          </p:nvSpPr>
          <p:spPr>
            <a:xfrm>
              <a:off x="4132800" y="2215970"/>
              <a:ext cx="14635213" cy="2322864"/>
            </a:xfrm>
            <a:prstGeom prst="rect">
              <a:avLst/>
            </a:prstGeom>
            <a:ln w="50800">
              <a:solidFill>
                <a:schemeClr val="tx1">
                  <a:lumMod val="50000"/>
                </a:schemeClr>
              </a:solidFill>
              <a:miter lim="400000"/>
            </a:ln>
          </p:spPr>
          <p:txBody>
            <a:bodyPr lIns="50800" tIns="50800" rIns="50800" bIns="50800" anchor="ctr"/>
            <a:lstStyle/>
            <a:p>
              <a:pPr defTabSz="82550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Lato Bold"/>
                </a:defRPr>
              </a:pPr>
              <a:endParaRPr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-clairvoyant scheduling:">
                  <a:extLst>
                    <a:ext uri="{FF2B5EF4-FFF2-40B4-BE49-F238E27FC236}">
                      <a16:creationId xmlns:a16="http://schemas.microsoft.com/office/drawing/2014/main" id="{9C684424-0ADE-4C8D-AFF8-4D4ECC2D74EC}"/>
                    </a:ext>
                  </a:extLst>
                </p:cNvPr>
                <p:cNvSpPr txBox="1"/>
                <p:nvPr/>
              </p:nvSpPr>
              <p:spPr>
                <a:xfrm>
                  <a:off x="4600649" y="2319453"/>
                  <a:ext cx="6615915" cy="809196"/>
                </a:xfrm>
                <a:prstGeom prst="rect">
                  <a:avLst/>
                </a:prstGeom>
                <a:ln w="12700">
                  <a:miter lim="400000"/>
                </a:ln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none" lIns="50800" tIns="50800" rIns="50800" bIns="50800" anchor="ctr">
                  <a:spAutoFit/>
                </a:bodyPr>
                <a:lstStyle/>
                <a:p>
                  <a:pPr>
                    <a:defRPr sz="4000">
                      <a:solidFill>
                        <a:srgbClr val="000000"/>
                      </a:solidFill>
                    </a:defRPr>
                  </a:pPr>
                  <a14:m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ar-AE" sz="47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AE" sz="47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ar-AE" sz="47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a14:m>
                  <a:r>
                    <a:rPr lang="ar-AE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Lato Bold"/>
                    </a:rPr>
                    <a:t>-</a:t>
                  </a:r>
                  <a:r>
                    <a:rPr lang="en-US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Lato Bold"/>
                    </a:rPr>
                    <a:t>clairvoyant scheduling</a:t>
                  </a:r>
                  <a:r>
                    <a:rPr lang="en-US">
                      <a:solidFill>
                        <a:schemeClr val="tx1"/>
                      </a:solidFill>
                    </a:rPr>
                    <a:t>: </a:t>
                  </a:r>
                </a:p>
              </p:txBody>
            </p:sp>
          </mc:Choice>
          <mc:Fallback xmlns="">
            <p:sp>
              <p:nvSpPr>
                <p:cNvPr id="12" name="-clairvoyant scheduling:">
                  <a:extLst>
                    <a:ext uri="{FF2B5EF4-FFF2-40B4-BE49-F238E27FC236}">
                      <a16:creationId xmlns:a16="http://schemas.microsoft.com/office/drawing/2014/main" id="{9C684424-0ADE-4C8D-AFF8-4D4ECC2D74E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00649" y="2319453"/>
                  <a:ext cx="6615915" cy="809196"/>
                </a:xfrm>
                <a:prstGeom prst="rect">
                  <a:avLst/>
                </a:prstGeom>
                <a:blipFill>
                  <a:blip r:embed="rId2"/>
                  <a:stretch>
                    <a:fillRect t="-3759" r="-3410" b="-28571"/>
                  </a:stretch>
                </a:blipFill>
                <a:ln w="12700">
                  <a:miter lim="400000"/>
                </a:ln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xmlns:a14="http://schemas.microsoft.com/office/drawing/2010/main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For every job j">
              <a:extLst>
                <a:ext uri="{FF2B5EF4-FFF2-40B4-BE49-F238E27FC236}">
                  <a16:creationId xmlns:a16="http://schemas.microsoft.com/office/drawing/2014/main" id="{2ED4333B-11D3-4D1F-9A35-51F8D5629B73}"/>
                </a:ext>
              </a:extLst>
            </p:cNvPr>
            <p:cNvSpPr txBox="1"/>
            <p:nvPr/>
          </p:nvSpPr>
          <p:spPr>
            <a:xfrm>
              <a:off x="11216564" y="2410504"/>
              <a:ext cx="3536225" cy="71814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anchor="ctr">
              <a:spAutoFit/>
            </a:bodyPr>
            <a:lstStyle/>
            <a:p>
              <a:pPr>
                <a:defRPr sz="4000">
                  <a:solidFill>
                    <a:srgbClr val="000000"/>
                  </a:solidFill>
                </a:defRPr>
              </a:pPr>
              <a:r>
                <a:rPr dirty="0">
                  <a:solidFill>
                    <a:schemeClr val="tx1"/>
                  </a:solidFill>
                  <a:latin typeface="+mn-lt"/>
                  <a:ea typeface="+mn-ea"/>
                  <a:cs typeface="+mn-cs"/>
                  <a:sym typeface="Lato Bold"/>
                </a:rPr>
                <a:t> </a:t>
              </a:r>
              <a:r>
                <a:rPr dirty="0">
                  <a:solidFill>
                    <a:schemeClr val="tx1"/>
                  </a:solidFill>
                </a:rPr>
                <a:t>For every job j</a:t>
              </a:r>
              <a:r>
                <a:rPr dirty="0">
                  <a:solidFill>
                    <a:schemeClr val="tx1"/>
                  </a:solidFill>
                  <a:latin typeface="+mn-lt"/>
                  <a:ea typeface="+mn-ea"/>
                  <a:cs typeface="+mn-cs"/>
                  <a:sym typeface="Lato Bold"/>
                </a:rPr>
                <a:t>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is revealed once its remaining time becomes">
                  <a:extLst>
                    <a:ext uri="{FF2B5EF4-FFF2-40B4-BE49-F238E27FC236}">
                      <a16:creationId xmlns:a16="http://schemas.microsoft.com/office/drawing/2014/main" id="{9FF0CDD2-64BF-485D-9666-BBDB585C0E88}"/>
                    </a:ext>
                  </a:extLst>
                </p:cNvPr>
                <p:cNvSpPr txBox="1"/>
                <p:nvPr/>
              </p:nvSpPr>
              <p:spPr>
                <a:xfrm>
                  <a:off x="5277035" y="3239121"/>
                  <a:ext cx="12480275" cy="836255"/>
                </a:xfrm>
                <a:prstGeom prst="rect">
                  <a:avLst/>
                </a:prstGeom>
                <a:ln w="12700">
                  <a:miter lim="400000"/>
                </a:ln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none" lIns="50800" tIns="50800" rIns="50800" bIns="50800" anchor="ctr">
                  <a:spAutoFit/>
                </a:bodyPr>
                <a:lstStyle/>
                <a:p>
                  <a:pPr lvl="1">
                    <a:lnSpc>
                      <a:spcPct val="90000"/>
                    </a:lnSpc>
                    <a:spcBef>
                      <a:spcPts val="4500"/>
                    </a:spcBef>
                    <a:defRPr sz="4000">
                      <a:solidFill>
                        <a:srgbClr val="000000"/>
                      </a:solidFill>
                    </a:defRPr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ar-AE" sz="47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47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ar-AE" sz="47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a14:m>
                  <a:r>
                    <a:rPr lang="ar-AE" dirty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Lato Bold"/>
                    </a:rPr>
                    <a:t>  </a:t>
                  </a:r>
                  <a:r>
                    <a:rPr lang="en-US" dirty="0">
                      <a:solidFill>
                        <a:schemeClr val="tx1"/>
                      </a:solidFill>
                    </a:rPr>
                    <a:t>is </a:t>
                  </a:r>
                  <a:r>
                    <a:rPr lang="en-US" i="1" dirty="0">
                      <a:solidFill>
                        <a:schemeClr val="tx1"/>
                      </a:solidFill>
                    </a:rPr>
                    <a:t>revealed</a:t>
                  </a:r>
                  <a:r>
                    <a:rPr lang="en-US" dirty="0">
                      <a:solidFill>
                        <a:schemeClr val="tx1"/>
                      </a:solidFill>
                    </a:rPr>
                    <a:t> once its remaining time becomes  </a:t>
                  </a:r>
                  <a14:m>
                    <m:oMath xmlns:m="http://schemas.openxmlformats.org/officeDocument/2006/math">
                      <m:f>
                        <m:fPr>
                          <m:type m:val="skw"/>
                          <m:ctrlPr>
                            <a:rPr lang="ar-AE" sz="47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ar-AE" sz="47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47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ar-AE" sz="47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ar-AE" sz="47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a14:m>
                  <a:endParaRPr lang="ar-AE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4" name="is revealed once its remaining time becomes">
                  <a:extLst>
                    <a:ext uri="{FF2B5EF4-FFF2-40B4-BE49-F238E27FC236}">
                      <a16:creationId xmlns:a16="http://schemas.microsoft.com/office/drawing/2014/main" id="{9FF0CDD2-64BF-485D-9666-BBDB585C0E8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77035" y="3239121"/>
                  <a:ext cx="12480275" cy="836255"/>
                </a:xfrm>
                <a:prstGeom prst="rect">
                  <a:avLst/>
                </a:prstGeom>
                <a:blipFill>
                  <a:blip r:embed="rId3"/>
                  <a:stretch>
                    <a:fillRect t="-7246" b="-20290"/>
                  </a:stretch>
                </a:blipFill>
                <a:ln w="12700">
                  <a:miter lim="400000"/>
                </a:ln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xmlns:a14="http://schemas.microsoft.com/office/drawing/2010/main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5" name="[Yingchareonthawornchai Torng, 2017]">
            <a:extLst>
              <a:ext uri="{FF2B5EF4-FFF2-40B4-BE49-F238E27FC236}">
                <a16:creationId xmlns:a16="http://schemas.microsoft.com/office/drawing/2014/main" id="{C84400EC-B293-4B7B-91E1-2FDF4051F4B9}"/>
              </a:ext>
            </a:extLst>
          </p:cNvPr>
          <p:cNvSpPr txBox="1"/>
          <p:nvPr/>
        </p:nvSpPr>
        <p:spPr>
          <a:xfrm>
            <a:off x="16748897" y="13074710"/>
            <a:ext cx="7635103" cy="5457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algn="l">
              <a:lnSpc>
                <a:spcPct val="90000"/>
              </a:lnSpc>
              <a:spcBef>
                <a:spcPts val="4500"/>
              </a:spcBef>
              <a:defRPr sz="4000"/>
            </a:pPr>
            <a:r>
              <a:rPr sz="3200" dirty="0">
                <a:solidFill>
                  <a:srgbClr val="FF990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[</a:t>
            </a:r>
            <a:r>
              <a:rPr sz="3200" dirty="0" err="1">
                <a:solidFill>
                  <a:srgbClr val="FF990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Bold"/>
              </a:rPr>
              <a:t>Yingchareonthawornchai</a:t>
            </a:r>
            <a:r>
              <a:rPr sz="3200" dirty="0">
                <a:solidFill>
                  <a:srgbClr val="FF990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Bold"/>
              </a:rPr>
              <a:t> </a:t>
            </a:r>
            <a:r>
              <a:rPr sz="3200" dirty="0" err="1">
                <a:solidFill>
                  <a:srgbClr val="FF990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Torng</a:t>
            </a:r>
            <a:r>
              <a:rPr sz="3200" dirty="0">
                <a:solidFill>
                  <a:srgbClr val="FF990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, 2017]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FED73AE-F45E-4599-81E4-19CC527DD064}"/>
              </a:ext>
            </a:extLst>
          </p:cNvPr>
          <p:cNvSpPr txBox="1"/>
          <p:nvPr/>
        </p:nvSpPr>
        <p:spPr>
          <a:xfrm>
            <a:off x="12354697" y="7229241"/>
            <a:ext cx="2398092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Elapsed time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BD7CB05-2354-4A41-B9C3-28D47EB6C867}"/>
              </a:ext>
            </a:extLst>
          </p:cNvPr>
          <p:cNvSpPr txBox="1"/>
          <p:nvPr/>
        </p:nvSpPr>
        <p:spPr>
          <a:xfrm>
            <a:off x="12354697" y="5813060"/>
            <a:ext cx="7025962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See remaining time (job is now known)</a:t>
            </a:r>
          </a:p>
        </p:txBody>
      </p:sp>
      <p:sp>
        <p:nvSpPr>
          <p:cNvPr id="20" name="Example:  Research projects = jobs">
            <a:extLst>
              <a:ext uri="{FF2B5EF4-FFF2-40B4-BE49-F238E27FC236}">
                <a16:creationId xmlns:a16="http://schemas.microsoft.com/office/drawing/2014/main" id="{83EE773B-54B7-4A37-B608-6C9E3F9316DB}"/>
              </a:ext>
            </a:extLst>
          </p:cNvPr>
          <p:cNvSpPr txBox="1"/>
          <p:nvPr/>
        </p:nvSpPr>
        <p:spPr>
          <a:xfrm>
            <a:off x="1718516" y="10476879"/>
            <a:ext cx="7920438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buSzPct val="123000"/>
              <a:defRPr sz="40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r>
              <a:rPr dirty="0">
                <a:solidFill>
                  <a:schemeClr val="tx1"/>
                </a:solidFill>
              </a:rPr>
              <a:t>Example: </a:t>
            </a:r>
            <a:r>
              <a:rPr dirty="0">
                <a:solidFill>
                  <a:schemeClr val="tx1"/>
                </a:solidFill>
                <a:latin typeface="Lato Regular"/>
                <a:ea typeface="Lato Regular"/>
                <a:cs typeface="Lato Regular"/>
                <a:sym typeface="Lato Regular"/>
              </a:rPr>
              <a:t> Research projects = jobs</a:t>
            </a:r>
          </a:p>
        </p:txBody>
      </p:sp>
      <p:sp>
        <p:nvSpPr>
          <p:cNvPr id="22" name="Hard to estimate…">
            <a:extLst>
              <a:ext uri="{FF2B5EF4-FFF2-40B4-BE49-F238E27FC236}">
                <a16:creationId xmlns:a16="http://schemas.microsoft.com/office/drawing/2014/main" id="{DE270620-7F0D-436C-A3D3-E633CD86D133}"/>
              </a:ext>
            </a:extLst>
          </p:cNvPr>
          <p:cNvSpPr txBox="1"/>
          <p:nvPr/>
        </p:nvSpPr>
        <p:spPr>
          <a:xfrm>
            <a:off x="2236821" y="11307750"/>
            <a:ext cx="12036950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000"/>
            </a:pPr>
            <a:r>
              <a:rPr dirty="0">
                <a:solidFill>
                  <a:schemeClr val="tx1"/>
                </a:solidFill>
              </a:rPr>
              <a:t>Hard to estimate</a:t>
            </a:r>
          </a:p>
          <a:p>
            <a:pPr algn="l">
              <a:defRPr sz="4000"/>
            </a:pPr>
            <a:r>
              <a:rPr dirty="0" err="1">
                <a:solidFill>
                  <a:schemeClr val="tx1"/>
                </a:solidFill>
              </a:rPr>
              <a:t>Eas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 err="1">
                <a:solidFill>
                  <a:schemeClr val="tx1"/>
                </a:solidFill>
              </a:rPr>
              <a:t>ier</a:t>
            </a:r>
            <a:r>
              <a:rPr lang="en-US" dirty="0">
                <a:solidFill>
                  <a:schemeClr val="tx1"/>
                </a:solidFill>
              </a:rPr>
              <a:t>)</a:t>
            </a:r>
            <a:r>
              <a:rPr dirty="0">
                <a:solidFill>
                  <a:schemeClr val="tx1"/>
                </a:solidFill>
              </a:rPr>
              <a:t> to estimate once the project is about to finish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: 圆角 3">
                <a:extLst>
                  <a:ext uri="{FF2B5EF4-FFF2-40B4-BE49-F238E27FC236}">
                    <a16:creationId xmlns:a16="http://schemas.microsoft.com/office/drawing/2014/main" id="{D6CEA187-FE93-4F1B-8E92-29913FE49327}"/>
                  </a:ext>
                </a:extLst>
              </p:cNvPr>
              <p:cNvSpPr/>
              <p:nvPr/>
            </p:nvSpPr>
            <p:spPr>
              <a:xfrm>
                <a:off x="1257431" y="3406502"/>
                <a:ext cx="20390401" cy="2233792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r>
                  <a:rPr lang="en-US" altLang="zh-CN" sz="4267" b="1" dirty="0">
                    <a:solidFill>
                      <a:srgbClr val="00B0F0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Theorem 2:</a:t>
                </a:r>
                <a:r>
                  <a:rPr lang="en-US" altLang="zh-CN" sz="4267" b="1" dirty="0">
                    <a:solidFill>
                      <a:srgbClr val="FF0000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</a:t>
                </a:r>
              </a:p>
              <a:p>
                <a:pPr algn="l"/>
                <a:endParaRPr lang="en-US" altLang="zh-CN" sz="4267" b="1" dirty="0">
                  <a:solidFill>
                    <a:srgbClr val="FF0000"/>
                  </a:solidFill>
                  <a:latin typeface="Lato" panose="020F0502020204030203" pitchFamily="34" charset="0"/>
                  <a:cs typeface="Lato" panose="020F0502020204030203" pitchFamily="34" charset="0"/>
                </a:endParaRPr>
              </a:p>
              <a:p>
                <a:pPr algn="l"/>
                <a:r>
                  <a:rPr lang="en-US" altLang="zh-CN" sz="4267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   Algo with </a:t>
                </a:r>
                <a14:m>
                  <m:oMath xmlns:m="http://schemas.openxmlformats.org/officeDocument/2006/math">
                    <m:r>
                      <a:rPr lang="en-US" altLang="zh-CN" sz="4267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Lato" panose="020F0502020204030203" pitchFamily="34" charset="0"/>
                      </a:rPr>
                      <m:t>2</m:t>
                    </m:r>
                  </m:oMath>
                </a14:m>
                <a:r>
                  <a:rPr lang="en-US" altLang="zh-CN" sz="4267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-</a:t>
                </a:r>
                <a:r>
                  <a:rPr lang="en-US" altLang="zh-CN" sz="4267" dirty="0" err="1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comp’ness</a:t>
                </a:r>
                <a:r>
                  <a:rPr lang="en-US" altLang="zh-CN" sz="4267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if learn size after processing half of job.</a:t>
                </a:r>
              </a:p>
            </p:txBody>
          </p:sp>
        </mc:Choice>
        <mc:Fallback xmlns="">
          <p:sp>
            <p:nvSpPr>
              <p:cNvPr id="13" name="矩形: 圆角 3">
                <a:extLst>
                  <a:ext uri="{FF2B5EF4-FFF2-40B4-BE49-F238E27FC236}">
                    <a16:creationId xmlns:a16="http://schemas.microsoft.com/office/drawing/2014/main" id="{D6CEA187-FE93-4F1B-8E92-29913FE493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7431" y="3406502"/>
                <a:ext cx="20390401" cy="2233792"/>
              </a:xfrm>
              <a:prstGeom prst="roundRect">
                <a:avLst/>
              </a:prstGeom>
              <a:blipFill>
                <a:blip r:embed="rId2"/>
                <a:stretch>
                  <a:fillRect l="-628" t="-1093" b="-819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矩形: 圆角 3">
                <a:extLst>
                  <a:ext uri="{FF2B5EF4-FFF2-40B4-BE49-F238E27FC236}">
                    <a16:creationId xmlns:a16="http://schemas.microsoft.com/office/drawing/2014/main" id="{652AD375-9895-4B9D-A688-FEA37ECF20A7}"/>
                  </a:ext>
                </a:extLst>
              </p:cNvPr>
              <p:cNvSpPr/>
              <p:nvPr/>
            </p:nvSpPr>
            <p:spPr>
              <a:xfrm>
                <a:off x="1859998" y="5801922"/>
                <a:ext cx="20390401" cy="2233792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r>
                  <a:rPr lang="en-US" altLang="zh-CN" sz="4267" dirty="0">
                    <a:solidFill>
                      <a:srgbClr val="92D050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“Suppose know true size when 1-eps of job done </a:t>
                </a:r>
                <a14:m>
                  <m:oMath xmlns:m="http://schemas.openxmlformats.org/officeDocument/2006/math">
                    <m:r>
                      <a:rPr lang="en-US" altLang="zh-CN" sz="4267" b="0" i="1" smtClean="0">
                        <a:solidFill>
                          <a:srgbClr val="92D050"/>
                        </a:solidFill>
                        <a:latin typeface="Cambria Math" panose="02040503050406030204" pitchFamily="18" charset="0"/>
                        <a:cs typeface="Lato" panose="020F0502020204030203" pitchFamily="34" charset="0"/>
                      </a:rPr>
                      <m:t>⇒</m:t>
                    </m:r>
                  </m:oMath>
                </a14:m>
                <a:r>
                  <a:rPr lang="en-US" altLang="zh-CN" sz="4267" dirty="0">
                    <a:solidFill>
                      <a:srgbClr val="92D050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(1/eps)-competitive algo”</a:t>
                </a:r>
              </a:p>
            </p:txBody>
          </p:sp>
        </mc:Choice>
        <mc:Fallback xmlns="">
          <p:sp>
            <p:nvSpPr>
              <p:cNvPr id="14" name="矩形: 圆角 3">
                <a:extLst>
                  <a:ext uri="{FF2B5EF4-FFF2-40B4-BE49-F238E27FC236}">
                    <a16:creationId xmlns:a16="http://schemas.microsoft.com/office/drawing/2014/main" id="{652AD375-9895-4B9D-A688-FEA37ECF20A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9998" y="5801922"/>
                <a:ext cx="20390401" cy="2233792"/>
              </a:xfrm>
              <a:prstGeom prst="roundRect">
                <a:avLst/>
              </a:prstGeom>
              <a:blipFill>
                <a:blip r:embed="rId3"/>
                <a:stretch>
                  <a:fillRect l="-62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Set Cover">
            <a:extLst>
              <a:ext uri="{FF2B5EF4-FFF2-40B4-BE49-F238E27FC236}">
                <a16:creationId xmlns:a16="http://schemas.microsoft.com/office/drawing/2014/main" id="{97D74905-74B4-4924-830C-5BDD325AB9E9}"/>
              </a:ext>
            </a:extLst>
          </p:cNvPr>
          <p:cNvSpPr txBox="1">
            <a:spLocks/>
          </p:cNvSpPr>
          <p:nvPr/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9pPr>
          </a:lstStyle>
          <a:p>
            <a:pPr hangingPunct="1"/>
            <a:r>
              <a:rPr lang="en-US" dirty="0"/>
              <a:t>Main Theorem</a:t>
            </a:r>
          </a:p>
        </p:txBody>
      </p:sp>
      <p:sp>
        <p:nvSpPr>
          <p:cNvPr id="16" name="矩形: 圆角 3">
            <a:extLst>
              <a:ext uri="{FF2B5EF4-FFF2-40B4-BE49-F238E27FC236}">
                <a16:creationId xmlns:a16="http://schemas.microsoft.com/office/drawing/2014/main" id="{B9EB410F-0340-42C4-AFDB-AF91F5242A73}"/>
              </a:ext>
            </a:extLst>
          </p:cNvPr>
          <p:cNvSpPr/>
          <p:nvPr/>
        </p:nvSpPr>
        <p:spPr>
          <a:xfrm>
            <a:off x="1257431" y="8608422"/>
            <a:ext cx="20390401" cy="2233792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4267" b="1" dirty="0">
                <a:solidFill>
                  <a:srgbClr val="00B0F0"/>
                </a:solidFill>
                <a:latin typeface="Lato" panose="020F0502020204030203" pitchFamily="34" charset="0"/>
                <a:cs typeface="Lato" panose="020F0502020204030203" pitchFamily="34" charset="0"/>
              </a:rPr>
              <a:t>Theorem 2b:</a:t>
            </a:r>
            <a:r>
              <a:rPr lang="en-US" altLang="zh-CN" sz="4267" b="1" dirty="0">
                <a:solidFill>
                  <a:srgbClr val="FF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</a:p>
          <a:p>
            <a:pPr algn="l"/>
            <a:endParaRPr lang="en-US" altLang="zh-CN" sz="4267" b="1" dirty="0">
              <a:solidFill>
                <a:srgbClr val="FF0000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  <a:p>
            <a:pPr algn="l"/>
            <a:r>
              <a:rPr lang="en-US" altLang="zh-CN" sz="4267" dirty="0">
                <a:solidFill>
                  <a:schemeClr val="tx1"/>
                </a:solidFill>
                <a:latin typeface="Lato" panose="020F0502020204030203" pitchFamily="34" charset="0"/>
                <a:cs typeface="Lato" panose="020F0502020204030203" pitchFamily="34" charset="0"/>
              </a:rPr>
              <a:t>    This is best possible (for both det. and rand. algos)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16" grpId="0" bldLvl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Q: What is the smallest possible remaining time?"/>
          <p:cNvSpPr txBox="1"/>
          <p:nvPr/>
        </p:nvSpPr>
        <p:spPr>
          <a:xfrm>
            <a:off x="7078097" y="3670567"/>
            <a:ext cx="9387185" cy="6719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3700">
                <a:solidFill>
                  <a:schemeClr val="accent1">
                    <a:lumOff val="-13575"/>
                  </a:schemeClr>
                </a:solidFill>
              </a:defRPr>
            </a:pPr>
            <a:r>
              <a:rPr dirty="0">
                <a:solidFill>
                  <a:schemeClr val="tx1"/>
                </a:solidFill>
                <a:latin typeface="+mn-lt"/>
                <a:ea typeface="+mn-ea"/>
                <a:cs typeface="+mn-cs"/>
                <a:sym typeface="Lato Bold"/>
              </a:rPr>
              <a:t>Q:</a:t>
            </a:r>
            <a:r>
              <a:rPr dirty="0">
                <a:solidFill>
                  <a:schemeClr val="tx1"/>
                </a:solidFill>
              </a:rPr>
              <a:t> What is smallest possible </a:t>
            </a:r>
            <a:r>
              <a:rPr lang="en-US" dirty="0">
                <a:solidFill>
                  <a:schemeClr val="tx1"/>
                </a:solidFill>
              </a:rPr>
              <a:t>size of this job</a:t>
            </a:r>
            <a:r>
              <a:rPr dirty="0">
                <a:solidFill>
                  <a:schemeClr val="tx1"/>
                </a:solidFill>
              </a:rPr>
              <a:t>? </a:t>
            </a:r>
          </a:p>
        </p:txBody>
      </p:sp>
      <p:sp>
        <p:nvSpPr>
          <p:cNvPr id="534" name="Algorithm SLF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>
                <a:solidFill>
                  <a:schemeClr val="tx1"/>
                </a:solidFill>
              </a:rPr>
              <a:t>Algorithm SLF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sz="6000" dirty="0">
                <a:solidFill>
                  <a:schemeClr val="tx1"/>
                </a:solidFill>
              </a:rPr>
              <a:t>(Shortest Lower Bound First)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540" name="Rectangle"/>
          <p:cNvSpPr/>
          <p:nvPr/>
        </p:nvSpPr>
        <p:spPr>
          <a:xfrm>
            <a:off x="3820018" y="5049377"/>
            <a:ext cx="569873" cy="1390835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541" name="Unknown…"/>
          <p:cNvSpPr txBox="1"/>
          <p:nvPr/>
        </p:nvSpPr>
        <p:spPr>
          <a:xfrm>
            <a:off x="2571429" y="7046689"/>
            <a:ext cx="2970365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3000">
                <a:solidFill>
                  <a:srgbClr val="000000"/>
                </a:solidFill>
              </a:defRPr>
            </a:pPr>
            <a:r>
              <a:rPr b="1" dirty="0">
                <a:solidFill>
                  <a:srgbClr val="FFFF00"/>
                </a:solidFill>
                <a:latin typeface="+mj-lt"/>
              </a:rPr>
              <a:t>Unknown</a:t>
            </a:r>
          </a:p>
          <a:p>
            <a:pPr algn="l">
              <a:defRPr sz="3000">
                <a:solidFill>
                  <a:srgbClr val="000000"/>
                </a:solidFill>
              </a:defRPr>
            </a:pPr>
            <a:r>
              <a:rPr dirty="0">
                <a:solidFill>
                  <a:schemeClr val="tx1"/>
                </a:solidFill>
              </a:rPr>
              <a:t>Elapsed time = x </a:t>
            </a:r>
          </a:p>
        </p:txBody>
      </p:sp>
      <p:sp>
        <p:nvSpPr>
          <p:cNvPr id="17" name="A: x">
            <a:extLst>
              <a:ext uri="{FF2B5EF4-FFF2-40B4-BE49-F238E27FC236}">
                <a16:creationId xmlns:a16="http://schemas.microsoft.com/office/drawing/2014/main" id="{85E0FB70-9F27-4792-845E-721F04C5E52B}"/>
              </a:ext>
            </a:extLst>
          </p:cNvPr>
          <p:cNvSpPr txBox="1"/>
          <p:nvPr/>
        </p:nvSpPr>
        <p:spPr>
          <a:xfrm>
            <a:off x="7078097" y="4962818"/>
            <a:ext cx="1187826" cy="6719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3700">
                <a:solidFill>
                  <a:schemeClr val="accent1">
                    <a:lumOff val="-13575"/>
                  </a:schemeClr>
                </a:solidFill>
              </a:defRPr>
            </a:pPr>
            <a:r>
              <a:rPr dirty="0">
                <a:solidFill>
                  <a:schemeClr val="tx1"/>
                </a:solidFill>
                <a:latin typeface="+mn-lt"/>
                <a:ea typeface="+mn-ea"/>
                <a:cs typeface="+mn-cs"/>
                <a:sym typeface="Lato Bold"/>
              </a:rPr>
              <a:t>A: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2</a:t>
            </a:r>
            <a:r>
              <a:rPr dirty="0">
                <a:solidFill>
                  <a:schemeClr val="tx1"/>
                </a:solidFill>
              </a:rPr>
              <a:t>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he more time spent, the larger estimate, the less priority">
                <a:extLst>
                  <a:ext uri="{FF2B5EF4-FFF2-40B4-BE49-F238E27FC236}">
                    <a16:creationId xmlns:a16="http://schemas.microsoft.com/office/drawing/2014/main" id="{5B179454-0988-4B58-A002-437915FE31CA}"/>
                  </a:ext>
                </a:extLst>
              </p:cNvPr>
              <p:cNvSpPr txBox="1"/>
              <p:nvPr/>
            </p:nvSpPr>
            <p:spPr>
              <a:xfrm>
                <a:off x="7078097" y="6255069"/>
                <a:ext cx="6152325" cy="671979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/>
              <a:p>
                <a:pPr algn="l">
                  <a:defRPr sz="3700">
                    <a:solidFill>
                      <a:schemeClr val="accent5">
                        <a:lumOff val="-29866"/>
                      </a:schemeClr>
                    </a:solidFill>
                  </a:defRPr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remaining time is at least x</a:t>
                </a:r>
                <a:endParaRPr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The more time spent, the larger estimate, the less priority">
                <a:extLst>
                  <a:ext uri="{FF2B5EF4-FFF2-40B4-BE49-F238E27FC236}">
                    <a16:creationId xmlns:a16="http://schemas.microsoft.com/office/drawing/2014/main" id="{5B179454-0988-4B58-A002-437915FE31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8097" y="6255069"/>
                <a:ext cx="6152325" cy="671979"/>
              </a:xfrm>
              <a:prstGeom prst="rect">
                <a:avLst/>
              </a:prstGeom>
              <a:blipFill>
                <a:blip r:embed="rId4"/>
                <a:stretch>
                  <a:fillRect t="-13636" r="-2775" b="-33636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">
            <a:extLst>
              <a:ext uri="{FF2B5EF4-FFF2-40B4-BE49-F238E27FC236}">
                <a16:creationId xmlns:a16="http://schemas.microsoft.com/office/drawing/2014/main" id="{E4F4713F-ED61-4401-BB8B-9BE78419FB03}"/>
              </a:ext>
            </a:extLst>
          </p:cNvPr>
          <p:cNvSpPr/>
          <p:nvPr/>
        </p:nvSpPr>
        <p:spPr>
          <a:xfrm>
            <a:off x="3820018" y="3670567"/>
            <a:ext cx="569873" cy="1390836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he more time spent, the larger estimate, the less priority">
                <a:extLst>
                  <a:ext uri="{FF2B5EF4-FFF2-40B4-BE49-F238E27FC236}">
                    <a16:creationId xmlns:a16="http://schemas.microsoft.com/office/drawing/2014/main" id="{BED0D381-12DF-4EF2-923D-E6B3B4312949}"/>
                  </a:ext>
                </a:extLst>
              </p:cNvPr>
              <p:cNvSpPr txBox="1"/>
              <p:nvPr/>
            </p:nvSpPr>
            <p:spPr>
              <a:xfrm>
                <a:off x="7078097" y="7547321"/>
                <a:ext cx="14446262" cy="671979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/>
              <a:p>
                <a:pPr algn="l">
                  <a:defRPr sz="3700">
                    <a:solidFill>
                      <a:schemeClr val="accent5">
                        <a:lumOff val="-29866"/>
                      </a:schemeClr>
                    </a:solidFill>
                  </a:defRPr>
                </a:pPr>
                <a:r>
                  <a:rPr lang="en-US" dirty="0">
                    <a:solidFill>
                      <a:schemeClr val="tx1"/>
                    </a:solidFill>
                  </a:rPr>
                  <a:t>When unknown: more time </a:t>
                </a:r>
                <a:r>
                  <a:rPr lang="en-US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  <a:sym typeface="Lato Bold"/>
                  </a:rPr>
                  <a:t>spent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  <a:sym typeface="Lato Bold"/>
                      </a:rPr>
                      <m:t>⇒ 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larger </a:t>
                </a:r>
                <a:r>
                  <a:rPr lang="en-US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  <a:sym typeface="Lato Bold"/>
                  </a:rPr>
                  <a:t>estimate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  <a:sym typeface="Lato Bold"/>
                      </a:rPr>
                      <m:t>⇒ 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lower priority </a:t>
                </a:r>
                <a:endParaRPr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The more time spent, the larger estimate, the less priority">
                <a:extLst>
                  <a:ext uri="{FF2B5EF4-FFF2-40B4-BE49-F238E27FC236}">
                    <a16:creationId xmlns:a16="http://schemas.microsoft.com/office/drawing/2014/main" id="{BED0D381-12DF-4EF2-923D-E6B3B43129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8097" y="7547321"/>
                <a:ext cx="14446262" cy="671979"/>
              </a:xfrm>
              <a:prstGeom prst="rect">
                <a:avLst/>
              </a:prstGeom>
              <a:blipFill>
                <a:blip r:embed="rId5"/>
                <a:stretch>
                  <a:fillRect l="-1603" t="-13636" r="-295" b="-33636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Algorithm SLF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>
                <a:solidFill>
                  <a:schemeClr val="tx1"/>
                </a:solidFill>
              </a:rPr>
              <a:t>Algorithm SLF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sz="6000" dirty="0">
                <a:solidFill>
                  <a:schemeClr val="tx1"/>
                </a:solidFill>
              </a:rPr>
              <a:t>(Shortest Lower Bound First)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30" name="Algorithm SLF: at any time, run on a job with smallest optimistic estimate">
            <a:extLst>
              <a:ext uri="{FF2B5EF4-FFF2-40B4-BE49-F238E27FC236}">
                <a16:creationId xmlns:a16="http://schemas.microsoft.com/office/drawing/2014/main" id="{BEC9BB36-A948-4E30-8E4F-863E2EFEDB5D}"/>
              </a:ext>
            </a:extLst>
          </p:cNvPr>
          <p:cNvSpPr txBox="1"/>
          <p:nvPr/>
        </p:nvSpPr>
        <p:spPr>
          <a:xfrm>
            <a:off x="4088820" y="5480665"/>
            <a:ext cx="16206360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000">
                <a:solidFill>
                  <a:srgbClr val="000000"/>
                </a:solidFill>
              </a:defRPr>
            </a:pPr>
            <a:r>
              <a:rPr lang="en-US" sz="5400" dirty="0">
                <a:solidFill>
                  <a:srgbClr val="92D05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Bold"/>
              </a:rPr>
              <a:t>A</a:t>
            </a:r>
            <a:r>
              <a:rPr sz="5400" dirty="0">
                <a:solidFill>
                  <a:srgbClr val="92D05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t any time, run job with smallest optimistic estimate</a:t>
            </a:r>
          </a:p>
        </p:txBody>
      </p:sp>
      <p:sp>
        <p:nvSpPr>
          <p:cNvPr id="33" name="Algorithm SLF: at any time, run on a job with smallest optimistic estimate">
            <a:extLst>
              <a:ext uri="{FF2B5EF4-FFF2-40B4-BE49-F238E27FC236}">
                <a16:creationId xmlns:a16="http://schemas.microsoft.com/office/drawing/2014/main" id="{261B597B-1D21-4329-AB6A-536A8D1D0264}"/>
              </a:ext>
            </a:extLst>
          </p:cNvPr>
          <p:cNvSpPr txBox="1"/>
          <p:nvPr/>
        </p:nvSpPr>
        <p:spPr>
          <a:xfrm>
            <a:off x="7193739" y="9173434"/>
            <a:ext cx="10066859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000">
                <a:solidFill>
                  <a:srgbClr val="000000"/>
                </a:solidFill>
              </a:defRPr>
            </a:pPr>
            <a:r>
              <a:rPr lang="en-US" sz="5400" dirty="0">
                <a:solidFill>
                  <a:srgbClr val="FFFF0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Bold"/>
              </a:rPr>
              <a:t>“optimism in face of uncertainty”</a:t>
            </a:r>
            <a:endParaRPr sz="5400" dirty="0">
              <a:solidFill>
                <a:srgbClr val="FFFF00"/>
              </a:solidFill>
              <a:latin typeface="Lato Regular" panose="020F0502020204030203" pitchFamily="34" charset="0"/>
              <a:ea typeface="Lato Regular" panose="020F0502020204030203" pitchFamily="34" charset="0"/>
              <a:cs typeface="Lato Regular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8620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Rectangle"/>
          <p:cNvSpPr/>
          <p:nvPr/>
        </p:nvSpPr>
        <p:spPr>
          <a:xfrm>
            <a:off x="9414563" y="3765159"/>
            <a:ext cx="544473" cy="4556131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07" name="Rectangle"/>
          <p:cNvSpPr/>
          <p:nvPr/>
        </p:nvSpPr>
        <p:spPr>
          <a:xfrm>
            <a:off x="10426329" y="3759824"/>
            <a:ext cx="544473" cy="4566802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08" name="Rectangle"/>
          <p:cNvSpPr/>
          <p:nvPr/>
        </p:nvSpPr>
        <p:spPr>
          <a:xfrm>
            <a:off x="11463496" y="6285729"/>
            <a:ext cx="544473" cy="1982534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09" name="Rectangle"/>
          <p:cNvSpPr/>
          <p:nvPr/>
        </p:nvSpPr>
        <p:spPr>
          <a:xfrm>
            <a:off x="16264890" y="3706224"/>
            <a:ext cx="569874" cy="64128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10" name="Rectangle"/>
          <p:cNvSpPr/>
          <p:nvPr/>
        </p:nvSpPr>
        <p:spPr>
          <a:xfrm>
            <a:off x="16264890" y="4814622"/>
            <a:ext cx="569874" cy="641287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11" name="Elapsed Time"/>
          <p:cNvSpPr txBox="1"/>
          <p:nvPr/>
        </p:nvSpPr>
        <p:spPr>
          <a:xfrm>
            <a:off x="17199966" y="3700889"/>
            <a:ext cx="2322958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Elapsed Time</a:t>
            </a:r>
          </a:p>
        </p:txBody>
      </p:sp>
      <p:sp>
        <p:nvSpPr>
          <p:cNvPr id="612" name="Estimate"/>
          <p:cNvSpPr txBox="1"/>
          <p:nvPr/>
        </p:nvSpPr>
        <p:spPr>
          <a:xfrm>
            <a:off x="17173507" y="4830466"/>
            <a:ext cx="1588390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Estimate</a:t>
            </a:r>
          </a:p>
        </p:txBody>
      </p:sp>
      <p:sp>
        <p:nvSpPr>
          <p:cNvPr id="12" name="Algorithm SLF">
            <a:extLst>
              <a:ext uri="{FF2B5EF4-FFF2-40B4-BE49-F238E27FC236}">
                <a16:creationId xmlns:a16="http://schemas.microsoft.com/office/drawing/2014/main" id="{E8DD85F2-463E-470A-9AA7-E0C3C95B092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An example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3" name="Algorithm SLF: at any time, run on a job with smallest optimistic estimate">
            <a:extLst>
              <a:ext uri="{FF2B5EF4-FFF2-40B4-BE49-F238E27FC236}">
                <a16:creationId xmlns:a16="http://schemas.microsoft.com/office/drawing/2014/main" id="{7EA6445A-B245-4325-940B-2F804B102BF7}"/>
              </a:ext>
            </a:extLst>
          </p:cNvPr>
          <p:cNvSpPr txBox="1"/>
          <p:nvPr/>
        </p:nvSpPr>
        <p:spPr>
          <a:xfrm>
            <a:off x="4217774" y="10420211"/>
            <a:ext cx="16206360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000">
                <a:solidFill>
                  <a:srgbClr val="000000"/>
                </a:solidFill>
              </a:defRPr>
            </a:pPr>
            <a:r>
              <a:rPr lang="en-US" sz="5400" dirty="0">
                <a:solidFill>
                  <a:srgbClr val="92D05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Bold"/>
              </a:rPr>
              <a:t>A</a:t>
            </a:r>
            <a:r>
              <a:rPr sz="5400" dirty="0">
                <a:solidFill>
                  <a:srgbClr val="92D05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t any time, run job with smallest optimistic estimate</a:t>
            </a:r>
          </a:p>
        </p:txBody>
      </p:sp>
      <p:sp>
        <p:nvSpPr>
          <p:cNvPr id="14" name="Rectangle">
            <a:extLst>
              <a:ext uri="{FF2B5EF4-FFF2-40B4-BE49-F238E27FC236}">
                <a16:creationId xmlns:a16="http://schemas.microsoft.com/office/drawing/2014/main" id="{326D7FAB-8B44-40F3-9F53-ACC843E7A6FD}"/>
              </a:ext>
            </a:extLst>
          </p:cNvPr>
          <p:cNvSpPr/>
          <p:nvPr/>
        </p:nvSpPr>
        <p:spPr>
          <a:xfrm>
            <a:off x="16277590" y="7096383"/>
            <a:ext cx="544474" cy="615887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15" name="Unknown remaining time">
            <a:extLst>
              <a:ext uri="{FF2B5EF4-FFF2-40B4-BE49-F238E27FC236}">
                <a16:creationId xmlns:a16="http://schemas.microsoft.com/office/drawing/2014/main" id="{86056545-C09F-4C8D-8B92-71D2D9D0025B}"/>
              </a:ext>
            </a:extLst>
          </p:cNvPr>
          <p:cNvSpPr txBox="1"/>
          <p:nvPr/>
        </p:nvSpPr>
        <p:spPr>
          <a:xfrm>
            <a:off x="17032115" y="7122198"/>
            <a:ext cx="4347345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Unknown remaining time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Rectangle"/>
          <p:cNvSpPr/>
          <p:nvPr/>
        </p:nvSpPr>
        <p:spPr>
          <a:xfrm>
            <a:off x="9414563" y="3765159"/>
            <a:ext cx="544473" cy="4556131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18" name="Rectangle"/>
          <p:cNvSpPr/>
          <p:nvPr/>
        </p:nvSpPr>
        <p:spPr>
          <a:xfrm>
            <a:off x="10426329" y="3759824"/>
            <a:ext cx="544473" cy="4566802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19" name="Rectangle"/>
          <p:cNvSpPr/>
          <p:nvPr/>
        </p:nvSpPr>
        <p:spPr>
          <a:xfrm>
            <a:off x="11463496" y="6285729"/>
            <a:ext cx="544473" cy="1982534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20" name="Rectangle"/>
          <p:cNvSpPr/>
          <p:nvPr/>
        </p:nvSpPr>
        <p:spPr>
          <a:xfrm>
            <a:off x="9401863" y="8214316"/>
            <a:ext cx="569873" cy="158971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21" name="Rectangle"/>
          <p:cNvSpPr/>
          <p:nvPr/>
        </p:nvSpPr>
        <p:spPr>
          <a:xfrm>
            <a:off x="10400929" y="8214316"/>
            <a:ext cx="569873" cy="158971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22" name="Rectangle"/>
          <p:cNvSpPr/>
          <p:nvPr/>
        </p:nvSpPr>
        <p:spPr>
          <a:xfrm>
            <a:off x="11450796" y="8214316"/>
            <a:ext cx="569873" cy="158971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23" name="Rectangle"/>
          <p:cNvSpPr/>
          <p:nvPr/>
        </p:nvSpPr>
        <p:spPr>
          <a:xfrm>
            <a:off x="16264890" y="3706224"/>
            <a:ext cx="569874" cy="64128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24" name="Rectangle"/>
          <p:cNvSpPr/>
          <p:nvPr/>
        </p:nvSpPr>
        <p:spPr>
          <a:xfrm>
            <a:off x="16264890" y="4814622"/>
            <a:ext cx="569874" cy="641287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25" name="Elapsed Time"/>
          <p:cNvSpPr txBox="1"/>
          <p:nvPr/>
        </p:nvSpPr>
        <p:spPr>
          <a:xfrm>
            <a:off x="17199966" y="3700889"/>
            <a:ext cx="2322958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Elapsed Time</a:t>
            </a:r>
          </a:p>
        </p:txBody>
      </p:sp>
      <p:sp>
        <p:nvSpPr>
          <p:cNvPr id="626" name="Estimate"/>
          <p:cNvSpPr txBox="1"/>
          <p:nvPr/>
        </p:nvSpPr>
        <p:spPr>
          <a:xfrm>
            <a:off x="17173507" y="4830466"/>
            <a:ext cx="1588390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Estimate</a:t>
            </a:r>
          </a:p>
        </p:txBody>
      </p:sp>
      <p:sp>
        <p:nvSpPr>
          <p:cNvPr id="629" name="Rectangle"/>
          <p:cNvSpPr/>
          <p:nvPr/>
        </p:nvSpPr>
        <p:spPr>
          <a:xfrm>
            <a:off x="10400929" y="8057516"/>
            <a:ext cx="569873" cy="158971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30" name="Rectangle"/>
          <p:cNvSpPr/>
          <p:nvPr/>
        </p:nvSpPr>
        <p:spPr>
          <a:xfrm>
            <a:off x="11450796" y="8070216"/>
            <a:ext cx="569873" cy="158971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31" name="Rectangle"/>
          <p:cNvSpPr/>
          <p:nvPr/>
        </p:nvSpPr>
        <p:spPr>
          <a:xfrm>
            <a:off x="9401863" y="8057516"/>
            <a:ext cx="569873" cy="158971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18" name="Algorithm SLF: at any time, run on a job with smallest optimistic estimate">
            <a:extLst>
              <a:ext uri="{FF2B5EF4-FFF2-40B4-BE49-F238E27FC236}">
                <a16:creationId xmlns:a16="http://schemas.microsoft.com/office/drawing/2014/main" id="{C4BC9CCC-F1A1-44E0-ACBA-1404723466EF}"/>
              </a:ext>
            </a:extLst>
          </p:cNvPr>
          <p:cNvSpPr txBox="1"/>
          <p:nvPr/>
        </p:nvSpPr>
        <p:spPr>
          <a:xfrm>
            <a:off x="4217774" y="10420211"/>
            <a:ext cx="16206360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000">
                <a:solidFill>
                  <a:srgbClr val="000000"/>
                </a:solidFill>
              </a:defRPr>
            </a:pPr>
            <a:r>
              <a:rPr lang="en-US" sz="5400" dirty="0">
                <a:solidFill>
                  <a:srgbClr val="92D05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Bold"/>
              </a:rPr>
              <a:t>A</a:t>
            </a:r>
            <a:r>
              <a:rPr sz="5400" dirty="0">
                <a:solidFill>
                  <a:srgbClr val="92D05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t any time, run job with smallest optimistic estimate</a:t>
            </a:r>
          </a:p>
        </p:txBody>
      </p:sp>
      <p:sp>
        <p:nvSpPr>
          <p:cNvPr id="19" name="Algorithm SLF">
            <a:extLst>
              <a:ext uri="{FF2B5EF4-FFF2-40B4-BE49-F238E27FC236}">
                <a16:creationId xmlns:a16="http://schemas.microsoft.com/office/drawing/2014/main" id="{63CA2467-75C4-4605-BDB3-5E6E26D9AA5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An example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20" name="Rectangle">
            <a:extLst>
              <a:ext uri="{FF2B5EF4-FFF2-40B4-BE49-F238E27FC236}">
                <a16:creationId xmlns:a16="http://schemas.microsoft.com/office/drawing/2014/main" id="{2A8BDB4A-9D9A-4580-B099-F197201B195B}"/>
              </a:ext>
            </a:extLst>
          </p:cNvPr>
          <p:cNvSpPr/>
          <p:nvPr/>
        </p:nvSpPr>
        <p:spPr>
          <a:xfrm>
            <a:off x="16277590" y="7096383"/>
            <a:ext cx="544474" cy="615887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21" name="Unknown remaining time">
            <a:extLst>
              <a:ext uri="{FF2B5EF4-FFF2-40B4-BE49-F238E27FC236}">
                <a16:creationId xmlns:a16="http://schemas.microsoft.com/office/drawing/2014/main" id="{ACCDE8B3-6EF9-4681-B8CF-5C06855DF38D}"/>
              </a:ext>
            </a:extLst>
          </p:cNvPr>
          <p:cNvSpPr txBox="1"/>
          <p:nvPr/>
        </p:nvSpPr>
        <p:spPr>
          <a:xfrm>
            <a:off x="17032115" y="7122198"/>
            <a:ext cx="4347345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Unknown remaining time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Rectangle"/>
          <p:cNvSpPr/>
          <p:nvPr/>
        </p:nvSpPr>
        <p:spPr>
          <a:xfrm>
            <a:off x="9414563" y="3765159"/>
            <a:ext cx="544473" cy="4556131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35" name="Rectangle"/>
          <p:cNvSpPr/>
          <p:nvPr/>
        </p:nvSpPr>
        <p:spPr>
          <a:xfrm>
            <a:off x="10426329" y="3759824"/>
            <a:ext cx="544473" cy="4566802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36" name="Rectangle"/>
          <p:cNvSpPr/>
          <p:nvPr/>
        </p:nvSpPr>
        <p:spPr>
          <a:xfrm>
            <a:off x="11463496" y="6285729"/>
            <a:ext cx="544473" cy="1982534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37" name="Rectangle"/>
          <p:cNvSpPr/>
          <p:nvPr/>
        </p:nvSpPr>
        <p:spPr>
          <a:xfrm>
            <a:off x="9401863" y="7732000"/>
            <a:ext cx="569873" cy="64128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38" name="Rectangle"/>
          <p:cNvSpPr/>
          <p:nvPr/>
        </p:nvSpPr>
        <p:spPr>
          <a:xfrm>
            <a:off x="10400929" y="7732000"/>
            <a:ext cx="569873" cy="64128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39" name="Rectangle"/>
          <p:cNvSpPr/>
          <p:nvPr/>
        </p:nvSpPr>
        <p:spPr>
          <a:xfrm>
            <a:off x="11450796" y="7732000"/>
            <a:ext cx="569873" cy="64128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40" name="Rectangle"/>
          <p:cNvSpPr/>
          <p:nvPr/>
        </p:nvSpPr>
        <p:spPr>
          <a:xfrm>
            <a:off x="9401863" y="7105257"/>
            <a:ext cx="569873" cy="641286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41" name="Rectangle"/>
          <p:cNvSpPr/>
          <p:nvPr/>
        </p:nvSpPr>
        <p:spPr>
          <a:xfrm>
            <a:off x="10400930" y="7092557"/>
            <a:ext cx="569873" cy="641286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42" name="Rectangle"/>
          <p:cNvSpPr/>
          <p:nvPr/>
        </p:nvSpPr>
        <p:spPr>
          <a:xfrm>
            <a:off x="11450796" y="7092557"/>
            <a:ext cx="569873" cy="641286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43" name="Rectangle"/>
          <p:cNvSpPr/>
          <p:nvPr/>
        </p:nvSpPr>
        <p:spPr>
          <a:xfrm>
            <a:off x="16264890" y="3706224"/>
            <a:ext cx="569874" cy="64128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44" name="Rectangle"/>
          <p:cNvSpPr/>
          <p:nvPr/>
        </p:nvSpPr>
        <p:spPr>
          <a:xfrm>
            <a:off x="16264890" y="4814622"/>
            <a:ext cx="569874" cy="641287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45" name="Elapsed Time"/>
          <p:cNvSpPr txBox="1"/>
          <p:nvPr/>
        </p:nvSpPr>
        <p:spPr>
          <a:xfrm>
            <a:off x="17199966" y="3700889"/>
            <a:ext cx="2322958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Elapsed Time</a:t>
            </a:r>
          </a:p>
        </p:txBody>
      </p:sp>
      <p:sp>
        <p:nvSpPr>
          <p:cNvPr id="646" name="Estimate"/>
          <p:cNvSpPr txBox="1"/>
          <p:nvPr/>
        </p:nvSpPr>
        <p:spPr>
          <a:xfrm>
            <a:off x="17173507" y="4830466"/>
            <a:ext cx="1588390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Estimate</a:t>
            </a:r>
          </a:p>
        </p:txBody>
      </p:sp>
      <p:sp>
        <p:nvSpPr>
          <p:cNvPr id="18" name="Algorithm SLF: at any time, run on a job with smallest optimistic estimate">
            <a:extLst>
              <a:ext uri="{FF2B5EF4-FFF2-40B4-BE49-F238E27FC236}">
                <a16:creationId xmlns:a16="http://schemas.microsoft.com/office/drawing/2014/main" id="{EB3D65A0-6F96-43F6-8239-E3A239C5CE32}"/>
              </a:ext>
            </a:extLst>
          </p:cNvPr>
          <p:cNvSpPr txBox="1"/>
          <p:nvPr/>
        </p:nvSpPr>
        <p:spPr>
          <a:xfrm>
            <a:off x="4217774" y="10420211"/>
            <a:ext cx="16206360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000">
                <a:solidFill>
                  <a:srgbClr val="000000"/>
                </a:solidFill>
              </a:defRPr>
            </a:pPr>
            <a:r>
              <a:rPr lang="en-US" sz="5400" dirty="0">
                <a:solidFill>
                  <a:srgbClr val="92D05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Bold"/>
              </a:rPr>
              <a:t>A</a:t>
            </a:r>
            <a:r>
              <a:rPr sz="5400" dirty="0">
                <a:solidFill>
                  <a:srgbClr val="92D05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t any time, run job with smallest optimistic estimate</a:t>
            </a:r>
          </a:p>
        </p:txBody>
      </p:sp>
      <p:sp>
        <p:nvSpPr>
          <p:cNvPr id="19" name="Algorithm SLF">
            <a:extLst>
              <a:ext uri="{FF2B5EF4-FFF2-40B4-BE49-F238E27FC236}">
                <a16:creationId xmlns:a16="http://schemas.microsoft.com/office/drawing/2014/main" id="{2903B49C-D9BC-4E42-85BF-E7F55F9ED1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An example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20" name="Rectangle">
            <a:extLst>
              <a:ext uri="{FF2B5EF4-FFF2-40B4-BE49-F238E27FC236}">
                <a16:creationId xmlns:a16="http://schemas.microsoft.com/office/drawing/2014/main" id="{D6778119-439C-46B6-B36C-23143B80186B}"/>
              </a:ext>
            </a:extLst>
          </p:cNvPr>
          <p:cNvSpPr/>
          <p:nvPr/>
        </p:nvSpPr>
        <p:spPr>
          <a:xfrm>
            <a:off x="16277590" y="7096383"/>
            <a:ext cx="544474" cy="615887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21" name="Unknown remaining time">
            <a:extLst>
              <a:ext uri="{FF2B5EF4-FFF2-40B4-BE49-F238E27FC236}">
                <a16:creationId xmlns:a16="http://schemas.microsoft.com/office/drawing/2014/main" id="{5BB2ACE2-E343-40DC-896A-95D801F11A96}"/>
              </a:ext>
            </a:extLst>
          </p:cNvPr>
          <p:cNvSpPr txBox="1"/>
          <p:nvPr/>
        </p:nvSpPr>
        <p:spPr>
          <a:xfrm>
            <a:off x="17032115" y="7122198"/>
            <a:ext cx="4347345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Unknown remaining time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Rectangle"/>
          <p:cNvSpPr/>
          <p:nvPr/>
        </p:nvSpPr>
        <p:spPr>
          <a:xfrm>
            <a:off x="9414563" y="3765159"/>
            <a:ext cx="544473" cy="4556131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52" name="Rectangle"/>
          <p:cNvSpPr/>
          <p:nvPr/>
        </p:nvSpPr>
        <p:spPr>
          <a:xfrm>
            <a:off x="10426329" y="3759824"/>
            <a:ext cx="544473" cy="4566802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53" name="Rectangle"/>
          <p:cNvSpPr/>
          <p:nvPr/>
        </p:nvSpPr>
        <p:spPr>
          <a:xfrm>
            <a:off x="11463496" y="6285729"/>
            <a:ext cx="544473" cy="1982534"/>
          </a:xfrm>
          <a:prstGeom prst="rect">
            <a:avLst/>
          </a:prstGeom>
          <a:ln w="25400">
            <a:solidFill>
              <a:srgbClr val="000000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54" name="Rectangle"/>
          <p:cNvSpPr/>
          <p:nvPr/>
        </p:nvSpPr>
        <p:spPr>
          <a:xfrm>
            <a:off x="9401863" y="7271980"/>
            <a:ext cx="569873" cy="110130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55" name="Rectangle"/>
          <p:cNvSpPr/>
          <p:nvPr/>
        </p:nvSpPr>
        <p:spPr>
          <a:xfrm>
            <a:off x="10400929" y="7271980"/>
            <a:ext cx="569873" cy="110130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56" name="Rectangle"/>
          <p:cNvSpPr/>
          <p:nvPr/>
        </p:nvSpPr>
        <p:spPr>
          <a:xfrm>
            <a:off x="11450796" y="7271980"/>
            <a:ext cx="569873" cy="110130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57" name="Rectangle"/>
          <p:cNvSpPr/>
          <p:nvPr/>
        </p:nvSpPr>
        <p:spPr>
          <a:xfrm>
            <a:off x="11450795" y="6274161"/>
            <a:ext cx="569873" cy="1027779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58" name="Rectangle"/>
          <p:cNvSpPr/>
          <p:nvPr/>
        </p:nvSpPr>
        <p:spPr>
          <a:xfrm>
            <a:off x="10400929" y="6274161"/>
            <a:ext cx="569873" cy="1027779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59" name="Rectangle"/>
          <p:cNvSpPr/>
          <p:nvPr/>
        </p:nvSpPr>
        <p:spPr>
          <a:xfrm>
            <a:off x="9401863" y="6274161"/>
            <a:ext cx="569873" cy="1027779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60" name="Rectangle"/>
          <p:cNvSpPr/>
          <p:nvPr/>
        </p:nvSpPr>
        <p:spPr>
          <a:xfrm>
            <a:off x="16264890" y="3706224"/>
            <a:ext cx="569874" cy="64128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61" name="Rectangle"/>
          <p:cNvSpPr/>
          <p:nvPr/>
        </p:nvSpPr>
        <p:spPr>
          <a:xfrm>
            <a:off x="16264890" y="4814622"/>
            <a:ext cx="569874" cy="641287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62" name="Elapsed Time"/>
          <p:cNvSpPr txBox="1"/>
          <p:nvPr/>
        </p:nvSpPr>
        <p:spPr>
          <a:xfrm>
            <a:off x="17199966" y="3700889"/>
            <a:ext cx="2322958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Elapsed Time</a:t>
            </a:r>
          </a:p>
        </p:txBody>
      </p:sp>
      <p:sp>
        <p:nvSpPr>
          <p:cNvPr id="663" name="Estimate"/>
          <p:cNvSpPr txBox="1"/>
          <p:nvPr/>
        </p:nvSpPr>
        <p:spPr>
          <a:xfrm>
            <a:off x="17173507" y="4830466"/>
            <a:ext cx="1588390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Estimate</a:t>
            </a:r>
          </a:p>
        </p:txBody>
      </p:sp>
      <p:sp>
        <p:nvSpPr>
          <p:cNvPr id="18" name="Algorithm SLF: at any time, run on a job with smallest optimistic estimate">
            <a:extLst>
              <a:ext uri="{FF2B5EF4-FFF2-40B4-BE49-F238E27FC236}">
                <a16:creationId xmlns:a16="http://schemas.microsoft.com/office/drawing/2014/main" id="{BE981694-B2D4-4AD4-8A4E-D7740D6660A6}"/>
              </a:ext>
            </a:extLst>
          </p:cNvPr>
          <p:cNvSpPr txBox="1"/>
          <p:nvPr/>
        </p:nvSpPr>
        <p:spPr>
          <a:xfrm>
            <a:off x="4217774" y="10420211"/>
            <a:ext cx="16206360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000">
                <a:solidFill>
                  <a:srgbClr val="000000"/>
                </a:solidFill>
              </a:defRPr>
            </a:pPr>
            <a:r>
              <a:rPr lang="en-US" sz="5400" dirty="0">
                <a:solidFill>
                  <a:srgbClr val="92D05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Bold"/>
              </a:rPr>
              <a:t>A</a:t>
            </a:r>
            <a:r>
              <a:rPr sz="5400" dirty="0">
                <a:solidFill>
                  <a:srgbClr val="92D05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t any time, run job with smallest optimistic estimate</a:t>
            </a:r>
          </a:p>
        </p:txBody>
      </p:sp>
      <p:sp>
        <p:nvSpPr>
          <p:cNvPr id="19" name="Algorithm SLF">
            <a:extLst>
              <a:ext uri="{FF2B5EF4-FFF2-40B4-BE49-F238E27FC236}">
                <a16:creationId xmlns:a16="http://schemas.microsoft.com/office/drawing/2014/main" id="{E6510F08-77E5-407E-A530-4CD93A15C6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An example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20" name="Rectangle">
            <a:extLst>
              <a:ext uri="{FF2B5EF4-FFF2-40B4-BE49-F238E27FC236}">
                <a16:creationId xmlns:a16="http://schemas.microsoft.com/office/drawing/2014/main" id="{4F57A742-12C3-42E5-ACBE-EBE99E7CFFEF}"/>
              </a:ext>
            </a:extLst>
          </p:cNvPr>
          <p:cNvSpPr/>
          <p:nvPr/>
        </p:nvSpPr>
        <p:spPr>
          <a:xfrm>
            <a:off x="16277590" y="7096383"/>
            <a:ext cx="544474" cy="615887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21" name="Unknown remaining time">
            <a:extLst>
              <a:ext uri="{FF2B5EF4-FFF2-40B4-BE49-F238E27FC236}">
                <a16:creationId xmlns:a16="http://schemas.microsoft.com/office/drawing/2014/main" id="{D5CAACC5-1729-4055-842C-D9A703BDB1FA}"/>
              </a:ext>
            </a:extLst>
          </p:cNvPr>
          <p:cNvSpPr txBox="1"/>
          <p:nvPr/>
        </p:nvSpPr>
        <p:spPr>
          <a:xfrm>
            <a:off x="17032115" y="7122198"/>
            <a:ext cx="4347345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Unknown remaining time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Rectangle"/>
          <p:cNvSpPr/>
          <p:nvPr/>
        </p:nvSpPr>
        <p:spPr>
          <a:xfrm>
            <a:off x="9414563" y="3765159"/>
            <a:ext cx="544473" cy="4556131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69" name="Rectangle"/>
          <p:cNvSpPr/>
          <p:nvPr/>
        </p:nvSpPr>
        <p:spPr>
          <a:xfrm>
            <a:off x="10426329" y="3759824"/>
            <a:ext cx="544473" cy="4566802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70" name="Rectangle"/>
          <p:cNvSpPr/>
          <p:nvPr/>
        </p:nvSpPr>
        <p:spPr>
          <a:xfrm>
            <a:off x="11463496" y="6285729"/>
            <a:ext cx="544473" cy="1982534"/>
          </a:xfrm>
          <a:prstGeom prst="rect">
            <a:avLst/>
          </a:prstGeom>
          <a:ln w="25400">
            <a:solidFill>
              <a:srgbClr val="000000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71" name="Rectangle"/>
          <p:cNvSpPr/>
          <p:nvPr/>
        </p:nvSpPr>
        <p:spPr>
          <a:xfrm>
            <a:off x="9401863" y="7271980"/>
            <a:ext cx="569873" cy="110130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72" name="Rectangle"/>
          <p:cNvSpPr/>
          <p:nvPr/>
        </p:nvSpPr>
        <p:spPr>
          <a:xfrm>
            <a:off x="10400929" y="7271980"/>
            <a:ext cx="569873" cy="110130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73" name="Rectangle"/>
          <p:cNvSpPr/>
          <p:nvPr/>
        </p:nvSpPr>
        <p:spPr>
          <a:xfrm>
            <a:off x="11450796" y="7271980"/>
            <a:ext cx="569873" cy="110130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74" name="Rectangle"/>
          <p:cNvSpPr/>
          <p:nvPr/>
        </p:nvSpPr>
        <p:spPr>
          <a:xfrm>
            <a:off x="11450795" y="6274161"/>
            <a:ext cx="569873" cy="1027779"/>
          </a:xfrm>
          <a:prstGeom prst="rect">
            <a:avLst/>
          </a:prstGeom>
          <a:solidFill>
            <a:srgbClr val="60D93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75" name="Rectangle"/>
          <p:cNvSpPr/>
          <p:nvPr/>
        </p:nvSpPr>
        <p:spPr>
          <a:xfrm>
            <a:off x="10400929" y="6274161"/>
            <a:ext cx="569873" cy="1027779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76" name="Rectangle"/>
          <p:cNvSpPr/>
          <p:nvPr/>
        </p:nvSpPr>
        <p:spPr>
          <a:xfrm>
            <a:off x="9401863" y="6274161"/>
            <a:ext cx="569873" cy="1027779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77" name="Rectangle"/>
          <p:cNvSpPr/>
          <p:nvPr/>
        </p:nvSpPr>
        <p:spPr>
          <a:xfrm>
            <a:off x="16264890" y="3706224"/>
            <a:ext cx="569874" cy="64128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78" name="Rectangle"/>
          <p:cNvSpPr/>
          <p:nvPr/>
        </p:nvSpPr>
        <p:spPr>
          <a:xfrm>
            <a:off x="16264890" y="4814622"/>
            <a:ext cx="569874" cy="641287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79" name="Elapsed Time"/>
          <p:cNvSpPr txBox="1"/>
          <p:nvPr/>
        </p:nvSpPr>
        <p:spPr>
          <a:xfrm>
            <a:off x="17199966" y="3700889"/>
            <a:ext cx="2322958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Elapsed Time</a:t>
            </a:r>
          </a:p>
        </p:txBody>
      </p:sp>
      <p:sp>
        <p:nvSpPr>
          <p:cNvPr id="680" name="Estimate"/>
          <p:cNvSpPr txBox="1"/>
          <p:nvPr/>
        </p:nvSpPr>
        <p:spPr>
          <a:xfrm>
            <a:off x="17173507" y="4830466"/>
            <a:ext cx="1588390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Estimate</a:t>
            </a:r>
          </a:p>
        </p:txBody>
      </p:sp>
      <p:sp>
        <p:nvSpPr>
          <p:cNvPr id="681" name="Rectangle"/>
          <p:cNvSpPr/>
          <p:nvPr/>
        </p:nvSpPr>
        <p:spPr>
          <a:xfrm>
            <a:off x="16277590" y="7096383"/>
            <a:ext cx="544474" cy="615887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82" name="Unknown remaining time"/>
          <p:cNvSpPr txBox="1"/>
          <p:nvPr/>
        </p:nvSpPr>
        <p:spPr>
          <a:xfrm>
            <a:off x="17032115" y="7122198"/>
            <a:ext cx="4347345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Unknown remaining time</a:t>
            </a:r>
          </a:p>
        </p:txBody>
      </p:sp>
      <p:sp>
        <p:nvSpPr>
          <p:cNvPr id="683" name="Rectangle"/>
          <p:cNvSpPr/>
          <p:nvPr/>
        </p:nvSpPr>
        <p:spPr>
          <a:xfrm>
            <a:off x="16264890" y="5945130"/>
            <a:ext cx="569874" cy="641287"/>
          </a:xfrm>
          <a:prstGeom prst="rect">
            <a:avLst/>
          </a:prstGeom>
          <a:solidFill>
            <a:srgbClr val="60D93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84" name="Known remaining time"/>
          <p:cNvSpPr txBox="1"/>
          <p:nvPr/>
        </p:nvSpPr>
        <p:spPr>
          <a:xfrm>
            <a:off x="17248520" y="5957314"/>
            <a:ext cx="3914534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Known remaining time</a:t>
            </a:r>
          </a:p>
        </p:txBody>
      </p:sp>
      <p:sp>
        <p:nvSpPr>
          <p:cNvPr id="20" name="Algorithm SLF: at any time, run on a job with smallest optimistic estimate">
            <a:extLst>
              <a:ext uri="{FF2B5EF4-FFF2-40B4-BE49-F238E27FC236}">
                <a16:creationId xmlns:a16="http://schemas.microsoft.com/office/drawing/2014/main" id="{327657B4-CD4A-4F75-9FF6-4483544FEAC6}"/>
              </a:ext>
            </a:extLst>
          </p:cNvPr>
          <p:cNvSpPr txBox="1"/>
          <p:nvPr/>
        </p:nvSpPr>
        <p:spPr>
          <a:xfrm>
            <a:off x="4217774" y="10420211"/>
            <a:ext cx="16206360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000">
                <a:solidFill>
                  <a:srgbClr val="000000"/>
                </a:solidFill>
              </a:defRPr>
            </a:pPr>
            <a:r>
              <a:rPr lang="en-US" sz="5400" dirty="0">
                <a:solidFill>
                  <a:srgbClr val="92D05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Bold"/>
              </a:rPr>
              <a:t>A</a:t>
            </a:r>
            <a:r>
              <a:rPr sz="5400" dirty="0">
                <a:solidFill>
                  <a:srgbClr val="92D05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t any time, run job with smallest optimistic estimate</a:t>
            </a:r>
          </a:p>
        </p:txBody>
      </p:sp>
      <p:sp>
        <p:nvSpPr>
          <p:cNvPr id="21" name="Algorithm SLF">
            <a:extLst>
              <a:ext uri="{FF2B5EF4-FFF2-40B4-BE49-F238E27FC236}">
                <a16:creationId xmlns:a16="http://schemas.microsoft.com/office/drawing/2014/main" id="{936230FC-59F5-4204-8420-F4E10934C91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An example</a:t>
            </a: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Rectangle"/>
          <p:cNvSpPr/>
          <p:nvPr/>
        </p:nvSpPr>
        <p:spPr>
          <a:xfrm>
            <a:off x="9414563" y="3765159"/>
            <a:ext cx="544473" cy="4556131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88" name="Rectangle"/>
          <p:cNvSpPr/>
          <p:nvPr/>
        </p:nvSpPr>
        <p:spPr>
          <a:xfrm>
            <a:off x="10426329" y="3759824"/>
            <a:ext cx="544473" cy="4566802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89" name="Rectangle"/>
          <p:cNvSpPr/>
          <p:nvPr/>
        </p:nvSpPr>
        <p:spPr>
          <a:xfrm>
            <a:off x="11463496" y="6285729"/>
            <a:ext cx="544473" cy="1982534"/>
          </a:xfrm>
          <a:prstGeom prst="rect">
            <a:avLst/>
          </a:prstGeom>
          <a:ln w="25400">
            <a:solidFill>
              <a:srgbClr val="000000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90" name="Rectangle"/>
          <p:cNvSpPr/>
          <p:nvPr/>
        </p:nvSpPr>
        <p:spPr>
          <a:xfrm>
            <a:off x="9401863" y="7271980"/>
            <a:ext cx="569873" cy="110130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91" name="Rectangle"/>
          <p:cNvSpPr/>
          <p:nvPr/>
        </p:nvSpPr>
        <p:spPr>
          <a:xfrm>
            <a:off x="10400929" y="7271980"/>
            <a:ext cx="569873" cy="110130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92" name="Rectangle"/>
          <p:cNvSpPr/>
          <p:nvPr/>
        </p:nvSpPr>
        <p:spPr>
          <a:xfrm>
            <a:off x="11450795" y="6274161"/>
            <a:ext cx="569873" cy="1027779"/>
          </a:xfrm>
          <a:prstGeom prst="rect">
            <a:avLst/>
          </a:prstGeom>
          <a:solidFill>
            <a:srgbClr val="60D93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93" name="Rectangle"/>
          <p:cNvSpPr/>
          <p:nvPr/>
        </p:nvSpPr>
        <p:spPr>
          <a:xfrm>
            <a:off x="10400929" y="6274161"/>
            <a:ext cx="569873" cy="1027779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94" name="Rectangle"/>
          <p:cNvSpPr/>
          <p:nvPr/>
        </p:nvSpPr>
        <p:spPr>
          <a:xfrm>
            <a:off x="9401863" y="6274161"/>
            <a:ext cx="569873" cy="1027779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95" name="Rectangle"/>
          <p:cNvSpPr/>
          <p:nvPr/>
        </p:nvSpPr>
        <p:spPr>
          <a:xfrm>
            <a:off x="16264890" y="3706224"/>
            <a:ext cx="569874" cy="64128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96" name="Rectangle"/>
          <p:cNvSpPr/>
          <p:nvPr/>
        </p:nvSpPr>
        <p:spPr>
          <a:xfrm>
            <a:off x="16264890" y="4814622"/>
            <a:ext cx="569874" cy="641287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97" name="Elapsed Time"/>
          <p:cNvSpPr txBox="1"/>
          <p:nvPr/>
        </p:nvSpPr>
        <p:spPr>
          <a:xfrm>
            <a:off x="17199966" y="3700889"/>
            <a:ext cx="2322958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Elapsed Time</a:t>
            </a:r>
          </a:p>
        </p:txBody>
      </p:sp>
      <p:sp>
        <p:nvSpPr>
          <p:cNvPr id="698" name="Estimate"/>
          <p:cNvSpPr txBox="1"/>
          <p:nvPr/>
        </p:nvSpPr>
        <p:spPr>
          <a:xfrm>
            <a:off x="17173507" y="4830466"/>
            <a:ext cx="1588390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Estimate</a:t>
            </a:r>
          </a:p>
        </p:txBody>
      </p:sp>
      <p:sp>
        <p:nvSpPr>
          <p:cNvPr id="699" name="Rectangle"/>
          <p:cNvSpPr/>
          <p:nvPr/>
        </p:nvSpPr>
        <p:spPr>
          <a:xfrm>
            <a:off x="16277590" y="7096383"/>
            <a:ext cx="544474" cy="615887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00" name="Unknown remaining time"/>
          <p:cNvSpPr txBox="1"/>
          <p:nvPr/>
        </p:nvSpPr>
        <p:spPr>
          <a:xfrm>
            <a:off x="17032115" y="7122198"/>
            <a:ext cx="4347345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Unknown remaining time</a:t>
            </a:r>
          </a:p>
        </p:txBody>
      </p:sp>
      <p:sp>
        <p:nvSpPr>
          <p:cNvPr id="701" name="Rectangle"/>
          <p:cNvSpPr/>
          <p:nvPr/>
        </p:nvSpPr>
        <p:spPr>
          <a:xfrm>
            <a:off x="16264890" y="5945130"/>
            <a:ext cx="569874" cy="641287"/>
          </a:xfrm>
          <a:prstGeom prst="rect">
            <a:avLst/>
          </a:prstGeom>
          <a:solidFill>
            <a:srgbClr val="60D93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02" name="Known remaining time"/>
          <p:cNvSpPr txBox="1"/>
          <p:nvPr/>
        </p:nvSpPr>
        <p:spPr>
          <a:xfrm>
            <a:off x="17248520" y="5957314"/>
            <a:ext cx="3914534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Known remaining time</a:t>
            </a:r>
          </a:p>
        </p:txBody>
      </p:sp>
      <p:sp>
        <p:nvSpPr>
          <p:cNvPr id="703" name="Rectangle"/>
          <p:cNvSpPr/>
          <p:nvPr/>
        </p:nvSpPr>
        <p:spPr>
          <a:xfrm>
            <a:off x="11450796" y="6769008"/>
            <a:ext cx="569873" cy="1604279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04" name="Obs:  Working on any known job j =&gt; j is SRPT"/>
          <p:cNvSpPr txBox="1"/>
          <p:nvPr/>
        </p:nvSpPr>
        <p:spPr>
          <a:xfrm>
            <a:off x="7029018" y="9091290"/>
            <a:ext cx="7883568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Obs:  Working on any known job j =&gt; j is SRPT</a:t>
            </a:r>
          </a:p>
        </p:txBody>
      </p:sp>
      <p:sp>
        <p:nvSpPr>
          <p:cNvPr id="22" name="Algorithm SLF: at any time, run on a job with smallest optimistic estimate">
            <a:extLst>
              <a:ext uri="{FF2B5EF4-FFF2-40B4-BE49-F238E27FC236}">
                <a16:creationId xmlns:a16="http://schemas.microsoft.com/office/drawing/2014/main" id="{A81E09F1-535A-4E6D-BF46-BDD677DFFABE}"/>
              </a:ext>
            </a:extLst>
          </p:cNvPr>
          <p:cNvSpPr txBox="1"/>
          <p:nvPr/>
        </p:nvSpPr>
        <p:spPr>
          <a:xfrm>
            <a:off x="4217774" y="10420211"/>
            <a:ext cx="16206360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000">
                <a:solidFill>
                  <a:srgbClr val="000000"/>
                </a:solidFill>
              </a:defRPr>
            </a:pPr>
            <a:r>
              <a:rPr lang="en-US" sz="5400" dirty="0">
                <a:solidFill>
                  <a:srgbClr val="92D05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Bold"/>
              </a:rPr>
              <a:t>A</a:t>
            </a:r>
            <a:r>
              <a:rPr sz="5400" dirty="0">
                <a:solidFill>
                  <a:srgbClr val="92D05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t any time, run job with smallest optimistic estimate</a:t>
            </a:r>
          </a:p>
        </p:txBody>
      </p:sp>
      <p:sp>
        <p:nvSpPr>
          <p:cNvPr id="23" name="Algorithm SLF">
            <a:extLst>
              <a:ext uri="{FF2B5EF4-FFF2-40B4-BE49-F238E27FC236}">
                <a16:creationId xmlns:a16="http://schemas.microsoft.com/office/drawing/2014/main" id="{BF9F8853-BD62-4E4F-93C4-E3A46515903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An example</a:t>
            </a: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A new job arrives"/>
          <p:cNvSpPr txBox="1"/>
          <p:nvPr/>
        </p:nvSpPr>
        <p:spPr>
          <a:xfrm>
            <a:off x="7144412" y="9285602"/>
            <a:ext cx="3044382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lvl1pPr>
          </a:lstStyle>
          <a:p>
            <a:r>
              <a:rPr>
                <a:solidFill>
                  <a:schemeClr val="tx1"/>
                </a:solidFill>
              </a:rPr>
              <a:t>A new job arrives</a:t>
            </a:r>
          </a:p>
        </p:txBody>
      </p:sp>
      <p:sp>
        <p:nvSpPr>
          <p:cNvPr id="708" name="Rectangle"/>
          <p:cNvSpPr/>
          <p:nvPr/>
        </p:nvSpPr>
        <p:spPr>
          <a:xfrm>
            <a:off x="9414563" y="3765159"/>
            <a:ext cx="544473" cy="4556131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09" name="Rectangle"/>
          <p:cNvSpPr/>
          <p:nvPr/>
        </p:nvSpPr>
        <p:spPr>
          <a:xfrm>
            <a:off x="10426329" y="3759824"/>
            <a:ext cx="544473" cy="4566802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10" name="Rectangle"/>
          <p:cNvSpPr/>
          <p:nvPr/>
        </p:nvSpPr>
        <p:spPr>
          <a:xfrm>
            <a:off x="11463496" y="6285729"/>
            <a:ext cx="544473" cy="1982534"/>
          </a:xfrm>
          <a:prstGeom prst="rect">
            <a:avLst/>
          </a:prstGeom>
          <a:ln w="25400">
            <a:solidFill>
              <a:srgbClr val="000000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11" name="Rectangle"/>
          <p:cNvSpPr/>
          <p:nvPr/>
        </p:nvSpPr>
        <p:spPr>
          <a:xfrm>
            <a:off x="9401863" y="7271980"/>
            <a:ext cx="569873" cy="110130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12" name="Rectangle"/>
          <p:cNvSpPr/>
          <p:nvPr/>
        </p:nvSpPr>
        <p:spPr>
          <a:xfrm>
            <a:off x="10400929" y="7271980"/>
            <a:ext cx="569873" cy="110130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13" name="Rectangle"/>
          <p:cNvSpPr/>
          <p:nvPr/>
        </p:nvSpPr>
        <p:spPr>
          <a:xfrm>
            <a:off x="11450795" y="6274161"/>
            <a:ext cx="569873" cy="1027779"/>
          </a:xfrm>
          <a:prstGeom prst="rect">
            <a:avLst/>
          </a:prstGeom>
          <a:solidFill>
            <a:srgbClr val="60D93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14" name="Rectangle"/>
          <p:cNvSpPr/>
          <p:nvPr/>
        </p:nvSpPr>
        <p:spPr>
          <a:xfrm>
            <a:off x="10400929" y="6274161"/>
            <a:ext cx="569873" cy="1027779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15" name="Rectangle"/>
          <p:cNvSpPr/>
          <p:nvPr/>
        </p:nvSpPr>
        <p:spPr>
          <a:xfrm>
            <a:off x="9401863" y="6274161"/>
            <a:ext cx="569873" cy="1027779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16" name="Rectangle"/>
          <p:cNvSpPr/>
          <p:nvPr/>
        </p:nvSpPr>
        <p:spPr>
          <a:xfrm>
            <a:off x="16264890" y="3706224"/>
            <a:ext cx="569874" cy="64128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17" name="Rectangle"/>
          <p:cNvSpPr/>
          <p:nvPr/>
        </p:nvSpPr>
        <p:spPr>
          <a:xfrm>
            <a:off x="16264890" y="4814622"/>
            <a:ext cx="569874" cy="641287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18" name="Elapsed Time"/>
          <p:cNvSpPr txBox="1"/>
          <p:nvPr/>
        </p:nvSpPr>
        <p:spPr>
          <a:xfrm>
            <a:off x="17188047" y="3698161"/>
            <a:ext cx="2346796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Elapsed Time</a:t>
            </a:r>
          </a:p>
        </p:txBody>
      </p:sp>
      <p:sp>
        <p:nvSpPr>
          <p:cNvPr id="719" name="Estimate"/>
          <p:cNvSpPr txBox="1"/>
          <p:nvPr/>
        </p:nvSpPr>
        <p:spPr>
          <a:xfrm>
            <a:off x="17173507" y="4830466"/>
            <a:ext cx="1588390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Estimate</a:t>
            </a:r>
          </a:p>
        </p:txBody>
      </p:sp>
      <p:sp>
        <p:nvSpPr>
          <p:cNvPr id="720" name="Rectangle"/>
          <p:cNvSpPr/>
          <p:nvPr/>
        </p:nvSpPr>
        <p:spPr>
          <a:xfrm>
            <a:off x="16277590" y="7096383"/>
            <a:ext cx="544474" cy="615887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21" name="Unknown remaining time"/>
          <p:cNvSpPr txBox="1"/>
          <p:nvPr/>
        </p:nvSpPr>
        <p:spPr>
          <a:xfrm>
            <a:off x="17032115" y="7122198"/>
            <a:ext cx="4347345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Unknown remaining time</a:t>
            </a:r>
          </a:p>
        </p:txBody>
      </p:sp>
      <p:sp>
        <p:nvSpPr>
          <p:cNvPr id="722" name="Rectangle"/>
          <p:cNvSpPr/>
          <p:nvPr/>
        </p:nvSpPr>
        <p:spPr>
          <a:xfrm>
            <a:off x="16264890" y="5945130"/>
            <a:ext cx="569874" cy="641287"/>
          </a:xfrm>
          <a:prstGeom prst="rect">
            <a:avLst/>
          </a:prstGeom>
          <a:solidFill>
            <a:srgbClr val="60D93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23" name="Known remaining time"/>
          <p:cNvSpPr txBox="1"/>
          <p:nvPr/>
        </p:nvSpPr>
        <p:spPr>
          <a:xfrm>
            <a:off x="17248520" y="5957314"/>
            <a:ext cx="3914534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Known remaining time</a:t>
            </a:r>
          </a:p>
        </p:txBody>
      </p:sp>
      <p:sp>
        <p:nvSpPr>
          <p:cNvPr id="724" name="Rectangle"/>
          <p:cNvSpPr/>
          <p:nvPr/>
        </p:nvSpPr>
        <p:spPr>
          <a:xfrm>
            <a:off x="11450796" y="6769008"/>
            <a:ext cx="569873" cy="1604279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25" name="Rectangle"/>
          <p:cNvSpPr/>
          <p:nvPr/>
        </p:nvSpPr>
        <p:spPr>
          <a:xfrm>
            <a:off x="8224049" y="3759824"/>
            <a:ext cx="544473" cy="4566802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22" name="Algorithm SLF: at any time, run on a job with smallest optimistic estimate">
            <a:extLst>
              <a:ext uri="{FF2B5EF4-FFF2-40B4-BE49-F238E27FC236}">
                <a16:creationId xmlns:a16="http://schemas.microsoft.com/office/drawing/2014/main" id="{518F3247-CD71-4649-9A18-0647CE2BC5F9}"/>
              </a:ext>
            </a:extLst>
          </p:cNvPr>
          <p:cNvSpPr txBox="1"/>
          <p:nvPr/>
        </p:nvSpPr>
        <p:spPr>
          <a:xfrm>
            <a:off x="4217774" y="10420211"/>
            <a:ext cx="16206360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000">
                <a:solidFill>
                  <a:srgbClr val="000000"/>
                </a:solidFill>
              </a:defRPr>
            </a:pPr>
            <a:r>
              <a:rPr lang="en-US" sz="5400" dirty="0">
                <a:solidFill>
                  <a:srgbClr val="92D05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Bold"/>
              </a:rPr>
              <a:t>A</a:t>
            </a:r>
            <a:r>
              <a:rPr sz="5400" dirty="0">
                <a:solidFill>
                  <a:srgbClr val="92D05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t any time, run job with smallest optimistic estimate</a:t>
            </a:r>
          </a:p>
        </p:txBody>
      </p:sp>
      <p:sp>
        <p:nvSpPr>
          <p:cNvPr id="23" name="Algorithm SLF">
            <a:extLst>
              <a:ext uri="{FF2B5EF4-FFF2-40B4-BE49-F238E27FC236}">
                <a16:creationId xmlns:a16="http://schemas.microsoft.com/office/drawing/2014/main" id="{462486C2-BA4F-4752-9E45-E97E6C44388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An example</a:t>
            </a: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Rectangle"/>
          <p:cNvSpPr/>
          <p:nvPr/>
        </p:nvSpPr>
        <p:spPr>
          <a:xfrm>
            <a:off x="9414563" y="3765159"/>
            <a:ext cx="544473" cy="4556131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29" name="Rectangle"/>
          <p:cNvSpPr/>
          <p:nvPr/>
        </p:nvSpPr>
        <p:spPr>
          <a:xfrm>
            <a:off x="10426329" y="3759824"/>
            <a:ext cx="544473" cy="4566802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30" name="Rectangle"/>
          <p:cNvSpPr/>
          <p:nvPr/>
        </p:nvSpPr>
        <p:spPr>
          <a:xfrm>
            <a:off x="11463496" y="6285729"/>
            <a:ext cx="544473" cy="1982534"/>
          </a:xfrm>
          <a:prstGeom prst="rect">
            <a:avLst/>
          </a:prstGeom>
          <a:ln w="25400">
            <a:solidFill>
              <a:srgbClr val="000000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31" name="Rectangle"/>
          <p:cNvSpPr/>
          <p:nvPr/>
        </p:nvSpPr>
        <p:spPr>
          <a:xfrm>
            <a:off x="9401863" y="7271980"/>
            <a:ext cx="569873" cy="110130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32" name="Rectangle"/>
          <p:cNvSpPr/>
          <p:nvPr/>
        </p:nvSpPr>
        <p:spPr>
          <a:xfrm>
            <a:off x="10400929" y="7271980"/>
            <a:ext cx="569873" cy="110130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33" name="Rectangle"/>
          <p:cNvSpPr/>
          <p:nvPr/>
        </p:nvSpPr>
        <p:spPr>
          <a:xfrm>
            <a:off x="11450795" y="6274161"/>
            <a:ext cx="569873" cy="1027779"/>
          </a:xfrm>
          <a:prstGeom prst="rect">
            <a:avLst/>
          </a:prstGeom>
          <a:solidFill>
            <a:srgbClr val="60D93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34" name="Rectangle"/>
          <p:cNvSpPr/>
          <p:nvPr/>
        </p:nvSpPr>
        <p:spPr>
          <a:xfrm>
            <a:off x="10400929" y="6274161"/>
            <a:ext cx="569873" cy="1027779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35" name="Rectangle"/>
          <p:cNvSpPr/>
          <p:nvPr/>
        </p:nvSpPr>
        <p:spPr>
          <a:xfrm>
            <a:off x="9401863" y="6274161"/>
            <a:ext cx="569873" cy="1027779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36" name="Rectangle"/>
          <p:cNvSpPr/>
          <p:nvPr/>
        </p:nvSpPr>
        <p:spPr>
          <a:xfrm>
            <a:off x="16264890" y="3706224"/>
            <a:ext cx="569874" cy="64128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37" name="Rectangle"/>
          <p:cNvSpPr/>
          <p:nvPr/>
        </p:nvSpPr>
        <p:spPr>
          <a:xfrm>
            <a:off x="16264890" y="4814622"/>
            <a:ext cx="569874" cy="641287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38" name="Elapsed Time"/>
          <p:cNvSpPr txBox="1"/>
          <p:nvPr/>
        </p:nvSpPr>
        <p:spPr>
          <a:xfrm>
            <a:off x="17199966" y="3700889"/>
            <a:ext cx="2322958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Elapsed Time</a:t>
            </a:r>
          </a:p>
        </p:txBody>
      </p:sp>
      <p:sp>
        <p:nvSpPr>
          <p:cNvPr id="739" name="Estimate"/>
          <p:cNvSpPr txBox="1"/>
          <p:nvPr/>
        </p:nvSpPr>
        <p:spPr>
          <a:xfrm>
            <a:off x="17173507" y="4830466"/>
            <a:ext cx="1588390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Estimate</a:t>
            </a:r>
          </a:p>
        </p:txBody>
      </p:sp>
      <p:sp>
        <p:nvSpPr>
          <p:cNvPr id="740" name="Rectangle"/>
          <p:cNvSpPr/>
          <p:nvPr/>
        </p:nvSpPr>
        <p:spPr>
          <a:xfrm>
            <a:off x="16277590" y="7096383"/>
            <a:ext cx="544474" cy="615887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41" name="Unknown remaining time"/>
          <p:cNvSpPr txBox="1"/>
          <p:nvPr/>
        </p:nvSpPr>
        <p:spPr>
          <a:xfrm>
            <a:off x="17032115" y="7122198"/>
            <a:ext cx="4347345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Unknown remaining time</a:t>
            </a:r>
          </a:p>
        </p:txBody>
      </p:sp>
      <p:sp>
        <p:nvSpPr>
          <p:cNvPr id="742" name="Rectangle"/>
          <p:cNvSpPr/>
          <p:nvPr/>
        </p:nvSpPr>
        <p:spPr>
          <a:xfrm>
            <a:off x="16264890" y="5945130"/>
            <a:ext cx="569874" cy="641287"/>
          </a:xfrm>
          <a:prstGeom prst="rect">
            <a:avLst/>
          </a:prstGeom>
          <a:solidFill>
            <a:srgbClr val="60D93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43" name="Known remaining time"/>
          <p:cNvSpPr txBox="1"/>
          <p:nvPr/>
        </p:nvSpPr>
        <p:spPr>
          <a:xfrm>
            <a:off x="17248520" y="5957314"/>
            <a:ext cx="3914534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Known remaining time</a:t>
            </a:r>
          </a:p>
        </p:txBody>
      </p:sp>
      <p:sp>
        <p:nvSpPr>
          <p:cNvPr id="744" name="Rectangle"/>
          <p:cNvSpPr/>
          <p:nvPr/>
        </p:nvSpPr>
        <p:spPr>
          <a:xfrm>
            <a:off x="11450796" y="6769008"/>
            <a:ext cx="569873" cy="1604279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45" name="Rectangle"/>
          <p:cNvSpPr/>
          <p:nvPr/>
        </p:nvSpPr>
        <p:spPr>
          <a:xfrm>
            <a:off x="8224049" y="3759824"/>
            <a:ext cx="544473" cy="4566802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46" name="Rectangle"/>
          <p:cNvSpPr/>
          <p:nvPr/>
        </p:nvSpPr>
        <p:spPr>
          <a:xfrm>
            <a:off x="8211349" y="8140723"/>
            <a:ext cx="569873" cy="194464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47" name="Rectangle"/>
          <p:cNvSpPr/>
          <p:nvPr/>
        </p:nvSpPr>
        <p:spPr>
          <a:xfrm>
            <a:off x="8211349" y="7946798"/>
            <a:ext cx="569873" cy="194465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23" name="Algorithm SLF: at any time, run on a job with smallest optimistic estimate">
            <a:extLst>
              <a:ext uri="{FF2B5EF4-FFF2-40B4-BE49-F238E27FC236}">
                <a16:creationId xmlns:a16="http://schemas.microsoft.com/office/drawing/2014/main" id="{41588F3D-E375-4BC9-BE43-BE5F3F67EDF5}"/>
              </a:ext>
            </a:extLst>
          </p:cNvPr>
          <p:cNvSpPr txBox="1"/>
          <p:nvPr/>
        </p:nvSpPr>
        <p:spPr>
          <a:xfrm>
            <a:off x="4217774" y="10420211"/>
            <a:ext cx="16206360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000">
                <a:solidFill>
                  <a:srgbClr val="000000"/>
                </a:solidFill>
              </a:defRPr>
            </a:pPr>
            <a:r>
              <a:rPr lang="en-US" sz="5400" dirty="0">
                <a:solidFill>
                  <a:srgbClr val="92D05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Bold"/>
              </a:rPr>
              <a:t>A</a:t>
            </a:r>
            <a:r>
              <a:rPr sz="5400" dirty="0">
                <a:solidFill>
                  <a:srgbClr val="92D05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t any time, run job with smallest optimistic estimate</a:t>
            </a:r>
          </a:p>
        </p:txBody>
      </p:sp>
      <p:sp>
        <p:nvSpPr>
          <p:cNvPr id="24" name="Algorithm SLF">
            <a:extLst>
              <a:ext uri="{FF2B5EF4-FFF2-40B4-BE49-F238E27FC236}">
                <a16:creationId xmlns:a16="http://schemas.microsoft.com/office/drawing/2014/main" id="{7B8D51F5-40FC-492C-A1D1-90560EE830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An example</a:t>
            </a: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Rectangle"/>
          <p:cNvSpPr/>
          <p:nvPr/>
        </p:nvSpPr>
        <p:spPr>
          <a:xfrm>
            <a:off x="9414563" y="3765159"/>
            <a:ext cx="544473" cy="4556131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51" name="Rectangle"/>
          <p:cNvSpPr/>
          <p:nvPr/>
        </p:nvSpPr>
        <p:spPr>
          <a:xfrm>
            <a:off x="10426329" y="3759824"/>
            <a:ext cx="544473" cy="4566802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52" name="Rectangle"/>
          <p:cNvSpPr/>
          <p:nvPr/>
        </p:nvSpPr>
        <p:spPr>
          <a:xfrm>
            <a:off x="11463496" y="6285729"/>
            <a:ext cx="544473" cy="1982534"/>
          </a:xfrm>
          <a:prstGeom prst="rect">
            <a:avLst/>
          </a:prstGeom>
          <a:ln w="25400">
            <a:solidFill>
              <a:srgbClr val="000000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53" name="Rectangle"/>
          <p:cNvSpPr/>
          <p:nvPr/>
        </p:nvSpPr>
        <p:spPr>
          <a:xfrm>
            <a:off x="9401863" y="7271980"/>
            <a:ext cx="569873" cy="110130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54" name="Rectangle"/>
          <p:cNvSpPr/>
          <p:nvPr/>
        </p:nvSpPr>
        <p:spPr>
          <a:xfrm>
            <a:off x="10400929" y="7271980"/>
            <a:ext cx="569873" cy="110130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55" name="Rectangle"/>
          <p:cNvSpPr/>
          <p:nvPr/>
        </p:nvSpPr>
        <p:spPr>
          <a:xfrm>
            <a:off x="11450795" y="6274161"/>
            <a:ext cx="569873" cy="1027779"/>
          </a:xfrm>
          <a:prstGeom prst="rect">
            <a:avLst/>
          </a:prstGeom>
          <a:solidFill>
            <a:srgbClr val="60D93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56" name="Rectangle"/>
          <p:cNvSpPr/>
          <p:nvPr/>
        </p:nvSpPr>
        <p:spPr>
          <a:xfrm>
            <a:off x="10400929" y="6274161"/>
            <a:ext cx="569873" cy="1027779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57" name="Rectangle"/>
          <p:cNvSpPr/>
          <p:nvPr/>
        </p:nvSpPr>
        <p:spPr>
          <a:xfrm>
            <a:off x="9401863" y="6274161"/>
            <a:ext cx="569873" cy="1027779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58" name="Rectangle"/>
          <p:cNvSpPr/>
          <p:nvPr/>
        </p:nvSpPr>
        <p:spPr>
          <a:xfrm>
            <a:off x="16264890" y="3706224"/>
            <a:ext cx="569874" cy="64128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59" name="Rectangle"/>
          <p:cNvSpPr/>
          <p:nvPr/>
        </p:nvSpPr>
        <p:spPr>
          <a:xfrm>
            <a:off x="16264890" y="4814622"/>
            <a:ext cx="569874" cy="641287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60" name="Elapsed Time"/>
          <p:cNvSpPr txBox="1"/>
          <p:nvPr/>
        </p:nvSpPr>
        <p:spPr>
          <a:xfrm>
            <a:off x="17199966" y="3700889"/>
            <a:ext cx="2322958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Elapsed Time</a:t>
            </a:r>
          </a:p>
        </p:txBody>
      </p:sp>
      <p:sp>
        <p:nvSpPr>
          <p:cNvPr id="761" name="Estimate"/>
          <p:cNvSpPr txBox="1"/>
          <p:nvPr/>
        </p:nvSpPr>
        <p:spPr>
          <a:xfrm>
            <a:off x="17173507" y="4830466"/>
            <a:ext cx="1588390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Estimate</a:t>
            </a:r>
          </a:p>
        </p:txBody>
      </p:sp>
      <p:sp>
        <p:nvSpPr>
          <p:cNvPr id="762" name="Rectangle"/>
          <p:cNvSpPr/>
          <p:nvPr/>
        </p:nvSpPr>
        <p:spPr>
          <a:xfrm>
            <a:off x="16277590" y="7096383"/>
            <a:ext cx="544474" cy="615887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63" name="Unknown remaining time"/>
          <p:cNvSpPr txBox="1"/>
          <p:nvPr/>
        </p:nvSpPr>
        <p:spPr>
          <a:xfrm>
            <a:off x="17032115" y="7122198"/>
            <a:ext cx="4347345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Unknown remaining time</a:t>
            </a:r>
          </a:p>
        </p:txBody>
      </p:sp>
      <p:sp>
        <p:nvSpPr>
          <p:cNvPr id="764" name="Rectangle"/>
          <p:cNvSpPr/>
          <p:nvPr/>
        </p:nvSpPr>
        <p:spPr>
          <a:xfrm>
            <a:off x="16264890" y="5945130"/>
            <a:ext cx="569874" cy="641287"/>
          </a:xfrm>
          <a:prstGeom prst="rect">
            <a:avLst/>
          </a:prstGeom>
          <a:solidFill>
            <a:srgbClr val="60D93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65" name="Known remaining time"/>
          <p:cNvSpPr txBox="1"/>
          <p:nvPr/>
        </p:nvSpPr>
        <p:spPr>
          <a:xfrm>
            <a:off x="17248520" y="5957314"/>
            <a:ext cx="3914534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Known remaining time</a:t>
            </a:r>
          </a:p>
        </p:txBody>
      </p:sp>
      <p:sp>
        <p:nvSpPr>
          <p:cNvPr id="766" name="Rectangle"/>
          <p:cNvSpPr/>
          <p:nvPr/>
        </p:nvSpPr>
        <p:spPr>
          <a:xfrm>
            <a:off x="11450796" y="6769008"/>
            <a:ext cx="569873" cy="1604279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67" name="Rectangle"/>
          <p:cNvSpPr/>
          <p:nvPr/>
        </p:nvSpPr>
        <p:spPr>
          <a:xfrm>
            <a:off x="8224049" y="3759824"/>
            <a:ext cx="544473" cy="4566802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68" name="Rectangle"/>
          <p:cNvSpPr/>
          <p:nvPr/>
        </p:nvSpPr>
        <p:spPr>
          <a:xfrm>
            <a:off x="8211349" y="7873820"/>
            <a:ext cx="569873" cy="46136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69" name="Rectangle"/>
          <p:cNvSpPr/>
          <p:nvPr/>
        </p:nvSpPr>
        <p:spPr>
          <a:xfrm>
            <a:off x="8211349" y="7451502"/>
            <a:ext cx="569873" cy="461367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70" name="Estimate of this job = known remaining time"/>
          <p:cNvSpPr txBox="1"/>
          <p:nvPr/>
        </p:nvSpPr>
        <p:spPr>
          <a:xfrm>
            <a:off x="5098432" y="8833941"/>
            <a:ext cx="7514878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 dirty="0">
                <a:solidFill>
                  <a:schemeClr val="tx1"/>
                </a:solidFill>
              </a:rPr>
              <a:t>Estimate of this job = known remaining time</a:t>
            </a:r>
          </a:p>
        </p:txBody>
      </p:sp>
      <p:sp>
        <p:nvSpPr>
          <p:cNvPr id="771" name="Switch =&gt; known job"/>
          <p:cNvSpPr txBox="1"/>
          <p:nvPr/>
        </p:nvSpPr>
        <p:spPr>
          <a:xfrm>
            <a:off x="7073332" y="9569491"/>
            <a:ext cx="3565079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 dirty="0">
                <a:solidFill>
                  <a:schemeClr val="tx1"/>
                </a:solidFill>
              </a:rPr>
              <a:t>Switch </a:t>
            </a:r>
            <a:r>
              <a:rPr lang="en-US" dirty="0">
                <a:solidFill>
                  <a:schemeClr val="tx1"/>
                </a:solidFill>
              </a:rPr>
              <a:t>to</a:t>
            </a:r>
            <a:r>
              <a:rPr dirty="0">
                <a:solidFill>
                  <a:schemeClr val="tx1"/>
                </a:solidFill>
              </a:rPr>
              <a:t> known job</a:t>
            </a:r>
          </a:p>
        </p:txBody>
      </p:sp>
      <p:sp>
        <p:nvSpPr>
          <p:cNvPr id="25" name="Algorithm SLF: at any time, run on a job with smallest optimistic estimate">
            <a:extLst>
              <a:ext uri="{FF2B5EF4-FFF2-40B4-BE49-F238E27FC236}">
                <a16:creationId xmlns:a16="http://schemas.microsoft.com/office/drawing/2014/main" id="{032260B4-52AD-410E-9E34-FDC1D28BBA88}"/>
              </a:ext>
            </a:extLst>
          </p:cNvPr>
          <p:cNvSpPr txBox="1"/>
          <p:nvPr/>
        </p:nvSpPr>
        <p:spPr>
          <a:xfrm>
            <a:off x="4217774" y="10420211"/>
            <a:ext cx="16206360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000">
                <a:solidFill>
                  <a:srgbClr val="000000"/>
                </a:solidFill>
              </a:defRPr>
            </a:pPr>
            <a:r>
              <a:rPr lang="en-US" sz="5400" dirty="0">
                <a:solidFill>
                  <a:srgbClr val="92D05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Bold"/>
              </a:rPr>
              <a:t>A</a:t>
            </a:r>
            <a:r>
              <a:rPr sz="5400" dirty="0">
                <a:solidFill>
                  <a:srgbClr val="92D05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t any time, run job with smallest optimistic estimate</a:t>
            </a:r>
          </a:p>
        </p:txBody>
      </p:sp>
      <p:sp>
        <p:nvSpPr>
          <p:cNvPr id="26" name="Algorithm SLF">
            <a:extLst>
              <a:ext uri="{FF2B5EF4-FFF2-40B4-BE49-F238E27FC236}">
                <a16:creationId xmlns:a16="http://schemas.microsoft.com/office/drawing/2014/main" id="{323DAB5B-C74F-47D5-9E2A-B02D4C8601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An example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E711452A-95A3-4127-B284-5D8A85435874}"/>
              </a:ext>
            </a:extLst>
          </p:cNvPr>
          <p:cNvSpPr/>
          <p:nvPr/>
        </p:nvSpPr>
        <p:spPr>
          <a:xfrm>
            <a:off x="10879015" y="6986953"/>
            <a:ext cx="2873316" cy="2907323"/>
          </a:xfrm>
          <a:custGeom>
            <a:avLst/>
            <a:gdLst>
              <a:gd name="connsiteX0" fmla="*/ 0 w 2873316"/>
              <a:gd name="connsiteY0" fmla="*/ 3130062 h 3130062"/>
              <a:gd name="connsiteX1" fmla="*/ 2836985 w 2873316"/>
              <a:gd name="connsiteY1" fmla="*/ 2532185 h 3130062"/>
              <a:gd name="connsiteX2" fmla="*/ 1348154 w 2873316"/>
              <a:gd name="connsiteY2" fmla="*/ 0 h 3130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73316" h="3130062">
                <a:moveTo>
                  <a:pt x="0" y="3130062"/>
                </a:moveTo>
                <a:cubicBezTo>
                  <a:pt x="1306146" y="3091962"/>
                  <a:pt x="2612293" y="3053862"/>
                  <a:pt x="2836985" y="2532185"/>
                </a:cubicBezTo>
                <a:cubicBezTo>
                  <a:pt x="3061677" y="2010508"/>
                  <a:pt x="2204915" y="1005254"/>
                  <a:pt x="1348154" y="0"/>
                </a:cubicBezTo>
              </a:path>
            </a:pathLst>
          </a:custGeom>
          <a:noFill/>
          <a:ln w="76200" cap="flat">
            <a:solidFill>
              <a:schemeClr val="tx1"/>
            </a:solidFill>
            <a:miter lim="400000"/>
            <a:headEnd type="none" w="med" len="med"/>
            <a:tailEnd type="triangle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0" grpId="0" animBg="1"/>
      <p:bldP spid="771" grpId="0" animBg="1"/>
      <p:bldP spid="3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Rectangle"/>
          <p:cNvSpPr/>
          <p:nvPr/>
        </p:nvSpPr>
        <p:spPr>
          <a:xfrm>
            <a:off x="9414563" y="3765159"/>
            <a:ext cx="544473" cy="4556131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75" name="Rectangle"/>
          <p:cNvSpPr/>
          <p:nvPr/>
        </p:nvSpPr>
        <p:spPr>
          <a:xfrm>
            <a:off x="10426329" y="3759824"/>
            <a:ext cx="544473" cy="4566802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76" name="Rectangle"/>
          <p:cNvSpPr/>
          <p:nvPr/>
        </p:nvSpPr>
        <p:spPr>
          <a:xfrm>
            <a:off x="11463496" y="6285729"/>
            <a:ext cx="544473" cy="1982534"/>
          </a:xfrm>
          <a:prstGeom prst="rect">
            <a:avLst/>
          </a:prstGeom>
          <a:ln w="25400">
            <a:solidFill>
              <a:srgbClr val="000000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77" name="Rectangle"/>
          <p:cNvSpPr/>
          <p:nvPr/>
        </p:nvSpPr>
        <p:spPr>
          <a:xfrm>
            <a:off x="9401863" y="7271980"/>
            <a:ext cx="569873" cy="110130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78" name="Rectangle"/>
          <p:cNvSpPr/>
          <p:nvPr/>
        </p:nvSpPr>
        <p:spPr>
          <a:xfrm>
            <a:off x="10400929" y="7271980"/>
            <a:ext cx="569873" cy="110130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79" name="Rectangle"/>
          <p:cNvSpPr/>
          <p:nvPr/>
        </p:nvSpPr>
        <p:spPr>
          <a:xfrm>
            <a:off x="11450795" y="6274161"/>
            <a:ext cx="569873" cy="1027779"/>
          </a:xfrm>
          <a:prstGeom prst="rect">
            <a:avLst/>
          </a:prstGeom>
          <a:solidFill>
            <a:srgbClr val="60D93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80" name="Rectangle"/>
          <p:cNvSpPr/>
          <p:nvPr/>
        </p:nvSpPr>
        <p:spPr>
          <a:xfrm>
            <a:off x="10400929" y="6274161"/>
            <a:ext cx="569873" cy="1027779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81" name="Rectangle"/>
          <p:cNvSpPr/>
          <p:nvPr/>
        </p:nvSpPr>
        <p:spPr>
          <a:xfrm>
            <a:off x="9401863" y="6274161"/>
            <a:ext cx="569873" cy="1027779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82" name="Rectangle"/>
          <p:cNvSpPr/>
          <p:nvPr/>
        </p:nvSpPr>
        <p:spPr>
          <a:xfrm>
            <a:off x="16264890" y="3706224"/>
            <a:ext cx="569874" cy="64128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83" name="Rectangle"/>
          <p:cNvSpPr/>
          <p:nvPr/>
        </p:nvSpPr>
        <p:spPr>
          <a:xfrm>
            <a:off x="16264890" y="4814622"/>
            <a:ext cx="569874" cy="641287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84" name="Elapsed Time"/>
          <p:cNvSpPr txBox="1"/>
          <p:nvPr/>
        </p:nvSpPr>
        <p:spPr>
          <a:xfrm>
            <a:off x="17199966" y="3700889"/>
            <a:ext cx="2322958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Elapsed Time</a:t>
            </a:r>
          </a:p>
        </p:txBody>
      </p:sp>
      <p:sp>
        <p:nvSpPr>
          <p:cNvPr id="785" name="Estimate"/>
          <p:cNvSpPr txBox="1"/>
          <p:nvPr/>
        </p:nvSpPr>
        <p:spPr>
          <a:xfrm>
            <a:off x="17173507" y="4830466"/>
            <a:ext cx="1588390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Estimate</a:t>
            </a:r>
          </a:p>
        </p:txBody>
      </p:sp>
      <p:sp>
        <p:nvSpPr>
          <p:cNvPr id="786" name="Rectangle"/>
          <p:cNvSpPr/>
          <p:nvPr/>
        </p:nvSpPr>
        <p:spPr>
          <a:xfrm>
            <a:off x="16277590" y="7096383"/>
            <a:ext cx="544474" cy="615887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87" name="Unknown remaining time"/>
          <p:cNvSpPr txBox="1"/>
          <p:nvPr/>
        </p:nvSpPr>
        <p:spPr>
          <a:xfrm>
            <a:off x="17032115" y="7122198"/>
            <a:ext cx="4347345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Unknown remaining time</a:t>
            </a:r>
          </a:p>
        </p:txBody>
      </p:sp>
      <p:sp>
        <p:nvSpPr>
          <p:cNvPr id="788" name="Rectangle"/>
          <p:cNvSpPr/>
          <p:nvPr/>
        </p:nvSpPr>
        <p:spPr>
          <a:xfrm>
            <a:off x="16264890" y="5945130"/>
            <a:ext cx="569874" cy="641287"/>
          </a:xfrm>
          <a:prstGeom prst="rect">
            <a:avLst/>
          </a:prstGeom>
          <a:solidFill>
            <a:srgbClr val="60D93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89" name="Known remaining time"/>
          <p:cNvSpPr txBox="1"/>
          <p:nvPr/>
        </p:nvSpPr>
        <p:spPr>
          <a:xfrm>
            <a:off x="17248520" y="5957314"/>
            <a:ext cx="3914534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Known remaining time</a:t>
            </a:r>
          </a:p>
        </p:txBody>
      </p:sp>
      <p:sp>
        <p:nvSpPr>
          <p:cNvPr id="790" name="Rectangle"/>
          <p:cNvSpPr/>
          <p:nvPr/>
        </p:nvSpPr>
        <p:spPr>
          <a:xfrm>
            <a:off x="11450796" y="6180705"/>
            <a:ext cx="569873" cy="2192582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91" name="Rectangle"/>
          <p:cNvSpPr/>
          <p:nvPr/>
        </p:nvSpPr>
        <p:spPr>
          <a:xfrm>
            <a:off x="8224049" y="3759824"/>
            <a:ext cx="544473" cy="4566802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92" name="Rectangle"/>
          <p:cNvSpPr/>
          <p:nvPr/>
        </p:nvSpPr>
        <p:spPr>
          <a:xfrm>
            <a:off x="8211349" y="7873820"/>
            <a:ext cx="569873" cy="46136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93" name="Rectangle"/>
          <p:cNvSpPr/>
          <p:nvPr/>
        </p:nvSpPr>
        <p:spPr>
          <a:xfrm>
            <a:off x="8211349" y="7451502"/>
            <a:ext cx="569873" cy="461367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23" name="Algorithm SLF: at any time, run on a job with smallest optimistic estimate">
            <a:extLst>
              <a:ext uri="{FF2B5EF4-FFF2-40B4-BE49-F238E27FC236}">
                <a16:creationId xmlns:a16="http://schemas.microsoft.com/office/drawing/2014/main" id="{A1963812-BBAF-4F78-A688-7F8F607E082D}"/>
              </a:ext>
            </a:extLst>
          </p:cNvPr>
          <p:cNvSpPr txBox="1"/>
          <p:nvPr/>
        </p:nvSpPr>
        <p:spPr>
          <a:xfrm>
            <a:off x="4217774" y="10420211"/>
            <a:ext cx="16206360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000">
                <a:solidFill>
                  <a:srgbClr val="000000"/>
                </a:solidFill>
              </a:defRPr>
            </a:pPr>
            <a:r>
              <a:rPr lang="en-US" sz="5400" dirty="0">
                <a:solidFill>
                  <a:srgbClr val="92D05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Bold"/>
              </a:rPr>
              <a:t>A</a:t>
            </a:r>
            <a:r>
              <a:rPr sz="5400" dirty="0">
                <a:solidFill>
                  <a:srgbClr val="92D05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t any time, run job with smallest optimistic estimate</a:t>
            </a:r>
          </a:p>
        </p:txBody>
      </p:sp>
      <p:sp>
        <p:nvSpPr>
          <p:cNvPr id="24" name="Algorithm SLF">
            <a:extLst>
              <a:ext uri="{FF2B5EF4-FFF2-40B4-BE49-F238E27FC236}">
                <a16:creationId xmlns:a16="http://schemas.microsoft.com/office/drawing/2014/main" id="{EAD44B48-891F-48FA-87EB-26F1FC1B89A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An example</a:t>
            </a: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Rectangle"/>
          <p:cNvSpPr/>
          <p:nvPr/>
        </p:nvSpPr>
        <p:spPr>
          <a:xfrm>
            <a:off x="9414563" y="3765159"/>
            <a:ext cx="544473" cy="4556131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97" name="Rectangle"/>
          <p:cNvSpPr/>
          <p:nvPr/>
        </p:nvSpPr>
        <p:spPr>
          <a:xfrm>
            <a:off x="10426329" y="3759824"/>
            <a:ext cx="544473" cy="4566802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98" name="Rectangle"/>
          <p:cNvSpPr/>
          <p:nvPr/>
        </p:nvSpPr>
        <p:spPr>
          <a:xfrm>
            <a:off x="9401863" y="7271980"/>
            <a:ext cx="569873" cy="110130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99" name="Rectangle"/>
          <p:cNvSpPr/>
          <p:nvPr/>
        </p:nvSpPr>
        <p:spPr>
          <a:xfrm>
            <a:off x="10400929" y="7271980"/>
            <a:ext cx="569873" cy="110130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00" name="Rectangle"/>
          <p:cNvSpPr/>
          <p:nvPr/>
        </p:nvSpPr>
        <p:spPr>
          <a:xfrm>
            <a:off x="10400929" y="6274161"/>
            <a:ext cx="569873" cy="1027779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01" name="Rectangle"/>
          <p:cNvSpPr/>
          <p:nvPr/>
        </p:nvSpPr>
        <p:spPr>
          <a:xfrm>
            <a:off x="9401863" y="6274161"/>
            <a:ext cx="569873" cy="1027779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02" name="Rectangle"/>
          <p:cNvSpPr/>
          <p:nvPr/>
        </p:nvSpPr>
        <p:spPr>
          <a:xfrm>
            <a:off x="16264890" y="3706224"/>
            <a:ext cx="569874" cy="64128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03" name="Rectangle"/>
          <p:cNvSpPr/>
          <p:nvPr/>
        </p:nvSpPr>
        <p:spPr>
          <a:xfrm>
            <a:off x="16264890" y="4814622"/>
            <a:ext cx="569874" cy="641287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04" name="Elapsed Time"/>
          <p:cNvSpPr txBox="1"/>
          <p:nvPr/>
        </p:nvSpPr>
        <p:spPr>
          <a:xfrm>
            <a:off x="17199966" y="3700889"/>
            <a:ext cx="2322958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Elapsed Time</a:t>
            </a:r>
          </a:p>
        </p:txBody>
      </p:sp>
      <p:sp>
        <p:nvSpPr>
          <p:cNvPr id="805" name="Estimate"/>
          <p:cNvSpPr txBox="1"/>
          <p:nvPr/>
        </p:nvSpPr>
        <p:spPr>
          <a:xfrm>
            <a:off x="17173507" y="4830466"/>
            <a:ext cx="1588390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Estimate</a:t>
            </a:r>
          </a:p>
        </p:txBody>
      </p:sp>
      <p:sp>
        <p:nvSpPr>
          <p:cNvPr id="806" name="Rectangle"/>
          <p:cNvSpPr/>
          <p:nvPr/>
        </p:nvSpPr>
        <p:spPr>
          <a:xfrm>
            <a:off x="16277590" y="7096383"/>
            <a:ext cx="544474" cy="615887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07" name="Unknown remaining time"/>
          <p:cNvSpPr txBox="1"/>
          <p:nvPr/>
        </p:nvSpPr>
        <p:spPr>
          <a:xfrm>
            <a:off x="17032115" y="7122198"/>
            <a:ext cx="4347345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Unknown remaining time</a:t>
            </a:r>
          </a:p>
        </p:txBody>
      </p:sp>
      <p:sp>
        <p:nvSpPr>
          <p:cNvPr id="808" name="Rectangle"/>
          <p:cNvSpPr/>
          <p:nvPr/>
        </p:nvSpPr>
        <p:spPr>
          <a:xfrm>
            <a:off x="16264890" y="5945130"/>
            <a:ext cx="569874" cy="641287"/>
          </a:xfrm>
          <a:prstGeom prst="rect">
            <a:avLst/>
          </a:prstGeom>
          <a:solidFill>
            <a:srgbClr val="60D93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09" name="Known remaining time"/>
          <p:cNvSpPr txBox="1"/>
          <p:nvPr/>
        </p:nvSpPr>
        <p:spPr>
          <a:xfrm>
            <a:off x="17248520" y="5957314"/>
            <a:ext cx="3914534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Known remaining time</a:t>
            </a:r>
          </a:p>
        </p:txBody>
      </p:sp>
      <p:sp>
        <p:nvSpPr>
          <p:cNvPr id="810" name="Rectangle"/>
          <p:cNvSpPr/>
          <p:nvPr/>
        </p:nvSpPr>
        <p:spPr>
          <a:xfrm>
            <a:off x="8224049" y="3759824"/>
            <a:ext cx="544473" cy="4566802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11" name="Rectangle"/>
          <p:cNvSpPr/>
          <p:nvPr/>
        </p:nvSpPr>
        <p:spPr>
          <a:xfrm>
            <a:off x="8211349" y="7873820"/>
            <a:ext cx="569873" cy="46136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12" name="Rectangle"/>
          <p:cNvSpPr/>
          <p:nvPr/>
        </p:nvSpPr>
        <p:spPr>
          <a:xfrm>
            <a:off x="8211349" y="7451502"/>
            <a:ext cx="569873" cy="461367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20" name="Algorithm SLF: at any time, run on a job with smallest optimistic estimate">
            <a:extLst>
              <a:ext uri="{FF2B5EF4-FFF2-40B4-BE49-F238E27FC236}">
                <a16:creationId xmlns:a16="http://schemas.microsoft.com/office/drawing/2014/main" id="{E9E52F2F-1587-416D-8D54-4FF97EE794C6}"/>
              </a:ext>
            </a:extLst>
          </p:cNvPr>
          <p:cNvSpPr txBox="1"/>
          <p:nvPr/>
        </p:nvSpPr>
        <p:spPr>
          <a:xfrm>
            <a:off x="4217774" y="10420211"/>
            <a:ext cx="16206360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000">
                <a:solidFill>
                  <a:srgbClr val="000000"/>
                </a:solidFill>
              </a:defRPr>
            </a:pPr>
            <a:r>
              <a:rPr lang="en-US" sz="5400" dirty="0">
                <a:solidFill>
                  <a:srgbClr val="92D05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Bold"/>
              </a:rPr>
              <a:t>A</a:t>
            </a:r>
            <a:r>
              <a:rPr sz="5400" dirty="0">
                <a:solidFill>
                  <a:srgbClr val="92D05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t any time, run job with smallest optimistic estimate</a:t>
            </a:r>
          </a:p>
        </p:txBody>
      </p:sp>
      <p:sp>
        <p:nvSpPr>
          <p:cNvPr id="21" name="Algorithm SLF">
            <a:extLst>
              <a:ext uri="{FF2B5EF4-FFF2-40B4-BE49-F238E27FC236}">
                <a16:creationId xmlns:a16="http://schemas.microsoft.com/office/drawing/2014/main" id="{DB9323CD-E0A6-4547-8D6C-D42A40B927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An example</a:t>
            </a: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Rectangle"/>
          <p:cNvSpPr/>
          <p:nvPr/>
        </p:nvSpPr>
        <p:spPr>
          <a:xfrm>
            <a:off x="9414563" y="3765159"/>
            <a:ext cx="544473" cy="4556131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16" name="Rectangle"/>
          <p:cNvSpPr/>
          <p:nvPr/>
        </p:nvSpPr>
        <p:spPr>
          <a:xfrm>
            <a:off x="10426329" y="3759824"/>
            <a:ext cx="544473" cy="4566802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17" name="Rectangle"/>
          <p:cNvSpPr/>
          <p:nvPr/>
        </p:nvSpPr>
        <p:spPr>
          <a:xfrm>
            <a:off x="9401863" y="7271980"/>
            <a:ext cx="569873" cy="110130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18" name="Rectangle"/>
          <p:cNvSpPr/>
          <p:nvPr/>
        </p:nvSpPr>
        <p:spPr>
          <a:xfrm>
            <a:off x="10400929" y="7271980"/>
            <a:ext cx="569873" cy="110130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19" name="Rectangle"/>
          <p:cNvSpPr/>
          <p:nvPr/>
        </p:nvSpPr>
        <p:spPr>
          <a:xfrm>
            <a:off x="10400929" y="6274161"/>
            <a:ext cx="569873" cy="1027779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20" name="Rectangle"/>
          <p:cNvSpPr/>
          <p:nvPr/>
        </p:nvSpPr>
        <p:spPr>
          <a:xfrm>
            <a:off x="9401863" y="6274161"/>
            <a:ext cx="569873" cy="1027779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21" name="Rectangle"/>
          <p:cNvSpPr/>
          <p:nvPr/>
        </p:nvSpPr>
        <p:spPr>
          <a:xfrm>
            <a:off x="16264890" y="3706224"/>
            <a:ext cx="569874" cy="64128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22" name="Rectangle"/>
          <p:cNvSpPr/>
          <p:nvPr/>
        </p:nvSpPr>
        <p:spPr>
          <a:xfrm>
            <a:off x="16264890" y="4814622"/>
            <a:ext cx="569874" cy="641287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23" name="Elapsed Time"/>
          <p:cNvSpPr txBox="1"/>
          <p:nvPr/>
        </p:nvSpPr>
        <p:spPr>
          <a:xfrm>
            <a:off x="17199966" y="3700889"/>
            <a:ext cx="2322958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Elapsed Time</a:t>
            </a:r>
          </a:p>
        </p:txBody>
      </p:sp>
      <p:sp>
        <p:nvSpPr>
          <p:cNvPr id="824" name="Estimate"/>
          <p:cNvSpPr txBox="1"/>
          <p:nvPr/>
        </p:nvSpPr>
        <p:spPr>
          <a:xfrm>
            <a:off x="17173507" y="4830466"/>
            <a:ext cx="1588390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Estimate</a:t>
            </a:r>
          </a:p>
        </p:txBody>
      </p:sp>
      <p:sp>
        <p:nvSpPr>
          <p:cNvPr id="825" name="Rectangle"/>
          <p:cNvSpPr/>
          <p:nvPr/>
        </p:nvSpPr>
        <p:spPr>
          <a:xfrm>
            <a:off x="16277590" y="7096383"/>
            <a:ext cx="544474" cy="615887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26" name="Unknown remaining time"/>
          <p:cNvSpPr txBox="1"/>
          <p:nvPr/>
        </p:nvSpPr>
        <p:spPr>
          <a:xfrm>
            <a:off x="17032115" y="7122198"/>
            <a:ext cx="4347345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Unknown remaining time</a:t>
            </a:r>
          </a:p>
        </p:txBody>
      </p:sp>
      <p:sp>
        <p:nvSpPr>
          <p:cNvPr id="827" name="Rectangle"/>
          <p:cNvSpPr/>
          <p:nvPr/>
        </p:nvSpPr>
        <p:spPr>
          <a:xfrm>
            <a:off x="16264890" y="5945130"/>
            <a:ext cx="569874" cy="641287"/>
          </a:xfrm>
          <a:prstGeom prst="rect">
            <a:avLst/>
          </a:prstGeom>
          <a:solidFill>
            <a:srgbClr val="60D93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28" name="Known remaining time"/>
          <p:cNvSpPr txBox="1"/>
          <p:nvPr/>
        </p:nvSpPr>
        <p:spPr>
          <a:xfrm>
            <a:off x="17248520" y="5957314"/>
            <a:ext cx="3914534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Known remaining time</a:t>
            </a:r>
          </a:p>
        </p:txBody>
      </p:sp>
      <p:sp>
        <p:nvSpPr>
          <p:cNvPr id="829" name="Rectangle"/>
          <p:cNvSpPr/>
          <p:nvPr/>
        </p:nvSpPr>
        <p:spPr>
          <a:xfrm>
            <a:off x="8224049" y="3759824"/>
            <a:ext cx="544473" cy="4566802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30" name="Rectangle"/>
          <p:cNvSpPr/>
          <p:nvPr/>
        </p:nvSpPr>
        <p:spPr>
          <a:xfrm>
            <a:off x="8211349" y="7278035"/>
            <a:ext cx="569873" cy="110130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31" name="Rectangle"/>
          <p:cNvSpPr/>
          <p:nvPr/>
        </p:nvSpPr>
        <p:spPr>
          <a:xfrm>
            <a:off x="8211349" y="6280216"/>
            <a:ext cx="569873" cy="1027779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32" name="Obs: SETF on the unknown jobs"/>
          <p:cNvSpPr txBox="1"/>
          <p:nvPr/>
        </p:nvSpPr>
        <p:spPr>
          <a:xfrm>
            <a:off x="6927230" y="9059596"/>
            <a:ext cx="10111742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3000">
                <a:solidFill>
                  <a:srgbClr val="000000"/>
                </a:solidFill>
              </a:defRPr>
            </a:pPr>
            <a:r>
              <a:rPr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Lato Bold"/>
              </a:rPr>
              <a:t>Obs</a:t>
            </a:r>
            <a:r>
              <a:rPr dirty="0">
                <a:solidFill>
                  <a:schemeClr val="tx1"/>
                </a:solidFill>
              </a:rPr>
              <a:t>: SETF </a:t>
            </a:r>
            <a:r>
              <a:rPr lang="en-US" dirty="0">
                <a:solidFill>
                  <a:schemeClr val="tx1"/>
                </a:solidFill>
              </a:rPr>
              <a:t>(shortest </a:t>
            </a:r>
            <a:r>
              <a:rPr lang="en-US" dirty="0">
                <a:solidFill>
                  <a:srgbClr val="FFFF00"/>
                </a:solidFill>
              </a:rPr>
              <a:t>elapsed time </a:t>
            </a:r>
            <a:r>
              <a:rPr lang="en-US" dirty="0">
                <a:solidFill>
                  <a:schemeClr val="tx1"/>
                </a:solidFill>
              </a:rPr>
              <a:t>first) </a:t>
            </a:r>
            <a:r>
              <a:rPr dirty="0">
                <a:solidFill>
                  <a:schemeClr val="tx1"/>
                </a:solidFill>
              </a:rPr>
              <a:t>on the unknown jobs</a:t>
            </a:r>
          </a:p>
        </p:txBody>
      </p:sp>
      <p:sp>
        <p:nvSpPr>
          <p:cNvPr id="21" name="Algorithm SLF: at any time, run on a job with smallest optimistic estimate">
            <a:extLst>
              <a:ext uri="{FF2B5EF4-FFF2-40B4-BE49-F238E27FC236}">
                <a16:creationId xmlns:a16="http://schemas.microsoft.com/office/drawing/2014/main" id="{1F8B3E37-47B3-4680-82BC-8CB27EFA7509}"/>
              </a:ext>
            </a:extLst>
          </p:cNvPr>
          <p:cNvSpPr txBox="1"/>
          <p:nvPr/>
        </p:nvSpPr>
        <p:spPr>
          <a:xfrm>
            <a:off x="4217774" y="10420211"/>
            <a:ext cx="16206360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000">
                <a:solidFill>
                  <a:srgbClr val="000000"/>
                </a:solidFill>
              </a:defRPr>
            </a:pPr>
            <a:r>
              <a:rPr lang="en-US" sz="5400" dirty="0">
                <a:solidFill>
                  <a:srgbClr val="92D05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Bold"/>
              </a:rPr>
              <a:t>A</a:t>
            </a:r>
            <a:r>
              <a:rPr sz="5400" dirty="0">
                <a:solidFill>
                  <a:srgbClr val="92D05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t any time, run job with smallest optimistic estimate</a:t>
            </a:r>
          </a:p>
        </p:txBody>
      </p:sp>
      <p:sp>
        <p:nvSpPr>
          <p:cNvPr id="22" name="Algorithm SLF">
            <a:extLst>
              <a:ext uri="{FF2B5EF4-FFF2-40B4-BE49-F238E27FC236}">
                <a16:creationId xmlns:a16="http://schemas.microsoft.com/office/drawing/2014/main" id="{2D09BA51-28D3-4613-8889-844A4A7C599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An example</a:t>
            </a: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2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Rectangle"/>
          <p:cNvSpPr/>
          <p:nvPr/>
        </p:nvSpPr>
        <p:spPr>
          <a:xfrm>
            <a:off x="9414563" y="3765159"/>
            <a:ext cx="544473" cy="4556131"/>
          </a:xfrm>
          <a:prstGeom prst="rect">
            <a:avLst/>
          </a:prstGeom>
          <a:ln w="25400">
            <a:solidFill>
              <a:srgbClr val="000000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36" name="Rectangle"/>
          <p:cNvSpPr/>
          <p:nvPr/>
        </p:nvSpPr>
        <p:spPr>
          <a:xfrm>
            <a:off x="10413629" y="3854418"/>
            <a:ext cx="544473" cy="4472208"/>
          </a:xfrm>
          <a:prstGeom prst="rect">
            <a:avLst/>
          </a:prstGeom>
          <a:ln w="25400">
            <a:solidFill>
              <a:srgbClr val="000000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37" name="Rectangle"/>
          <p:cNvSpPr/>
          <p:nvPr/>
        </p:nvSpPr>
        <p:spPr>
          <a:xfrm>
            <a:off x="9401863" y="6092749"/>
            <a:ext cx="569873" cy="2280538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38" name="Rectangle"/>
          <p:cNvSpPr/>
          <p:nvPr/>
        </p:nvSpPr>
        <p:spPr>
          <a:xfrm>
            <a:off x="10400929" y="6092749"/>
            <a:ext cx="569873" cy="2280538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39" name="Rectangle"/>
          <p:cNvSpPr/>
          <p:nvPr/>
        </p:nvSpPr>
        <p:spPr>
          <a:xfrm>
            <a:off x="16264890" y="3706224"/>
            <a:ext cx="569874" cy="64128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40" name="Rectangle"/>
          <p:cNvSpPr/>
          <p:nvPr/>
        </p:nvSpPr>
        <p:spPr>
          <a:xfrm>
            <a:off x="16264890" y="4814622"/>
            <a:ext cx="569874" cy="641287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41" name="Elapsed Time"/>
          <p:cNvSpPr txBox="1"/>
          <p:nvPr/>
        </p:nvSpPr>
        <p:spPr>
          <a:xfrm>
            <a:off x="17199966" y="3700889"/>
            <a:ext cx="2322958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Elapsed Time</a:t>
            </a:r>
          </a:p>
        </p:txBody>
      </p:sp>
      <p:sp>
        <p:nvSpPr>
          <p:cNvPr id="842" name="Estimate"/>
          <p:cNvSpPr txBox="1"/>
          <p:nvPr/>
        </p:nvSpPr>
        <p:spPr>
          <a:xfrm>
            <a:off x="17173507" y="4830466"/>
            <a:ext cx="1588390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Estimate</a:t>
            </a:r>
          </a:p>
        </p:txBody>
      </p:sp>
      <p:sp>
        <p:nvSpPr>
          <p:cNvPr id="843" name="Rectangle"/>
          <p:cNvSpPr/>
          <p:nvPr/>
        </p:nvSpPr>
        <p:spPr>
          <a:xfrm>
            <a:off x="16277590" y="7096383"/>
            <a:ext cx="544474" cy="615887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44" name="Unknown remaining time"/>
          <p:cNvSpPr txBox="1"/>
          <p:nvPr/>
        </p:nvSpPr>
        <p:spPr>
          <a:xfrm>
            <a:off x="17032115" y="7122198"/>
            <a:ext cx="4347345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Unknown remaining time</a:t>
            </a:r>
          </a:p>
        </p:txBody>
      </p:sp>
      <p:sp>
        <p:nvSpPr>
          <p:cNvPr id="845" name="Rectangle"/>
          <p:cNvSpPr/>
          <p:nvPr/>
        </p:nvSpPr>
        <p:spPr>
          <a:xfrm>
            <a:off x="16264890" y="5945130"/>
            <a:ext cx="569874" cy="641287"/>
          </a:xfrm>
          <a:prstGeom prst="rect">
            <a:avLst/>
          </a:prstGeom>
          <a:solidFill>
            <a:srgbClr val="60D93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46" name="Known remaining time"/>
          <p:cNvSpPr txBox="1"/>
          <p:nvPr/>
        </p:nvSpPr>
        <p:spPr>
          <a:xfrm>
            <a:off x="17248520" y="5957314"/>
            <a:ext cx="3914534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Known remaining time</a:t>
            </a:r>
          </a:p>
        </p:txBody>
      </p:sp>
      <p:sp>
        <p:nvSpPr>
          <p:cNvPr id="847" name="Rectangle"/>
          <p:cNvSpPr/>
          <p:nvPr/>
        </p:nvSpPr>
        <p:spPr>
          <a:xfrm>
            <a:off x="8224049" y="3759824"/>
            <a:ext cx="544473" cy="4566802"/>
          </a:xfrm>
          <a:prstGeom prst="rect">
            <a:avLst/>
          </a:prstGeom>
          <a:ln w="25400">
            <a:solidFill>
              <a:srgbClr val="000000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48" name="Rectangle"/>
          <p:cNvSpPr/>
          <p:nvPr/>
        </p:nvSpPr>
        <p:spPr>
          <a:xfrm>
            <a:off x="8211349" y="6086695"/>
            <a:ext cx="569873" cy="229264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49" name="Rectangle"/>
          <p:cNvSpPr/>
          <p:nvPr/>
        </p:nvSpPr>
        <p:spPr>
          <a:xfrm>
            <a:off x="10413629" y="3706224"/>
            <a:ext cx="569873" cy="2394837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50" name="Rectangle"/>
          <p:cNvSpPr/>
          <p:nvPr/>
        </p:nvSpPr>
        <p:spPr>
          <a:xfrm>
            <a:off x="9401863" y="3706224"/>
            <a:ext cx="569873" cy="2394837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51" name="Rectangle"/>
          <p:cNvSpPr/>
          <p:nvPr/>
        </p:nvSpPr>
        <p:spPr>
          <a:xfrm>
            <a:off x="8211349" y="3706224"/>
            <a:ext cx="569873" cy="2394837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21" name="Algorithm SLF: at any time, run on a job with smallest optimistic estimate">
            <a:extLst>
              <a:ext uri="{FF2B5EF4-FFF2-40B4-BE49-F238E27FC236}">
                <a16:creationId xmlns:a16="http://schemas.microsoft.com/office/drawing/2014/main" id="{138CE040-DEBD-4E2C-B96A-C460999FB44C}"/>
              </a:ext>
            </a:extLst>
          </p:cNvPr>
          <p:cNvSpPr txBox="1"/>
          <p:nvPr/>
        </p:nvSpPr>
        <p:spPr>
          <a:xfrm>
            <a:off x="4217774" y="10420211"/>
            <a:ext cx="16206360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000">
                <a:solidFill>
                  <a:srgbClr val="000000"/>
                </a:solidFill>
              </a:defRPr>
            </a:pPr>
            <a:r>
              <a:rPr lang="en-US" sz="5400" dirty="0">
                <a:solidFill>
                  <a:srgbClr val="92D05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Bold"/>
              </a:rPr>
              <a:t>A</a:t>
            </a:r>
            <a:r>
              <a:rPr sz="5400" dirty="0">
                <a:solidFill>
                  <a:srgbClr val="92D05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t any time, run job with smallest optimistic estimate</a:t>
            </a:r>
          </a:p>
        </p:txBody>
      </p:sp>
      <p:sp>
        <p:nvSpPr>
          <p:cNvPr id="22" name="Algorithm SLF">
            <a:extLst>
              <a:ext uri="{FF2B5EF4-FFF2-40B4-BE49-F238E27FC236}">
                <a16:creationId xmlns:a16="http://schemas.microsoft.com/office/drawing/2014/main" id="{AD5BF27A-71EB-490D-A985-57243A01F3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An example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23" name="Obs: SETF on the unknown jobs">
            <a:extLst>
              <a:ext uri="{FF2B5EF4-FFF2-40B4-BE49-F238E27FC236}">
                <a16:creationId xmlns:a16="http://schemas.microsoft.com/office/drawing/2014/main" id="{C7088BCA-F855-48E5-98AF-3744976A8BB0}"/>
              </a:ext>
            </a:extLst>
          </p:cNvPr>
          <p:cNvSpPr txBox="1"/>
          <p:nvPr/>
        </p:nvSpPr>
        <p:spPr>
          <a:xfrm>
            <a:off x="6935244" y="9059596"/>
            <a:ext cx="5503110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000">
                <a:solidFill>
                  <a:srgbClr val="000000"/>
                </a:solidFill>
              </a:defRPr>
            </a:pPr>
            <a:r>
              <a:rPr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Lato Bold"/>
              </a:rPr>
              <a:t>Obs</a:t>
            </a:r>
            <a:r>
              <a:rPr dirty="0">
                <a:solidFill>
                  <a:schemeClr val="tx1"/>
                </a:solidFill>
              </a:rPr>
              <a:t>: SETF on the unknown jobs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Rectangle"/>
          <p:cNvSpPr/>
          <p:nvPr/>
        </p:nvSpPr>
        <p:spPr>
          <a:xfrm>
            <a:off x="9414563" y="3765159"/>
            <a:ext cx="544473" cy="4556131"/>
          </a:xfrm>
          <a:prstGeom prst="rect">
            <a:avLst/>
          </a:prstGeom>
          <a:ln w="25400">
            <a:solidFill>
              <a:srgbClr val="000000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56" name="Rectangle"/>
          <p:cNvSpPr/>
          <p:nvPr/>
        </p:nvSpPr>
        <p:spPr>
          <a:xfrm>
            <a:off x="10413629" y="3854418"/>
            <a:ext cx="544473" cy="4472208"/>
          </a:xfrm>
          <a:prstGeom prst="rect">
            <a:avLst/>
          </a:prstGeom>
          <a:ln w="25400">
            <a:solidFill>
              <a:srgbClr val="000000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57" name="Rectangle"/>
          <p:cNvSpPr/>
          <p:nvPr/>
        </p:nvSpPr>
        <p:spPr>
          <a:xfrm>
            <a:off x="9401863" y="6092749"/>
            <a:ext cx="569873" cy="2280538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58" name="Rectangle"/>
          <p:cNvSpPr/>
          <p:nvPr/>
        </p:nvSpPr>
        <p:spPr>
          <a:xfrm>
            <a:off x="10400929" y="6092749"/>
            <a:ext cx="569873" cy="2280538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59" name="Rectangle"/>
          <p:cNvSpPr/>
          <p:nvPr/>
        </p:nvSpPr>
        <p:spPr>
          <a:xfrm>
            <a:off x="16264890" y="3706224"/>
            <a:ext cx="569874" cy="64128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60" name="Rectangle"/>
          <p:cNvSpPr/>
          <p:nvPr/>
        </p:nvSpPr>
        <p:spPr>
          <a:xfrm>
            <a:off x="16264890" y="4814622"/>
            <a:ext cx="569874" cy="641287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61" name="Elapsed Time"/>
          <p:cNvSpPr txBox="1"/>
          <p:nvPr/>
        </p:nvSpPr>
        <p:spPr>
          <a:xfrm>
            <a:off x="17199966" y="3700889"/>
            <a:ext cx="2322958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Elapsed Time</a:t>
            </a:r>
          </a:p>
        </p:txBody>
      </p:sp>
      <p:sp>
        <p:nvSpPr>
          <p:cNvPr id="862" name="Estimate"/>
          <p:cNvSpPr txBox="1"/>
          <p:nvPr/>
        </p:nvSpPr>
        <p:spPr>
          <a:xfrm>
            <a:off x="17173507" y="4830466"/>
            <a:ext cx="1588390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Estimate</a:t>
            </a:r>
          </a:p>
        </p:txBody>
      </p:sp>
      <p:sp>
        <p:nvSpPr>
          <p:cNvPr id="863" name="Rectangle"/>
          <p:cNvSpPr/>
          <p:nvPr/>
        </p:nvSpPr>
        <p:spPr>
          <a:xfrm>
            <a:off x="16277590" y="7096383"/>
            <a:ext cx="544474" cy="615887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64" name="Unknown remaining time"/>
          <p:cNvSpPr txBox="1"/>
          <p:nvPr/>
        </p:nvSpPr>
        <p:spPr>
          <a:xfrm>
            <a:off x="17032115" y="7122198"/>
            <a:ext cx="4347345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Unknown remaining time</a:t>
            </a:r>
          </a:p>
        </p:txBody>
      </p:sp>
      <p:sp>
        <p:nvSpPr>
          <p:cNvPr id="865" name="Rectangle"/>
          <p:cNvSpPr/>
          <p:nvPr/>
        </p:nvSpPr>
        <p:spPr>
          <a:xfrm>
            <a:off x="16264890" y="5945130"/>
            <a:ext cx="569874" cy="641287"/>
          </a:xfrm>
          <a:prstGeom prst="rect">
            <a:avLst/>
          </a:prstGeom>
          <a:solidFill>
            <a:srgbClr val="60D93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66" name="Known remaining time"/>
          <p:cNvSpPr txBox="1"/>
          <p:nvPr/>
        </p:nvSpPr>
        <p:spPr>
          <a:xfrm>
            <a:off x="17248520" y="5957314"/>
            <a:ext cx="3914534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Known remaining time</a:t>
            </a:r>
          </a:p>
        </p:txBody>
      </p:sp>
      <p:sp>
        <p:nvSpPr>
          <p:cNvPr id="867" name="Rectangle"/>
          <p:cNvSpPr/>
          <p:nvPr/>
        </p:nvSpPr>
        <p:spPr>
          <a:xfrm>
            <a:off x="8224049" y="3759824"/>
            <a:ext cx="544473" cy="4566802"/>
          </a:xfrm>
          <a:prstGeom prst="rect">
            <a:avLst/>
          </a:prstGeom>
          <a:ln w="25400">
            <a:solidFill>
              <a:srgbClr val="000000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68" name="Rectangle"/>
          <p:cNvSpPr/>
          <p:nvPr/>
        </p:nvSpPr>
        <p:spPr>
          <a:xfrm>
            <a:off x="8211349" y="6086695"/>
            <a:ext cx="569873" cy="229264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69" name="Rectangle"/>
          <p:cNvSpPr/>
          <p:nvPr/>
        </p:nvSpPr>
        <p:spPr>
          <a:xfrm>
            <a:off x="10413629" y="3706224"/>
            <a:ext cx="569873" cy="2394837"/>
          </a:xfrm>
          <a:prstGeom prst="rect">
            <a:avLst/>
          </a:prstGeom>
          <a:solidFill>
            <a:srgbClr val="60D93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70" name="Rectangle"/>
          <p:cNvSpPr/>
          <p:nvPr/>
        </p:nvSpPr>
        <p:spPr>
          <a:xfrm>
            <a:off x="9401863" y="3706224"/>
            <a:ext cx="569873" cy="2394837"/>
          </a:xfrm>
          <a:prstGeom prst="rect">
            <a:avLst/>
          </a:prstGeom>
          <a:solidFill>
            <a:srgbClr val="60D93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71" name="Rectangle"/>
          <p:cNvSpPr/>
          <p:nvPr/>
        </p:nvSpPr>
        <p:spPr>
          <a:xfrm>
            <a:off x="8211349" y="3706224"/>
            <a:ext cx="569873" cy="2394837"/>
          </a:xfrm>
          <a:prstGeom prst="rect">
            <a:avLst/>
          </a:prstGeom>
          <a:solidFill>
            <a:srgbClr val="60D93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20" name="Algorithm SLF: at any time, run on a job with smallest optimistic estimate">
            <a:extLst>
              <a:ext uri="{FF2B5EF4-FFF2-40B4-BE49-F238E27FC236}">
                <a16:creationId xmlns:a16="http://schemas.microsoft.com/office/drawing/2014/main" id="{D156328A-1125-4781-95F1-06ABDA54141B}"/>
              </a:ext>
            </a:extLst>
          </p:cNvPr>
          <p:cNvSpPr txBox="1"/>
          <p:nvPr/>
        </p:nvSpPr>
        <p:spPr>
          <a:xfrm>
            <a:off x="4217774" y="10420211"/>
            <a:ext cx="16206360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000">
                <a:solidFill>
                  <a:srgbClr val="000000"/>
                </a:solidFill>
              </a:defRPr>
            </a:pPr>
            <a:r>
              <a:rPr lang="en-US" sz="5400" dirty="0">
                <a:solidFill>
                  <a:srgbClr val="92D05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Bold"/>
              </a:rPr>
              <a:t>A</a:t>
            </a:r>
            <a:r>
              <a:rPr sz="5400" dirty="0">
                <a:solidFill>
                  <a:srgbClr val="92D05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t any time, run job with smallest optimistic estimate</a:t>
            </a:r>
          </a:p>
        </p:txBody>
      </p:sp>
      <p:sp>
        <p:nvSpPr>
          <p:cNvPr id="21" name="Algorithm SLF">
            <a:extLst>
              <a:ext uri="{FF2B5EF4-FFF2-40B4-BE49-F238E27FC236}">
                <a16:creationId xmlns:a16="http://schemas.microsoft.com/office/drawing/2014/main" id="{D5D7C407-56DD-4E3B-94B8-34131A10A1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An example</a:t>
            </a: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Rectangle"/>
          <p:cNvSpPr/>
          <p:nvPr/>
        </p:nvSpPr>
        <p:spPr>
          <a:xfrm>
            <a:off x="9414563" y="3765159"/>
            <a:ext cx="544473" cy="4556131"/>
          </a:xfrm>
          <a:prstGeom prst="rect">
            <a:avLst/>
          </a:prstGeom>
          <a:ln w="25400">
            <a:solidFill>
              <a:srgbClr val="000000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75" name="Rectangle"/>
          <p:cNvSpPr/>
          <p:nvPr/>
        </p:nvSpPr>
        <p:spPr>
          <a:xfrm>
            <a:off x="10413629" y="3854418"/>
            <a:ext cx="544473" cy="4472208"/>
          </a:xfrm>
          <a:prstGeom prst="rect">
            <a:avLst/>
          </a:prstGeom>
          <a:ln w="25400">
            <a:solidFill>
              <a:srgbClr val="000000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76" name="Rectangle"/>
          <p:cNvSpPr/>
          <p:nvPr/>
        </p:nvSpPr>
        <p:spPr>
          <a:xfrm>
            <a:off x="9401863" y="6092749"/>
            <a:ext cx="569873" cy="2280538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77" name="Rectangle"/>
          <p:cNvSpPr/>
          <p:nvPr/>
        </p:nvSpPr>
        <p:spPr>
          <a:xfrm>
            <a:off x="16264890" y="3706224"/>
            <a:ext cx="569874" cy="64128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78" name="Rectangle"/>
          <p:cNvSpPr/>
          <p:nvPr/>
        </p:nvSpPr>
        <p:spPr>
          <a:xfrm>
            <a:off x="16264890" y="4814622"/>
            <a:ext cx="569874" cy="641287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79" name="Elapsed Time"/>
          <p:cNvSpPr txBox="1"/>
          <p:nvPr/>
        </p:nvSpPr>
        <p:spPr>
          <a:xfrm>
            <a:off x="17199966" y="3700889"/>
            <a:ext cx="2322958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Elapsed Time</a:t>
            </a:r>
          </a:p>
        </p:txBody>
      </p:sp>
      <p:sp>
        <p:nvSpPr>
          <p:cNvPr id="880" name="Estimate"/>
          <p:cNvSpPr txBox="1"/>
          <p:nvPr/>
        </p:nvSpPr>
        <p:spPr>
          <a:xfrm>
            <a:off x="17173507" y="4830466"/>
            <a:ext cx="1588390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Estimate</a:t>
            </a:r>
          </a:p>
        </p:txBody>
      </p:sp>
      <p:sp>
        <p:nvSpPr>
          <p:cNvPr id="881" name="Rectangle"/>
          <p:cNvSpPr/>
          <p:nvPr/>
        </p:nvSpPr>
        <p:spPr>
          <a:xfrm>
            <a:off x="16277590" y="7096383"/>
            <a:ext cx="544474" cy="615887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82" name="Unknown remaining time"/>
          <p:cNvSpPr txBox="1"/>
          <p:nvPr/>
        </p:nvSpPr>
        <p:spPr>
          <a:xfrm>
            <a:off x="17032115" y="7122198"/>
            <a:ext cx="4347345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Unknown remaining time</a:t>
            </a:r>
          </a:p>
        </p:txBody>
      </p:sp>
      <p:sp>
        <p:nvSpPr>
          <p:cNvPr id="883" name="Rectangle"/>
          <p:cNvSpPr/>
          <p:nvPr/>
        </p:nvSpPr>
        <p:spPr>
          <a:xfrm>
            <a:off x="16264890" y="5945130"/>
            <a:ext cx="569874" cy="641287"/>
          </a:xfrm>
          <a:prstGeom prst="rect">
            <a:avLst/>
          </a:prstGeom>
          <a:solidFill>
            <a:srgbClr val="60D93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84" name="Known remaining time"/>
          <p:cNvSpPr txBox="1"/>
          <p:nvPr/>
        </p:nvSpPr>
        <p:spPr>
          <a:xfrm>
            <a:off x="17248520" y="5957314"/>
            <a:ext cx="3914534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Known remaining time</a:t>
            </a:r>
          </a:p>
        </p:txBody>
      </p:sp>
      <p:sp>
        <p:nvSpPr>
          <p:cNvPr id="885" name="Rectangle"/>
          <p:cNvSpPr/>
          <p:nvPr/>
        </p:nvSpPr>
        <p:spPr>
          <a:xfrm>
            <a:off x="8224049" y="3759824"/>
            <a:ext cx="544473" cy="4566802"/>
          </a:xfrm>
          <a:prstGeom prst="rect">
            <a:avLst/>
          </a:prstGeom>
          <a:ln w="25400">
            <a:solidFill>
              <a:srgbClr val="000000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86" name="Rectangle"/>
          <p:cNvSpPr/>
          <p:nvPr/>
        </p:nvSpPr>
        <p:spPr>
          <a:xfrm>
            <a:off x="8211349" y="6086695"/>
            <a:ext cx="569873" cy="229264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87" name="Rectangle"/>
          <p:cNvSpPr/>
          <p:nvPr/>
        </p:nvSpPr>
        <p:spPr>
          <a:xfrm>
            <a:off x="10413629" y="3706224"/>
            <a:ext cx="569873" cy="2394837"/>
          </a:xfrm>
          <a:prstGeom prst="rect">
            <a:avLst/>
          </a:prstGeom>
          <a:solidFill>
            <a:srgbClr val="60D93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88" name="Rectangle"/>
          <p:cNvSpPr/>
          <p:nvPr/>
        </p:nvSpPr>
        <p:spPr>
          <a:xfrm>
            <a:off x="9401863" y="3706224"/>
            <a:ext cx="569873" cy="2394837"/>
          </a:xfrm>
          <a:prstGeom prst="rect">
            <a:avLst/>
          </a:prstGeom>
          <a:solidFill>
            <a:srgbClr val="60D93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89" name="Rectangle"/>
          <p:cNvSpPr/>
          <p:nvPr/>
        </p:nvSpPr>
        <p:spPr>
          <a:xfrm>
            <a:off x="8211349" y="3706224"/>
            <a:ext cx="569873" cy="2394837"/>
          </a:xfrm>
          <a:prstGeom prst="rect">
            <a:avLst/>
          </a:prstGeom>
          <a:solidFill>
            <a:srgbClr val="60D93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90" name="Rectangle"/>
          <p:cNvSpPr/>
          <p:nvPr/>
        </p:nvSpPr>
        <p:spPr>
          <a:xfrm>
            <a:off x="10400929" y="3713162"/>
            <a:ext cx="569873" cy="4660125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20" name="Algorithm SLF: at any time, run on a job with smallest optimistic estimate">
            <a:extLst>
              <a:ext uri="{FF2B5EF4-FFF2-40B4-BE49-F238E27FC236}">
                <a16:creationId xmlns:a16="http://schemas.microsoft.com/office/drawing/2014/main" id="{979AF6D2-7EDC-4755-A34B-9730A51F12A2}"/>
              </a:ext>
            </a:extLst>
          </p:cNvPr>
          <p:cNvSpPr txBox="1"/>
          <p:nvPr/>
        </p:nvSpPr>
        <p:spPr>
          <a:xfrm>
            <a:off x="4217774" y="10420211"/>
            <a:ext cx="16206360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000">
                <a:solidFill>
                  <a:srgbClr val="000000"/>
                </a:solidFill>
              </a:defRPr>
            </a:pPr>
            <a:r>
              <a:rPr lang="en-US" sz="5400" dirty="0">
                <a:solidFill>
                  <a:srgbClr val="92D05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Bold"/>
              </a:rPr>
              <a:t>A</a:t>
            </a:r>
            <a:r>
              <a:rPr sz="5400" dirty="0">
                <a:solidFill>
                  <a:srgbClr val="92D05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t any time, run job with smallest optimistic estimate</a:t>
            </a:r>
          </a:p>
        </p:txBody>
      </p:sp>
      <p:sp>
        <p:nvSpPr>
          <p:cNvPr id="21" name="Algorithm SLF">
            <a:extLst>
              <a:ext uri="{FF2B5EF4-FFF2-40B4-BE49-F238E27FC236}">
                <a16:creationId xmlns:a16="http://schemas.microsoft.com/office/drawing/2014/main" id="{1C03DFF3-FFA4-4727-A0F0-57C7A13994E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An example</a:t>
            </a: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Rectangle"/>
          <p:cNvSpPr/>
          <p:nvPr/>
        </p:nvSpPr>
        <p:spPr>
          <a:xfrm>
            <a:off x="9414563" y="3765159"/>
            <a:ext cx="544473" cy="4556131"/>
          </a:xfrm>
          <a:prstGeom prst="rect">
            <a:avLst/>
          </a:prstGeom>
          <a:ln w="25400">
            <a:solidFill>
              <a:srgbClr val="000000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94" name="Rectangle"/>
          <p:cNvSpPr/>
          <p:nvPr/>
        </p:nvSpPr>
        <p:spPr>
          <a:xfrm>
            <a:off x="9401863" y="6092749"/>
            <a:ext cx="569873" cy="2280538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95" name="Rectangle"/>
          <p:cNvSpPr/>
          <p:nvPr/>
        </p:nvSpPr>
        <p:spPr>
          <a:xfrm>
            <a:off x="16264890" y="3706224"/>
            <a:ext cx="569874" cy="64128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96" name="Rectangle"/>
          <p:cNvSpPr/>
          <p:nvPr/>
        </p:nvSpPr>
        <p:spPr>
          <a:xfrm>
            <a:off x="16264890" y="4814622"/>
            <a:ext cx="569874" cy="641287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97" name="Elapsed Time"/>
          <p:cNvSpPr txBox="1"/>
          <p:nvPr/>
        </p:nvSpPr>
        <p:spPr>
          <a:xfrm>
            <a:off x="17199966" y="3700889"/>
            <a:ext cx="2322958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Elapsed Time</a:t>
            </a:r>
          </a:p>
        </p:txBody>
      </p:sp>
      <p:sp>
        <p:nvSpPr>
          <p:cNvPr id="898" name="Estimate"/>
          <p:cNvSpPr txBox="1"/>
          <p:nvPr/>
        </p:nvSpPr>
        <p:spPr>
          <a:xfrm>
            <a:off x="17173507" y="4830466"/>
            <a:ext cx="1588390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Estimate</a:t>
            </a:r>
          </a:p>
        </p:txBody>
      </p:sp>
      <p:sp>
        <p:nvSpPr>
          <p:cNvPr id="899" name="Rectangle"/>
          <p:cNvSpPr/>
          <p:nvPr/>
        </p:nvSpPr>
        <p:spPr>
          <a:xfrm>
            <a:off x="16277590" y="7096383"/>
            <a:ext cx="544474" cy="615887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900" name="Unknown remaining time"/>
          <p:cNvSpPr txBox="1"/>
          <p:nvPr/>
        </p:nvSpPr>
        <p:spPr>
          <a:xfrm>
            <a:off x="17032115" y="7122198"/>
            <a:ext cx="4347345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Unknown remaining time</a:t>
            </a:r>
          </a:p>
        </p:txBody>
      </p:sp>
      <p:sp>
        <p:nvSpPr>
          <p:cNvPr id="901" name="Rectangle"/>
          <p:cNvSpPr/>
          <p:nvPr/>
        </p:nvSpPr>
        <p:spPr>
          <a:xfrm>
            <a:off x="16264890" y="5945130"/>
            <a:ext cx="569874" cy="641287"/>
          </a:xfrm>
          <a:prstGeom prst="rect">
            <a:avLst/>
          </a:prstGeom>
          <a:solidFill>
            <a:srgbClr val="60D93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902" name="Known remaining time"/>
          <p:cNvSpPr txBox="1"/>
          <p:nvPr/>
        </p:nvSpPr>
        <p:spPr>
          <a:xfrm>
            <a:off x="17248520" y="5957314"/>
            <a:ext cx="3914534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Known remaining time</a:t>
            </a:r>
          </a:p>
        </p:txBody>
      </p:sp>
      <p:sp>
        <p:nvSpPr>
          <p:cNvPr id="903" name="Rectangle"/>
          <p:cNvSpPr/>
          <p:nvPr/>
        </p:nvSpPr>
        <p:spPr>
          <a:xfrm>
            <a:off x="8224049" y="3759824"/>
            <a:ext cx="544473" cy="4566802"/>
          </a:xfrm>
          <a:prstGeom prst="rect">
            <a:avLst/>
          </a:prstGeom>
          <a:ln w="25400">
            <a:solidFill>
              <a:srgbClr val="000000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904" name="Rectangle"/>
          <p:cNvSpPr/>
          <p:nvPr/>
        </p:nvSpPr>
        <p:spPr>
          <a:xfrm>
            <a:off x="8211349" y="6086695"/>
            <a:ext cx="569873" cy="229264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905" name="Rectangle"/>
          <p:cNvSpPr/>
          <p:nvPr/>
        </p:nvSpPr>
        <p:spPr>
          <a:xfrm>
            <a:off x="9401863" y="3706224"/>
            <a:ext cx="569873" cy="2394837"/>
          </a:xfrm>
          <a:prstGeom prst="rect">
            <a:avLst/>
          </a:prstGeom>
          <a:solidFill>
            <a:srgbClr val="60D93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906" name="Rectangle"/>
          <p:cNvSpPr/>
          <p:nvPr/>
        </p:nvSpPr>
        <p:spPr>
          <a:xfrm>
            <a:off x="8211349" y="3706224"/>
            <a:ext cx="569873" cy="2394837"/>
          </a:xfrm>
          <a:prstGeom prst="rect">
            <a:avLst/>
          </a:prstGeom>
          <a:solidFill>
            <a:srgbClr val="60D93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17" name="Algorithm SLF: at any time, run on a job with smallest optimistic estimate">
            <a:extLst>
              <a:ext uri="{FF2B5EF4-FFF2-40B4-BE49-F238E27FC236}">
                <a16:creationId xmlns:a16="http://schemas.microsoft.com/office/drawing/2014/main" id="{E6611E6A-5AA1-414C-8F44-00F7C29A8A7F}"/>
              </a:ext>
            </a:extLst>
          </p:cNvPr>
          <p:cNvSpPr txBox="1"/>
          <p:nvPr/>
        </p:nvSpPr>
        <p:spPr>
          <a:xfrm>
            <a:off x="4217774" y="10420211"/>
            <a:ext cx="16206360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000">
                <a:solidFill>
                  <a:srgbClr val="000000"/>
                </a:solidFill>
              </a:defRPr>
            </a:pPr>
            <a:r>
              <a:rPr lang="en-US" sz="5400" dirty="0">
                <a:solidFill>
                  <a:srgbClr val="92D05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Bold"/>
              </a:rPr>
              <a:t>A</a:t>
            </a:r>
            <a:r>
              <a:rPr sz="5400" dirty="0">
                <a:solidFill>
                  <a:srgbClr val="92D05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t any time, run job with smallest optimistic estimate</a:t>
            </a:r>
          </a:p>
        </p:txBody>
      </p:sp>
      <p:sp>
        <p:nvSpPr>
          <p:cNvPr id="18" name="Algorithm SLF">
            <a:extLst>
              <a:ext uri="{FF2B5EF4-FFF2-40B4-BE49-F238E27FC236}">
                <a16:creationId xmlns:a16="http://schemas.microsoft.com/office/drawing/2014/main" id="{08F9BBF0-3325-48DF-82D9-DC6BF5843D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An example</a:t>
            </a: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Rectangle"/>
          <p:cNvSpPr/>
          <p:nvPr/>
        </p:nvSpPr>
        <p:spPr>
          <a:xfrm>
            <a:off x="9401863" y="3706224"/>
            <a:ext cx="569873" cy="2394837"/>
          </a:xfrm>
          <a:prstGeom prst="rect">
            <a:avLst/>
          </a:prstGeom>
          <a:solidFill>
            <a:srgbClr val="60D93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910" name="Rectangle"/>
          <p:cNvSpPr/>
          <p:nvPr/>
        </p:nvSpPr>
        <p:spPr>
          <a:xfrm>
            <a:off x="9414563" y="3765159"/>
            <a:ext cx="544473" cy="4556131"/>
          </a:xfrm>
          <a:prstGeom prst="rect">
            <a:avLst/>
          </a:prstGeom>
          <a:ln w="25400">
            <a:solidFill>
              <a:srgbClr val="000000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911" name="Rectangle"/>
          <p:cNvSpPr/>
          <p:nvPr/>
        </p:nvSpPr>
        <p:spPr>
          <a:xfrm>
            <a:off x="9401863" y="3706224"/>
            <a:ext cx="569873" cy="4667063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912" name="Rectangle"/>
          <p:cNvSpPr/>
          <p:nvPr/>
        </p:nvSpPr>
        <p:spPr>
          <a:xfrm>
            <a:off x="16264890" y="3706224"/>
            <a:ext cx="569874" cy="64128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913" name="Rectangle"/>
          <p:cNvSpPr/>
          <p:nvPr/>
        </p:nvSpPr>
        <p:spPr>
          <a:xfrm>
            <a:off x="16264890" y="4814622"/>
            <a:ext cx="569874" cy="641287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914" name="Elapsed Time"/>
          <p:cNvSpPr txBox="1"/>
          <p:nvPr/>
        </p:nvSpPr>
        <p:spPr>
          <a:xfrm>
            <a:off x="17199966" y="3700889"/>
            <a:ext cx="2322958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Elapsed Time</a:t>
            </a:r>
          </a:p>
        </p:txBody>
      </p:sp>
      <p:sp>
        <p:nvSpPr>
          <p:cNvPr id="915" name="Estimate"/>
          <p:cNvSpPr txBox="1"/>
          <p:nvPr/>
        </p:nvSpPr>
        <p:spPr>
          <a:xfrm>
            <a:off x="17173507" y="4830466"/>
            <a:ext cx="1588390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Estimate</a:t>
            </a:r>
          </a:p>
        </p:txBody>
      </p:sp>
      <p:sp>
        <p:nvSpPr>
          <p:cNvPr id="916" name="Rectangle"/>
          <p:cNvSpPr/>
          <p:nvPr/>
        </p:nvSpPr>
        <p:spPr>
          <a:xfrm>
            <a:off x="16277590" y="7096383"/>
            <a:ext cx="544474" cy="615887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917" name="Unknown remaining time"/>
          <p:cNvSpPr txBox="1"/>
          <p:nvPr/>
        </p:nvSpPr>
        <p:spPr>
          <a:xfrm>
            <a:off x="17032115" y="7122198"/>
            <a:ext cx="4347345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Unknown remaining time</a:t>
            </a:r>
          </a:p>
        </p:txBody>
      </p:sp>
      <p:sp>
        <p:nvSpPr>
          <p:cNvPr id="918" name="Rectangle"/>
          <p:cNvSpPr/>
          <p:nvPr/>
        </p:nvSpPr>
        <p:spPr>
          <a:xfrm>
            <a:off x="16264890" y="5945130"/>
            <a:ext cx="569874" cy="641287"/>
          </a:xfrm>
          <a:prstGeom prst="rect">
            <a:avLst/>
          </a:prstGeom>
          <a:solidFill>
            <a:srgbClr val="60D93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919" name="Known remaining time"/>
          <p:cNvSpPr txBox="1"/>
          <p:nvPr/>
        </p:nvSpPr>
        <p:spPr>
          <a:xfrm>
            <a:off x="17248520" y="5957314"/>
            <a:ext cx="3914534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Known remaining time</a:t>
            </a:r>
          </a:p>
        </p:txBody>
      </p:sp>
      <p:sp>
        <p:nvSpPr>
          <p:cNvPr id="920" name="Rectangle"/>
          <p:cNvSpPr/>
          <p:nvPr/>
        </p:nvSpPr>
        <p:spPr>
          <a:xfrm>
            <a:off x="8224049" y="3759824"/>
            <a:ext cx="544473" cy="4566802"/>
          </a:xfrm>
          <a:prstGeom prst="rect">
            <a:avLst/>
          </a:prstGeom>
          <a:ln w="25400">
            <a:solidFill>
              <a:srgbClr val="000000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921" name="Rectangle"/>
          <p:cNvSpPr/>
          <p:nvPr/>
        </p:nvSpPr>
        <p:spPr>
          <a:xfrm>
            <a:off x="8211349" y="6086695"/>
            <a:ext cx="569873" cy="229264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922" name="Rectangle"/>
          <p:cNvSpPr/>
          <p:nvPr/>
        </p:nvSpPr>
        <p:spPr>
          <a:xfrm>
            <a:off x="8211349" y="3706224"/>
            <a:ext cx="569873" cy="2394837"/>
          </a:xfrm>
          <a:prstGeom prst="rect">
            <a:avLst/>
          </a:prstGeom>
          <a:solidFill>
            <a:srgbClr val="60D93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17" name="Algorithm SLF: at any time, run on a job with smallest optimistic estimate">
            <a:extLst>
              <a:ext uri="{FF2B5EF4-FFF2-40B4-BE49-F238E27FC236}">
                <a16:creationId xmlns:a16="http://schemas.microsoft.com/office/drawing/2014/main" id="{4CEF8B6F-8182-4619-ABD0-234B99E023B6}"/>
              </a:ext>
            </a:extLst>
          </p:cNvPr>
          <p:cNvSpPr txBox="1"/>
          <p:nvPr/>
        </p:nvSpPr>
        <p:spPr>
          <a:xfrm>
            <a:off x="4217774" y="10420211"/>
            <a:ext cx="16206360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000">
                <a:solidFill>
                  <a:srgbClr val="000000"/>
                </a:solidFill>
              </a:defRPr>
            </a:pPr>
            <a:r>
              <a:rPr lang="en-US" sz="5400" dirty="0">
                <a:solidFill>
                  <a:srgbClr val="92D05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Bold"/>
              </a:rPr>
              <a:t>A</a:t>
            </a:r>
            <a:r>
              <a:rPr sz="5400" dirty="0">
                <a:solidFill>
                  <a:srgbClr val="92D05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t any time, run job with smallest optimistic estimate</a:t>
            </a:r>
          </a:p>
        </p:txBody>
      </p:sp>
      <p:sp>
        <p:nvSpPr>
          <p:cNvPr id="18" name="Algorithm SLF">
            <a:extLst>
              <a:ext uri="{FF2B5EF4-FFF2-40B4-BE49-F238E27FC236}">
                <a16:creationId xmlns:a16="http://schemas.microsoft.com/office/drawing/2014/main" id="{9BFB9CAB-262F-490F-90FE-33649083578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An example</a:t>
            </a: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Rectangle"/>
          <p:cNvSpPr/>
          <p:nvPr/>
        </p:nvSpPr>
        <p:spPr>
          <a:xfrm>
            <a:off x="16264890" y="3706224"/>
            <a:ext cx="569874" cy="64128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926" name="Rectangle"/>
          <p:cNvSpPr/>
          <p:nvPr/>
        </p:nvSpPr>
        <p:spPr>
          <a:xfrm>
            <a:off x="16264890" y="4814622"/>
            <a:ext cx="569874" cy="641287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927" name="Elapsed Time"/>
          <p:cNvSpPr txBox="1"/>
          <p:nvPr/>
        </p:nvSpPr>
        <p:spPr>
          <a:xfrm>
            <a:off x="17199966" y="3700889"/>
            <a:ext cx="2322958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Elapsed Time</a:t>
            </a:r>
          </a:p>
        </p:txBody>
      </p:sp>
      <p:sp>
        <p:nvSpPr>
          <p:cNvPr id="928" name="Estimate"/>
          <p:cNvSpPr txBox="1"/>
          <p:nvPr/>
        </p:nvSpPr>
        <p:spPr>
          <a:xfrm>
            <a:off x="17173507" y="4830466"/>
            <a:ext cx="1588390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Estimate</a:t>
            </a:r>
          </a:p>
        </p:txBody>
      </p:sp>
      <p:sp>
        <p:nvSpPr>
          <p:cNvPr id="929" name="Rectangle"/>
          <p:cNvSpPr/>
          <p:nvPr/>
        </p:nvSpPr>
        <p:spPr>
          <a:xfrm>
            <a:off x="16277590" y="7096383"/>
            <a:ext cx="544474" cy="615887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930" name="Unknown remaining time"/>
          <p:cNvSpPr txBox="1"/>
          <p:nvPr/>
        </p:nvSpPr>
        <p:spPr>
          <a:xfrm>
            <a:off x="17032115" y="7122198"/>
            <a:ext cx="4347345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Unknown remaining time</a:t>
            </a:r>
          </a:p>
        </p:txBody>
      </p:sp>
      <p:sp>
        <p:nvSpPr>
          <p:cNvPr id="931" name="Rectangle"/>
          <p:cNvSpPr/>
          <p:nvPr/>
        </p:nvSpPr>
        <p:spPr>
          <a:xfrm>
            <a:off x="16264890" y="5945130"/>
            <a:ext cx="569874" cy="641287"/>
          </a:xfrm>
          <a:prstGeom prst="rect">
            <a:avLst/>
          </a:prstGeom>
          <a:solidFill>
            <a:srgbClr val="60D93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932" name="Known remaining time"/>
          <p:cNvSpPr txBox="1"/>
          <p:nvPr/>
        </p:nvSpPr>
        <p:spPr>
          <a:xfrm>
            <a:off x="17248520" y="5957314"/>
            <a:ext cx="3914534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Known remaining time</a:t>
            </a:r>
          </a:p>
        </p:txBody>
      </p:sp>
      <p:sp>
        <p:nvSpPr>
          <p:cNvPr id="933" name="Rectangle"/>
          <p:cNvSpPr/>
          <p:nvPr/>
        </p:nvSpPr>
        <p:spPr>
          <a:xfrm>
            <a:off x="8224049" y="3759824"/>
            <a:ext cx="544473" cy="4566802"/>
          </a:xfrm>
          <a:prstGeom prst="rect">
            <a:avLst/>
          </a:prstGeom>
          <a:ln w="25400">
            <a:solidFill>
              <a:srgbClr val="000000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934" name="Rectangle"/>
          <p:cNvSpPr/>
          <p:nvPr/>
        </p:nvSpPr>
        <p:spPr>
          <a:xfrm>
            <a:off x="8211349" y="6086695"/>
            <a:ext cx="569873" cy="229264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935" name="Rectangle"/>
          <p:cNvSpPr/>
          <p:nvPr/>
        </p:nvSpPr>
        <p:spPr>
          <a:xfrm>
            <a:off x="8211349" y="3706224"/>
            <a:ext cx="569873" cy="2394837"/>
          </a:xfrm>
          <a:prstGeom prst="rect">
            <a:avLst/>
          </a:prstGeom>
          <a:solidFill>
            <a:srgbClr val="60D93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14" name="Algorithm SLF: at any time, run on a job with smallest optimistic estimate">
            <a:extLst>
              <a:ext uri="{FF2B5EF4-FFF2-40B4-BE49-F238E27FC236}">
                <a16:creationId xmlns:a16="http://schemas.microsoft.com/office/drawing/2014/main" id="{2B14BBE0-C4A0-4169-BEDA-4AE77ACA42CF}"/>
              </a:ext>
            </a:extLst>
          </p:cNvPr>
          <p:cNvSpPr txBox="1"/>
          <p:nvPr/>
        </p:nvSpPr>
        <p:spPr>
          <a:xfrm>
            <a:off x="4217774" y="10420211"/>
            <a:ext cx="16206360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000">
                <a:solidFill>
                  <a:srgbClr val="000000"/>
                </a:solidFill>
              </a:defRPr>
            </a:pPr>
            <a:r>
              <a:rPr lang="en-US" sz="5400" dirty="0">
                <a:solidFill>
                  <a:srgbClr val="92D05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Bold"/>
              </a:rPr>
              <a:t>A</a:t>
            </a:r>
            <a:r>
              <a:rPr sz="5400" dirty="0">
                <a:solidFill>
                  <a:srgbClr val="92D05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t any time, run job with smallest optimistic estimate</a:t>
            </a:r>
          </a:p>
        </p:txBody>
      </p:sp>
      <p:sp>
        <p:nvSpPr>
          <p:cNvPr id="15" name="Algorithm SLF">
            <a:extLst>
              <a:ext uri="{FF2B5EF4-FFF2-40B4-BE49-F238E27FC236}">
                <a16:creationId xmlns:a16="http://schemas.microsoft.com/office/drawing/2014/main" id="{AD33ABC9-75CF-4CF4-8413-0197960AABF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An example</a:t>
            </a: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Rectangle"/>
          <p:cNvSpPr/>
          <p:nvPr/>
        </p:nvSpPr>
        <p:spPr>
          <a:xfrm>
            <a:off x="16264890" y="3706224"/>
            <a:ext cx="569874" cy="641287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939" name="Rectangle"/>
          <p:cNvSpPr/>
          <p:nvPr/>
        </p:nvSpPr>
        <p:spPr>
          <a:xfrm>
            <a:off x="16264890" y="4814622"/>
            <a:ext cx="569874" cy="641287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940" name="Elapsed Time"/>
          <p:cNvSpPr txBox="1"/>
          <p:nvPr/>
        </p:nvSpPr>
        <p:spPr>
          <a:xfrm>
            <a:off x="17188047" y="3698161"/>
            <a:ext cx="2346796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Elapsed Time</a:t>
            </a:r>
          </a:p>
        </p:txBody>
      </p:sp>
      <p:sp>
        <p:nvSpPr>
          <p:cNvPr id="941" name="Estimate"/>
          <p:cNvSpPr txBox="1"/>
          <p:nvPr/>
        </p:nvSpPr>
        <p:spPr>
          <a:xfrm>
            <a:off x="17173507" y="4830466"/>
            <a:ext cx="1588390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Estimate</a:t>
            </a:r>
          </a:p>
        </p:txBody>
      </p:sp>
      <p:sp>
        <p:nvSpPr>
          <p:cNvPr id="942" name="Rectangle"/>
          <p:cNvSpPr/>
          <p:nvPr/>
        </p:nvSpPr>
        <p:spPr>
          <a:xfrm>
            <a:off x="16277590" y="7096383"/>
            <a:ext cx="544474" cy="615887"/>
          </a:xfrm>
          <a:prstGeom prst="rect">
            <a:avLst/>
          </a:prstGeom>
          <a:ln w="25400">
            <a:solidFill>
              <a:schemeClr val="tx1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943" name="Unknown remaining time"/>
          <p:cNvSpPr txBox="1"/>
          <p:nvPr/>
        </p:nvSpPr>
        <p:spPr>
          <a:xfrm>
            <a:off x="17032115" y="7122198"/>
            <a:ext cx="4347345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Unknown remaining time</a:t>
            </a:r>
          </a:p>
        </p:txBody>
      </p:sp>
      <p:sp>
        <p:nvSpPr>
          <p:cNvPr id="944" name="Rectangle"/>
          <p:cNvSpPr/>
          <p:nvPr/>
        </p:nvSpPr>
        <p:spPr>
          <a:xfrm>
            <a:off x="16264890" y="5945130"/>
            <a:ext cx="569874" cy="641287"/>
          </a:xfrm>
          <a:prstGeom prst="rect">
            <a:avLst/>
          </a:prstGeom>
          <a:solidFill>
            <a:srgbClr val="60D93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945" name="Known remaining time"/>
          <p:cNvSpPr txBox="1"/>
          <p:nvPr/>
        </p:nvSpPr>
        <p:spPr>
          <a:xfrm>
            <a:off x="17248520" y="5957314"/>
            <a:ext cx="3914534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>
                <a:solidFill>
                  <a:schemeClr val="tx1"/>
                </a:solidFill>
              </a:rPr>
              <a:t>Known remaining time</a:t>
            </a:r>
          </a:p>
        </p:txBody>
      </p:sp>
      <p:sp>
        <p:nvSpPr>
          <p:cNvPr id="946" name="Rectangle"/>
          <p:cNvSpPr/>
          <p:nvPr/>
        </p:nvSpPr>
        <p:spPr>
          <a:xfrm>
            <a:off x="8224049" y="3759824"/>
            <a:ext cx="544473" cy="4566802"/>
          </a:xfrm>
          <a:prstGeom prst="rect">
            <a:avLst/>
          </a:prstGeom>
          <a:ln w="25400">
            <a:solidFill>
              <a:srgbClr val="000000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947" name="Rectangle"/>
          <p:cNvSpPr/>
          <p:nvPr/>
        </p:nvSpPr>
        <p:spPr>
          <a:xfrm>
            <a:off x="8211349" y="3706224"/>
            <a:ext cx="569873" cy="2394837"/>
          </a:xfrm>
          <a:prstGeom prst="rect">
            <a:avLst/>
          </a:prstGeom>
          <a:solidFill>
            <a:srgbClr val="60D93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948" name="Rectangle"/>
          <p:cNvSpPr/>
          <p:nvPr/>
        </p:nvSpPr>
        <p:spPr>
          <a:xfrm>
            <a:off x="8211349" y="3707107"/>
            <a:ext cx="569873" cy="4672235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949" name="Obs: Always alternate between SRPT on known jobs and SETF on the unknown jobs"/>
          <p:cNvSpPr txBox="1"/>
          <p:nvPr/>
        </p:nvSpPr>
        <p:spPr>
          <a:xfrm>
            <a:off x="5202017" y="8979969"/>
            <a:ext cx="14237873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000">
                <a:solidFill>
                  <a:srgbClr val="000000"/>
                </a:solidFill>
              </a:defRPr>
            </a:pPr>
            <a:r>
              <a:rPr>
                <a:solidFill>
                  <a:schemeClr val="tx1"/>
                </a:solidFill>
                <a:latin typeface="+mn-lt"/>
                <a:ea typeface="+mn-ea"/>
                <a:cs typeface="+mn-cs"/>
                <a:sym typeface="Lato Bold"/>
              </a:rPr>
              <a:t>Obs</a:t>
            </a:r>
            <a:r>
              <a:rPr>
                <a:solidFill>
                  <a:schemeClr val="tx1"/>
                </a:solidFill>
              </a:rPr>
              <a:t>: Always alternate between SRPT on known jobs and SETF on the unknown jobs</a:t>
            </a:r>
          </a:p>
        </p:txBody>
      </p:sp>
      <p:sp>
        <p:nvSpPr>
          <p:cNvPr id="15" name="Algorithm SLF: at any time, run on a job with smallest optimistic estimate">
            <a:extLst>
              <a:ext uri="{FF2B5EF4-FFF2-40B4-BE49-F238E27FC236}">
                <a16:creationId xmlns:a16="http://schemas.microsoft.com/office/drawing/2014/main" id="{054B51FD-F3A4-4542-93B5-A36090C3D723}"/>
              </a:ext>
            </a:extLst>
          </p:cNvPr>
          <p:cNvSpPr txBox="1"/>
          <p:nvPr/>
        </p:nvSpPr>
        <p:spPr>
          <a:xfrm>
            <a:off x="4217774" y="10420211"/>
            <a:ext cx="16206360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000">
                <a:solidFill>
                  <a:srgbClr val="000000"/>
                </a:solidFill>
              </a:defRPr>
            </a:pPr>
            <a:r>
              <a:rPr lang="en-US" sz="5400" dirty="0">
                <a:solidFill>
                  <a:srgbClr val="92D05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Bold"/>
              </a:rPr>
              <a:t>A</a:t>
            </a:r>
            <a:r>
              <a:rPr sz="5400" dirty="0">
                <a:solidFill>
                  <a:srgbClr val="92D05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t any time, run job with smallest optimistic estimate</a:t>
            </a:r>
          </a:p>
        </p:txBody>
      </p:sp>
      <p:sp>
        <p:nvSpPr>
          <p:cNvPr id="16" name="Algorithm SLF">
            <a:extLst>
              <a:ext uri="{FF2B5EF4-FFF2-40B4-BE49-F238E27FC236}">
                <a16:creationId xmlns:a16="http://schemas.microsoft.com/office/drawing/2014/main" id="{A8F0E88D-1E5C-4766-8E07-1AF7D9554D8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An example</a:t>
            </a: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9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0" name="Analysi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Analysis</a:t>
            </a:r>
            <a:r>
              <a:rPr lang="en-US" dirty="0"/>
              <a:t> for Algos</a:t>
            </a:r>
            <a:endParaRPr dirty="0"/>
          </a:p>
        </p:txBody>
      </p:sp>
    </p:spTree>
  </p:cSld>
  <p:clrMapOvr>
    <a:masterClrMapping/>
  </p:clrMapOvr>
  <p:transition spd="med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8" name="Roadmap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“Work Dominance”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469" name="c-local competitiveness  =&gt; c-competitiveness…"/>
          <p:cNvSpPr txBox="1">
            <a:spLocks noGrp="1"/>
          </p:cNvSpPr>
          <p:nvPr>
            <p:ph type="body" idx="1"/>
          </p:nvPr>
        </p:nvSpPr>
        <p:spPr>
          <a:xfrm>
            <a:off x="2421569" y="3498029"/>
            <a:ext cx="16108485" cy="2175243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SzPct val="100000"/>
              <a:defRPr sz="3500"/>
            </a:pPr>
            <a:endParaRPr lang="en-US" sz="4000" dirty="0">
              <a:solidFill>
                <a:schemeClr val="tx1"/>
              </a:solidFill>
            </a:endParaRPr>
          </a:p>
          <a:p>
            <a:pPr>
              <a:buSzPct val="100000"/>
              <a:defRPr sz="3500"/>
            </a:pPr>
            <a:r>
              <a:rPr lang="en-US" sz="4000" dirty="0">
                <a:solidFill>
                  <a:schemeClr val="tx1"/>
                </a:solidFill>
              </a:rPr>
              <a:t> Maintain </a:t>
            </a:r>
            <a:r>
              <a:rPr sz="4000" dirty="0">
                <a:solidFill>
                  <a:schemeClr val="tx1"/>
                </a:solidFill>
              </a:rPr>
              <a:t>1-to-2 map between active jobs in optimum </a:t>
            </a:r>
            <a:r>
              <a:rPr lang="en-US" sz="4000" dirty="0">
                <a:solidFill>
                  <a:schemeClr val="tx1"/>
                </a:solidFill>
              </a:rPr>
              <a:t>and algo</a:t>
            </a:r>
            <a:endParaRPr sz="4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70" name="Equation"/>
              <p:cNvSpPr txBox="1"/>
              <p:nvPr/>
            </p:nvSpPr>
            <p:spPr>
              <a:xfrm>
                <a:off x="7243619" y="6858000"/>
                <a:ext cx="1667316" cy="584775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𝑂𝑃𝑇</m:t>
                      </m:r>
                      <m:r>
                        <a:rPr lang="en-US" sz="3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3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8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70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3619" y="6858000"/>
                <a:ext cx="1667316" cy="5847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71" name="Equation"/>
              <p:cNvSpPr txBox="1"/>
              <p:nvPr/>
            </p:nvSpPr>
            <p:spPr>
              <a:xfrm>
                <a:off x="7378628" y="8073310"/>
                <a:ext cx="1047403" cy="584775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3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3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8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71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8628" y="8073310"/>
                <a:ext cx="1047403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84" name="Rounded Rectangle"/>
          <p:cNvSpPr/>
          <p:nvPr/>
        </p:nvSpPr>
        <p:spPr>
          <a:xfrm>
            <a:off x="8951802" y="8194587"/>
            <a:ext cx="6721952" cy="691505"/>
          </a:xfrm>
          <a:prstGeom prst="roundRect">
            <a:avLst>
              <a:gd name="adj" fmla="val 32859"/>
            </a:avLst>
          </a:prstGeom>
          <a:solidFill>
            <a:schemeClr val="tx1">
              <a:lumMod val="50000"/>
            </a:schemeClr>
          </a:solidFill>
          <a:ln w="25400">
            <a:solidFill>
              <a:srgbClr val="000000"/>
            </a:solidFill>
            <a:miter lim="400000"/>
          </a:ln>
        </p:spPr>
        <p:txBody>
          <a:bodyPr lIns="114300" tIns="114300" rIns="114300" bIns="114300" anchor="ctr"/>
          <a:lstStyle/>
          <a:p>
            <a:pPr defTabSz="2190750">
              <a:defRPr sz="8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1485" name="Rounded Rectangle"/>
          <p:cNvSpPr/>
          <p:nvPr/>
        </p:nvSpPr>
        <p:spPr>
          <a:xfrm>
            <a:off x="8951802" y="6773305"/>
            <a:ext cx="6721952" cy="691507"/>
          </a:xfrm>
          <a:prstGeom prst="roundRect">
            <a:avLst>
              <a:gd name="adj" fmla="val 32859"/>
            </a:avLst>
          </a:prstGeom>
          <a:solidFill>
            <a:schemeClr val="tx1">
              <a:lumMod val="50000"/>
            </a:schemeClr>
          </a:solidFill>
          <a:ln w="25400">
            <a:solidFill>
              <a:srgbClr val="000000"/>
            </a:solidFill>
            <a:miter lim="400000"/>
          </a:ln>
        </p:spPr>
        <p:txBody>
          <a:bodyPr lIns="114300" tIns="114300" rIns="114300" bIns="114300" anchor="ctr"/>
          <a:lstStyle/>
          <a:p>
            <a:pPr defTabSz="2190750">
              <a:defRPr sz="8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1480" name="Line"/>
          <p:cNvSpPr/>
          <p:nvPr/>
        </p:nvSpPr>
        <p:spPr>
          <a:xfrm flipV="1">
            <a:off x="9448108" y="6986639"/>
            <a:ext cx="478980" cy="1436349"/>
          </a:xfrm>
          <a:prstGeom prst="line">
            <a:avLst/>
          </a:prstGeom>
          <a:ln w="50800">
            <a:solidFill>
              <a:schemeClr val="tx1">
                <a:lumMod val="85000"/>
              </a:schemeClr>
            </a:solidFill>
            <a:miter lim="400000"/>
          </a:ln>
        </p:spPr>
        <p:txBody>
          <a:bodyPr lIns="114300" tIns="114300" rIns="114300" bIns="114300" anchor="ctr"/>
          <a:lstStyle/>
          <a:p>
            <a:pPr defTabSz="2190750">
              <a:defRPr sz="8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1475" name="Oval"/>
          <p:cNvSpPr/>
          <p:nvPr/>
        </p:nvSpPr>
        <p:spPr>
          <a:xfrm>
            <a:off x="9299234" y="8412819"/>
            <a:ext cx="332878" cy="246490"/>
          </a:xfrm>
          <a:prstGeom prst="ellipse">
            <a:avLst/>
          </a:prstGeom>
          <a:solidFill>
            <a:srgbClr val="00B0F0"/>
          </a:solidFill>
          <a:ln w="38100">
            <a:solidFill>
              <a:schemeClr val="bg1"/>
            </a:solidFill>
            <a:miter lim="400000"/>
          </a:ln>
        </p:spPr>
        <p:txBody>
          <a:bodyPr lIns="114300" tIns="114300" rIns="114300" bIns="114300" anchor="ctr"/>
          <a:lstStyle/>
          <a:p>
            <a:pPr defTabSz="2190750">
              <a:defRPr sz="8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1476" name="Oval"/>
          <p:cNvSpPr/>
          <p:nvPr/>
        </p:nvSpPr>
        <p:spPr>
          <a:xfrm>
            <a:off x="10309373" y="8417094"/>
            <a:ext cx="332878" cy="246490"/>
          </a:xfrm>
          <a:prstGeom prst="ellipse">
            <a:avLst/>
          </a:prstGeom>
          <a:solidFill>
            <a:srgbClr val="00B0F0"/>
          </a:solidFill>
          <a:ln w="38100">
            <a:solidFill>
              <a:schemeClr val="bg1"/>
            </a:solidFill>
            <a:miter lim="400000"/>
          </a:ln>
        </p:spPr>
        <p:txBody>
          <a:bodyPr lIns="114300" tIns="114300" rIns="114300" bIns="114300" anchor="ctr"/>
          <a:lstStyle/>
          <a:p>
            <a:pPr defTabSz="2190750">
              <a:defRPr sz="8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1477" name="Oval"/>
          <p:cNvSpPr/>
          <p:nvPr/>
        </p:nvSpPr>
        <p:spPr>
          <a:xfrm>
            <a:off x="11315535" y="8412819"/>
            <a:ext cx="332878" cy="246490"/>
          </a:xfrm>
          <a:prstGeom prst="ellipse">
            <a:avLst/>
          </a:prstGeom>
          <a:solidFill>
            <a:srgbClr val="00B0F0"/>
          </a:solidFill>
          <a:ln w="38100">
            <a:solidFill>
              <a:schemeClr val="bg1"/>
            </a:solidFill>
            <a:miter lim="400000"/>
          </a:ln>
        </p:spPr>
        <p:txBody>
          <a:bodyPr lIns="114300" tIns="114300" rIns="114300" bIns="114300" anchor="ctr"/>
          <a:lstStyle/>
          <a:p>
            <a:pPr defTabSz="2190750">
              <a:defRPr sz="8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1478" name="Oval"/>
          <p:cNvSpPr/>
          <p:nvPr/>
        </p:nvSpPr>
        <p:spPr>
          <a:xfrm>
            <a:off x="12225967" y="8436401"/>
            <a:ext cx="332878" cy="246490"/>
          </a:xfrm>
          <a:prstGeom prst="ellipse">
            <a:avLst/>
          </a:prstGeom>
          <a:solidFill>
            <a:srgbClr val="00B0F0"/>
          </a:solidFill>
          <a:ln w="38100">
            <a:solidFill>
              <a:schemeClr val="bg1"/>
            </a:solidFill>
            <a:miter lim="400000"/>
          </a:ln>
        </p:spPr>
        <p:txBody>
          <a:bodyPr lIns="114300" tIns="114300" rIns="114300" bIns="114300" anchor="ctr"/>
          <a:lstStyle/>
          <a:p>
            <a:pPr defTabSz="2190750">
              <a:defRPr sz="8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1479" name="Oval"/>
          <p:cNvSpPr/>
          <p:nvPr/>
        </p:nvSpPr>
        <p:spPr>
          <a:xfrm>
            <a:off x="13278942" y="8432125"/>
            <a:ext cx="332878" cy="246492"/>
          </a:xfrm>
          <a:prstGeom prst="ellipse">
            <a:avLst/>
          </a:prstGeom>
          <a:solidFill>
            <a:srgbClr val="00B0F0"/>
          </a:solidFill>
          <a:ln w="38100">
            <a:solidFill>
              <a:schemeClr val="bg1"/>
            </a:solidFill>
            <a:miter lim="400000"/>
          </a:ln>
        </p:spPr>
        <p:txBody>
          <a:bodyPr lIns="114300" tIns="114300" rIns="114300" bIns="114300" anchor="ctr"/>
          <a:lstStyle/>
          <a:p>
            <a:pPr defTabSz="2190750">
              <a:defRPr sz="8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1481" name="Line"/>
          <p:cNvSpPr/>
          <p:nvPr/>
        </p:nvSpPr>
        <p:spPr>
          <a:xfrm flipV="1">
            <a:off x="11477136" y="7107373"/>
            <a:ext cx="2" cy="1359900"/>
          </a:xfrm>
          <a:prstGeom prst="line">
            <a:avLst/>
          </a:prstGeom>
          <a:ln w="50800">
            <a:solidFill>
              <a:schemeClr val="tx1">
                <a:lumMod val="85000"/>
              </a:schemeClr>
            </a:solidFill>
            <a:miter lim="400000"/>
          </a:ln>
        </p:spPr>
        <p:txBody>
          <a:bodyPr lIns="114300" tIns="114300" rIns="114300" bIns="114300" anchor="ctr"/>
          <a:lstStyle/>
          <a:p>
            <a:pPr defTabSz="2190750">
              <a:defRPr sz="8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1482" name="Line"/>
          <p:cNvSpPr/>
          <p:nvPr/>
        </p:nvSpPr>
        <p:spPr>
          <a:xfrm flipH="1" flipV="1">
            <a:off x="12964080" y="7124416"/>
            <a:ext cx="568763" cy="1357220"/>
          </a:xfrm>
          <a:prstGeom prst="line">
            <a:avLst/>
          </a:prstGeom>
          <a:ln w="50800">
            <a:solidFill>
              <a:schemeClr val="tx1">
                <a:lumMod val="85000"/>
              </a:schemeClr>
            </a:solidFill>
            <a:miter lim="400000"/>
          </a:ln>
        </p:spPr>
        <p:txBody>
          <a:bodyPr lIns="114300" tIns="114300" rIns="114300" bIns="114300" anchor="ctr"/>
          <a:lstStyle/>
          <a:p>
            <a:pPr defTabSz="2190750">
              <a:defRPr sz="8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1483" name="Line"/>
          <p:cNvSpPr/>
          <p:nvPr/>
        </p:nvSpPr>
        <p:spPr>
          <a:xfrm flipV="1">
            <a:off x="12384038" y="7123358"/>
            <a:ext cx="568885" cy="1359336"/>
          </a:xfrm>
          <a:prstGeom prst="line">
            <a:avLst/>
          </a:prstGeom>
          <a:ln w="50800">
            <a:solidFill>
              <a:schemeClr val="tx1">
                <a:lumMod val="85000"/>
              </a:schemeClr>
            </a:solidFill>
            <a:miter lim="400000"/>
          </a:ln>
        </p:spPr>
        <p:txBody>
          <a:bodyPr lIns="114300" tIns="114300" rIns="114300" bIns="114300" anchor="ctr"/>
          <a:lstStyle/>
          <a:p>
            <a:pPr defTabSz="2190750">
              <a:defRPr sz="8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1486" name="Line"/>
          <p:cNvSpPr/>
          <p:nvPr/>
        </p:nvSpPr>
        <p:spPr>
          <a:xfrm flipH="1" flipV="1">
            <a:off x="10030242" y="7142265"/>
            <a:ext cx="505594" cy="1359419"/>
          </a:xfrm>
          <a:prstGeom prst="line">
            <a:avLst/>
          </a:prstGeom>
          <a:ln w="50800">
            <a:solidFill>
              <a:schemeClr val="tx1">
                <a:lumMod val="85000"/>
              </a:schemeClr>
            </a:solidFill>
            <a:miter lim="400000"/>
          </a:ln>
        </p:spPr>
        <p:txBody>
          <a:bodyPr lIns="114300" tIns="114300" rIns="114300" bIns="114300" anchor="ctr"/>
          <a:lstStyle/>
          <a:p>
            <a:pPr defTabSz="2190750">
              <a:defRPr sz="8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1487" name="Line"/>
          <p:cNvSpPr/>
          <p:nvPr/>
        </p:nvSpPr>
        <p:spPr>
          <a:xfrm flipH="1" flipV="1">
            <a:off x="11587513" y="7103493"/>
            <a:ext cx="685272" cy="1367661"/>
          </a:xfrm>
          <a:prstGeom prst="line">
            <a:avLst/>
          </a:prstGeom>
          <a:ln w="50800">
            <a:solidFill>
              <a:schemeClr val="tx1">
                <a:lumMod val="85000"/>
              </a:schemeClr>
            </a:solidFill>
            <a:miter lim="400000"/>
          </a:ln>
        </p:spPr>
        <p:txBody>
          <a:bodyPr lIns="114300" tIns="114300" rIns="114300" bIns="114300" anchor="ctr"/>
          <a:lstStyle/>
          <a:p>
            <a:pPr defTabSz="2190750">
              <a:defRPr sz="8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1488" name="Line"/>
          <p:cNvSpPr/>
          <p:nvPr/>
        </p:nvSpPr>
        <p:spPr>
          <a:xfrm flipV="1">
            <a:off x="14394431" y="7184620"/>
            <a:ext cx="2" cy="1370844"/>
          </a:xfrm>
          <a:prstGeom prst="line">
            <a:avLst/>
          </a:prstGeom>
          <a:ln w="50800">
            <a:solidFill>
              <a:schemeClr val="tx1">
                <a:lumMod val="85000"/>
              </a:schemeClr>
            </a:solidFill>
            <a:miter lim="400000"/>
          </a:ln>
        </p:spPr>
        <p:txBody>
          <a:bodyPr lIns="114300" tIns="114300" rIns="114300" bIns="114300" anchor="ctr"/>
          <a:lstStyle/>
          <a:p>
            <a:pPr defTabSz="2190750">
              <a:defRPr sz="8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1472" name="Oval"/>
          <p:cNvSpPr/>
          <p:nvPr/>
        </p:nvSpPr>
        <p:spPr>
          <a:xfrm>
            <a:off x="9748488" y="6967518"/>
            <a:ext cx="332878" cy="246490"/>
          </a:xfrm>
          <a:prstGeom prst="ellipse">
            <a:avLst/>
          </a:prstGeom>
          <a:solidFill>
            <a:srgbClr val="FF3300"/>
          </a:solidFill>
          <a:ln w="38100">
            <a:solidFill>
              <a:schemeClr val="bg1"/>
            </a:solidFill>
            <a:miter lim="400000"/>
          </a:ln>
        </p:spPr>
        <p:txBody>
          <a:bodyPr lIns="114300" tIns="114300" rIns="114300" bIns="114300" anchor="ctr"/>
          <a:lstStyle/>
          <a:p>
            <a:pPr defTabSz="2190750">
              <a:defRPr sz="8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1490" name="Oval"/>
          <p:cNvSpPr/>
          <p:nvPr/>
        </p:nvSpPr>
        <p:spPr>
          <a:xfrm>
            <a:off x="14228187" y="8436401"/>
            <a:ext cx="332878" cy="246490"/>
          </a:xfrm>
          <a:prstGeom prst="ellipse">
            <a:avLst/>
          </a:prstGeom>
          <a:solidFill>
            <a:srgbClr val="00B0F0"/>
          </a:solidFill>
          <a:ln w="38100">
            <a:solidFill>
              <a:schemeClr val="bg1"/>
            </a:solidFill>
            <a:miter lim="400000"/>
          </a:ln>
        </p:spPr>
        <p:txBody>
          <a:bodyPr lIns="114300" tIns="114300" rIns="114300" bIns="114300" anchor="ctr"/>
          <a:lstStyle/>
          <a:p>
            <a:pPr defTabSz="2190750">
              <a:defRPr sz="8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1473" name="Oval"/>
          <p:cNvSpPr/>
          <p:nvPr/>
        </p:nvSpPr>
        <p:spPr>
          <a:xfrm>
            <a:off x="11315535" y="6967518"/>
            <a:ext cx="332878" cy="246490"/>
          </a:xfrm>
          <a:prstGeom prst="ellipse">
            <a:avLst/>
          </a:prstGeom>
          <a:solidFill>
            <a:srgbClr val="FF3300"/>
          </a:solidFill>
          <a:ln w="38100">
            <a:solidFill>
              <a:schemeClr val="bg1"/>
            </a:solidFill>
            <a:miter lim="400000"/>
          </a:ln>
        </p:spPr>
        <p:txBody>
          <a:bodyPr lIns="114300" tIns="114300" rIns="114300" bIns="114300" anchor="ctr"/>
          <a:lstStyle/>
          <a:p>
            <a:pPr defTabSz="2190750">
              <a:defRPr sz="8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1474" name="Oval"/>
          <p:cNvSpPr/>
          <p:nvPr/>
        </p:nvSpPr>
        <p:spPr>
          <a:xfrm>
            <a:off x="12759462" y="6980248"/>
            <a:ext cx="332878" cy="246492"/>
          </a:xfrm>
          <a:prstGeom prst="ellipse">
            <a:avLst/>
          </a:prstGeom>
          <a:solidFill>
            <a:srgbClr val="FF3300"/>
          </a:solidFill>
          <a:ln w="38100">
            <a:solidFill>
              <a:schemeClr val="bg1"/>
            </a:solidFill>
            <a:miter lim="400000"/>
          </a:ln>
        </p:spPr>
        <p:txBody>
          <a:bodyPr lIns="114300" tIns="114300" rIns="114300" bIns="114300" anchor="ctr"/>
          <a:lstStyle/>
          <a:p>
            <a:pPr defTabSz="2190750">
              <a:defRPr sz="8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1489" name="Oval"/>
          <p:cNvSpPr/>
          <p:nvPr/>
        </p:nvSpPr>
        <p:spPr>
          <a:xfrm>
            <a:off x="14228187" y="6980248"/>
            <a:ext cx="332878" cy="246492"/>
          </a:xfrm>
          <a:prstGeom prst="ellipse">
            <a:avLst/>
          </a:prstGeom>
          <a:solidFill>
            <a:srgbClr val="FF3300"/>
          </a:solidFill>
          <a:ln w="38100">
            <a:solidFill>
              <a:schemeClr val="bg1"/>
            </a:solidFill>
            <a:miter lim="400000"/>
          </a:ln>
        </p:spPr>
        <p:txBody>
          <a:bodyPr lIns="114300" tIns="114300" rIns="114300" bIns="114300" anchor="ctr"/>
          <a:lstStyle/>
          <a:p>
            <a:pPr defTabSz="2190750">
              <a:defRPr sz="8200">
                <a:solidFill>
                  <a:srgbClr val="FFFFFF"/>
                </a:solidFill>
                <a:latin typeface="+mn-lt"/>
                <a:ea typeface="+mn-ea"/>
                <a:cs typeface="+mn-cs"/>
                <a:sym typeface="Lato Bold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25" name="c-local competitiveness  =&gt; c-competitiveness…">
            <a:extLst>
              <a:ext uri="{FF2B5EF4-FFF2-40B4-BE49-F238E27FC236}">
                <a16:creationId xmlns:a16="http://schemas.microsoft.com/office/drawing/2014/main" id="{A4A5DDBF-5B71-4849-AE5E-B1555A93541A}"/>
              </a:ext>
            </a:extLst>
          </p:cNvPr>
          <p:cNvSpPr txBox="1">
            <a:spLocks/>
          </p:cNvSpPr>
          <p:nvPr/>
        </p:nvSpPr>
        <p:spPr>
          <a:xfrm>
            <a:off x="2421568" y="10402921"/>
            <a:ext cx="16108485" cy="21752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marL="0" marR="0" indent="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00" b="0" i="0" u="none" strike="noStrike" cap="none" spc="-55" baseline="0">
                <a:solidFill>
                  <a:srgbClr val="FFFFFF"/>
                </a:solidFill>
                <a:uFillTx/>
                <a:latin typeface="Lato Regular"/>
                <a:ea typeface="Lato Regular"/>
                <a:cs typeface="Lato Regular"/>
                <a:sym typeface="Lato Regular"/>
              </a:defRPr>
            </a:lvl1pPr>
            <a:lvl2pPr marL="0" marR="0" indent="4572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00" b="0" i="0" u="none" strike="noStrike" cap="none" spc="-55" baseline="0">
                <a:solidFill>
                  <a:srgbClr val="FFFFFF"/>
                </a:solidFill>
                <a:uFillTx/>
                <a:latin typeface="Lato Regular"/>
                <a:ea typeface="Lato Regular"/>
                <a:cs typeface="Lato Regular"/>
                <a:sym typeface="Lato Regular"/>
              </a:defRPr>
            </a:lvl2pPr>
            <a:lvl3pPr marL="0" marR="0" indent="9144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00" b="0" i="0" u="none" strike="noStrike" cap="none" spc="-55" baseline="0">
                <a:solidFill>
                  <a:srgbClr val="FFFFFF"/>
                </a:solidFill>
                <a:uFillTx/>
                <a:latin typeface="Lato Regular"/>
                <a:ea typeface="Lato Regular"/>
                <a:cs typeface="Lato Regular"/>
                <a:sym typeface="Lato Regular"/>
              </a:defRPr>
            </a:lvl3pPr>
            <a:lvl4pPr marL="0" marR="0" indent="13716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00" b="0" i="0" u="none" strike="noStrike" cap="none" spc="-55" baseline="0">
                <a:solidFill>
                  <a:srgbClr val="FFFFFF"/>
                </a:solidFill>
                <a:uFillTx/>
                <a:latin typeface="Lato Regular"/>
                <a:ea typeface="Lato Regular"/>
                <a:cs typeface="Lato Regular"/>
                <a:sym typeface="Lato Regular"/>
              </a:defRPr>
            </a:lvl4pPr>
            <a:lvl5pPr marL="0" marR="0" indent="18288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00" b="0" i="0" u="none" strike="noStrike" cap="none" spc="-55" baseline="0">
                <a:solidFill>
                  <a:srgbClr val="FFFFFF"/>
                </a:solidFill>
                <a:uFillTx/>
                <a:latin typeface="Lato Regular"/>
                <a:ea typeface="Lato Regular"/>
                <a:cs typeface="Lato Regular"/>
                <a:sym typeface="Lato Regular"/>
              </a:defRPr>
            </a:lvl5pPr>
            <a:lvl6pPr marL="3657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FFFFFF"/>
                </a:solidFill>
                <a:uFillTx/>
                <a:latin typeface="Lato Regular"/>
                <a:ea typeface="Lato Regular"/>
                <a:cs typeface="Lato Regular"/>
                <a:sym typeface="Lato Regular"/>
              </a:defRPr>
            </a:lvl6pPr>
            <a:lvl7pPr marL="4267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FFFFFF"/>
                </a:solidFill>
                <a:uFillTx/>
                <a:latin typeface="Lato Regular"/>
                <a:ea typeface="Lato Regular"/>
                <a:cs typeface="Lato Regular"/>
                <a:sym typeface="Lato Regular"/>
              </a:defRPr>
            </a:lvl7pPr>
            <a:lvl8pPr marL="4876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FFFFFF"/>
                </a:solidFill>
                <a:uFillTx/>
                <a:latin typeface="Lato Regular"/>
                <a:ea typeface="Lato Regular"/>
                <a:cs typeface="Lato Regular"/>
                <a:sym typeface="Lato Regular"/>
              </a:defRPr>
            </a:lvl8pPr>
            <a:lvl9pPr marL="5486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FFFFFF"/>
                </a:solidFill>
                <a:uFillTx/>
                <a:latin typeface="Lato Regular"/>
                <a:ea typeface="Lato Regular"/>
                <a:cs typeface="Lato Regular"/>
                <a:sym typeface="Lato Regular"/>
              </a:defRPr>
            </a:lvl9pPr>
          </a:lstStyle>
          <a:p>
            <a:pPr hangingPunct="1">
              <a:buSzPct val="100000"/>
              <a:defRPr sz="3500"/>
            </a:pPr>
            <a:endParaRPr lang="en-US" sz="4000" dirty="0">
              <a:solidFill>
                <a:schemeClr val="tx1"/>
              </a:solidFill>
            </a:endParaRPr>
          </a:p>
          <a:p>
            <a:pPr hangingPunct="1">
              <a:buSzPct val="100000"/>
              <a:defRPr sz="3500"/>
            </a:pPr>
            <a:r>
              <a:rPr lang="en-US" sz="4000" dirty="0">
                <a:solidFill>
                  <a:schemeClr val="tx1"/>
                </a:solidFill>
              </a:rPr>
              <a:t>Alternate proof: use dual-fitting but lose extra constants!</a:t>
            </a:r>
          </a:p>
        </p:txBody>
      </p:sp>
    </p:spTree>
    <p:extLst>
      <p:ext uri="{BB962C8B-B14F-4D97-AF65-F5344CB8AC3E}">
        <p14:creationId xmlns:p14="http://schemas.microsoft.com/office/powerpoint/2010/main" val="21820261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/>
          <p:cNvSpPr/>
          <p:nvPr/>
        </p:nvSpPr>
        <p:spPr>
          <a:xfrm>
            <a:off x="1663832" y="2997624"/>
            <a:ext cx="20390401" cy="2438393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5400" dirty="0">
                <a:solidFill>
                  <a:srgbClr val="FFFF00"/>
                </a:solidFill>
              </a:rPr>
              <a:t>Can we do better if we “learn”?</a:t>
            </a:r>
            <a:endParaRPr lang="zh-CN" altLang="en-US" sz="5400" dirty="0">
              <a:solidFill>
                <a:srgbClr val="FFFF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486080" y="12845799"/>
            <a:ext cx="341439" cy="595035"/>
          </a:xfrm>
        </p:spPr>
        <p:txBody>
          <a:bodyPr/>
          <a:lstStyle/>
          <a:p>
            <a:fld id="{B6F15528-21DE-4FAA-801E-634DDDAF4B2B}" type="slidenum">
              <a:rPr lang="en-US" smtClean="0"/>
              <a:t>68</a:t>
            </a:fld>
            <a:endParaRPr lang="en-US"/>
          </a:p>
        </p:txBody>
      </p:sp>
      <p:sp>
        <p:nvSpPr>
          <p:cNvPr id="7" name="Set Cover">
            <a:extLst>
              <a:ext uri="{FF2B5EF4-FFF2-40B4-BE49-F238E27FC236}">
                <a16:creationId xmlns:a16="http://schemas.microsoft.com/office/drawing/2014/main" id="{91BDABD7-8893-4594-91F2-2A1B60116E46}"/>
              </a:ext>
            </a:extLst>
          </p:cNvPr>
          <p:cNvSpPr txBox="1">
            <a:spLocks/>
          </p:cNvSpPr>
          <p:nvPr/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9pPr>
          </a:lstStyle>
          <a:p>
            <a:pPr hangingPunct="1"/>
            <a:r>
              <a:rPr lang="en-US" dirty="0"/>
              <a:t>Back to guiding question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: 圆角 3">
                <a:extLst>
                  <a:ext uri="{FF2B5EF4-FFF2-40B4-BE49-F238E27FC236}">
                    <a16:creationId xmlns:a16="http://schemas.microsoft.com/office/drawing/2014/main" id="{C1A633C7-E3BE-488B-9130-9C18C429E01B}"/>
                  </a:ext>
                </a:extLst>
              </p:cNvPr>
              <p:cNvSpPr/>
              <p:nvPr/>
            </p:nvSpPr>
            <p:spPr>
              <a:xfrm>
                <a:off x="1663831" y="5883784"/>
                <a:ext cx="20390401" cy="2233792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r>
                  <a:rPr lang="en-US" altLang="zh-CN" sz="4267" b="1" dirty="0">
                    <a:solidFill>
                      <a:srgbClr val="00B0F0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Theorem 1:</a:t>
                </a:r>
                <a:r>
                  <a:rPr lang="en-US" altLang="zh-CN" sz="4267" b="1" dirty="0">
                    <a:solidFill>
                      <a:srgbClr val="FF0000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</a:t>
                </a:r>
              </a:p>
              <a:p>
                <a:pPr algn="l"/>
                <a:endParaRPr lang="en-US" altLang="zh-CN" sz="4267" b="1" dirty="0">
                  <a:solidFill>
                    <a:srgbClr val="FF0000"/>
                  </a:solidFill>
                  <a:latin typeface="Lato" panose="020F0502020204030203" pitchFamily="34" charset="0"/>
                  <a:cs typeface="Lato" panose="020F0502020204030203" pitchFamily="34" charset="0"/>
                </a:endParaRPr>
              </a:p>
              <a:p>
                <a:pPr algn="l"/>
                <a:r>
                  <a:rPr lang="en-US" altLang="zh-CN" sz="4267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   Algo with </a:t>
                </a:r>
                <a14:m>
                  <m:oMath xmlns:m="http://schemas.openxmlformats.org/officeDocument/2006/math">
                    <m:r>
                      <a:rPr lang="en-US" altLang="zh-CN" sz="4267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Lato" panose="020F0502020204030203" pitchFamily="34" charset="0"/>
                      </a:rPr>
                      <m:t>𝑂</m:t>
                    </m:r>
                    <m:d>
                      <m:dPr>
                        <m:ctrlPr>
                          <a:rPr lang="en-US" altLang="zh-CN" sz="4267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cs typeface="Lato" panose="020F0502020204030203" pitchFamily="34" charset="0"/>
                          </a:rPr>
                        </m:ctrlPr>
                      </m:dPr>
                      <m:e>
                        <m:r>
                          <a:rPr lang="en-US" altLang="zh-CN" sz="4267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cs typeface="Lato" panose="020F0502020204030203" pitchFamily="34" charset="0"/>
                          </a:rPr>
                          <m:t>𝜇</m:t>
                        </m:r>
                      </m:e>
                    </m:d>
                  </m:oMath>
                </a14:m>
                <a:r>
                  <a:rPr lang="en-US" altLang="zh-CN" sz="4267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-</a:t>
                </a:r>
                <a:r>
                  <a:rPr lang="en-US" altLang="zh-CN" sz="4267" dirty="0" err="1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comp’ness</a:t>
                </a:r>
                <a:r>
                  <a:rPr lang="en-US" altLang="zh-CN" sz="4267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if have size estimate within </a:t>
                </a:r>
                <a14:m>
                  <m:oMath xmlns:m="http://schemas.openxmlformats.org/officeDocument/2006/math">
                    <m:r>
                      <a:rPr lang="en-US" altLang="zh-CN" sz="4267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Lato" panose="020F0502020204030203" pitchFamily="34" charset="0"/>
                      </a:rPr>
                      <m:t>𝜇</m:t>
                    </m:r>
                  </m:oMath>
                </a14:m>
                <a:r>
                  <a:rPr lang="en-US" altLang="zh-CN" sz="4267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of true sizes up-front.</a:t>
                </a:r>
              </a:p>
            </p:txBody>
          </p:sp>
        </mc:Choice>
        <mc:Fallback xmlns="">
          <p:sp>
            <p:nvSpPr>
              <p:cNvPr id="10" name="矩形: 圆角 3">
                <a:extLst>
                  <a:ext uri="{FF2B5EF4-FFF2-40B4-BE49-F238E27FC236}">
                    <a16:creationId xmlns:a16="http://schemas.microsoft.com/office/drawing/2014/main" id="{C1A633C7-E3BE-488B-9130-9C18C429E0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3831" y="5883784"/>
                <a:ext cx="20390401" cy="2233792"/>
              </a:xfrm>
              <a:prstGeom prst="roundRect">
                <a:avLst/>
              </a:prstGeom>
              <a:blipFill>
                <a:blip r:embed="rId2"/>
                <a:stretch>
                  <a:fillRect l="-628" t="-1090" b="-790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: 圆角 3">
                <a:extLst>
                  <a:ext uri="{FF2B5EF4-FFF2-40B4-BE49-F238E27FC236}">
                    <a16:creationId xmlns:a16="http://schemas.microsoft.com/office/drawing/2014/main" id="{91CAB509-7B98-490D-BCAC-FA2ACADDC4FD}"/>
                  </a:ext>
                </a:extLst>
              </p:cNvPr>
              <p:cNvSpPr/>
              <p:nvPr/>
            </p:nvSpPr>
            <p:spPr>
              <a:xfrm>
                <a:off x="1663831" y="8811622"/>
                <a:ext cx="20390401" cy="2233792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r>
                  <a:rPr lang="en-US" altLang="zh-CN" sz="4267" b="1" dirty="0">
                    <a:solidFill>
                      <a:srgbClr val="00B0F0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Theorem 2:</a:t>
                </a:r>
                <a:r>
                  <a:rPr lang="en-US" altLang="zh-CN" sz="4267" b="1" dirty="0">
                    <a:solidFill>
                      <a:srgbClr val="FF0000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</a:t>
                </a:r>
              </a:p>
              <a:p>
                <a:pPr algn="l"/>
                <a:endParaRPr lang="en-US" altLang="zh-CN" sz="4267" b="1" dirty="0">
                  <a:solidFill>
                    <a:srgbClr val="FF0000"/>
                  </a:solidFill>
                  <a:latin typeface="Lato" panose="020F0502020204030203" pitchFamily="34" charset="0"/>
                  <a:cs typeface="Lato" panose="020F0502020204030203" pitchFamily="34" charset="0"/>
                </a:endParaRPr>
              </a:p>
              <a:p>
                <a:pPr algn="l"/>
                <a:r>
                  <a:rPr lang="en-US" altLang="zh-CN" sz="4267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   Algo with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4267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cs typeface="Lato" panose="020F0502020204030203" pitchFamily="34" charset="0"/>
                          </a:rPr>
                        </m:ctrlPr>
                      </m:dPr>
                      <m:e>
                        <m:f>
                          <m:fPr>
                            <m:type m:val="skw"/>
                            <m:ctrlPr>
                              <a:rPr lang="en-US" altLang="zh-CN" sz="4267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  <a:cs typeface="Lato" panose="020F0502020204030203" pitchFamily="34" charset="0"/>
                              </a:rPr>
                            </m:ctrlPr>
                          </m:fPr>
                          <m:num>
                            <m:r>
                              <a:rPr lang="en-US" altLang="zh-CN" sz="4267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  <a:cs typeface="Lato" panose="020F0502020204030203" pitchFamily="34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4267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  <a:cs typeface="Lato" panose="020F0502020204030203" pitchFamily="34" charset="0"/>
                              </a:rPr>
                              <m:t>𝜀</m:t>
                            </m:r>
                          </m:den>
                        </m:f>
                      </m:e>
                    </m:d>
                  </m:oMath>
                </a14:m>
                <a:r>
                  <a:rPr lang="en-US" altLang="zh-CN" sz="4267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-</a:t>
                </a:r>
                <a:r>
                  <a:rPr lang="en-US" altLang="zh-CN" sz="4267" dirty="0" err="1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comp’ness</a:t>
                </a:r>
                <a:r>
                  <a:rPr lang="en-US" altLang="zh-CN" sz="4267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if learn size after processing </a:t>
                </a:r>
                <a14:m>
                  <m:oMath xmlns:m="http://schemas.openxmlformats.org/officeDocument/2006/math">
                    <m:r>
                      <a:rPr lang="en-US" altLang="zh-CN" sz="4267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Lato" panose="020F0502020204030203" pitchFamily="34" charset="0"/>
                      </a:rPr>
                      <m:t>1</m:t>
                    </m:r>
                    <m:r>
                      <a:rPr lang="en-US" altLang="zh-CN" sz="4267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Lato" panose="020F0502020204030203" pitchFamily="34" charset="0"/>
                      </a:rPr>
                      <m:t>−</m:t>
                    </m:r>
                    <m:r>
                      <a:rPr lang="en-US" altLang="zh-CN" sz="4267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Lato" panose="020F0502020204030203" pitchFamily="34" charset="0"/>
                      </a:rPr>
                      <m:t>𝜀</m:t>
                    </m:r>
                  </m:oMath>
                </a14:m>
                <a:r>
                  <a:rPr lang="en-US" altLang="zh-CN" sz="4267" dirty="0">
                    <a:solidFill>
                      <a:srgbClr val="FFFF00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US" altLang="zh-CN" sz="4267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fraction of job.</a:t>
                </a:r>
              </a:p>
            </p:txBody>
          </p:sp>
        </mc:Choice>
        <mc:Fallback xmlns="">
          <p:sp>
            <p:nvSpPr>
              <p:cNvPr id="8" name="矩形: 圆角 3">
                <a:extLst>
                  <a:ext uri="{FF2B5EF4-FFF2-40B4-BE49-F238E27FC236}">
                    <a16:creationId xmlns:a16="http://schemas.microsoft.com/office/drawing/2014/main" id="{91CAB509-7B98-490D-BCAC-FA2ACADDC4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3831" y="8811622"/>
                <a:ext cx="20390401" cy="2233792"/>
              </a:xfrm>
              <a:prstGeom prst="roundRect">
                <a:avLst/>
              </a:prstGeom>
              <a:blipFill>
                <a:blip r:embed="rId3"/>
                <a:stretch>
                  <a:fillRect l="-628" t="-1090" b="-817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949810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t Cover">
            <a:extLst>
              <a:ext uri="{FF2B5EF4-FFF2-40B4-BE49-F238E27FC236}">
                <a16:creationId xmlns:a16="http://schemas.microsoft.com/office/drawing/2014/main" id="{91BDABD7-8893-4594-91F2-2A1B60116E46}"/>
              </a:ext>
            </a:extLst>
          </p:cNvPr>
          <p:cNvSpPr txBox="1">
            <a:spLocks/>
          </p:cNvSpPr>
          <p:nvPr/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0" i="0" u="none" strike="noStrike" cap="none" spc="-17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Lato Bold"/>
              </a:defRPr>
            </a:lvl9pPr>
          </a:lstStyle>
          <a:p>
            <a:pPr hangingPunct="1"/>
            <a:r>
              <a:rPr lang="en-US" dirty="0"/>
              <a:t>old problem, new results &amp; ideas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: 圆角 3">
                <a:extLst>
                  <a:ext uri="{FF2B5EF4-FFF2-40B4-BE49-F238E27FC236}">
                    <a16:creationId xmlns:a16="http://schemas.microsoft.com/office/drawing/2014/main" id="{C1A633C7-E3BE-488B-9130-9C18C429E01B}"/>
                  </a:ext>
                </a:extLst>
              </p:cNvPr>
              <p:cNvSpPr/>
              <p:nvPr/>
            </p:nvSpPr>
            <p:spPr>
              <a:xfrm>
                <a:off x="1534879" y="4137043"/>
                <a:ext cx="20390401" cy="2233792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r>
                  <a:rPr lang="en-US" altLang="zh-CN" sz="3200" dirty="0" err="1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Thm</a:t>
                </a:r>
                <a:r>
                  <a:rPr lang="en-US" altLang="zh-CN" sz="3200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1: Algo with </a:t>
                </a:r>
                <a14:m>
                  <m:oMath xmlns:m="http://schemas.openxmlformats.org/officeDocument/2006/math">
                    <m:r>
                      <a:rPr lang="en-US" altLang="zh-CN" sz="32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Lato" panose="020F0502020204030203" pitchFamily="34" charset="0"/>
                      </a:rPr>
                      <m:t>𝑂</m:t>
                    </m:r>
                    <m:d>
                      <m:dPr>
                        <m:ctrlPr>
                          <a:rPr lang="en-US" altLang="zh-CN" sz="32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cs typeface="Lato" panose="020F0502020204030203" pitchFamily="34" charset="0"/>
                          </a:rPr>
                        </m:ctrlPr>
                      </m:dPr>
                      <m:e>
                        <m:r>
                          <a:rPr lang="en-US" altLang="zh-CN" sz="32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cs typeface="Lato" panose="020F0502020204030203" pitchFamily="34" charset="0"/>
                          </a:rPr>
                          <m:t>𝜇</m:t>
                        </m:r>
                      </m:e>
                    </m:d>
                  </m:oMath>
                </a14:m>
                <a:r>
                  <a:rPr lang="en-US" altLang="zh-CN" sz="3200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-</a:t>
                </a:r>
                <a:r>
                  <a:rPr lang="en-US" altLang="zh-CN" sz="3200" dirty="0" err="1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comp’ness</a:t>
                </a:r>
                <a:r>
                  <a:rPr lang="en-US" altLang="zh-CN" sz="3200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if given size estimate within </a:t>
                </a:r>
                <a14:m>
                  <m:oMath xmlns:m="http://schemas.openxmlformats.org/officeDocument/2006/math">
                    <m:r>
                      <a:rPr lang="en-US" altLang="zh-CN" sz="32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Lato" panose="020F0502020204030203" pitchFamily="34" charset="0"/>
                      </a:rPr>
                      <m:t>𝜇</m:t>
                    </m:r>
                  </m:oMath>
                </a14:m>
                <a:r>
                  <a:rPr lang="en-US" altLang="zh-CN" sz="3200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of true sizes.</a:t>
                </a:r>
              </a:p>
            </p:txBody>
          </p:sp>
        </mc:Choice>
        <mc:Fallback xmlns="">
          <p:sp>
            <p:nvSpPr>
              <p:cNvPr id="10" name="矩形: 圆角 3">
                <a:extLst>
                  <a:ext uri="{FF2B5EF4-FFF2-40B4-BE49-F238E27FC236}">
                    <a16:creationId xmlns:a16="http://schemas.microsoft.com/office/drawing/2014/main" id="{C1A633C7-E3BE-488B-9130-9C18C429E0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4879" y="4137043"/>
                <a:ext cx="20390401" cy="2233792"/>
              </a:xfrm>
              <a:prstGeom prst="roundRect">
                <a:avLst/>
              </a:prstGeom>
              <a:blipFill>
                <a:blip r:embed="rId2"/>
                <a:stretch>
                  <a:fillRect l="-23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: 圆角 3">
                <a:extLst>
                  <a:ext uri="{FF2B5EF4-FFF2-40B4-BE49-F238E27FC236}">
                    <a16:creationId xmlns:a16="http://schemas.microsoft.com/office/drawing/2014/main" id="{91CAB509-7B98-490D-BCAC-FA2ACADDC4FD}"/>
                  </a:ext>
                </a:extLst>
              </p:cNvPr>
              <p:cNvSpPr/>
              <p:nvPr/>
            </p:nvSpPr>
            <p:spPr>
              <a:xfrm>
                <a:off x="1570048" y="5424176"/>
                <a:ext cx="22180907" cy="1641705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r>
                  <a:rPr lang="en-US" altLang="zh-CN" sz="3200" dirty="0" err="1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Thm</a:t>
                </a:r>
                <a:r>
                  <a:rPr lang="en-US" altLang="zh-CN" sz="3200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2: Algo with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32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cs typeface="Lato" panose="020F0502020204030203" pitchFamily="34" charset="0"/>
                          </a:rPr>
                        </m:ctrlPr>
                      </m:dPr>
                      <m:e>
                        <m:f>
                          <m:fPr>
                            <m:type m:val="skw"/>
                            <m:ctrlPr>
                              <a:rPr lang="en-US" altLang="zh-CN" sz="32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  <a:cs typeface="Lato" panose="020F0502020204030203" pitchFamily="34" charset="0"/>
                              </a:rPr>
                            </m:ctrlPr>
                          </m:fPr>
                          <m:num>
                            <m:r>
                              <a:rPr lang="en-US" altLang="zh-CN" sz="32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  <a:cs typeface="Lato" panose="020F0502020204030203" pitchFamily="34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32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  <a:cs typeface="Lato" panose="020F0502020204030203" pitchFamily="34" charset="0"/>
                              </a:rPr>
                              <m:t>𝜀</m:t>
                            </m:r>
                          </m:den>
                        </m:f>
                      </m:e>
                    </m:d>
                  </m:oMath>
                </a14:m>
                <a:r>
                  <a:rPr lang="en-US" altLang="zh-CN" sz="3200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-</a:t>
                </a:r>
                <a:r>
                  <a:rPr lang="en-US" altLang="zh-CN" sz="3200" dirty="0" err="1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comp’ness</a:t>
                </a:r>
                <a:r>
                  <a:rPr lang="en-US" altLang="zh-CN" sz="3200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if learn true size after processing </a:t>
                </a:r>
                <a14:m>
                  <m:oMath xmlns:m="http://schemas.openxmlformats.org/officeDocument/2006/math">
                    <m:r>
                      <a:rPr lang="en-US" altLang="zh-CN" sz="32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Lato" panose="020F0502020204030203" pitchFamily="34" charset="0"/>
                      </a:rPr>
                      <m:t>1</m:t>
                    </m:r>
                    <m:r>
                      <a:rPr lang="en-US" altLang="zh-CN" sz="32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Lato" panose="020F0502020204030203" pitchFamily="34" charset="0"/>
                      </a:rPr>
                      <m:t>−</m:t>
                    </m:r>
                    <m:r>
                      <a:rPr lang="en-US" altLang="zh-CN" sz="32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Lato" panose="020F0502020204030203" pitchFamily="34" charset="0"/>
                      </a:rPr>
                      <m:t>𝜀</m:t>
                    </m:r>
                  </m:oMath>
                </a14:m>
                <a:r>
                  <a:rPr lang="en-US" altLang="zh-CN" sz="3200" dirty="0">
                    <a:solidFill>
                      <a:srgbClr val="FFFF00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</a:t>
                </a:r>
                <a:r>
                  <a:rPr lang="en-US" altLang="zh-CN" sz="3200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fraction of job.</a:t>
                </a:r>
              </a:p>
            </p:txBody>
          </p:sp>
        </mc:Choice>
        <mc:Fallback xmlns="">
          <p:sp>
            <p:nvSpPr>
              <p:cNvPr id="8" name="矩形: 圆角 3">
                <a:extLst>
                  <a:ext uri="{FF2B5EF4-FFF2-40B4-BE49-F238E27FC236}">
                    <a16:creationId xmlns:a16="http://schemas.microsoft.com/office/drawing/2014/main" id="{91CAB509-7B98-490D-BCAC-FA2ACADDC4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0048" y="5424176"/>
                <a:ext cx="22180907" cy="1641705"/>
              </a:xfrm>
              <a:prstGeom prst="roundRect">
                <a:avLst/>
              </a:prstGeom>
              <a:blipFill>
                <a:blip r:embed="rId3"/>
                <a:stretch>
                  <a:fillRect l="-35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6DA28699-15C0-4D70-8F94-6C8F86563FDC}"/>
              </a:ext>
            </a:extLst>
          </p:cNvPr>
          <p:cNvSpPr txBox="1"/>
          <p:nvPr/>
        </p:nvSpPr>
        <p:spPr>
          <a:xfrm>
            <a:off x="1447925" y="3546740"/>
            <a:ext cx="8641789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Two new models, two new algorithms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5AA9C3-5BA2-4107-A682-8B3F085F2B27}"/>
              </a:ext>
            </a:extLst>
          </p:cNvPr>
          <p:cNvSpPr txBox="1"/>
          <p:nvPr/>
        </p:nvSpPr>
        <p:spPr>
          <a:xfrm>
            <a:off x="1447925" y="7473456"/>
            <a:ext cx="9491381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Forthcoming work (SODA)</a:t>
            </a:r>
            <a:r>
              <a:rPr kumimoji="0" lang="en-US" sz="4000" b="0" i="0" u="none" strike="noStrike" cap="none" spc="0" normalizeH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 </a:t>
            </a: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combines two: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矩形: 圆角 3">
                <a:extLst>
                  <a:ext uri="{FF2B5EF4-FFF2-40B4-BE49-F238E27FC236}">
                    <a16:creationId xmlns:a16="http://schemas.microsoft.com/office/drawing/2014/main" id="{0B2384DF-D24D-4510-BE8D-BE4AF8F06679}"/>
                  </a:ext>
                </a:extLst>
              </p:cNvPr>
              <p:cNvSpPr/>
              <p:nvPr/>
            </p:nvSpPr>
            <p:spPr>
              <a:xfrm>
                <a:off x="1928569" y="8281231"/>
                <a:ext cx="20390401" cy="1079726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r>
                  <a:rPr lang="en-US" altLang="zh-CN" sz="3200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If get good </a:t>
                </a:r>
                <a:r>
                  <a:rPr lang="en-US" altLang="zh-CN" sz="3200" dirty="0" err="1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approx</a:t>
                </a:r>
                <a:r>
                  <a:rPr lang="en-US" altLang="zh-CN" sz="3200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size estimate before finish </a:t>
                </a:r>
                <a14:m>
                  <m:oMath xmlns:m="http://schemas.openxmlformats.org/officeDocument/2006/math">
                    <m:r>
                      <a:rPr lang="en-US" altLang="zh-CN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Lato" panose="020F0502020204030203" pitchFamily="34" charset="0"/>
                      </a:rPr>
                      <m:t>1</m:t>
                    </m:r>
                    <m:r>
                      <a:rPr lang="en-US" altLang="zh-CN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Lato" panose="020F0502020204030203" pitchFamily="34" charset="0"/>
                      </a:rPr>
                      <m:t>−</m:t>
                    </m:r>
                    <m:r>
                      <a:rPr lang="en-US" altLang="zh-CN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Lato" panose="020F0502020204030203" pitchFamily="34" charset="0"/>
                      </a:rPr>
                      <m:t>𝜀</m:t>
                    </m:r>
                  </m:oMath>
                </a14:m>
                <a:r>
                  <a:rPr lang="en-US" altLang="zh-CN" sz="3200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 of job, then “optimistic balance” works well.</a:t>
                </a:r>
              </a:p>
            </p:txBody>
          </p:sp>
        </mc:Choice>
        <mc:Fallback xmlns="">
          <p:sp>
            <p:nvSpPr>
              <p:cNvPr id="12" name="矩形: 圆角 3">
                <a:extLst>
                  <a:ext uri="{FF2B5EF4-FFF2-40B4-BE49-F238E27FC236}">
                    <a16:creationId xmlns:a16="http://schemas.microsoft.com/office/drawing/2014/main" id="{0B2384DF-D24D-4510-BE8D-BE4AF8F066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8569" y="8281231"/>
                <a:ext cx="20390401" cy="1079726"/>
              </a:xfrm>
              <a:prstGeom prst="roundRect">
                <a:avLst/>
              </a:prstGeom>
              <a:blipFill>
                <a:blip r:embed="rId4"/>
                <a:stretch>
                  <a:fillRect l="-47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B6072D9D-EEEF-4D04-A2B4-C175CF76E17B}"/>
              </a:ext>
            </a:extLst>
          </p:cNvPr>
          <p:cNvSpPr txBox="1"/>
          <p:nvPr/>
        </p:nvSpPr>
        <p:spPr>
          <a:xfrm>
            <a:off x="1483094" y="9814269"/>
            <a:ext cx="3690113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Many questions</a:t>
            </a:r>
          </a:p>
        </p:txBody>
      </p:sp>
      <p:sp>
        <p:nvSpPr>
          <p:cNvPr id="15" name="矩形: 圆角 3">
            <a:extLst>
              <a:ext uri="{FF2B5EF4-FFF2-40B4-BE49-F238E27FC236}">
                <a16:creationId xmlns:a16="http://schemas.microsoft.com/office/drawing/2014/main" id="{B25FED1B-2DDB-4E0F-B2D9-1540807ED9B5}"/>
              </a:ext>
            </a:extLst>
          </p:cNvPr>
          <p:cNvSpPr/>
          <p:nvPr/>
        </p:nvSpPr>
        <p:spPr>
          <a:xfrm>
            <a:off x="1928569" y="10678384"/>
            <a:ext cx="20390401" cy="2222942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3200" dirty="0">
                <a:solidFill>
                  <a:schemeClr val="tx1"/>
                </a:solidFill>
                <a:latin typeface="Lato" panose="020F0502020204030203" pitchFamily="34" charset="0"/>
                <a:cs typeface="Lato" panose="020F0502020204030203" pitchFamily="34" charset="0"/>
              </a:rPr>
              <a:t>New models for robust scheduling that learn to interpolate between “clairvoyance” and “non-clairvoyance”</a:t>
            </a:r>
          </a:p>
          <a:p>
            <a:pPr algn="l"/>
            <a:endParaRPr lang="en-US" altLang="zh-CN" sz="3200" dirty="0">
              <a:solidFill>
                <a:schemeClr val="tx1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  <a:p>
            <a:pPr algn="l"/>
            <a:r>
              <a:rPr lang="en-US" altLang="zh-CN" sz="3200" dirty="0">
                <a:solidFill>
                  <a:schemeClr val="tx1"/>
                </a:solidFill>
                <a:latin typeface="Lato" panose="020F0502020204030203" pitchFamily="34" charset="0"/>
                <a:cs typeface="Lato" panose="020F0502020204030203" pitchFamily="34" charset="0"/>
              </a:rPr>
              <a:t>Algos for them? For other robust opt. problems?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80FB70-B51E-42D3-A84B-119C4B74A00D}"/>
              </a:ext>
            </a:extLst>
          </p:cNvPr>
          <p:cNvSpPr txBox="1"/>
          <p:nvPr/>
        </p:nvSpPr>
        <p:spPr>
          <a:xfrm>
            <a:off x="20089201" y="12342199"/>
            <a:ext cx="3220433" cy="111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Thanks!!</a:t>
            </a:r>
          </a:p>
        </p:txBody>
      </p:sp>
    </p:spTree>
    <p:extLst>
      <p:ext uri="{BB962C8B-B14F-4D97-AF65-F5344CB8AC3E}">
        <p14:creationId xmlns:p14="http://schemas.microsoft.com/office/powerpoint/2010/main" val="2703667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4" grpId="0"/>
      <p:bldP spid="15" grpId="0" animBg="1"/>
      <p:bldP spid="3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5D881C5-0E81-4AA4-A841-21A55554FF1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22" t="4966" r="-1"/>
          <a:stretch/>
        </p:blipFill>
        <p:spPr>
          <a:xfrm>
            <a:off x="7441403" y="2384104"/>
            <a:ext cx="9501193" cy="894779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C18C6B8-EBF0-4124-BD87-49A9CAF980BA}"/>
              </a:ext>
            </a:extLst>
          </p:cNvPr>
          <p:cNvSpPr txBox="1"/>
          <p:nvPr/>
        </p:nvSpPr>
        <p:spPr>
          <a:xfrm>
            <a:off x="16588154" y="13238983"/>
            <a:ext cx="7948246" cy="4770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b="1"/>
              <a:t>htt`ps</a:t>
            </a:r>
            <a:r>
              <a:rPr lang="en-US" b="1" dirty="0"/>
              <a:t>://kiriakakis.net/comics/mused/a-day-at-the-park</a:t>
            </a:r>
          </a:p>
        </p:txBody>
      </p:sp>
    </p:spTree>
    <p:extLst>
      <p:ext uri="{BB962C8B-B14F-4D97-AF65-F5344CB8AC3E}">
        <p14:creationId xmlns:p14="http://schemas.microsoft.com/office/powerpoint/2010/main" val="37762186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20_BasicBlack">
  <a:themeElements>
    <a:clrScheme name="20_Basic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0_BasicBlack">
      <a:majorFont>
        <a:latin typeface="Lato Bold"/>
        <a:ea typeface="Lato Bold"/>
        <a:cs typeface="Lato Bold"/>
      </a:majorFont>
      <a:minorFont>
        <a:latin typeface="Lato Bold"/>
        <a:ea typeface="Lato Bold"/>
        <a:cs typeface="Lato Bold"/>
      </a:minorFont>
    </a:fontScheme>
    <a:fmtScheme name="20_Basic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Lato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Lato Regular"/>
            <a:ea typeface="Lato Regular"/>
            <a:cs typeface="Lato Regular"/>
            <a:sym typeface="Lato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0_BasicBlack">
  <a:themeElements>
    <a:clrScheme name="20_Basic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0_BasicBlack">
      <a:majorFont>
        <a:latin typeface="Lato Bold"/>
        <a:ea typeface="Lato Bold"/>
        <a:cs typeface="Lato Bold"/>
      </a:majorFont>
      <a:minorFont>
        <a:latin typeface="Lato Bold"/>
        <a:ea typeface="Lato Bold"/>
        <a:cs typeface="Lato Bold"/>
      </a:minorFont>
    </a:fontScheme>
    <a:fmtScheme name="20_Basic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Lato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Lato Regular"/>
            <a:ea typeface="Lato Regular"/>
            <a:cs typeface="Lato Regular"/>
            <a:sym typeface="Lato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16300</TotalTime>
  <Words>3081</Words>
  <Application>Microsoft Office PowerPoint</Application>
  <PresentationFormat>Custom</PresentationFormat>
  <Paragraphs>599</Paragraphs>
  <Slides>70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7" baseType="lpstr">
      <vt:lpstr>Arial</vt:lpstr>
      <vt:lpstr>Cambria Math</vt:lpstr>
      <vt:lpstr>Lato</vt:lpstr>
      <vt:lpstr>Lato Bold</vt:lpstr>
      <vt:lpstr>Lato Regular</vt:lpstr>
      <vt:lpstr>20_BasicBlack</vt:lpstr>
      <vt:lpstr>Equation.KSEE3</vt:lpstr>
      <vt:lpstr>Online Algos for Robust Scheduling  (new algorithms for an ancient problem)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Algorithm SLF (Shortest Lower Bound First)</vt:lpstr>
      <vt:lpstr>Algorithm SLF (Shortest Lower Bound First)</vt:lpstr>
      <vt:lpstr>An example</vt:lpstr>
      <vt:lpstr>An example</vt:lpstr>
      <vt:lpstr>An example</vt:lpstr>
      <vt:lpstr>An example</vt:lpstr>
      <vt:lpstr>An example</vt:lpstr>
      <vt:lpstr>An example</vt:lpstr>
      <vt:lpstr>An example</vt:lpstr>
      <vt:lpstr>An example</vt:lpstr>
      <vt:lpstr>An example</vt:lpstr>
      <vt:lpstr>An example</vt:lpstr>
      <vt:lpstr>An example</vt:lpstr>
      <vt:lpstr>An example</vt:lpstr>
      <vt:lpstr>An example</vt:lpstr>
      <vt:lpstr>An example</vt:lpstr>
      <vt:lpstr>An example</vt:lpstr>
      <vt:lpstr>An example</vt:lpstr>
      <vt:lpstr>An example</vt:lpstr>
      <vt:lpstr>An example</vt:lpstr>
      <vt:lpstr>An example</vt:lpstr>
      <vt:lpstr>Analysis for Algos</vt:lpstr>
      <vt:lpstr>“Work Dominance”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Online Algorithms: going beyond the worst-case</dc:title>
  <dc:creator>Anupam Gupta</dc:creator>
  <cp:lastModifiedBy>Anupam Gupta</cp:lastModifiedBy>
  <cp:revision>368</cp:revision>
  <dcterms:modified xsi:type="dcterms:W3CDTF">2026-10-17T19:20:13Z</dcterms:modified>
</cp:coreProperties>
</file>