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563" r:id="rId2"/>
    <p:sldId id="645" r:id="rId3"/>
    <p:sldId id="585" r:id="rId4"/>
    <p:sldId id="598" r:id="rId5"/>
    <p:sldId id="287" r:id="rId6"/>
    <p:sldId id="612" r:id="rId7"/>
    <p:sldId id="596" r:id="rId8"/>
    <p:sldId id="572" r:id="rId9"/>
    <p:sldId id="541" r:id="rId10"/>
    <p:sldId id="600" r:id="rId11"/>
    <p:sldId id="602" r:id="rId12"/>
    <p:sldId id="650" r:id="rId13"/>
    <p:sldId id="608" r:id="rId14"/>
    <p:sldId id="618" r:id="rId15"/>
    <p:sldId id="603" r:id="rId16"/>
    <p:sldId id="648" r:id="rId17"/>
    <p:sldId id="601" r:id="rId18"/>
    <p:sldId id="619" r:id="rId19"/>
    <p:sldId id="604" r:id="rId20"/>
    <p:sldId id="657" r:id="rId21"/>
    <p:sldId id="656" r:id="rId22"/>
    <p:sldId id="542" r:id="rId23"/>
    <p:sldId id="543" r:id="rId24"/>
    <p:sldId id="544" r:id="rId25"/>
    <p:sldId id="545" r:id="rId26"/>
    <p:sldId id="651" r:id="rId27"/>
    <p:sldId id="546" r:id="rId28"/>
    <p:sldId id="549" r:id="rId29"/>
    <p:sldId id="593" r:id="rId30"/>
    <p:sldId id="597" r:id="rId31"/>
    <p:sldId id="652" r:id="rId32"/>
    <p:sldId id="653" r:id="rId33"/>
    <p:sldId id="654" r:id="rId34"/>
    <p:sldId id="655" r:id="rId35"/>
    <p:sldId id="595" r:id="rId36"/>
    <p:sldId id="599" r:id="rId37"/>
    <p:sldId id="548" r:id="rId38"/>
    <p:sldId id="551" r:id="rId39"/>
    <p:sldId id="659" r:id="rId40"/>
    <p:sldId id="605" r:id="rId41"/>
    <p:sldId id="606" r:id="rId42"/>
    <p:sldId id="607" r:id="rId43"/>
    <p:sldId id="348" r:id="rId44"/>
    <p:sldId id="349" r:id="rId45"/>
    <p:sldId id="385" r:id="rId46"/>
    <p:sldId id="615" r:id="rId47"/>
    <p:sldId id="588" r:id="rId48"/>
    <p:sldId id="617" r:id="rId49"/>
    <p:sldId id="616" r:id="rId50"/>
    <p:sldId id="658" r:id="rId51"/>
    <p:sldId id="647" r:id="rId52"/>
    <p:sldId id="304" r:id="rId53"/>
    <p:sldId id="305" r:id="rId54"/>
    <p:sldId id="496" r:id="rId55"/>
    <p:sldId id="519" r:id="rId56"/>
    <p:sldId id="526" r:id="rId57"/>
    <p:sldId id="520" r:id="rId58"/>
    <p:sldId id="499" r:id="rId59"/>
    <p:sldId id="510" r:id="rId60"/>
    <p:sldId id="511" r:id="rId61"/>
    <p:sldId id="513" r:id="rId62"/>
    <p:sldId id="512" r:id="rId63"/>
    <p:sldId id="552" r:id="rId64"/>
    <p:sldId id="554" r:id="rId65"/>
    <p:sldId id="553" r:id="rId66"/>
    <p:sldId id="644" r:id="rId67"/>
    <p:sldId id="649" r:id="rId68"/>
    <p:sldId id="464" r:id="rId69"/>
    <p:sldId id="560" r:id="rId70"/>
    <p:sldId id="559" r:id="rId7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296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C88"/>
    <a:srgbClr val="434343"/>
    <a:srgbClr val="BFBFBF"/>
    <a:srgbClr val="C9C9C9"/>
    <a:srgbClr val="FFFFFF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6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72" y="306"/>
      </p:cViewPr>
      <p:guideLst>
        <p:guide orient="horz" pos="4296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-1494"/>
    </p:cViewPr>
  </p:sorterViewPr>
  <p:notesViewPr>
    <p:cSldViewPr snapToGrid="0" showGuides="1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70B96C-12B4-4A98-A2EB-F574A63232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312DF-DE97-409B-ABAA-ABC646ECDF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039-5F7F-4B9D-AC83-EA6AE8600DE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F27D6-8C2D-4A9A-8009-E7282CF064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4D3D6-AE49-42FE-A8B9-AF2937573B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6A6E-C826-4357-A981-50ADFD573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9T16:16:17.59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2166 8 7367 0 0,'-26'-4'935'0'0,"-1"2"-1"0"0,0 0 1 0 0,0 2-1 0 0,-28 4 1 0 0,-106 21 1962 0 0,98-13-2151 0 0,-1 1-567 0 0,1 3 0 0 0,-63 25 0 0 0,-119 58 176 0 0,165-60-358 0 0,2 3-1 0 0,-143 103 1 0 0,166-101-51 0 0,2 1 1 0 0,-52 61 0 0 0,84-82 1 0 0,1 0 1 0 0,0 2 0 0 0,2 0-1 0 0,2 1 1 0 0,-16 33-1 0 0,21-37-5 0 0,1 1 0 0 0,2 0 0 0 0,0 1 0 0 0,2 0 0 0 0,0 0 0 0 0,-3 44 0 0 0,8-40-15 0 0,0 0 1 0 0,1 0-1 0 0,2 0 1 0 0,1 0 0 0 0,2 0-1 0 0,0-1 1 0 0,2 0-1 0 0,1 0 1 0 0,2 0 0 0 0,20 43-1 0 0,-13-42 174 0 0,1 0 0 0 0,2-1 0 0 0,0-1 0 0 0,2-1 0 0 0,1-1 1 0 0,1-1-1 0 0,33 26 0 0 0,202 130 945 0 0,-221-156-1000 0 0,12 8 160 0 0,-2 2 1 0 0,56 51 0 0 0,-62-45 7 0 0,53 62 0 0 0,-83-87-148 0 0,-1 0 0 0 0,0 1 0 0 0,-1 1 0 0 0,-1-1 0 0 0,-1 1 0 0 0,0 1 0 0 0,-2 0 0 0 0,7 24 0 0 0,-8-16 9 0 0,-1 0 1 0 0,-1 1-1 0 0,-2-1 1 0 0,-1 1-1 0 0,-4 39 1 0 0,-29 130 197 0 0,21-137-243 0 0,-3 0 0 0 0,-2-1 0 0 0,-43 94 0 0 0,37-105-26 0 0,-72 143 79 0 0,61-129-53 0 0,-46 61 1 0 0,-173 186-184 0 0,119-163-234 0 0,-58 61-369 0 0,-13-15-158 0 0,165-158 752 0 0,-82 66-413 0 0,94-79 398 0 0,-1-2 0 0 0,-46 24 0 0 0,16-15 139 0 0,67-24 263 0 0,24-10 108 0 0,64-3 1 0 0,-49 6-74 0 0,-17 3-92 0 0,-1 0 0 0 0,0 2 1 0 0,37 5-1 0 0,87 23 199 0 0,-52-9-239 0 0,-29-7 62 0 0,121 39 1 0 0,-164-42-118 0 0,-2 1 0 0 0,0 2 0 0 0,0 0 0 0 0,-1 2 1 0 0,-1 0-1 0 0,0 2 0 0 0,26 23 0 0 0,-39-28-46 0 0,-1 1 0 0 0,0 0 0 0 0,-1 1 0 0 0,0 0 1 0 0,-1 0-1 0 0,0 1 0 0 0,-1 0 0 0 0,-1 1 0 0 0,-1-1 0 0 0,0 1 0 0 0,-1 1 0 0 0,5 24 0 0 0,-3 6 5 0 0,-1 1 0 0 0,-3 0-1 0 0,-3 58 1 0 0,-36 246-114 0 0,23-254 10 0 0,-48 345-363 0 0,-49 405-302 0 0,82-528 679 0 0,32-3 62 0 0,2-263 135 0 0,2 0 0 0 0,3-1 1 0 0,25 78-1 0 0,-12-67 99 0 0,2-1-1 0 0,46 82 1 0 0,-48-106-177 0 0,2-1 1 0 0,2-1-1 0 0,1-2 1 0 0,1-1-1 0 0,2-1 1 0 0,2-1-1 0 0,0-2 0 0 0,2-2 1 0 0,2-1-1 0 0,0-2 1 0 0,73 36-1 0 0,-88-51-64 0 0,0-1-1 0 0,0-1 1 0 0,1-1-1 0 0,0-1 1 0 0,0-1-1 0 0,1-1 1 0 0,-1-1-1 0 0,1-1 1 0 0,0-1-1 0 0,-1-2 0 0 0,1 0 1 0 0,0-1-1 0 0,-1-2 1 0 0,1-1-1 0 0,-1 0 1 0 0,0-2-1 0 0,22-10 1 0 0,-21 7-48 0 0,0-1 0 0 0,-1-2 0 0 0,0 0 0 0 0,-2-2 0 0 0,25-19 0 0 0,-33 22-91 0 0,1-2-1 0 0,-1 1 1 0 0,-1-2 0 0 0,-1 0-1 0 0,0 0 1 0 0,0-1 0 0 0,16-34-1 0 0,13-58-2143 0 0,-39 104 2045 0 0,18-61-5779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9T14:40:30.31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1662 161 10135 0 0,'-5'-1'233'0'0,"0"0"0"0"0,1 0 0 0 0,-1-1 0 0 0,1 1 0 0 0,-1-1-1 0 0,1 0 1 0 0,0 0 0 0 0,-1-1 0 0 0,-6-4 0 0 0,-8-5 502 0 0,-165-93 2713 0 0,179 102-3304 0 0,-1 0-1 0 0,1 0 1 0 0,0 1-1 0 0,-1 0 0 0 0,0 0 1 0 0,1 0-1 0 0,-1 1 1 0 0,0 0-1 0 0,-12-1 1 0 0,13 2-68 0 0,1 1 0 0 0,-1-1 0 0 0,0 1 0 0 0,0 0 0 0 0,0 1 0 0 0,1-1 0 0 0,-1 1 1 0 0,1 0-1 0 0,-1 0 0 0 0,1 1 0 0 0,0-1 0 0 0,-5 4 0 0 0,-7 6 114 0 0,-22 22 0 0 0,1-1-35 0 0,-171 158 477 0 0,14 14-167 0 0,162-169-412 0 0,1 2-1 0 0,2 0 1 0 0,-30 55-1 0 0,41-60-30 0 0,2 1-1 0 0,1 0 1 0 0,2 0-1 0 0,-16 67 1 0 0,16-37-14 0 0,-10 125 0 0 0,22-156-19 0 0,1 1 0 0 0,2-1 0 0 0,1 0 0 0 0,2 0 0 0 0,14 54 0 0 0,23 40-2 0 0,6 21 14 0 0,42 129-1 0 0,-43-130 0 0 0,-21-59 0 0 0,-1-6 0 0 0,34 97 0 0 0,-46-146 0 0 0,2 0 0 0 0,1-1 0 0 0,26 38 0 0 0,1-8-20 0 0,4-2 0 0 0,1-3 0 0 0,62 57 0 0 0,-93-97 20 0 0,0 2 0 0 0,-2 0 0 0 0,0 0 0 0 0,-1 1 0 0 0,-1 1 0 0 0,-1 0 0 0 0,15 40 0 0 0,-14-26 0 0 0,-1-1 0 0 0,-2 2 0 0 0,-2-1 0 0 0,6 57 0 0 0,-10-38 0 0 0,-6 105 0 0 0,-22 56 0 0 0,7-122 0 0 0,-4 0 0 0 0,-37 101 0 0 0,-102 207-84 0 0,107-286 6 0 0,-6-2 0 0 0,-4-2 0 0 0,-86 110 0 0 0,-135 143-222 0 0,122-172-134 0 0,121-141 289 0 0,1 2 0 0 0,4 1 0 0 0,1 2 0 0 0,3 2 0 0 0,-45 113 0 0 0,1-1 145 0 0,71-164-1 0 0,5-14 4 0 0,6-16-21 0 0,-3 11-31 0 0,-2 8 33 0 0,0 0 0 0 0,1 1 1 0 0,-1-1-1 0 0,1 1 0 0 0,0 0 0 0 0,4-7 0 0 0,15-24-34 0 0,47-62 0 0 0,-52 79 49 0 0,0 1 0 0 0,0 1 0 0 0,2 0 0 0 0,0 2-1 0 0,33-22 1 0 0,-42 32 2 0 0,-1-1 0 0 0,1 1-1 0 0,-1 0 1 0 0,1 1-1 0 0,0 0 1 0 0,1 1 0 0 0,-1 0-1 0 0,0 0 1 0 0,1 1 0 0 0,-1 0-1 0 0,1 0 1 0 0,-1 1 0 0 0,1 1-1 0 0,-1 0 1 0 0,0 0 0 0 0,18 4-1 0 0,-13 0 33 0 0,1 1-1 0 0,-1 0 1 0 0,0 1-1 0 0,0 1 1 0 0,-1 0-1 0 0,0 1 1 0 0,-1 0-1 0 0,0 1 1 0 0,0 0-1 0 0,16 19 1 0 0,5 10 189 0 0,50 81 1 0 0,-73-105-210 0 0,20 36 145 0 0,33 77 0 0 0,-51-101-124 0 0,-1 0-7 0 0,-1 0 1 0 0,12 53-1 0 0,2 61 46 0 0,-15-83-36 0 0,30 306 149 0 0,-33-259-80 0 0,-13 148-1 0 0,-31 103 170 0 0,-75 340 27 0 0,104-645-298 0 0,-45 313-4 0 0,36-233 0 0 0,-14 373 0 0 0,33-282 0 0 0,51 380 0 0 0,0-254 32 0 0,15-3 0 0 0,-37-212 80 0 0,48 185 408 0 0,-1-87-194 0 0,-58-185-242 0 0,1-2-1 0 0,53 82 0 0 0,-60-107-83 0 0,1-1-1 0 0,1 0 1 0 0,0-1 0 0 0,2-1-1 0 0,0 0 1 0 0,21 15 0 0 0,-27-24 1 0 0,0 1 0 0 0,0-2 0 0 0,1 0 0 0 0,0 0 0 0 0,0-1 0 0 0,0 0 0 0 0,1-1 0 0 0,-1-1 0 0 0,1 0 0 0 0,0 0 0 0 0,0-1 0 0 0,16 0 0 0 0,-13-3 18 0 0,0 0 0 0 0,-1 0 0 0 0,1-2 0 0 0,0 0 0 0 0,-1-1 1 0 0,0 0-1 0 0,0-1 0 0 0,20-10 0 0 0,-17 6-8 0 0,0-2 1 0 0,0 0-1 0 0,-1-1 0 0 0,0-1 0 0 0,24-24 1 0 0,-16 10-9 0 0,-1-1 0 0 0,30-44 0 0 0,30-65-7 0 0,-79 126-3 0 0,12-19-131 0 0,33-48-1 0 0,-49 76 30 0 0,1 0 1 0 0,-1 0-1 0 0,0 1 0 0 0,1-1 1 0 0,-1 0-1 0 0,1 1 0 0 0,0-1 1 0 0,-1 1-1 0 0,1 0 0 0 0,0-1 0 0 0,0 1 1 0 0,0 0-1 0 0,0 0 0 0 0,0 0 1 0 0,0 0-1 0 0,0 1 0 0 0,0-1 1 0 0,5 0-1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9T14:40:31.50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55 1907 4143 0 0,'-9'-2'219'0'0,"-36"-28"5118"0"0,45 30-5301 0 0,19 3 1393 0 0,-13-2-1085 0 0,1 0-1 0 0,-1 0 0 0 0,0 0 0 0 0,0 1 0 0 0,0 0 1 0 0,0 1-1 0 0,8 4 0 0 0,-2 0-102 0 0,-1 0 0 0 0,0 1 0 0 0,-1 1 0 0 0,0 0 0 0 0,0 0 0 0 0,-1 1 0 0 0,0 0 0 0 0,10 15 0 0 0,-4-1 76 0 0,0 1-1 0 0,14 35 0 0 0,17 58 304 0 0,-25-64-453 0 0,10 30 47 0 0,90 203 132 0 0,-104-255-349 0 0,29 41 1 0 0,-35-60 13 0 0,-1 1 1 0 0,2-1-1 0 0,0-1 1 0 0,0 0 0 0 0,15 10-1 0 0,-23-19 5 0 0,1 0 0 0 0,-1 0 0 0 0,1 0 0 0 0,0-1 0 0 0,0 0 0 0 0,0 0 0 0 0,1 0 0 0 0,-1-1 0 0 0,0 1 0 0 0,1-1 0 0 0,-1 0 0 0 0,1-1 0 0 0,-1 0 0 0 0,1 1 0 0 0,-1-2 0 0 0,1 1 0 0 0,-1-1 0 0 0,9-1 0 0 0,-7 0 29 0 0,0-1 0 0 0,0 0 0 0 0,0 0 0 0 0,0 0 0 0 0,0-1 0 0 0,0 0 0 0 0,-1 0 0 0 0,0-1 0 0 0,0 0-1 0 0,0 0 1 0 0,-1 0 0 0 0,9-11 0 0 0,12-18 106 0 0,-2-1 0 0 0,-2-1-1 0 0,-1-1 1 0 0,18-46 0 0 0,53-165 183 0 0,-67 174-256 0 0,124-349 198 0 0,32 7-103 0 0,118-134 388 0 0,-120 223 175 0 0,10 18-318 0 0,-179 295-392 0 0,109-166 250 0 0,-98 154-212 0 0,-48 60-2112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9T16:16:18.52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58 1637 6911 0 0,'-57'24'5537'0'0,"57"-24"-5491"0"0,6 12 339 0 0,0-1 0 0 0,-1 1 0 0 0,0 0 0 0 0,-1 1 0 0 0,0-1 0 0 0,2 21 0 0 0,3 8-16 0 0,124 568 244 0 0,-50-205 193 0 0,-79-387-741 0 0,21 82 294 0 0,-21-83-207 0 0,2-1-1 0 0,0 0 1 0 0,1 0 0 0 0,10 16-1 0 0,-12-24-34 0 0,-1 0 0 0 0,2 0 0 0 0,-1-1-1 0 0,0 0 1 0 0,1 0 0 0 0,12 9 0 0 0,-16-13-76 0 0,1 0 0 0 0,0-1 0 0 0,0 1 0 0 0,0-1 0 0 0,0 1 0 0 0,0-1 0 0 0,0 0 0 0 0,0 0 0 0 0,0-1 0 0 0,0 1 0 0 0,1 0 0 0 0,-1-1 0 0 0,0 0 1 0 0,0 0-1 0 0,1 0 0 0 0,-1 0 0 0 0,0-1 0 0 0,1 1 0 0 0,4-2 0 0 0,1-2 13 0 0,-1 1 0 0 0,0-1 1 0 0,0 0-1 0 0,-1-1 0 0 0,1 0 0 0 0,-1 0 1 0 0,0-1-1 0 0,-1 0 0 0 0,8-8 0 0 0,9-11 105 0 0,19-30 0 0 0,-32 42-106 0 0,268-412 728 0 0,-161 237-648 0 0,683-1002-47 0 0,-495 755-86 0 0,-108 152 0 0 0,-196 281 0 0 0,114-168 3 0 0,-89 126-8 0 0,-1 0 1 0 0,18-49-1 0 0,-35 71-58 0 0,5-24 0 0 0,-13 46 61 0 0,0 0 0 0 0,0 0 0 0 0,0 0 0 0 0,0 0 0 0 0,0 0 0 0 0,0 0 1 0 0,0 0-1 0 0,-1 0 0 0 0,1 0 0 0 0,0 0 0 0 0,0 0 0 0 0,0 0 0 0 0,0 0 0 0 0,0 0 0 0 0,0 0 0 0 0,0 0 1 0 0,0 0-1 0 0,0 0 0 0 0,0 0 0 0 0,-1 0 0 0 0,1 0 0 0 0,0 0 0 0 0,0 0 0 0 0,0 0 0 0 0,0 0 0 0 0,0 0 1 0 0,0 0-1 0 0,0 0 0 0 0,0 0 0 0 0,0 0 0 0 0,0-1 0 0 0,0 1 0 0 0,0 0 0 0 0,0 0 0 0 0,0 0 0 0 0,-1 0 1 0 0,1 0-1 0 0,0 0 0 0 0,0 0 0 0 0,0 0 0 0 0,0 0 0 0 0,0 0 0 0 0,0 0 0 0 0,0-1 0 0 0,0 1 0 0 0,0 0 1 0 0,0 0-1 0 0,0 0 0 0 0,0 0 0 0 0,0 0 0 0 0,0 0 0 0 0,0 0 0 0 0,0 0 0 0 0,0 0 0 0 0,0 0 0 0 0,0-1 1 0 0,0 1-1 0 0,1 0 0 0 0,-7 6-91 0 0,4-3 40 0 0,1-1 0 0 0,-1 1 0 0 0,1-1 0 0 0,-1 1 1 0 0,0-1-1 0 0,0 0 0 0 0,0 0 0 0 0,0 0 1 0 0,0 0-1 0 0,0 0 0 0 0,-4 2 0 0 0,4-3-83 0 0,1 0 1 0 0,-1 0-1 0 0,1 0 0 0 0,0 0 0 0 0,0 0 0 0 0,-1 1 0 0 0,1-1 0 0 0,0 1 1 0 0,0-1-1 0 0,0 1 0 0 0,1-1 0 0 0,-1 1 0 0 0,0-1 0 0 0,0 1 1 0 0,1 0-1 0 0,-1-1 0 0 0,1 1 0 0 0,0 0 0 0 0,-1 0 0 0 0,1-1 1 0 0,0 1-1 0 0,0 0 0 0 0,0 0 0 0 0,1 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9T16:16:28.45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749 3167 2303 0 0,'-60'35'175'0'0,"-40"24"450"0"0,-69 36 266 0 0,125-71-607 0 0,-19 9 564 0 0,-1-2-1 0 0,-81 26 1 0 0,137-55-626 0 0,0 0 0 0 0,0 0 0 0 0,0-1 0 0 0,0 0 0 0 0,-13 0 0 0 0,18-1-127 0 0,1-1 1 0 0,-1 1 0 0 0,1 0 0 0 0,-1-1 0 0 0,1 1 0 0 0,-1-1 0 0 0,1 0 0 0 0,-1 0 0 0 0,-2-2 0 0 0,3 2-35 0 0,1 1 0 0 0,0-1 0 0 0,0 0 1 0 0,0 0-1 0 0,0 0 0 0 0,0 0 0 0 0,1 0 0 0 0,-1 0 0 0 0,0 0 1 0 0,0 0-1 0 0,1-1 0 0 0,-1 1 0 0 0,1 0 0 0 0,-1 0 0 0 0,1 0 1 0 0,-1-1-1 0 0,1 1 0 0 0,0 0 0 0 0,-1-2 0 0 0,1 1 3 0 0,0 0-1 0 0,1 0 0 0 0,-1 0 0 0 0,0 0 0 0 0,1 1 1 0 0,-1-1-1 0 0,1 0 0 0 0,-1 0 0 0 0,1 1 0 0 0,0-1 1 0 0,0 0-1 0 0,0 1 0 0 0,2-4 0 0 0,2-3 95 0 0,45-72 133 0 0,3 3-1 0 0,3 2 1 0 0,88-90-1 0 0,220-187-493 0 0,-345 333 213 0 0,985-833 274 0 0,-129 197-44 0 0,-108 133-112 0 0,-448 323 13 0 0,12 28 296 0 0,-299 157-314 0 0,1 1-1 0 0,0 2 1 0 0,1 1 0 0 0,61-9 0 0 0,-90 19-90 0 0,0-1-1 0 0,0 1 0 0 0,0 0 0 0 0,0 0 1 0 0,0 0-1 0 0,0 1 0 0 0,0 0 1 0 0,0 0-1 0 0,8 2 0 0 0,-12-2-16 0 0,0-1-1 0 0,1 1 0 0 0,-1 0 1 0 0,0 0-1 0 0,0 0 0 0 0,0 0 0 0 0,1 0 1 0 0,-1 0-1 0 0,0 0 0 0 0,0 0 1 0 0,0 0-1 0 0,-1 0 0 0 0,1 1 1 0 0,0-1-1 0 0,0 0 0 0 0,-1 1 0 0 0,1-1 1 0 0,-1 1-1 0 0,1-1 0 0 0,-1 0 1 0 0,1 1-1 0 0,-1-1 0 0 0,0 1 1 0 0,0-1-1 0 0,0 1 0 0 0,0-1 1 0 0,0 1-1 0 0,0-1 0 0 0,0 1 0 0 0,0-1 1 0 0,-1 1-1 0 0,1-1 0 0 0,0 1 1 0 0,-2 1-1 0 0,-1 6 60 0 0,-1 0 1 0 0,0 0-1 0 0,-1 0 0 0 0,0-1 0 0 0,0 0 1 0 0,-11 13-1 0 0,14-19-61 0 0,-207 253 1047 0 0,121-150-746 0 0,-749 865-813 0 0,582-694-282 0 0,-468 514-1410 0 0,656-714 2264 0 0,-82 117-1 0 0,141-181 6 0 0,1 1-1 0 0,0 0 1 0 0,1 0 0 0 0,-5 15-1 0 0,10-27-60 0 0,1 1 0 0 0,-1-1 0 0 0,1 1 0 0 0,0 0 0 0 0,-1-1 0 0 0,1 1 0 0 0,0 0 0 0 0,0-1 0 0 0,0 1 0 0 0,0 0 0 0 0,0-1 0 0 0,0 1-1 0 0,1 0 1 0 0,-1-1 0 0 0,1 1 0 0 0,0 2 0 0 0,0-3-1 0 0,0 0 0 0 0,-1 0-1 0 0,1 0 1 0 0,0 0 0 0 0,0 0-1 0 0,0 0 1 0 0,0 0 0 0 0,0-1-1 0 0,0 1 1 0 0,0 0-1 0 0,0-1 1 0 0,0 1 0 0 0,0-1-1 0 0,0 1 1 0 0,1-1 0 0 0,-1 1-1 0 0,2-1 1 0 0,2 1 20 0 0,0-1-1 0 0,0 1 1 0 0,1-1-1 0 0,-1 0 1 0 0,0-1-1 0 0,0 0 1 0 0,0 1-1 0 0,9-4 1 0 0,5-2-80 0 0,0-1-1 0 0,-1-1 1 0 0,27-16 0 0 0,50-37-148 0 0,-68 42 164 0 0,295-221 15 0 0,-153 110 77 0 0,-3 5 21 0 0,263-201 112 0 0,-352 265-164 0 0,507-390 220 0 0,-418 329-203 0 0,420-316 90 0 0,-470 347-141 0 0,585-438 0 0 0,-533 411 15 0 0,192-139 34 0 0,-325 231-49 0 0,-14 9 25 0 0,2 1 0 0 0,0 1 0 0 0,26-12 0 0 0,-49 26-19 0 0,0 1 0 0 0,1 0-1 0 0,-1-1 1 0 0,1 1 0 0 0,-1 0 0 0 0,1 0-1 0 0,-1 0 1 0 0,1-1 0 0 0,-1 1 0 0 0,0 0-1 0 0,1 0 1 0 0,-1 0 0 0 0,1 0 0 0 0,-1 0-1 0 0,1 0 1 0 0,-1 0 0 0 0,1 0 0 0 0,-1 0-1 0 0,1 0 1 0 0,-1 0 0 0 0,1 0-1 0 0,0 1 1 0 0,-1-1 3 0 0,0 1 0 0 0,0-1 0 0 0,0 1-1 0 0,0-1 1 0 0,-1 1 0 0 0,1-1 0 0 0,0 1 0 0 0,0-1-1 0 0,0 1 1 0 0,0-1 0 0 0,-1 1 0 0 0,1-1 0 0 0,0 0-1 0 0,0 1 1 0 0,-1-1 0 0 0,1 1 0 0 0,0-1 0 0 0,-1 0-1 0 0,0 1 1 0 0,-12 14 144 0 0,-1 0 0 0 0,-28 21-1 0 0,2-2 118 0 0,-980 927 1558 0 0,-66 144-3262 0 0,302-219 422 0 0,709-793 968 0 0,-367 473-198 0 0,436-559 242 0 0,-77 117 0 0 0,69-100 0 0 0,1 1 0 0 0,2 0 0 0 0,-12 35 0 0 0,22-59 1 0 0,-2 8-2 0 0,0 1 1 0 0,1 0 0 0 0,0 0-1 0 0,-1 11 1 0 0,3-19 2 0 0,0 0 0 0 0,0 0 1 0 0,0 0-1 0 0,0 0 0 0 0,0 0 0 0 0,0 0 0 0 0,1 0 1 0 0,-1 0-1 0 0,1 0 0 0 0,-1 0 0 0 0,1-1 0 0 0,0 1 1 0 0,-1 0-1 0 0,1 0 0 0 0,0 0 0 0 0,0-1 0 0 0,1 1 0 0 0,-1-1 1 0 0,0 1-1 0 0,0-1 0 0 0,1 1 0 0 0,-1-1 0 0 0,1 0 1 0 0,-1 1-1 0 0,1-1 0 0 0,0 0 0 0 0,3 1 0 0 0,3 1-1 0 0,0-1 0 0 0,1-1 1 0 0,-1 0-1 0 0,0 0 0 0 0,1-1 0 0 0,-1 0 0 0 0,0 0 0 0 0,1-1 0 0 0,-1 0 0 0 0,13-3 0 0 0,10-4-23 0 0,-1-2-1 0 0,-1-1 0 0 0,0-1 1 0 0,44-25-1 0 0,66-45-50 0 0,36-37 59 0 0,32-37 14 0 0,27-36 11 0 0,128-110 185 0 0,357-296 635 0 0,8 14-111 0 0,278-170 26 0 0,-667 523-539 0 0,-30 25-14 0 0,216-123 159 0 0,-282 198-320 0 0,-28 19-32 0 0,-30 23 0 0 0,-111 56 0 0 0,123-38 0 0 0,-172 64 0 0 0,25-3 0 0 0,-43 9 0 0 0,0 0 0 0 0,0 1 0 0 0,0 0 0 0 0,0 0 0 0 0,0 0 0 0 0,0 1 0 0 0,0 0 0 0 0,11 3 0 0 0,-16-4 0 0 0,1 1 0 0 0,0 0 0 0 0,-1-1 0 0 0,1 1 0 0 0,-1 0 0 0 0,1 0 0 0 0,-1 0 0 0 0,1 0 0 0 0,-1 0 0 0 0,0 0 0 0 0,0 1 0 0 0,1-1 0 0 0,-1 0 0 0 0,0 1 0 0 0,0-1 0 0 0,0 0 0 0 0,0 1 0 0 0,-1-1 0 0 0,1 1 0 0 0,1 3 0 0 0,-1-2 0 0 0,-1 0 0 0 0,1 0 0 0 0,-1 0 0 0 0,0 0 0 0 0,0 0 0 0 0,0 1 0 0 0,0-1 0 0 0,-1 0 0 0 0,1 0 0 0 0,-2 4 0 0 0,-6 14 0 0 0,0 0 0 0 0,-2-1 0 0 0,0 0 0 0 0,-25 35 0 0 0,-19 23 180 0 0,-83 89 0 0 0,-81 65 382 0 0,178-190-492 0 0,-846 823 777 0 0,771-756-802 0 0,-633 572-665 0 0,302-289-85 0 0,-44 39-572 0 0,-9-16-45 0 0,357-306 942 0 0,135-104 379 0 0,0 0-1 0 0,0 1 1 0 0,1 0-1 0 0,0 0 1 0 0,0 0-1 0 0,0 1 1 0 0,-6 10-1 0 0,10-9-7 0 0,6-5-17 0 0,13-8-48 0 0,23-16-23 0 0,-1-2 1 0 0,54-40-1 0 0,-72 48 56 0 0,603-455-1351 0 0,-451 336 1328 0 0,40-31 64 0 0,33-24 12 0 0,346-232 351 0 0,-319 231-66 0 0,592-400 654 0 0,-660 458-754 0 0,743-467 741 0 0,-704 454-704 0 0,-158 94-143 0 0,231-131 257 0 0,6 23-99 0 0,-162 96-134 0 0,-134 55-81 0 0,0 1 1 0 0,0 1-1 0 0,0 1 0 0 0,31-1 1 0 0,-54 5-27 0 0,0 1 1 0 0,0 0-1 0 0,0 0 1 0 0,0 0-1 0 0,0 1 0 0 0,-1-1 1 0 0,1 1-1 0 0,0 0 1 0 0,0 0-1 0 0,-1 0 0 0 0,1 1 1 0 0,0-1-1 0 0,6 5 1 0 0,-9-5-4 0 0,0 0 0 0 0,0 0 0 0 0,0 0 0 0 0,0 0 1 0 0,0 1-1 0 0,0-1 0 0 0,0 0 0 0 0,0 1 1 0 0,0-1-1 0 0,-1 0 0 0 0,1 1 0 0 0,-1-1 0 0 0,1 1 1 0 0,0 1-1 0 0,-1 1 5 0 0,0-1 1 0 0,1 0-1 0 0,-1 0 0 0 0,-1 1 1 0 0,1-1-1 0 0,0 0 0 0 0,-1 0 1 0 0,-1 6-1 0 0,-1 2 41 0 0,-1 0-1 0 0,-1 0 0 0 0,0 0 1 0 0,-10 15-1 0 0,-35 44 172 0 0,-236 246 470 0 0,223-252-586 0 0,-106 111 150 0 0,-950 952 256 0 0,166-145-702 0 0,291-215 116 0 0,658-762 74 0 0,-153 199 0 0 0,123-155 0 0 0,2 1 0 0 0,-29 64 0 0 0,43-71 3 0 0,17-39-4 0 0,0-1-1 0 0,0 0 1 0 0,0 0 0 0 0,1 1 0 0 0,-1-1 0 0 0,1 0-1 0 0,0 1 1 0 0,0-1 0 0 0,0 0 0 0 0,1 5 0 0 0,0-7-1 0 0,-1 0 0 0 0,0 0 0 0 0,1 0-1 0 0,-1 0 1 0 0,1 0 0 0 0,-1 0 0 0 0,1 0 0 0 0,0 0 0 0 0,-1 0 0 0 0,1-1 0 0 0,0 1 0 0 0,0 0 0 0 0,-1 0 0 0 0,1-1 0 0 0,0 1 0 0 0,0 0 0 0 0,0-1 0 0 0,0 1 0 0 0,0-1 0 0 0,0 1 0 0 0,0-1 0 0 0,2 1 0 0 0,0 0 1 0 0,0-1 1 0 0,0 1-1 0 0,0-1 0 0 0,0 0 0 0 0,0 0 0 0 0,0 0 0 0 0,5-1 0 0 0,7-2-35 0 0,0-1-1 0 0,0-1 0 0 0,-1-1 1 0 0,0 0-1 0 0,0 0 1 0 0,18-13-1 0 0,26-18-223 0 0,89-78 0 0 0,3-15 20 0 0,35-39 102 0 0,36-33 46 0 0,-6 6 19 0 0,342-304 62 0 0,135-57 255 0 0,-483 395-168 0 0,367-273 118 0 0,499-284-2 0 0,-705 494-192 0 0,7 29 0 0 0,-316 168 0 0 0,87-26 0 0 0,-140 51 0 0 0,46-11 0 0 0,-50 13 0 0 0,1 1 0 0 0,-1-1 0 0 0,1 1 0 0 0,-1 0 0 0 0,1 0 0 0 0,-1 1 0 0 0,1-1 0 0 0,-1 1 0 0 0,7 2 0 0 0,-10-3 1 0 0,1 1 0 0 0,0 0 1 0 0,-1 0-1 0 0,1 0 0 0 0,-1 0 0 0 0,1 0 0 0 0,-1 0 0 0 0,1 0 1 0 0,-1 0-1 0 0,0 0 0 0 0,0 1 0 0 0,1-1 0 0 0,-1 0 0 0 0,0 1 0 0 0,0-1 1 0 0,0 1-1 0 0,-1 0 0 0 0,1-1 0 0 0,0 1 0 0 0,0 0 0 0 0,-1-1 0 0 0,1 1 1 0 0,-1 0-1 0 0,0 0 0 0 0,0-1 0 0 0,1 1 0 0 0,-1 0 0 0 0,0 0 0 0 0,0 0 1 0 0,-1-1-1 0 0,1 3 0 0 0,-2 5 16 0 0,1 0 1 0 0,-1 0-1 0 0,-1-1 1 0 0,0 1-1 0 0,-5 10 1 0 0,-4 7 48 0 0,-2 0 1 0 0,-30 42 0 0 0,-43 43 74 0 0,58-75-89 0 0,-340 370 691 0 0,-26-24-279 0 0,164-162-375 0 0,-641 597 72 0 0,854-800-161 0 0,-615 596-229 0 0,21 14-90 0 0,598-613 298 0 0,-114 123-211 0 0,15 7-81 0 0,105-135 273 0 0,1 1 0 0 0,1 0 1 0 0,0 1-1 0 0,0 0 0 0 0,1 0 1 0 0,1 0-1 0 0,-6 20 0 0 0,9-30 30 0 0,1 1 1 0 0,0-1-1 0 0,0 0 0 0 0,0 1 1 0 0,0-1-1 0 0,0 1 0 0 0,0-1 0 0 0,0 1 1 0 0,0-1-1 0 0,0 1 0 0 0,1-1 1 0 0,-1 1-1 0 0,1-1 0 0 0,0 2 0 0 0,-1-2 2 0 0,1-1 0 0 0,0 1-1 0 0,-1 0 1 0 0,1-1-1 0 0,-1 1 1 0 0,1 0 0 0 0,0-1-1 0 0,0 1 1 0 0,-1-1-1 0 0,1 1 1 0 0,0-1-1 0 0,0 1 1 0 0,0-1 0 0 0,0 1-1 0 0,-1-1 1 0 0,1 0-1 0 0,1 1 1 0 0,2-1-22 0 0,1 0 1 0 0,-1 1-1 0 0,0-2 1 0 0,1 1-1 0 0,-1 0 1 0 0,0-1 0 0 0,0 0-1 0 0,7-2 1 0 0,18-7-109 0 0,-1-1 1 0 0,0-2 0 0 0,39-24-1 0 0,215-147-327 0 0,-7-22 269 0 0,-200 149 137 0 0,280-215 74 0 0,850-633 1256 0 0,-432 376-645 0 0,-401 279-430 0 0,640-397 48 0 0,-266 235-68 0 0,-714 396-173 0 0,111-50-8 0 0,-100 48 38 0 0,61-16 0 0 0,-57 25 12 0 0,-44 8-42 0 0,1 1 0 0 0,-1 0 0 0 0,1 0 1 0 0,-1 0-1 0 0,1 0 0 0 0,-1 1 0 0 0,1 0 1 0 0,-1 0-1 0 0,1-1 0 0 0,4 3 0 0 0,-7-2 2 0 0,0 0 0 0 0,1 0 0 0 0,-1 0-1 0 0,0 0 1 0 0,0 0 0 0 0,0 0 0 0 0,0 0 0 0 0,0 0-1 0 0,0 0 1 0 0,0 0 0 0 0,0 0 0 0 0,0 1 0 0 0,0-1-1 0 0,-1 0 1 0 0,1 1 0 0 0,0-1 0 0 0,-1 1 0 0 0,1-1 0 0 0,-1 1-1 0 0,0-1 1 0 0,0 1 0 0 0,1-1 0 0 0,-1 1 0 0 0,0-1-1 0 0,0 1 1 0 0,0-1 0 0 0,0 1 0 0 0,-1-1 0 0 0,1 2-1 0 0,-2 6 26 0 0,0-1-1 0 0,0 0 0 0 0,-1 0 1 0 0,-5 9-1 0 0,-4 9 43 0 0,-1-2-1 0 0,-2 1 1 0 0,-21 27 0 0 0,-62 64 119 0 0,-326 318 367 0 0,276-289-450 0 0,-926 903-78 0 0,957-935-31 0 0,-837 865-285 0 0,950-974 286 0 0,-19 21-15 0 0,-159 171-101 0 0,127-131 101 0 0,-50 77-1 0 0,93-124 3 0 0,1 0-1 0 0,0 1 1 0 0,-12 30 0 0 0,23-48 10 0 0,-1 1 0 0 0,1-1 1 0 0,-1 1-1 0 0,1-1 0 0 0,-1 1 0 0 0,1 0 1 0 0,0-1-1 0 0,0 1 0 0 0,0-1 1 0 0,0 1-1 0 0,0 0 0 0 0,0-1 0 0 0,0 1 1 0 0,1-1-1 0 0,-1 1 0 0 0,0-1 0 0 0,1 1 1 0 0,-1-1-1 0 0,2 3 0 0 0,-1-3 1 0 0,0 0-1 0 0,0 0 0 0 0,0 0 0 0 0,0-1 1 0 0,0 1-1 0 0,0 0 0 0 0,0-1 0 0 0,1 1 1 0 0,-1-1-1 0 0,0 1 0 0 0,0-1 1 0 0,1 1-1 0 0,-1-1 0 0 0,0 0 0 0 0,1 0 1 0 0,-1 0-1 0 0,0 1 0 0 0,1-1 1 0 0,-1 0-1 0 0,0-1 0 0 0,0 1 0 0 0,1 0 1 0 0,-1 0-1 0 0,2-1 0 0 0,10-3-34 0 0,-1 0 0 0 0,1-1 0 0 0,-1 0 0 0 0,0-1 0 0 0,0 0 0 0 0,14-11 1 0 0,65-45-207 0 0,90-80 1 0 0,-105 79 171 0 0,105-86 37 0 0,31-30 34 0 0,29-25-10 0 0,1267-952 499 0 0,-531 512-224 0 0,142-15-185 0 0,-768 472-80 0 0,4 35 0 0 0,-327 142 0 0 0,0 1 0 0 0,1 1 0 0 0,0 1 0 0 0,43-4 0 0 0,-68 11 0 0 0,0-1 1 0 0,1 1-1 0 0,-1 1 0 0 0,0-1 0 0 0,1 0 0 0 0,-1 1 0 0 0,0 0 1 0 0,0 0-1 0 0,0 0 0 0 0,0 1 0 0 0,0 0 0 0 0,0-1 1 0 0,5 4-1 0 0,-6-3 2 0 0,-1 0 1 0 0,0 0-1 0 0,0 0 0 0 0,-1 0 1 0 0,1 1-1 0 0,0-1 1 0 0,-1 0-1 0 0,1 1 1 0 0,-1-1-1 0 0,0 1 0 0 0,0-1 1 0 0,0 1-1 0 0,0 0 1 0 0,0 0-1 0 0,-1-1 0 0 0,1 1 1 0 0,-1 0-1 0 0,0 0 1 0 0,0 0-1 0 0,0 3 1 0 0,0 3-2 0 0,-1-1 1 0 0,0 0-1 0 0,0 0 1 0 0,-1 0 0 0 0,0 0-1 0 0,-3 8 1 0 0,-24 48-3 0 0,2-14 16 0 0,-2-2 0 0 0,-1-1 0 0 0,-46 52 1 0 0,-126 124 186 0 0,-225 201 17 0 0,299-299-197 0 0,-743 690-89 0 0,273-251-157 0 0,186-159 200 0 0,310-303-21 0 0,79-75 41 0 0,-38 57 0 0 0,57-79 4 0 0,1 0 1 0 0,0 1-1 0 0,1-1 0 0 0,-1 0 1 0 0,-2 11-1 0 0,5-14-2 0 0,-1-1 0 0 0,1 0 0 0 0,0 0 1 0 0,0 0-1 0 0,0 0 0 0 0,0 1 0 0 0,0-1 1 0 0,0 0-1 0 0,0 0 0 0 0,0 0 0 0 0,0 0 1 0 0,1 1-1 0 0,-1-1 0 0 0,0 0 0 0 0,1 0 0 0 0,-1 0 1 0 0,1 0-1 0 0,-1 0 0 0 0,1 0 0 0 0,0 0 1 0 0,-1 0-1 0 0,1 0 0 0 0,0 0 0 0 0,0 0 0 0 0,0 0 1 0 0,-1-1-1 0 0,1 1 0 0 0,0 0 0 0 0,0-1 1 0 0,0 1-1 0 0,0 0 0 0 0,0-1 0 0 0,1 1 0 0 0,-1-1 1 0 0,0 0-1 0 0,2 1 0 0 0,2 0-7 0 0,0 0 0 0 0,0 0-1 0 0,0 0 1 0 0,0-1 0 0 0,0 0-1 0 0,0 0 1 0 0,6-1 0 0 0,42-9-45 0 0,-9-3-73 0 0,1-1 0 0 0,-2-3 1 0 0,67-36-1 0 0,122-85-486 0 0,673-480-120 0 0,-531 356 736 0 0,931-602 567 0 0,-1096 730-442 0 0,970-579 760 0 0,-1037 636-613 0 0,185-71 1 0 0,-304 139-220 0 0,0 1 0 0 0,1 1 1 0 0,34-5-1 0 0,-54 11-43 0 0,0 1-1 0 0,0-1 1 0 0,0 1-1 0 0,0 0 1 0 0,0 1-1 0 0,0-1 1 0 0,0 0-1 0 0,-1 1 1 0 0,1 0-1 0 0,5 2 1 0 0,-7-2-7 0 0,-1-1-1 0 0,1 1 1 0 0,-1 0 0 0 0,0 0-1 0 0,1 1 1 0 0,-1-1 0 0 0,0 0-1 0 0,0 0 1 0 0,0 1 0 0 0,0-1 0 0 0,0 0-1 0 0,0 1 1 0 0,0-1 0 0 0,0 1-1 0 0,0 0 1 0 0,-1-1 0 0 0,1 1-1 0 0,-1-1 1 0 0,1 1 0 0 0,-1 0-1 0 0,1-1 1 0 0,-1 1 0 0 0,0 0-1 0 0,0 3 1 0 0,0 3 10 0 0,0 1-1 0 0,-1-1 1 0 0,0 0 0 0 0,-1 0-1 0 0,0 0 1 0 0,0 0-1 0 0,0 0 1 0 0,-5 8 0 0 0,-34 63 67 0 0,41-78-83 0 0,-27 42 51 0 0,-41 51 0 0 0,-42 36 21 0 0,94-111-65 0 0,-91 103 4 0 0,-38 38-11 0 0,-43 42 11 0 0,-459 469 30 0 0,-187 202-205 0 0,641-665 133 0 0,-110 123-37 0 0,16 7-12 0 0,125-124 67 0 0,21 6-47 0 0,97-137 45 0 0,38-69 16 0 0,0-1-1 0 0,2 1 1 0 0,-1 0 0 0 0,-1 15-1 0 0,5-24-1 0 0,0 0-1 0 0,0 0 1 0 0,1 0 0 0 0,0 0-1 0 0,0 0 1 0 0,1 0 0 0 0,-1 0-1 0 0,1 0 1 0 0,0 0 0 0 0,0 0 0 0 0,3 7-1 0 0,-2-9 0 0 0,-1 0-1 0 0,1 0 1 0 0,0-1-1 0 0,0 1 1 0 0,0 0-1 0 0,0-1 0 0 0,1 0 1 0 0,-1 1-1 0 0,0-1 1 0 0,1 0-1 0 0,0 0 1 0 0,-1-1-1 0 0,1 1 1 0 0,0 0-1 0 0,0-1 1 0 0,0 0-1 0 0,0 0 1 0 0,5 2-1 0 0,-1-2-7 0 0,0 1 0 0 0,0-1 0 0 0,0 0 0 0 0,0-1-1 0 0,0 1 1 0 0,14-3 0 0 0,-5 0-9 0 0,-1-1 0 0 0,24-7 0 0 0,11-8-22 0 0,1-1 0 0 0,53-31 0 0 0,95-64-51 0 0,-177 100 83 0 0,202-126-71 0 0,152-129 9 0 0,1-26 160 0 0,-352 276-79 0 0,323-255 81 0 0,-140 109-45 0 0,715-549 133 0 0,554-313-35 0 0,200 19-144 0 0,-1453 892 0 0 0,0 18 0 0 0,-141 70 0 0 0,-72 25 0 0 0,1 1 0 0 0,0 0 0 0 0,-1 0 0 0 0,20 1 0 0 0,-28 0 0 0 0,-1 1 1 0 0,1 1-1 0 0,-1-1 0 0 0,0 0 0 0 0,1 0 0 0 0,-1 1 1 0 0,1 0-1 0 0,-1-1 0 0 0,0 1 0 0 0,0 0 0 0 0,1 0 1 0 0,-1 0-1 0 0,0 0 0 0 0,0 1 0 0 0,0-1 0 0 0,0 1 1 0 0,3 2-1 0 0,-3-2-1 0 0,-1 0 0 0 0,0 0 1 0 0,0 0-1 0 0,0 0 0 0 0,0 1 0 0 0,0-1 1 0 0,-1 0-1 0 0,1 0 0 0 0,-1 0 0 0 0,1 1 1 0 0,-1-1-1 0 0,0 0 0 0 0,0 1 0 0 0,0-1 1 0 0,0 4-1 0 0,-2 6-18 0 0,-1-1 1 0 0,0 0-1 0 0,-1 0 0 0 0,0 0 1 0 0,0 0-1 0 0,-10 15 0 0 0,-18 26-54 0 0,-2-1-1 0 0,-44 50 0 0 0,-260 269-99 0 0,261-290 161 0 0,-578 585-223 0 0,273-281 103 0 0,-702 839 49 0 0,1058-1191 64 0 0,-101 126-10 0 0,16 6-42 0 0,98-143 49 0 0,1 1 1 0 0,-14 36 0 0 0,25-54-21 0 0,-1 0 0 0 0,1 1 1 0 0,0-1-1 0 0,1 1 1 0 0,-1-1-1 0 0,1 1 1 0 0,0 4-1 0 0,0-7 22 0 0,0-1 0 0 0,0 0-1 0 0,0 1 1 0 0,1-1 0 0 0,-1 1 0 0 0,0-1 0 0 0,1 0 0 0 0,-1 0-1 0 0,1 1 1 0 0,-1-1 0 0 0,1 0 0 0 0,0 0 0 0 0,-1 0 0 0 0,1 1-1 0 0,0-1 1 0 0,0 0 0 0 0,0 0 0 0 0,0 0 0 0 0,0 0-1 0 0,0-1 1 0 0,0 1 0 0 0,0 0 0 0 0,0 0 0 0 0,1-1 0 0 0,-1 1-1 0 0,2 0 1 0 0,0 0-18 0 0,0 0 0 0 0,0-1 1 0 0,0 0-1 0 0,0 1 0 0 0,0-1 0 0 0,0 0 0 0 0,0 0 0 0 0,0-1 1 0 0,0 1-1 0 0,3-2 0 0 0,33-10-378 0 0,-5-2-68 0 0,55-31 0 0 0,30-30-115 0 0,-105 66 550 0 0,124-84-136 0 0,31-26 149 0 0,56-44-21 0 0,219-155 351 0 0,734-471 1241 0 0,-598 431-882 0 0,-229 144-283 0 0,498-300-6 0 0,-328 201-148 0 0,385-177 220 0 0,-887 481-434 0 0,149-65 22 0 0,-143 65 20 0 0,-1 1 1 0 0,1 1 0 0 0,1 2-1 0 0,47-5 1 0 0,-66 9-28 0 0,0 1 1 0 0,0 0-1 0 0,0 1 0 0 0,0 0 1 0 0,0 0-1 0 0,0 0 0 0 0,0 1 1 0 0,0 0-1 0 0,0 0 0 0 0,6 4 1 0 0,-9-4-7 0 0,0 0 0 0 0,-1 0 0 0 0,1 1 0 0 0,-1 0 0 0 0,0-1 0 0 0,0 1 0 0 0,0 0 0 0 0,0 0 0 0 0,0 1 1 0 0,-1-1-1 0 0,0 0 0 0 0,1 1 0 0 0,-1 0 0 0 0,-1-1 0 0 0,1 1 0 0 0,0 0 0 0 0,-1 0 0 0 0,2 5 0 0 0,-2 0 7 0 0,1 0-1 0 0,-2 0 1 0 0,1 0-1 0 0,-1 0 0 0 0,0 0 1 0 0,-1 0-1 0 0,0 0 1 0 0,-4 16-1 0 0,-2 0 0 0 0,-1-1-1 0 0,-12 25 1 0 0,-1-3 10 0 0,-3-1 0 0 0,-35 51 1 0 0,-71 81 23 0 0,121-164-44 0 0,-132 164 6 0 0,-34 19-26 0 0,-401 400-155 0 0,-20-14-164 0 0,114-112 104 0 0,77-53 46 0 0,43 27 214 0 0,353-431-21 0 0,-72 110 77 0 0,69-103-55 0 0,2 1-1 0 0,0 0 0 0 0,1 0 0 0 0,-6 27 0 0 0,13-43-18 0 0,1-1 0 0 0,0 1-1 0 0,0-1 1 0 0,0 1-1 0 0,1 0 1 0 0,0 0-1 0 0,0-1 1 0 0,0 1-1 0 0,0 0 1 0 0,2 5 0 0 0,-1-7-6 0 0,0-1 0 0 0,0 0 0 0 0,0 0 0 0 0,0 0 0 0 0,1 0 0 0 0,-1 0 0 0 0,0 0 0 0 0,1 0 0 0 0,0-1 0 0 0,-1 1 0 0 0,1 0 0 0 0,0-1 1 0 0,0 1-1 0 0,0-1 0 0 0,0 0 0 0 0,0 0 0 0 0,0 1 0 0 0,0-1 0 0 0,0-1 0 0 0,1 1 0 0 0,2 1 0 0 0,3 0 3 0 0,0 0-1 0 0,0-1 1 0 0,1 0-1 0 0,-1 0 1 0 0,0-1-1 0 0,1 1 1 0 0,-1-2-1 0 0,1 0 1 0 0,-1 0-1 0 0,11-3 1 0 0,7-2 1 0 0,-1-2 0 0 0,29-13 0 0 0,9-9 28 0 0,113-74 0 0 0,-5-13-29 0 0,43-40 31 0 0,39-31-19 0 0,29-25 36 0 0,-32 22-1 0 0,461-345 57 0 0,15 18-83 0 0,278-150 28 0 0,114-5-60 0 0,-783 487 0 0 0,1 24 0 0 0,-307 149-3 0 0,1 1 1 0 0,0 2-1 0 0,57-12 0 0 0,-82 21-1 0 0,0 0 0 0 0,0 1-1 0 0,0 0 1 0 0,-1 0 0 0 0,1 0-1 0 0,0 0 1 0 0,0 1-1 0 0,0 0 1 0 0,-1 0 0 0 0,9 2-1 0 0,-11-2 3 0 0,-1 0-1 0 0,1 0 1 0 0,0 0-1 0 0,-1 1 0 0 0,1-1 1 0 0,-1 0-1 0 0,0 1 1 0 0,1-1-1 0 0,-1 0 1 0 0,0 1-1 0 0,0 0 0 0 0,0-1 1 0 0,0 1-1 0 0,0 0 1 0 0,0-1-1 0 0,0 1 1 0 0,-1 0-1 0 0,1 0 1 0 0,-1 0-1 0 0,1 0 0 0 0,-1 0 1 0 0,0 0-1 0 0,0-1 1 0 0,0 1-1 0 0,0 0 1 0 0,0 0-1 0 0,0 4 0 0 0,-1 1-1 0 0,0 0-1 0 0,-1 0 1 0 0,1 0-1 0 0,-1 0 1 0 0,-1 0-1 0 0,1 0 1 0 0,-5 6-1 0 0,-4 7-17 0 0,-15 21 0 0 0,-14 13-2 0 0,-1-3 0 0 0,-64 61 0 0 0,-112 88-37 0 0,129-122 34 0 0,-104 95 14 0 0,-211 182 14 0 0,-278 252-3 0 0,32 29 14 0 0,79 7 180 0 0,487-535-158 0 0,65-82-27 0 0,2 1-1 0 0,-16 34 0 0 0,24-38-6 0 0,8-22-1 0 0,0-1 1 0 0,0 1-1 0 0,0-1 0 0 0,0 1 0 0 0,0-1 0 0 0,0 1 1 0 0,0-1-1 0 0,0 1 0 0 0,0-1 0 0 0,0 1 0 0 0,0 0 1 0 0,0-1-1 0 0,0 1 0 0 0,0-1 0 0 0,0 1 1 0 0,1-1-1 0 0,-1 1 0 0 0,1 0 0 0 0,-1-1 0 0 0,0 0-1 0 0,0 0 0 0 0,1 1 1 0 0,-1-1-1 0 0,0 0 0 0 0,1 0 1 0 0,-1 0-1 0 0,0 0 1 0 0,0 0-1 0 0,1 0 0 0 0,-1 0 1 0 0,0 0-1 0 0,1 0 1 0 0,-1 0-1 0 0,0 0 0 0 0,1 0 1 0 0,-1 0-1 0 0,0 0 0 0 0,1 0 1 0 0,-1 0-1 0 0,0 0 1 0 0,1 0-1 0 0,-1 0 0 0 0,21-13-111 0 0,-19 12 95 0 0,174-145-382 0 0,-105 83 305 0 0,850-676-1 0 0,-285 311 228 0 0,30 39-24 0 0,-306 198-108 0 0,9 26 0 0 0,-350 158 0 0 0,72-25 0 0 0,-77 28 0 0 0,1 0 0 0 0,-1 2 0 0 0,1 0 0 0 0,20-1 0 0 0,-31 3 6 0 0,0 0-1 0 0,0 0 1 0 0,0 0-1 0 0,0 1 0 0 0,0-1 1 0 0,0 1-1 0 0,-1 0 1 0 0,1 0-1 0 0,0 0 1 0 0,-1 1-1 0 0,1-1 1 0 0,-1 1-1 0 0,1 0 1 0 0,-1 0-1 0 0,0 0 0 0 0,1 0 1 0 0,-1 1-1 0 0,0-1 1 0 0,-1 1-1 0 0,1 0 1 0 0,0 0-1 0 0,-1 0 1 0 0,0 0-1 0 0,1 0 1 0 0,-1 0-1 0 0,0 1 1 0 0,-1-1-1 0 0,1 1 0 0 0,-1-1 1 0 0,1 1-1 0 0,0 5 1 0 0,0 0 13 0 0,0 1 0 0 0,-1 0 0 0 0,0-1 0 0 0,-1 1 0 0 0,0 0 0 0 0,0 0 0 0 0,-1 0 1 0 0,-5 19-1 0 0,1-7 30 0 0,-2 1 1 0 0,-17 36 0 0 0,-6 2 5 0 0,-2-1-1 0 0,-3-2 0 0 0,-67 84 1 0 0,-152 141-9 0 0,-459 392-255 0 0,329-345 80 0 0,22-20 35 0 0,361-309 94 0 0,-33 29 0 0 0,1 1 0 0 0,2 2 0 0 0,-27 36 0 0 0,55-65 9 0 0,0 0-1 0 0,0 0 1 0 0,0 1-1 0 0,1-1 1 0 0,0 1-1 0 0,0-1 1 0 0,0 1-1 0 0,0 0 1 0 0,-1 9-1 0 0,3-14-2 0 0,-1 0-1 0 0,1 1 0 0 0,0-1 0 0 0,0 1 0 0 0,0-1 0 0 0,0 1 0 0 0,0-1 0 0 0,0 0 0 0 0,0 1 0 0 0,0-1 0 0 0,0 1 0 0 0,1-1 0 0 0,-1 1 0 0 0,0-1 0 0 0,0 0 0 0 0,0 1 0 0 0,0-1 0 0 0,1 1 0 0 0,-1-1 0 0 0,0 0 0 0 0,0 1 0 0 0,1-1 0 0 0,-1 0 0 0 0,0 1 0 0 0,0-1 0 0 0,1 0 1 0 0,-1 0-1 0 0,1 1 0 0 0,-1-1 0 0 0,0 0 0 0 0,1 1 0 0 0,1-1 9 0 0,-1 0-1 0 0,0 0 1 0 0,1 0 0 0 0,-1 0 0 0 0,1 0 0 0 0,-1 0 0 0 0,1 0 0 0 0,-1 0 0 0 0,3-1-1 0 0,18-6 64 0 0,1-1-1 0 0,-1 0 0 0 0,-1-2 0 0 0,39-24 0 0 0,-43 25-69 0 0,775-481 208 0 0,-387 233-1335 0 0,-69 51-4397 0 0,19-7-1930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9T16:18:19.31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2091 2823 6447 0 0,'-146'21'1050'0'0,"-152"0"-1"0"0,149-15 464 0 0,-861 50 1939 0 0,994-55-3377 0 0,-398 39 2324 0 0,403-39-2349 0 0,6 0-6 0 0,-1 0-1 0 0,0 0 0 0 0,1-1 1 0 0,-1 0-1 0 0,-8-1 0 0 0,14 1-40 0 0,0 0 0 0 0,0 0 0 0 0,-1 0 0 0 0,1 0-1 0 0,0 0 1 0 0,0 0 0 0 0,0 0 0 0 0,0 0 0 0 0,0 0-1 0 0,-1 0 1 0 0,1 0 0 0 0,0-1 0 0 0,0 1 0 0 0,0 0 0 0 0,0 0-1 0 0,-1 0 1 0 0,1 0 0 0 0,0 0 0 0 0,0 0 0 0 0,0 0-1 0 0,0 0 1 0 0,0 0 0 0 0,0 0 0 0 0,-1-1 0 0 0,1 1 0 0 0,0 0-1 0 0,0 0 1 0 0,0 0 0 0 0,0 0 0 0 0,0 0 0 0 0,0 0-1 0 0,0-1 1 0 0,0 1 0 0 0,0 0 0 0 0,0 0 0 0 0,0 0 0 0 0,0 0-1 0 0,0-1 1 0 0,-1 1 0 0 0,1 0 0 0 0,1 0 0 0 0,7-6 10 0 0,70-33-137 0 0,534-308-1539 0 0,-277 150 1398 0 0,993-543 304 0 0,-30 114 189 0 0,-424 254 317 0 0,-329 151 680 0 0,-512 208-1110 0 0,-22 9-54 0 0,111-42 769 0 0,-92 37-55 0 0,61-12 1 0 0,-67 20-294 0 0,-13 5-139 0 0,-11-4-329 0 0,0 0 0 0 0,0 0 0 0 0,1 0 0 0 0,-1 1 1 0 0,0-1-1 0 0,0 0 0 0 0,0 0 0 0 0,0 1 0 0 0,0-1 0 0 0,0 0 0 0 0,0 0 1 0 0,0 1-1 0 0,0-1 0 0 0,0 0 0 0 0,0 0 0 0 0,0 1 0 0 0,0-1 1 0 0,0 0-1 0 0,0 0 0 0 0,0 1 0 0 0,0-1 0 0 0,0 0 0 0 0,0 0 0 0 0,0 1 1 0 0,0-1-1 0 0,0 0 0 0 0,0 0 0 0 0,0 1 0 0 0,0-1 0 0 0,-1 0 0 0 0,1 0 1 0 0,0 0-1 0 0,0 1 0 0 0,0-1 0 0 0,-1 0 0 0 0,-3 5 92 0 0,-1-1-1 0 0,0 1 1 0 0,0-1-1 0 0,-1-1 1 0 0,-8 6-1 0 0,9-6-63 0 0,-104 60 426 0 0,23-14-261 0 0,0 1-86 0 0,-426 262 299 0 0,-323 287-918 0 0,37 46-959 0 0,481-385 768 0 0,-61 50-105 0 0,14 14 32 0 0,236-190 670 0 0,122-126 74 0 0,0-1-1 0 0,-7 15 1 0 0,12-22 21 0 0,1 1 0 0 0,0 0 1 0 0,-1-1-1 0 0,1 1 0 0 0,0 0 0 0 0,-1 0 0 0 0,1-1 0 0 0,0 1 0 0 0,0 0 1 0 0,0 0-1 0 0,0 0 0 0 0,0-1 0 0 0,0 1 0 0 0,0 0 0 0 0,0 0 0 0 0,0 0 0 0 0,0-1 1 0 0,0 3-1 0 0,1-3 1 0 0,-1 1 0 0 0,0-1 0 0 0,1 0 1 0 0,-1 1-1 0 0,0-1 0 0 0,1 0 0 0 0,-1 1 1 0 0,1-1-1 0 0,-1 0 0 0 0,1 1 0 0 0,-1-1 1 0 0,1 0-1 0 0,-1 0 0 0 0,1 0 0 0 0,-1 1 1 0 0,1-1-1 0 0,-1 0 0 0 0,1 0 0 0 0,-1 0 1 0 0,1 0-1 0 0,0 0 0 0 0,4 0 23 0 0,0-1 0 0 0,0 0-1 0 0,0 1 1 0 0,0-2 0 0 0,8-2 0 0 0,17-8 17 0 0,-1-2 1 0 0,54-34 0 0 0,192-137-151 0 0,1-21 31 0 0,-78 54 22 0 0,-77 57 39 0 0,769-585 18 0 0,-736 567 43 0 0,305-221 31 0 0,13 20-17 0 0,215-85 13 0 0,-586 341-74 0 0,412-212 0 0 0,-345 193 0 0 0,198-62 0 0 0,-190 89 32 0 0,-145 43-24 0 0,1 2 0 0 0,1 1 0 0 0,45 0 0 0 0,-68 4-8 0 0,-1 1-1 0 0,1 0 1 0 0,-1 0 0 0 0,1 1-1 0 0,-1 0 1 0 0,1 0 0 0 0,-1 1-1 0 0,16 8 1 0 0,-22-10 0 0 0,0 1 1 0 0,0 0 0 0 0,-1 0-1 0 0,1 0 1 0 0,0 0-1 0 0,-1 0 1 0 0,0 0-1 0 0,0 1 1 0 0,0-1 0 0 0,0 1-1 0 0,0 0 1 0 0,0 0-1 0 0,0 0 1 0 0,-1 0 0 0 0,0 0-1 0 0,1 0 1 0 0,-1 0-1 0 0,0 0 1 0 0,-1 0-1 0 0,1 0 1 0 0,-1 1 0 0 0,1-1-1 0 0,-1 0 1 0 0,0 0-1 0 0,0 1 1 0 0,0-1-1 0 0,0 0 1 0 0,-2 6 0 0 0,-1 4 9 0 0,0 1 1 0 0,-1-1-1 0 0,-1 0 0 0 0,0 0 1 0 0,-1-1-1 0 0,-14 23 1 0 0,-56 69 62 0 0,64-89-50 0 0,-108 127 367 0 0,-217 200 0 0 0,-168 92-177 0 0,-130 99-318 0 0,25-44-610 0 0,172-145-137 0 0,348-272 633 0 0,-141 124-7 0 0,221-187 216 0 0,7-7 10 0 0,1 0 0 0 0,-1 0 0 0 0,1 1 0 0 0,-1-1 0 0 0,1 0 0 0 0,0 1 0 0 0,0 0 0 0 0,0 0-1 0 0,1-1 1 0 0,-1 1 0 0 0,-1 4 0 0 0,3-7 1 0 0,0 1 0 0 0,0-1-1 0 0,0 0 1 0 0,0 1-1 0 0,0-1 1 0 0,0 0 0 0 0,0 1-1 0 0,0-1 1 0 0,0 0 0 0 0,0 1-1 0 0,0-1 1 0 0,0 0 0 0 0,0 1-1 0 0,0-1 1 0 0,0 0-1 0 0,0 0 1 0 0,0 1 0 0 0,1-1-1 0 0,-1 0 1 0 0,0 1 0 0 0,0-1-1 0 0,0 0 1 0 0,0 0 0 0 0,1 1-1 0 0,-1-1 1 0 0,0 0-1 0 0,0 0 1 0 0,1 1 0 0 0,-1-1-1 0 0,13 3 44 0 0,15-6 40 0 0,-27 3-81 0 0,21-5-33 0 0,-1-1 1 0 0,1 0-1 0 0,37-18 1 0 0,62-40-109 0 0,132-91-195 0 0,-19 11 122 0 0,-129 82 236 0 0,799-457 456 0 0,62-3-129 0 0,-292 194-209 0 0,13 29 74 0 0,-405 184-95 0 0,-1 22 60 0 0,-249 84-82 0 0,0 2 0 0 0,50-6 0 0 0,-78 12-66 0 0,0 1 0 0 0,1 0 0 0 0,-1 0 0 0 0,0 0 0 0 0,0 1 0 0 0,0-1 0 0 0,1 1 0 0 0,6 3 0 0 0,-10-4-19 0 0,0 1 1 0 0,0 0 0 0 0,1-1-1 0 0,-1 1 1 0 0,0 0-1 0 0,0 0 1 0 0,0 0 0 0 0,0 0-1 0 0,0 0 1 0 0,-1 0 0 0 0,1 0-1 0 0,0 0 1 0 0,0 1-1 0 0,-1-1 1 0 0,1 0 0 0 0,0 0-1 0 0,-1 1 1 0 0,0-1-1 0 0,1 0 1 0 0,-1 1 0 0 0,0-1-1 0 0,1 0 1 0 0,-1 1-1 0 0,0-1 1 0 0,0 1 0 0 0,0-1-1 0 0,-1 3 1 0 0,1 3 39 0 0,-1-1 0 0 0,-1 1 0 0 0,1 0-1 0 0,-1-1 1 0 0,0 1 0 0 0,-1-1 0 0 0,0 0 0 0 0,0 1 0 0 0,-4 6 0 0 0,-7 8 142 0 0,-20 23 0 0 0,34-43-191 0 0,-43 46 286 0 0,-1-1 1 0 0,-77 60-1 0 0,103-91-241 0 0,-514 423 756 0 0,-381 298-661 0 0,876-708-160 0 0,-377 309-525 0 0,409-332 524 0 0,-17 15-41 0 0,1 1 0 0 0,-22 28 1 0 0,41-47 48 0 0,0 0 1 0 0,1 1-1 0 0,-1-1 1 0 0,1 1 0 0 0,-1 0-1 0 0,1-1 1 0 0,0 1-1 0 0,0 0 1 0 0,-1 5 0 0 0,2-8 3 0 0,0 1 1 0 0,0 0 0 0 0,0 0 0 0 0,0-1 0 0 0,1 1 0 0 0,-1 0-1 0 0,0-1 1 0 0,0 1 0 0 0,1 0 0 0 0,-1 0 0 0 0,0-1 0 0 0,1 1 0 0 0,-1 0-1 0 0,0-1 1 0 0,1 1 0 0 0,-1-1 0 0 0,1 1 0 0 0,-1-1 0 0 0,1 1-1 0 0,0-1 1 0 0,-1 1 0 0 0,1-1 0 0 0,-1 1 0 0 0,1-1 0 0 0,0 0 0 0 0,-1 1-1 0 0,1-1 1 0 0,0 0 0 0 0,-1 1 0 0 0,1-1 0 0 0,0 0 0 0 0,0 0-1 0 0,-1 0 1 0 0,1 0 0 0 0,0 0 0 0 0,0 0 0 0 0,-1 0 0 0 0,2 0 0 0 0,10 0-31 0 0,-1-1 0 0 0,0 0 1 0 0,1 0-1 0 0,-1-1 0 0 0,0-1 1 0 0,0 0-1 0 0,11-5 0 0 0,28-10-89 0 0,52-26-1 0 0,46-32-113 0 0,-113 57 171 0 0,140-77-206 0 0,35-26-8 0 0,389-251 107 0 0,-130 79 416 0 0,379-197 52 0 0,547-166-93 0 0,-1060 530-168 0 0,-228 93-26 0 0,124-22 0 0 0,-205 50-9 0 0,-1 2 0 0 0,1 1 0 0 0,0 1 0 0 0,38 2 0 0 0,-59 0 3 0 0,-1 0 0 0 0,1 1-1 0 0,-1 0 1 0 0,1 0 0 0 0,-1 0-1 0 0,0 0 1 0 0,0 1 0 0 0,1 0-1 0 0,-1 0 1 0 0,0 0 0 0 0,-1 0-1 0 0,7 5 1 0 0,-8-5 1 0 0,0 0 1 0 0,0 0-1 0 0,-1 1 1 0 0,1-1 0 0 0,-1 1-1 0 0,1-1 1 0 0,-1 1-1 0 0,0-1 1 0 0,0 1-1 0 0,0 0 1 0 0,0-1-1 0 0,0 1 1 0 0,-1 0-1 0 0,1 0 1 0 0,-1 0-1 0 0,0 0 1 0 0,0 0-1 0 0,0-1 1 0 0,-1 7 0 0 0,0-1 25 0 0,0-1 1 0 0,-1 1 0 0 0,0 0 0 0 0,0-1 0 0 0,-1 1 0 0 0,-4 8 0 0 0,-3 3 66 0 0,-17 23 0 0 0,-19 20 78 0 0,-2-2 0 0 0,-63 60 0 0 0,-128 99 196 0 0,-769 629 77 0 0,592-518-447 0 0,-47 39-90 0 0,24 26-400 0 0,381-336 271 0 0,-52 66 0 0 0,98-108 120 0 0,-13 20 0 0 0,23-32 68 0 0,-1-1-1 0 0,1 1 1 0 0,0-1 0 0 0,0 1-1 0 0,1 0 1 0 0,-1 0 0 0 0,1 0 0 0 0,0 0-1 0 0,0 9 1 0 0,1-12 13 0 0,0 0 0 0 0,0 0-1 0 0,1 0 1 0 0,-1 0 0 0 0,1 0-1 0 0,-1 1 1 0 0,1-1-1 0 0,0 0 1 0 0,0 0 0 0 0,0-1-1 0 0,0 1 1 0 0,0 0 0 0 0,0 0-1 0 0,1 0 1 0 0,-1-1 0 0 0,1 1-1 0 0,-1 0 1 0 0,1-1 0 0 0,-1 0-1 0 0,1 1 1 0 0,0-1 0 0 0,0 0-1 0 0,0 0 1 0 0,0 0 0 0 0,0 0-1 0 0,2 1 1 0 0,4 1-40 0 0,-1-1-1 0 0,0 0 1 0 0,1 0 0 0 0,0-1-1 0 0,-1 0 1 0 0,12 0 0 0 0,8-2-96 0 0,0-2 1 0 0,0 0-1 0 0,-1-2 1 0 0,52-16-1 0 0,18-11-262 0 0,123-60 0 0 0,90-64-225 0 0,-276 138 574 0 0,677-367 104 0 0,213-91 846 0 0,-602 321-560 0 0,533-250 533 0 0,-377 198-462 0 0,8 29 1 0 0,-289 120-111 0 0,230-39 0 0 0,-398 92-241 0 0,56-6 96 0 0,-74 10-108 0 0,-1 1 1 0 0,1 1-1 0 0,-1-1 0 0 0,1 2 0 0 0,-1-1 0 0 0,16 6 1 0 0,-23-7-20 0 0,0 1 0 0 0,1 0 0 0 0,-1 0 0 0 0,0 0 1 0 0,1 0-1 0 0,-1 0 0 0 0,0 1 0 0 0,0-1 1 0 0,0 1-1 0 0,0-1 0 0 0,0 1 0 0 0,-1 0 1 0 0,1 0-1 0 0,2 3 0 0 0,-3-3 0 0 0,0 0 0 0 0,0 0 0 0 0,-1 1 0 0 0,1-1-1 0 0,0 0 1 0 0,-1 0 0 0 0,0 0 0 0 0,0 1 0 0 0,1-1 0 0 0,-1 0 0 0 0,-1 0 0 0 0,1 1 0 0 0,0-1 0 0 0,0 0-1 0 0,-1 0 1 0 0,0 1 0 0 0,-1 3 0 0 0,-2 5 24 0 0,-1 0 0 0 0,0 0 0 0 0,-1 0 0 0 0,0-1 0 0 0,-10 12 0 0 0,-42 47 93 0 0,36-44-82 0 0,-403 393 238 0 0,-33-38-400 0 0,388-324 93 0 0,-163 131-172 0 0,-338 277-574 0 0,278-195 50 0 0,280-256 644 0 0,0 2 1 0 0,1 0 0 0 0,0 0-1 0 0,-19 34 1 0 0,30-47 57 0 0,0 0 0 0 0,0 1 0 0 0,0-1 0 0 0,0 1-1 0 0,0-1 1 0 0,0 1 0 0 0,1-1 0 0 0,-1 1 0 0 0,1-1 0 0 0,-1 1-1 0 0,1 0 1 0 0,0-1 0 0 0,0 1 0 0 0,0-1 0 0 0,1 4 0 0 0,0-4 5 0 0,0 0 0 0 0,0-1 0 0 0,0 0 0 0 0,0 1 0 0 0,0-1 0 0 0,0 1 0 0 0,1-1 0 0 0,-1 0 0 0 0,0 0 0 0 0,1 0 0 0 0,-1 0 0 0 0,1 0 0 0 0,-1 0 0 0 0,1 0 0 0 0,-1 0 0 0 0,1-1 0 0 0,0 1 0 0 0,-1 0 0 0 0,1-1 0 0 0,0 0 0 0 0,-1 1 0 0 0,4-1 0 0 0,2 1-18 0 0,1 0-1 0 0,-1 0 0 0 0,1-1 1 0 0,-1 0-1 0 0,15-2 0 0 0,39-12-88 0 0,-12 0-6 0 0,77-33 0 0 0,40-33-50 0 0,-130 62 137 0 0,300-163 88 0 0,-103 45 203 0 0,67-39 22 0 0,78-49 44 0 0,634-360 590 0 0,-542 334-508 0 0,1 19-119 0 0,98-15 22 0 0,-324 143-275 0 0,-167 69-25 0 0,208-85-17 0 0,0 25 94 0 0,-279 93-78 0 0,11-5 8 0 0,1 1 0 0 0,-1 2 0 0 0,1-1 0 0 0,0 2-1 0 0,31 0 1 0 0,-48 2-7 0 0,1 0 0 0 0,-1 0 0 0 0,0 1 0 0 0,0-1 0 0 0,0 0-1 0 0,1 1 1 0 0,-1-1 0 0 0,0 1 0 0 0,0 0 0 0 0,0 0 0 0 0,0 0 0 0 0,0 0-1 0 0,0 0 1 0 0,0 0 0 0 0,0 0 0 0 0,-1 1 0 0 0,1-1 0 0 0,0 1 0 0 0,-1-1 0 0 0,1 1-1 0 0,2 3 1 0 0,-3-2 3 0 0,-1 0-1 0 0,1 0 1 0 0,0 0-1 0 0,-1 0 0 0 0,1 0 1 0 0,-1 0-1 0 0,0 0 1 0 0,0 0-1 0 0,-1 1 1 0 0,1-1-1 0 0,0 0 0 0 0,-1 0 1 0 0,0 0-1 0 0,0 0 1 0 0,-1 3-1 0 0,-3 8 14 0 0,-1 1 0 0 0,0-1 0 0 0,-1 0 0 0 0,-1-1-1 0 0,0 0 1 0 0,-10 12 0 0 0,-67 72 52 0 0,80-92-72 0 0,-277 249 131 0 0,191-177-106 0 0,-83 71-16 0 0,-723 574-11 0 0,434-365-136 0 0,19 15-48 0 0,253-185-1 0 0,178-173 146 0 0,-16 27 0 0 0,25-35 23 0 0,1 0 0 0 0,-1 1 0 0 0,1 0 0 0 0,1-1-1 0 0,-1 1 1 0 0,-1 12 0 0 0,3-17 10 0 0,1-1-1 0 0,-1 1 1 0 0,1 0 0 0 0,0 0-1 0 0,0 0 1 0 0,0 0 0 0 0,0 0-1 0 0,0 0 1 0 0,0-1-1 0 0,1 1 1 0 0,-1 0 0 0 0,0 0-1 0 0,1 0 1 0 0,0 0 0 0 0,-1-1-1 0 0,1 1 1 0 0,0 0 0 0 0,0-1-1 0 0,0 1 1 0 0,0 0-1 0 0,0-1 1 0 0,0 0 0 0 0,1 1-1 0 0,-1-1 1 0 0,2 2 0 0 0,0-1-10 0 0,0 0 0 0 0,1-1 0 0 0,-1 0 0 0 0,0 1 0 0 0,1-1 0 0 0,-1 0 0 0 0,1 0 0 0 0,-1-1 0 0 0,1 1 0 0 0,0-1 0 0 0,-1 0 0 0 0,1 0 0 0 0,4 0 0 0 0,19-4-73 0 0,-1-1 1 0 0,1-1-1 0 0,-1-1 1 0 0,36-15-1 0 0,194-95-382 0 0,-2-25 108 0 0,-186 103 285 0 0,155-89-100 0 0,573-320 526 0 0,-147 108-51 0 0,11 21-97 0 0,-379 192-129 0 0,414-128-1 0 0,-670 247-69 0 0,105-28 35 0 0,-104 31-23 0 0,-1 1-1 0 0,1 1 0 0 0,28 0 1 0 0,-49 3-4 0 0,0 0-1 0 0,0 0 1 0 0,-1 0 0 0 0,1 1-1 0 0,0 0 1 0 0,-1 0 0 0 0,1 0-1 0 0,0 1 1 0 0,4 2 0 0 0,-8-4-5 0 0,1 1-1 0 0,-1 0 1 0 0,0 0 0 0 0,0 0-1 0 0,1 0 1 0 0,-1 0 0 0 0,0 0-1 0 0,0 1 1 0 0,0-1 0 0 0,0 0-1 0 0,-1 0 1 0 0,1 1 0 0 0,0-1-1 0 0,0 0 1 0 0,-1 1 0 0 0,1-1 0 0 0,-1 1-1 0 0,1-1 1 0 0,-1 1 0 0 0,0-1-1 0 0,1 1 1 0 0,-1-1 0 0 0,0 1-1 0 0,0 0 1 0 0,0-1 0 0 0,0 1-1 0 0,-1-1 1 0 0,1 1 0 0 0,0-1 0 0 0,-1 3-1 0 0,-2 5 17 0 0,-1 1 0 0 0,0 0-1 0 0,-1-1 1 0 0,0 0 0 0 0,0 0-1 0 0,-1 0 1 0 0,0-1 0 0 0,-8 9 0 0 0,-130 134 210 0 0,137-144-222 0 0,-536 458 290 0 0,-36-39-210 0 0,457-339-90 0 0,-281 195-32 0 0,-8 6-356 0 0,371-260 302 0 0,-58 55 0 0 0,96-82 85 0 0,-22 25-46 0 0,23-24 46 0 0,0 0 0 0 0,0-1 0 0 0,0 1 0 0 0,0 0-1 0 0,0-1 1 0 0,0 1 0 0 0,0 0 0 0 0,0 0 0 0 0,1 0-1 0 0,-1 0 1 0 0,1 0 0 0 0,-1 3 0 0 0,1-5 0 0 0,0 1 0 0 0,0 0 0 0 0,0-1 0 0 0,1 1 0 0 0,-1-1 0 0 0,0 1 1 0 0,0-1-1 0 0,1 1 0 0 0,-1-1 0 0 0,0 1 0 0 0,1-1 0 0 0,-1 1 0 0 0,0-1 0 0 0,1 1 0 0 0,-1-1 1 0 0,1 0-1 0 0,-1 1 0 0 0,1-1 0 0 0,-1 1 0 0 0,1-1 0 0 0,-1 0 0 0 0,1 0 0 0 0,-1 1 0 0 0,1-1 1 0 0,-1 0-1 0 0,1 0 0 0 0,0 0 0 0 0,-1 0 0 0 0,1 1 0 0 0,-1-1 0 0 0,1 0 0 0 0,0 0 0 0 0,0 0 1 0 0,22-1-72 0 0,-6-1 27 0 0,-1-1 0 0 0,0-1-1 0 0,27-10 1 0 0,46-26-77 0 0,-67 29 93 0 0,567-296-560 0 0,-248 122 706 0 0,6 16 137 0 0,342-116-11 0 0,35 48-272 0 0,-409 166-5764 0 0,-136 39-851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30T06:14:01.915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648 320 10591 0 0,'-33'5'300'0'0,"3"0"-91"0"0,-1-2 0 0 0,1-1 0 0 0,-59-3 0 0 0,82 0-249 0 0,1-1 0 0 0,-1 0 0 0 0,1-1 0 0 0,0 1 0 0 0,0-1 0 0 0,-10-6 0 0 0,-3-1-37 0 0,-11-5 74 0 0,1-2 0 0 0,1-1 0 0 0,1-1 1 0 0,1-2-1 0 0,0 0 0 0 0,1-2 0 0 0,-28-34 0 0 0,35 35-74 0 0,-27-30-117 0 0,40 47-8 0 0,0 0 0 0 0,-1 1 1 0 0,1 0-1 0 0,-1 0 0 0 0,0 0 0 0 0,-1 0 0 0 0,-7-3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30T06:14:04.84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885 2605 5983 0 0,'-31'10'234'0'0,"0"1"0"0"0,1 1 0 0 0,-32 19 0 0 0,47-23-176 0 0,-261 153 364 0 0,-11 29 42 0 0,269-177-410 0 0,-38 23 121 0 0,49-33-162 0 0,1 0 0 0 0,0 0 0 0 0,-1 0 0 0 0,1-1 0 0 0,-1 0 0 0 0,-13 2 0 0 0,19-3-12 0 0,0-1-1 0 0,0 0 0 0 0,0 0 1 0 0,0 0-1 0 0,0 0 1 0 0,0 0-1 0 0,0 0 0 0 0,0 0 1 0 0,0-1-1 0 0,0 1 0 0 0,0 0 1 0 0,0 0-1 0 0,0-1 0 0 0,-2 0 1 0 0,3 1-1 0 0,0 0 1 0 0,0-1-1 0 0,-1 1 1 0 0,1 0-1 0 0,0-1 1 0 0,0 1-1 0 0,0 0 1 0 0,-1-1-1 0 0,1 1 0 0 0,0 0 1 0 0,0-1-1 0 0,0 1 1 0 0,0 0-1 0 0,0-1 1 0 0,0 1-1 0 0,0 0 1 0 0,0-1-1 0 0,0 1 1 0 0,0 0-1 0 0,0-1 1 0 0,0 1-1 0 0,0 0 1 0 0,0-1-1 0 0,0 1 1 0 0,0 0-1 0 0,0-1 1 0 0,1 0-1 0 0,1-2 6 0 0,0-1 0 0 0,0 0-1 0 0,1 0 1 0 0,-1 1 0 0 0,5-5 0 0 0,20-22 115 0 0,59-47 0 0 0,41-20 229 0 0,-86 67-284 0 0,632-425 1725 0 0,-304 214-836 0 0,-352 230-905 0 0,583-389 1513 0 0,7 18-779 0 0,-198 125-485 0 0,-75 46-129 0 0,-213 139-65 0 0,108-70 317 0 0,-215 132-298 0 0,14-11 927 0 0,-39 29-884 0 0,0 0 1 0 0,0 0 0 0 0,-10 11 0 0 0,3-3-86 0 0,-151 146 156 0 0,138-132-371 0 0,-176 201-795 0 0,11 16-292 0 0,-189 307-874 0 0,128-175 1071 0 0,142-218 850 0 0,-83 119-158 0 0,13 8 168 0 0,119-167 343 0 0,56-100-99 0 0,1 0 1 0 0,1 1-1 0 0,-10 39 1 0 0,18-58-38 0 0,-1 0 1 0 0,1 0-1 0 0,-1 1 1 0 0,1-1-1 0 0,0 0 1 0 0,0 0-1 0 0,0 0 1 0 0,1 0-1 0 0,-1 1 1 0 0,1-1-1 0 0,0 0 1 0 0,-1 0-1 0 0,4 5 1 0 0,-3-7-6 0 0,0 1 1 0 0,0 0 0 0 0,0-1-1 0 0,0 0 1 0 0,1 1 0 0 0,-1-1 0 0 0,0 0-1 0 0,1 0 1 0 0,-1 0 0 0 0,1 0-1 0 0,0 0 1 0 0,-1 0 0 0 0,1 0 0 0 0,0 0-1 0 0,-1-1 1 0 0,1 1 0 0 0,0 0-1 0 0,0-1 1 0 0,0 0 0 0 0,-1 1 0 0 0,1-1-1 0 0,0 0 1 0 0,3 0 0 0 0,8-1 124 0 0,0 0 1 0 0,-1-1-1 0 0,0 0 1 0 0,1-1 0 0 0,-1 0-1 0 0,16-7 1 0 0,71-37 226 0 0,-97 47-385 0 0,94-53 403 0 0,116-84 1 0 0,83-87 444 0 0,274-244 201 0 0,-182 146-572 0 0,-84 77-326 0 0,171-141-60 0 0,206-152-210 0 0,-677 535 109 0 0,308-234-397 0 0,-215 157-36 0 0,96-103 0 0 0,-184 175 371 0 0,-6 6 40 0 0,0 0 0 0 0,0 0 0 0 0,0 0 0 0 0,-1 0 0 0 0,1 0 0 0 0,0 0 0 0 0,-1 0 0 0 0,0-1 0 0 0,1 1 0 0 0,0-4 0 0 0,-2 6 23 0 0,0 0-1 0 0,0 0 1 0 0,0 0-1 0 0,0-1 0 0 0,0 1 1 0 0,0 0-1 0 0,0 0 1 0 0,0 0-1 0 0,0 0 1 0 0,0 0-1 0 0,0-1 1 0 0,0 1-1 0 0,0 0 1 0 0,0 0-1 0 0,0 0 0 0 0,0 0 1 0 0,0 0-1 0 0,0 0 1 0 0,0-1-1 0 0,0 1 1 0 0,0 0-1 0 0,0 0 1 0 0,0 0-1 0 0,0 0 0 0 0,0 0 1 0 0,0 0-1 0 0,0 0 1 0 0,0-1-1 0 0,-1 1 1 0 0,1 0-1 0 0,0 0 1 0 0,0 0-1 0 0,0 0 0 0 0,0 0 1 0 0,0 0-1 0 0,0 0 1 0 0,-1 0-1 0 0,1 0 1 0 0,0 0-1 0 0,0 0 1 0 0,0 0-1 0 0,0 0 1 0 0,0 0-1 0 0,0 0 0 0 0,-1 0 1 0 0,1 0-1 0 0,0 0 1 0 0,0 0-1 0 0,0 0 1 0 0,0 0-1 0 0,0 0 1 0 0,0 0-1 0 0,-1 0 0 0 0,1 0 1 0 0,0 0-1 0 0,0 0 1 0 0,0 0-1 0 0,-9 5-110 0 0,-13 11-79 0 0,-37 36-1 0 0,40-34 141 0 0,-177 174-304 0 0,56-53 186 0 0,-281 277-289 0 0,15 20 39 0 0,112-86 293 0 0,-124 139 1 0 0,210-248 95 0 0,22 14 0 0 0,174-237 32 0 0,-14 32 0 0 0,23-44 0 0 0,1 1 0 0 0,0-1 0 0 0,0 1 0 0 0,0-1 0 0 0,1 1 0 0 0,0 0 0 0 0,0 0 0 0 0,1 12 0 0 0,0-18 0 0 0,0 0 0 0 0,0 0 0 0 0,0 0 0 0 0,0 0 0 0 0,0 1 0 0 0,0-1 0 0 0,0 0 0 0 0,1 0 0 0 0,-1 0 0 0 0,1 0 0 0 0,-1 0 0 0 0,0 0 0 0 0,1 0 0 0 0,0-1 0 0 0,-1 1 0 0 0,1 0 0 0 0,0 0 0 0 0,-1 0 0 0 0,1 0 0 0 0,0-1 0 0 0,0 1 0 0 0,-1 0 0 0 0,1-1 0 0 0,0 1 0 0 0,0 0 0 0 0,0-1 0 0 0,0 0 0 0 0,0 1 0 0 0,0-1 0 0 0,0 1 0 0 0,0-1 0 0 0,0 0 0 0 0,0 0 0 0 0,0 1 0 0 0,0-1 0 0 0,2 0 0 0 0,2-1 0 0 0,0 1 0 0 0,0-1 0 0 0,0 0 0 0 0,0 0 0 0 0,0 0 0 0 0,5-3 0 0 0,25-9-1 0 0,0-2-1 0 0,57-35 0 0 0,63-52 16 0 0,-116 75-3 0 0,118-84 100 0 0,28-31 64 0 0,274-241 270 0 0,35-28 230 0 0,317-218 311 0 0,569-315-398 0 0,-1359 931-586 0 0,206-125-45 0 0,-160 101 32 0 0,98-38-1 0 0,-148 69 3 0 0,25-7 0 0 0,-38 12-6 0 0,0 0 0 0 0,0 1 1 0 0,0-1-1 0 0,0 1 1 0 0,0 0-1 0 0,0 0 1 0 0,0 0-1 0 0,1 1 1 0 0,-1-1-1 0 0,0 1 0 0 0,5 1 1 0 0,-8-1 5 0 0,0-1 0 0 0,0 1 0 0 0,0-1 0 0 0,0 1 0 0 0,0 0 0 0 0,0-1 0 0 0,0 1 0 0 0,0 0 0 0 0,0 0 0 0 0,0 0 0 0 0,0-1 0 0 0,0 1 0 0 0,-1 0 0 0 0,1 0 0 0 0,0 0 0 0 0,-1 0 0 0 0,1 1 0 0 0,0-1 0 0 0,-1 0 0 0 0,0 0 0 0 0,1 0 0 0 0,-1 0 0 0 0,0 1 0 0 0,1 1 0 0 0,-1 0-10 0 0,0 0-1 0 0,0 0 1 0 0,0 1 0 0 0,-1-1 0 0 0,1 0-1 0 0,-1 0 1 0 0,0 0 0 0 0,-2 6-1 0 0,-8 14-76 0 0,-1 0 0 0 0,-1 0 0 0 0,-25 32 0 0 0,34-49 80 0 0,-571 709-680 0 0,22-143 403 0 0,-381 399-638 0 0,446-430 315 0 0,396-433 434 0 0,73-83 147 0 0,1 2-1 0 0,-18 34 1 0 0,31-53 35 0 0,-8 20 0 0 0,13-27 0 0 0,-1 0 0 0 0,1 0 0 0 0,0 0 0 0 0,-1 0 0 0 0,1 1 0 0 0,0-1 0 0 0,0 0 0 0 0,0 0 0 0 0,0 1 0 0 0,0-1 0 0 0,0 0 0 0 0,0 0 0 0 0,0 1 0 0 0,1-1 0 0 0,-1 0 0 0 0,0 0 0 0 0,1 0 0 0 0,0 2 0 0 0,-1-3 0 0 0,1 1 0 0 0,0 0 0 0 0,-1 0 0 0 0,1-1 0 0 0,0 1 0 0 0,0-1 0 0 0,-1 1 0 0 0,1-1 0 0 0,0 1 0 0 0,0-1 0 0 0,0 1 0 0 0,0-1 0 0 0,0 0 0 0 0,0 0 0 0 0,0 1 0 0 0,-1-1 0 0 0,1 0 0 0 0,0 0 0 0 0,0 0 0 0 0,0 0 0 0 0,0 0 0 0 0,1 0 0 0 0,26-5 16 0 0,-6-4 22 0 0,0 0 0 0 0,-1-1-1 0 0,38-25 1 0 0,43-32 71 0 0,115-98-1 0 0,85-100 110 0 0,-166 143-38 0 0,591-501 743 0 0,33 32-58 0 0,-535 435-706 0 0,339-178 0 0 0,-496 297-159 0 0,-24 12 0 0 0,0 3 0 0 0,84-31 0 0 0,-127 53 0 0 0,0-1 0 0 0,0 1 0 0 0,1-1 0 0 0,-1 1 0 0 0,0 0 0 0 0,1-1 0 0 0,-1 1 0 0 0,0 0 0 0 0,1 0 0 0 0,-1 0 0 0 0,0 0 0 0 0,1 0 0 0 0,-1 1 0 0 0,0-1 0 0 0,0 0 0 0 0,2 1 0 0 0,-2-1 0 0 0,-1 1 0 0 0,0-1 0 0 0,0 0 0 0 0,1 1 0 0 0,-1-1 0 0 0,0 1 0 0 0,0-1 0 0 0,1 1 0 0 0,-1-1 0 0 0,0 1 0 0 0,0-1 0 0 0,0 0 0 0 0,0 1 0 0 0,0-1 0 0 0,0 1 0 0 0,0-1 0 0 0,0 1 0 0 0,0-1 0 0 0,0 1 0 0 0,0-1 0 0 0,0 1 0 0 0,0-1 0 0 0,0 1 0 0 0,0-1 0 0 0,0 1 0 0 0,-1-1 0 0 0,1 1 0 0 0,0-1 0 0 0,-4 7 0 0 0,1 0 0 0 0,-1-1 0 0 0,0 1 0 0 0,-6 5 0 0 0,-33 41 21 0 0,-50 48-1 0 0,-60 43 95 0 0,152-143-115 0 0,-879 903 262 0 0,626-606-419 0 0,-102 116-337 0 0,337-392 480 0 0,-318 370-511 0 0,259-291 327 0 0,-130 222 0 0 0,202-312 217 0 0,0 0 0 0 0,1 0-1 0 0,-6 18 1 0 0,11-29-15 0 0,0 1 1 0 0,0-1-1 0 0,-1 1 0 0 0,1-1 1 0 0,0 1-1 0 0,0 0 0 0 0,0-1 1 0 0,-1 1-1 0 0,1-1 0 0 0,0 1 1 0 0,0 0-1 0 0,0-1 0 0 0,0 1 1 0 0,0 0-1 0 0,1-1 0 0 0,-1 1 1 0 0,0-1-1 0 0,0 1 0 0 0,0 0 1 0 0,0-1-1 0 0,1 1 0 0 0,-1-1 1 0 0,0 1-1 0 0,0 0 0 0 0,1-1 1 0 0,-1 1-1 0 0,1-1 1 0 0,-1 1-1 0 0,0-1 0 0 0,1 0 1 0 0,-1 1-1 0 0,1-1 0 0 0,-1 1 1 0 0,2-1-1 0 0,-1 1 7 0 0,1-1-1 0 0,0 0 1 0 0,-1 0 0 0 0,1 0-1 0 0,0 0 1 0 0,-1 0 0 0 0,1 0-1 0 0,0 0 1 0 0,-1-1 0 0 0,1 1-1 0 0,2-2 1 0 0,17-5 112 0 0,0-2 1 0 0,-1 0-1 0 0,33-21 1 0 0,57-46 173 0 0,-76 51-213 0 0,373-289 661 0 0,-4-28-118 0 0,-191 156-325 0 0,1031-847 642 0 0,-849 728-847 0 0,17 30-98 0 0,96-16-112 0 0,-488 281 51 0 0,0 0-1 0 0,0 1 1 0 0,35-10 0 0 0,-52 18 45 0 0,0 1 0 0 0,0-1 0 0 0,0 1 0 0 0,1 0 0 0 0,-1-1 1 0 0,0 1-1 0 0,0 0 0 0 0,0 0 0 0 0,1 1 0 0 0,-1-1 1 0 0,0 0-1 0 0,4 2 0 0 0,-5-1 8 0 0,-1-1 0 0 0,1 1 1 0 0,0-1-1 0 0,-1 1 0 0 0,1-1 0 0 0,0 1 0 0 0,-1 0 0 0 0,1-1 1 0 0,-1 1-1 0 0,1 0 0 0 0,-1 0 0 0 0,0-1 0 0 0,1 1 1 0 0,-1 0-1 0 0,0 0 0 0 0,1 0 0 0 0,-1-1 0 0 0,0 1 1 0 0,0 0-1 0 0,0 0 0 0 0,0 0 0 0 0,0 0 0 0 0,0-1 1 0 0,0 1-1 0 0,0 0 0 0 0,0 0 0 0 0,0 0 0 0 0,0 0 0 0 0,0 0 1 0 0,-1-1-1 0 0,1 1 0 0 0,-1 2 0 0 0,-5 12-15 0 0,0 0 1 0 0,-2 0-1 0 0,1-1 0 0 0,-2 0 0 0 0,0 0 1 0 0,-19 22-1 0 0,18-23-3 0 0,-288 331 226 0 0,-27-18 93 0 0,122-125-206 0 0,-267 291 41 0 0,130-134-78 0 0,225-240-49 0 0,-314 332 0 0 0,24 15 0 0 0,396-454 0 0 0,-83 108 0 0 0,73-92 0 0 0,2 1 0 0 0,-19 41 0 0 0,20-29 33 0 0,15-38-26 0 0,1 0 1 0 0,-1 1 0 0 0,1-1 0 0 0,0 0 0 0 0,-1 1 0 0 0,1-1 0 0 0,0 0 0 0 0,1 0-1 0 0,-1 1 1 0 0,0-1 0 0 0,1 0 0 0 0,-1 1 0 0 0,2 3 0 0 0,-1-5 1 0 0,-1 0 0 0 0,1 0 0 0 0,0 0 0 0 0,0 0 0 0 0,-1 0 0 0 0,1 0 0 0 0,0 0 0 0 0,0 0-1 0 0,0 0 1 0 0,0-1 0 0 0,0 1 0 0 0,0 0 0 0 0,0-1 0 0 0,0 1 0 0 0,0 0 0 0 0,0-1 0 0 0,0 0 0 0 0,0 1 0 0 0,1-1 0 0 0,-1 0 0 0 0,0 1 0 0 0,2-1 0 0 0,2 0 20 0 0,0 0 1 0 0,0 0-1 0 0,0 0 1 0 0,7-2-1 0 0,6-1 18 0 0,-1-1-1 0 0,1-1 1 0 0,-1 0 0 0 0,24-12-1 0 0,66-41-17 0 0,21-24 24 0 0,34-31-40 0 0,29-31-13 0 0,408-361-44 0 0,-245 199 24 0 0,309-228 20 0 0,-442 360 0 0 0,262-202 0 0 0,2 27 0 0 0,-276 211 0 0 0,21-17-2 0 0,93-60 15 0 0,-307 205-7 0 0,10-7 6 0 0,1 1 0 0 0,1 1-1 0 0,48-19 1 0 0,-75 34-12 0 0,0-1 0 0 0,0 1 0 0 0,0 0 0 0 0,0-1 0 0 0,0 1 0 0 0,0 0 0 0 0,0 0 0 0 0,0 0 0 0 0,0 0 0 0 0,0 0 0 0 0,2 0 0 0 0,-3 1 0 0 0,1-1 0 0 0,-1 0 0 0 0,0 0 0 0 0,0 0 0 0 0,1 0 0 0 0,-1 0 0 0 0,0 1 0 0 0,0-1 0 0 0,1 0 0 0 0,-1 0 0 0 0,0 0 0 0 0,0 1 0 0 0,0-1 0 0 0,0 0 0 0 0,1 0 0 0 0,-1 1 0 0 0,0-1 0 0 0,0 0 0 0 0,0 0 0 0 0,0 1 0 0 0,0-1 0 0 0,0 0 0 0 0,1 1 0 0 0,-1-1 0 0 0,0 0 0 0 0,0 0 0 0 0,0 1 0 0 0,-1 1 0 0 0,1 0 0 0 0,0 1 0 0 0,-1-1 0 0 0,0 0 0 0 0,1 0 0 0 0,-1 0 0 0 0,0 0 0 0 0,0 0 0 0 0,0 0 0 0 0,-2 2 0 0 0,-18 26 42 0 0,-1-1-1 0 0,-29 28 1 0 0,29-32-4 0 0,-357 376 384 0 0,-11-11-178 0 0,9-9-198 0 0,-889 1064 59 0 0,1252-1422-113 0 0,-121 158-58 0 0,99-124 17 0 0,-39 73-1 0 0,79-128 49 0 0,-5 5-16 0 0,1 1 0 0 0,0-1 1 0 0,1 1-1 0 0,-1 0 1 0 0,2 1-1 0 0,-1-1 0 0 0,1 0 1 0 0,-2 17-1 0 0,4-24 14 0 0,0 0 0 0 0,0 1-1 0 0,0-1 1 0 0,0 0 0 0 0,0 0 0 0 0,0 0-1 0 0,1 0 1 0 0,-1 1 0 0 0,0-1 0 0 0,1 0-1 0 0,-1 0 1 0 0,1 0 0 0 0,-1 0 0 0 0,1 0-1 0 0,-1 0 1 0 0,1 0 0 0 0,0 0 0 0 0,0 0-1 0 0,-1 0 1 0 0,1 0 0 0 0,0 0 0 0 0,0-1-1 0 0,0 1 1 0 0,0 0 0 0 0,0-1 0 0 0,0 1-1 0 0,0-1 1 0 0,0 1 0 0 0,0-1 0 0 0,0 1-1 0 0,0-1 1 0 0,1 1 0 0 0,0-1 0 0 0,3 1-8 0 0,0-1 1 0 0,0 0 0 0 0,-1 0 0 0 0,1 0 0 0 0,0-1 0 0 0,0 0-1 0 0,8-2 1 0 0,9-3-24 0 0,1-2 0 0 0,-1 0 0 0 0,31-17 0 0 0,62-43-77 0 0,-97 56 94 0 0,423-303-174 0 0,-23-33 372 0 0,-215 177-99 0 0,517-405 326 0 0,-290 236-220 0 0,11-7-115 0 0,12 19-54 0 0,-87 82-19 0 0,-357 239 1 0 0,0 1 2 0 0,0 0 0 0 0,-1 1-1 0 0,17-7 1 0 0,-19 11 37 0 0,-6 5-24 0 0,-6 6-1 0 0,-24 24 73 0 0,-38 33 1 0 0,18-19 3 0 0,1 1-37 0 0,-399 406 27 0 0,24 23-667 0 0,282-305 361 0 0,-162 203-13 0 0,35 19 130 0 0,257-375 107 0 0,4-7 0 0 0,0 1 0 0 0,1-1 0 0 0,0 1 0 0 0,1 1 0 0 0,0-1 0 0 0,-5 24 0 0 0,11-36-1 0 0,-1-1-1 0 0,1 0 1 0 0,0 1-1 0 0,0-1 0 0 0,-1 0 1 0 0,1 1-1 0 0,0-1 1 0 0,1 1-1 0 0,-1-1 1 0 0,0 0-1 0 0,0 1 1 0 0,0-1-1 0 0,1 0 1 0 0,-1 1-1 0 0,1-1 0 0 0,-1 0 1 0 0,1 0-1 0 0,-1 1 1 0 0,1-1-1 0 0,0 0 1 0 0,0 0-1 0 0,-1 0 1 0 0,1 0-1 0 0,0 0 0 0 0,0 0 1 0 0,0 0-1 0 0,0 0 1 0 0,0 0-1 0 0,1 0 1 0 0,-1-1-1 0 0,0 1 1 0 0,0 0-1 0 0,0-1 1 0 0,1 1-1 0 0,-1-1 0 0 0,0 1 1 0 0,3-1-1 0 0,1 1 1 0 0,1 0-1 0 0,-1-1 1 0 0,1 0 0 0 0,-1 0-1 0 0,0 0 1 0 0,1-1-1 0 0,-1 0 1 0 0,9-2-1 0 0,16-7 2 0 0,0-1 0 0 0,0-2 0 0 0,-1-1 0 0 0,42-28 0 0 0,-45 27 0 0 0,495-334 311 0 0,-390 256-254 0 0,187-128 79 0 0,174-124 24 0 0,473-329 37 0 0,30 49-427 0 0,-223 218-723 0 0,-721 382 630 0 0,107-33 0 0 0,-105 46 60 0 0,-50 12 239 0 0,0-1 1 0 0,1 1-1 0 0,-1 0 0 0 0,1 0 1 0 0,-1 0-1 0 0,0 0 1 0 0,1 1-1 0 0,-1-1 0 0 0,1 1 1 0 0,-1 0-1 0 0,4 2 1 0 0,-6-3 14 0 0,0 1 1 0 0,-1-1-1 0 0,1 1 1 0 0,0-1-1 0 0,0 1 1 0 0,0 0 0 0 0,-1-1-1 0 0,1 1 1 0 0,0 0-1 0 0,-1 0 1 0 0,1 0-1 0 0,-1-1 1 0 0,1 1-1 0 0,-1 0 1 0 0,1 0 0 0 0,-1 0-1 0 0,1 0 1 0 0,-1 0-1 0 0,0 0 1 0 0,0 0-1 0 0,0 0 1 0 0,1 0 0 0 0,-1 0-1 0 0,0 0 1 0 0,0 0-1 0 0,-1 2 1 0 0,1 1-19 0 0,-1 0 0 0 0,0 0 0 0 0,0 0 0 0 0,0 0 0 0 0,-3 7 0 0 0,-13 21 36 0 0,0 0-1 0 0,-3-1 0 0 0,-43 54 0 0 0,31-43 58 0 0,-242 285 519 0 0,-21-14 124 0 0,193-207-478 0 0,-433 478 369 0 0,359-389-528 0 0,-333 401 52 0 0,375-415-100 0 0,97-124 2 0 0,-37 74 0 0 0,46-66-26 0 0,26-57 0 0 0,0-1 0 0 0,0 0 0 0 0,0 1 0 0 0,1-1 0 0 0,1 1 0 0 0,-1 14 0 0 0,1-20-6 0 0,0 0 0 0 0,0-1 0 0 0,0 1-1 0 0,1 0 1 0 0,-1-1 0 0 0,1 1 0 0 0,-1 0-1 0 0,1-1 1 0 0,-1 1 0 0 0,1 0 0 0 0,0-1 0 0 0,0 1-1 0 0,-1-1 1 0 0,1 0 0 0 0,0 1 0 0 0,0-1 0 0 0,1 0-1 0 0,-1 1 1 0 0,0-1 0 0 0,0 0 0 0 0,1 0-1 0 0,-1 0 1 0 0,0 0 0 0 0,1 0 0 0 0,-1 0 0 0 0,1-1-1 0 0,0 1 1 0 0,-1 0 0 0 0,1-1 0 0 0,-1 1 0 0 0,1-1-1 0 0,0 0 1 0 0,-1 1 0 0 0,1-1 0 0 0,0 0-1 0 0,0 0 1 0 0,2 0 0 0 0,4-1-48 0 0,1 0 0 0 0,-1 0-1 0 0,0-1 1 0 0,0 0 0 0 0,0-1-1 0 0,12-4 1 0 0,9-7-68 0 0,0-1-1 0 0,29-20 1 0 0,53-44-93 0 0,-72 50 141 0 0,362-287 83 0 0,-153 115 176 0 0,261-174 153 0 0,22 15-235 0 0,-374 257-174 0 0,337-164-1 0 0,-452 247-101 0 0,1 2 0 0 0,1 2 0 0 0,55-12 0 0 0,-95 27 143 0 0,1-1-1 0 0,-1 2 0 0 0,1-1 1 0 0,-1 0-1 0 0,1 1 0 0 0,0 0 1 0 0,-1 0-1 0 0,1 1 0 0 0,0-1 1 0 0,-1 1-1 0 0,1 0 0 0 0,-1 0 1 0 0,6 2-1 0 0,-10-3 23 0 0,1 1-1 0 0,0-1 1 0 0,0 1-1 0 0,-1-1 1 0 0,1 1 0 0 0,0 0-1 0 0,-1-1 1 0 0,1 1-1 0 0,0-1 1 0 0,-1 1 0 0 0,1 0-1 0 0,-1 0 1 0 0,1-1-1 0 0,-1 1 1 0 0,0 0 0 0 0,1 0-1 0 0,-1 0 1 0 0,0-1 0 0 0,1 1-1 0 0,-1 0 1 0 0,0 0-1 0 0,0 1 1 0 0,0 0-8 0 0,0 0 0 0 0,0 0-1 0 0,0 0 1 0 0,-1 0 0 0 0,1 0 0 0 0,-1 0 0 0 0,1 0-1 0 0,-2 3 1 0 0,-3 5-16 0 0,0 0-1 0 0,0-1 1 0 0,-1 0-1 0 0,-12 16 1 0 0,-34 31 133 0 0,36-41-68 0 0,-426 397 1053 0 0,182-179-466 0 0,-199 196 210 0 0,-97 144-364 0 0,347-309-472 0 0,207-261-2 0 0,-23 35-105 0 0,24-36 106 0 0,0-1 0 0 0,0 1 0 0 0,1-1 0 0 0,-1 1 0 0 0,0 0 0 0 0,1-1-1 0 0,-1 1 1 0 0,1 0 0 0 0,-1-1 0 0 0,1 1 0 0 0,0 0 0 0 0,0-1 0 0 0,0 1 0 0 0,0 0 0 0 0,0 0 0 0 0,0-1 0 0 0,0 1 0 0 0,1 0 0 0 0,-1-1 0 0 0,1 4 0 0 0,0-4 4 0 0,0 0-1 0 0,0 0 1 0 0,0 0 0 0 0,1 0-1 0 0,-1 0 1 0 0,0-1 0 0 0,0 1-1 0 0,0 0 1 0 0,1-1 0 0 0,-1 1-1 0 0,0-1 1 0 0,1 1 0 0 0,-1-1 0 0 0,0 1-1 0 0,1-1 1 0 0,-1 0 0 0 0,1 0-1 0 0,-1 0 1 0 0,1 0 0 0 0,1 0-1 0 0,31-5-30 0 0,-4-3 17 0 0,1-2 0 0 0,-1-1 1 0 0,29-16-1 0 0,90-54 71 0 0,151-115 111 0 0,-1-22 125 0 0,-187 135-207 0 0,143-105 85 0 0,41-31-34 0 0,555-366 139 0 0,-686 474-242 0 0,746-453-389 0 0,-643 418 104 0 0,-34 21-432 0 0,-35 21-182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30T06:19:46.283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690 2407 6911 0 0,'-218'-24'1094'0'0,"185"21"-1005"0"0,-152-5 678 0 0,165 9-735 0 0,0 1 0 0 0,0 0 1 0 0,1 1-1 0 0,-1 1 0 0 0,1 1 1 0 0,0 1-1 0 0,-23 10 0 0 0,37-13-59 0 0,-1 1-1 0 0,1-1 0 0 0,0 1 0 0 0,0 0 0 0 0,0 0 1 0 0,1 0-1 0 0,-1 1 0 0 0,1-1 0 0 0,0 1 0 0 0,1 0 0 0 0,-1 0 1 0 0,1 1-1 0 0,0-1 0 0 0,-4 10 0 0 0,6-12 20 0 0,0 0 0 0 0,-1 0 0 0 0,2 0-1 0 0,-1 0 1 0 0,0 1 0 0 0,1-1 0 0 0,-1 0-1 0 0,1 0 1 0 0,0 0 0 0 0,0 0 0 0 0,0 1 0 0 0,1-1-1 0 0,-1 0 1 0 0,1 0 0 0 0,0 0 0 0 0,-1 0-1 0 0,1 0 1 0 0,1 0 0 0 0,-1 0 0 0 0,0 0 0 0 0,1 0-1 0 0,-1 0 1 0 0,1-1 0 0 0,0 1 0 0 0,0-1-1 0 0,0 1 1 0 0,0-1 0 0 0,1 0 0 0 0,-1 0 0 0 0,4 2-1 0 0,2 2 2 0 0,2-1-1 0 0,-1 0 1 0 0,0-1-1 0 0,1 0 1 0 0,0-1-1 0 0,0 0 1 0 0,0 0-1 0 0,0-1 1 0 0,10 1-1 0 0,8-1-73 0 0,-1-1-1 0 0,36-2 0 0 0,-22-3-7 0 0,0-1-1 0 0,61-16 1 0 0,75-35 37 0 0,384-180 316 0 0,-19-46 1282 0 0,-264 131-670 0 0,268-150 1150 0 0,85-52 414 0 0,21 49-453 0 0,-633 296-1944 0 0,1 0 43 0 0,1 0 0 0 0,-1 1 0 0 0,37-6 0 0 0,-55 12-77 0 0,-1 1 0 0 0,0 0 0 0 0,1 0 1 0 0,-1 0-1 0 0,0 0 0 0 0,1 0 1 0 0,-1 0-1 0 0,0 0 0 0 0,0 0 0 0 0,1 1 1 0 0,-1-1-1 0 0,2 1 0 0 0,-3-1-4 0 0,0 1 1 0 0,1-1-1 0 0,-1 0 0 0 0,0 0 0 0 0,1 1 0 0 0,-1-1 1 0 0,0 0-1 0 0,1 0 0 0 0,-1 1 0 0 0,0-1 0 0 0,0 0 1 0 0,0 1-1 0 0,1-1 0 0 0,-1 1 0 0 0,0-1 0 0 0,0 0 1 0 0,0 1-1 0 0,0-1 0 0 0,0 0 0 0 0,0 1 0 0 0,0-1 0 0 0,0 1 1 0 0,1-1-1 0 0,-1 1 0 0 0,-1 0 0 0 0,1 2 11 0 0,-1-1-1 0 0,0 1 0 0 0,0 0 1 0 0,0 0-1 0 0,-1-1 0 0 0,1 1 1 0 0,-1-1-1 0 0,1 1 1 0 0,-4 3-1 0 0,-42 47-292 0 0,-103 93 0 0 0,92-94-112 0 0,-886 826-8828 0 0,563-543 8457 0 0,-22-33 732 0 0,177-157-81 0 0,-109 75 2238 0 0,335-219-2119 0 0,-28 18 910 0 0,1 2 0 0 0,1 1-1 0 0,-29 31 1 0 0,53-52-812 0 0,1 0-1 0 0,0 0 1 0 0,0 1-1 0 0,0-1 0 0 0,0 1 1 0 0,0-1-1 0 0,0 1 0 0 0,0 0 1 0 0,0-1-1 0 0,1 1 1 0 0,-1 0-1 0 0,1-1 0 0 0,-1 1 1 0 0,1 0-1 0 0,5 9 998 0 0,-4-10-1058 0 0,15 2 757 0 0,-4-4-625 0 0,-1-1 0 0 0,0 0 1 0 0,0 0-1 0 0,0-1 0 0 0,20-8 0 0 0,-31 11-177 0 0,58-23 377 0 0,89-50 0 0 0,56-48-519 0 0,-201 119 137 0 0,522-360-508 0 0,-17-33-70 0 0,-293 225 325 0 0,545-417-1139 0 0,-272 213 167 0 0,129-67-764 0 0,20 35 200 0 0,-454 300 1275 0 0,-135 82 348 0 0,94-35-1 0 0,-140 59 168 0 0,64-19-133 0 0,-59 18 121 0 0,-1 0 0 0 0,1 0 0 0 0,0 1 0 0 0,0-1 0 0 0,0 1 0 0 0,0 1-1 0 0,0-1 1 0 0,8 2 0 0 0,-13-1 19 0 0,1-1 0 0 0,0 1 0 0 0,-1-1 0 0 0,1 1-1 0 0,0 0 1 0 0,-1 0 0 0 0,1 0 0 0 0,-1-1 0 0 0,1 1 0 0 0,-1 1-1 0 0,0-1 1 0 0,1 0 0 0 0,-1 0 0 0 0,0 0 0 0 0,0 1 0 0 0,0-1-1 0 0,0 1 1 0 0,0-1 0 0 0,0 1 0 0 0,0-1 0 0 0,0 1-1 0 0,0-1 1 0 0,-1 1 0 0 0,1 0 0 0 0,-1-1 0 0 0,1 1 0 0 0,-1 0-1 0 0,0 0 1 0 0,0-1 0 0 0,0 4 0 0 0,0 2 19 0 0,-1-1 1 0 0,0 1-1 0 0,0-1 1 0 0,0 0-1 0 0,-1 0 1 0 0,0 0-1 0 0,-5 9 1 0 0,-3 6 101 0 0,-1 0 0 0 0,-26 35 0 0 0,-36 34 350 0 0,47-59-332 0 0,-763 804 3092 0 0,364-467-1942 0 0,80-74-101 0 0,26 21-92 0 0,298-291-1065 0 0,-120 144 147 0 0,125-146-243 0 0,0 1 1 0 0,2 1-1 0 0,1 1 1 0 0,0 0-1 0 0,-14 45 1 0 0,25-66-6 0 0,1 0 0 0 0,0 1 0 0 0,0-1 1 0 0,0 0-1 0 0,1 1 0 0 0,0-1 1 0 0,-1 1-1 0 0,2-1 0 0 0,-1 1 1 0 0,1 6-1 0 0,0-9 32 0 0,0 0-1 0 0,0 0 1 0 0,0 0 0 0 0,0-1-1 0 0,0 1 1 0 0,0 0 0 0 0,0-1 0 0 0,0 1-1 0 0,0-1 1 0 0,1 1 0 0 0,-1-1-1 0 0,1 0 1 0 0,-1 1 0 0 0,1-1-1 0 0,0 0 1 0 0,-1 0 0 0 0,1 0 0 0 0,0-1-1 0 0,0 1 1 0 0,0 0 0 0 0,-1 0-1 0 0,1-1 1 0 0,0 1 0 0 0,0-1 0 0 0,0 0-1 0 0,4 0 1 0 0,7 1-71 0 0,0 0-1 0 0,0-2 1 0 0,0 0 0 0 0,0 0 0 0 0,24-6-1 0 0,65-24-84 0 0,88-49 128 0 0,-2-14 102 0 0,-132 65 9 0 0,586-317 483 0 0,-7-17-151 0 0,-46 25-51 0 0,-331 192-171 0 0,110-72 104 0 0,232-129 88 0 0,-252 171-217 0 0,-191 98-110 0 0,-145 72-23 0 0,7-3 49 0 0,0 0 1 0 0,36-12-1 0 0,-52 20-24 0 0,0 0-1 0 0,1 1 1 0 0,-1-1-1 0 0,0 1 0 0 0,7-1 1 0 0,-10 1-21 0 0,1 0-1 0 0,-1 0 1 0 0,1 1 0 0 0,-1-1-1 0 0,0 0 1 0 0,1 0 0 0 0,-1 0 0 0 0,0 0-1 0 0,1 0 1 0 0,-1 0 0 0 0,1 1-1 0 0,-1-1 1 0 0,0 0 0 0 0,0 0 0 0 0,1 1-1 0 0,-1-1 1 0 0,0 0 0 0 0,1 0-1 0 0,-1 1 1 0 0,0-1 0 0 0,1 1 0 0 0,-1 0 3 0 0,0-1 0 0 0,0 1 0 0 0,0 0 0 0 0,0-1 0 0 0,0 1 0 0 0,0 0 0 0 0,0-1 0 0 0,0 1 0 0 0,0 0 0 0 0,0-1 0 0 0,0 1 1 0 0,0 0-1 0 0,-1-1 0 0 0,1 1 0 0 0,0 0 0 0 0,-1 0 0 0 0,-4 9 89 0 0,0 0 1 0 0,-1-1-1 0 0,0 1 0 0 0,-1-2 1 0 0,0 1-1 0 0,-1-1 0 0 0,-8 9 1 0 0,-4 3 47 0 0,-388 366 1130 0 0,141-143-1176 0 0,-323 370-812 0 0,271-233 152 0 0,312-372 545 0 0,-75 106-72 0 0,71-98 87 0 0,1 1 0 0 0,1 0-1 0 0,1 1 1 0 0,-12 35-1 0 0,19-50 1 0 0,0 1 0 0 0,0 0 0 0 0,0 0 0 0 0,1-1 0 0 0,-1 1 0 0 0,1 0 0 0 0,0 0 0 0 0,0 0 0 0 0,0 0 0 0 0,1-1 0 0 0,-1 1 0 0 0,3 5 0 0 0,-2-7 0 0 0,0 0 0 0 0,0 0 0 0 0,0 0 0 0 0,0-1 0 0 0,0 1 0 0 0,1 0 0 0 0,-1-1 0 0 0,1 1 0 0 0,-1-1 0 0 0,1 0 0 0 0,0 1 0 0 0,0-1 0 0 0,-1 0 0 0 0,1 0 0 0 0,0 0 0 0 0,0 0 0 0 0,0 0 0 0 0,0-1 0 0 0,0 1 0 0 0,0-1 0 0 0,0 1 0 0 0,0-1 0 0 0,3 0 0 0 0,7 2-24 0 0,0-2 0 0 0,1 0 0 0 0,-1 0 0 0 0,0-2 0 0 0,0 1 0 0 0,0-1 0 0 0,20-7 1 0 0,84-34-194 0 0,-41 8 36 0 0,98-63-1 0 0,67-61-122 0 0,-135 87 209 0 0,92-59-39 0 0,698-478-258 0 0,-628 426 400 0 0,375-220-21 0 0,-574 365-3 0 0,208-112-112 0 0,5 24 45 0 0,-258 117 83 0 0,1 0 0 0 0,0 2 0 0 0,0 1 0 0 0,50-5 0 0 0,-69 10 0 0 0,1 1 0 0 0,0 0 0 0 0,0 0 0 0 0,0 1 0 0 0,-1-1 0 0 0,1 1 0 0 0,0 1 0 0 0,9 2 0 0 0,-13-3-2 0 0,0 1 0 0 0,0-1-1 0 0,0 0 1 0 0,0 0 0 0 0,0 1-1 0 0,0 0 1 0 0,0-1 0 0 0,-1 1-1 0 0,1 0 1 0 0,0 0 0 0 0,-1 0-1 0 0,1 0 1 0 0,-1 0 0 0 0,0 0-1 0 0,0 0 1 0 0,0 0 0 0 0,0 0 0 0 0,0 1-1 0 0,0-1 1 0 0,-1 0 0 0 0,1 1-1 0 0,0 3 1 0 0,-1 3 2 0 0,1-1 0 0 0,-1 0 0 0 0,-1 0 0 0 0,1 0-1 0 0,-2 0 1 0 0,1 0 0 0 0,-1 0 0 0 0,0 0 0 0 0,-5 12 0 0 0,-5 7 48 0 0,-20 34 0 0 0,29-56-39 0 0,-164 258 392 0 0,-19-7 32 0 0,180-248-418 0 0,-178 227 593 0 0,-258 256-1 0 0,362-410-534 0 0,-563 586 651 0 0,612-633-662 0 0,-199 225 257 0 0,20 14-252 0 0,201-260-67 0 0,-25 42 0 0 0,31-50 0 0 0,0 1 0 0 0,1 0 0 0 0,-1 0 0 0 0,1 0 0 0 0,1 0 0 0 0,-1 1 0 0 0,0 9 0 0 0,2-15-4 0 0,-1 1 0 0 0,1-1 0 0 0,1 1 0 0 0,-1-1 0 0 0,0 1 0 0 0,0-1 0 0 0,0 1 0 0 0,1-1 0 0 0,-1 1 1 0 0,1-1-1 0 0,-1 1 0 0 0,1-1 0 0 0,0 0 0 0 0,0 1 0 0 0,-1-1 0 0 0,1 0 0 0 0,0 0 0 0 0,0 0 0 0 0,0 0 0 0 0,0 1 0 0 0,0-1 0 0 0,0-1 0 0 0,1 1 0 0 0,-1 0 0 0 0,0 0 0 0 0,0 0 0 0 0,1-1 0 0 0,-1 1 0 0 0,1 0 0 0 0,-1-1 0 0 0,0 1 0 0 0,1-1 0 0 0,-1 0 0 0 0,1 1 0 0 0,-1-1 0 0 0,1 0 0 0 0,2 0 0 0 0,4 0-25 0 0,0 0-1 0 0,1 0 1 0 0,-1-1-1 0 0,0 0 1 0 0,15-4-1 0 0,6-4-51 0 0,0-2 0 0 0,0 0 0 0 0,49-29 0 0 0,79-60-156 0 0,-138 88 214 0 0,652-458-131 0 0,-409 283 148 0 0,37-27 42 0 0,352-242 80 0 0,311-170-105 0 0,-535 367 40 0 0,-291 186-23 0 0,173-67 0 0 0,-255 119-23 0 0,94-23 0 0 0,-133 41 1 0 0,24-2 0 0 0,-34 5 5 0 0,0 0 1 0 0,0 0-1 0 0,0 1 0 0 0,0-1 1 0 0,0 1-1 0 0,0 0 0 0 0,8 3 1 0 0,-11-3-6 0 0,0-1 1 0 0,-1 1-1 0 0,1 0 0 0 0,-1 0 1 0 0,1 0-1 0 0,-1 0 0 0 0,0 0 1 0 0,1 1-1 0 0,-1-1 1 0 0,0 0-1 0 0,0 0 0 0 0,0 1 1 0 0,0-1-1 0 0,0 1 0 0 0,0-1 1 0 0,0 1-1 0 0,0-1 0 0 0,-1 1 1 0 0,1 0-1 0 0,0-1 1 0 0,-1 1-1 0 0,0 0 0 0 0,1 0 1 0 0,-1-1-1 0 0,0 1 0 0 0,0 3 1 0 0,0 1 15 0 0,-1 1 1 0 0,0 0 0 0 0,0-1-1 0 0,0 1 1 0 0,-5 9 0 0 0,0 3 64 0 0,-2-1 1 0 0,-1 0 0 0 0,-15 25-1 0 0,-41 50 183 0 0,58-84-245 0 0,-286 350 608 0 0,-22-16-215 0 0,-295 333-221 0 0,-57 100-410 0 0,536-612 137 0 0,106-128 52 0 0,1 1 1 0 0,-30 62-1 0 0,50-89 24 0 0,-1 1 0 0 0,2-1 0 0 0,-1 0 0 0 0,-2 17 0 0 0,6-23 0 0 0,0-1 0 0 0,-1 0 0 0 0,1 0 0 0 0,1 0 0 0 0,-1 0 0 0 0,0 0 0 0 0,1 0 0 0 0,-1 0 0 0 0,2 3 0 0 0,-1-5 0 0 0,-1 1 0 0 0,1-1 0 0 0,0 1 0 0 0,0-1 0 0 0,0 1 0 0 0,0-1 0 0 0,0 0 0 0 0,0 1 0 0 0,0-1 0 0 0,0 0 0 0 0,1 0 0 0 0,-1 0 0 0 0,0 0 0 0 0,1 0 0 0 0,-1 0 0 0 0,1-1 0 0 0,2 2 0 0 0,-1-1 0 0 0,1 0 0 0 0,-1 0 0 0 0,1 0 0 0 0,0-1 0 0 0,-1 1 0 0 0,1-1 0 0 0,0 0 0 0 0,-1 0 0 0 0,7-1 0 0 0,38-11-10 0 0,-10-1-2 0 0,-1-1 0 0 0,42-23 1 0 0,73-51-8 0 0,164-129 39 0 0,-9-23 37 0 0,-183 142-24 0 0,111-86 65 0 0,296-218 59 0 0,-222 169-100 0 0,758-511 49 0 0,-834 604-106 0 0,121-63-131 0 0,6 29-234 0 0,-309 153 256 0 0,0 3 0 0 0,100-22 1 0 0,-128 36 38 0 0,36-2 1 0 0,-49 6 41 0 0,0 0 1 0 0,0 1-1 0 0,0 0 0 0 0,0 0 0 0 0,15 5 0 0 0,-21-5 21 0 0,0 0 0 0 0,0 1 0 0 0,0 0-1 0 0,0-1 1 0 0,0 1 0 0 0,-1 0 0 0 0,1 1 0 0 0,-1-1-1 0 0,0 1 1 0 0,1 0 0 0 0,-1-1 0 0 0,0 1-1 0 0,-1 1 1 0 0,1-1 0 0 0,0 0 0 0 0,-1 1 0 0 0,0-1-1 0 0,0 1 1 0 0,0 0 0 0 0,0-1 0 0 0,0 1 0 0 0,-1 0-1 0 0,0 0 1 0 0,0 0 0 0 0,0 0 0 0 0,0 5 0 0 0,0 3 1 0 0,-1 0 0 0 0,0 1 0 0 0,-1-1 0 0 0,-1 0 0 0 0,0 0 0 0 0,0 0 0 0 0,-8 22 0 0 0,-10 19 58 0 0,-2 0 0 0 0,-2-2 1 0 0,-38 59-1 0 0,-107 138 373 0 0,-124 127 94 0 0,-18-12-156 0 0,182-215-234 0 0,-662 704 20 0 0,788-849-149 0 0,-71 72 0 0 0,-86 112 0 0 0,153-179 0 0 0,1 1 0 0 0,0 0 0 0 0,0 0 0 0 0,1 0 0 0 0,0 1 0 0 0,0 0 0 0 0,-4 15 0 0 0,9-24 1 0 0,-1 0-1 0 0,1 0 1 0 0,0 0 0 0 0,0 0-1 0 0,0 0 1 0 0,-1 0 0 0 0,1 0-1 0 0,0 0 1 0 0,0 0 0 0 0,0 0-1 0 0,0 0 1 0 0,1 0 0 0 0,-1 0-1 0 0,0 0 1 0 0,0 0 0 0 0,1 0-1 0 0,-1-1 1 0 0,0 1 0 0 0,1 0-1 0 0,-1 0 1 0 0,1 0 0 0 0,-1 0-1 0 0,1 0 1 0 0,-1-1-1 0 0,1 1 1 0 0,0 0 0 0 0,-1-1-1 0 0,1 1 1 0 0,0 0 0 0 0,0-1-1 0 0,-1 1 1 0 0,1-1 0 0 0,0 1-1 0 0,0-1 1 0 0,0 1 0 0 0,0-1-1 0 0,0 0 1 0 0,0 1 0 0 0,0-1-1 0 0,0 0 1 0 0,0 0 0 0 0,0 1-1 0 0,1-1 1 0 0,4 0 7 0 0,1 0 0 0 0,0 0 0 0 0,0-1 0 0 0,0 0 0 0 0,7-1 0 0 0,13-4 18 0 0,-1-2-1 0 0,44-17 1 0 0,50-31 23 0 0,-109 50-41 0 0,496-289-230 0 0,-21-39 136 0 0,-155 103 149 0 0,706-438 65 0 0,-527 378-69 0 0,9 18 44 0 0,264-97 89 0 0,-677 326-152 0 0,204-52 0 0 0,-290 90-36 0 0,0 2-1 0 0,0 0 1 0 0,1 2-1 0 0,0 0 1 0 0,31 2-1 0 0,-47 0 11 0 0,0 1-1 0 0,-1-1 0 0 0,1 1 0 0 0,-1 0 0 0 0,1 1 0 0 0,-1-1 0 0 0,1 1 0 0 0,-1 0 0 0 0,6 3 0 0 0,-8-3-6 0 0,0-1 0 0 0,-1 1 0 0 0,1-1 0 0 0,0 1 0 0 0,-1-1 0 0 0,0 1 0 0 0,1 0 0 0 0,-1 0 0 0 0,0 0-1 0 0,0 0 1 0 0,0 0 0 0 0,0 0 0 0 0,0 0 0 0 0,-1 0 0 0 0,1 0 0 0 0,-1 0 0 0 0,1 0 0 0 0,-1 1 0 0 0,0-1 0 0 0,0 0 0 0 0,0 0 0 0 0,0 4 0 0 0,-1 3 13 0 0,0 0 1 0 0,-1 1-1 0 0,0-1 0 0 0,0 0 0 0 0,-1 0 0 0 0,-1 0 0 0 0,-7 15 1 0 0,-41 59 96 0 0,47-76-108 0 0,-199 250 225 0 0,-25-17-108 0 0,-219 194-19 0 0,145-142-70 0 0,46-43-89 0 0,-232 229-160 0 0,257-234 9 0 0,178-182 163 0 0,3 3 0 0 0,-43 71 0 0 0,80-114 29 0 0,1 1 0 0 0,2 1 0 0 0,0-1 0 0 0,1 2 0 0 0,-7 28 0 0 0,15-46 10 0 0,1 0 0 0 0,0-1-1 0 0,0 1 1 0 0,1 0 0 0 0,0 0 0 0 0,0-1 0 0 0,1 1 0 0 0,2 11-1 0 0,-2-14 2 0 0,0-1-1 0 0,0 1 1 0 0,0-1-1 0 0,1 1 0 0 0,-1-1 1 0 0,1 0-1 0 0,0 1 1 0 0,0-1-1 0 0,0 0 0 0 0,1 0 1 0 0,-1-1-1 0 0,1 1 1 0 0,0 0-1 0 0,-1-1 0 0 0,1 0 1 0 0,0 0-1 0 0,4 3 0 0 0,-1-3-9 0 0,0 1-1 0 0,0-1 1 0 0,0 1-1 0 0,0-2 1 0 0,1 1-1 0 0,-1-1 0 0 0,0 0 1 0 0,1 0-1 0 0,-1 0 1 0 0,1-1-1 0 0,12-2 1 0 0,2 0-30 0 0,-1-2 1 0 0,33-10-1 0 0,7-7-19 0 0,-1-3 1 0 0,62-35-1 0 0,280-174-10 0 0,-8-29 26 0 0,-369 246 42 0 0,776-537 411 0 0,-391 267-325 0 0,66-44-24 0 0,8 17-40 0 0,497-264-21 0 0,-662 407 0 0 0,6 31 0 0 0,-296 128 0 0 0,0 2 0 0 0,1 1 0 0 0,0 2 0 0 0,31-4 0 0 0,-55 10 0 0 0,-1-1 0 0 0,1 1 0 0 0,-1 1 0 0 0,1-1 0 0 0,-1 0 0 0 0,1 1 0 0 0,-1 0 0 0 0,0 0 0 0 0,1 1 0 0 0,6 2 0 0 0,-10-3 0 0 0,1 0 0 0 0,0 0 0 0 0,-1 1 0 0 0,1-1 0 0 0,-1 0 0 0 0,0 1 0 0 0,1-1 0 0 0,-1 1 0 0 0,0-1 0 0 0,0 1 0 0 0,0 0 0 0 0,0-1 0 0 0,0 1 0 0 0,0 0 0 0 0,0 0 0 0 0,-1 0 0 0 0,1 0 0 0 0,-1-1 0 0 0,1 1 0 0 0,-1 0 0 0 0,0 0 0 0 0,0 0 0 0 0,0 0 0 0 0,0 0 0 0 0,0 2 0 0 0,-1 6 0 0 0,0 0-1 0 0,-1 0 1 0 0,0 0-1 0 0,-1 0 1 0 0,0-1 0 0 0,-1 1-1 0 0,-6 12 1 0 0,-40 63 13 0 0,44-76-10 0 0,-62 89 49 0 0,-90 101 0 0 0,-95 78 63 0 0,182-202-107 0 0,-1112 1283-163 0 0,1041-1171-11 0 0,104-133 110 0 0,-43 86 1 0 0,74-126 55 0 0,1 0 0 0 0,0 0 0 0 0,-3 14 0 0 0,8-23 0 0 0,0 0 0 0 0,0 0 0 0 0,0 0 0 0 0,1 0 0 0 0,-1-1 0 0 0,2 1 0 0 0,-1 0 0 0 0,0 0 0 0 0,1 0 0 0 0,0 0 0 0 0,0 0 0 0 0,3 7 0 0 0,-3-10 0 0 0,0 0 0 0 0,0 0 0 0 0,0 0 0 0 0,0 0 0 0 0,0 0 0 0 0,1-1 0 0 0,-1 1 0 0 0,1 0 0 0 0,-1-1 0 0 0,1 1 0 0 0,-1-1 0 0 0,1 0 0 0 0,0 1 0 0 0,4 1 0 0 0,-3-2 0 0 0,1 1 0 0 0,0-1 0 0 0,0 0 0 0 0,0 0 0 0 0,0 0 0 0 0,0 0 0 0 0,7-1 0 0 0,2 0 0 0 0,0-1 0 0 0,1 0 0 0 0,-1-1 0 0 0,17-5 0 0 0,14-6 8 0 0,-1-3 0 0 0,0-1 0 0 0,69-38-1 0 0,119-88 26 0 0,-225 139-33 0 0,180-120 11 0 0,819-578 95 0 0,-776 542-90 0 0,410-277 43 0 0,211-88-59 0 0,-351 235-123 0 0,13 39-155 0 0,-346 190 52 0 0,-139 53 147 0 0,0 1-1 0 0,1 2 1 0 0,0 1 0 0 0,30-1-1 0 0,-50 5 49 0 0,-1 0-1 0 0,0 0 1 0 0,0 1 0 0 0,1 0-1 0 0,-1 0 1 0 0,0 0 0 0 0,10 4-1 0 0,-14-4 23 0 0,-1 1 1 0 0,0-1-1 0 0,1 0 0 0 0,-1 1 0 0 0,0-1 0 0 0,0 1 0 0 0,0-1 0 0 0,0 1 0 0 0,0 0 0 0 0,0 0 0 0 0,-1 0 0 0 0,1 0 0 0 0,-1 0 0 0 0,1 0 1 0 0,-1 1-1 0 0,0-1 0 0 0,0 0 0 0 0,0 1 0 0 0,0-1 0 0 0,0 1 0 0 0,0-1 0 0 0,0 5 0 0 0,0 3-10 0 0,0 1 1 0 0,-1-1-1 0 0,0 0 0 0 0,-1 0 0 0 0,0 0 1 0 0,-1 0-1 0 0,1 0 0 0 0,-7 17 0 0 0,-4 4 39 0 0,-22 44 0 0 0,-22 27 94 0 0,-3-2 1 0 0,-83 103-1 0 0,-169 171 200 0 0,-112 93 6 0 0,58-67-240 0 0,237-256-38 0 0,-123 136 9 0 0,172-194-20 0 0,-199 224 28 0 0,209-225 8 0 0,-100 161 0 0 0,129-173 3 0 0,36-64-56 0 0,0 1 0 0 0,0 0 1 0 0,1-1-1 0 0,1 1 0 0 0,-3 17 0 0 0,4-24-10 0 0,1 0 0 0 0,0 0 0 0 0,0 0-1 0 0,0 0 1 0 0,0 0 0 0 0,0 0 0 0 0,1 0 0 0 0,-1 0-1 0 0,1 0 1 0 0,0 0 0 0 0,0 0 0 0 0,0 0 0 0 0,0 0-1 0 0,1 0 1 0 0,-1 0 0 0 0,1-1 0 0 0,-1 1 0 0 0,4 3-1 0 0,-3-4 0 0 0,1-1 0 0 0,-1 1 0 0 0,1 0 0 0 0,0-1-1 0 0,-1 1 1 0 0,1-1 0 0 0,0 0 0 0 0,0 0 0 0 0,0 0-1 0 0,0 0 1 0 0,0 0 0 0 0,0-1 0 0 0,0 1 0 0 0,0-1-1 0 0,0 0 1 0 0,0 0 0 0 0,0 0 0 0 0,5-1-1 0 0,5-1 4 0 0,0 0 0 0 0,0-1 0 0 0,-1 0-1 0 0,16-7 1 0 0,51-25 11 0 0,48-33-222 0 0,175-124 0 0 0,103-112-42 0 0,-128 88 149 0 0,971-698-167 0 0,-658 515 184 0 0,-14 54-10 0 0,-326 197 56 0 0,207-108-46 0 0,-316 186 81 0 0,193-67 1 0 0,-184 93 0 0 0,-129 39-3 0 0,-1 2 0 0 0,1 1 0 0 0,0 0 0 0 0,-1 1 0 0 0,28 3 1 0 0,-42-1-3 0 0,0-1 1 0 0,0 1 0 0 0,0 0 0 0 0,-1 1 0 0 0,1 0 0 0 0,0-1-1 0 0,-1 2 1 0 0,0-1 0 0 0,1 1 0 0 0,-1 0 0 0 0,0 0 0 0 0,0 0 0 0 0,-1 1-1 0 0,1-1 1 0 0,-1 1 0 0 0,6 6 0 0 0,-5-4 7 0 0,-2 0 0 0 0,1 0-1 0 0,-1 1 1 0 0,1-1 0 0 0,-2 1 0 0 0,1-1 0 0 0,-1 1 0 0 0,0 0-1 0 0,0 0 1 0 0,-1 0 0 0 0,0 0 0 0 0,0 0 0 0 0,-1 9 0 0 0,-1 10 36 0 0,0-1 1 0 0,-2 1-1 0 0,-1-1 1 0 0,-1 0-1 0 0,-1-1 1 0 0,-10 27-1 0 0,-69 144 351 0 0,21-75-206 0 0,-5-3 0 0 0,-117 149 0 0 0,-199 194 0 0 0,-759 753-510 0 0,1110-1179 272 0 0,-120 124-298 0 0,111-110 87 0 0,-49 71 0 0 0,89-114 254 0 0,-18 30-16 0 0,20-33 29 0 0,0 0 0 0 0,0 0 1 0 0,1 0-1 0 0,-1 0 1 0 0,1 0-1 0 0,-1-1 1 0 0,1 1-1 0 0,0 0 1 0 0,0 0-1 0 0,0 0 1 0 0,0 0-1 0 0,0 0 1 0 0,0 0-1 0 0,0 0 1 0 0,1 0-1 0 0,0 3 1 0 0,-1-4-1 0 0,1 0 0 0 0,-1 0 1 0 0,1 0-1 0 0,0 0 1 0 0,-1 0-1 0 0,1-1 1 0 0,0 1-1 0 0,0 0 1 0 0,0 0-1 0 0,-1 0 0 0 0,1-1 1 0 0,0 1-1 0 0,0 0 1 0 0,0-1-1 0 0,0 1 1 0 0,0-1-1 0 0,1 1 1 0 0,-1-1-1 0 0,0 1 0 0 0,0-1 1 0 0,0 0-1 0 0,0 0 1 0 0,0 1-1 0 0,2-1 1 0 0,3 0 11 0 0,0 0 0 0 0,0 0 1 0 0,9-2-1 0 0,-14 2-13 0 0,22-5 43 0 0,0-1 0 0 0,-1 0 0 0 0,0-2 0 0 0,33-16 0 0 0,50-28 105 0 0,153-99 0 0 0,87-90-13 0 0,-272 188-110 0 0,1060-750 406 0 0,28 36-191 0 0,-200 196-189 0 0,-888 532-53 0 0,1 3 0 0 0,115-39 0 0 0,-176 70 0 0 0,1 1 0 0 0,0 0 0 0 0,0 1 0 0 0,0 1 0 0 0,0 0 0 0 0,16 0 0 0 0,-28 2 1 0 0,-1 0-1 0 0,1 0 0 0 0,-1 0 1 0 0,1 0-1 0 0,-1 1 1 0 0,1-1-1 0 0,-1 0 1 0 0,0 1-1 0 0,1-1 1 0 0,-1 1-1 0 0,1 0 0 0 0,-1-1 1 0 0,0 1-1 0 0,1 0 1 0 0,-1 0-1 0 0,0 0 1 0 0,2 1-1 0 0,-3-1 1 0 0,1 0 0 0 0,-1 0 0 0 0,1 0 0 0 0,-1 0 0 0 0,1 0 0 0 0,-1 0 1 0 0,0 0-1 0 0,1 0 0 0 0,-1 0 0 0 0,0 0 0 0 0,0 0 0 0 0,0 1 0 0 0,0-1 0 0 0,0 0 0 0 0,0 0 0 0 0,0 0 0 0 0,0 0 0 0 0,-1 2 0 0 0,-1 4 8 0 0,-1 0-1 0 0,0 0 1 0 0,0 0 0 0 0,-1 0-1 0 0,-6 9 1 0 0,-25 34 37 0 0,-1-1-1 0 0,-56 55 1 0 0,-96 80-19 0 0,185-181-27 0 0,-675 617 1 0 0,281-259-190 0 0,82-84 89 0 0,2-2 40 0 0,304-267 60 0 0,-88 84-2 0 0,76-70 6 0 0,1 1 0 0 0,-22 31 1 0 0,31-32 29 0 0,11-22-33 0 0,0 0-1 0 0,0 1 0 0 0,0-1 1 0 0,0 0-1 0 0,-1 1 0 0 0,1-1 1 0 0,0 0-1 0 0,0 1 0 0 0,0-1 1 0 0,0 0-1 0 0,0 1 0 0 0,0-1 1 0 0,0 0-1 0 0,0 1 0 0 0,0-1 0 0 0,1 0 1 0 0,-1 1-1 0 0,0-1 0 0 0,0 0 1 0 0,0 1-1 0 0,0-1 0 0 0,0 0 1 0 0,0 1-1 0 0,1-1 0 0 0,-1 0 1 0 0,0 0-1 0 0,0 1 0 0 0,1-1 0 0 0,-1 0 1 0 0,0 0-1 0 0,0 1 0 0 0,1-1 1 0 0,-1 0-1 0 0,0 0 0 0 0,1 0 1 0 0,-1 1-1 0 0,0-1 0 0 0,0 0 1 0 0,1 0-1 0 0,-1 0 0 0 0,0 0 1 0 0,1 0-1 0 0,-1 0 0 0 0,1 0 0 0 0,-1 0 1 0 0,0 0-1 0 0,1 0 0 0 0,-1 0 1 0 0,0 0-1 0 0,1 0 0 0 0,-1 0 1 0 0,0 0-1 0 0,1 0 0 0 0,-1 0 1 0 0,0 0-1 0 0,1 0 0 0 0,-1-1 0 0 0,0 1 1 0 0,1 0-1 0 0,13-4 0 0 0,1-1 0 0 0,-2 0 0 0 0,1-1 0 0 0,0 0 0 0 0,-1-1 0 0 0,13-10 0 0 0,-7 6 0 0 0,207-134 0 0 0,-114 71 0 0 0,66-43 0 0 0,299-222 23 0 0,-91 62 7 0 0,407-244 49 0 0,-504 336-83 0 0,341-209 12 0 0,13 36-223 0 0,-455 265 107 0 0,-128 67 42 0 0,70-20-1 0 0,-112 40 45 0 0,-1 1-1 0 0,1 1 1 0 0,0 0-1 0 0,0 2 1 0 0,0 0-1 0 0,28 1 1 0 0,-43 1 17 0 0,0 0 0 0 0,0 0-1 0 0,0 1 1 0 0,0-1 0 0 0,0 1 0 0 0,0 0 0 0 0,-1 0 0 0 0,1 0 0 0 0,0 0 0 0 0,-1 1 0 0 0,1-1-1 0 0,-1 1 1 0 0,1-1 0 0 0,-1 1 0 0 0,0 0 0 0 0,1 0 0 0 0,-1 0 0 0 0,0 0 0 0 0,3 5-1 0 0,-3-3 0 0 0,-1-1 0 0 0,1 1 0 0 0,-1-1 0 0 0,0 1 0 0 0,0 0 0 0 0,0-1-1 0 0,-1 1 1 0 0,1 0 0 0 0,-1 0 0 0 0,0 0 0 0 0,0-1 0 0 0,0 1-1 0 0,-1 0 1 0 0,-1 7 0 0 0,-2 6-3 0 0,0 1-1 0 0,-2-1 1 0 0,0 0-1 0 0,-1 0 1 0 0,-11 19-1 0 0,-55 77 81 0 0,68-104-65 0 0,-320 412 179 0 0,-58 15-68 0 0,120-143-63 0 0,58-37-35 0 0,174-212-12 0 0,2 2 0 0 0,2 0 0 0 0,2 2 0 0 0,-20 55-1 0 0,38-84-2 0 0,0 1 0 0 0,2 1 0 0 0,-4 24 0 0 0,8-39-8 0 0,1 0-1 0 0,-1 0 1 0 0,1 0-1 0 0,0 0 1 0 0,0 0-1 0 0,1 0 1 0 0,0 0-1 0 0,0 0 1 0 0,0 0-1 0 0,1-1 1 0 0,0 1-1 0 0,0 0 1 0 0,0-1-1 0 0,1 0 1 0 0,4 8-1 0 0,-4-10-3 0 0,-1 0-1 0 0,1 0 0 0 0,0 0 0 0 0,0 0 0 0 0,1-1 0 0 0,-1 1 0 0 0,0-1 1 0 0,1 0-1 0 0,0 0 0 0 0,-1 0 0 0 0,1-1 0 0 0,0 1 0 0 0,0-1 0 0 0,0 0 0 0 0,0 0 1 0 0,0 0-1 0 0,0-1 0 0 0,8 1 0 0 0,0-1-18 0 0,1-1-1 0 0,-1 0 1 0 0,1-1-1 0 0,-1 0 1 0 0,14-5-1 0 0,9-4-4 0 0,-1-1 0 0 0,0-3 0 0 0,-1 0-1 0 0,49-32 1 0 0,120-96-47 0 0,-183 129 62 0 0,580-478-589 0 0,-457 370-635 0 0,110-89-6111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30T06:25:35.510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 3497 5527 0 0,'-1'-2'38'0'0,"1"1"0"0"0,-1-1 0 0 0,1 0-1 0 0,-1 1 1 0 0,1-1 0 0 0,0 1 0 0 0,0-1-1 0 0,0 0 1 0 0,0 1 0 0 0,0-1 0 0 0,0 0-1 0 0,0 1 1 0 0,1-1 0 0 0,-1 0 0 0 0,0 1-1 0 0,2-3 1 0 0,14-28 247 0 0,-7 16 92 0 0,21-46 183 0 0,81-148 496 0 0,186-216 1021 0 0,42 31-235 0 0,156-67-281 0 0,34 56-749 0 0,-306 254-524 0 0,-106 74-85 0 0,-116 77-199 0 0,9-6 35 0 0,1-1 1 0 0,0 2-1 0 0,0-1 1 0 0,0 2-1 0 0,1 0 0 0 0,14-5 1 0 0,-25 10-26 0 0,1-1 0 0 0,-1 1 0 0 0,0 0 0 0 0,0-1 0 0 0,0 1-1 0 0,1 0 1 0 0,-1 0 0 0 0,0 0 0 0 0,0 0 0 0 0,1 0 0 0 0,-1 1 0 0 0,0-1 0 0 0,2 1 0 0 0,-2-1-3 0 0,-1 0 0 0 0,1 1-1 0 0,-1-1 1 0 0,1 0 0 0 0,-1 1 0 0 0,1-1 0 0 0,-1 1 0 0 0,0-1 0 0 0,1 0-1 0 0,-1 1 1 0 0,0-1 0 0 0,1 1 0 0 0,-1-1 0 0 0,0 1 0 0 0,0-1 0 0 0,1 1 0 0 0,-1-1-1 0 0,0 1 1 0 0,0 0 0 0 0,0-1 0 0 0,0 1 0 0 0,0 4 32 0 0,0 0 0 0 0,0 0 0 0 0,-1 0 0 0 0,0 0 0 0 0,0-1 0 0 0,-1 6 0 0 0,1-9-42 0 0,-11 39 71 0 0,-1-1 0 0 0,-25 49 1 0 0,-48 76 5 0 0,-11 2-153 0 0,-8-4 1 0 0,-125 148 0 0 0,-298 304-1670 0 0,-18-24 500 0 0,534-577 1227 0 0,-112 115-31 0 0,-87 98 306 0 0,206-220-203 0 0,-21 28 251 0 0,24-32-265 0 0,1 0 1 0 0,0 0-1 0 0,-1 0 1 0 0,1 1-1 0 0,0-1 1 0 0,1 0-1 0 0,-1 1 1 0 0,0-1-1 0 0,1 0 1 0 0,-1 1-1 0 0,1-1 1 0 0,-1 1-1 0 0,1 2 1 0 0,0-4-32 0 0,1-1 0 0 0,-1 0 1 0 0,0 1-1 0 0,0-1 0 0 0,0 1 1 0 0,0-1-1 0 0,1 0 0 0 0,-1 1 1 0 0,0-1-1 0 0,0 0 1 0 0,1 1-1 0 0,-1-1 0 0 0,0 0 1 0 0,0 1-1 0 0,1-1 0 0 0,-1 0 1 0 0,0 0-1 0 0,1 1 0 0 0,-1-1 1 0 0,0 0-1 0 0,1 0 0 0 0,-1 0 1 0 0,1 1-1 0 0,-1-1 1 0 0,0 0-1 0 0,1 0 0 0 0,-1 0 1 0 0,1 0-1 0 0,-1 0 0 0 0,1 0 1 0 0,-1 0-1 0 0,0 0 0 0 0,1 0 1 0 0,-1 0-1 0 0,1 0 0 0 0,17-4 157 0 0,-17 4-140 0 0,21-8 64 0 0,-1-2 0 0 0,0 0-1 0 0,0 0 1 0 0,-2-2 0 0 0,36-27-1 0 0,168-147-89 0 0,-10-22 125 0 0,-181 175-79 0 0,143-144 167 0 0,181-176 174 0 0,582-518 219 0 0,108 17-654 0 0,-539 507-317 0 0,-502 345 358 0 0,151-94-276 0 0,-119 76 126 0 0,1 2 0 0 0,50-17 0 0 0,-73 30 46 0 0,21-4-1 0 0,-33 8 90 0 0,0 0 0 0 0,1 1 0 0 0,-1 0 0 0 0,0 0 0 0 0,0 0-1 0 0,0 0 1 0 0,1 0 0 0 0,-1 0 0 0 0,0 1 0 0 0,0 0 0 0 0,0 0-1 0 0,4 1 1 0 0,-6-2 11 0 0,0 1-1 0 0,0 0 1 0 0,-1-1-1 0 0,1 1 1 0 0,0 0-1 0 0,0 0 1 0 0,0 0-1 0 0,0 0 1 0 0,-1-1-1 0 0,1 1 1 0 0,0 0-1 0 0,-1 0 1 0 0,1 0-1 0 0,-1 1 0 0 0,1-1 1 0 0,-1 0-1 0 0,0 0 1 0 0,1 0-1 0 0,-1 0 1 0 0,0 0-1 0 0,0 0 1 0 0,0 1-1 0 0,0-1 1 0 0,0 2-1 0 0,0 1-18 0 0,0 0-1 0 0,-1 0 1 0 0,0 1-1 0 0,0-1 1 0 0,-2 6-1 0 0,-8 15 7 0 0,0-1 0 0 0,-2 0-1 0 0,-18 25 1 0 0,-173 220 480 0 0,152-205-347 0 0,-707 805 1144 0 0,410-521-1302 0 0,64-67-66 0 0,-360 466-1308 0 0,607-696 1248 0 0,-106 150-316 0 0,139-194 465 0 0,-13 25-66 0 0,17-30 79 0 0,0 0 0 0 0,0 0 0 0 0,0-1 0 0 0,1 1 0 0 0,-1 0 0 0 0,1 0 0 0 0,-1 1 0 0 0,1-1 0 0 0,0 0 0 0 0,0 0 0 0 0,0 0 0 0 0,0 0 0 0 0,0 0 0 0 0,1 3 0 0 0,0-4 4 0 0,-1 0 0 0 0,1 0 0 0 0,-1-1 0 0 0,1 1 0 0 0,0 0 0 0 0,0 0-1 0 0,-1-1 1 0 0,1 1 0 0 0,0-1 0 0 0,0 1 0 0 0,0 0 0 0 0,-1-1 0 0 0,1 0 0 0 0,0 1 0 0 0,0-1-1 0 0,0 1 1 0 0,0-1 0 0 0,0 0 0 0 0,0 0 0 0 0,0 0 0 0 0,0 1 0 0 0,0-1 0 0 0,0 0 0 0 0,0 0-1 0 0,0 0 1 0 0,0-1 0 0 0,1 1 0 0 0,29-5-209 0 0,-12-2 83 0 0,0 0 0 0 0,0-1 0 0 0,-1-1 0 0 0,1-1 0 0 0,28-21 0 0 0,79-73-294 0 0,-96 78 344 0 0,445-414-43 0 0,-144 127 586 0 0,480-454 575 0 0,-749 706-961 0 0,250-241 268 0 0,13 16 23 0 0,307-188 771 0 0,-629 472-1126 0 0,134-87 272 0 0,-120 79-198 0 0,2 1-1 0 0,-1 0 1 0 0,1 2-1 0 0,0 0 1 0 0,38-7-1 0 0,-53 13-52 0 0,-1 0 0 0 0,1 1 0 0 0,0 0 0 0 0,-1 0 0 0 0,1 0-1 0 0,0 0 1 0 0,0 1 0 0 0,6 1 0 0 0,-9-2-20 0 0,1 1 1 0 0,-1-1-1 0 0,0 1 1 0 0,0 0-1 0 0,1-1 1 0 0,-1 1-1 0 0,0 0 1 0 0,0 0-1 0 0,0-1 1 0 0,0 1-1 0 0,0 0 1 0 0,0 0-1 0 0,0 0 1 0 0,-1 1-1 0 0,1-1 1 0 0,0 0-1 0 0,-1 0 1 0 0,1 0-1 0 0,0 0 1 0 0,-1 1-1 0 0,1-1 1 0 0,-1 0-1 0 0,0 1 1 0 0,1-1-1 0 0,-1 0 1 0 0,0 3-1 0 0,0 3 15 0 0,0 0-1 0 0,0 0 1 0 0,-1 0 0 0 0,0 0-1 0 0,0 1 1 0 0,-1-2 0 0 0,0 1-1 0 0,-4 10 1 0 0,-4 7 1 0 0,-16 24-1 0 0,22-40-14 0 0,-108 164 51 0 0,-17-3-148 0 0,112-147 56 0 0,-699 831-928 0 0,223-273 218 0 0,37 29 283 0 0,174-217 880 0 0,266-372-198 0 0,13-16-1 0 0,9-12 29 0 0,53-60 269 0 0,-4 5-340 0 0,186-246 305 0 0,-72 90-322 0 0,-15 23-89 0 0,35-36-4 0 0,104-99 64 0 0,13 10 97 0 0,-183 193-128 0 0,338-343 304 0 0,18 33-125 0 0,180-77-43 0 0,-446 361-216 0 0,6 23 14 0 0,-131 90-38 0 0,-75 36-4 0 0,0 1 1 0 0,0 0-1 0 0,1 1 1 0 0,20-2-1 0 0,-28 5-1 0 0,-1-1-1 0 0,0 1 1 0 0,0 0-1 0 0,0 1 1 0 0,0-1-1 0 0,0 1 0 0 0,1 0 1 0 0,-1 1-1 0 0,0-1 1 0 0,-1 1-1 0 0,1 0 1 0 0,0 0-1 0 0,7 5 1 0 0,-8-5-8 0 0,-1 1 1 0 0,0 0 0 0 0,0 0 0 0 0,-1 0-1 0 0,1 0 1 0 0,-1 0 0 0 0,1 0-1 0 0,-1 1 1 0 0,0-1 0 0 0,0 1 0 0 0,0 0-1 0 0,-1 0 1 0 0,1-1 0 0 0,-1 1-1 0 0,0 0 1 0 0,0 0 0 0 0,0 6 0 0 0,0 1-27 0 0,0 0 0 0 0,-1 1 1 0 0,0-1-1 0 0,-1 0 1 0 0,-4 16-1 0 0,-18 59-138 0 0,-1-14 104 0 0,-39 76 0 0 0,-48 68 235 0 0,-511 791 522 0 0,12-210-630 0 0,453-608-108 0 0,-170 196-285 0 0,220-259 239 0 0,-9 8 20 0 0,102-120 66 0 0,17-20 11 0 0,21-25 3 0 0,612-663-250 0 0,-191 296 594 0 0,-312 283-215 0 0,451-374 425 0 0,22 33-117 0 0,-572 432-427 0 0,579-391 127 0 0,-610 413-138 0 0,147-90 33 0 0,8 15-2 0 0,-158 77-31 0 0,17-8 20 0 0,1 2-1 0 0,24-6 1 0 0,-37 11-14 0 0,0 0 0 0 0,-1 0 0 0 0,1 1 1 0 0,0-1-1 0 0,0 1 0 0 0,-1 1 0 0 0,1-1 1 0 0,0 1-1 0 0,0-1 0 0 0,-1 1 0 0 0,1 0 0 0 0,0 1 1 0 0,-1-1-1 0 0,7 4 0 0 0,-9-4 1 0 0,0 1 0 0 0,0-1-1 0 0,0 1 1 0 0,0-1 0 0 0,0 1-1 0 0,0 0 1 0 0,0 0 0 0 0,-1 0 0 0 0,1 0-1 0 0,-1 0 1 0 0,1 0 0 0 0,-1 0-1 0 0,0 1 1 0 0,2 3 0 0 0,-2-2 6 0 0,0 0 0 0 0,0 1 0 0 0,0-1 0 0 0,-1 0 0 0 0,1 1 0 0 0,-1-1 0 0 0,0 8 0 0 0,-3 4 34 0 0,1-1 0 0 0,-2 0-1 0 0,-9 27 1 0 0,-2-2 58 0 0,-34 63 0 0 0,-31 32 1 0 0,59-100-87 0 0,-535 783 86 0 0,-59-37-889 0 0,181-246-425 0 0,28 19 105 0 0,399-544 1094 0 0,-22 32 22 0 0,-35 70 1 0 0,63-110-8 0 0,0 0 0 0 0,0 0 0 0 0,1 0 0 0 0,-1 0 0 0 0,0 0 0 0 0,1 0 0 0 0,-1 0 0 0 0,1 0 0 0 0,0 3 0 0 0,0-5-2 0 0,0 0 1 0 0,0 1 0 0 0,0-1 0 0 0,0 0 0 0 0,0 0-1 0 0,0 1 1 0 0,0-1 0 0 0,0 0 0 0 0,1 0 0 0 0,-1 1-1 0 0,0-1 1 0 0,0 0 0 0 0,0 0 0 0 0,0 0 0 0 0,0 1-1 0 0,1-1 1 0 0,-1 0 0 0 0,0 0 0 0 0,0 0 0 0 0,0 0-1 0 0,1 0 1 0 0,-1 1 0 0 0,0-1 0 0 0,0 0 0 0 0,1 0-1 0 0,-1 0 1 0 0,0 0 0 0 0,0 0 0 0 0,1 0 0 0 0,-1 0-1 0 0,0 0 1 0 0,0 0 0 0 0,1 0 0 0 0,-1 0 0 0 0,0 0-1 0 0,0 0 1 0 0,1 0 0 0 0,-1 0 0 0 0,0 0 0 0 0,1 0-1 0 0,3-2 25 0 0,0 1 0 0 0,-1-1-1 0 0,1 0 1 0 0,0 0-1 0 0,-1 0 1 0 0,1 0 0 0 0,5-6-1 0 0,63-65 102 0 0,-56 55-130 0 0,234-261-17 0 0,63-68 255 0 0,970-916 772 0 0,-612 674-736 0 0,36 46-190 0 0,-687 528-84 0 0,116-76 3 0 0,-107 74-6 0 0,2 1 0 0 0,53-21-1 0 0,-37 23-31 0 0,-43 13 30 0 0,0 0 0 0 0,-1 1 0 0 0,1-1 0 0 0,0 1 1 0 0,0 0-1 0 0,0 0 0 0 0,0 0 0 0 0,-1 1 0 0 0,8 1 1 0 0,-10-1-4 0 0,0-1 1 0 0,0 0 0 0 0,0 1 0 0 0,0-1 0 0 0,0 1 0 0 0,0 0 0 0 0,0-1 0 0 0,0 1 0 0 0,0 0 0 0 0,0 0 0 0 0,0 0 0 0 0,0-1 0 0 0,-1 1 0 0 0,1 0 0 0 0,0 0 0 0 0,-1 0 0 0 0,1 0 0 0 0,-1 0 0 0 0,1 0 0 0 0,-1 1 0 0 0,1-1 0 0 0,-1 0 0 0 0,0 0 0 0 0,1 1 0 0 0,-1 2-13 0 0,0-1 1 0 0,0 1-1 0 0,0 0 0 0 0,0-1 1 0 0,0 1-1 0 0,-1-1 1 0 0,0 4-1 0 0,-6 15-49 0 0,-1-1-1 0 0,0-1 1 0 0,-2 0 0 0 0,-13 22-1 0 0,-35 53 83 0 0,-74 93 0 0 0,93-136 23 0 0,-514 664 242 0 0,120-207-339 0 0,52-64-232 0 0,351-408 279 0 0,-217 272-200 0 0,24 15 81 0 0,216-312 134 0 0,2-5 0 0 0,1 0 0 0 0,0 0 0 0 0,1 0 0 0 0,-1 0 0 0 0,-3 15 0 0 0,7-22 0 0 0,0 0 0 0 0,-1 1 0 0 0,1-1 0 0 0,0 0 0 0 0,0 0 0 0 0,0 1 0 0 0,0-1 0 0 0,0 0 0 0 0,0 1 0 0 0,0-1 0 0 0,0 0 0 0 0,0 1 0 0 0,0-1 0 0 0,0 0 0 0 0,0 1 0 0 0,0-1 0 0 0,0 0 0 0 0,0 0 0 0 0,0 1 0 0 0,0-1 0 0 0,0 0 0 0 0,0 1 0 0 0,1-1 0 0 0,-1 0 0 0 0,0 0 0 0 0,0 1 0 0 0,0-1 0 0 0,0 0 0 0 0,1 0 0 0 0,-1 1 0 0 0,0-1 0 0 0,0 0 0 0 0,1 0 0 0 0,-1 0 0 0 0,0 1 0 0 0,0-1 0 0 0,1 0 0 0 0,-1 0 0 0 0,15-3 0 0 0,0-3-14 0 0,0-2 0 0 0,-1 0 0 0 0,0 0 0 0 0,16-13 0 0 0,53-48-237 0 0,-38 30 140 0 0,382-333-278 0 0,-95 81 578 0 0,99-85 68 0 0,330-274 265 0 0,319-178-197 0 0,-551 499-325 0 0,-522 326 0 0 0,28-17 0 0 0,61-25 0 0 0,-94 44 2 0 0,1 0-1 0 0,0 0 1 0 0,-1 0 0 0 0,1 0-1 0 0,0 1 1 0 0,0-1-1 0 0,-1 1 1 0 0,1 0-1 0 0,0 0 1 0 0,0 0 0 0 0,0 0-1 0 0,-1 0 1 0 0,1 1-1 0 0,0-1 1 0 0,3 2 0 0 0,-4-1 0 0 0,-1 0 0 0 0,0 0 1 0 0,0 0-1 0 0,0 0 0 0 0,0 0 1 0 0,1 0-1 0 0,-2 0 0 0 0,1 1 1 0 0,0-1-1 0 0,0 0 0 0 0,0 1 1 0 0,0-1-1 0 0,-1 0 0 0 0,1 1 1 0 0,-1-1-1 0 0,1 1 0 0 0,-1 0 1 0 0,0-1-1 0 0,1 1 0 0 0,-1-1 1 0 0,0 1-1 0 0,0-1 0 0 0,0 1 1 0 0,0 0-1 0 0,0-1 0 0 0,-1 1 1 0 0,1 1-1 0 0,-3 10 17 0 0,0 0-1 0 0,0 0 1 0 0,-2 0 0 0 0,1 0-1 0 0,-2-1 1 0 0,0 0 0 0 0,-9 16-1 0 0,-24 38 154 0 0,-62 81-1 0 0,-62 57 103 0 0,141-178-245 0 0,-635 756 109 0 0,250-301-346 0 0,287-339 136 0 0,-180 219-137 0 0,21 15 66 0 0,245-325 141 0 0,-15 19-21 0 0,4 3 0 0 0,-37 78-1 0 0,79-145 23 0 0,1-2 8 0 0,0 1 0 0 0,0 0 0 0 0,0-1-1 0 0,1 1 1 0 0,-1 0 0 0 0,1 0 0 0 0,-1 7 0 0 0,2-12-6 0 0,0 1 0 0 0,0-1 0 0 0,0 1 0 0 0,0-1 0 0 0,0 0 0 0 0,0 1 0 0 0,0-1 1 0 0,0 1-1 0 0,1-1 0 0 0,-1 1 0 0 0,0-1 0 0 0,0 0 0 0 0,0 1 0 0 0,0-1 0 0 0,0 1 1 0 0,1-1-1 0 0,-1 0 0 0 0,0 1 0 0 0,0-1 0 0 0,1 0 0 0 0,-1 1 0 0 0,0-1 0 0 0,1 0 1 0 0,-1 1-1 0 0,0-1 0 0 0,1 0 0 0 0,-1 0 0 0 0,1 1 0 0 0,-1-1 0 0 0,0 0 0 0 0,1 0 1 0 0,-1 0-1 0 0,1 1 0 0 0,-1-1 0 0 0,0 0 0 0 0,1 0 0 0 0,-1 0 0 0 0,1 0 0 0 0,-1 0 1 0 0,1 0-1 0 0,-1 0 0 0 0,1 0 0 0 0,-1 0 0 0 0,0 0 0 0 0,1 0 0 0 0,-1 0 1 0 0,1-1-1 0 0,-1 1 0 0 0,1 0 0 0 0,3-2 5 0 0,0 1-1 0 0,-1-1 1 0 0,1 1 0 0 0,6-5 0 0 0,33-24-26 0 0,56-50 0 0 0,34-46-179 0 0,-69 64 171 0 0,986-954-49 0 0,-248 285 135 0 0,40 46-63 0 0,-103 190 5 0 0,-681 461 0 0 0,104-43 0 0 0,-142 70-10 0 0,26-6 0 0 0,-39 11-10 0 0,0 1 1 0 0,1 0-1 0 0,-1 0 1 0 0,0 1-1 0 0,1 0 0 0 0,10 1 1 0 0,-16-1 10 0 0,0 1-1 0 0,1-1 1 0 0,-1 1-1 0 0,0-1 1 0 0,1 1 0 0 0,-1 0-1 0 0,0 0 1 0 0,0 0 0 0 0,0 0-1 0 0,0 0 1 0 0,0 1 0 0 0,0-1-1 0 0,0 1 1 0 0,0-1 0 0 0,0 1-1 0 0,-1 0 1 0 0,1 0 0 0 0,0 0-1 0 0,-1-1 1 0 0,0 1-1 0 0,1 1 1 0 0,-1-1 0 0 0,0 0-1 0 0,0 0 1 0 0,0 0 0 0 0,0 4-1 0 0,1 1-9 0 0,-1 1-1 0 0,-1-1 0 0 0,1 0 0 0 0,-1 1 1 0 0,0-1-1 0 0,-1 0 0 0 0,-2 13 0 0 0,-4 11 18 0 0,-1 0-1 0 0,-2-1 0 0 0,-1-1 1 0 0,-22 43-1 0 0,-38 61 134 0 0,-5-3 1 0 0,-124 161-1 0 0,-217 221 412 0 0,406-499-537 0 0,-1555 1830 32 0 0,1519-1789-39 0 0,-151 198 14 0 0,183-227 35 0 0,12-17-28 0 0,6-11 14 0 0,1-1-6 0 0,919-919 638 0 0,-729 730-536 0 0,36-27 4 0 0,42-29-2 0 0,628-525 192 0 0,-119 176-160 0 0,-552 446-141 0 0,57-50 29 0 0,-86 59-67 0 0,-152 109-56 0 0,0 3 0 0 0,2 2-1 0 0,74-32 1 0 0,-119 59 51 0 0,2-1-16 0 0,0 0 0 0 0,0 0 0 0 0,1 1 1 0 0,-1 0-1 0 0,10-1 0 0 0,-16 3 28 0 0,0 0-1 0 0,0 0 1 0 0,1 0-1 0 0,-1 0 1 0 0,0 0-1 0 0,1 1 1 0 0,-1-1-1 0 0,0 0 1 0 0,0 0-1 0 0,0 1 1 0 0,1-1-1 0 0,-1 1 1 0 0,0-1-1 0 0,0 1 1 0 0,0 0-1 0 0,0-1 1 0 0,0 1-1 0 0,0 0 1 0 0,0 0-1 0 0,0 0 1 0 0,0 0-1 0 0,0-1 1 0 0,0 1-1 0 0,0 1 1 0 0,-1-1-1 0 0,1 0 1 0 0,0 0-1 0 0,-1 0 1 0 0,1 0-1 0 0,-1 0 1 0 0,1 1-1 0 0,-1-1 1 0 0,0 0-1 0 0,1 0 1 0 0,-1 1-1 0 0,0 1 1 0 0,1 2-7 0 0,-1 1 0 0 0,0-1 0 0 0,0 0 0 0 0,-1 1 0 0 0,1-1 0 0 0,-1 0 0 0 0,0 0 1 0 0,-2 7-1 0 0,-20 45-63 0 0,22-57 78 0 0,-27 56-38 0 0,-2 0 1 0 0,-44 57 0 0 0,-88 102 274 0 0,120-162-162 0 0,-104 130 147 0 0,-221 233 62 0 0,-17-9-228 0 0,62-67-20 0 0,-731 834-36 0 0,899-991 0 0 0,-203 296 0 0 0,344-459 0 0 0,1 0 0 0 0,-17 38 0 0 0,23-35 11 0 0,6-23-10 0 0,0 1 0 0 0,0-1 0 0 0,0 0 0 0 0,0 0-1 0 0,0 1 1 0 0,0-1 0 0 0,0 0 0 0 0,1 0 0 0 0,-1 1 0 0 0,0-1 0 0 0,0 0 0 0 0,0 0 0 0 0,0 0 0 0 0,0 1 0 0 0,0-1 0 0 0,1 0-1 0 0,-1 0 1 0 0,0 0 0 0 0,0 0 0 0 0,0 1 0 0 0,0-1 0 0 0,1 0 0 0 0,-1 0 0 0 0,0 0 0 0 0,0 0 0 0 0,0 0 0 0 0,1 0 0 0 0,-1 0 0 0 0,0 0-1 0 0,0 1 1 0 0,1-1 0 0 0,-1 0 0 0 0,0 0 0 0 0,0 0 0 0 0,0 0 0 0 0,1 0 0 0 0,-1 0 0 0 0,0 0 0 0 0,0 0 0 0 0,1 0 0 0 0,-1-1-1 0 0,0 1 1 0 0,0 0 0 0 0,1 0 0 0 0,-1 0 0 0 0,0 0 0 0 0,0 0 0 0 0,0 0 0 0 0,1 0 0 0 0,-1 0 0 0 0,0-1 0 0 0,0 1 0 0 0,0 0 0 0 0,0 0-1 0 0,1-1 1 0 0,14-9 13 0 0,44-39 14 0 0,92-99-1 0 0,-102 97-22 0 0,79-79-5 0 0,39-31 0 0 0,34-34 0 0 0,-10 8 12 0 0,631-593 248 0 0,-109 168-80 0 0,-558 481-168 0 0,-147 124-9 0 0,354-296 72 0 0,3 17 7 0 0,-142 125-66 0 0,-28 20-16 0 0,-87 62 3 0 0,279-184 58 0 0,-381 259-61 0 0,41-20 0 0 0,-42 22 0 0 0,0 0 0 0 0,0 0 0 0 0,0 1 0 0 0,0 0 0 0 0,0 0 0 0 0,0 0 0 0 0,7 0 0 0 0,-11 1 0 0 0,0 0 0 0 0,1 0 0 0 0,-1 0 0 0 0,0 0 0 0 0,0 0 0 0 0,0 0 0 0 0,0 1 0 0 0,0-1 0 0 0,0 0 0 0 0,0 0 0 0 0,0 1 0 0 0,0-1 0 0 0,0 1 0 0 0,0-1 0 0 0,0 1 0 0 0,0 0 0 0 0,0-1 0 0 0,0 1 0 0 0,0 0 0 0 0,-1-1 0 0 0,1 1 0 0 0,0 0 0 0 0,0 0 0 0 0,-1 0 0 0 0,1 0 0 0 0,-1 0 0 0 0,1 0 0 0 0,-1 0 0 0 0,1 0 0 0 0,-1 0 0 0 0,1 0 0 0 0,-1 0 0 0 0,0 0 0 0 0,0 0 0 0 0,1 0 0 0 0,-1 0 0 0 0,0 0 0 0 0,0 0 0 0 0,0 0 0 0 0,0 2 0 0 0,-1 4 0 0 0,0-1 0 0 0,0 1 0 0 0,-1 0 0 0 0,0-1 0 0 0,-4 13 0 0 0,-8 12 25 0 0,-1 0 0 0 0,-25 38 0 0 0,-48 58 91 0 0,-242 285 111 0 0,-22-21-77 0 0,260-292-113 0 0,-441 480-119 0 0,23 22-241 0 0,267-286 152 0 0,27 16 78 0 0,207-315 90 0 0,-15 30 8 0 0,22-41-13 0 0,0 0 1 0 0,0 0-1 0 0,1 0 0 0 0,-1 0 0 0 0,1 0 1 0 0,0 0-1 0 0,0 8 0 0 0,1-13 8 0 0,0 1-1 0 0,0-1 1 0 0,0 1 0 0 0,0-1-1 0 0,0 1 1 0 0,0-1 0 0 0,0 1-1 0 0,0-1 1 0 0,0 1 0 0 0,1-1-1 0 0,-1 1 1 0 0,0-1-1 0 0,0 1 1 0 0,0-1 0 0 0,1 1-1 0 0,-1-1 1 0 0,0 1 0 0 0,0-1-1 0 0,1 1 1 0 0,-1-1-1 0 0,0 0 1 0 0,1 1 0 0 0,-1-1-1 0 0,1 1 1 0 0,-1-1 0 0 0,1 0-1 0 0,-1 0 1 0 0,0 1 0 0 0,1-1-1 0 0,-1 0 1 0 0,1 0-1 0 0,-1 1 1 0 0,1-1 0 0 0,-1 0-1 0 0,1 0 1 0 0,-1 0 0 0 0,1 0-1 0 0,-1 0 1 0 0,1 0 0 0 0,1 0-1 0 0,1 0 2 0 0,0-1-1 0 0,1 1 1 0 0,-1-1-1 0 0,0 0 1 0 0,4-2-1 0 0,-4 2 0 0 0,17-8 0 0 0,0-1 0 0 0,0-1 0 0 0,20-14 0 0 0,155-124-6 0 0,-11-16 20 0 0,-123 108 3 0 0,84-76 106 0 0,29-30 9 0 0,37-27-4 0 0,407-327 63 0 0,-207 179-130 0 0,554-413-49 0 0,-853 672-11 0 0,172-119-102 0 0,5 19-111 0 0,-267 167 191 0 0,98-51-125 0 0,-102 56 93 0 0,0 0-1 0 0,0 1 1 0 0,1 1 0 0 0,33-6 0 0 0,-48 11 35 0 0,0-1 1 0 0,0 1-1 0 0,0 0 1 0 0,0 0-1 0 0,0 0 1 0 0,0 0-1 0 0,0 1 0 0 0,-1 0 1 0 0,1-1-1 0 0,0 1 1 0 0,0 1-1 0 0,5 1 1 0 0,-7-1 7 0 0,-1-1 0 0 0,1 0 0 0 0,0 1 0 0 0,-1-1 0 0 0,0 1 0 0 0,1-1 0 0 0,-1 1 0 0 0,0 0 0 0 0,0 0 0 0 0,0-1 0 0 0,0 1 0 0 0,0 0 0 0 0,0 0 0 0 0,0 0 0 0 0,-1 0 0 0 0,1 0 0 0 0,-1 0 0 0 0,1 0 0 0 0,-1 0 0 0 0,0 0 0 0 0,0 1 0 0 0,0-1 0 0 0,0 0 0 0 0,-1 4 1 0 0,-2 11-31 0 0,-1 0 1 0 0,0 0 0 0 0,-2 0 0 0 0,0-1 0 0 0,0 0 0 0 0,-12 20 0 0 0,-26 47 21 0 0,-67 94 0 0 0,-71 74 214 0 0,-540 594 212 0 0,601-716-352 0 0,-349 383-69 0 0,-138 223-102 0 0,521-624 155 0 0,-127 167 199 0 0,214-278-239 0 0,-20 29 127 0 0,-27 48-1 0 0,44-68-79 0 0,7-8-18 0 0,10-11 8 0 0,300-305-298 0 0,-17-17-43 0 0,516-498 168 0 0,221-72 190 0 0,-43 171 20 0 0,-830 626-74 0 0,-111 75 0 0 0,63-26 0 0 0,-57 34 0 0 0,-50 21 0 0 0,0-1 0 0 0,0 1 0 0 0,0 0 0 0 0,0 0 0 0 0,0 1 0 0 0,10 0 0 0 0,-14 0 0 0 0,0 0 0 0 0,-1 0 0 0 0,1 0 0 0 0,0 1 0 0 0,-1-1-1 0 0,1 1 1 0 0,-1-1 0 0 0,1 1 0 0 0,0 0 0 0 0,-1 0 0 0 0,1-1 0 0 0,-1 1 0 0 0,0 0 0 0 0,1 0-1 0 0,-1 1 1 0 0,0-1 0 0 0,0 0 0 0 0,1 0 0 0 0,0 2 0 0 0,-1 0 0 0 0,1-1-1 0 0,-1 1 1 0 0,0-1 0 0 0,0 1 0 0 0,-1 0 0 0 0,1-1-1 0 0,0 1 1 0 0,-1 0 0 0 0,0-1 0 0 0,1 1 0 0 0,-1 3 0 0 0,-1 6 4 0 0,-1 0 1 0 0,0 0 0 0 0,0 0-1 0 0,-7 18 1 0 0,-4 8 55 0 0,-2-2 0 0 0,-2 0 0 0 0,-30 49 0 0 0,-76 98 137 0 0,122-182-195 0 0,-557 682 451 0 0,-69-59-428 0 0,-292 283-1153 0 0,783-766 842 0 0,-50 51 260 0 0,181-186 27 0 0,-7 6 43 0 0,1 1-1 0 0,0 0 1 0 0,-11 18 0 0 0,21-30-27 0 0,0 0 1 0 0,1 0-1 0 0,-1 0 0 0 0,0 0 1 0 0,1 0-1 0 0,-1 1 0 0 0,1-1 1 0 0,0 0-1 0 0,-1 0 0 0 0,1 0 1 0 0,0 0-1 0 0,0 0 0 0 0,-1 0 1 0 0,1 1-1 0 0,0-1 0 0 0,0 0 1 0 0,1 2-1 0 0,-1-3-4 0 0,1 0-1 0 0,0 1 1 0 0,-1-1 0 0 0,1 0-1 0 0,0 1 1 0 0,0-1 0 0 0,-1 0-1 0 0,1 0 1 0 0,0 1 0 0 0,0-1-1 0 0,0 0 1 0 0,-1 0 0 0 0,1 0-1 0 0,0 0 1 0 0,0 0 0 0 0,0 0-1 0 0,0 0 1 0 0,-1-1 0 0 0,1 1-1 0 0,0 0 1 0 0,0 0 0 0 0,-1-1-1 0 0,1 1 1 0 0,0 0 0 0 0,1-1-1 0 0,21-9 59 0 0,1 0-1 0 0,-1-1 1 0 0,0-2-1 0 0,25-18 1 0 0,-17 11-25 0 0,132-90 41 0 0,239-212-1 0 0,467-407 8 0 0,-377 328-67 0 0,286-223-1 0 0,-755 606-26 0 0,728-565 0 0 0,-403 313-60 0 0,-327 255 42 0 0,1 0 0 0 0,0 2 0 0 0,45-20 0 0 0,-63 31 13 0 0,1 0-1 0 0,0 1 1 0 0,-1 0-1 0 0,1-1 1 0 0,0 2 0 0 0,0-1-1 0 0,0 1 1 0 0,6 0-1 0 0,-10 0 2 0 0,1 0 0 0 0,0 0-1 0 0,-1 1 1 0 0,1-1 0 0 0,0 1-1 0 0,-1-1 1 0 0,1 1 0 0 0,-1-1 0 0 0,1 1-1 0 0,-1 0 1 0 0,0 0 0 0 0,1 0-1 0 0,-1 0 1 0 0,0 0 0 0 0,1 0-1 0 0,-1 0 1 0 0,0 1 0 0 0,0-1 0 0 0,0 0-1 0 0,0 1 1 0 0,0-1 0 0 0,-1 0-1 0 0,1 1 1 0 0,0-1 0 0 0,0 1-1 0 0,-1-1 1 0 0,1 3 0 0 0,0 0 5 0 0,0 0 0 0 0,0 0 0 0 0,-1 0 0 0 0,0 0 0 0 0,0 0-1 0 0,0 0 1 0 0,0 0 0 0 0,-1 7 0 0 0,-12 35 51 0 0,-4 1-6 0 0,-3-1 1 0 0,-37 64 0 0 0,-66 84 141 0 0,-576 729 37 0 0,332-503-290 0 0,72-86-29 0 0,15 9 29 0 0,-289 496-367 0 0,559-819 432 0 0,10-21 1 0 0,0 1-1 0 0,0 0 0 0 0,0 0 1 0 0,1 0-1 0 0,-1 0 0 0 0,0 0 1 0 0,0 0-1 0 0,0 0 0 0 0,1 0 1 0 0,-1 0-1 0 0,0 0 0 0 0,0 0 1 0 0,0 0-1 0 0,1 0 0 0 0,-1 0 1 0 0,0 0-1 0 0,0 0 0 0 0,1 0 1 0 0,-1 0-1 0 0,0 0 1 0 0,0 0-1 0 0,0 0 0 0 0,1 0 1 0 0,-1 0-1 0 0,0 0 0 0 0,0 0 1 0 0,0 0-1 0 0,0 1 0 0 0,1-1 1 0 0,-1 0-1 0 0,0 0 0 0 0,0 0 1 0 0,0 0-1 0 0,0 0 0 0 0,1 1 1 0 0,-1-1-1 0 0,0 0 1 0 0,0 0-1 0 0,0 0 0 0 0,0 1 1 0 0,0-1-1 0 0,0 0 0 0 0,0 0 1 0 0,0 0-1 0 0,0 1 0 0 0,0-1 1 0 0,0 0-1 0 0,0 0 0 0 0,0 0 1 0 0,0 1-1 0 0,0-1 0 0 0,0 0 1 0 0,0 0-1 0 0,0 0 0 0 0,0 1 1 0 0,0-1-1 0 0,0 0 1 0 0,0 0-1 0 0,0 0 0 0 0,0 1 1 0 0,0-1-1 0 0,0 0 0 0 0,0 0 1 0 0,0 0-1 0 0,-1 1 0 0 0,1-1 1 0 0,17-10 44 0 0,-16 10-41 0 0,31-22 50 0 0,46-42 0 0 0,28-37-4 0 0,-94 90-44 0 0,167-165 43 0 0,656-626 94 0 0,-64 101-121 0 0,-309 286 12 0 0,14 24-15 0 0,-417 347-19 0 0,211-159 0 0 0,5 23 0 0 0,-254 167-30 0 0,1 2 0 0 0,0 0 0 0 0,1 1 0 0 0,43-12-1 0 0,-62 21 15 0 0,0 0 0 0 0,0 0 0 0 0,-1 1 0 0 0,1 0 0 0 0,0-1 0 0 0,0 1 0 0 0,0 0 0 0 0,0 1 0 0 0,-1-1 0 0 0,1 1 0 0 0,0-1 0 0 0,6 3 0 0 0,-8-2 8 0 0,-1 0-1 0 0,1 0 1 0 0,0 1 0 0 0,-1-1-1 0 0,1 0 1 0 0,-1 1 0 0 0,1-1-1 0 0,-1 1 1 0 0,0 0-1 0 0,0-1 1 0 0,1 1 0 0 0,-1 0-1 0 0,0 0 1 0 0,-1-1 0 0 0,1 1-1 0 0,0 0 1 0 0,0 0-1 0 0,-1 0 1 0 0,1 0 0 0 0,-1 0-1 0 0,0 0 1 0 0,1 0 0 0 0,-1 4-1 0 0,0 2 1 0 0,0 0-1 0 0,0 1 1 0 0,-1-1-1 0 0,0 0 0 0 0,-4 14 1 0 0,-17 44-45 0 0,-7 0 19 0 0,-38 65 1 0 0,-51 65 19 0 0,-8-7 83 0 0,-29 28-1 0 0,-317 369 34 0 0,-31-18 21 0 0,189-215-92 0 0,-562 623-12 0 0,566-606 247 0 0,304-361-244 0 0,7-12 0 0 0,11-15 1 0 0,122-172-60 0 0,183-197 1 0 0,187-145-54 0 0,249-177 32 0 0,38 45 63 0 0,-412 368-5 0 0,21 35 0 0 0,-364 240 0 0 0,1 3 0 0 0,72-26 0 0 0,-109 44 0 0 0,14-5 0 0 0,24-3 0 0 0,-35 7 0 0 0,0 1 0 0 0,0 0 0 0 0,1-1 0 0 0,-1 1 0 0 0,0 1 0 0 0,0-1 0 0 0,1 0 0 0 0,-1 1 0 0 0,0 0 0 0 0,0-1 0 0 0,0 1 0 0 0,6 3 0 0 0,-7-3 0 0 0,-1 0 0 0 0,0 0 0 0 0,1 0 0 0 0,-1 0 0 0 0,1 1 0 0 0,-1-1 0 0 0,0 0 0 0 0,0 1 0 0 0,0-1 0 0 0,0 1 0 0 0,0-1 0 0 0,0 1 0 0 0,0-1 0 0 0,-1 1 0 0 0,1 0 0 0 0,0-1 0 0 0,0 4 0 0 0,0 0-2 0 0,-1-1 1 0 0,1 1-1 0 0,-1-1 0 0 0,0 1 0 0 0,0 0 0 0 0,-1 5 0 0 0,-4 10-12 0 0,0 0 1 0 0,-2 0 0 0 0,0-1-1 0 0,-1 0 1 0 0,-19 34 0 0 0,-28 42 1 0 0,-120 162-1 0 0,-97 74 123 0 0,225-276-114 0 0,-849 978 149 0 0,466-551 10 0 0,373-417-27 0 0,4 3 0 0 0,-57 93 0 0 0,103-152-110 0 0,1 1 1 0 0,1 0-1 0 0,0 0 0 0 0,0 1 1 0 0,1 0-1 0 0,1-1 0 0 0,-5 18 1 0 0,8-26-18 0 0,0-1 0 0 0,0 1 1 0 0,0-1-1 0 0,0 1 0 0 0,0-1 0 0 0,0 0 0 0 0,0 1 1 0 0,1-1-1 0 0,-1 1 0 0 0,0-1 0 0 0,1 1 1 0 0,-1-1-1 0 0,2 2 0 0 0,-2-2 0 0 0,1-1 0 0 0,-1 1 0 0 0,1 0 0 0 0,-1-1 0 0 0,1 1 0 0 0,-1-1 0 0 0,1 1-1 0 0,0-1 1 0 0,-1 0 0 0 0,1 1 0 0 0,0-1 0 0 0,-1 1 0 0 0,1-1 0 0 0,0 0 0 0 0,0 0 0 0 0,-1 1 0 0 0,1-1 0 0 0,1 0-1 0 0,2 0 2 0 0,-1 0 0 0 0,1 0 0 0 0,0-1 0 0 0,-1 1 0 0 0,1-1 0 0 0,-1 0 0 0 0,1 0-1 0 0,-1 0 1 0 0,4-3 0 0 0,16-6-1 0 0,-1-1 1 0 0,42-29-1 0 0,39-41-16 0 0,-90 70 10 0 0,111-91-83 0 0,-121 99 86 0 0,153-130-133 0 0,29-43-16 0 0,23-32-1521 0 0,18-24-6080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19:05:1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60 18431,'-31'-12'0,"-20"12"-32,39-8-800,0 8 448,4 0-1663,8-20 1119,0 1-4896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9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51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2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5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7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9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1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2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1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4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39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3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2262" y="13074598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Title">
            <a:extLst>
              <a:ext uri="{FF2B5EF4-FFF2-40B4-BE49-F238E27FC236}">
                <a16:creationId xmlns:a16="http://schemas.microsoft.com/office/drawing/2014/main" id="{669747CC-287A-4511-B6BA-1E29F72864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29C98FCC-6A80-4DF0-BF5C-C9AD105185DF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20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8832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4598"/>
            <a:ext cx="379477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4" r:id="rId11"/>
    <p:sldLayoutId id="2147483665" r:id="rId1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chemeClr val="tx1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chemeClr val="tx1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chemeClr val="tx1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chemeClr val="tx1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chemeClr val="tx1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2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21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3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47.png"/><Relationship Id="rId15" Type="http://schemas.openxmlformats.org/officeDocument/2006/relationships/image" Target="../media/image63.png"/><Relationship Id="rId10" Type="http://schemas.openxmlformats.org/officeDocument/2006/relationships/image" Target="../media/image32.png"/><Relationship Id="rId4" Type="http://schemas.openxmlformats.org/officeDocument/2006/relationships/image" Target="../media/image46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customXml" Target="../ink/ink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74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1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5.png"/><Relationship Id="rId5" Type="http://schemas.openxmlformats.org/officeDocument/2006/relationships/image" Target="../media/image192.png"/><Relationship Id="rId4" Type="http://schemas.openxmlformats.org/officeDocument/2006/relationships/image" Target="../media/image1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203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7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0.png"/><Relationship Id="rId5" Type="http://schemas.openxmlformats.org/officeDocument/2006/relationships/image" Target="../media/image76.png"/><Relationship Id="rId4" Type="http://schemas.openxmlformats.org/officeDocument/2006/relationships/image" Target="../media/image7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12" Type="http://schemas.openxmlformats.org/officeDocument/2006/relationships/image" Target="../media/image10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0.png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0.png"/><Relationship Id="rId7" Type="http://schemas.openxmlformats.org/officeDocument/2006/relationships/image" Target="../media/image1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0.png"/><Relationship Id="rId4" Type="http://schemas.openxmlformats.org/officeDocument/2006/relationships/customXml" Target="../ink/ink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0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0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andom Order Set Cover is as Easy as Offline"/>
          <p:cNvSpPr txBox="1">
            <a:spLocks noGrp="1"/>
          </p:cNvSpPr>
          <p:nvPr>
            <p:ph type="ctrTitle"/>
          </p:nvPr>
        </p:nvSpPr>
        <p:spPr>
          <a:xfrm>
            <a:off x="1206498" y="5173712"/>
            <a:ext cx="21971004" cy="4183647"/>
          </a:xfrm>
          <a:prstGeom prst="rect">
            <a:avLst/>
          </a:prstGeom>
          <a:ln/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10700" b="1" dirty="0">
                <a:solidFill>
                  <a:srgbClr val="C00000"/>
                </a:solidFill>
              </a:rPr>
              <a:t>Online Algos: Old and New</a:t>
            </a:r>
            <a:br>
              <a:rPr lang="en-US" sz="10700" b="1" dirty="0">
                <a:solidFill>
                  <a:srgbClr val="C00000"/>
                </a:solidFill>
              </a:rPr>
            </a:br>
            <a:r>
              <a:rPr lang="en-US" sz="6700" b="1" dirty="0"/>
              <a:t>Lecture #3: Online Resource Allocation</a:t>
            </a:r>
            <a:br>
              <a:rPr lang="en-US" sz="6700" b="1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3362D-659E-4932-A959-F82092A8E333}"/>
              </a:ext>
            </a:extLst>
          </p:cNvPr>
          <p:cNvSpPr/>
          <p:nvPr/>
        </p:nvSpPr>
        <p:spPr>
          <a:xfrm>
            <a:off x="0" y="11257280"/>
            <a:ext cx="24384000" cy="245872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" name="Anupam Gupta (CMU), Greg Kehne (Harvard), and Roie Levin (CMU)">
            <a:extLst>
              <a:ext uri="{FF2B5EF4-FFF2-40B4-BE49-F238E27FC236}">
                <a16:creationId xmlns:a16="http://schemas.microsoft.com/office/drawing/2014/main" id="{F50557E9-27BA-41EB-820D-59864386B31E}"/>
              </a:ext>
            </a:extLst>
          </p:cNvPr>
          <p:cNvSpPr txBox="1"/>
          <p:nvPr/>
        </p:nvSpPr>
        <p:spPr>
          <a:xfrm>
            <a:off x="1206498" y="10620478"/>
            <a:ext cx="21971003" cy="2390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l" defTabSz="536575">
              <a:defRPr sz="3575"/>
            </a:pPr>
            <a:r>
              <a:rPr lang="en-US" sz="4400" b="1" dirty="0">
                <a:solidFill>
                  <a:srgbClr val="7030A0"/>
                </a:solidFill>
              </a:rPr>
              <a:t>Anupam Gupta (NYU)</a:t>
            </a:r>
            <a:endParaRPr sz="44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E9642-D7CA-4CE7-9F50-79A413D1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259" y="12055200"/>
            <a:ext cx="7273621" cy="966366"/>
          </a:xfrm>
          <a:prstGeom prst="rect">
            <a:avLst/>
          </a:prstGeom>
          <a:ln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greed is good </a:t>
            </a:r>
            <a:r>
              <a:rPr lang="en-US" dirty="0">
                <a:solidFill>
                  <a:srgbClr val="C00000"/>
                </a:solidFill>
              </a:rPr>
              <a:t>(up to a point)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/>
              <p:nvPr/>
            </p:nvSpPr>
            <p:spPr>
              <a:xfrm>
                <a:off x="1567084" y="3543668"/>
                <a:ext cx="1070498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Greedy is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competitive algorithm.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084" y="3543668"/>
                <a:ext cx="10704982" cy="656590"/>
              </a:xfrm>
              <a:prstGeom prst="rect">
                <a:avLst/>
              </a:prstGeom>
              <a:blipFill>
                <a:blip r:embed="rId2"/>
                <a:stretch>
                  <a:fillRect l="-1538" t="-13889" r="-1538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13F9AF-0071-448B-BDBA-FC904940C1B5}"/>
                  </a:ext>
                </a:extLst>
              </p:cNvPr>
              <p:cNvSpPr txBox="1"/>
              <p:nvPr/>
            </p:nvSpPr>
            <p:spPr>
              <a:xfrm>
                <a:off x="1567084" y="4518548"/>
                <a:ext cx="9058634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en-US" sz="3600" b="1" dirty="0">
                    <a:solidFill>
                      <a:srgbClr val="0033CC"/>
                    </a:solidFill>
                  </a:rPr>
                  <a:t>Theorem:</a:t>
                </a:r>
                <a:r>
                  <a:rPr lang="en-US" sz="3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</a:rPr>
                  <a:t>worst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Ω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lower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bound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13F9AF-0071-448B-BDBA-FC904940C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084" y="4518548"/>
                <a:ext cx="9058634" cy="656590"/>
              </a:xfrm>
              <a:prstGeom prst="rect">
                <a:avLst/>
              </a:prstGeom>
              <a:blipFill>
                <a:blip r:embed="rId3"/>
                <a:stretch>
                  <a:fillRect l="-1884" t="-13889" r="-1884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957A113-1379-4C6F-BBC9-F0A5E964467B}"/>
              </a:ext>
            </a:extLst>
          </p:cNvPr>
          <p:cNvGrpSpPr/>
          <p:nvPr/>
        </p:nvGrpSpPr>
        <p:grpSpPr>
          <a:xfrm>
            <a:off x="20679507" y="4316482"/>
            <a:ext cx="480646" cy="5666304"/>
            <a:chOff x="20679507" y="4316482"/>
            <a:chExt cx="480646" cy="5666304"/>
          </a:xfrm>
          <a:solidFill>
            <a:schemeClr val="bg1">
              <a:lumMod val="5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BA1496-FFA6-4AF9-813D-C3D178E349FD}"/>
                </a:ext>
              </a:extLst>
            </p:cNvPr>
            <p:cNvSpPr/>
            <p:nvPr/>
          </p:nvSpPr>
          <p:spPr>
            <a:xfrm>
              <a:off x="20679507" y="4316482"/>
              <a:ext cx="480646" cy="492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73275C8-0275-4B76-9B8D-2E8F703181EA}"/>
                </a:ext>
              </a:extLst>
            </p:cNvPr>
            <p:cNvSpPr/>
            <p:nvPr/>
          </p:nvSpPr>
          <p:spPr>
            <a:xfrm>
              <a:off x="20679507" y="5055616"/>
              <a:ext cx="480646" cy="492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B264357-2D9B-474D-8D63-7E23C2E4984A}"/>
                </a:ext>
              </a:extLst>
            </p:cNvPr>
            <p:cNvSpPr/>
            <p:nvPr/>
          </p:nvSpPr>
          <p:spPr>
            <a:xfrm>
              <a:off x="20679507" y="5794750"/>
              <a:ext cx="480646" cy="492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08F820-13D6-4B03-AB80-26027B17CC25}"/>
                </a:ext>
              </a:extLst>
            </p:cNvPr>
            <p:cNvSpPr/>
            <p:nvPr/>
          </p:nvSpPr>
          <p:spPr>
            <a:xfrm>
              <a:off x="20679507" y="6533884"/>
              <a:ext cx="480646" cy="492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CCE9D7-697F-487D-9609-5180EF841B88}"/>
                </a:ext>
              </a:extLst>
            </p:cNvPr>
            <p:cNvSpPr/>
            <p:nvPr/>
          </p:nvSpPr>
          <p:spPr>
            <a:xfrm>
              <a:off x="20679507" y="7273018"/>
              <a:ext cx="480646" cy="492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4EA828-F6E8-4FD9-9DA6-C4A516AB0707}"/>
                </a:ext>
              </a:extLst>
            </p:cNvPr>
            <p:cNvSpPr/>
            <p:nvPr/>
          </p:nvSpPr>
          <p:spPr>
            <a:xfrm>
              <a:off x="20679507" y="8012152"/>
              <a:ext cx="480646" cy="492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8D8FE10-8C8D-48C6-B422-8312A17278C6}"/>
                </a:ext>
              </a:extLst>
            </p:cNvPr>
            <p:cNvSpPr/>
            <p:nvPr/>
          </p:nvSpPr>
          <p:spPr>
            <a:xfrm>
              <a:off x="20679507" y="8751286"/>
              <a:ext cx="480646" cy="492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E3F1A62-1355-40D4-921D-D73D7D8E380D}"/>
                </a:ext>
              </a:extLst>
            </p:cNvPr>
            <p:cNvSpPr/>
            <p:nvPr/>
          </p:nvSpPr>
          <p:spPr>
            <a:xfrm>
              <a:off x="20679507" y="9490417"/>
              <a:ext cx="480646" cy="492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28BDF3-23CF-4C00-97A8-AB5E9A761AA6}"/>
              </a:ext>
            </a:extLst>
          </p:cNvPr>
          <p:cNvGrpSpPr/>
          <p:nvPr/>
        </p:nvGrpSpPr>
        <p:grpSpPr>
          <a:xfrm>
            <a:off x="19253451" y="4562667"/>
            <a:ext cx="1426056" cy="5139309"/>
            <a:chOff x="19253451" y="4562667"/>
            <a:chExt cx="1426056" cy="513930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187A4D1-24F1-4233-BCAE-AFDCC20D6C1E}"/>
                </a:ext>
              </a:extLst>
            </p:cNvPr>
            <p:cNvSpPr/>
            <p:nvPr/>
          </p:nvSpPr>
          <p:spPr>
            <a:xfrm>
              <a:off x="19253451" y="4843480"/>
              <a:ext cx="386862" cy="388021"/>
            </a:xfrm>
            <a:prstGeom prst="ellipse">
              <a:avLst/>
            </a:prstGeom>
            <a:solidFill>
              <a:srgbClr val="92D050"/>
            </a:solidFill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F30AFA-1774-42ED-ADF4-6FAD03A472CA}"/>
                </a:ext>
              </a:extLst>
            </p:cNvPr>
            <p:cNvCxnSpPr>
              <a:cxnSpLocks/>
              <a:stCxn id="49" idx="7"/>
              <a:endCxn id="40" idx="1"/>
            </p:cNvCxnSpPr>
            <p:nvPr/>
          </p:nvCxnSpPr>
          <p:spPr>
            <a:xfrm flipV="1">
              <a:off x="19583658" y="4562667"/>
              <a:ext cx="1095849" cy="337637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4710A8-7489-466A-9F0F-3EB5A1A0CCAD}"/>
                </a:ext>
              </a:extLst>
            </p:cNvPr>
            <p:cNvCxnSpPr>
              <a:cxnSpLocks/>
              <a:stCxn id="49" idx="6"/>
              <a:endCxn id="41" idx="1"/>
            </p:cNvCxnSpPr>
            <p:nvPr/>
          </p:nvCxnSpPr>
          <p:spPr>
            <a:xfrm>
              <a:off x="19640313" y="5037491"/>
              <a:ext cx="1039194" cy="26431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46A29E-C14C-41F1-8341-DE0B904F42A9}"/>
                </a:ext>
              </a:extLst>
            </p:cNvPr>
            <p:cNvSpPr/>
            <p:nvPr/>
          </p:nvSpPr>
          <p:spPr>
            <a:xfrm>
              <a:off x="19253451" y="6287119"/>
              <a:ext cx="386862" cy="388021"/>
            </a:xfrm>
            <a:prstGeom prst="ellipse">
              <a:avLst/>
            </a:prstGeom>
            <a:solidFill>
              <a:srgbClr val="92D050"/>
            </a:solidFill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46261FA-4281-4A70-9EF2-D305D3BB87E0}"/>
                </a:ext>
              </a:extLst>
            </p:cNvPr>
            <p:cNvCxnSpPr>
              <a:cxnSpLocks/>
              <a:stCxn id="52" idx="7"/>
            </p:cNvCxnSpPr>
            <p:nvPr/>
          </p:nvCxnSpPr>
          <p:spPr>
            <a:xfrm flipV="1">
              <a:off x="19583658" y="6006306"/>
              <a:ext cx="1095849" cy="337637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C37914-7C18-4332-9DE6-5876DDFA3418}"/>
                </a:ext>
              </a:extLst>
            </p:cNvPr>
            <p:cNvCxnSpPr>
              <a:cxnSpLocks/>
              <a:stCxn id="52" idx="6"/>
            </p:cNvCxnSpPr>
            <p:nvPr/>
          </p:nvCxnSpPr>
          <p:spPr>
            <a:xfrm>
              <a:off x="19640313" y="6481130"/>
              <a:ext cx="1039194" cy="26431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0BDC3D1-828E-459F-AA1D-30ECAA19098D}"/>
                </a:ext>
              </a:extLst>
            </p:cNvPr>
            <p:cNvSpPr/>
            <p:nvPr/>
          </p:nvSpPr>
          <p:spPr>
            <a:xfrm>
              <a:off x="19253451" y="7800016"/>
              <a:ext cx="386862" cy="388021"/>
            </a:xfrm>
            <a:prstGeom prst="ellipse">
              <a:avLst/>
            </a:prstGeom>
            <a:solidFill>
              <a:srgbClr val="92D050"/>
            </a:solidFill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A70BCE-BE69-4B4E-BD31-A7ED01E2B717}"/>
                </a:ext>
              </a:extLst>
            </p:cNvPr>
            <p:cNvCxnSpPr>
              <a:cxnSpLocks/>
              <a:stCxn id="55" idx="7"/>
            </p:cNvCxnSpPr>
            <p:nvPr/>
          </p:nvCxnSpPr>
          <p:spPr>
            <a:xfrm flipV="1">
              <a:off x="19583658" y="7519203"/>
              <a:ext cx="1095849" cy="337637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9624E09-A834-48E6-878F-6B3F5FC163D7}"/>
                </a:ext>
              </a:extLst>
            </p:cNvPr>
            <p:cNvCxnSpPr>
              <a:cxnSpLocks/>
              <a:stCxn id="55" idx="6"/>
            </p:cNvCxnSpPr>
            <p:nvPr/>
          </p:nvCxnSpPr>
          <p:spPr>
            <a:xfrm>
              <a:off x="19640313" y="7994027"/>
              <a:ext cx="1039194" cy="26431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03C8D6D-883C-4F0B-B5C9-6A86E0DAB226}"/>
                </a:ext>
              </a:extLst>
            </p:cNvPr>
            <p:cNvSpPr/>
            <p:nvPr/>
          </p:nvSpPr>
          <p:spPr>
            <a:xfrm>
              <a:off x="19253451" y="9243655"/>
              <a:ext cx="386862" cy="388021"/>
            </a:xfrm>
            <a:prstGeom prst="ellipse">
              <a:avLst/>
            </a:prstGeom>
            <a:solidFill>
              <a:srgbClr val="92D050"/>
            </a:solidFill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A6A12A7-7D2C-4E4C-A0E9-6778AC0AE88D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19583658" y="8962842"/>
              <a:ext cx="1095849" cy="337637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D18AF5A-4BD2-49DB-A1F8-7021989CAC05}"/>
                </a:ext>
              </a:extLst>
            </p:cNvPr>
            <p:cNvCxnSpPr>
              <a:cxnSpLocks/>
              <a:stCxn id="58" idx="6"/>
            </p:cNvCxnSpPr>
            <p:nvPr/>
          </p:nvCxnSpPr>
          <p:spPr>
            <a:xfrm>
              <a:off x="19640313" y="9437666"/>
              <a:ext cx="1039194" cy="26431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DC4AA1-8E31-4672-AAB2-6D0F1805E7E0}"/>
              </a:ext>
            </a:extLst>
          </p:cNvPr>
          <p:cNvGrpSpPr/>
          <p:nvPr/>
        </p:nvGrpSpPr>
        <p:grpSpPr>
          <a:xfrm>
            <a:off x="21245507" y="4324538"/>
            <a:ext cx="386862" cy="4890593"/>
            <a:chOff x="21245507" y="4324538"/>
            <a:chExt cx="386862" cy="489059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9510D2-653F-4D4C-8601-44FEC051CD71}"/>
                </a:ext>
              </a:extLst>
            </p:cNvPr>
            <p:cNvSpPr/>
            <p:nvPr/>
          </p:nvSpPr>
          <p:spPr>
            <a:xfrm>
              <a:off x="21245507" y="4324538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46FD592-C0BD-4668-9C05-AC6AE2DD20D3}"/>
                </a:ext>
              </a:extLst>
            </p:cNvPr>
            <p:cNvSpPr/>
            <p:nvPr/>
          </p:nvSpPr>
          <p:spPr>
            <a:xfrm>
              <a:off x="21245507" y="5863357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DBB1D0D-14E2-4858-9178-A7F45A4571E9}"/>
                </a:ext>
              </a:extLst>
            </p:cNvPr>
            <p:cNvSpPr/>
            <p:nvPr/>
          </p:nvSpPr>
          <p:spPr>
            <a:xfrm>
              <a:off x="21245507" y="7288291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076880-C727-4119-A717-2A4284766B6A}"/>
                </a:ext>
              </a:extLst>
            </p:cNvPr>
            <p:cNvSpPr/>
            <p:nvPr/>
          </p:nvSpPr>
          <p:spPr>
            <a:xfrm>
              <a:off x="21245507" y="8827110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1AB133-9E6A-40C4-A4D6-45B99F1ACD57}"/>
              </a:ext>
            </a:extLst>
          </p:cNvPr>
          <p:cNvGrpSpPr/>
          <p:nvPr/>
        </p:nvGrpSpPr>
        <p:grpSpPr>
          <a:xfrm>
            <a:off x="18183983" y="4562667"/>
            <a:ext cx="2495524" cy="4448041"/>
            <a:chOff x="18183983" y="4562667"/>
            <a:chExt cx="2495524" cy="444804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BC931A5-82C5-4E9B-8066-984037AC3BC4}"/>
                </a:ext>
              </a:extLst>
            </p:cNvPr>
            <p:cNvSpPr/>
            <p:nvPr/>
          </p:nvSpPr>
          <p:spPr>
            <a:xfrm>
              <a:off x="18210364" y="5369149"/>
              <a:ext cx="386862" cy="388021"/>
            </a:xfrm>
            <a:prstGeom prst="ellipse">
              <a:avLst/>
            </a:prstGeom>
            <a:solidFill>
              <a:srgbClr val="00B0F0"/>
            </a:solidFill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55B6842-3570-44A1-99B2-7C0B2298C2B3}"/>
                </a:ext>
              </a:extLst>
            </p:cNvPr>
            <p:cNvCxnSpPr>
              <a:cxnSpLocks/>
              <a:stCxn id="67" idx="6"/>
              <a:endCxn id="40" idx="1"/>
            </p:cNvCxnSpPr>
            <p:nvPr/>
          </p:nvCxnSpPr>
          <p:spPr>
            <a:xfrm flipV="1">
              <a:off x="18597226" y="4562667"/>
              <a:ext cx="2082281" cy="1000493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C98FB00-C19A-4B26-87EA-35DBC92968AB}"/>
                </a:ext>
              </a:extLst>
            </p:cNvPr>
            <p:cNvCxnSpPr>
              <a:cxnSpLocks/>
              <a:stCxn id="67" idx="6"/>
              <a:endCxn id="42" idx="1"/>
            </p:cNvCxnSpPr>
            <p:nvPr/>
          </p:nvCxnSpPr>
          <p:spPr>
            <a:xfrm>
              <a:off x="18597226" y="5563160"/>
              <a:ext cx="2082281" cy="477775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C680397-35B8-4874-9DA0-8EDD36821C11}"/>
                </a:ext>
              </a:extLst>
            </p:cNvPr>
            <p:cNvSpPr/>
            <p:nvPr/>
          </p:nvSpPr>
          <p:spPr>
            <a:xfrm>
              <a:off x="18183983" y="8338922"/>
              <a:ext cx="386862" cy="388021"/>
            </a:xfrm>
            <a:prstGeom prst="ellipse">
              <a:avLst/>
            </a:prstGeom>
            <a:solidFill>
              <a:srgbClr val="00B0F0"/>
            </a:solidFill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DC9F1C5-7889-4A07-8399-91C165A91A40}"/>
                </a:ext>
              </a:extLst>
            </p:cNvPr>
            <p:cNvCxnSpPr>
              <a:cxnSpLocks/>
              <a:stCxn id="70" idx="6"/>
            </p:cNvCxnSpPr>
            <p:nvPr/>
          </p:nvCxnSpPr>
          <p:spPr>
            <a:xfrm flipV="1">
              <a:off x="18570845" y="7532440"/>
              <a:ext cx="2082281" cy="1000493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F14D19-4D89-4B29-8A4A-31CF355B6D4B}"/>
                </a:ext>
              </a:extLst>
            </p:cNvPr>
            <p:cNvCxnSpPr>
              <a:cxnSpLocks/>
              <a:stCxn id="70" idx="6"/>
            </p:cNvCxnSpPr>
            <p:nvPr/>
          </p:nvCxnSpPr>
          <p:spPr>
            <a:xfrm>
              <a:off x="18570845" y="8532933"/>
              <a:ext cx="2082281" cy="477775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A22B5EE5-1C6C-4421-9EF7-B730DB7AEC21}"/>
              </a:ext>
            </a:extLst>
          </p:cNvPr>
          <p:cNvSpPr/>
          <p:nvPr/>
        </p:nvSpPr>
        <p:spPr>
          <a:xfrm>
            <a:off x="21346242" y="4266656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6ECCA99-5577-4610-AD7B-08A7627F5282}"/>
              </a:ext>
            </a:extLst>
          </p:cNvPr>
          <p:cNvSpPr/>
          <p:nvPr/>
        </p:nvSpPr>
        <p:spPr>
          <a:xfrm>
            <a:off x="21330861" y="7208165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059774E-EC57-4DAF-92DB-AD15DB3E0FA3}"/>
              </a:ext>
            </a:extLst>
          </p:cNvPr>
          <p:cNvGrpSpPr/>
          <p:nvPr/>
        </p:nvGrpSpPr>
        <p:grpSpPr>
          <a:xfrm>
            <a:off x="18081836" y="4562667"/>
            <a:ext cx="2597671" cy="2956536"/>
            <a:chOff x="18081836" y="4562667"/>
            <a:chExt cx="2597671" cy="295653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9CE94C4-DFA0-40F8-B629-D044E31E124F}"/>
                </a:ext>
              </a:extLst>
            </p:cNvPr>
            <p:cNvSpPr/>
            <p:nvPr/>
          </p:nvSpPr>
          <p:spPr>
            <a:xfrm>
              <a:off x="18081836" y="7043576"/>
              <a:ext cx="386862" cy="388021"/>
            </a:xfrm>
            <a:prstGeom prst="ellipse">
              <a:avLst/>
            </a:prstGeom>
            <a:solidFill>
              <a:srgbClr val="FFC000"/>
            </a:solidFill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35529D9-053B-40AA-8677-356D52D6C0F1}"/>
                </a:ext>
              </a:extLst>
            </p:cNvPr>
            <p:cNvCxnSpPr>
              <a:cxnSpLocks/>
              <a:stCxn id="76" idx="7"/>
              <a:endCxn id="40" idx="1"/>
            </p:cNvCxnSpPr>
            <p:nvPr/>
          </p:nvCxnSpPr>
          <p:spPr>
            <a:xfrm flipV="1">
              <a:off x="18412043" y="4562667"/>
              <a:ext cx="2267464" cy="2537733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7FF43D-61EB-4AC5-B70F-048751064C29}"/>
                </a:ext>
              </a:extLst>
            </p:cNvPr>
            <p:cNvCxnSpPr>
              <a:cxnSpLocks/>
              <a:stCxn id="76" idx="6"/>
              <a:endCxn id="44" idx="1"/>
            </p:cNvCxnSpPr>
            <p:nvPr/>
          </p:nvCxnSpPr>
          <p:spPr>
            <a:xfrm>
              <a:off x="18468698" y="7237587"/>
              <a:ext cx="2210809" cy="281616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61F2D2AF-7EFD-4AEC-B81B-B2D388BE755A}"/>
              </a:ext>
            </a:extLst>
          </p:cNvPr>
          <p:cNvSpPr/>
          <p:nvPr/>
        </p:nvSpPr>
        <p:spPr>
          <a:xfrm>
            <a:off x="21472508" y="4186530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421725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3" grpId="0" animBg="1"/>
      <p:bldP spid="74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more general: low-congestion routing 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623087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Requests are vertex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6230873" cy="656590"/>
              </a:xfrm>
              <a:prstGeom prst="rect">
                <a:avLst/>
              </a:prstGeom>
              <a:blipFill>
                <a:blip r:embed="rId2"/>
                <a:stretch>
                  <a:fillRect l="-3620"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418531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Graph with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𝑚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edges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4185313" cy="656590"/>
              </a:xfrm>
              <a:prstGeom prst="rect">
                <a:avLst/>
              </a:prstGeom>
              <a:blipFill>
                <a:blip r:embed="rId3"/>
                <a:stretch>
                  <a:fillRect l="-5386" t="-13889" r="-4512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FE691E-AC05-46F6-8E07-F9AFCA27002F}"/>
              </a:ext>
            </a:extLst>
          </p:cNvPr>
          <p:cNvSpPr txBox="1"/>
          <p:nvPr/>
        </p:nvSpPr>
        <p:spPr>
          <a:xfrm>
            <a:off x="1716252" y="6759737"/>
            <a:ext cx="90553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Goal: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minimize maximum load over all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/>
              <p:nvPr/>
            </p:nvSpPr>
            <p:spPr>
              <a:xfrm>
                <a:off x="1717983" y="5904052"/>
                <a:ext cx="947797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= L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oad of edge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=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sym typeface="Lato Regular"/>
                  </a:rPr>
                  <a:t>number of paths using it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83" y="5904052"/>
                <a:ext cx="9477979" cy="656590"/>
              </a:xfrm>
              <a:prstGeom prst="rect">
                <a:avLst/>
              </a:prstGeom>
              <a:blipFill>
                <a:blip r:embed="rId4"/>
                <a:stretch>
                  <a:fillRect t="-14953" r="-1415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/>
              <p:nvPr/>
            </p:nvSpPr>
            <p:spPr>
              <a:xfrm>
                <a:off x="1714500" y="5087527"/>
                <a:ext cx="655031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Must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find a path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87527"/>
                <a:ext cx="6550319" cy="656590"/>
              </a:xfrm>
              <a:prstGeom prst="rect">
                <a:avLst/>
              </a:prstGeom>
              <a:blipFill>
                <a:blip r:embed="rId5"/>
                <a:stretch>
                  <a:fillRect l="-3442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60EE513-997B-4A32-8D3A-80AD14D9E79F}"/>
              </a:ext>
            </a:extLst>
          </p:cNvPr>
          <p:cNvGrpSpPr/>
          <p:nvPr/>
        </p:nvGrpSpPr>
        <p:grpSpPr>
          <a:xfrm>
            <a:off x="15690377" y="4835111"/>
            <a:ext cx="5703271" cy="5791670"/>
            <a:chOff x="3868621" y="4624753"/>
            <a:chExt cx="5703271" cy="57916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A1159F-5BA9-4B23-9EA6-7371CCC3B598}"/>
                </a:ext>
              </a:extLst>
            </p:cNvPr>
            <p:cNvSpPr/>
            <p:nvPr/>
          </p:nvSpPr>
          <p:spPr>
            <a:xfrm>
              <a:off x="3938954" y="4771292"/>
              <a:ext cx="5486400" cy="5486400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562816-74A0-4C5A-9E16-655E3E33667D}"/>
                </a:ext>
              </a:extLst>
            </p:cNvPr>
            <p:cNvSpPr/>
            <p:nvPr/>
          </p:nvSpPr>
          <p:spPr>
            <a:xfrm>
              <a:off x="6461237" y="4624753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D4093D-9ABB-4CB8-9E59-13BDF9D8BE4D}"/>
                </a:ext>
              </a:extLst>
            </p:cNvPr>
            <p:cNvSpPr/>
            <p:nvPr/>
          </p:nvSpPr>
          <p:spPr>
            <a:xfrm>
              <a:off x="5290865" y="4917830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AD5503-6B5E-4CFC-8995-3992985FC6FD}"/>
                </a:ext>
              </a:extLst>
            </p:cNvPr>
            <p:cNvSpPr/>
            <p:nvPr/>
          </p:nvSpPr>
          <p:spPr>
            <a:xfrm>
              <a:off x="4289168" y="5824832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F1368D-85D0-409A-88D5-1658AA099151}"/>
                </a:ext>
              </a:extLst>
            </p:cNvPr>
            <p:cNvSpPr/>
            <p:nvPr/>
          </p:nvSpPr>
          <p:spPr>
            <a:xfrm>
              <a:off x="3868621" y="7060307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B7D7C9-4199-440F-BDD2-580C93BACA6E}"/>
                </a:ext>
              </a:extLst>
            </p:cNvPr>
            <p:cNvSpPr/>
            <p:nvPr/>
          </p:nvSpPr>
          <p:spPr>
            <a:xfrm>
              <a:off x="4015159" y="8413769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120A57F-EE24-40D6-BC1D-6C992C4DE575}"/>
                </a:ext>
              </a:extLst>
            </p:cNvPr>
            <p:cNvSpPr/>
            <p:nvPr/>
          </p:nvSpPr>
          <p:spPr>
            <a:xfrm>
              <a:off x="4582245" y="9285260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6F1A4C-362D-4EAB-B4D1-5DDC9379D138}"/>
                </a:ext>
              </a:extLst>
            </p:cNvPr>
            <p:cNvSpPr/>
            <p:nvPr/>
          </p:nvSpPr>
          <p:spPr>
            <a:xfrm>
              <a:off x="5464829" y="9919558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F38DEA-35F7-4B7C-980E-C3FBDEDF7463}"/>
                </a:ext>
              </a:extLst>
            </p:cNvPr>
            <p:cNvSpPr/>
            <p:nvPr/>
          </p:nvSpPr>
          <p:spPr>
            <a:xfrm>
              <a:off x="6607775" y="10123346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58CB19-554A-46F3-ABE8-8ADCAFD383FA}"/>
                </a:ext>
              </a:extLst>
            </p:cNvPr>
            <p:cNvSpPr/>
            <p:nvPr/>
          </p:nvSpPr>
          <p:spPr>
            <a:xfrm>
              <a:off x="7726389" y="9830269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9198CE-AB87-4FC0-84F7-B476A8E0082F}"/>
                </a:ext>
              </a:extLst>
            </p:cNvPr>
            <p:cNvSpPr/>
            <p:nvPr/>
          </p:nvSpPr>
          <p:spPr>
            <a:xfrm>
              <a:off x="8713290" y="9138721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7C5E915-F6DF-47C8-927E-C14A6095B749}"/>
                </a:ext>
              </a:extLst>
            </p:cNvPr>
            <p:cNvSpPr/>
            <p:nvPr/>
          </p:nvSpPr>
          <p:spPr>
            <a:xfrm>
              <a:off x="9202610" y="8120692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BFF3DC-27EB-47C3-846B-CCF39941DC6C}"/>
                </a:ext>
              </a:extLst>
            </p:cNvPr>
            <p:cNvSpPr/>
            <p:nvPr/>
          </p:nvSpPr>
          <p:spPr>
            <a:xfrm>
              <a:off x="9278815" y="7060306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3BAE29-22B4-4F54-85AF-7412AAC57EDE}"/>
                </a:ext>
              </a:extLst>
            </p:cNvPr>
            <p:cNvSpPr/>
            <p:nvPr/>
          </p:nvSpPr>
          <p:spPr>
            <a:xfrm>
              <a:off x="8888358" y="5971370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8D477A-0452-4249-86F6-704B9CCDDB21}"/>
                </a:ext>
              </a:extLst>
            </p:cNvPr>
            <p:cNvSpPr/>
            <p:nvPr/>
          </p:nvSpPr>
          <p:spPr>
            <a:xfrm>
              <a:off x="7813148" y="4917830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37B7F-0FBB-4D21-8D4A-47F699D5708A}"/>
                  </a:ext>
                </a:extLst>
              </p:cNvPr>
              <p:cNvSpPr txBox="1"/>
              <p:nvPr/>
            </p:nvSpPr>
            <p:spPr>
              <a:xfrm>
                <a:off x="18243582" y="4066660"/>
                <a:ext cx="52065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𝑠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37B7F-0FBB-4D21-8D4A-47F699D5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582" y="4066660"/>
                <a:ext cx="520655" cy="595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EFF4C7-9113-47B5-94FC-44F0AFBD202E}"/>
                  </a:ext>
                </a:extLst>
              </p:cNvPr>
              <p:cNvSpPr txBox="1"/>
              <p:nvPr/>
            </p:nvSpPr>
            <p:spPr>
              <a:xfrm>
                <a:off x="18473918" y="10734960"/>
                <a:ext cx="49738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𝑡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EFF4C7-9113-47B5-94FC-44F0AFBD2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918" y="10734960"/>
                <a:ext cx="497380" cy="595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81CC7C-868A-4290-8A76-2F1047CBE341}"/>
              </a:ext>
            </a:extLst>
          </p:cNvPr>
          <p:cNvCxnSpPr>
            <a:stCxn id="17" idx="6"/>
            <a:endCxn id="26" idx="2"/>
          </p:cNvCxnSpPr>
          <p:nvPr/>
        </p:nvCxnSpPr>
        <p:spPr>
          <a:xfrm flipV="1">
            <a:off x="15983454" y="6328267"/>
            <a:ext cx="4726660" cy="1088937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EBCDDA-8738-46BF-951E-3F9505FEF12D}"/>
              </a:ext>
            </a:extLst>
          </p:cNvPr>
          <p:cNvCxnSpPr>
            <a:cxnSpLocks/>
            <a:stCxn id="20" idx="0"/>
            <a:endCxn id="14" idx="4"/>
          </p:cNvCxnSpPr>
          <p:nvPr/>
        </p:nvCxnSpPr>
        <p:spPr>
          <a:xfrm flipV="1">
            <a:off x="17433124" y="5128188"/>
            <a:ext cx="996408" cy="5001728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A61ACD-6798-4CCA-86A9-A65011B0F3AF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16404001" y="6181729"/>
            <a:ext cx="4283447" cy="3313889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0D4002-C695-47D6-8BBD-D1582D791CA2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15940534" y="7520822"/>
            <a:ext cx="4746914" cy="1980658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0764E3-B9E6-4A80-BF97-92FBE1FFFED6}"/>
              </a:ext>
            </a:extLst>
          </p:cNvPr>
          <p:cNvCxnSpPr>
            <a:cxnSpLocks/>
            <a:stCxn id="25" idx="2"/>
            <a:endCxn id="19" idx="0"/>
          </p:cNvCxnSpPr>
          <p:nvPr/>
        </p:nvCxnSpPr>
        <p:spPr>
          <a:xfrm flipH="1">
            <a:off x="16550540" y="7417203"/>
            <a:ext cx="4550031" cy="2078415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E88368-DE99-4902-85B4-85F96B0C4C19}"/>
                  </a:ext>
                </a:extLst>
              </p:cNvPr>
              <p:cNvSpPr txBox="1"/>
              <p:nvPr/>
            </p:nvSpPr>
            <p:spPr>
              <a:xfrm>
                <a:off x="1769113" y="8624127"/>
                <a:ext cx="1154155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33CC"/>
                    </a:solidFill>
                  </a:rPr>
                  <a:t>Theorem:</a:t>
                </a:r>
                <a:r>
                  <a:rPr lang="en-US" sz="3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</a:rPr>
                  <a:t>worst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Ω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lower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bound for any algo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E88368-DE99-4902-85B4-85F96B0C4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13" y="8624127"/>
                <a:ext cx="11541557" cy="656590"/>
              </a:xfrm>
              <a:prstGeom prst="rect">
                <a:avLst/>
              </a:prstGeom>
              <a:blipFill>
                <a:blip r:embed="rId8"/>
                <a:stretch>
                  <a:fillRect l="-1954" t="-14019" r="-100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58679322-248D-40F0-9664-AD1781AAEF3A}"/>
              </a:ext>
            </a:extLst>
          </p:cNvPr>
          <p:cNvSpPr txBox="1"/>
          <p:nvPr/>
        </p:nvSpPr>
        <p:spPr>
          <a:xfrm>
            <a:off x="2969681" y="9511692"/>
            <a:ext cx="94336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</a:rPr>
              <a:t>Proof: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load balancing is special case of routing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33" name="[Alon Awerbuch Azar Buchbinder Naor 03]">
            <a:extLst>
              <a:ext uri="{FF2B5EF4-FFF2-40B4-BE49-F238E27FC236}">
                <a16:creationId xmlns:a16="http://schemas.microsoft.com/office/drawing/2014/main" id="{29EEED4E-8B55-4418-81F8-488B532199AD}"/>
              </a:ext>
            </a:extLst>
          </p:cNvPr>
          <p:cNvSpPr txBox="1"/>
          <p:nvPr/>
        </p:nvSpPr>
        <p:spPr>
          <a:xfrm>
            <a:off x="15076871" y="13251313"/>
            <a:ext cx="9237555" cy="3980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400" dirty="0" err="1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Aspnes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Awerbuch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Azar Fiat Plotkin </a:t>
            </a:r>
            <a:r>
              <a:rPr lang="en-US" sz="2400" dirty="0" err="1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Waarts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97</a:t>
            </a:r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4739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28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more general: low-congestion routing 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623087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Requests are vertex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6230873" cy="656590"/>
              </a:xfrm>
              <a:prstGeom prst="rect">
                <a:avLst/>
              </a:prstGeom>
              <a:blipFill>
                <a:blip r:embed="rId2"/>
                <a:stretch>
                  <a:fillRect l="-3620"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418531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Graph with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𝑚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edges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4185313" cy="656590"/>
              </a:xfrm>
              <a:prstGeom prst="rect">
                <a:avLst/>
              </a:prstGeom>
              <a:blipFill>
                <a:blip r:embed="rId3"/>
                <a:stretch>
                  <a:fillRect l="-5386" t="-13889" r="-4512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FE691E-AC05-46F6-8E07-F9AFCA27002F}"/>
              </a:ext>
            </a:extLst>
          </p:cNvPr>
          <p:cNvSpPr txBox="1"/>
          <p:nvPr/>
        </p:nvSpPr>
        <p:spPr>
          <a:xfrm>
            <a:off x="1716252" y="6759737"/>
            <a:ext cx="90553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Goal: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minimize maximum load over all edges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569C9-9D37-4DE6-AEBE-1678789C79D5}"/>
              </a:ext>
            </a:extLst>
          </p:cNvPr>
          <p:cNvSpPr txBox="1"/>
          <p:nvPr/>
        </p:nvSpPr>
        <p:spPr>
          <a:xfrm>
            <a:off x="1714500" y="10487959"/>
            <a:ext cx="102255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33CC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Fact: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Greedy algorithm is arbitrarily bad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/>
              <p:nvPr/>
            </p:nvSpPr>
            <p:spPr>
              <a:xfrm>
                <a:off x="1717983" y="5904052"/>
                <a:ext cx="947797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= L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oad of edge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=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sym typeface="Lato Regular"/>
                  </a:rPr>
                  <a:t>number of paths using it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83" y="5904052"/>
                <a:ext cx="9477979" cy="656590"/>
              </a:xfrm>
              <a:prstGeom prst="rect">
                <a:avLst/>
              </a:prstGeom>
              <a:blipFill>
                <a:blip r:embed="rId4"/>
                <a:stretch>
                  <a:fillRect t="-14953" r="-1415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51DC4-344F-4F09-A53A-78A2DA516673}"/>
                  </a:ext>
                </a:extLst>
              </p:cNvPr>
              <p:cNvSpPr txBox="1"/>
              <p:nvPr/>
            </p:nvSpPr>
            <p:spPr>
              <a:xfrm>
                <a:off x="1714500" y="11464226"/>
                <a:ext cx="1056378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33CC"/>
                    </a:solidFill>
                  </a:rPr>
                  <a:t>Theorem:</a:t>
                </a:r>
                <a:r>
                  <a:rPr lang="en-US" sz="3600" b="1" dirty="0">
                    <a:solidFill>
                      <a:srgbClr val="000000"/>
                    </a:solidFill>
                  </a:rPr>
                  <a:t> “</a:t>
                </a:r>
                <a:r>
                  <a:rPr lang="en-US" sz="3600" dirty="0" err="1">
                    <a:solidFill>
                      <a:srgbClr val="000000"/>
                    </a:solidFill>
                  </a:rPr>
                  <a:t>Softmax</a:t>
                </a:r>
                <a:r>
                  <a:rPr lang="en-US" sz="3600" dirty="0">
                    <a:solidFill>
                      <a:srgbClr val="000000"/>
                    </a:solidFill>
                  </a:rPr>
                  <a:t>” greedy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competitive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51DC4-344F-4F09-A53A-78A2DA516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1464226"/>
                <a:ext cx="10563789" cy="656590"/>
              </a:xfrm>
              <a:prstGeom prst="rect">
                <a:avLst/>
              </a:prstGeom>
              <a:blipFill>
                <a:blip r:embed="rId5"/>
                <a:stretch>
                  <a:fillRect l="-2135" t="-14953" r="-1327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/>
              <p:nvPr/>
            </p:nvSpPr>
            <p:spPr>
              <a:xfrm>
                <a:off x="1714500" y="5087527"/>
                <a:ext cx="655031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Must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find a path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87527"/>
                <a:ext cx="6550319" cy="656590"/>
              </a:xfrm>
              <a:prstGeom prst="rect">
                <a:avLst/>
              </a:prstGeom>
              <a:blipFill>
                <a:blip r:embed="rId6"/>
                <a:stretch>
                  <a:fillRect l="-3442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60EE513-997B-4A32-8D3A-80AD14D9E79F}"/>
              </a:ext>
            </a:extLst>
          </p:cNvPr>
          <p:cNvGrpSpPr/>
          <p:nvPr/>
        </p:nvGrpSpPr>
        <p:grpSpPr>
          <a:xfrm>
            <a:off x="15690377" y="4835111"/>
            <a:ext cx="5703271" cy="5791670"/>
            <a:chOff x="3868621" y="4624753"/>
            <a:chExt cx="5703271" cy="57916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A1159F-5BA9-4B23-9EA6-7371CCC3B598}"/>
                </a:ext>
              </a:extLst>
            </p:cNvPr>
            <p:cNvSpPr/>
            <p:nvPr/>
          </p:nvSpPr>
          <p:spPr>
            <a:xfrm>
              <a:off x="3938954" y="4771292"/>
              <a:ext cx="5486400" cy="5486400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562816-74A0-4C5A-9E16-655E3E33667D}"/>
                </a:ext>
              </a:extLst>
            </p:cNvPr>
            <p:cNvSpPr/>
            <p:nvPr/>
          </p:nvSpPr>
          <p:spPr>
            <a:xfrm>
              <a:off x="6461237" y="4624753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D4093D-9ABB-4CB8-9E59-13BDF9D8BE4D}"/>
                </a:ext>
              </a:extLst>
            </p:cNvPr>
            <p:cNvSpPr/>
            <p:nvPr/>
          </p:nvSpPr>
          <p:spPr>
            <a:xfrm>
              <a:off x="5290865" y="4917830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AD5503-6B5E-4CFC-8995-3992985FC6FD}"/>
                </a:ext>
              </a:extLst>
            </p:cNvPr>
            <p:cNvSpPr/>
            <p:nvPr/>
          </p:nvSpPr>
          <p:spPr>
            <a:xfrm>
              <a:off x="4289168" y="5824832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F1368D-85D0-409A-88D5-1658AA099151}"/>
                </a:ext>
              </a:extLst>
            </p:cNvPr>
            <p:cNvSpPr/>
            <p:nvPr/>
          </p:nvSpPr>
          <p:spPr>
            <a:xfrm>
              <a:off x="3868621" y="7060307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B7D7C9-4199-440F-BDD2-580C93BACA6E}"/>
                </a:ext>
              </a:extLst>
            </p:cNvPr>
            <p:cNvSpPr/>
            <p:nvPr/>
          </p:nvSpPr>
          <p:spPr>
            <a:xfrm>
              <a:off x="4015159" y="8413769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120A57F-EE24-40D6-BC1D-6C992C4DE575}"/>
                </a:ext>
              </a:extLst>
            </p:cNvPr>
            <p:cNvSpPr/>
            <p:nvPr/>
          </p:nvSpPr>
          <p:spPr>
            <a:xfrm>
              <a:off x="4582245" y="9285260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6F1A4C-362D-4EAB-B4D1-5DDC9379D138}"/>
                </a:ext>
              </a:extLst>
            </p:cNvPr>
            <p:cNvSpPr/>
            <p:nvPr/>
          </p:nvSpPr>
          <p:spPr>
            <a:xfrm>
              <a:off x="5464829" y="9919558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F38DEA-35F7-4B7C-980E-C3FBDEDF7463}"/>
                </a:ext>
              </a:extLst>
            </p:cNvPr>
            <p:cNvSpPr/>
            <p:nvPr/>
          </p:nvSpPr>
          <p:spPr>
            <a:xfrm>
              <a:off x="6607775" y="10123346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58CB19-554A-46F3-ABE8-8ADCAFD383FA}"/>
                </a:ext>
              </a:extLst>
            </p:cNvPr>
            <p:cNvSpPr/>
            <p:nvPr/>
          </p:nvSpPr>
          <p:spPr>
            <a:xfrm>
              <a:off x="7726389" y="9830269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9198CE-AB87-4FC0-84F7-B476A8E0082F}"/>
                </a:ext>
              </a:extLst>
            </p:cNvPr>
            <p:cNvSpPr/>
            <p:nvPr/>
          </p:nvSpPr>
          <p:spPr>
            <a:xfrm>
              <a:off x="8713290" y="9138721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7C5E915-F6DF-47C8-927E-C14A6095B749}"/>
                </a:ext>
              </a:extLst>
            </p:cNvPr>
            <p:cNvSpPr/>
            <p:nvPr/>
          </p:nvSpPr>
          <p:spPr>
            <a:xfrm>
              <a:off x="9202610" y="8120692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BFF3DC-27EB-47C3-846B-CCF39941DC6C}"/>
                </a:ext>
              </a:extLst>
            </p:cNvPr>
            <p:cNvSpPr/>
            <p:nvPr/>
          </p:nvSpPr>
          <p:spPr>
            <a:xfrm>
              <a:off x="9278815" y="7060306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3BAE29-22B4-4F54-85AF-7412AAC57EDE}"/>
                </a:ext>
              </a:extLst>
            </p:cNvPr>
            <p:cNvSpPr/>
            <p:nvPr/>
          </p:nvSpPr>
          <p:spPr>
            <a:xfrm>
              <a:off x="8888358" y="5971370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8D477A-0452-4249-86F6-704B9CCDDB21}"/>
                </a:ext>
              </a:extLst>
            </p:cNvPr>
            <p:cNvSpPr/>
            <p:nvPr/>
          </p:nvSpPr>
          <p:spPr>
            <a:xfrm>
              <a:off x="7813148" y="4917830"/>
              <a:ext cx="293077" cy="29307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37B7F-0FBB-4D21-8D4A-47F699D5708A}"/>
                  </a:ext>
                </a:extLst>
              </p:cNvPr>
              <p:cNvSpPr txBox="1"/>
              <p:nvPr/>
            </p:nvSpPr>
            <p:spPr>
              <a:xfrm>
                <a:off x="18243582" y="4066660"/>
                <a:ext cx="52065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𝑠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37B7F-0FBB-4D21-8D4A-47F699D5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582" y="4066660"/>
                <a:ext cx="520655" cy="595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EFF4C7-9113-47B5-94FC-44F0AFBD202E}"/>
                  </a:ext>
                </a:extLst>
              </p:cNvPr>
              <p:cNvSpPr txBox="1"/>
              <p:nvPr/>
            </p:nvSpPr>
            <p:spPr>
              <a:xfrm>
                <a:off x="19886944" y="4537594"/>
                <a:ext cx="49738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𝑡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EFF4C7-9113-47B5-94FC-44F0AFBD2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944" y="4537594"/>
                <a:ext cx="497380" cy="5950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0479FC-50B4-4D83-B4CA-01449EF067B6}"/>
                  </a:ext>
                </a:extLst>
              </p:cNvPr>
              <p:cNvSpPr txBox="1"/>
              <p:nvPr/>
            </p:nvSpPr>
            <p:spPr>
              <a:xfrm>
                <a:off x="18048015" y="3501150"/>
                <a:ext cx="91178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𝑠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0479FC-50B4-4D83-B4CA-01449EF06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8015" y="3501150"/>
                <a:ext cx="911788" cy="5950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530968-57AA-4964-A5D0-EE2C5E82D82A}"/>
                  </a:ext>
                </a:extLst>
              </p:cNvPr>
              <p:cNvSpPr txBox="1"/>
              <p:nvPr/>
            </p:nvSpPr>
            <p:spPr>
              <a:xfrm>
                <a:off x="19842100" y="3938648"/>
                <a:ext cx="888513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𝑡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530968-57AA-4964-A5D0-EE2C5E82D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100" y="3938648"/>
                <a:ext cx="888513" cy="595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A96657-4C41-4D6B-ABDE-5779AF31EACD}"/>
                  </a:ext>
                </a:extLst>
              </p:cNvPr>
              <p:cNvSpPr txBox="1"/>
              <p:nvPr/>
            </p:nvSpPr>
            <p:spPr>
              <a:xfrm>
                <a:off x="1769113" y="8624127"/>
                <a:ext cx="1154155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33CC"/>
                    </a:solidFill>
                  </a:rPr>
                  <a:t>Theorem:</a:t>
                </a:r>
                <a:r>
                  <a:rPr lang="en-US" sz="3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</a:rPr>
                  <a:t>worst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Ω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lower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bound for any algo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A96657-4C41-4D6B-ABDE-5779AF31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13" y="8624127"/>
                <a:ext cx="11541557" cy="656590"/>
              </a:xfrm>
              <a:prstGeom prst="rect">
                <a:avLst/>
              </a:prstGeom>
              <a:blipFill>
                <a:blip r:embed="rId11"/>
                <a:stretch>
                  <a:fillRect l="-1954" t="-14019" r="-100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66EA056-6E47-4F4C-A380-5D4D31690415}"/>
              </a:ext>
            </a:extLst>
          </p:cNvPr>
          <p:cNvSpPr txBox="1"/>
          <p:nvPr/>
        </p:nvSpPr>
        <p:spPr>
          <a:xfrm>
            <a:off x="2969681" y="9511692"/>
            <a:ext cx="94336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</a:rPr>
              <a:t>Proof: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load balancing is special case of routing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22171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softmax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209435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=∑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 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2094355" cy="6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274338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exp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⁡(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2743380" cy="65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762DB-581C-4173-AF0A-F43FB2AAF746}"/>
                  </a:ext>
                </a:extLst>
              </p:cNvPr>
              <p:cNvSpPr txBox="1"/>
              <p:nvPr/>
            </p:nvSpPr>
            <p:spPr>
              <a:xfrm>
                <a:off x="8777947" y="5765853"/>
                <a:ext cx="4697696" cy="14468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log</m:t>
                      </m:r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naryPr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exp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762DB-581C-4173-AF0A-F43FB2AAF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47" y="5765853"/>
                <a:ext cx="4697696" cy="1446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D2862E-3D2C-42DA-84B2-99C7307328EB}"/>
                  </a:ext>
                </a:extLst>
              </p:cNvPr>
              <p:cNvSpPr txBox="1"/>
              <p:nvPr/>
            </p:nvSpPr>
            <p:spPr>
              <a:xfrm>
                <a:off x="5449180" y="6075649"/>
                <a:ext cx="2271840" cy="8272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𝐿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_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e>
                      </m:func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D2862E-3D2C-42DA-84B2-99C730732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80" y="6075649"/>
                <a:ext cx="2271840" cy="8272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4DEFA-0359-41BF-80BB-15605F410363}"/>
                  </a:ext>
                </a:extLst>
              </p:cNvPr>
              <p:cNvSpPr txBox="1"/>
              <p:nvPr/>
            </p:nvSpPr>
            <p:spPr>
              <a:xfrm>
                <a:off x="14295178" y="6071149"/>
                <a:ext cx="3682482" cy="8272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sub>
                          </m:sSub>
                        </m:e>
                      </m:func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+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4DEFA-0359-41BF-80BB-15605F410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178" y="6071149"/>
                <a:ext cx="3682482" cy="827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755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softmax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209435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=∑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 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2094355" cy="6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308161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exp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⁡(</m:t>
                      </m:r>
                      <m:r>
                        <a:rPr kumimoji="0" lang="en-US" sz="36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𝜺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3081613" cy="65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0335C5-B142-47D3-86AA-1E65CCD2AA5B}"/>
                  </a:ext>
                </a:extLst>
              </p:cNvPr>
              <p:cNvSpPr txBox="1"/>
              <p:nvPr/>
            </p:nvSpPr>
            <p:spPr>
              <a:xfrm>
                <a:off x="8665609" y="5765853"/>
                <a:ext cx="4922373" cy="14468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log</m:t>
                      </m:r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naryPr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exp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⁡(</m:t>
                              </m:r>
                              <m:r>
                                <a:rPr lang="en-US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  <m:sSub>
                                <m:sSubPr>
                                  <m:ctrlP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0335C5-B142-47D3-86AA-1E65CCD2A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609" y="5765853"/>
                <a:ext cx="4922373" cy="1446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813E77-7D40-4016-995F-215881BFA72F}"/>
                  </a:ext>
                </a:extLst>
              </p:cNvPr>
              <p:cNvSpPr txBox="1"/>
              <p:nvPr/>
            </p:nvSpPr>
            <p:spPr>
              <a:xfrm>
                <a:off x="5298370" y="6075649"/>
                <a:ext cx="2573461" cy="8272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𝐿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_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e>
                      </m:func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813E77-7D40-4016-995F-215881BFA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370" y="6075649"/>
                <a:ext cx="2573461" cy="8272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B6A39E-D59E-4AB4-A3B9-1F07F157AEB2}"/>
                  </a:ext>
                </a:extLst>
              </p:cNvPr>
              <p:cNvSpPr txBox="1"/>
              <p:nvPr/>
            </p:nvSpPr>
            <p:spPr>
              <a:xfrm>
                <a:off x="14129075" y="6071149"/>
                <a:ext cx="4014689" cy="8272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sub>
                          </m:sSub>
                        </m:e>
                      </m:func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+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B6A39E-D59E-4AB4-A3B9-1F07F157A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075" y="6071149"/>
                <a:ext cx="4014689" cy="827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CCD8E-E301-4602-9FE9-266CFE6C73AB}"/>
                  </a:ext>
                </a:extLst>
              </p:cNvPr>
              <p:cNvSpPr txBox="1"/>
              <p:nvPr/>
            </p:nvSpPr>
            <p:spPr>
              <a:xfrm>
                <a:off x="10025861" y="9461718"/>
                <a:ext cx="1507529" cy="1143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log</m:t>
                      </m:r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</m:oMath>
                  </m:oMathPara>
                </a14:m>
                <a:endParaRPr kumimoji="0" lang="en-US" sz="36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CCD8E-E301-4602-9FE9-266CFE6C7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861" y="9461718"/>
                <a:ext cx="1507529" cy="1143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227563-FCAF-41D8-91E8-2F6A21AF0B43}"/>
                  </a:ext>
                </a:extLst>
              </p:cNvPr>
              <p:cNvSpPr txBox="1"/>
              <p:nvPr/>
            </p:nvSpPr>
            <p:spPr>
              <a:xfrm>
                <a:off x="11983704" y="9365666"/>
                <a:ext cx="4735720" cy="1335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sub>
                          </m:sSub>
                        </m:e>
                      </m:func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0, </m:t>
                          </m:r>
                          <m:f>
                            <m:f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den>
                          </m:f>
                          <m:func>
                            <m:func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227563-FCAF-41D8-91E8-2F6A21AF0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704" y="9365666"/>
                <a:ext cx="4735720" cy="13354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B22B72-079C-4665-AA60-CE416021D27B}"/>
                  </a:ext>
                </a:extLst>
              </p:cNvPr>
              <p:cNvSpPr txBox="1"/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=1/(4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B22B72-079C-4665-AA60-CE416021D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987E78-FC20-462A-B1A2-D66CF744D64B}"/>
                  </a:ext>
                </a:extLst>
              </p:cNvPr>
              <p:cNvSpPr txBox="1"/>
              <p:nvPr/>
            </p:nvSpPr>
            <p:spPr>
              <a:xfrm>
                <a:off x="12405576" y="11439227"/>
                <a:ext cx="5726439" cy="8272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sub>
                          </m:sSub>
                        </m:e>
                      </m:func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0, 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𝑂</m:t>
                          </m:r>
                          <m:d>
                            <m:d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d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𝑂𝑃𝑇</m:t>
                              </m:r>
                            </m:e>
                          </m:d>
                          <m:func>
                            <m:func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987E78-FC20-462A-B1A2-D66CF744D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576" y="11439227"/>
                <a:ext cx="5726439" cy="8272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FFD0A9-13F0-4951-BF51-04573C154F34}"/>
                  </a:ext>
                </a:extLst>
              </p:cNvPr>
              <p:cNvSpPr txBox="1"/>
              <p:nvPr/>
            </p:nvSpPr>
            <p:spPr>
              <a:xfrm>
                <a:off x="10357684" y="8008926"/>
                <a:ext cx="117570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log</m:t>
                      </m:r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</m:oMath>
                  </m:oMathPara>
                </a14:m>
                <a:endParaRPr kumimoji="0" lang="en-US" sz="36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FFD0A9-13F0-4951-BF51-04573C154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684" y="8008926"/>
                <a:ext cx="1175706" cy="6565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FF3CD6-3E8B-444E-AD8E-2820CB348784}"/>
                  </a:ext>
                </a:extLst>
              </p:cNvPr>
              <p:cNvSpPr txBox="1"/>
              <p:nvPr/>
            </p:nvSpPr>
            <p:spPr>
              <a:xfrm>
                <a:off x="11996015" y="7923582"/>
                <a:ext cx="4711098" cy="8272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a:rPr lang="en-US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  <m: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sub>
                          </m:sSub>
                        </m:e>
                      </m:func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0, </m:t>
                          </m:r>
                          <m:func>
                            <m:func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FF3CD6-3E8B-444E-AD8E-2820CB348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015" y="7923582"/>
                <a:ext cx="4711098" cy="8272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370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greedy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20943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=∑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 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2094356" cy="6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306904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exp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⁡(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3069045" cy="65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/>
              <p:nvPr/>
            </p:nvSpPr>
            <p:spPr>
              <a:xfrm>
                <a:off x="1714500" y="5087527"/>
                <a:ext cx="1067837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Route request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o</a:t>
                </a:r>
                <a:r>
                  <a:rPr lang="en-US" sz="3600" dirty="0">
                    <a:solidFill>
                      <a:srgbClr val="000000"/>
                    </a:solidFill>
                  </a:rPr>
                  <a:t>n path that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minimizes increase in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87527"/>
                <a:ext cx="10678372" cy="656590"/>
              </a:xfrm>
              <a:prstGeom prst="rect">
                <a:avLst/>
              </a:prstGeom>
              <a:blipFill>
                <a:blip r:embed="rId4"/>
                <a:stretch>
                  <a:fillRect l="-2112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676F337-7527-4129-B4EB-9C4DB9ED877A}"/>
                  </a:ext>
                </a:extLst>
              </p:cNvPr>
              <p:cNvSpPr txBox="1"/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=1/(4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676F337-7527-4129-B4EB-9C4DB9ED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0725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greedy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20943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=∑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 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2094356" cy="6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306904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exp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⁡(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3069045" cy="65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/>
              <p:nvPr/>
            </p:nvSpPr>
            <p:spPr>
              <a:xfrm>
                <a:off x="1714500" y="5087527"/>
                <a:ext cx="1067837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Route request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o</a:t>
                </a:r>
                <a:r>
                  <a:rPr lang="en-US" sz="3600" dirty="0">
                    <a:solidFill>
                      <a:srgbClr val="000000"/>
                    </a:solidFill>
                  </a:rPr>
                  <a:t>n path that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minimizes increase in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87527"/>
                <a:ext cx="10678372" cy="656590"/>
              </a:xfrm>
              <a:prstGeom prst="rect">
                <a:avLst/>
              </a:prstGeom>
              <a:blipFill>
                <a:blip r:embed="rId4"/>
                <a:stretch>
                  <a:fillRect l="-2112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676F337-7527-4129-B4EB-9C4DB9ED877A}"/>
                  </a:ext>
                </a:extLst>
              </p:cNvPr>
              <p:cNvSpPr txBox="1"/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=1/(4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676F337-7527-4129-B4EB-9C4DB9ED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616BC-652B-49EA-987B-E20922FDF7E7}"/>
                  </a:ext>
                </a:extLst>
              </p:cNvPr>
              <p:cNvSpPr txBox="1"/>
              <p:nvPr/>
            </p:nvSpPr>
            <p:spPr>
              <a:xfrm>
                <a:off x="2526683" y="7977110"/>
                <a:ext cx="2845010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final</m:t>
                          </m:r>
                        </m:sub>
                      </m:sSub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−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init</m:t>
                          </m:r>
                        </m:sub>
                      </m:sSub>
                    </m:oMath>
                  </m:oMathPara>
                </a14:m>
                <a:endParaRPr kumimoji="0" lang="en-US" sz="24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616BC-652B-49EA-987B-E20922FD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83" y="7977110"/>
                <a:ext cx="2845010" cy="718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30B0DA-40F9-410F-9769-CC52568882D4}"/>
                  </a:ext>
                </a:extLst>
              </p:cNvPr>
              <p:cNvSpPr txBox="1"/>
              <p:nvPr/>
            </p:nvSpPr>
            <p:spPr>
              <a:xfrm>
                <a:off x="5661837" y="7701148"/>
                <a:ext cx="2061398" cy="11397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num>
                        <m:den>
                          <m: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final</m:t>
                          </m:r>
                        </m:sub>
                      </m:sSub>
                    </m:oMath>
                  </m:oMathPara>
                </a14:m>
                <a:endParaRPr kumimoji="0" 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30B0DA-40F9-410F-9769-CC5256888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7" y="7701148"/>
                <a:ext cx="2061398" cy="1139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5F28B4-3F9B-4897-9A0F-74636BAF49A1}"/>
                  </a:ext>
                </a:extLst>
              </p:cNvPr>
              <p:cNvSpPr txBox="1"/>
              <p:nvPr/>
            </p:nvSpPr>
            <p:spPr>
              <a:xfrm>
                <a:off x="3738162" y="9457592"/>
                <a:ext cx="4994059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⇒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final</m:t>
                          </m:r>
                        </m:sub>
                      </m:sSub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≤2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init</m:t>
                          </m:r>
                        </m:sub>
                      </m:sSub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=2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𝑚</m:t>
                      </m:r>
                    </m:oMath>
                  </m:oMathPara>
                </a14:m>
                <a:endParaRPr kumimoji="0" lang="en-US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5F28B4-3F9B-4897-9A0F-74636BAF4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162" y="9457592"/>
                <a:ext cx="4994059" cy="718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50CBCD-B7B4-48B5-980D-D409A7704219}"/>
                  </a:ext>
                </a:extLst>
              </p:cNvPr>
              <p:cNvSpPr txBox="1"/>
              <p:nvPr/>
            </p:nvSpPr>
            <p:spPr>
              <a:xfrm>
                <a:off x="6487509" y="10671483"/>
                <a:ext cx="4935903" cy="1596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exp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⁡(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𝜀</m:t>
                          </m:r>
                          <m:sSub>
                            <m:sSub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)</m:t>
                          </m:r>
                        </m:e>
                      </m:nary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2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𝑚</m:t>
                      </m:r>
                    </m:oMath>
                  </m:oMathPara>
                </a14:m>
                <a:endParaRPr kumimoji="0" lang="en-US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50CBCD-B7B4-48B5-980D-D409A7704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509" y="10671483"/>
                <a:ext cx="4935903" cy="1596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EA482E-5589-47B7-97A1-99DEFA642712}"/>
                  </a:ext>
                </a:extLst>
              </p:cNvPr>
              <p:cNvSpPr txBox="1"/>
              <p:nvPr/>
            </p:nvSpPr>
            <p:spPr>
              <a:xfrm>
                <a:off x="11793935" y="11016761"/>
                <a:ext cx="4170437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2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𝑚</m:t>
                      </m:r>
                    </m:oMath>
                  </m:oMathPara>
                </a14:m>
                <a:endParaRPr kumimoji="0" lang="en-US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EA482E-5589-47B7-97A1-99DEFA642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935" y="11016761"/>
                <a:ext cx="4170437" cy="7181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B77D9F-CB2E-4502-8986-8B1B075A1B2B}"/>
                  </a:ext>
                </a:extLst>
              </p:cNvPr>
              <p:cNvSpPr txBox="1"/>
              <p:nvPr/>
            </p:nvSpPr>
            <p:spPr>
              <a:xfrm>
                <a:off x="16829633" y="11016760"/>
                <a:ext cx="5353197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4 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log</m:t>
                      </m:r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(2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𝑚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B77D9F-CB2E-4502-8986-8B1B075A1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633" y="11016760"/>
                <a:ext cx="5353197" cy="7181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C631A7-A34F-4E5A-B120-C5EAF8BEFF42}"/>
                  </a:ext>
                </a:extLst>
              </p:cNvPr>
              <p:cNvSpPr txBox="1"/>
              <p:nvPr/>
            </p:nvSpPr>
            <p:spPr>
              <a:xfrm>
                <a:off x="11101662" y="12587556"/>
                <a:ext cx="1056378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33CC"/>
                    </a:solidFill>
                  </a:rPr>
                  <a:t>Theorem:</a:t>
                </a:r>
                <a:r>
                  <a:rPr lang="en-US" sz="3600" b="1" dirty="0">
                    <a:solidFill>
                      <a:srgbClr val="000000"/>
                    </a:solidFill>
                  </a:rPr>
                  <a:t> “</a:t>
                </a:r>
                <a:r>
                  <a:rPr lang="en-US" sz="3600" dirty="0" err="1">
                    <a:solidFill>
                      <a:srgbClr val="000000"/>
                    </a:solidFill>
                  </a:rPr>
                  <a:t>Softmax</a:t>
                </a:r>
                <a:r>
                  <a:rPr lang="en-US" sz="3600" dirty="0">
                    <a:solidFill>
                      <a:srgbClr val="000000"/>
                    </a:solidFill>
                  </a:rPr>
                  <a:t>” greedy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competitive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C631A7-A34F-4E5A-B120-C5EAF8BEF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662" y="12587556"/>
                <a:ext cx="10563789" cy="656590"/>
              </a:xfrm>
              <a:prstGeom prst="rect">
                <a:avLst/>
              </a:prstGeom>
              <a:blipFill>
                <a:blip r:embed="rId12"/>
                <a:stretch>
                  <a:fillRect l="-2135" t="-13889" r="-1327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FE8B74-1987-49A3-9E9F-F2430D3CE8AD}"/>
                  </a:ext>
                </a:extLst>
              </p:cNvPr>
              <p:cNvSpPr txBox="1"/>
              <p:nvPr/>
            </p:nvSpPr>
            <p:spPr>
              <a:xfrm>
                <a:off x="1714500" y="6468390"/>
                <a:ext cx="787330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Initial potential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init</m:t>
                        </m:r>
                      </m:sub>
                    </m:sSub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</m:ctrlPr>
                              </m:dPr>
                              <m:e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𝑚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FE8B74-1987-49A3-9E9F-F2430D3CE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6468390"/>
                <a:ext cx="7873309" cy="656590"/>
              </a:xfrm>
              <a:prstGeom prst="rect">
                <a:avLst/>
              </a:prstGeom>
              <a:blipFill>
                <a:blip r:embed="rId13"/>
                <a:stretch>
                  <a:fillRect l="-2864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D80881D-B40F-4927-A847-6CFDDEA1D0D9}"/>
              </a:ext>
            </a:extLst>
          </p:cNvPr>
          <p:cNvSpPr/>
          <p:nvPr/>
        </p:nvSpPr>
        <p:spPr>
          <a:xfrm>
            <a:off x="1995148" y="7602669"/>
            <a:ext cx="6099304" cy="1633952"/>
          </a:xfrm>
          <a:prstGeom prst="rect">
            <a:avLst/>
          </a:prstGeom>
          <a:noFill/>
          <a:ln w="76200" cap="flat">
            <a:solidFill>
              <a:srgbClr val="B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976392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greedy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306904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exp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⁡(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3069045" cy="6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/>
              <p:nvPr/>
            </p:nvSpPr>
            <p:spPr>
              <a:xfrm>
                <a:off x="1714500" y="5087527"/>
                <a:ext cx="117244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Route request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o</a:t>
                </a:r>
                <a:r>
                  <a:rPr lang="en-US" sz="3600" dirty="0">
                    <a:solidFill>
                      <a:srgbClr val="000000"/>
                    </a:solidFill>
                  </a:rPr>
                  <a:t>n path that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minimizes potential increase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87527"/>
                <a:ext cx="11724428" cy="656590"/>
              </a:xfrm>
              <a:prstGeom prst="rect">
                <a:avLst/>
              </a:prstGeom>
              <a:blipFill>
                <a:blip r:embed="rId3"/>
                <a:stretch>
                  <a:fillRect l="-1923" t="-14953" r="-936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B5FA4DA-384B-4DD9-AB37-27FFA08A4450}"/>
                  </a:ext>
                </a:extLst>
              </p:cNvPr>
              <p:cNvSpPr txBox="1"/>
              <p:nvPr/>
            </p:nvSpPr>
            <p:spPr>
              <a:xfrm>
                <a:off x="1714500" y="6728678"/>
                <a:ext cx="63799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Initial potential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</m:ctrlPr>
                              </m:dPr>
                              <m:e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𝑚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B5FA4DA-384B-4DD9-AB37-27FFA08A4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6728678"/>
                <a:ext cx="6379952" cy="656590"/>
              </a:xfrm>
              <a:prstGeom prst="rect">
                <a:avLst/>
              </a:prstGeom>
              <a:blipFill>
                <a:blip r:embed="rId4"/>
                <a:stretch>
                  <a:fillRect l="-3534"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676F337-7527-4129-B4EB-9C4DB9ED877A}"/>
                  </a:ext>
                </a:extLst>
              </p:cNvPr>
              <p:cNvSpPr txBox="1"/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=1/(4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676F337-7527-4129-B4EB-9C4DB9ED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29CD27-CF2B-438B-9E16-698D239D094C}"/>
                  </a:ext>
                </a:extLst>
              </p:cNvPr>
              <p:cNvSpPr txBox="1"/>
              <p:nvPr/>
            </p:nvSpPr>
            <p:spPr>
              <a:xfrm>
                <a:off x="3466646" y="7971884"/>
                <a:ext cx="997228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  <m:d>
                        <m:dPr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𝑡</m:t>
                              </m:r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  <m:d>
                        <m:dPr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𝑡</m:t>
                              </m:r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29CD27-CF2B-438B-9E16-698D239D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46" y="7971884"/>
                <a:ext cx="9972282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180955-ADC5-4B55-92FC-B88895EE0587}"/>
                  </a:ext>
                </a:extLst>
              </p:cNvPr>
              <p:cNvSpPr txBox="1"/>
              <p:nvPr/>
            </p:nvSpPr>
            <p:spPr>
              <a:xfrm>
                <a:off x="8094452" y="9085576"/>
                <a:ext cx="487832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180955-ADC5-4B55-92FC-B88895EE0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52" y="9085576"/>
                <a:ext cx="4878322" cy="6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A9AC15-CF50-4FD5-852E-F7A358184883}"/>
                  </a:ext>
                </a:extLst>
              </p:cNvPr>
              <p:cNvSpPr txBox="1"/>
              <p:nvPr/>
            </p:nvSpPr>
            <p:spPr>
              <a:xfrm>
                <a:off x="16417836" y="3942707"/>
                <a:ext cx="634757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A9AC15-CF50-4FD5-852E-F7A358184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7836" y="3942707"/>
                <a:ext cx="6347572" cy="656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4B3E80-EB51-4D09-8EF5-9E9902439C40}"/>
                  </a:ext>
                </a:extLst>
              </p:cNvPr>
              <p:cNvSpPr txBox="1"/>
              <p:nvPr/>
            </p:nvSpPr>
            <p:spPr>
              <a:xfrm>
                <a:off x="8094452" y="10199268"/>
                <a:ext cx="501194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600" b="0" i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final</m:t>
                                  </m:r>
                                </m:sub>
                              </m:sSub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4B3E80-EB51-4D09-8EF5-9E9902439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52" y="10199268"/>
                <a:ext cx="5011949" cy="656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936F77-2526-4D2F-8A9D-1ADC5DADC2BD}"/>
                  </a:ext>
                </a:extLst>
              </p:cNvPr>
              <p:cNvSpPr txBox="1"/>
              <p:nvPr/>
            </p:nvSpPr>
            <p:spPr>
              <a:xfrm>
                <a:off x="4038982" y="11500530"/>
                <a:ext cx="915744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  <m:d>
                        <m:dPr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final</m:t>
                              </m:r>
                            </m:sub>
                          </m:sSub>
                        </m:e>
                      </m:d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  <m:d>
                        <m:dPr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init</m:t>
                              </m:r>
                            </m:sub>
                          </m:sSub>
                        </m:e>
                      </m:d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936F77-2526-4D2F-8A9D-1ADC5DADC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982" y="11500530"/>
                <a:ext cx="9157443" cy="656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F79B-0C7C-4DEB-BD2E-5D8ECABB01B9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20943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=∑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 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𝑓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F79B-0C7C-4DEB-BD2E-5D8ECABB0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2094356" cy="6565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9112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greedy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232448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Φ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=∑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  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𝜙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2324482" cy="6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320369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𝜙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exp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⁡(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3203698" cy="65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/>
              <p:nvPr/>
            </p:nvSpPr>
            <p:spPr>
              <a:xfrm>
                <a:off x="1714500" y="5087527"/>
                <a:ext cx="117244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Route request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o</a:t>
                </a:r>
                <a:r>
                  <a:rPr lang="en-US" sz="3600" dirty="0">
                    <a:solidFill>
                      <a:srgbClr val="000000"/>
                    </a:solidFill>
                  </a:rPr>
                  <a:t>n path that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minimizes potential increase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87527"/>
                <a:ext cx="11724428" cy="656590"/>
              </a:xfrm>
              <a:prstGeom prst="rect">
                <a:avLst/>
              </a:prstGeom>
              <a:blipFill>
                <a:blip r:embed="rId4"/>
                <a:stretch>
                  <a:fillRect l="-1923" t="-14953" r="-936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B5FA4DA-384B-4DD9-AB37-27FFA08A4450}"/>
                  </a:ext>
                </a:extLst>
              </p:cNvPr>
              <p:cNvSpPr txBox="1"/>
              <p:nvPr/>
            </p:nvSpPr>
            <p:spPr>
              <a:xfrm>
                <a:off x="1714500" y="6728678"/>
                <a:ext cx="63799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Initial potential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</m:ctrlPr>
                              </m:dPr>
                              <m:e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𝑚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B5FA4DA-384B-4DD9-AB37-27FFA08A4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6728678"/>
                <a:ext cx="6379952" cy="656590"/>
              </a:xfrm>
              <a:prstGeom prst="rect">
                <a:avLst/>
              </a:prstGeom>
              <a:blipFill>
                <a:blip r:embed="rId5"/>
                <a:stretch>
                  <a:fillRect l="-3534"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8112836-89E0-41BF-B78E-1EB2BBFDB339}"/>
                  </a:ext>
                </a:extLst>
              </p:cNvPr>
              <p:cNvSpPr txBox="1"/>
              <p:nvPr/>
            </p:nvSpPr>
            <p:spPr>
              <a:xfrm>
                <a:off x="1714500" y="8136314"/>
                <a:ext cx="909877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Suppose OPT routes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request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on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𝑃</m:t>
                        </m:r>
                      </m:e>
                      <m:sup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∗</m:t>
                        </m:r>
                      </m:sup>
                    </m:sSup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8112836-89E0-41BF-B78E-1EB2BBFDB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8136314"/>
                <a:ext cx="9098773" cy="656590"/>
              </a:xfrm>
              <a:prstGeom prst="rect">
                <a:avLst/>
              </a:prstGeom>
              <a:blipFill>
                <a:blip r:embed="rId6"/>
                <a:stretch>
                  <a:fillRect l="-2478"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BA03D84-4D3A-4D5C-AB30-D530FA3CBED6}"/>
                  </a:ext>
                </a:extLst>
              </p:cNvPr>
              <p:cNvSpPr txBox="1"/>
              <p:nvPr/>
            </p:nvSpPr>
            <p:spPr>
              <a:xfrm>
                <a:off x="2253762" y="8806482"/>
                <a:ext cx="8716489" cy="151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Δ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t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∈</m:t>
                          </m:r>
                          <m:sSup>
                            <m:sSup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𝑃</m:t>
                              </m:r>
                            </m:e>
                            <m:sup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(</m:t>
                          </m:r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𝑡</m:t>
                          </m:r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en-US" sz="3600" b="0" i="1" u="none" strike="noStrike" cap="none" spc="0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600" b="0" i="1" u="none" strike="noStrike" cap="none" spc="0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𝜀</m:t>
                                  </m:r>
                                  <m:r>
                                    <a:rPr kumimoji="0" lang="en-US" sz="3600" b="0" i="1" u="none" strike="noStrike" cap="none" spc="0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kumimoji="0" lang="en-US" sz="3600" b="0" i="1" u="none" strike="noStrike" cap="none" spc="0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Lato Regular"/>
                                          <a:cs typeface="Lato Regular"/>
                                          <a:sym typeface="Lato Regular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en-US" sz="3600" b="0" i="1" u="none" strike="noStrike" cap="none" spc="0" normalizeH="0" baseline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Lato Regular"/>
                                              <a:cs typeface="Lato Regular"/>
                                              <a:sym typeface="Lato Regular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sz="3600" b="0" i="1" u="none" strike="noStrike" cap="none" spc="0" normalizeH="0" baseline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Lato Regular"/>
                                              <a:cs typeface="Lato Regular"/>
                                              <a:sym typeface="Lato Regular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3600" b="0" i="1" u="none" strike="noStrike" cap="none" spc="0" normalizeH="0" baseline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Lato Regular"/>
                                              <a:cs typeface="Lato Regular"/>
                                              <a:sym typeface="Lato Regular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kumimoji="0" lang="en-US" sz="3600" b="0" i="1" u="none" strike="noStrike" cap="none" spc="0" normalizeH="0" baseline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Lato Regular"/>
                                              <a:cs typeface="Lato Regular"/>
                                              <a:sym typeface="Lato Regular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  <m:r>
                                        <a:rPr kumimoji="0" lang="en-US" sz="3600" b="0" i="1" u="none" strike="noStrike" cap="none" spc="0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Lato Regular"/>
                                          <a:cs typeface="Lato Regular"/>
                                          <a:sym typeface="Lato Regular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exp</m:t>
                          </m:r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⁡(</m:t>
                          </m:r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𝜀</m:t>
                          </m:r>
                          <m:sSubSup>
                            <m:sSubSup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Sup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𝑡</m:t>
                              </m:r>
                            </m:sup>
                          </m:sSubSup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BA03D84-4D3A-4D5C-AB30-D530FA3C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62" y="8806482"/>
                <a:ext cx="8716489" cy="15183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7FF178-DB84-46DC-B194-306941CF736C}"/>
                  </a:ext>
                </a:extLst>
              </p:cNvPr>
              <p:cNvSpPr txBox="1"/>
              <p:nvPr/>
            </p:nvSpPr>
            <p:spPr>
              <a:xfrm>
                <a:off x="7725350" y="13148167"/>
                <a:ext cx="3405869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</m:e>
                      <m:sup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sup>
                    </m:sSup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≤1+2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𝑥</m:t>
                    </m:r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for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𝑥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≤1/2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7FF178-DB84-46DC-B194-306941CF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350" y="13148167"/>
                <a:ext cx="3405869" cy="471924"/>
              </a:xfrm>
              <a:prstGeom prst="rect">
                <a:avLst/>
              </a:prstGeom>
              <a:blipFill>
                <a:blip r:embed="rId8"/>
                <a:stretch>
                  <a:fillRect l="-179" t="-9091" r="-1252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AC1D1-48E4-4E97-ACE0-EAAAA93D45EB}"/>
                  </a:ext>
                </a:extLst>
              </p:cNvPr>
              <p:cNvSpPr txBox="1"/>
              <p:nvPr/>
            </p:nvSpPr>
            <p:spPr>
              <a:xfrm>
                <a:off x="16729944" y="3942707"/>
                <a:ext cx="4939237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Summing over all request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𝑡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AC1D1-48E4-4E97-ACE0-EAAAA93D4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9944" y="3942707"/>
                <a:ext cx="4939237" cy="595035"/>
              </a:xfrm>
              <a:prstGeom prst="rect">
                <a:avLst/>
              </a:prstGeom>
              <a:blipFill>
                <a:blip r:embed="rId9"/>
                <a:stretch>
                  <a:fillRect l="-3576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676F337-7527-4129-B4EB-9C4DB9ED877A}"/>
                  </a:ext>
                </a:extLst>
              </p:cNvPr>
              <p:cNvSpPr txBox="1"/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=1/(4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676F337-7527-4129-B4EB-9C4DB9ED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22" y="3156288"/>
                <a:ext cx="3051285" cy="656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FC4C282-973D-4F4F-941F-C8702CB5A06A}"/>
                  </a:ext>
                </a:extLst>
              </p:cNvPr>
              <p:cNvSpPr txBox="1"/>
              <p:nvPr/>
            </p:nvSpPr>
            <p:spPr>
              <a:xfrm>
                <a:off x="3243231" y="10324783"/>
                <a:ext cx="6913944" cy="15065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∈</m:t>
                          </m:r>
                          <m:sSup>
                            <m:sSup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𝑃</m:t>
                              </m:r>
                            </m:e>
                            <m:sup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d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𝑡</m:t>
                              </m:r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bSup>
                                    <m:sSubSupPr>
                                      <m:ctrlPr>
                                        <a:rPr lang="en-US" sz="3600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3600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 </m:t>
                          </m:r>
                          <m:func>
                            <m:func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en-US" sz="3600" b="0" i="1" u="none" strike="noStrike" cap="none" spc="0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600" b="0" i="1" u="none" strike="noStrike" cap="none" spc="0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−</m:t>
                          </m:r>
                        </m:e>
                      </m:nary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1) 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FC4C282-973D-4F4F-941F-C8702CB5A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31" y="10324783"/>
                <a:ext cx="6913944" cy="1506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B8CE4C3-70C5-4C05-A12D-D83B3B74FE45}"/>
                  </a:ext>
                </a:extLst>
              </p:cNvPr>
              <p:cNvSpPr txBox="1"/>
              <p:nvPr/>
            </p:nvSpPr>
            <p:spPr>
              <a:xfrm>
                <a:off x="10630361" y="10356861"/>
                <a:ext cx="4412746" cy="15065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≤2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∈</m:t>
                          </m:r>
                          <m:sSup>
                            <m:sSup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𝑃</m:t>
                              </m:r>
                            </m:e>
                            <m:sup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dPr>
                            <m:e>
                              <m:r>
                                <a:rPr kumimoji="0" lang="en-US" sz="36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𝑡</m:t>
                              </m:r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B8CE4C3-70C5-4C05-A12D-D83B3B74F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361" y="10356861"/>
                <a:ext cx="4412746" cy="15065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C3E5421-09B2-4C9B-A5DD-CD0D0434F7A0}"/>
                  </a:ext>
                </a:extLst>
              </p:cNvPr>
              <p:cNvSpPr txBox="1"/>
              <p:nvPr/>
            </p:nvSpPr>
            <p:spPr>
              <a:xfrm>
                <a:off x="17442637" y="6455692"/>
                <a:ext cx="5848781" cy="15065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≤2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𝑡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6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36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  <m:sSubSup>
                                        <m:sSubSupPr>
                                          <m:ctrlPr>
                                            <a:rPr lang="en-US" sz="3600" b="0" i="1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b="0" i="0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final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C3E5421-09B2-4C9B-A5DD-CD0D0434F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637" y="6455692"/>
                <a:ext cx="5848781" cy="15065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F44565A-2EF8-4717-BD99-E7399A873043}"/>
                  </a:ext>
                </a:extLst>
              </p:cNvPr>
              <p:cNvSpPr txBox="1"/>
              <p:nvPr/>
            </p:nvSpPr>
            <p:spPr>
              <a:xfrm>
                <a:off x="17442637" y="8131948"/>
                <a:ext cx="6296596" cy="15065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2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bSup>
                                    <m:sSubSupPr>
                                      <m:ctrlPr>
                                        <a:rPr lang="en-US" sz="3600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final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6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36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3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F44565A-2EF8-4717-BD99-E7399A87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637" y="8131948"/>
                <a:ext cx="6296596" cy="15065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811281E-5FD5-426D-A081-D330A3B8CD94}"/>
                  </a:ext>
                </a:extLst>
              </p:cNvPr>
              <p:cNvSpPr txBox="1"/>
              <p:nvPr/>
            </p:nvSpPr>
            <p:spPr>
              <a:xfrm>
                <a:off x="17469753" y="9777498"/>
                <a:ext cx="5572936" cy="14468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2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bSup>
                                    <m:sSubSupPr>
                                      <m:ctrlPr>
                                        <a:rPr lang="en-US" sz="3600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final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nary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⋅</m:t>
                      </m:r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811281E-5FD5-426D-A081-D330A3B8C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9753" y="9777498"/>
                <a:ext cx="5572936" cy="14468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911D254-0DCF-4E29-9E1B-62C8ACA0B097}"/>
                  </a:ext>
                </a:extLst>
              </p:cNvPr>
              <p:cNvSpPr txBox="1"/>
              <p:nvPr/>
            </p:nvSpPr>
            <p:spPr>
              <a:xfrm>
                <a:off x="17442637" y="11277218"/>
                <a:ext cx="4129464" cy="14468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bSup>
                                    <m:sSubSupPr>
                                      <m:ctrlPr>
                                        <a:rPr lang="en-US" sz="3600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final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911D254-0DCF-4E29-9E1B-62C8ACA0B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637" y="11277218"/>
                <a:ext cx="4129464" cy="14468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F2887E-F016-4209-B5E6-4E329A252227}"/>
                  </a:ext>
                </a:extLst>
              </p:cNvPr>
              <p:cNvSpPr txBox="1"/>
              <p:nvPr/>
            </p:nvSpPr>
            <p:spPr>
              <a:xfrm>
                <a:off x="16729944" y="5316948"/>
                <a:ext cx="3245760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final</m:t>
                          </m:r>
                        </m:sub>
                      </m:sSub>
                      <m: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−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init</m:t>
                          </m:r>
                        </m:sub>
                      </m:sSub>
                    </m:oMath>
                  </m:oMathPara>
                </a14:m>
                <a:endParaRPr kumimoji="0" lang="en-US" sz="24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F2887E-F016-4209-B5E6-4E329A252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9944" y="5316948"/>
                <a:ext cx="3245760" cy="7181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573A944-0800-4487-AFF2-01503B8E6BC9}"/>
                  </a:ext>
                </a:extLst>
              </p:cNvPr>
              <p:cNvSpPr txBox="1"/>
              <p:nvPr/>
            </p:nvSpPr>
            <p:spPr>
              <a:xfrm>
                <a:off x="17489529" y="12480355"/>
                <a:ext cx="2240934" cy="11397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 </m:t>
                      </m:r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num>
                        <m:den>
                          <m: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final</m:t>
                          </m:r>
                        </m:sub>
                      </m:sSub>
                    </m:oMath>
                  </m:oMathPara>
                </a14:m>
                <a:endParaRPr kumimoji="0" 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573A944-0800-4487-AFF2-01503B8E6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529" y="12480355"/>
                <a:ext cx="2240934" cy="11397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0FD96B-0434-4789-B8C6-A1A28357159C}"/>
              </a:ext>
            </a:extLst>
          </p:cNvPr>
          <p:cNvCxnSpPr/>
          <p:nvPr/>
        </p:nvCxnSpPr>
        <p:spPr>
          <a:xfrm>
            <a:off x="15556523" y="4056185"/>
            <a:ext cx="0" cy="9327944"/>
          </a:xfrm>
          <a:prstGeom prst="line">
            <a:avLst/>
          </a:prstGeom>
          <a:noFill/>
          <a:ln w="76200" cap="flat">
            <a:solidFill>
              <a:schemeClr val="tx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17959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even more general load balancing 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4139262"/>
                <a:ext cx="1538703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Request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is collection of positive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𝑡𝑁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𝑎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𝑡𝑖</m:t>
                        </m:r>
                      </m:sub>
                    </m:sSub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sSup>
                      <m:sSup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ℝ</m:t>
                        </m:r>
                      </m:e>
                      <m:sup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139262"/>
                <a:ext cx="15387033" cy="656590"/>
              </a:xfrm>
              <a:prstGeom prst="rect">
                <a:avLst/>
              </a:prstGeom>
              <a:blipFill>
                <a:blip r:embed="rId2"/>
                <a:stretch>
                  <a:fillRect l="-1466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258070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𝑚</m:t>
                    </m:r>
                  </m:oMath>
                </a14:m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resources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2580706" cy="656590"/>
              </a:xfrm>
              <a:prstGeom prst="rect">
                <a:avLst/>
              </a:prstGeom>
              <a:blipFill>
                <a:blip r:embed="rId3"/>
                <a:stretch>
                  <a:fillRect t="-13889" r="-7547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/>
              <p:nvPr/>
            </p:nvSpPr>
            <p:spPr>
              <a:xfrm>
                <a:off x="1736215" y="7930041"/>
                <a:ext cx="633910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Goal: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load</m:t>
                            </m:r>
                            <m:r>
                              <a:rPr 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vector</m:t>
                            </m:r>
                          </m:e>
                        </m:d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∞</m:t>
                        </m:r>
                      </m:sub>
                    </m:sSub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 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15" y="7930041"/>
                <a:ext cx="6339108" cy="656590"/>
              </a:xfrm>
              <a:prstGeom prst="rect">
                <a:avLst/>
              </a:prstGeom>
              <a:blipFill>
                <a:blip r:embed="rId4"/>
                <a:stretch>
                  <a:fillRect l="-3558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681B0FC-D9E9-49CF-974D-B3F676EB435D}"/>
              </a:ext>
            </a:extLst>
          </p:cNvPr>
          <p:cNvSpPr txBox="1"/>
          <p:nvPr/>
        </p:nvSpPr>
        <p:spPr>
          <a:xfrm>
            <a:off x="1714500" y="7074356"/>
            <a:ext cx="7569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Load vector = sum of chosen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51DC4-344F-4F09-A53A-78A2DA516673}"/>
                  </a:ext>
                </a:extLst>
              </p:cNvPr>
              <p:cNvSpPr txBox="1"/>
              <p:nvPr/>
            </p:nvSpPr>
            <p:spPr>
              <a:xfrm>
                <a:off x="1714500" y="9766403"/>
                <a:ext cx="1056378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33CC"/>
                    </a:solidFill>
                  </a:rPr>
                  <a:t>Theorem:</a:t>
                </a:r>
                <a:r>
                  <a:rPr lang="en-US" sz="3600" b="1" dirty="0">
                    <a:solidFill>
                      <a:srgbClr val="000000"/>
                    </a:solidFill>
                  </a:rPr>
                  <a:t> “</a:t>
                </a:r>
                <a:r>
                  <a:rPr lang="en-US" sz="3600" dirty="0" err="1">
                    <a:solidFill>
                      <a:srgbClr val="000000"/>
                    </a:solidFill>
                  </a:rPr>
                  <a:t>Softmax</a:t>
                </a:r>
                <a:r>
                  <a:rPr lang="en-US" sz="3600" dirty="0">
                    <a:solidFill>
                      <a:srgbClr val="000000"/>
                    </a:solidFill>
                  </a:rPr>
                  <a:t>” greedy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competitive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51DC4-344F-4F09-A53A-78A2DA516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9766403"/>
                <a:ext cx="10563789" cy="656590"/>
              </a:xfrm>
              <a:prstGeom prst="rect">
                <a:avLst/>
              </a:prstGeom>
              <a:blipFill>
                <a:blip r:embed="rId5"/>
                <a:stretch>
                  <a:fillRect l="-2135" t="-13889" r="-1327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/>
              <p:nvPr/>
            </p:nvSpPr>
            <p:spPr>
              <a:xfrm>
                <a:off x="1714500" y="5087527"/>
                <a:ext cx="681083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Must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choose one vector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87527"/>
                <a:ext cx="6810839" cy="656590"/>
              </a:xfrm>
              <a:prstGeom prst="rect">
                <a:avLst/>
              </a:prstGeom>
              <a:blipFill>
                <a:blip r:embed="rId6"/>
                <a:stretch>
                  <a:fillRect l="-3309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556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A844C-BF45-4C62-9F56-9E05448A8D93}"/>
              </a:ext>
            </a:extLst>
          </p:cNvPr>
          <p:cNvSpPr txBox="1"/>
          <p:nvPr/>
        </p:nvSpPr>
        <p:spPr>
          <a:xfrm>
            <a:off x="2612883" y="5141563"/>
            <a:ext cx="70612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#1: Set Cover (worst case)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12833-A859-4115-8E51-99EC7A03DEB3}"/>
              </a:ext>
            </a:extLst>
          </p:cNvPr>
          <p:cNvSpPr txBox="1"/>
          <p:nvPr/>
        </p:nvSpPr>
        <p:spPr>
          <a:xfrm>
            <a:off x="2612883" y="6767809"/>
            <a:ext cx="134443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#2: Set Cover (beyond worst case), Network design (both)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97476-11F9-4E10-84AD-5298C30BB9EC}"/>
              </a:ext>
            </a:extLst>
          </p:cNvPr>
          <p:cNvSpPr txBox="1"/>
          <p:nvPr/>
        </p:nvSpPr>
        <p:spPr>
          <a:xfrm>
            <a:off x="2612883" y="8394055"/>
            <a:ext cx="92974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33CC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#3: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Resource Allocation (aka packing)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9DD67-0F66-47FA-A188-D13EF8F4AFB6}"/>
              </a:ext>
            </a:extLst>
          </p:cNvPr>
          <p:cNvSpPr txBox="1"/>
          <p:nvPr/>
        </p:nvSpPr>
        <p:spPr>
          <a:xfrm>
            <a:off x="2612883" y="10020300"/>
            <a:ext cx="86097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33CC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#4: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Search Problems (aka chasing)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E2F838-E388-496C-B7D5-0A8B88FB1AC8}"/>
              </a:ext>
            </a:extLst>
          </p:cNvPr>
          <p:cNvGrpSpPr/>
          <p:nvPr/>
        </p:nvGrpSpPr>
        <p:grpSpPr>
          <a:xfrm>
            <a:off x="883680" y="4994760"/>
            <a:ext cx="1810080" cy="3112200"/>
            <a:chOff x="883680" y="4994760"/>
            <a:chExt cx="1810080" cy="31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71B13AC-D089-4C8F-AAC5-1081EEE65083}"/>
                    </a:ext>
                  </a:extLst>
                </p14:cNvPr>
                <p14:cNvContentPartPr/>
                <p14:nvPr/>
              </p14:nvContentPartPr>
              <p14:xfrm>
                <a:off x="1818960" y="4994760"/>
                <a:ext cx="874800" cy="3112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71B13AC-D089-4C8F-AAC5-1081EEE650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56320" y="4931760"/>
                  <a:ext cx="1000440" cy="32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535D9C-DF81-40B1-AA88-72DB0A6E4064}"/>
                    </a:ext>
                  </a:extLst>
                </p14:cNvPr>
                <p14:cNvContentPartPr/>
                <p14:nvPr/>
              </p14:nvContentPartPr>
              <p14:xfrm>
                <a:off x="883680" y="6107880"/>
                <a:ext cx="911520" cy="111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535D9C-DF81-40B1-AA88-72DB0A6E406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040" y="6044880"/>
                  <a:ext cx="1037160" cy="124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4A9354-8AFD-4529-8D79-9147B98710D6}"/>
                  </a:ext>
                </a:extLst>
              </p14:cNvPr>
              <p14:cNvContentPartPr/>
              <p14:nvPr/>
            </p14:nvContentPartPr>
            <p14:xfrm>
              <a:off x="1962600" y="7936320"/>
              <a:ext cx="10386000" cy="179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4A9354-8AFD-4529-8D79-9147B98710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0600" y="7792680"/>
                <a:ext cx="10529640" cy="20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2859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3030456" y="4769601"/>
            <a:ext cx="359713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Parallel machines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15846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Load Balancing problems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57B99-B98E-4453-95B9-F063C1ECF27D}"/>
              </a:ext>
            </a:extLst>
          </p:cNvPr>
          <p:cNvSpPr txBox="1"/>
          <p:nvPr/>
        </p:nvSpPr>
        <p:spPr>
          <a:xfrm>
            <a:off x="3030455" y="5960677"/>
            <a:ext cx="5054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Low-congestion routing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CC98C-12AD-40F0-A7B7-0E79154BC8B7}"/>
              </a:ext>
            </a:extLst>
          </p:cNvPr>
          <p:cNvSpPr txBox="1"/>
          <p:nvPr/>
        </p:nvSpPr>
        <p:spPr>
          <a:xfrm>
            <a:off x="2253802" y="8861808"/>
            <a:ext cx="108395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Packing Integer Programs and Random Order models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030E8-001A-460B-B753-11B79F3F1E32}"/>
              </a:ext>
            </a:extLst>
          </p:cNvPr>
          <p:cNvSpPr txBox="1"/>
          <p:nvPr/>
        </p:nvSpPr>
        <p:spPr>
          <a:xfrm>
            <a:off x="3030455" y="10064513"/>
            <a:ext cx="340477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</a:rPr>
              <a:t>k-item secretary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99858A-CE84-44B6-876C-0D4DFF13E390}"/>
              </a:ext>
            </a:extLst>
          </p:cNvPr>
          <p:cNvSpPr txBox="1"/>
          <p:nvPr/>
        </p:nvSpPr>
        <p:spPr>
          <a:xfrm>
            <a:off x="3030455" y="11267218"/>
            <a:ext cx="67310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</a:rPr>
              <a:t>robust packing LPs using experts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ABCAB-F01C-4C3A-9D8B-6B56E1D19644}"/>
              </a:ext>
            </a:extLst>
          </p:cNvPr>
          <p:cNvSpPr txBox="1"/>
          <p:nvPr/>
        </p:nvSpPr>
        <p:spPr>
          <a:xfrm>
            <a:off x="3030455" y="7161359"/>
            <a:ext cx="44018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Online with a Sample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DA9EC8-2E96-498E-81B5-FA8D3164E714}"/>
                  </a:ext>
                </a:extLst>
              </p14:cNvPr>
              <p14:cNvContentPartPr/>
              <p14:nvPr/>
            </p14:nvContentPartPr>
            <p14:xfrm>
              <a:off x="6674566" y="7850326"/>
              <a:ext cx="233640" cy="120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DA9EC8-2E96-498E-81B5-FA8D3164E7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2926" y="7706326"/>
                <a:ext cx="37728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09272B-E473-45FD-9125-D20E01D3DEFD}"/>
                  </a:ext>
                </a:extLst>
              </p14:cNvPr>
              <p14:cNvContentPartPr/>
              <p14:nvPr/>
            </p14:nvContentPartPr>
            <p14:xfrm>
              <a:off x="2135686" y="6773926"/>
              <a:ext cx="6657120" cy="1430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09272B-E473-45FD-9125-D20E01D3DE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4046" y="6630286"/>
                <a:ext cx="6800760" cy="17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5648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  <a:ln/>
        </p:spPr>
        <p:txBody>
          <a:bodyPr>
            <a:noAutofit/>
          </a:bodyPr>
          <a:lstStyle/>
          <a:p>
            <a:pPr algn="ctr"/>
            <a:r>
              <a:rPr lang="en-US" sz="13600" dirty="0">
                <a:latin typeface="Gotham Bold" pitchFamily="50" charset="0"/>
              </a:rPr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29078229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predictions?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041A5-797B-487E-B7A7-206E4A6E3571}"/>
              </a:ext>
            </a:extLst>
          </p:cNvPr>
          <p:cNvSpPr txBox="1"/>
          <p:nvPr/>
        </p:nvSpPr>
        <p:spPr>
          <a:xfrm>
            <a:off x="1714500" y="4254863"/>
            <a:ext cx="90136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3300"/>
                </a:solidFill>
              </a:rPr>
              <a:t>Question:</a:t>
            </a:r>
            <a:r>
              <a:rPr lang="en-US" sz="3600" dirty="0">
                <a:solidFill>
                  <a:srgbClr val="000000"/>
                </a:solidFill>
              </a:rPr>
              <a:t> where do predictions come from?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97874-AE88-42F2-8039-DF364237851A}"/>
              </a:ext>
            </a:extLst>
          </p:cNvPr>
          <p:cNvSpPr txBox="1"/>
          <p:nvPr/>
        </p:nvSpPr>
        <p:spPr>
          <a:xfrm>
            <a:off x="1714500" y="3362164"/>
            <a:ext cx="108186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recent interest in using (machine learned)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AC24A7-2762-4A64-8486-B462A4A2AD52}"/>
                  </a:ext>
                </a:extLst>
              </p:cNvPr>
              <p:cNvSpPr txBox="1"/>
              <p:nvPr/>
            </p:nvSpPr>
            <p:spPr>
              <a:xfrm>
                <a:off x="1714500" y="6146026"/>
                <a:ext cx="1055244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Answer #1: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instances </a:t>
                </a:r>
                <a:r>
                  <a:rPr kumimoji="0" 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i.i.d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 from some distribution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𝒟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AC24A7-2762-4A64-8486-B462A4A2A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6146026"/>
                <a:ext cx="10552441" cy="656590"/>
              </a:xfrm>
              <a:prstGeom prst="rect">
                <a:avLst/>
              </a:prstGeom>
              <a:blipFill>
                <a:blip r:embed="rId2"/>
                <a:stretch>
                  <a:fillRect l="-1791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98FFE79-3014-4F84-A843-A5830B2DCFE9}"/>
              </a:ext>
            </a:extLst>
          </p:cNvPr>
          <p:cNvSpPr txBox="1"/>
          <p:nvPr/>
        </p:nvSpPr>
        <p:spPr>
          <a:xfrm>
            <a:off x="1714500" y="6984743"/>
            <a:ext cx="892071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then use PAC learning to obtain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/>
              <p:nvPr/>
            </p:nvSpPr>
            <p:spPr>
              <a:xfrm>
                <a:off x="2757862" y="9760217"/>
                <a:ext cx="6780959" cy="176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Tomorrow: instance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𝐼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will arrive. 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Today: given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𝑝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-sample from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𝐼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62" y="9760217"/>
                <a:ext cx="6780959" cy="1764586"/>
              </a:xfrm>
              <a:prstGeom prst="rect">
                <a:avLst/>
              </a:prstGeom>
              <a:blipFill>
                <a:blip r:embed="rId3"/>
                <a:stretch>
                  <a:fillRect l="-3324" t="-4828" r="-2336" b="-1172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681B0FC-D9E9-49CF-974D-B3F676EB435D}"/>
              </a:ext>
            </a:extLst>
          </p:cNvPr>
          <p:cNvSpPr txBox="1"/>
          <p:nvPr/>
        </p:nvSpPr>
        <p:spPr>
          <a:xfrm>
            <a:off x="1714500" y="8673015"/>
            <a:ext cx="66781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33CC"/>
                </a:solidFill>
              </a:rPr>
              <a:t>Answer #2: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online with a sample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136CA-2EF9-4A27-A311-BEB3B7BCD652}"/>
              </a:ext>
            </a:extLst>
          </p:cNvPr>
          <p:cNvSpPr txBox="1"/>
          <p:nvPr/>
        </p:nvSpPr>
        <p:spPr>
          <a:xfrm>
            <a:off x="9245282" y="12660590"/>
            <a:ext cx="604332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no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distributional assumptions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CA471-D860-4DCC-8129-E9479878DEFC}"/>
              </a:ext>
            </a:extLst>
          </p:cNvPr>
          <p:cNvSpPr txBox="1"/>
          <p:nvPr/>
        </p:nvSpPr>
        <p:spPr>
          <a:xfrm>
            <a:off x="20434201" y="13050441"/>
            <a:ext cx="394979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[Kaplan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Naori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Raz 2019]</a:t>
            </a:r>
          </a:p>
        </p:txBody>
      </p:sp>
    </p:spTree>
    <p:extLst>
      <p:ext uri="{BB962C8B-B14F-4D97-AF65-F5344CB8AC3E}">
        <p14:creationId xmlns:p14="http://schemas.microsoft.com/office/powerpoint/2010/main" val="1013824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 with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/>
              <p:nvPr/>
            </p:nvSpPr>
            <p:spPr>
              <a:xfrm>
                <a:off x="1841790" y="7206181"/>
                <a:ext cx="10143290" cy="108228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Can get load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B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B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1+</m:t>
                        </m:r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B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𝑝𝑜𝑙𝑦</m:t>
                    </m:r>
                    <m:d>
                      <m:d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B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B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kumimoji="0" lang="en-US" sz="36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BF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BF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0" lang="en-US" sz="36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BF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B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𝜀</m:t>
                            </m:r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B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90" y="7206181"/>
                <a:ext cx="10143290" cy="1082284"/>
              </a:xfrm>
              <a:prstGeom prst="rect">
                <a:avLst/>
              </a:prstGeom>
              <a:blipFill>
                <a:blip r:embed="rId2"/>
                <a:stretch>
                  <a:fillRect l="-18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B0136CA-2EF9-4A27-A311-BEB3B7BCD652}"/>
              </a:ext>
            </a:extLst>
          </p:cNvPr>
          <p:cNvSpPr txBox="1"/>
          <p:nvPr/>
        </p:nvSpPr>
        <p:spPr>
          <a:xfrm>
            <a:off x="7576153" y="9059536"/>
            <a:ext cx="923169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explicitly learn a good strategy from samples!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9F7A11-4ACA-48EC-AB9D-88BEB5291FC5}"/>
                  </a:ext>
                </a:extLst>
              </p:cNvPr>
              <p:cNvSpPr txBox="1"/>
              <p:nvPr/>
            </p:nvSpPr>
            <p:spPr>
              <a:xfrm>
                <a:off x="1514935" y="4315496"/>
                <a:ext cx="1312352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Tomorrow: instance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𝐼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will arrive. Today: given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𝑝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-</a:t>
                </a:r>
                <a:r>
                  <a:rPr kumimoji="0" 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sample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from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𝐼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9F7A11-4ACA-48EC-AB9D-88BEB5291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35" y="4315496"/>
                <a:ext cx="13123529" cy="656590"/>
              </a:xfrm>
              <a:prstGeom prst="rect">
                <a:avLst/>
              </a:prstGeom>
              <a:blipFill>
                <a:blip r:embed="rId3"/>
                <a:stretch>
                  <a:fillRect l="-279" t="-13889" r="-18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0BC0731-2BE0-45B3-98AF-1838D908998B}"/>
              </a:ext>
            </a:extLst>
          </p:cNvPr>
          <p:cNvSpPr txBox="1"/>
          <p:nvPr/>
        </p:nvSpPr>
        <p:spPr>
          <a:xfrm>
            <a:off x="1714500" y="3509062"/>
            <a:ext cx="66781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33CC"/>
                </a:solidFill>
              </a:rPr>
              <a:t>Answer #2:</a:t>
            </a:r>
            <a:r>
              <a:rPr lang="en-US" sz="3600" dirty="0">
                <a:solidFill>
                  <a:srgbClr val="000000"/>
                </a:solidFill>
              </a:rPr>
              <a:t> online with a sample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9A62A-8EBB-4F6A-9C0B-FDCF5DC45B7D}"/>
              </a:ext>
            </a:extLst>
          </p:cNvPr>
          <p:cNvSpPr txBox="1"/>
          <p:nvPr/>
        </p:nvSpPr>
        <p:spPr>
          <a:xfrm>
            <a:off x="1714500" y="5121930"/>
            <a:ext cx="604332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no distributional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5DF04-01B8-4C96-ADF3-17EF9D080C5A}"/>
              </a:ext>
            </a:extLst>
          </p:cNvPr>
          <p:cNvSpPr txBox="1"/>
          <p:nvPr/>
        </p:nvSpPr>
        <p:spPr>
          <a:xfrm>
            <a:off x="9456474" y="10072837"/>
            <a:ext cx="547105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N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ot possible in worst-case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DE112E-E3E1-4259-8530-B5541149D13B}"/>
                  </a:ext>
                </a:extLst>
              </p:cNvPr>
              <p:cNvSpPr txBox="1"/>
              <p:nvPr/>
            </p:nvSpPr>
            <p:spPr>
              <a:xfrm>
                <a:off x="14796725" y="7419028"/>
                <a:ext cx="590039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≈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B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B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1+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B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if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large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BF0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DE112E-E3E1-4259-8530-B5541149D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6725" y="7419028"/>
                <a:ext cx="5900398" cy="656590"/>
              </a:xfrm>
              <a:prstGeom prst="rect">
                <a:avLst/>
              </a:prstGeom>
              <a:blipFill>
                <a:blip r:embed="rId4"/>
                <a:stretch>
                  <a:fillRect t="-13889" r="-340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E807F9-DBEC-45D1-80E0-5FDB2D96878A}"/>
              </a:ext>
            </a:extLst>
          </p:cNvPr>
          <p:cNvSpPr txBox="1"/>
          <p:nvPr/>
        </p:nvSpPr>
        <p:spPr>
          <a:xfrm>
            <a:off x="20653813" y="13086680"/>
            <a:ext cx="373018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[Argue Frieze G. Seiler]</a:t>
            </a:r>
          </a:p>
        </p:txBody>
      </p:sp>
    </p:spTree>
    <p:extLst>
      <p:ext uri="{BB962C8B-B14F-4D97-AF65-F5344CB8AC3E}">
        <p14:creationId xmlns:p14="http://schemas.microsoft.com/office/powerpoint/2010/main" val="2405518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algorithmic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/>
              <p:nvPr/>
            </p:nvSpPr>
            <p:spPr>
              <a:xfrm>
                <a:off x="1643939" y="6746318"/>
                <a:ext cx="1701029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Theorem 2: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Exist machine “weights” so that </a:t>
                </a:r>
                <a:r>
                  <a:rPr lang="en-US" sz="3600" dirty="0">
                    <a:solidFill>
                      <a:srgbClr val="BF0000"/>
                    </a:solidFill>
                  </a:rPr>
                  <a:t>proportional assignment </a:t>
                </a:r>
                <a:r>
                  <a:rPr lang="en-US" sz="3600" dirty="0">
                    <a:solidFill>
                      <a:srgbClr val="000000"/>
                    </a:solidFill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39" y="6746318"/>
                <a:ext cx="17010299" cy="656590"/>
              </a:xfrm>
              <a:prstGeom prst="rect">
                <a:avLst/>
              </a:prstGeom>
              <a:blipFill>
                <a:blip r:embed="rId2"/>
                <a:stretch>
                  <a:fillRect l="-824"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9345A-3DCD-4A6C-B57E-537248854ED4}"/>
                  </a:ext>
                </a:extLst>
              </p:cNvPr>
              <p:cNvSpPr txBox="1"/>
              <p:nvPr/>
            </p:nvSpPr>
            <p:spPr>
              <a:xfrm>
                <a:off x="1752600" y="4942839"/>
                <a:ext cx="1389963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Fact 1: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if OPT large, then integer assignment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fractional assignment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9345A-3DCD-4A6C-B57E-53724885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942839"/>
                <a:ext cx="13899639" cy="656590"/>
              </a:xfrm>
              <a:prstGeom prst="rect">
                <a:avLst/>
              </a:prstGeom>
              <a:blipFill>
                <a:blip r:embed="rId3"/>
                <a:stretch>
                  <a:fillRect l="-1623" t="-13889" r="-1491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52600" y="8549797"/>
            <a:ext cx="1462259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33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Theorem </a:t>
            </a:r>
            <a:r>
              <a:rPr lang="en-US" sz="3600" b="1" dirty="0">
                <a:solidFill>
                  <a:srgbClr val="FF3300"/>
                </a:solidFill>
              </a:rPr>
              <a:t>3: </a:t>
            </a:r>
            <a:r>
              <a:rPr lang="en-US" sz="3600" dirty="0">
                <a:solidFill>
                  <a:srgbClr val="000000"/>
                </a:solidFill>
              </a:rPr>
              <a:t>Exists algorithm to find machine weights using small sample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62973D-76F9-49DA-AE94-74C8AD6819E8}"/>
              </a:ext>
            </a:extLst>
          </p:cNvPr>
          <p:cNvGrpSpPr/>
          <p:nvPr/>
        </p:nvGrpSpPr>
        <p:grpSpPr>
          <a:xfrm>
            <a:off x="22631400" y="4942839"/>
            <a:ext cx="480646" cy="5666304"/>
            <a:chOff x="22631400" y="4942839"/>
            <a:chExt cx="480646" cy="5666304"/>
          </a:xfrm>
          <a:solidFill>
            <a:srgbClr val="BFBFBF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BBF4F9-CB15-4154-A0FA-BBCA4E119BA4}"/>
                </a:ext>
              </a:extLst>
            </p:cNvPr>
            <p:cNvSpPr/>
            <p:nvPr/>
          </p:nvSpPr>
          <p:spPr>
            <a:xfrm>
              <a:off x="22631400" y="4942839"/>
              <a:ext cx="480646" cy="492369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693B1A-3D19-4F4F-998A-A34BD22227BD}"/>
                </a:ext>
              </a:extLst>
            </p:cNvPr>
            <p:cNvSpPr/>
            <p:nvPr/>
          </p:nvSpPr>
          <p:spPr>
            <a:xfrm>
              <a:off x="22631400" y="5681973"/>
              <a:ext cx="480646" cy="492369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4B9E81-A79C-49BC-8BCB-7BF8566C3267}"/>
                </a:ext>
              </a:extLst>
            </p:cNvPr>
            <p:cNvSpPr/>
            <p:nvPr/>
          </p:nvSpPr>
          <p:spPr>
            <a:xfrm>
              <a:off x="22631400" y="6421107"/>
              <a:ext cx="480646" cy="492369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9D1940-9D7E-4187-891D-3B451357AE63}"/>
                </a:ext>
              </a:extLst>
            </p:cNvPr>
            <p:cNvSpPr/>
            <p:nvPr/>
          </p:nvSpPr>
          <p:spPr>
            <a:xfrm>
              <a:off x="22631400" y="7160241"/>
              <a:ext cx="480646" cy="492369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4A7813-324B-45FF-92E3-6FA558EBC706}"/>
                </a:ext>
              </a:extLst>
            </p:cNvPr>
            <p:cNvSpPr/>
            <p:nvPr/>
          </p:nvSpPr>
          <p:spPr>
            <a:xfrm>
              <a:off x="22631400" y="7899375"/>
              <a:ext cx="480646" cy="492369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DC3369-AB49-443B-8420-DED3A4C4EDBE}"/>
                </a:ext>
              </a:extLst>
            </p:cNvPr>
            <p:cNvSpPr/>
            <p:nvPr/>
          </p:nvSpPr>
          <p:spPr>
            <a:xfrm>
              <a:off x="22631400" y="8638509"/>
              <a:ext cx="480646" cy="492369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B7D806-8A2E-4052-8AD0-7E5C9651BF0A}"/>
                </a:ext>
              </a:extLst>
            </p:cNvPr>
            <p:cNvSpPr/>
            <p:nvPr/>
          </p:nvSpPr>
          <p:spPr>
            <a:xfrm>
              <a:off x="22631400" y="9377643"/>
              <a:ext cx="480646" cy="492369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798FF8-2155-4C44-AD6B-F6AD588EC88B}"/>
                </a:ext>
              </a:extLst>
            </p:cNvPr>
            <p:cNvSpPr/>
            <p:nvPr/>
          </p:nvSpPr>
          <p:spPr>
            <a:xfrm>
              <a:off x="22631400" y="10116774"/>
              <a:ext cx="480646" cy="492369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3BDAEB-54FC-4DF5-AB22-CEE29A257460}"/>
              </a:ext>
            </a:extLst>
          </p:cNvPr>
          <p:cNvGrpSpPr/>
          <p:nvPr/>
        </p:nvGrpSpPr>
        <p:grpSpPr>
          <a:xfrm>
            <a:off x="19822021" y="5189024"/>
            <a:ext cx="2809379" cy="3695670"/>
            <a:chOff x="17870128" y="4562667"/>
            <a:chExt cx="2809379" cy="369567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0517CC-7262-40BF-BDEC-7D64E99CBD87}"/>
                </a:ext>
              </a:extLst>
            </p:cNvPr>
            <p:cNvSpPr/>
            <p:nvPr/>
          </p:nvSpPr>
          <p:spPr>
            <a:xfrm>
              <a:off x="17870128" y="5652913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2DB9DD-FEAA-4D89-91F8-CE7395B1BAC1}"/>
                </a:ext>
              </a:extLst>
            </p:cNvPr>
            <p:cNvCxnSpPr>
              <a:cxnSpLocks/>
              <a:stCxn id="21" idx="7"/>
            </p:cNvCxnSpPr>
            <p:nvPr/>
          </p:nvCxnSpPr>
          <p:spPr>
            <a:xfrm flipV="1">
              <a:off x="18200335" y="4562667"/>
              <a:ext cx="2479172" cy="114707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C1AC21-3106-4A96-B693-FF358D78945C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>
              <a:off x="18256990" y="5846924"/>
              <a:ext cx="2422517" cy="93314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28A8E3-F492-4DB1-88D0-49FED9077FBB}"/>
                </a:ext>
              </a:extLst>
            </p:cNvPr>
            <p:cNvCxnSpPr>
              <a:cxnSpLocks/>
              <a:stCxn id="21" idx="5"/>
            </p:cNvCxnSpPr>
            <p:nvPr/>
          </p:nvCxnSpPr>
          <p:spPr>
            <a:xfrm>
              <a:off x="18200335" y="5984110"/>
              <a:ext cx="2479172" cy="227422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6CD4AD-FBFD-4FCA-A415-8761377FDC43}"/>
              </a:ext>
            </a:extLst>
          </p:cNvPr>
          <p:cNvGrpSpPr/>
          <p:nvPr/>
        </p:nvGrpSpPr>
        <p:grpSpPr>
          <a:xfrm>
            <a:off x="23367083" y="4905703"/>
            <a:ext cx="280526" cy="5651001"/>
            <a:chOff x="23367083" y="4905703"/>
            <a:chExt cx="280526" cy="56510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9C9DCD-7868-43B8-8CE0-139A597089DC}"/>
                </a:ext>
              </a:extLst>
            </p:cNvPr>
            <p:cNvSpPr txBox="1"/>
            <p:nvPr/>
          </p:nvSpPr>
          <p:spPr>
            <a:xfrm>
              <a:off x="23367083" y="490570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B6C108-F1F8-44BA-B879-FC4A46A0D502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DFA566-BB04-4678-BB99-7433DE891C7A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</a:rPr>
                <a:t>3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223E53-0059-491F-B60D-4E5F90BED6EC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DAD212-2BFC-480D-8901-D4416E1ACBCF}"/>
                </a:ext>
              </a:extLst>
            </p:cNvPr>
            <p:cNvSpPr txBox="1"/>
            <p:nvPr/>
          </p:nvSpPr>
          <p:spPr>
            <a:xfrm>
              <a:off x="23367083" y="7865175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CFFDC8-C9CC-44DD-A2CE-91A91FD9A1FE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FED4E3-B8F0-457C-A955-4B33B4D21D42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9E49EB-FBD5-455E-B2E8-A5B8B2490EB7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</a:rPr>
                <a:t>5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5F5B31-E998-4F46-9D24-DBBA270FD990}"/>
              </a:ext>
            </a:extLst>
          </p:cNvPr>
          <p:cNvGrpSpPr/>
          <p:nvPr/>
        </p:nvGrpSpPr>
        <p:grpSpPr>
          <a:xfrm>
            <a:off x="20920604" y="5073715"/>
            <a:ext cx="961801" cy="3405755"/>
            <a:chOff x="20920604" y="5073715"/>
            <a:chExt cx="961801" cy="3405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BC192F-FB30-41A1-996A-7B40FC16E9D6}"/>
                    </a:ext>
                  </a:extLst>
                </p:cNvPr>
                <p:cNvSpPr txBox="1"/>
                <p:nvPr/>
              </p:nvSpPr>
              <p:spPr>
                <a:xfrm>
                  <a:off x="21068186" y="5073715"/>
                  <a:ext cx="641201" cy="581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BC192F-FB30-41A1-996A-7B40FC16E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8186" y="5073715"/>
                  <a:ext cx="641201" cy="581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32114E9-6D26-4888-917D-DF73178C5250}"/>
                    </a:ext>
                  </a:extLst>
                </p:cNvPr>
                <p:cNvSpPr txBox="1"/>
                <p:nvPr/>
              </p:nvSpPr>
              <p:spPr>
                <a:xfrm>
                  <a:off x="20920604" y="6291848"/>
                  <a:ext cx="641201" cy="581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32114E9-6D26-4888-917D-DF73178C5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0604" y="6291848"/>
                  <a:ext cx="641201" cy="581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55F376-E5C7-4571-AD16-B048018B014E}"/>
                    </a:ext>
                  </a:extLst>
                </p:cNvPr>
                <p:cNvSpPr txBox="1"/>
                <p:nvPr/>
              </p:nvSpPr>
              <p:spPr>
                <a:xfrm>
                  <a:off x="21241204" y="7899375"/>
                  <a:ext cx="641201" cy="58009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55F376-E5C7-4571-AD16-B048018B0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1204" y="7899375"/>
                  <a:ext cx="641201" cy="5800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2C76A2-7A7D-4E28-8985-44175AF7483E}"/>
              </a:ext>
            </a:extLst>
          </p:cNvPr>
          <p:cNvGrpSpPr/>
          <p:nvPr/>
        </p:nvGrpSpPr>
        <p:grpSpPr>
          <a:xfrm>
            <a:off x="19855526" y="5218342"/>
            <a:ext cx="2809379" cy="4434804"/>
            <a:chOff x="17870128" y="4562667"/>
            <a:chExt cx="2809379" cy="443480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D0A03DA-308C-4F2C-9C41-A4BBF5292815}"/>
                </a:ext>
              </a:extLst>
            </p:cNvPr>
            <p:cNvSpPr/>
            <p:nvPr/>
          </p:nvSpPr>
          <p:spPr>
            <a:xfrm>
              <a:off x="17870128" y="8476929"/>
              <a:ext cx="386862" cy="388021"/>
            </a:xfrm>
            <a:prstGeom prst="ellipse">
              <a:avLst/>
            </a:prstGeom>
            <a:solidFill>
              <a:srgbClr val="FFC00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E6345DB-C209-435B-AFC1-F9E978A1AFD1}"/>
                </a:ext>
              </a:extLst>
            </p:cNvPr>
            <p:cNvCxnSpPr>
              <a:cxnSpLocks/>
              <a:stCxn id="36" idx="7"/>
            </p:cNvCxnSpPr>
            <p:nvPr/>
          </p:nvCxnSpPr>
          <p:spPr>
            <a:xfrm flipV="1">
              <a:off x="18200335" y="4562667"/>
              <a:ext cx="2479172" cy="397108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8A04D8-379E-4978-9DAB-06E7287BE1A7}"/>
                </a:ext>
              </a:extLst>
            </p:cNvPr>
            <p:cNvCxnSpPr>
              <a:cxnSpLocks/>
              <a:stCxn id="36" idx="6"/>
            </p:cNvCxnSpPr>
            <p:nvPr/>
          </p:nvCxnSpPr>
          <p:spPr>
            <a:xfrm>
              <a:off x="18256990" y="8670940"/>
              <a:ext cx="2422517" cy="32653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C52AFE1-D4C7-47E6-B738-25DBE200545A}"/>
              </a:ext>
            </a:extLst>
          </p:cNvPr>
          <p:cNvSpPr txBox="1"/>
          <p:nvPr/>
        </p:nvSpPr>
        <p:spPr>
          <a:xfrm>
            <a:off x="10149089" y="4168316"/>
            <a:ext cx="225702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Chernoff bound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B3924F-EB4C-4C8A-A8E9-58A8769638D0}"/>
              </a:ext>
            </a:extLst>
          </p:cNvPr>
          <p:cNvSpPr txBox="1"/>
          <p:nvPr/>
        </p:nvSpPr>
        <p:spPr>
          <a:xfrm>
            <a:off x="20653813" y="13086680"/>
            <a:ext cx="373018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[Argue Frieze G. Seiler]</a:t>
            </a:r>
          </a:p>
        </p:txBody>
      </p:sp>
    </p:spTree>
    <p:extLst>
      <p:ext uri="{BB962C8B-B14F-4D97-AF65-F5344CB8AC3E}">
        <p14:creationId xmlns:p14="http://schemas.microsoft.com/office/powerpoint/2010/main" val="3608945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40" grpId="0"/>
      <p:bldP spid="4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#2: convex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/>
              <p:nvPr/>
            </p:nvSpPr>
            <p:spPr>
              <a:xfrm>
                <a:off x="1714500" y="3485081"/>
                <a:ext cx="1889946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Theorem 2: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Exist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BF0000"/>
                    </a:solidFill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</a:rPr>
                  <a:t>so that proportional assignment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485081"/>
                <a:ext cx="18899469" cy="656590"/>
              </a:xfrm>
              <a:prstGeom prst="rect">
                <a:avLst/>
              </a:prstGeom>
              <a:blipFill>
                <a:blip r:embed="rId2"/>
                <a:stretch>
                  <a:fillRect l="-871"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36EB53-AC31-48BA-BEBA-90AB7AE9E781}"/>
                  </a:ext>
                </a:extLst>
              </p:cNvPr>
              <p:cNvSpPr txBox="1"/>
              <p:nvPr/>
            </p:nvSpPr>
            <p:spPr>
              <a:xfrm>
                <a:off x="4773359" y="8375020"/>
                <a:ext cx="2629694" cy="1353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36EB53-AC31-48BA-BEBA-90AB7AE9E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59" y="8375020"/>
                <a:ext cx="2629694" cy="1353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BC1ED-AE15-42C6-9C37-7F3D58B994F4}"/>
                  </a:ext>
                </a:extLst>
              </p:cNvPr>
              <p:cNvSpPr txBox="1"/>
              <p:nvPr/>
            </p:nvSpPr>
            <p:spPr>
              <a:xfrm>
                <a:off x="4737548" y="6657604"/>
                <a:ext cx="2070823" cy="1353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B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B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B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~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B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B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B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B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B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=1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BC1ED-AE15-42C6-9C37-7F3D58B99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548" y="6657604"/>
                <a:ext cx="2070823" cy="1353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4A0246-A212-4BF1-A369-772510955AE9}"/>
                  </a:ext>
                </a:extLst>
              </p:cNvPr>
              <p:cNvSpPr txBox="1"/>
              <p:nvPr/>
            </p:nvSpPr>
            <p:spPr>
              <a:xfrm>
                <a:off x="4677759" y="10078939"/>
                <a:ext cx="2252665" cy="6345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𝑖𝑗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≥0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4A0246-A212-4BF1-A369-772510955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59" y="10078939"/>
                <a:ext cx="2252665" cy="6345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07EB5-7594-4F3C-8AB6-4700745887E6}"/>
                  </a:ext>
                </a:extLst>
              </p:cNvPr>
              <p:cNvSpPr txBox="1"/>
              <p:nvPr/>
            </p:nvSpPr>
            <p:spPr>
              <a:xfrm>
                <a:off x="3521396" y="4940187"/>
                <a:ext cx="4039521" cy="1353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naryPr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07EB5-7594-4F3C-8AB6-470074588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396" y="4940187"/>
                <a:ext cx="4039521" cy="13533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F17FC-54E0-4967-AFE5-BDAE9B930D67}"/>
                  </a:ext>
                </a:extLst>
              </p:cNvPr>
              <p:cNvSpPr txBox="1"/>
              <p:nvPr/>
            </p:nvSpPr>
            <p:spPr>
              <a:xfrm>
                <a:off x="8572580" y="8399124"/>
                <a:ext cx="3887025" cy="1353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d>
                        <m:d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1+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𝜀</m:t>
                          </m:r>
                        </m:e>
                      </m:d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F17FC-54E0-4967-AFE5-BDAE9B930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80" y="8399124"/>
                <a:ext cx="3887025" cy="13533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19D69-D709-4F89-A8D9-78FE5211DD67}"/>
                  </a:ext>
                </a:extLst>
              </p:cNvPr>
              <p:cNvSpPr txBox="1"/>
              <p:nvPr/>
            </p:nvSpPr>
            <p:spPr>
              <a:xfrm>
                <a:off x="2394759" y="11508873"/>
                <a:ext cx="19594481" cy="7595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Lagrangian</a:t>
                </a:r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ℒ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func>
                      <m:funcPr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0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B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B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BF000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19D69-D709-4F89-A8D9-78FE5211D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759" y="11508873"/>
                <a:ext cx="19594481" cy="759503"/>
              </a:xfrm>
              <a:prstGeom prst="rect">
                <a:avLst/>
              </a:prstGeom>
              <a:blipFill>
                <a:blip r:embed="rId8"/>
                <a:stretch>
                  <a:fillRect t="-8000" b="-184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34EB7-1984-4024-9F43-D78697C6B780}"/>
                  </a:ext>
                </a:extLst>
              </p:cNvPr>
              <p:cNvSpPr txBox="1"/>
              <p:nvPr/>
            </p:nvSpPr>
            <p:spPr>
              <a:xfrm>
                <a:off x="15821220" y="5431952"/>
                <a:ext cx="4097725" cy="2224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at optimality,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𝑖𝑗</m:t>
                        </m:r>
                      </m:sub>
                    </m:sSub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sSubPr>
                              <m:e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𝑘</m:t>
                            </m:r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~</m:t>
                            </m:r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sSupPr>
                              <m:e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kumimoji="0" lang="en-US" sz="3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Lato Regular"/>
                                        <a:cs typeface="Lato Regular"/>
                                        <a:sym typeface="Lato Regular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Lato Regular"/>
                                        <a:cs typeface="Lato Regular"/>
                                        <a:sym typeface="Lato Regular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0" lang="en-US" sz="3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Lato Regular"/>
                                        <a:cs typeface="Lato Regular"/>
                                        <a:sym typeface="Lato Regular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 if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𝑖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~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𝑗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34EB7-1984-4024-9F43-D78697C6B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220" y="5431952"/>
                <a:ext cx="4097725" cy="2224327"/>
              </a:xfrm>
              <a:prstGeom prst="rect">
                <a:avLst/>
              </a:prstGeom>
              <a:blipFill>
                <a:blip r:embed="rId9"/>
                <a:stretch>
                  <a:fillRect t="-35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8973BF-9D75-4E7D-BED0-373918542C0B}"/>
                  </a:ext>
                </a:extLst>
              </p:cNvPr>
              <p:cNvSpPr txBox="1"/>
              <p:nvPr/>
            </p:nvSpPr>
            <p:spPr>
              <a:xfrm>
                <a:off x="16532325" y="7635245"/>
                <a:ext cx="2198294" cy="1892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𝑘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~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8973BF-9D75-4E7D-BED0-3739185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2325" y="7635245"/>
                <a:ext cx="2198294" cy="18922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42F89-FF62-4E4D-94E4-C360CC84FE14}"/>
              </a:ext>
            </a:extLst>
          </p:cNvPr>
          <p:cNvSpPr txBox="1"/>
          <p:nvPr/>
        </p:nvSpPr>
        <p:spPr>
          <a:xfrm>
            <a:off x="17160869" y="13124409"/>
            <a:ext cx="722313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[Agrawal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Mirrokni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Zadimoghaddam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ICML 18]</a:t>
            </a:r>
          </a:p>
        </p:txBody>
      </p:sp>
    </p:spTree>
    <p:extLst>
      <p:ext uri="{BB962C8B-B14F-4D97-AF65-F5344CB8AC3E}">
        <p14:creationId xmlns:p14="http://schemas.microsoft.com/office/powerpoint/2010/main" val="1371601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8" grpId="0"/>
      <p:bldP spid="3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C6033FF-F0D8-4475-B246-82F1BA5FC370}"/>
                  </a:ext>
                </a:extLst>
              </p:cNvPr>
              <p:cNvSpPr txBox="1"/>
              <p:nvPr/>
            </p:nvSpPr>
            <p:spPr>
              <a:xfrm>
                <a:off x="3534398" y="4278021"/>
                <a:ext cx="379834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Observe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𝑝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-sample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C6033FF-F0D8-4475-B246-82F1BA5F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98" y="4278021"/>
                <a:ext cx="3798348" cy="656590"/>
              </a:xfrm>
              <a:prstGeom prst="rect">
                <a:avLst/>
              </a:prstGeom>
              <a:blipFill>
                <a:blip r:embed="rId2"/>
                <a:stretch>
                  <a:fillRect l="-5939" t="-14019" r="-5136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4DBE9E-45F9-4741-A6D9-AD78F2AD8ACD}"/>
                  </a:ext>
                </a:extLst>
              </p:cNvPr>
              <p:cNvSpPr txBox="1"/>
              <p:nvPr/>
            </p:nvSpPr>
            <p:spPr>
              <a:xfrm>
                <a:off x="3534397" y="5607342"/>
                <a:ext cx="11000512" cy="6801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BF0000"/>
                    </a:solidFill>
                  </a:rPr>
                  <a:t>Compute weights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BF0000"/>
                    </a:solidFill>
                  </a:rPr>
                  <a:t> using convex program and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BF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4DBE9E-45F9-4741-A6D9-AD78F2AD8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97" y="5607342"/>
                <a:ext cx="11000512" cy="680186"/>
              </a:xfrm>
              <a:prstGeom prst="rect">
                <a:avLst/>
              </a:prstGeom>
              <a:blipFill>
                <a:blip r:embed="rId3"/>
                <a:stretch>
                  <a:fillRect l="-2051" t="-9910" r="-1608" b="-324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B5AA4A-3F94-400F-818B-8D7596E9952F}"/>
                  </a:ext>
                </a:extLst>
              </p:cNvPr>
              <p:cNvSpPr txBox="1"/>
              <p:nvPr/>
            </p:nvSpPr>
            <p:spPr>
              <a:xfrm>
                <a:off x="3534397" y="6960259"/>
                <a:ext cx="6625916" cy="6801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BF0000"/>
                    </a:solidFill>
                  </a:rPr>
                  <a:t>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to allocate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actual instance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BF0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B5AA4A-3F94-400F-818B-8D7596E99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97" y="6960259"/>
                <a:ext cx="6625916" cy="680186"/>
              </a:xfrm>
              <a:prstGeom prst="rect">
                <a:avLst/>
              </a:prstGeom>
              <a:blipFill>
                <a:blip r:embed="rId4"/>
                <a:stretch>
                  <a:fillRect l="-3404" t="-9910" r="-2760" b="-324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965C157-CF2F-4FC7-9CE5-1CB49122A9E2}"/>
                  </a:ext>
                </a:extLst>
              </p:cNvPr>
              <p:cNvSpPr txBox="1"/>
              <p:nvPr/>
            </p:nvSpPr>
            <p:spPr>
              <a:xfrm>
                <a:off x="6674913" y="8699968"/>
                <a:ext cx="11034174" cy="6801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chemeClr val="tx1"/>
                    </a:solidFill>
                  </a:rPr>
                  <a:t>Need proof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on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actual instance gives low weight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965C157-CF2F-4FC7-9CE5-1CB49122A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3" y="8699968"/>
                <a:ext cx="11034174" cy="680186"/>
              </a:xfrm>
              <a:prstGeom prst="rect">
                <a:avLst/>
              </a:prstGeom>
              <a:blipFill>
                <a:blip r:embed="rId5"/>
                <a:stretch>
                  <a:fillRect l="-2044" t="-9821" r="-1105" b="-321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D3D5483D-B6A4-43DA-996E-43649C10E9CA}"/>
              </a:ext>
            </a:extLst>
          </p:cNvPr>
          <p:cNvSpPr txBox="1"/>
          <p:nvPr/>
        </p:nvSpPr>
        <p:spPr>
          <a:xfrm>
            <a:off x="18602753" y="7492566"/>
            <a:ext cx="327814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“generalization”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BC5287-288D-4137-A838-EC95C846D4DC}"/>
              </a:ext>
            </a:extLst>
          </p:cNvPr>
          <p:cNvCxnSpPr>
            <a:stCxn id="91" idx="1"/>
          </p:cNvCxnSpPr>
          <p:nvPr/>
        </p:nvCxnSpPr>
        <p:spPr>
          <a:xfrm flipH="1">
            <a:off x="17709087" y="7820861"/>
            <a:ext cx="893666" cy="87910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796F5BD-2D96-438D-BD31-27EC711F4BA2}"/>
                  </a:ext>
                </a:extLst>
              </p:cNvPr>
              <p:cNvSpPr txBox="1"/>
              <p:nvPr/>
            </p:nvSpPr>
            <p:spPr>
              <a:xfrm>
                <a:off x="6484083" y="10039728"/>
                <a:ext cx="1175174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chemeClr val="tx1"/>
                    </a:solidFill>
                  </a:rPr>
                  <a:t>Standard approaches require that max load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796F5BD-2D96-438D-BD31-27EC711F4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083" y="10039728"/>
                <a:ext cx="11751743" cy="656590"/>
              </a:xfrm>
              <a:prstGeom prst="rect">
                <a:avLst/>
              </a:prstGeom>
              <a:blipFill>
                <a:blip r:embed="rId6"/>
                <a:stretch>
                  <a:fillRect l="-1972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E28FCC0-66E5-4E80-B2C7-6283D4966378}"/>
                  </a:ext>
                </a:extLst>
              </p:cNvPr>
              <p:cNvSpPr txBox="1"/>
              <p:nvPr/>
            </p:nvSpPr>
            <p:spPr>
              <a:xfrm>
                <a:off x="8439268" y="11355892"/>
                <a:ext cx="7609584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600" dirty="0">
                    <a:solidFill>
                      <a:schemeClr val="tx1"/>
                    </a:solidFill>
                  </a:rPr>
                  <a:t>diff. approach to give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smtClean="0">
                        <a:solidFill>
                          <a:srgbClr val="B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3600" i="1" smtClean="0">
                        <a:solidFill>
                          <a:srgbClr val="B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sz="3600" i="1" smtClean="0">
                        <a:solidFill>
                          <a:srgbClr val="B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i="1" smtClean="0">
                        <a:solidFill>
                          <a:srgbClr val="B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i="1" smtClean="0">
                        <a:solidFill>
                          <a:srgbClr val="B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!!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E28FCC0-66E5-4E80-B2C7-6283D496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268" y="11355892"/>
                <a:ext cx="7609584" cy="656590"/>
              </a:xfrm>
              <a:prstGeom prst="rect">
                <a:avLst/>
              </a:prstGeom>
              <a:blipFill>
                <a:blip r:embed="rId7"/>
                <a:stretch>
                  <a:fillRect l="-2962" t="-13889" r="-1922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861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84" grpId="0"/>
      <p:bldP spid="90" grpId="0"/>
      <p:bldP spid="91" grpId="0"/>
      <p:bldP spid="92" grpId="0"/>
      <p:bldP spid="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01817BE-8B2A-4F3F-A6B6-825054EFF9CE}"/>
              </a:ext>
            </a:extLst>
          </p:cNvPr>
          <p:cNvSpPr/>
          <p:nvPr/>
        </p:nvSpPr>
        <p:spPr>
          <a:xfrm>
            <a:off x="1422400" y="4559602"/>
            <a:ext cx="17651046" cy="399511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#3: compute weights explicitly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/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 </a:t>
                </a:r>
                <a:r>
                  <a:rPr lang="en-US" sz="3600" b="1" dirty="0">
                    <a:solidFill>
                      <a:srgbClr val="FF3300"/>
                    </a:solidFill>
                  </a:rPr>
                  <a:t>3: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Algorithm to find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BF0000"/>
                    </a:solidFill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</a:rPr>
                  <a:t>using small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blipFill>
                <a:blip r:embed="rId2"/>
                <a:stretch>
                  <a:fillRect l="-1442" t="-13889" r="-89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96229-265B-4F69-ACE9-018DE7B249CD}"/>
              </a:ext>
            </a:extLst>
          </p:cNvPr>
          <p:cNvSpPr txBox="1"/>
          <p:nvPr/>
        </p:nvSpPr>
        <p:spPr>
          <a:xfrm>
            <a:off x="2510288" y="6688122"/>
            <a:ext cx="118526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Compute machine loads on instance, w.r.t current weights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28B6B-4A2B-4460-99D4-EF87E3B41A06}"/>
              </a:ext>
            </a:extLst>
          </p:cNvPr>
          <p:cNvSpPr txBox="1"/>
          <p:nvPr/>
        </p:nvSpPr>
        <p:spPr>
          <a:xfrm>
            <a:off x="2510288" y="5734214"/>
            <a:ext cx="69361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Algorithm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 start with all weights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/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 machines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with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≫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reduce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their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weights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1−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blipFill>
                <a:blip r:embed="rId3"/>
                <a:stretch>
                  <a:fillRect l="-1172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C4AC28-CB20-489E-9D7F-BB2425A87278}"/>
              </a:ext>
            </a:extLst>
          </p:cNvPr>
          <p:cNvSpPr txBox="1"/>
          <p:nvPr/>
        </p:nvSpPr>
        <p:spPr>
          <a:xfrm>
            <a:off x="1785620" y="4677005"/>
            <a:ext cx="66572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Suppose we had entire instance!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C22ED0-A41B-4DAF-A246-CE39E6962BA3}"/>
              </a:ext>
            </a:extLst>
          </p:cNvPr>
          <p:cNvSpPr txBox="1"/>
          <p:nvPr/>
        </p:nvSpPr>
        <p:spPr>
          <a:xfrm>
            <a:off x="4692638" y="9307221"/>
            <a:ext cx="43008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Does this terminate?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2F7FDF-0AB4-4BE8-8895-28A83EF012D2}"/>
              </a:ext>
            </a:extLst>
          </p:cNvPr>
          <p:cNvGrpSpPr/>
          <p:nvPr/>
        </p:nvGrpSpPr>
        <p:grpSpPr>
          <a:xfrm>
            <a:off x="14652561" y="7016417"/>
            <a:ext cx="2563446" cy="952463"/>
            <a:chOff x="15673754" y="6935672"/>
            <a:chExt cx="2563446" cy="95246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FC4323-2F3C-45A1-8E2D-2D329F107040}"/>
                </a:ext>
              </a:extLst>
            </p:cNvPr>
            <p:cNvCxnSpPr/>
            <p:nvPr/>
          </p:nvCxnSpPr>
          <p:spPr>
            <a:xfrm>
              <a:off x="17505680" y="7888135"/>
              <a:ext cx="731520" cy="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5A8AF5-DCDA-4629-AD58-FED46E62E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7200" y="6975322"/>
              <a:ext cx="0" cy="91281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B50CA7-7C10-4B5E-9A47-CABE5DCE27E5}"/>
                </a:ext>
              </a:extLst>
            </p:cNvPr>
            <p:cNvCxnSpPr>
              <a:cxnSpLocks/>
            </p:cNvCxnSpPr>
            <p:nvPr/>
          </p:nvCxnSpPr>
          <p:spPr>
            <a:xfrm>
              <a:off x="15673754" y="6935672"/>
              <a:ext cx="2563446" cy="3965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91B7B07-53B1-419E-8304-C15363DB2854}"/>
              </a:ext>
            </a:extLst>
          </p:cNvPr>
          <p:cNvSpPr txBox="1"/>
          <p:nvPr/>
        </p:nvSpPr>
        <p:spPr>
          <a:xfrm>
            <a:off x="12522645" y="9307221"/>
            <a:ext cx="47865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33CC"/>
                </a:solidFill>
              </a:rPr>
              <a:t>Yes, cute MW analysis!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33CC"/>
              </a:solidFill>
              <a:effectLst/>
              <a:uFillTx/>
              <a:sym typeface="Lato Regular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3C7467-C108-4553-980C-75EF51D8918A}"/>
              </a:ext>
            </a:extLst>
          </p:cNvPr>
          <p:cNvGrpSpPr/>
          <p:nvPr/>
        </p:nvGrpSpPr>
        <p:grpSpPr>
          <a:xfrm>
            <a:off x="19971272" y="4908211"/>
            <a:ext cx="2990328" cy="5666304"/>
            <a:chOff x="18169825" y="4316482"/>
            <a:chExt cx="2990328" cy="566630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51073-A2EC-4AA8-B969-885F9896F051}"/>
                </a:ext>
              </a:extLst>
            </p:cNvPr>
            <p:cNvGrpSpPr/>
            <p:nvPr/>
          </p:nvGrpSpPr>
          <p:grpSpPr>
            <a:xfrm>
              <a:off x="20679507" y="4316482"/>
              <a:ext cx="480646" cy="5666304"/>
              <a:chOff x="20679507" y="4316482"/>
              <a:chExt cx="480646" cy="56663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E9E609-D026-4CB6-A86B-EB1289D9DFD8}"/>
                  </a:ext>
                </a:extLst>
              </p:cNvPr>
              <p:cNvSpPr/>
              <p:nvPr/>
            </p:nvSpPr>
            <p:spPr>
              <a:xfrm>
                <a:off x="20679507" y="4316482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B770DF-61AE-4EE5-AC4D-31ACEDAF7661}"/>
                  </a:ext>
                </a:extLst>
              </p:cNvPr>
              <p:cNvSpPr/>
              <p:nvPr/>
            </p:nvSpPr>
            <p:spPr>
              <a:xfrm>
                <a:off x="20679507" y="5055616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0A14AF-B266-447C-A690-F775BA9EB8DD}"/>
                  </a:ext>
                </a:extLst>
              </p:cNvPr>
              <p:cNvSpPr/>
              <p:nvPr/>
            </p:nvSpPr>
            <p:spPr>
              <a:xfrm>
                <a:off x="20679507" y="5794750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714CCF-1DAF-40AF-BBDD-28EECFE65D1B}"/>
                  </a:ext>
                </a:extLst>
              </p:cNvPr>
              <p:cNvSpPr/>
              <p:nvPr/>
            </p:nvSpPr>
            <p:spPr>
              <a:xfrm>
                <a:off x="20679507" y="6533884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CEFD94-DBA0-4E1B-91B1-4C6F3F912DD5}"/>
                  </a:ext>
                </a:extLst>
              </p:cNvPr>
              <p:cNvSpPr/>
              <p:nvPr/>
            </p:nvSpPr>
            <p:spPr>
              <a:xfrm>
                <a:off x="20679507" y="7273018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1FD298-9578-436A-9683-D7532FEFBF8E}"/>
                  </a:ext>
                </a:extLst>
              </p:cNvPr>
              <p:cNvSpPr/>
              <p:nvPr/>
            </p:nvSpPr>
            <p:spPr>
              <a:xfrm>
                <a:off x="20679507" y="8012152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9E38298-002C-4ADF-B89E-A23B041304F7}"/>
                  </a:ext>
                </a:extLst>
              </p:cNvPr>
              <p:cNvSpPr/>
              <p:nvPr/>
            </p:nvSpPr>
            <p:spPr>
              <a:xfrm>
                <a:off x="20679507" y="8751286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A60AA7-5B1E-4E11-A280-C3EC510FAC4F}"/>
                  </a:ext>
                </a:extLst>
              </p:cNvPr>
              <p:cNvSpPr/>
              <p:nvPr/>
            </p:nvSpPr>
            <p:spPr>
              <a:xfrm>
                <a:off x="20679507" y="9490417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451C0-C125-44C1-8BA8-70CA51096B4A}"/>
                </a:ext>
              </a:extLst>
            </p:cNvPr>
            <p:cNvGrpSpPr/>
            <p:nvPr/>
          </p:nvGrpSpPr>
          <p:grpSpPr>
            <a:xfrm>
              <a:off x="19253451" y="4562667"/>
              <a:ext cx="1426056" cy="5139309"/>
              <a:chOff x="19253451" y="4562667"/>
              <a:chExt cx="1426056" cy="513930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9F056D8-BD4C-4792-AF8A-7E8FC16E6C19}"/>
                  </a:ext>
                </a:extLst>
              </p:cNvPr>
              <p:cNvSpPr/>
              <p:nvPr/>
            </p:nvSpPr>
            <p:spPr>
              <a:xfrm>
                <a:off x="19253451" y="4843480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12073BC-F68D-4EF1-A50B-9E23D19E7F06}"/>
                  </a:ext>
                </a:extLst>
              </p:cNvPr>
              <p:cNvCxnSpPr>
                <a:cxnSpLocks/>
                <a:stCxn id="32" idx="7"/>
                <a:endCxn id="17" idx="1"/>
              </p:cNvCxnSpPr>
              <p:nvPr/>
            </p:nvCxnSpPr>
            <p:spPr>
              <a:xfrm flipV="1">
                <a:off x="19583658" y="4562667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0433E0F-A643-40DE-ADEB-9D236DB6A1EA}"/>
                  </a:ext>
                </a:extLst>
              </p:cNvPr>
              <p:cNvCxnSpPr>
                <a:cxnSpLocks/>
                <a:stCxn id="32" idx="6"/>
                <a:endCxn id="18" idx="1"/>
              </p:cNvCxnSpPr>
              <p:nvPr/>
            </p:nvCxnSpPr>
            <p:spPr>
              <a:xfrm>
                <a:off x="19640313" y="5037491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5E5D93-1335-48B1-A0B0-C4D342E58FDD}"/>
                  </a:ext>
                </a:extLst>
              </p:cNvPr>
              <p:cNvSpPr/>
              <p:nvPr/>
            </p:nvSpPr>
            <p:spPr>
              <a:xfrm>
                <a:off x="19253451" y="6287119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D7A8AB6-D9CF-4217-9BCF-5A32C608E398}"/>
                  </a:ext>
                </a:extLst>
              </p:cNvPr>
              <p:cNvCxnSpPr>
                <a:cxnSpLocks/>
                <a:stCxn id="35" idx="7"/>
                <a:endCxn id="17" idx="1"/>
              </p:cNvCxnSpPr>
              <p:nvPr/>
            </p:nvCxnSpPr>
            <p:spPr>
              <a:xfrm flipV="1">
                <a:off x="19583658" y="4562667"/>
                <a:ext cx="1095849" cy="178127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37BA8FF-CB56-4D81-B76E-C72E742769F8}"/>
                  </a:ext>
                </a:extLst>
              </p:cNvPr>
              <p:cNvCxnSpPr>
                <a:cxnSpLocks/>
                <a:stCxn id="35" idx="6"/>
              </p:cNvCxnSpPr>
              <p:nvPr/>
            </p:nvCxnSpPr>
            <p:spPr>
              <a:xfrm>
                <a:off x="19640313" y="6481130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94053EF-5A8A-46B6-A36F-7443028921E2}"/>
                  </a:ext>
                </a:extLst>
              </p:cNvPr>
              <p:cNvSpPr/>
              <p:nvPr/>
            </p:nvSpPr>
            <p:spPr>
              <a:xfrm>
                <a:off x="19253451" y="7800016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5329D23-6672-4E92-A032-6AE087F7DD83}"/>
                  </a:ext>
                </a:extLst>
              </p:cNvPr>
              <p:cNvCxnSpPr>
                <a:cxnSpLocks/>
                <a:stCxn id="38" idx="7"/>
              </p:cNvCxnSpPr>
              <p:nvPr/>
            </p:nvCxnSpPr>
            <p:spPr>
              <a:xfrm flipV="1">
                <a:off x="19583658" y="7519203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42787E3-56AC-4234-9A50-8ECEAAB24379}"/>
                  </a:ext>
                </a:extLst>
              </p:cNvPr>
              <p:cNvCxnSpPr>
                <a:cxnSpLocks/>
                <a:stCxn id="38" idx="6"/>
              </p:cNvCxnSpPr>
              <p:nvPr/>
            </p:nvCxnSpPr>
            <p:spPr>
              <a:xfrm>
                <a:off x="19640313" y="7994027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53247A2-37F3-48F9-9EEB-DC87546AECEC}"/>
                  </a:ext>
                </a:extLst>
              </p:cNvPr>
              <p:cNvSpPr/>
              <p:nvPr/>
            </p:nvSpPr>
            <p:spPr>
              <a:xfrm>
                <a:off x="19253451" y="9243655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AE28A28-A58C-41DC-B45C-A646F7284C84}"/>
                  </a:ext>
                </a:extLst>
              </p:cNvPr>
              <p:cNvCxnSpPr>
                <a:cxnSpLocks/>
                <a:stCxn id="41" idx="7"/>
              </p:cNvCxnSpPr>
              <p:nvPr/>
            </p:nvCxnSpPr>
            <p:spPr>
              <a:xfrm flipV="1">
                <a:off x="19583658" y="8962842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9317B08-8AF4-4ED6-89C7-E4A294080A53}"/>
                  </a:ext>
                </a:extLst>
              </p:cNvPr>
              <p:cNvCxnSpPr>
                <a:cxnSpLocks/>
                <a:stCxn id="41" idx="6"/>
              </p:cNvCxnSpPr>
              <p:nvPr/>
            </p:nvCxnSpPr>
            <p:spPr>
              <a:xfrm>
                <a:off x="19640313" y="9437666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986AC6-B8D3-4C53-A0B3-CAE456318935}"/>
                </a:ext>
              </a:extLst>
            </p:cNvPr>
            <p:cNvGrpSpPr/>
            <p:nvPr/>
          </p:nvGrpSpPr>
          <p:grpSpPr>
            <a:xfrm>
              <a:off x="18183983" y="4562667"/>
              <a:ext cx="2495524" cy="4448041"/>
              <a:chOff x="18183983" y="4562667"/>
              <a:chExt cx="2495524" cy="444804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3B1EF4B-ABCD-4547-BC7D-F42162444DBE}"/>
                  </a:ext>
                </a:extLst>
              </p:cNvPr>
              <p:cNvSpPr/>
              <p:nvPr/>
            </p:nvSpPr>
            <p:spPr>
              <a:xfrm>
                <a:off x="18210364" y="5369149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2DBD7CF-6351-4F5A-A8AA-8B5AF9934901}"/>
                  </a:ext>
                </a:extLst>
              </p:cNvPr>
              <p:cNvCxnSpPr>
                <a:cxnSpLocks/>
                <a:stCxn id="45" idx="6"/>
                <a:endCxn id="17" idx="1"/>
              </p:cNvCxnSpPr>
              <p:nvPr/>
            </p:nvCxnSpPr>
            <p:spPr>
              <a:xfrm flipV="1">
                <a:off x="18597226" y="4562667"/>
                <a:ext cx="2082281" cy="100049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1527FF4-90AF-451A-9A2B-B90145DD6742}"/>
                  </a:ext>
                </a:extLst>
              </p:cNvPr>
              <p:cNvCxnSpPr>
                <a:cxnSpLocks/>
                <a:stCxn id="45" idx="6"/>
                <a:endCxn id="20" idx="1"/>
              </p:cNvCxnSpPr>
              <p:nvPr/>
            </p:nvCxnSpPr>
            <p:spPr>
              <a:xfrm>
                <a:off x="18597226" y="5563160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350BEE-10CD-4C50-B238-EBD9B18FD801}"/>
                  </a:ext>
                </a:extLst>
              </p:cNvPr>
              <p:cNvSpPr/>
              <p:nvPr/>
            </p:nvSpPr>
            <p:spPr>
              <a:xfrm>
                <a:off x="18183983" y="8338922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4B2C58A-D16B-4175-93AC-FE4D12ABFFD0}"/>
                  </a:ext>
                </a:extLst>
              </p:cNvPr>
              <p:cNvCxnSpPr>
                <a:cxnSpLocks/>
                <a:stCxn id="48" idx="6"/>
                <a:endCxn id="25" idx="1"/>
              </p:cNvCxnSpPr>
              <p:nvPr/>
            </p:nvCxnSpPr>
            <p:spPr>
              <a:xfrm flipV="1">
                <a:off x="18570845" y="7519203"/>
                <a:ext cx="2108662" cy="101373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CC0C538-73FE-472B-8BF3-32F017891FC7}"/>
                  </a:ext>
                </a:extLst>
              </p:cNvPr>
              <p:cNvCxnSpPr>
                <a:cxnSpLocks/>
                <a:stCxn id="48" idx="6"/>
              </p:cNvCxnSpPr>
              <p:nvPr/>
            </p:nvCxnSpPr>
            <p:spPr>
              <a:xfrm>
                <a:off x="18570845" y="8532933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4FEC72A-E27A-44F9-BB14-85BB0FCF7F79}"/>
                </a:ext>
              </a:extLst>
            </p:cNvPr>
            <p:cNvGrpSpPr/>
            <p:nvPr/>
          </p:nvGrpSpPr>
          <p:grpSpPr>
            <a:xfrm>
              <a:off x="18169825" y="4562667"/>
              <a:ext cx="2509682" cy="2956536"/>
              <a:chOff x="18169825" y="4562667"/>
              <a:chExt cx="2509682" cy="295653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23F3066-2EEB-489F-974F-5BB8F97106EB}"/>
                  </a:ext>
                </a:extLst>
              </p:cNvPr>
              <p:cNvSpPr/>
              <p:nvPr/>
            </p:nvSpPr>
            <p:spPr>
              <a:xfrm>
                <a:off x="18169825" y="6967366"/>
                <a:ext cx="386862" cy="388021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2B58D1A-D1FD-419A-86CA-B2740B708416}"/>
                  </a:ext>
                </a:extLst>
              </p:cNvPr>
              <p:cNvCxnSpPr>
                <a:cxnSpLocks/>
                <a:stCxn id="52" idx="7"/>
                <a:endCxn id="17" idx="1"/>
              </p:cNvCxnSpPr>
              <p:nvPr/>
            </p:nvCxnSpPr>
            <p:spPr>
              <a:xfrm flipV="1">
                <a:off x="18500032" y="4562667"/>
                <a:ext cx="2179475" cy="246152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5644689-4B78-4E07-BA99-2A119CAAD463}"/>
                  </a:ext>
                </a:extLst>
              </p:cNvPr>
              <p:cNvCxnSpPr>
                <a:cxnSpLocks/>
                <a:stCxn id="52" idx="6"/>
                <a:endCxn id="25" idx="1"/>
              </p:cNvCxnSpPr>
              <p:nvPr/>
            </p:nvCxnSpPr>
            <p:spPr>
              <a:xfrm>
                <a:off x="18556687" y="7161377"/>
                <a:ext cx="2122820" cy="35782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AFD32EE-08A6-49A5-AEFF-E38757B2E09A}"/>
              </a:ext>
            </a:extLst>
          </p:cNvPr>
          <p:cNvGrpSpPr/>
          <p:nvPr/>
        </p:nvGrpSpPr>
        <p:grpSpPr>
          <a:xfrm>
            <a:off x="23367083" y="4905703"/>
            <a:ext cx="280526" cy="5651001"/>
            <a:chOff x="23367083" y="4905703"/>
            <a:chExt cx="280526" cy="565100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10249D8-925E-46D4-8873-801FB1FE406D}"/>
                </a:ext>
              </a:extLst>
            </p:cNvPr>
            <p:cNvSpPr txBox="1"/>
            <p:nvPr/>
          </p:nvSpPr>
          <p:spPr>
            <a:xfrm>
              <a:off x="23367083" y="490570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1D434B3-CDD5-4B52-A905-999C2042A07E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CA3A8D-656E-48E9-BC34-9E108A7420D0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A7ABA4-5AEB-4E74-849D-18F52B009C2E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E9AAA32-2810-4AEE-97C9-1A4F0C7BEA67}"/>
                </a:ext>
              </a:extLst>
            </p:cNvPr>
            <p:cNvSpPr txBox="1"/>
            <p:nvPr/>
          </p:nvSpPr>
          <p:spPr>
            <a:xfrm>
              <a:off x="23367083" y="7865175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CDA421-D2E6-43D7-9A0A-385498C2BE39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EEBFF2E-861C-47E1-A988-D70B499E8BB9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B8D255-2935-4454-A4EB-F4BBD817C950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FCB1ED4-79BF-4F0E-A7BC-11CD2C2E31A9}"/>
              </a:ext>
            </a:extLst>
          </p:cNvPr>
          <p:cNvGrpSpPr/>
          <p:nvPr/>
        </p:nvGrpSpPr>
        <p:grpSpPr>
          <a:xfrm>
            <a:off x="23190664" y="4915863"/>
            <a:ext cx="658967" cy="5651001"/>
            <a:chOff x="23177865" y="4905703"/>
            <a:chExt cx="658967" cy="5651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ED461-F3D6-48B7-8696-A8383D3EC9FF}"/>
                    </a:ext>
                  </a:extLst>
                </p:cNvPr>
                <p:cNvSpPr txBox="1"/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ED461-F3D6-48B7-8696-A8383D3EC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blipFill>
                  <a:blip r:embed="rId4"/>
                  <a:stretch>
                    <a:fillRect l="-20370" t="-7692" r="-1852" b="-2820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5DA510-7170-4841-A645-E1BB2414092F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65FCA54-9C4C-4CF2-AA7D-42CEE4864448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55E96CE-1ECD-4ABA-9428-E949767FA41F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25DE0F-0A4F-4EE0-A920-702939F98590}"/>
                    </a:ext>
                  </a:extLst>
                </p:cNvPr>
                <p:cNvSpPr txBox="1"/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25DE0F-0A4F-4EE0-A920-702939F98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blipFill>
                  <a:blip r:embed="rId5"/>
                  <a:stretch>
                    <a:fillRect l="-20370" t="-9091" r="-1852"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E6FA8F3-7371-4FC2-A2B0-0CE4A081D1F8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E2FA652-0B2D-43A3-9569-CD60F4D0D0F4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9DF9D9C-3A39-405A-9342-650DA9F7F925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207997E-55BC-496B-91AB-C60B03DD7948}"/>
              </a:ext>
            </a:extLst>
          </p:cNvPr>
          <p:cNvSpPr txBox="1"/>
          <p:nvPr/>
        </p:nvSpPr>
        <p:spPr>
          <a:xfrm>
            <a:off x="4692638" y="10238569"/>
            <a:ext cx="65162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How many rounds do we need?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9C5A6F-74C8-464A-AF07-14889FCD2250}"/>
              </a:ext>
            </a:extLst>
          </p:cNvPr>
          <p:cNvSpPr txBox="1"/>
          <p:nvPr/>
        </p:nvSpPr>
        <p:spPr>
          <a:xfrm>
            <a:off x="4692638" y="11201352"/>
            <a:ext cx="72728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BF0000"/>
                </a:solidFill>
              </a:rPr>
              <a:t>But don’t we need entire instance?!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BF0000"/>
              </a:solidFill>
              <a:effectLst/>
              <a:uFillTx/>
              <a:sym typeface="Lato Regular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6051E51-E5C1-4535-8D3C-43BE44C7030D}"/>
              </a:ext>
            </a:extLst>
          </p:cNvPr>
          <p:cNvSpPr txBox="1"/>
          <p:nvPr/>
        </p:nvSpPr>
        <p:spPr>
          <a:xfrm>
            <a:off x="12547622" y="11214128"/>
            <a:ext cx="6327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33CC"/>
                </a:solidFill>
              </a:rPr>
              <a:t>Use samples to estimate loads!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33CC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1F7D4A1-ACFC-4448-A8C6-18C7D87B20A8}"/>
                  </a:ext>
                </a:extLst>
              </p:cNvPr>
              <p:cNvSpPr txBox="1"/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3600" b="0" i="0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rounds!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1F7D4A1-ACFC-4448-A8C6-18C7D87B2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blipFill>
                <a:blip r:embed="rId6"/>
                <a:stretch>
                  <a:fillRect r="-5132" b="-5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row: Right 88">
            <a:extLst>
              <a:ext uri="{FF2B5EF4-FFF2-40B4-BE49-F238E27FC236}">
                <a16:creationId xmlns:a16="http://schemas.microsoft.com/office/drawing/2014/main" id="{12E83575-E62B-4205-B1D9-C919CF47EECD}"/>
              </a:ext>
            </a:extLst>
          </p:cNvPr>
          <p:cNvSpPr/>
          <p:nvPr/>
        </p:nvSpPr>
        <p:spPr>
          <a:xfrm>
            <a:off x="3457327" y="9190742"/>
            <a:ext cx="1070207" cy="943701"/>
          </a:xfrm>
          <a:prstGeom prst="rightArrow">
            <a:avLst/>
          </a:prstGeom>
          <a:solidFill>
            <a:srgbClr val="BFBFB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C0E65B-8EA5-4222-AB97-3783F84FBA2A}"/>
              </a:ext>
            </a:extLst>
          </p:cNvPr>
          <p:cNvSpPr txBox="1"/>
          <p:nvPr/>
        </p:nvSpPr>
        <p:spPr>
          <a:xfrm>
            <a:off x="20653813" y="13086680"/>
            <a:ext cx="373018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[Argue Frieze G. Seiler]</a:t>
            </a:r>
          </a:p>
        </p:txBody>
      </p:sp>
    </p:spTree>
    <p:extLst>
      <p:ext uri="{BB962C8B-B14F-4D97-AF65-F5344CB8AC3E}">
        <p14:creationId xmlns:p14="http://schemas.microsoft.com/office/powerpoint/2010/main" val="2715918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8" grpId="0"/>
      <p:bldP spid="9" grpId="0"/>
      <p:bldP spid="10" grpId="0"/>
      <p:bldP spid="15" grpId="0"/>
      <p:bldP spid="29" grpId="0"/>
      <p:bldP spid="85" grpId="0"/>
      <p:bldP spid="86" grpId="0"/>
      <p:bldP spid="87" grpId="0"/>
      <p:bldP spid="88" grpId="0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termination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85620" y="3420110"/>
            <a:ext cx="60866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33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Lemma</a:t>
            </a:r>
            <a:r>
              <a:rPr lang="en-US" sz="3600" b="1" dirty="0">
                <a:solidFill>
                  <a:srgbClr val="FF3300"/>
                </a:solidFill>
              </a:rPr>
              <a:t>: </a:t>
            </a:r>
            <a:r>
              <a:rPr lang="en-US" sz="3600" dirty="0">
                <a:solidFill>
                  <a:srgbClr val="000000"/>
                </a:solidFill>
              </a:rPr>
              <a:t>algorithm terminates.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4AC28-CB20-489E-9D7F-BB2425A87278}"/>
                  </a:ext>
                </a:extLst>
              </p:cNvPr>
              <p:cNvSpPr txBox="1"/>
              <p:nvPr/>
            </p:nvSpPr>
            <p:spPr>
              <a:xfrm>
                <a:off x="2161412" y="4821160"/>
                <a:ext cx="121112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For simplicity: reduce if load &gt; 2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, reduce weights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by ½ 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4AC28-CB20-489E-9D7F-BB2425A8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412" y="4821160"/>
                <a:ext cx="12111201" cy="656590"/>
              </a:xfrm>
              <a:prstGeom prst="rect">
                <a:avLst/>
              </a:prstGeom>
              <a:blipFill>
                <a:blip r:embed="rId2"/>
                <a:stretch>
                  <a:fillRect l="-856" t="-13889" r="-80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FE121-8509-4858-BBA8-26D1659C39A5}"/>
                  </a:ext>
                </a:extLst>
              </p:cNvPr>
              <p:cNvSpPr txBox="1"/>
              <p:nvPr/>
            </p:nvSpPr>
            <p:spPr>
              <a:xfrm>
                <a:off x="5039516" y="5651035"/>
                <a:ext cx="782432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Let </a:t>
                </a:r>
                <a:r>
                  <a:rPr lang="en-US" sz="3600" dirty="0">
                    <a:solidFill>
                      <a:srgbClr val="000000"/>
                    </a:solidFill>
                  </a:rPr>
                  <a:t>optimal weights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be powers of 2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FE121-8509-4858-BBA8-26D1659C3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516" y="5651035"/>
                <a:ext cx="7824321" cy="656590"/>
              </a:xfrm>
              <a:prstGeom prst="rect">
                <a:avLst/>
              </a:prstGeom>
              <a:blipFill>
                <a:blip r:embed="rId3"/>
                <a:stretch>
                  <a:fillRect l="-2884" t="-13889" r="-2027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243677-9CDF-4302-8DC0-A07C0919A95B}"/>
                  </a:ext>
                </a:extLst>
              </p:cNvPr>
              <p:cNvSpPr txBox="1"/>
              <p:nvPr/>
            </p:nvSpPr>
            <p:spPr>
              <a:xfrm>
                <a:off x="2509676" y="7226386"/>
                <a:ext cx="13355965" cy="671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Algo is invariant to scaling, so imagine start with weights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func>
                          <m:funcPr>
                            <m:ctrlP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/>
                        </m:func>
                      </m:sub>
                      <m: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243677-9CDF-4302-8DC0-A07C0919A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76" y="7226386"/>
                <a:ext cx="13355965" cy="671659"/>
              </a:xfrm>
              <a:prstGeom prst="rect">
                <a:avLst/>
              </a:prstGeom>
              <a:blipFill>
                <a:blip r:embed="rId4"/>
                <a:stretch>
                  <a:fillRect l="-1689" t="-14414" b="-288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B8A26-36E7-4595-8FBD-0E08792E40FA}"/>
                  </a:ext>
                </a:extLst>
              </p:cNvPr>
              <p:cNvSpPr txBox="1"/>
              <p:nvPr/>
            </p:nvSpPr>
            <p:spPr>
              <a:xfrm>
                <a:off x="2509676" y="8287319"/>
                <a:ext cx="6231771" cy="72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0033CC"/>
                    </a:solidFill>
                  </a:rPr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never dips below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B8A26-36E7-4595-8FBD-0E08792E4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76" y="8287319"/>
                <a:ext cx="6231771" cy="727571"/>
              </a:xfrm>
              <a:prstGeom prst="rect">
                <a:avLst/>
              </a:prstGeom>
              <a:blipFill>
                <a:blip r:embed="rId5"/>
                <a:stretch>
                  <a:fillRect l="-3620" t="-12500" b="-2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65123-B26F-45D6-8DF3-EB26FAFD531D}"/>
                  </a:ext>
                </a:extLst>
              </p:cNvPr>
              <p:cNvSpPr txBox="1"/>
              <p:nvPr/>
            </p:nvSpPr>
            <p:spPr>
              <a:xfrm>
                <a:off x="2509676" y="9352195"/>
                <a:ext cx="10553210" cy="7196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BF0000"/>
                    </a:solidFill>
                  </a:rPr>
                  <a:t>Proof: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Suppose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, every other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𝜃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𝑘</m:t>
                        </m:r>
                      </m:sub>
                    </m:sSub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≥</m:t>
                    </m:r>
                    <m:sSubSup>
                      <m:sSubSup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Sup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𝜃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𝑘</m:t>
                        </m:r>
                      </m:sub>
                      <m:sup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65123-B26F-45D6-8DF3-EB26FAFD5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76" y="9352195"/>
                <a:ext cx="10553210" cy="719684"/>
              </a:xfrm>
              <a:prstGeom prst="rect">
                <a:avLst/>
              </a:prstGeom>
              <a:blipFill>
                <a:blip r:embed="rId6"/>
                <a:stretch>
                  <a:fillRect l="-2137" t="-13559" r="-289" b="-2118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EB1DEE-9322-4D2B-BF8F-290992B4A1C5}"/>
                  </a:ext>
                </a:extLst>
              </p:cNvPr>
              <p:cNvSpPr txBox="1"/>
              <p:nvPr/>
            </p:nvSpPr>
            <p:spPr>
              <a:xfrm>
                <a:off x="3129436" y="10418449"/>
                <a:ext cx="13763833" cy="701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By algo,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receives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less load than in OPT. So will never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𝜃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. 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Wingdings" panose="05000000000000000000" pitchFamily="2" charset="2"/>
                  </a:rPr>
                  <a:t>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EB1DEE-9322-4D2B-BF8F-290992B4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436" y="10418449"/>
                <a:ext cx="13763833" cy="701154"/>
              </a:xfrm>
              <a:prstGeom prst="rect">
                <a:avLst/>
              </a:prstGeom>
              <a:blipFill>
                <a:blip r:embed="rId7"/>
                <a:stretch>
                  <a:fillRect l="-1639" t="-13913" r="-664" b="-243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53A5824-E04B-41BB-93A4-5E764858DCE5}"/>
              </a:ext>
            </a:extLst>
          </p:cNvPr>
          <p:cNvSpPr txBox="1"/>
          <p:nvPr/>
        </p:nvSpPr>
        <p:spPr>
          <a:xfrm>
            <a:off x="2509676" y="11625065"/>
            <a:ext cx="549188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So finitely many iterations.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CE0E5-8B8A-46F6-ABF1-E7699B7C4827}"/>
              </a:ext>
            </a:extLst>
          </p:cNvPr>
          <p:cNvSpPr txBox="1"/>
          <p:nvPr/>
        </p:nvSpPr>
        <p:spPr>
          <a:xfrm>
            <a:off x="17856091" y="13095277"/>
            <a:ext cx="64761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Lattanzi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Lavastida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Moseley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Vassilvitskii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8290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4" grpId="0"/>
      <p:bldP spid="25" grpId="0"/>
      <p:bldP spid="26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01817BE-8B2A-4F3F-A6B6-825054EFF9CE}"/>
              </a:ext>
            </a:extLst>
          </p:cNvPr>
          <p:cNvSpPr/>
          <p:nvPr/>
        </p:nvSpPr>
        <p:spPr>
          <a:xfrm>
            <a:off x="1422400" y="4559602"/>
            <a:ext cx="17651046" cy="399511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/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 </a:t>
                </a:r>
                <a:r>
                  <a:rPr lang="en-US" sz="3600" b="1" dirty="0">
                    <a:solidFill>
                      <a:srgbClr val="FF3300"/>
                    </a:solidFill>
                  </a:rPr>
                  <a:t>3: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Algorithm to find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BF0000"/>
                    </a:solidFill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</a:rPr>
                  <a:t>using small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blipFill>
                <a:blip r:embed="rId2"/>
                <a:stretch>
                  <a:fillRect l="-1442" t="-13889" r="-89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96229-265B-4F69-ACE9-018DE7B249CD}"/>
              </a:ext>
            </a:extLst>
          </p:cNvPr>
          <p:cNvSpPr txBox="1"/>
          <p:nvPr/>
        </p:nvSpPr>
        <p:spPr>
          <a:xfrm>
            <a:off x="2510288" y="6688122"/>
            <a:ext cx="118526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Compute machine loads on instance, w.r.t current weights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28B6B-4A2B-4460-99D4-EF87E3B41A06}"/>
              </a:ext>
            </a:extLst>
          </p:cNvPr>
          <p:cNvSpPr txBox="1"/>
          <p:nvPr/>
        </p:nvSpPr>
        <p:spPr>
          <a:xfrm>
            <a:off x="2510288" y="5734214"/>
            <a:ext cx="69361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Algorithm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 start with all weights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/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 machines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with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≫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reduce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their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weights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1−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blipFill>
                <a:blip r:embed="rId3"/>
                <a:stretch>
                  <a:fillRect l="-1172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C4AC28-CB20-489E-9D7F-BB2425A87278}"/>
              </a:ext>
            </a:extLst>
          </p:cNvPr>
          <p:cNvSpPr txBox="1"/>
          <p:nvPr/>
        </p:nvSpPr>
        <p:spPr>
          <a:xfrm>
            <a:off x="1785620" y="4677005"/>
            <a:ext cx="66572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Suppose we had entire instance!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2F7FDF-0AB4-4BE8-8895-28A83EF012D2}"/>
              </a:ext>
            </a:extLst>
          </p:cNvPr>
          <p:cNvGrpSpPr/>
          <p:nvPr/>
        </p:nvGrpSpPr>
        <p:grpSpPr>
          <a:xfrm>
            <a:off x="14652561" y="7016417"/>
            <a:ext cx="2563446" cy="952463"/>
            <a:chOff x="15673754" y="6935672"/>
            <a:chExt cx="2563446" cy="95246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FC4323-2F3C-45A1-8E2D-2D329F107040}"/>
                </a:ext>
              </a:extLst>
            </p:cNvPr>
            <p:cNvCxnSpPr/>
            <p:nvPr/>
          </p:nvCxnSpPr>
          <p:spPr>
            <a:xfrm>
              <a:off x="17505680" y="7888135"/>
              <a:ext cx="731520" cy="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5A8AF5-DCDA-4629-AD58-FED46E62E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7200" y="6975322"/>
              <a:ext cx="0" cy="91281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B50CA7-7C10-4B5E-9A47-CABE5DCE27E5}"/>
                </a:ext>
              </a:extLst>
            </p:cNvPr>
            <p:cNvCxnSpPr>
              <a:cxnSpLocks/>
            </p:cNvCxnSpPr>
            <p:nvPr/>
          </p:nvCxnSpPr>
          <p:spPr>
            <a:xfrm>
              <a:off x="15673754" y="6935672"/>
              <a:ext cx="2563446" cy="3965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CB360CBB-AEDE-48B1-88E5-1F9B659C53E2}"/>
              </a:ext>
            </a:extLst>
          </p:cNvPr>
          <p:cNvSpPr/>
          <p:nvPr/>
        </p:nvSpPr>
        <p:spPr>
          <a:xfrm>
            <a:off x="3457327" y="9190742"/>
            <a:ext cx="1070207" cy="943701"/>
          </a:xfrm>
          <a:prstGeom prst="rightArrow">
            <a:avLst/>
          </a:prstGeom>
          <a:solidFill>
            <a:srgbClr val="BFBFB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2E2279-3089-4E69-8DE3-FA76D9DD457A}"/>
              </a:ext>
            </a:extLst>
          </p:cNvPr>
          <p:cNvSpPr txBox="1"/>
          <p:nvPr/>
        </p:nvSpPr>
        <p:spPr>
          <a:xfrm>
            <a:off x="4692638" y="9307221"/>
            <a:ext cx="43008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Does this terminate?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DB7D93-2C9E-4E46-A54C-552400D6EEDC}"/>
              </a:ext>
            </a:extLst>
          </p:cNvPr>
          <p:cNvSpPr txBox="1"/>
          <p:nvPr/>
        </p:nvSpPr>
        <p:spPr>
          <a:xfrm>
            <a:off x="12522645" y="9307221"/>
            <a:ext cx="47865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33CC"/>
                </a:solidFill>
              </a:rPr>
              <a:t>Yes, cute MW analysis!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33CC"/>
              </a:solidFill>
              <a:effectLst/>
              <a:uFillTx/>
              <a:sym typeface="Lato Regular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42A3D2D-48C1-48BB-8708-1BBD78253C8F}"/>
              </a:ext>
            </a:extLst>
          </p:cNvPr>
          <p:cNvSpPr txBox="1"/>
          <p:nvPr/>
        </p:nvSpPr>
        <p:spPr>
          <a:xfrm>
            <a:off x="4692638" y="10238569"/>
            <a:ext cx="65162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How many rounds do we need?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B9C5A5-52B7-44E2-93E9-D86ADB9D7E50}"/>
              </a:ext>
            </a:extLst>
          </p:cNvPr>
          <p:cNvSpPr txBox="1"/>
          <p:nvPr/>
        </p:nvSpPr>
        <p:spPr>
          <a:xfrm>
            <a:off x="4692638" y="11201352"/>
            <a:ext cx="72728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BF0000"/>
                </a:solidFill>
              </a:rPr>
              <a:t>But don’t we need entire instance?!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BF0000"/>
              </a:solidFill>
              <a:effectLst/>
              <a:uFillTx/>
              <a:sym typeface="Lato Regular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59F21F-D337-454E-A239-E0295B6E6BA7}"/>
              </a:ext>
            </a:extLst>
          </p:cNvPr>
          <p:cNvSpPr txBox="1"/>
          <p:nvPr/>
        </p:nvSpPr>
        <p:spPr>
          <a:xfrm>
            <a:off x="12547622" y="11214128"/>
            <a:ext cx="6327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33CC"/>
                </a:solidFill>
              </a:rPr>
              <a:t>Use samples to estimate loads!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33CC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C637A71-42D9-41B7-97A1-4D6EAE90FE27}"/>
                  </a:ext>
                </a:extLst>
              </p:cNvPr>
              <p:cNvSpPr txBox="1"/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3600" b="0" i="0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rounds!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C637A71-42D9-41B7-97A1-4D6EAE90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blipFill>
                <a:blip r:embed="rId4"/>
                <a:stretch>
                  <a:fillRect r="-5132" b="-5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8A85F3DB-FB18-450D-BE3D-FD0D17820DC5}"/>
              </a:ext>
            </a:extLst>
          </p:cNvPr>
          <p:cNvGrpSpPr/>
          <p:nvPr/>
        </p:nvGrpSpPr>
        <p:grpSpPr>
          <a:xfrm>
            <a:off x="19971272" y="4908211"/>
            <a:ext cx="2990328" cy="5666304"/>
            <a:chOff x="18169825" y="4316482"/>
            <a:chExt cx="2990328" cy="566630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6879ACE-8763-479C-8CDD-83C372BA662F}"/>
                </a:ext>
              </a:extLst>
            </p:cNvPr>
            <p:cNvGrpSpPr/>
            <p:nvPr/>
          </p:nvGrpSpPr>
          <p:grpSpPr>
            <a:xfrm>
              <a:off x="20679507" y="4316482"/>
              <a:ext cx="480646" cy="5666304"/>
              <a:chOff x="20679507" y="4316482"/>
              <a:chExt cx="480646" cy="5666304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7C6BEEB-463E-4FAE-8B18-5A9D4CFC91B0}"/>
                  </a:ext>
                </a:extLst>
              </p:cNvPr>
              <p:cNvSpPr/>
              <p:nvPr/>
            </p:nvSpPr>
            <p:spPr>
              <a:xfrm>
                <a:off x="20679507" y="4316482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10556AE-840C-47B8-8873-165BD10FF0DE}"/>
                  </a:ext>
                </a:extLst>
              </p:cNvPr>
              <p:cNvSpPr/>
              <p:nvPr/>
            </p:nvSpPr>
            <p:spPr>
              <a:xfrm>
                <a:off x="20679507" y="5055616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31CE874-5CF1-49B2-8A0A-6CE63E718F94}"/>
                  </a:ext>
                </a:extLst>
              </p:cNvPr>
              <p:cNvSpPr/>
              <p:nvPr/>
            </p:nvSpPr>
            <p:spPr>
              <a:xfrm>
                <a:off x="20679507" y="5794750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6A748CF-A006-492E-8891-C7D1E5DCA28A}"/>
                  </a:ext>
                </a:extLst>
              </p:cNvPr>
              <p:cNvSpPr/>
              <p:nvPr/>
            </p:nvSpPr>
            <p:spPr>
              <a:xfrm>
                <a:off x="20679507" y="6533884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FB6DFF9-6DBE-4E17-A0FF-6C306E2917D4}"/>
                  </a:ext>
                </a:extLst>
              </p:cNvPr>
              <p:cNvSpPr/>
              <p:nvPr/>
            </p:nvSpPr>
            <p:spPr>
              <a:xfrm>
                <a:off x="20679507" y="7273018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0D3F8DE-3A4F-415D-A762-76B5A6B24EF1}"/>
                  </a:ext>
                </a:extLst>
              </p:cNvPr>
              <p:cNvSpPr/>
              <p:nvPr/>
            </p:nvSpPr>
            <p:spPr>
              <a:xfrm>
                <a:off x="20679507" y="8012152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46A196B-D6E0-44B0-A89D-1179F3DA600A}"/>
                  </a:ext>
                </a:extLst>
              </p:cNvPr>
              <p:cNvSpPr/>
              <p:nvPr/>
            </p:nvSpPr>
            <p:spPr>
              <a:xfrm>
                <a:off x="20679507" y="8751286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96E54FA-E7F5-4A84-9C58-3D1725570A31}"/>
                  </a:ext>
                </a:extLst>
              </p:cNvPr>
              <p:cNvSpPr/>
              <p:nvPr/>
            </p:nvSpPr>
            <p:spPr>
              <a:xfrm>
                <a:off x="20679507" y="9490417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4BBD116-F9E2-417E-8344-BD48B1D0AEF4}"/>
                </a:ext>
              </a:extLst>
            </p:cNvPr>
            <p:cNvGrpSpPr/>
            <p:nvPr/>
          </p:nvGrpSpPr>
          <p:grpSpPr>
            <a:xfrm>
              <a:off x="19253451" y="4562667"/>
              <a:ext cx="1426056" cy="5139309"/>
              <a:chOff x="19253451" y="4562667"/>
              <a:chExt cx="1426056" cy="5139309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A188FF4-1FB1-44F3-B528-943908656B03}"/>
                  </a:ext>
                </a:extLst>
              </p:cNvPr>
              <p:cNvSpPr/>
              <p:nvPr/>
            </p:nvSpPr>
            <p:spPr>
              <a:xfrm>
                <a:off x="19253451" y="4843480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BB417E1-D5E5-463A-AAD6-DDA0B4BB0FAE}"/>
                  </a:ext>
                </a:extLst>
              </p:cNvPr>
              <p:cNvCxnSpPr>
                <a:cxnSpLocks/>
                <a:stCxn id="93" idx="7"/>
                <a:endCxn id="105" idx="1"/>
              </p:cNvCxnSpPr>
              <p:nvPr/>
            </p:nvCxnSpPr>
            <p:spPr>
              <a:xfrm flipV="1">
                <a:off x="19583658" y="4562667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FF23B12-2979-4CFF-B1C8-F2F0DF40696A}"/>
                  </a:ext>
                </a:extLst>
              </p:cNvPr>
              <p:cNvCxnSpPr>
                <a:cxnSpLocks/>
                <a:stCxn id="93" idx="6"/>
                <a:endCxn id="106" idx="1"/>
              </p:cNvCxnSpPr>
              <p:nvPr/>
            </p:nvCxnSpPr>
            <p:spPr>
              <a:xfrm>
                <a:off x="19640313" y="5037491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BDAE954-4037-45FE-A92B-E30F23D768CB}"/>
                  </a:ext>
                </a:extLst>
              </p:cNvPr>
              <p:cNvSpPr/>
              <p:nvPr/>
            </p:nvSpPr>
            <p:spPr>
              <a:xfrm>
                <a:off x="19253451" y="6287119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72537E3-98C8-411E-9E1E-057F5836293A}"/>
                  </a:ext>
                </a:extLst>
              </p:cNvPr>
              <p:cNvCxnSpPr>
                <a:cxnSpLocks/>
                <a:stCxn id="96" idx="7"/>
                <a:endCxn id="105" idx="1"/>
              </p:cNvCxnSpPr>
              <p:nvPr/>
            </p:nvCxnSpPr>
            <p:spPr>
              <a:xfrm flipV="1">
                <a:off x="19583658" y="4562667"/>
                <a:ext cx="1095849" cy="178127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69FFBE0-6F04-48B2-83D8-684F095A248C}"/>
                  </a:ext>
                </a:extLst>
              </p:cNvPr>
              <p:cNvCxnSpPr>
                <a:cxnSpLocks/>
                <a:stCxn id="96" idx="6"/>
              </p:cNvCxnSpPr>
              <p:nvPr/>
            </p:nvCxnSpPr>
            <p:spPr>
              <a:xfrm>
                <a:off x="19640313" y="6481130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0F8A5CE-5FD1-40EC-8757-2875BBD2A519}"/>
                  </a:ext>
                </a:extLst>
              </p:cNvPr>
              <p:cNvSpPr/>
              <p:nvPr/>
            </p:nvSpPr>
            <p:spPr>
              <a:xfrm>
                <a:off x="19253451" y="7800016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449AEA1-C137-41CB-BA21-3E5D8286B74E}"/>
                  </a:ext>
                </a:extLst>
              </p:cNvPr>
              <p:cNvCxnSpPr>
                <a:cxnSpLocks/>
                <a:stCxn id="99" idx="7"/>
              </p:cNvCxnSpPr>
              <p:nvPr/>
            </p:nvCxnSpPr>
            <p:spPr>
              <a:xfrm flipV="1">
                <a:off x="19583658" y="7519203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62A3666-0CFD-4143-AF54-088686CD6D64}"/>
                  </a:ext>
                </a:extLst>
              </p:cNvPr>
              <p:cNvCxnSpPr>
                <a:cxnSpLocks/>
                <a:stCxn id="99" idx="6"/>
              </p:cNvCxnSpPr>
              <p:nvPr/>
            </p:nvCxnSpPr>
            <p:spPr>
              <a:xfrm>
                <a:off x="19640313" y="7994027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C813AA3-83CD-4D06-8D9F-C5C2CC49618B}"/>
                  </a:ext>
                </a:extLst>
              </p:cNvPr>
              <p:cNvSpPr/>
              <p:nvPr/>
            </p:nvSpPr>
            <p:spPr>
              <a:xfrm>
                <a:off x="19253451" y="9243655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54442C9-DFE5-4FE6-9814-C7A08D1964BD}"/>
                  </a:ext>
                </a:extLst>
              </p:cNvPr>
              <p:cNvCxnSpPr>
                <a:cxnSpLocks/>
                <a:stCxn id="102" idx="7"/>
              </p:cNvCxnSpPr>
              <p:nvPr/>
            </p:nvCxnSpPr>
            <p:spPr>
              <a:xfrm flipV="1">
                <a:off x="19583658" y="8962842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6857D25-4D65-4BEB-B24F-A0E102441AC6}"/>
                  </a:ext>
                </a:extLst>
              </p:cNvPr>
              <p:cNvCxnSpPr>
                <a:cxnSpLocks/>
                <a:stCxn id="102" idx="6"/>
              </p:cNvCxnSpPr>
              <p:nvPr/>
            </p:nvCxnSpPr>
            <p:spPr>
              <a:xfrm>
                <a:off x="19640313" y="9437666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783CC91-262F-45F9-96DD-6C6633260AB2}"/>
                </a:ext>
              </a:extLst>
            </p:cNvPr>
            <p:cNvGrpSpPr/>
            <p:nvPr/>
          </p:nvGrpSpPr>
          <p:grpSpPr>
            <a:xfrm>
              <a:off x="18183983" y="4562667"/>
              <a:ext cx="2495524" cy="4448041"/>
              <a:chOff x="18183983" y="4562667"/>
              <a:chExt cx="2495524" cy="444804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2495203-FB44-4FA6-A796-B18AC37D54F5}"/>
                  </a:ext>
                </a:extLst>
              </p:cNvPr>
              <p:cNvSpPr/>
              <p:nvPr/>
            </p:nvSpPr>
            <p:spPr>
              <a:xfrm>
                <a:off x="18210364" y="5369149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C6E8D8C-A95E-4CE9-9394-A1038FEBF136}"/>
                  </a:ext>
                </a:extLst>
              </p:cNvPr>
              <p:cNvCxnSpPr>
                <a:cxnSpLocks/>
                <a:stCxn id="71" idx="6"/>
                <a:endCxn id="105" idx="1"/>
              </p:cNvCxnSpPr>
              <p:nvPr/>
            </p:nvCxnSpPr>
            <p:spPr>
              <a:xfrm flipV="1">
                <a:off x="18597226" y="4562667"/>
                <a:ext cx="2082281" cy="100049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C7B4388-973B-4483-8B7E-C2A3D200BAC4}"/>
                  </a:ext>
                </a:extLst>
              </p:cNvPr>
              <p:cNvCxnSpPr>
                <a:cxnSpLocks/>
                <a:stCxn id="71" idx="6"/>
                <a:endCxn id="107" idx="1"/>
              </p:cNvCxnSpPr>
              <p:nvPr/>
            </p:nvCxnSpPr>
            <p:spPr>
              <a:xfrm>
                <a:off x="18597226" y="5563160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61BE640-B305-4946-9C59-B0304B5AB49F}"/>
                  </a:ext>
                </a:extLst>
              </p:cNvPr>
              <p:cNvSpPr/>
              <p:nvPr/>
            </p:nvSpPr>
            <p:spPr>
              <a:xfrm>
                <a:off x="18183983" y="8338922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FCAAE86-DFCB-4C74-B860-FF4C6A4F4CDA}"/>
                  </a:ext>
                </a:extLst>
              </p:cNvPr>
              <p:cNvCxnSpPr>
                <a:cxnSpLocks/>
                <a:stCxn id="86" idx="6"/>
                <a:endCxn id="109" idx="1"/>
              </p:cNvCxnSpPr>
              <p:nvPr/>
            </p:nvCxnSpPr>
            <p:spPr>
              <a:xfrm flipV="1">
                <a:off x="18570845" y="7519203"/>
                <a:ext cx="2108662" cy="101373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C59AEBE-5EC3-4E8C-98F5-23A48A57EF84}"/>
                  </a:ext>
                </a:extLst>
              </p:cNvPr>
              <p:cNvCxnSpPr>
                <a:cxnSpLocks/>
                <a:stCxn id="86" idx="6"/>
              </p:cNvCxnSpPr>
              <p:nvPr/>
            </p:nvCxnSpPr>
            <p:spPr>
              <a:xfrm>
                <a:off x="18570845" y="8532933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5A8042E-B91E-48F9-9214-1D90B1BBE3D3}"/>
                </a:ext>
              </a:extLst>
            </p:cNvPr>
            <p:cNvGrpSpPr/>
            <p:nvPr/>
          </p:nvGrpSpPr>
          <p:grpSpPr>
            <a:xfrm>
              <a:off x="18169825" y="4562667"/>
              <a:ext cx="2509682" cy="2956536"/>
              <a:chOff x="18169825" y="4562667"/>
              <a:chExt cx="2509682" cy="2956536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1674883-7359-4013-8C26-DCFB3CCB11C7}"/>
                  </a:ext>
                </a:extLst>
              </p:cNvPr>
              <p:cNvSpPr/>
              <p:nvPr/>
            </p:nvSpPr>
            <p:spPr>
              <a:xfrm>
                <a:off x="18169825" y="6967366"/>
                <a:ext cx="386862" cy="388021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C513217-8313-46C3-90B7-731C0E95F1FE}"/>
                  </a:ext>
                </a:extLst>
              </p:cNvPr>
              <p:cNvCxnSpPr>
                <a:cxnSpLocks/>
                <a:stCxn id="68" idx="7"/>
                <a:endCxn id="105" idx="1"/>
              </p:cNvCxnSpPr>
              <p:nvPr/>
            </p:nvCxnSpPr>
            <p:spPr>
              <a:xfrm flipV="1">
                <a:off x="18500032" y="4562667"/>
                <a:ext cx="2179475" cy="246152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10BF1A0-D39E-494B-924F-FC93B3FC1BC6}"/>
                  </a:ext>
                </a:extLst>
              </p:cNvPr>
              <p:cNvCxnSpPr>
                <a:cxnSpLocks/>
                <a:stCxn id="68" idx="6"/>
                <a:endCxn id="109" idx="1"/>
              </p:cNvCxnSpPr>
              <p:nvPr/>
            </p:nvCxnSpPr>
            <p:spPr>
              <a:xfrm>
                <a:off x="18556687" y="7161377"/>
                <a:ext cx="2122820" cy="35782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C61DF79-3081-4ED3-80BB-E8BBF4C6F625}"/>
              </a:ext>
            </a:extLst>
          </p:cNvPr>
          <p:cNvGrpSpPr/>
          <p:nvPr/>
        </p:nvGrpSpPr>
        <p:grpSpPr>
          <a:xfrm>
            <a:off x="23177500" y="4905342"/>
            <a:ext cx="658967" cy="5651001"/>
            <a:chOff x="23177865" y="4905703"/>
            <a:chExt cx="658967" cy="5651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91443C1-D082-46CE-9352-CF0981A2E3B0}"/>
                    </a:ext>
                  </a:extLst>
                </p:cNvPr>
                <p:cNvSpPr txBox="1"/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91443C1-D082-46CE-9352-CF0981A2E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blipFill>
                  <a:blip r:embed="rId5"/>
                  <a:stretch>
                    <a:fillRect l="-20370" t="-9091" r="-1852"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70289F0-C8A6-4967-BAE4-5A48C6B50AEC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9D08838-AE5B-4913-A393-CECA065E9DE7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A95B400-8EFD-49DA-ABB5-D099B8C9F9FA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D0F0827-5A9B-4E63-B4BB-07DFDA164FBE}"/>
                    </a:ext>
                  </a:extLst>
                </p:cNvPr>
                <p:cNvSpPr txBox="1"/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D0F0827-5A9B-4E63-B4BB-07DFDA164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blipFill>
                  <a:blip r:embed="rId6"/>
                  <a:stretch>
                    <a:fillRect l="-20370" t="-8974" r="-1852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9B1D6A8-183D-46BD-B33B-A35EE6D7DFEB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810B94C-2E06-4669-A765-E8532F67DE22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B49FB58-C757-479E-BC64-D57ED61EF63F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C464BE-B0A0-418E-AAFD-F6215B6A94F1}"/>
              </a:ext>
            </a:extLst>
          </p:cNvPr>
          <p:cNvSpPr txBox="1"/>
          <p:nvPr/>
        </p:nvSpPr>
        <p:spPr>
          <a:xfrm>
            <a:off x="16527835" y="10210573"/>
            <a:ext cx="60593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C00000"/>
                </a:solidFill>
              </a:rPr>
              <a:t>(omitted: check slides/paper)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6147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083E-6 0.00116 L -0.00078 0.066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Online Load Balancing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machines. Jobs arrive over time, can be assigned to subset of machines.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    Goal: minimize maximum load on any machine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rgbClr val="BF0000"/>
                    </a:solidFill>
                  </a:rPr>
                  <a:t>Competitive ratio</a:t>
                </a:r>
                <a:r>
                  <a:rPr lang="en-US" sz="4800" dirty="0">
                    <a:solidFill>
                      <a:srgbClr val="BF0000"/>
                    </a:solidFill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</a:rPr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:     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9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309630B-BFA5-441E-8DC9-29A91D05EE35}"/>
              </a:ext>
            </a:extLst>
          </p:cNvPr>
          <p:cNvSpPr/>
          <p:nvPr/>
        </p:nvSpPr>
        <p:spPr>
          <a:xfrm>
            <a:off x="22836554" y="6459415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0FA5-E54D-46AB-A47E-F3D96DFAF2DF}"/>
              </a:ext>
            </a:extLst>
          </p:cNvPr>
          <p:cNvSpPr/>
          <p:nvPr/>
        </p:nvSpPr>
        <p:spPr>
          <a:xfrm>
            <a:off x="22836554" y="7198549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3EC7E-C33A-4502-B2EF-2F03CE4729BA}"/>
              </a:ext>
            </a:extLst>
          </p:cNvPr>
          <p:cNvSpPr/>
          <p:nvPr/>
        </p:nvSpPr>
        <p:spPr>
          <a:xfrm>
            <a:off x="22836554" y="7937683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2A97BC-8DC2-47B3-AF1E-93DA1116F048}"/>
              </a:ext>
            </a:extLst>
          </p:cNvPr>
          <p:cNvSpPr/>
          <p:nvPr/>
        </p:nvSpPr>
        <p:spPr>
          <a:xfrm>
            <a:off x="22836554" y="8676817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369F7-4EEB-439D-8470-C02123B20A10}"/>
              </a:ext>
            </a:extLst>
          </p:cNvPr>
          <p:cNvSpPr/>
          <p:nvPr/>
        </p:nvSpPr>
        <p:spPr>
          <a:xfrm>
            <a:off x="22836554" y="9415951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01B4B-F1BF-4839-895C-786B1C49C76B}"/>
              </a:ext>
            </a:extLst>
          </p:cNvPr>
          <p:cNvSpPr/>
          <p:nvPr/>
        </p:nvSpPr>
        <p:spPr>
          <a:xfrm>
            <a:off x="22836554" y="10155085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487DD-CDAE-45F0-AC58-F2D2FF32DD81}"/>
              </a:ext>
            </a:extLst>
          </p:cNvPr>
          <p:cNvSpPr/>
          <p:nvPr/>
        </p:nvSpPr>
        <p:spPr>
          <a:xfrm>
            <a:off x="22836554" y="10894219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6EAA9-E4FA-4A9D-A728-E5D3E37C2497}"/>
              </a:ext>
            </a:extLst>
          </p:cNvPr>
          <p:cNvSpPr/>
          <p:nvPr/>
        </p:nvSpPr>
        <p:spPr>
          <a:xfrm>
            <a:off x="22836554" y="11633350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2B82A2-287F-4449-8ABB-307D7CD9FAA4}"/>
              </a:ext>
            </a:extLst>
          </p:cNvPr>
          <p:cNvSpPr/>
          <p:nvPr/>
        </p:nvSpPr>
        <p:spPr>
          <a:xfrm>
            <a:off x="20027175" y="7795846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32CBB2-B219-48F0-9368-9CC86F56BAD4}"/>
              </a:ext>
            </a:extLst>
          </p:cNvPr>
          <p:cNvCxnSpPr>
            <a:cxnSpLocks/>
            <a:stCxn id="4" idx="7"/>
            <a:endCxn id="2" idx="1"/>
          </p:cNvCxnSpPr>
          <p:nvPr/>
        </p:nvCxnSpPr>
        <p:spPr>
          <a:xfrm flipV="1">
            <a:off x="20357382" y="6705600"/>
            <a:ext cx="2479172" cy="114707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28D02B-1340-4251-A9B1-D52D3E17ED7F}"/>
              </a:ext>
            </a:extLst>
          </p:cNvPr>
          <p:cNvCxnSpPr>
            <a:cxnSpLocks/>
            <a:stCxn id="4" idx="6"/>
            <a:endCxn id="8" idx="1"/>
          </p:cNvCxnSpPr>
          <p:nvPr/>
        </p:nvCxnSpPr>
        <p:spPr>
          <a:xfrm>
            <a:off x="20414037" y="7989857"/>
            <a:ext cx="2422517" cy="93314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F33E56-7128-4E87-B656-8ED14BC3C9DB}"/>
              </a:ext>
            </a:extLst>
          </p:cNvPr>
          <p:cNvCxnSpPr>
            <a:cxnSpLocks/>
            <a:stCxn id="4" idx="5"/>
            <a:endCxn id="10" idx="1"/>
          </p:cNvCxnSpPr>
          <p:nvPr/>
        </p:nvCxnSpPr>
        <p:spPr>
          <a:xfrm>
            <a:off x="20357382" y="8127043"/>
            <a:ext cx="2479172" cy="227422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CBEBBB8-03CA-494B-8A08-5FFCCF6ABFF7}"/>
              </a:ext>
            </a:extLst>
          </p:cNvPr>
          <p:cNvSpPr/>
          <p:nvPr/>
        </p:nvSpPr>
        <p:spPr>
          <a:xfrm>
            <a:off x="23365794" y="6542272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3A422B-D218-49B9-AE20-864D158BB963}"/>
              </a:ext>
            </a:extLst>
          </p:cNvPr>
          <p:cNvSpPr/>
          <p:nvPr/>
        </p:nvSpPr>
        <p:spPr>
          <a:xfrm>
            <a:off x="20027175" y="9217289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A5BA1E-6C83-431C-8D17-25FCDB35ECED}"/>
              </a:ext>
            </a:extLst>
          </p:cNvPr>
          <p:cNvCxnSpPr>
            <a:cxnSpLocks/>
            <a:stCxn id="25" idx="7"/>
            <a:endCxn id="2" idx="1"/>
          </p:cNvCxnSpPr>
          <p:nvPr/>
        </p:nvCxnSpPr>
        <p:spPr>
          <a:xfrm flipV="1">
            <a:off x="20357382" y="6705600"/>
            <a:ext cx="2479172" cy="25685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AF0731-D7AB-41F5-ABCE-335D21656D34}"/>
              </a:ext>
            </a:extLst>
          </p:cNvPr>
          <p:cNvCxnSpPr>
            <a:cxnSpLocks/>
            <a:stCxn id="25" idx="6"/>
            <a:endCxn id="7" idx="1"/>
          </p:cNvCxnSpPr>
          <p:nvPr/>
        </p:nvCxnSpPr>
        <p:spPr>
          <a:xfrm flipV="1">
            <a:off x="20414037" y="8183868"/>
            <a:ext cx="2422517" cy="12274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6B564-AAE1-41BA-8273-67C9D53523D4}"/>
              </a:ext>
            </a:extLst>
          </p:cNvPr>
          <p:cNvCxnSpPr>
            <a:cxnSpLocks/>
            <a:stCxn id="25" idx="5"/>
            <a:endCxn id="11" idx="1"/>
          </p:cNvCxnSpPr>
          <p:nvPr/>
        </p:nvCxnSpPr>
        <p:spPr>
          <a:xfrm>
            <a:off x="20357382" y="9548486"/>
            <a:ext cx="2479172" cy="159191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F13F391-D92D-4E55-A2C2-9D21E01D4080}"/>
              </a:ext>
            </a:extLst>
          </p:cNvPr>
          <p:cNvSpPr/>
          <p:nvPr/>
        </p:nvSpPr>
        <p:spPr>
          <a:xfrm>
            <a:off x="23402554" y="10946392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231B6D-216B-4688-8EE6-11CAE9641E11}"/>
              </a:ext>
            </a:extLst>
          </p:cNvPr>
          <p:cNvSpPr/>
          <p:nvPr/>
        </p:nvSpPr>
        <p:spPr>
          <a:xfrm>
            <a:off x="20027175" y="10619862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26B497-D625-448E-934F-6A1560E1F945}"/>
              </a:ext>
            </a:extLst>
          </p:cNvPr>
          <p:cNvCxnSpPr>
            <a:cxnSpLocks/>
            <a:stCxn id="34" idx="7"/>
            <a:endCxn id="2" idx="1"/>
          </p:cNvCxnSpPr>
          <p:nvPr/>
        </p:nvCxnSpPr>
        <p:spPr>
          <a:xfrm flipV="1">
            <a:off x="20357382" y="6705600"/>
            <a:ext cx="2479172" cy="397108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8F1835-1F12-42D2-B8DD-2DEDC85F6093}"/>
              </a:ext>
            </a:extLst>
          </p:cNvPr>
          <p:cNvCxnSpPr>
            <a:cxnSpLocks/>
            <a:stCxn id="34" idx="6"/>
            <a:endCxn id="11" idx="1"/>
          </p:cNvCxnSpPr>
          <p:nvPr/>
        </p:nvCxnSpPr>
        <p:spPr>
          <a:xfrm>
            <a:off x="20414037" y="10813873"/>
            <a:ext cx="2422517" cy="32653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F556BC3-AF49-480B-9F24-DB7790E8CB9F}"/>
              </a:ext>
            </a:extLst>
          </p:cNvPr>
          <p:cNvSpPr/>
          <p:nvPr/>
        </p:nvSpPr>
        <p:spPr>
          <a:xfrm>
            <a:off x="23499536" y="6459415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9" name="[Alon Awerbuch Azar Buchbinder Naor 03]">
            <a:extLst>
              <a:ext uri="{FF2B5EF4-FFF2-40B4-BE49-F238E27FC236}">
                <a16:creationId xmlns:a16="http://schemas.microsoft.com/office/drawing/2014/main" id="{9F6B2209-8D4A-41FE-92AB-88EFF6789AB1}"/>
              </a:ext>
            </a:extLst>
          </p:cNvPr>
          <p:cNvSpPr txBox="1"/>
          <p:nvPr/>
        </p:nvSpPr>
        <p:spPr>
          <a:xfrm>
            <a:off x="15076871" y="13251313"/>
            <a:ext cx="9237555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Azar </a:t>
            </a:r>
            <a:r>
              <a:rPr sz="2400" dirty="0" err="1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Naor</a:t>
            </a:r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Rom 92</a:t>
            </a:r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13898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4" grpId="1" animBg="1"/>
      <p:bldP spid="4" grpId="2" animBg="1"/>
      <p:bldP spid="24" grpId="0" animBg="1"/>
      <p:bldP spid="25" grpId="0" animBg="1"/>
      <p:bldP spid="25" grpId="1" animBg="1"/>
      <p:bldP spid="25" grpId="2" animBg="1"/>
      <p:bldP spid="33" grpId="0" animBg="1"/>
      <p:bldP spid="34" grpId="0" animBg="1"/>
      <p:bldP spid="34" grpId="1" animBg="1"/>
      <p:bldP spid="34" grpId="2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#3b: parallel algo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85620" y="3420110"/>
            <a:ext cx="40331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How many rounds?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/>
              <p:nvPr/>
            </p:nvSpPr>
            <p:spPr>
              <a:xfrm>
                <a:off x="2029642" y="5109361"/>
                <a:ext cx="1773863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BF0000"/>
                    </a:solidFill>
                  </a:rPr>
                  <a:t>Expansion Lemma: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= #machines whose weights lowered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at least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times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42" y="5109361"/>
                <a:ext cx="17738639" cy="656590"/>
              </a:xfrm>
              <a:prstGeom prst="rect">
                <a:avLst/>
              </a:prstGeom>
              <a:blipFill>
                <a:blip r:embed="rId2"/>
                <a:stretch>
                  <a:fillRect l="-1271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/>
              <p:nvPr/>
            </p:nvSpPr>
            <p:spPr>
              <a:xfrm>
                <a:off x="6531304" y="6142022"/>
                <a:ext cx="678262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+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𝑂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(</m:t>
                        </m:r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)</m:t>
                        </m:r>
                      </m:e>
                    </m:d>
                    <m: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 </m:t>
                    </m:r>
                    <m:f>
                      <m:fPr>
                        <m:type m:val="skw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fPr>
                      <m:num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2</m:t>
                        </m:r>
                      </m:den>
                    </m:f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04" y="6142022"/>
                <a:ext cx="6782626" cy="656590"/>
              </a:xfrm>
              <a:prstGeom prst="rect">
                <a:avLst/>
              </a:prstGeom>
              <a:blipFill>
                <a:blip r:embed="rId3"/>
                <a:stretch>
                  <a:fillRect l="-3324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45D83-C8CC-4134-8112-455BA1112464}"/>
                  </a:ext>
                </a:extLst>
              </p:cNvPr>
              <p:cNvSpPr txBox="1"/>
              <p:nvPr/>
            </p:nvSpPr>
            <p:spPr>
              <a:xfrm>
                <a:off x="3963950" y="9575195"/>
                <a:ext cx="6472798" cy="8264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⇒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𝐴</m:t>
                      </m:r>
                      <m:d>
                        <m:d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d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𝑂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(</m:t>
                          </m:r>
                          <m:func>
                            <m:func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600" b="0" i="0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𝑚</m:t>
                              </m:r>
                            </m:e>
                          </m:func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)</m:t>
                          </m:r>
                        </m:e>
                      </m:d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≤ </m:t>
                      </m:r>
                      <m:f>
                        <m:fPr>
                          <m:type m:val="skw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1</m:t>
                          </m:r>
                        </m:num>
                        <m:den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2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𝑚</m:t>
                          </m:r>
                        </m:den>
                      </m:f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𝐴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(0)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45D83-C8CC-4134-8112-455BA1112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50" y="9575195"/>
                <a:ext cx="6472798" cy="826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684E7C-007E-4A44-B13B-8A6E77E248F4}"/>
                  </a:ext>
                </a:extLst>
              </p:cNvPr>
              <p:cNvSpPr txBox="1"/>
              <p:nvPr/>
            </p:nvSpPr>
            <p:spPr>
              <a:xfrm>
                <a:off x="7445704" y="10679679"/>
                <a:ext cx="3467872" cy="8264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≤ </m:t>
                      </m:r>
                      <m:f>
                        <m:fPr>
                          <m:type m:val="skw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1</m:t>
                          </m:r>
                        </m:num>
                        <m:den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2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𝑚</m:t>
                          </m:r>
                        </m:den>
                      </m:f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⋅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𝑚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&lt;1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684E7C-007E-4A44-B13B-8A6E77E24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04" y="10679679"/>
                <a:ext cx="3467872" cy="8264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3F1EA24-2634-4FCF-9E04-1512F99B937F}"/>
              </a:ext>
            </a:extLst>
          </p:cNvPr>
          <p:cNvSpPr txBox="1"/>
          <p:nvPr/>
        </p:nvSpPr>
        <p:spPr>
          <a:xfrm>
            <a:off x="2029642" y="7950050"/>
            <a:ext cx="6043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proof of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Exp.Lemma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omitted: catch me later</a:t>
            </a:r>
          </a:p>
        </p:txBody>
      </p:sp>
    </p:spTree>
    <p:extLst>
      <p:ext uri="{BB962C8B-B14F-4D97-AF65-F5344CB8AC3E}">
        <p14:creationId xmlns:p14="http://schemas.microsoft.com/office/powerpoint/2010/main" val="47906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0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#3b: how many parallel rounds?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/>
              <p:nvPr/>
            </p:nvSpPr>
            <p:spPr>
              <a:xfrm>
                <a:off x="1752600" y="2846807"/>
                <a:ext cx="1987755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BF0000"/>
                    </a:solidFill>
                  </a:rPr>
                  <a:t>Expansion Lemma: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= #machines whose weights lowered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at least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times in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rounds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46807"/>
                <a:ext cx="19877557" cy="656590"/>
              </a:xfrm>
              <a:prstGeom prst="rect">
                <a:avLst/>
              </a:prstGeom>
              <a:blipFill>
                <a:blip r:embed="rId2"/>
                <a:stretch>
                  <a:fillRect l="-1166" t="-13889" r="-184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45D83-C8CC-4134-8112-455BA1112464}"/>
                  </a:ext>
                </a:extLst>
              </p:cNvPr>
              <p:cNvSpPr txBox="1"/>
              <p:nvPr/>
            </p:nvSpPr>
            <p:spPr>
              <a:xfrm>
                <a:off x="3686908" y="7312641"/>
                <a:ext cx="5794791" cy="8264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⇒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𝐴</m:t>
                      </m:r>
                      <m:d>
                        <m:d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600" b="0" i="0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≤ </m:t>
                      </m:r>
                      <m:f>
                        <m:fPr>
                          <m:type m:val="skw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1</m:t>
                          </m:r>
                        </m:num>
                        <m:den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2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𝑚</m:t>
                          </m:r>
                        </m:den>
                      </m:f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𝐴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(0)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45D83-C8CC-4134-8112-455BA1112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908" y="7312641"/>
                <a:ext cx="5794791" cy="8264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684E7C-007E-4A44-B13B-8A6E77E248F4}"/>
                  </a:ext>
                </a:extLst>
              </p:cNvPr>
              <p:cNvSpPr txBox="1"/>
              <p:nvPr/>
            </p:nvSpPr>
            <p:spPr>
              <a:xfrm>
                <a:off x="7168662" y="8417125"/>
                <a:ext cx="3467872" cy="8264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≤ </m:t>
                      </m:r>
                      <m:f>
                        <m:fPr>
                          <m:type m:val="skw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1</m:t>
                          </m:r>
                        </m:num>
                        <m:den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2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𝑚</m:t>
                          </m:r>
                        </m:den>
                      </m:f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⋅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𝑚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&lt;1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684E7C-007E-4A44-B13B-8A6E77E24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662" y="8417125"/>
                <a:ext cx="3467872" cy="826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A22439-248D-49C6-99A3-81FAB66D522D}"/>
                  </a:ext>
                </a:extLst>
              </p:cNvPr>
              <p:cNvSpPr txBox="1"/>
              <p:nvPr/>
            </p:nvSpPr>
            <p:spPr>
              <a:xfrm>
                <a:off x="6254262" y="3879468"/>
                <a:ext cx="6738704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  <m: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(1−</m:t>
                    </m:r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A22439-248D-49C6-99A3-81FAB66D5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62" y="3879468"/>
                <a:ext cx="6738704" cy="656590"/>
              </a:xfrm>
              <a:prstGeom prst="rect">
                <a:avLst/>
              </a:prstGeom>
              <a:blipFill>
                <a:blip r:embed="rId5"/>
                <a:stretch>
                  <a:fillRect l="-3348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0ACEBB0-7396-404E-9175-4C303451FD74}"/>
              </a:ext>
            </a:extLst>
          </p:cNvPr>
          <p:cNvSpPr txBox="1"/>
          <p:nvPr/>
        </p:nvSpPr>
        <p:spPr>
          <a:xfrm>
            <a:off x="10159706" y="11033171"/>
            <a:ext cx="363080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Lato Regular"/>
              </a:rPr>
              <a:t>why is this good?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78918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#3b: how many parallel rounds?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/>
              <p:nvPr/>
            </p:nvSpPr>
            <p:spPr>
              <a:xfrm>
                <a:off x="1752600" y="2846807"/>
                <a:ext cx="1987755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BF0000"/>
                    </a:solidFill>
                  </a:rPr>
                  <a:t>Expansion Lemma: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= #machines whose weights lowered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at least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times in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rounds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46807"/>
                <a:ext cx="19877557" cy="656590"/>
              </a:xfrm>
              <a:prstGeom prst="rect">
                <a:avLst/>
              </a:prstGeom>
              <a:blipFill>
                <a:blip r:embed="rId2"/>
                <a:stretch>
                  <a:fillRect l="-1166" t="-13889" r="-184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556CFBC-51F7-4106-B15D-AE08519FACCC}"/>
              </a:ext>
            </a:extLst>
          </p:cNvPr>
          <p:cNvSpPr txBox="1"/>
          <p:nvPr/>
        </p:nvSpPr>
        <p:spPr>
          <a:xfrm>
            <a:off x="1752600" y="7818987"/>
            <a:ext cx="402033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BF0000"/>
                </a:solidFill>
              </a:rPr>
              <a:t>Monotonicity Fact: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BF0000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D2192A-CDA0-4260-9D2C-5799A5ECC5E7}"/>
                  </a:ext>
                </a:extLst>
              </p:cNvPr>
              <p:cNvSpPr txBox="1"/>
              <p:nvPr/>
            </p:nvSpPr>
            <p:spPr>
              <a:xfrm>
                <a:off x="3159370" y="8851648"/>
                <a:ext cx="1700548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(</a:t>
                </a:r>
                <a:r>
                  <a:rPr kumimoji="0" 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i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) if machine weight 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sym typeface="Lato Regular"/>
                  </a:rPr>
                  <a:t>not reduced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at least on</a:t>
                </a:r>
                <a:r>
                  <a:rPr lang="en-US" sz="3600" dirty="0">
                    <a:solidFill>
                      <a:srgbClr val="000000"/>
                    </a:solidFill>
                  </a:rPr>
                  <a:t>ce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,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1+2</m:t>
                        </m:r>
                        <m: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at all times after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D2192A-CDA0-4260-9D2C-5799A5EC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70" y="8851648"/>
                <a:ext cx="17005489" cy="656590"/>
              </a:xfrm>
              <a:prstGeom prst="rect">
                <a:avLst/>
              </a:prstGeom>
              <a:blipFill>
                <a:blip r:embed="rId3"/>
                <a:stretch>
                  <a:fillRect l="-1326" t="-13889" r="-1147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D1772E-DC4C-4194-BFAD-A89980298D93}"/>
                  </a:ext>
                </a:extLst>
              </p:cNvPr>
              <p:cNvSpPr txBox="1"/>
              <p:nvPr/>
            </p:nvSpPr>
            <p:spPr>
              <a:xfrm>
                <a:off x="3159370" y="9884309"/>
                <a:ext cx="1654542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(ii) if machine weight 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sym typeface="Lato Regular"/>
                  </a:rPr>
                  <a:t>reduced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at least once,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≥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1+</m:t>
                        </m:r>
                        <m: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at all times after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D1772E-DC4C-4194-BFAD-A8998029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70" y="9884309"/>
                <a:ext cx="16545427" cy="656590"/>
              </a:xfrm>
              <a:prstGeom prst="rect">
                <a:avLst/>
              </a:prstGeom>
              <a:blipFill>
                <a:blip r:embed="rId4"/>
                <a:stretch>
                  <a:fillRect l="-1363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AD20AB-9117-430C-B8CB-0329D5264BD3}"/>
                  </a:ext>
                </a:extLst>
              </p:cNvPr>
              <p:cNvSpPr txBox="1"/>
              <p:nvPr/>
            </p:nvSpPr>
            <p:spPr>
              <a:xfrm>
                <a:off x="6254262" y="3879468"/>
                <a:ext cx="6738704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  <m: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(1−</m:t>
                    </m:r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AD20AB-9117-430C-B8CB-0329D5264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62" y="3879468"/>
                <a:ext cx="6738704" cy="656590"/>
              </a:xfrm>
              <a:prstGeom prst="rect">
                <a:avLst/>
              </a:prstGeom>
              <a:blipFill>
                <a:blip r:embed="rId5"/>
                <a:stretch>
                  <a:fillRect l="-3348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3EA7A0-58FA-48DA-B46B-FD7218FB913C}"/>
                  </a:ext>
                </a:extLst>
              </p:cNvPr>
              <p:cNvSpPr txBox="1"/>
              <p:nvPr/>
            </p:nvSpPr>
            <p:spPr>
              <a:xfrm>
                <a:off x="3464170" y="11782934"/>
                <a:ext cx="17597574" cy="7279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⇒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after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+1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rounds, each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weight not reduced at least once. So load is good.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3EA7A0-58FA-48DA-B46B-FD7218FB9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170" y="11782934"/>
                <a:ext cx="17597574" cy="727956"/>
              </a:xfrm>
              <a:prstGeom prst="rect">
                <a:avLst/>
              </a:prstGeom>
              <a:blipFill>
                <a:blip r:embed="rId6"/>
                <a:stretch>
                  <a:fillRect t="-8403" b="-2437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415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expansion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/>
              <p:nvPr/>
            </p:nvSpPr>
            <p:spPr>
              <a:xfrm>
                <a:off x="1752600" y="2846807"/>
                <a:ext cx="1987755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BF0000"/>
                    </a:solidFill>
                  </a:rPr>
                  <a:t>Expansion Lemma: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= #machines whose weights lowered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at least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times in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𝑇</m:t>
                    </m:r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rounds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46807"/>
                <a:ext cx="19877557" cy="656590"/>
              </a:xfrm>
              <a:prstGeom prst="rect">
                <a:avLst/>
              </a:prstGeom>
              <a:blipFill>
                <a:blip r:embed="rId2"/>
                <a:stretch>
                  <a:fillRect l="-1166" t="-13889" r="-184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1207F2B-828A-46FB-B40E-4B55CB2EA5CC}"/>
              </a:ext>
            </a:extLst>
          </p:cNvPr>
          <p:cNvSpPr/>
          <p:nvPr/>
        </p:nvSpPr>
        <p:spPr>
          <a:xfrm>
            <a:off x="5146431" y="6353909"/>
            <a:ext cx="6782626" cy="5029200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1990-B55A-48EB-AB1F-1845D74AA2B7}"/>
              </a:ext>
            </a:extLst>
          </p:cNvPr>
          <p:cNvSpPr/>
          <p:nvPr/>
        </p:nvSpPr>
        <p:spPr>
          <a:xfrm>
            <a:off x="6254262" y="7215556"/>
            <a:ext cx="4472353" cy="33059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7AECD-9FC4-4134-9C9E-2B00A5CC5080}"/>
              </a:ext>
            </a:extLst>
          </p:cNvPr>
          <p:cNvSpPr txBox="1"/>
          <p:nvPr/>
        </p:nvSpPr>
        <p:spPr>
          <a:xfrm>
            <a:off x="6434885" y="9736017"/>
            <a:ext cx="4007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36F65-A051-4344-B09A-91002909C66A}"/>
              </a:ext>
            </a:extLst>
          </p:cNvPr>
          <p:cNvSpPr txBox="1"/>
          <p:nvPr/>
        </p:nvSpPr>
        <p:spPr>
          <a:xfrm>
            <a:off x="4576510" y="11054814"/>
            <a:ext cx="41517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BE410C-9D4E-4ECF-B5F7-B8D7D01C48BE}"/>
              </a:ext>
            </a:extLst>
          </p:cNvPr>
          <p:cNvCxnSpPr/>
          <p:nvPr/>
        </p:nvCxnSpPr>
        <p:spPr>
          <a:xfrm flipH="1">
            <a:off x="12415978" y="7721705"/>
            <a:ext cx="1746738" cy="1160585"/>
          </a:xfrm>
          <a:prstGeom prst="straightConnector1">
            <a:avLst/>
          </a:prstGeom>
          <a:noFill/>
          <a:ln w="76200" cap="flat">
            <a:solidFill>
              <a:srgbClr val="43434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D354A1F-A6C7-4378-926F-1C1B26F285DA}"/>
              </a:ext>
            </a:extLst>
          </p:cNvPr>
          <p:cNvSpPr/>
          <p:nvPr/>
        </p:nvSpPr>
        <p:spPr>
          <a:xfrm>
            <a:off x="10202421" y="8464062"/>
            <a:ext cx="2497016" cy="984738"/>
          </a:xfrm>
          <a:prstGeom prst="ellipse">
            <a:avLst/>
          </a:prstGeom>
          <a:solidFill>
            <a:schemeClr val="bg2">
              <a:lumMod val="50000"/>
              <a:alpha val="7098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0DB286-51E4-4043-A1C0-D7D3BA92FC83}"/>
                  </a:ext>
                </a:extLst>
              </p:cNvPr>
              <p:cNvSpPr txBox="1"/>
              <p:nvPr/>
            </p:nvSpPr>
            <p:spPr>
              <a:xfrm>
                <a:off x="14296509" y="7215556"/>
                <a:ext cx="285135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2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−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+1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0DB286-51E4-4043-A1C0-D7D3BA92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6509" y="7215556"/>
                <a:ext cx="2851358" cy="595035"/>
              </a:xfrm>
              <a:prstGeom prst="rect">
                <a:avLst/>
              </a:prstGeom>
              <a:blipFill>
                <a:blip r:embed="rId3"/>
                <a:stretch>
                  <a:fillRect l="-6410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8F589CED-FD70-4889-B743-39B23067A13B}"/>
              </a:ext>
            </a:extLst>
          </p:cNvPr>
          <p:cNvSpPr/>
          <p:nvPr/>
        </p:nvSpPr>
        <p:spPr>
          <a:xfrm>
            <a:off x="12187378" y="8868509"/>
            <a:ext cx="228600" cy="2286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71A001-A708-4043-8B4E-BFA18E2A7D54}"/>
              </a:ext>
            </a:extLst>
          </p:cNvPr>
          <p:cNvSpPr/>
          <p:nvPr/>
        </p:nvSpPr>
        <p:spPr>
          <a:xfrm>
            <a:off x="10319714" y="8842131"/>
            <a:ext cx="228600" cy="2286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BBBEF5-B893-4D0B-A096-21D5DDCB106E}"/>
                  </a:ext>
                </a:extLst>
              </p:cNvPr>
              <p:cNvSpPr txBox="1"/>
              <p:nvPr/>
            </p:nvSpPr>
            <p:spPr>
              <a:xfrm>
                <a:off x="13365283" y="10064947"/>
                <a:ext cx="246022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2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−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BBBEF5-B893-4D0B-A096-21D5DDCB1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283" y="10064947"/>
                <a:ext cx="2460225" cy="595035"/>
              </a:xfrm>
              <a:prstGeom prst="rect">
                <a:avLst/>
              </a:prstGeom>
              <a:blipFill>
                <a:blip r:embed="rId4"/>
                <a:stretch>
                  <a:fillRect l="-7426" t="-13265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0102A5-5104-4AC9-9F13-19BE12548B82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1288628" y="10012641"/>
            <a:ext cx="2076655" cy="349824"/>
          </a:xfrm>
          <a:prstGeom prst="straightConnector1">
            <a:avLst/>
          </a:prstGeom>
          <a:noFill/>
          <a:ln w="76200" cap="flat">
            <a:solidFill>
              <a:srgbClr val="43434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BD4AE7-6AAB-4857-B5A6-347164CCD58C}"/>
                  </a:ext>
                </a:extLst>
              </p:cNvPr>
              <p:cNvSpPr txBox="1"/>
              <p:nvPr/>
            </p:nvSpPr>
            <p:spPr>
              <a:xfrm>
                <a:off x="12164758" y="5462591"/>
                <a:ext cx="6781986" cy="6170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BD4AE7-6AAB-4857-B5A6-347164CCD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758" y="5462591"/>
                <a:ext cx="6781986" cy="617028"/>
              </a:xfrm>
              <a:prstGeom prst="rect">
                <a:avLst/>
              </a:prstGeom>
              <a:blipFill>
                <a:blip r:embed="rId5"/>
                <a:stretch>
                  <a:fillRect l="-2518" t="-8911" b="-306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F642A9-9822-4523-88F1-D6E92BB2CAE2}"/>
              </a:ext>
            </a:extLst>
          </p:cNvPr>
          <p:cNvCxnSpPr>
            <a:cxnSpLocks/>
          </p:cNvCxnSpPr>
          <p:nvPr/>
        </p:nvCxnSpPr>
        <p:spPr>
          <a:xfrm flipH="1">
            <a:off x="10548314" y="6117947"/>
            <a:ext cx="1667816" cy="2724184"/>
          </a:xfrm>
          <a:prstGeom prst="straightConnector1">
            <a:avLst/>
          </a:prstGeom>
          <a:noFill/>
          <a:ln w="76200" cap="flat">
            <a:solidFill>
              <a:srgbClr val="43434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CED6EE7-CB7C-4BE2-8F34-8FFCF8E6F8F9}"/>
              </a:ext>
            </a:extLst>
          </p:cNvPr>
          <p:cNvSpPr/>
          <p:nvPr/>
        </p:nvSpPr>
        <p:spPr>
          <a:xfrm>
            <a:off x="11049544" y="9850315"/>
            <a:ext cx="228600" cy="2286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CA943F-47CF-43DD-BD16-D85C0F2C8A7F}"/>
                  </a:ext>
                </a:extLst>
              </p:cNvPr>
              <p:cNvSpPr txBox="1"/>
              <p:nvPr/>
            </p:nvSpPr>
            <p:spPr>
              <a:xfrm>
                <a:off x="6254262" y="3879468"/>
                <a:ext cx="693106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  <m: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(1−</m:t>
                    </m:r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CA943F-47CF-43DD-BD16-D85C0F2C8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62" y="3879468"/>
                <a:ext cx="6931065" cy="656590"/>
              </a:xfrm>
              <a:prstGeom prst="rect">
                <a:avLst/>
              </a:prstGeom>
              <a:blipFill>
                <a:blip r:embed="rId6"/>
                <a:stretch>
                  <a:fillRect l="-3254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571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expansion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/>
              <p:nvPr/>
            </p:nvSpPr>
            <p:spPr>
              <a:xfrm>
                <a:off x="1752600" y="2846807"/>
                <a:ext cx="1987755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BF0000"/>
                    </a:solidFill>
                  </a:rPr>
                  <a:t>Expansion Lemma: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= #machines whose weights lowered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at least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times in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𝑇</m:t>
                    </m:r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rounds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46807"/>
                <a:ext cx="19877557" cy="656590"/>
              </a:xfrm>
              <a:prstGeom prst="rect">
                <a:avLst/>
              </a:prstGeom>
              <a:blipFill>
                <a:blip r:embed="rId2"/>
                <a:stretch>
                  <a:fillRect l="-1166" t="-13889" r="-184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/>
              <p:nvPr/>
            </p:nvSpPr>
            <p:spPr>
              <a:xfrm>
                <a:off x="6254262" y="3879468"/>
                <a:ext cx="6738704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  <m: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(1−</m:t>
                    </m:r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62" y="3879468"/>
                <a:ext cx="6738704" cy="656590"/>
              </a:xfrm>
              <a:prstGeom prst="rect">
                <a:avLst/>
              </a:prstGeom>
              <a:blipFill>
                <a:blip r:embed="rId3"/>
                <a:stretch>
                  <a:fillRect l="-3348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1207F2B-828A-46FB-B40E-4B55CB2EA5CC}"/>
              </a:ext>
            </a:extLst>
          </p:cNvPr>
          <p:cNvSpPr/>
          <p:nvPr/>
        </p:nvSpPr>
        <p:spPr>
          <a:xfrm>
            <a:off x="5146431" y="6353909"/>
            <a:ext cx="6782626" cy="5029200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1990-B55A-48EB-AB1F-1845D74AA2B7}"/>
              </a:ext>
            </a:extLst>
          </p:cNvPr>
          <p:cNvSpPr/>
          <p:nvPr/>
        </p:nvSpPr>
        <p:spPr>
          <a:xfrm>
            <a:off x="6254262" y="7215556"/>
            <a:ext cx="4472353" cy="33059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7AECD-9FC4-4134-9C9E-2B00A5CC5080}"/>
              </a:ext>
            </a:extLst>
          </p:cNvPr>
          <p:cNvSpPr txBox="1"/>
          <p:nvPr/>
        </p:nvSpPr>
        <p:spPr>
          <a:xfrm>
            <a:off x="6434885" y="9736017"/>
            <a:ext cx="4007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36F65-A051-4344-B09A-91002909C66A}"/>
              </a:ext>
            </a:extLst>
          </p:cNvPr>
          <p:cNvSpPr txBox="1"/>
          <p:nvPr/>
        </p:nvSpPr>
        <p:spPr>
          <a:xfrm>
            <a:off x="4576510" y="11054814"/>
            <a:ext cx="41517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71A001-A708-4043-8B4E-BFA18E2A7D54}"/>
              </a:ext>
            </a:extLst>
          </p:cNvPr>
          <p:cNvSpPr/>
          <p:nvPr/>
        </p:nvSpPr>
        <p:spPr>
          <a:xfrm>
            <a:off x="10319714" y="8842131"/>
            <a:ext cx="228600" cy="2286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BBBEF5-B893-4D0B-A096-21D5DDCB106E}"/>
                  </a:ext>
                </a:extLst>
              </p:cNvPr>
              <p:cNvSpPr txBox="1"/>
              <p:nvPr/>
            </p:nvSpPr>
            <p:spPr>
              <a:xfrm>
                <a:off x="13036888" y="10131221"/>
                <a:ext cx="3124253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OPT load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OPT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BBBEF5-B893-4D0B-A096-21D5DDCB1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888" y="10131221"/>
                <a:ext cx="3124253" cy="595035"/>
              </a:xfrm>
              <a:prstGeom prst="rect">
                <a:avLst/>
              </a:prstGeom>
              <a:blipFill>
                <a:blip r:embed="rId4"/>
                <a:stretch>
                  <a:fillRect l="-6055" t="-13265" r="-5859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0102A5-5104-4AC9-9F13-19BE12548B82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1292256" y="10078915"/>
            <a:ext cx="1744632" cy="349824"/>
          </a:xfrm>
          <a:prstGeom prst="straightConnector1">
            <a:avLst/>
          </a:prstGeom>
          <a:noFill/>
          <a:ln w="76200" cap="flat">
            <a:solidFill>
              <a:srgbClr val="43434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BD4AE7-6AAB-4857-B5A6-347164CCD58C}"/>
                  </a:ext>
                </a:extLst>
              </p:cNvPr>
              <p:cNvSpPr txBox="1"/>
              <p:nvPr/>
            </p:nvSpPr>
            <p:spPr>
              <a:xfrm>
                <a:off x="12278218" y="5568122"/>
                <a:ext cx="1067959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weights 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reduced at least once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⇒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ALG load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≥</m:t>
                    </m:r>
                    <m:d>
                      <m:d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1+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BD4AE7-6AAB-4857-B5A6-347164CCD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8218" y="5568122"/>
                <a:ext cx="10679590" cy="595035"/>
              </a:xfrm>
              <a:prstGeom prst="rect">
                <a:avLst/>
              </a:prstGeom>
              <a:blipFill>
                <a:blip r:embed="rId5"/>
                <a:stretch>
                  <a:fillRect t="-12245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F642A9-9822-4523-88F1-D6E92BB2CAE2}"/>
              </a:ext>
            </a:extLst>
          </p:cNvPr>
          <p:cNvCxnSpPr>
            <a:cxnSpLocks/>
          </p:cNvCxnSpPr>
          <p:nvPr/>
        </p:nvCxnSpPr>
        <p:spPr>
          <a:xfrm flipH="1">
            <a:off x="10548314" y="6117947"/>
            <a:ext cx="1667816" cy="2724184"/>
          </a:xfrm>
          <a:prstGeom prst="straightConnector1">
            <a:avLst/>
          </a:prstGeom>
          <a:noFill/>
          <a:ln w="76200" cap="flat">
            <a:solidFill>
              <a:srgbClr val="43434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256D7FE-4D47-48C9-B7F9-408D3EA0762A}"/>
              </a:ext>
            </a:extLst>
          </p:cNvPr>
          <p:cNvSpPr/>
          <p:nvPr/>
        </p:nvSpPr>
        <p:spPr>
          <a:xfrm>
            <a:off x="11049544" y="9850315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CF645B-323A-4E2D-AD4E-5B66FD70B7BD}"/>
                  </a:ext>
                </a:extLst>
              </p:cNvPr>
              <p:cNvSpPr txBox="1"/>
              <p:nvPr/>
            </p:nvSpPr>
            <p:spPr>
              <a:xfrm>
                <a:off x="16943789" y="9217646"/>
                <a:ext cx="5727402" cy="20723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all jobs loading machines 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𝐵</m:t>
                    </m:r>
                  </m:oMath>
                </a14:m>
                <a:b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</a:b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only see machines 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∪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𝐵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⇒       ≤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|</m:t>
                    </m:r>
                    <m:r>
                      <a:rPr kumimoji="0" lang="en-US" sz="32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2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| </m:t>
                    </m:r>
                    <m:r>
                      <a:rPr kumimoji="0" lang="en-US" sz="32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  <m:r>
                      <a:rPr kumimoji="0" lang="en-US" sz="32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jobs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CF645B-323A-4E2D-AD4E-5B66FD70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789" y="9217646"/>
                <a:ext cx="5727402" cy="2072362"/>
              </a:xfrm>
              <a:prstGeom prst="rect">
                <a:avLst/>
              </a:prstGeom>
              <a:blipFill>
                <a:blip r:embed="rId6"/>
                <a:stretch>
                  <a:fillRect l="-2979" t="-3235" b="-882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8D2ACB-2E04-4985-A7D5-ABF4B97F60F2}"/>
                  </a:ext>
                </a:extLst>
              </p:cNvPr>
              <p:cNvSpPr txBox="1"/>
              <p:nvPr/>
            </p:nvSpPr>
            <p:spPr>
              <a:xfrm>
                <a:off x="17889097" y="6600186"/>
                <a:ext cx="512159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⇒</m:t>
                    </m:r>
                  </m:oMath>
                </a14:m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≥</m:t>
                    </m:r>
                    <m:d>
                      <m:dPr>
                        <m:ctrlP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1+</m:t>
                        </m:r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|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𝐵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|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</a:rPr>
                  <a:t> jobs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8D2ACB-2E04-4985-A7D5-ABF4B97F6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9097" y="6600186"/>
                <a:ext cx="5121595" cy="595035"/>
              </a:xfrm>
              <a:prstGeom prst="rect">
                <a:avLst/>
              </a:prstGeom>
              <a:blipFill>
                <a:blip r:embed="rId7"/>
                <a:stretch>
                  <a:fillRect t="-13402" r="-3214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AC371EF8-060F-439C-A26D-79E99FF7B50A}"/>
              </a:ext>
            </a:extLst>
          </p:cNvPr>
          <p:cNvSpPr/>
          <p:nvPr/>
        </p:nvSpPr>
        <p:spPr>
          <a:xfrm>
            <a:off x="7535007" y="6684070"/>
            <a:ext cx="2497016" cy="984738"/>
          </a:xfrm>
          <a:prstGeom prst="ellipse">
            <a:avLst/>
          </a:prstGeom>
          <a:solidFill>
            <a:schemeClr val="bg2">
              <a:lumMod val="50000"/>
              <a:alpha val="7098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9F483C5-6296-4177-9BF2-044D6ED5EE00}"/>
              </a:ext>
            </a:extLst>
          </p:cNvPr>
          <p:cNvSpPr/>
          <p:nvPr/>
        </p:nvSpPr>
        <p:spPr>
          <a:xfrm>
            <a:off x="7152780" y="8464062"/>
            <a:ext cx="2497016" cy="984738"/>
          </a:xfrm>
          <a:prstGeom prst="ellipse">
            <a:avLst/>
          </a:prstGeom>
          <a:solidFill>
            <a:schemeClr val="bg2">
              <a:lumMod val="50000"/>
              <a:alpha val="7098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036545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26" grpId="0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01817BE-8B2A-4F3F-A6B6-825054EFF9CE}"/>
              </a:ext>
            </a:extLst>
          </p:cNvPr>
          <p:cNvSpPr/>
          <p:nvPr/>
        </p:nvSpPr>
        <p:spPr>
          <a:xfrm>
            <a:off x="1422400" y="4559602"/>
            <a:ext cx="17651046" cy="399511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ap="flat">
            <a:solidFill>
              <a:srgbClr val="43434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/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 </a:t>
                </a:r>
                <a:r>
                  <a:rPr lang="en-US" sz="3600" b="1" dirty="0">
                    <a:solidFill>
                      <a:srgbClr val="FF3300"/>
                    </a:solidFill>
                  </a:rPr>
                  <a:t>3: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Algorithm to find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BF0000"/>
                    </a:solidFill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</a:rPr>
                  <a:t>using small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blipFill>
                <a:blip r:embed="rId2"/>
                <a:stretch>
                  <a:fillRect l="-1442" t="-13889" r="-89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96229-265B-4F69-ACE9-018DE7B249CD}"/>
              </a:ext>
            </a:extLst>
          </p:cNvPr>
          <p:cNvSpPr txBox="1"/>
          <p:nvPr/>
        </p:nvSpPr>
        <p:spPr>
          <a:xfrm>
            <a:off x="2510288" y="6688122"/>
            <a:ext cx="118526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Compute machine loads on instance, w.r.t current weights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28B6B-4A2B-4460-99D4-EF87E3B41A06}"/>
              </a:ext>
            </a:extLst>
          </p:cNvPr>
          <p:cNvSpPr txBox="1"/>
          <p:nvPr/>
        </p:nvSpPr>
        <p:spPr>
          <a:xfrm>
            <a:off x="2510288" y="5734214"/>
            <a:ext cx="69361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Algorithm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 start with all weights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/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 machines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with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≫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reduce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their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weights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1−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blipFill>
                <a:blip r:embed="rId3"/>
                <a:stretch>
                  <a:fillRect l="-1172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C4AC28-CB20-489E-9D7F-BB2425A87278}"/>
              </a:ext>
            </a:extLst>
          </p:cNvPr>
          <p:cNvSpPr txBox="1"/>
          <p:nvPr/>
        </p:nvSpPr>
        <p:spPr>
          <a:xfrm>
            <a:off x="1785620" y="4677005"/>
            <a:ext cx="66572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Suppose we had entire instance!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2F7FDF-0AB4-4BE8-8895-28A83EF012D2}"/>
              </a:ext>
            </a:extLst>
          </p:cNvPr>
          <p:cNvGrpSpPr/>
          <p:nvPr/>
        </p:nvGrpSpPr>
        <p:grpSpPr>
          <a:xfrm>
            <a:off x="14652561" y="7016417"/>
            <a:ext cx="2563446" cy="952463"/>
            <a:chOff x="15673754" y="6935672"/>
            <a:chExt cx="2563446" cy="95246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FC4323-2F3C-45A1-8E2D-2D329F107040}"/>
                </a:ext>
              </a:extLst>
            </p:cNvPr>
            <p:cNvCxnSpPr/>
            <p:nvPr/>
          </p:nvCxnSpPr>
          <p:spPr>
            <a:xfrm>
              <a:off x="17505680" y="7888135"/>
              <a:ext cx="731520" cy="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5A8AF5-DCDA-4629-AD58-FED46E62E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7200" y="6975322"/>
              <a:ext cx="0" cy="91281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B50CA7-7C10-4B5E-9A47-CABE5DCE27E5}"/>
                </a:ext>
              </a:extLst>
            </p:cNvPr>
            <p:cNvCxnSpPr>
              <a:cxnSpLocks/>
            </p:cNvCxnSpPr>
            <p:nvPr/>
          </p:nvCxnSpPr>
          <p:spPr>
            <a:xfrm>
              <a:off x="15673754" y="6935672"/>
              <a:ext cx="2563446" cy="3965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CB360CBB-AEDE-48B1-88E5-1F9B659C53E2}"/>
              </a:ext>
            </a:extLst>
          </p:cNvPr>
          <p:cNvSpPr/>
          <p:nvPr/>
        </p:nvSpPr>
        <p:spPr>
          <a:xfrm>
            <a:off x="3488146" y="10106681"/>
            <a:ext cx="1070207" cy="943701"/>
          </a:xfrm>
          <a:prstGeom prst="rightArrow">
            <a:avLst/>
          </a:prstGeom>
          <a:solidFill>
            <a:srgbClr val="BFBFB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2E2279-3089-4E69-8DE3-FA76D9DD457A}"/>
              </a:ext>
            </a:extLst>
          </p:cNvPr>
          <p:cNvSpPr txBox="1"/>
          <p:nvPr/>
        </p:nvSpPr>
        <p:spPr>
          <a:xfrm>
            <a:off x="4692638" y="9307221"/>
            <a:ext cx="43008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Does this terminate?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DB7D93-2C9E-4E46-A54C-552400D6EEDC}"/>
              </a:ext>
            </a:extLst>
          </p:cNvPr>
          <p:cNvSpPr txBox="1"/>
          <p:nvPr/>
        </p:nvSpPr>
        <p:spPr>
          <a:xfrm>
            <a:off x="12522645" y="9307221"/>
            <a:ext cx="47865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33CC"/>
                </a:solidFill>
              </a:rPr>
              <a:t>Yes, cute MW analysis!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33CC"/>
              </a:solidFill>
              <a:effectLst/>
              <a:uFillTx/>
              <a:sym typeface="Lato Regular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42A3D2D-48C1-48BB-8708-1BBD78253C8F}"/>
              </a:ext>
            </a:extLst>
          </p:cNvPr>
          <p:cNvSpPr txBox="1"/>
          <p:nvPr/>
        </p:nvSpPr>
        <p:spPr>
          <a:xfrm>
            <a:off x="4692638" y="10238569"/>
            <a:ext cx="65162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How many rounds do we need?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B9C5A5-52B7-44E2-93E9-D86ADB9D7E50}"/>
              </a:ext>
            </a:extLst>
          </p:cNvPr>
          <p:cNvSpPr txBox="1"/>
          <p:nvPr/>
        </p:nvSpPr>
        <p:spPr>
          <a:xfrm>
            <a:off x="4692638" y="11201352"/>
            <a:ext cx="72728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BF0000"/>
                </a:solidFill>
              </a:rPr>
              <a:t>But don’t we need entire instance?!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BF0000"/>
              </a:solidFill>
              <a:effectLst/>
              <a:uFillTx/>
              <a:sym typeface="Lato Regular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59F21F-D337-454E-A239-E0295B6E6BA7}"/>
              </a:ext>
            </a:extLst>
          </p:cNvPr>
          <p:cNvSpPr txBox="1"/>
          <p:nvPr/>
        </p:nvSpPr>
        <p:spPr>
          <a:xfrm>
            <a:off x="12547622" y="11214128"/>
            <a:ext cx="6327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33CC"/>
                </a:solidFill>
              </a:rPr>
              <a:t>Use samples to estimate loads!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33CC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C637A71-42D9-41B7-97A1-4D6EAE90FE27}"/>
                  </a:ext>
                </a:extLst>
              </p:cNvPr>
              <p:cNvSpPr txBox="1"/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3600" b="0" i="0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rounds!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C637A71-42D9-41B7-97A1-4D6EAE90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blipFill>
                <a:blip r:embed="rId4"/>
                <a:stretch>
                  <a:fillRect r="-5132" b="-5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00F3C34A-7DCE-449C-BED3-8A5EC4882B80}"/>
              </a:ext>
            </a:extLst>
          </p:cNvPr>
          <p:cNvGrpSpPr/>
          <p:nvPr/>
        </p:nvGrpSpPr>
        <p:grpSpPr>
          <a:xfrm>
            <a:off x="19971272" y="4908211"/>
            <a:ext cx="2990328" cy="5666304"/>
            <a:chOff x="18169825" y="4316482"/>
            <a:chExt cx="2990328" cy="566630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D8D7867-E354-4F1D-BE40-B14A56E3B2A2}"/>
                </a:ext>
              </a:extLst>
            </p:cNvPr>
            <p:cNvGrpSpPr/>
            <p:nvPr/>
          </p:nvGrpSpPr>
          <p:grpSpPr>
            <a:xfrm>
              <a:off x="20679507" y="4316482"/>
              <a:ext cx="480646" cy="5666304"/>
              <a:chOff x="20679507" y="4316482"/>
              <a:chExt cx="480646" cy="5666304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B87402A-E519-4491-B566-D86CBFD69AA4}"/>
                  </a:ext>
                </a:extLst>
              </p:cNvPr>
              <p:cNvSpPr/>
              <p:nvPr/>
            </p:nvSpPr>
            <p:spPr>
              <a:xfrm>
                <a:off x="20679507" y="4316482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404723D-D42C-452E-BC3C-4AC473680741}"/>
                  </a:ext>
                </a:extLst>
              </p:cNvPr>
              <p:cNvSpPr/>
              <p:nvPr/>
            </p:nvSpPr>
            <p:spPr>
              <a:xfrm>
                <a:off x="20679507" y="5055616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8A6FCCF-050F-4EA3-8962-B3D9E96C9186}"/>
                  </a:ext>
                </a:extLst>
              </p:cNvPr>
              <p:cNvSpPr/>
              <p:nvPr/>
            </p:nvSpPr>
            <p:spPr>
              <a:xfrm>
                <a:off x="20679507" y="5794750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23F14B-D450-46F4-BB73-D160CBEB1257}"/>
                  </a:ext>
                </a:extLst>
              </p:cNvPr>
              <p:cNvSpPr/>
              <p:nvPr/>
            </p:nvSpPr>
            <p:spPr>
              <a:xfrm>
                <a:off x="20679507" y="6533884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619BE3D-2DE6-49AA-AF92-695EE3363B92}"/>
                  </a:ext>
                </a:extLst>
              </p:cNvPr>
              <p:cNvSpPr/>
              <p:nvPr/>
            </p:nvSpPr>
            <p:spPr>
              <a:xfrm>
                <a:off x="20679507" y="7273018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CACD21D-202E-4C02-8962-C4BCC7A9365D}"/>
                  </a:ext>
                </a:extLst>
              </p:cNvPr>
              <p:cNvSpPr/>
              <p:nvPr/>
            </p:nvSpPr>
            <p:spPr>
              <a:xfrm>
                <a:off x="20679507" y="8012152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CC1D408-1E50-4B32-9845-1772DF67D83A}"/>
                  </a:ext>
                </a:extLst>
              </p:cNvPr>
              <p:cNvSpPr/>
              <p:nvPr/>
            </p:nvSpPr>
            <p:spPr>
              <a:xfrm>
                <a:off x="20679507" y="8751286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E882E26-3A8E-4CB7-8969-8F4A4F87518E}"/>
                  </a:ext>
                </a:extLst>
              </p:cNvPr>
              <p:cNvSpPr/>
              <p:nvPr/>
            </p:nvSpPr>
            <p:spPr>
              <a:xfrm>
                <a:off x="20679507" y="9490417"/>
                <a:ext cx="480646" cy="492369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F154789-32D3-4F21-8E69-5F14350E68F6}"/>
                </a:ext>
              </a:extLst>
            </p:cNvPr>
            <p:cNvGrpSpPr/>
            <p:nvPr/>
          </p:nvGrpSpPr>
          <p:grpSpPr>
            <a:xfrm>
              <a:off x="19253451" y="4562667"/>
              <a:ext cx="1426056" cy="5139309"/>
              <a:chOff x="19253451" y="4562667"/>
              <a:chExt cx="1426056" cy="5139309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F9363FB-4796-4641-B90D-625D1A33D346}"/>
                  </a:ext>
                </a:extLst>
              </p:cNvPr>
              <p:cNvSpPr/>
              <p:nvPr/>
            </p:nvSpPr>
            <p:spPr>
              <a:xfrm>
                <a:off x="19253451" y="4843480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3FCA114-C91E-4166-92B3-719FA249AC30}"/>
                  </a:ext>
                </a:extLst>
              </p:cNvPr>
              <p:cNvCxnSpPr>
                <a:cxnSpLocks/>
                <a:stCxn id="93" idx="7"/>
                <a:endCxn id="105" idx="1"/>
              </p:cNvCxnSpPr>
              <p:nvPr/>
            </p:nvCxnSpPr>
            <p:spPr>
              <a:xfrm flipV="1">
                <a:off x="19583658" y="4562667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2BB23BC-FB09-401A-A75E-5CAAA8270873}"/>
                  </a:ext>
                </a:extLst>
              </p:cNvPr>
              <p:cNvCxnSpPr>
                <a:cxnSpLocks/>
                <a:stCxn id="93" idx="6"/>
                <a:endCxn id="106" idx="1"/>
              </p:cNvCxnSpPr>
              <p:nvPr/>
            </p:nvCxnSpPr>
            <p:spPr>
              <a:xfrm>
                <a:off x="19640313" y="5037491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7AD9C5C-BBC1-4680-BDEF-56E4507FFB58}"/>
                  </a:ext>
                </a:extLst>
              </p:cNvPr>
              <p:cNvSpPr/>
              <p:nvPr/>
            </p:nvSpPr>
            <p:spPr>
              <a:xfrm>
                <a:off x="19253451" y="6287119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A69DF1E-9AF9-4BBB-981E-FC9394700AB7}"/>
                  </a:ext>
                </a:extLst>
              </p:cNvPr>
              <p:cNvCxnSpPr>
                <a:cxnSpLocks/>
                <a:stCxn id="96" idx="7"/>
                <a:endCxn id="105" idx="1"/>
              </p:cNvCxnSpPr>
              <p:nvPr/>
            </p:nvCxnSpPr>
            <p:spPr>
              <a:xfrm flipV="1">
                <a:off x="19583658" y="4562667"/>
                <a:ext cx="1095849" cy="178127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CE42230-A232-471E-B5E6-9A64B3BAF3E7}"/>
                  </a:ext>
                </a:extLst>
              </p:cNvPr>
              <p:cNvCxnSpPr>
                <a:cxnSpLocks/>
                <a:stCxn id="96" idx="6"/>
              </p:cNvCxnSpPr>
              <p:nvPr/>
            </p:nvCxnSpPr>
            <p:spPr>
              <a:xfrm>
                <a:off x="19640313" y="6481130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F233B15-FD39-4185-BE55-FCD0F5DB167B}"/>
                  </a:ext>
                </a:extLst>
              </p:cNvPr>
              <p:cNvSpPr/>
              <p:nvPr/>
            </p:nvSpPr>
            <p:spPr>
              <a:xfrm>
                <a:off x="19253451" y="7800016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B041286E-1E85-46B9-A2F6-D998A5A3C5A7}"/>
                  </a:ext>
                </a:extLst>
              </p:cNvPr>
              <p:cNvCxnSpPr>
                <a:cxnSpLocks/>
                <a:stCxn id="99" idx="7"/>
              </p:cNvCxnSpPr>
              <p:nvPr/>
            </p:nvCxnSpPr>
            <p:spPr>
              <a:xfrm flipV="1">
                <a:off x="19583658" y="7519203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CD7BB6D-9B19-435F-9F30-DFCD218E0D24}"/>
                  </a:ext>
                </a:extLst>
              </p:cNvPr>
              <p:cNvCxnSpPr>
                <a:cxnSpLocks/>
                <a:stCxn id="99" idx="6"/>
              </p:cNvCxnSpPr>
              <p:nvPr/>
            </p:nvCxnSpPr>
            <p:spPr>
              <a:xfrm>
                <a:off x="19640313" y="7994027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729B7F4-E11C-43A4-A122-73F8B4CDC612}"/>
                  </a:ext>
                </a:extLst>
              </p:cNvPr>
              <p:cNvSpPr/>
              <p:nvPr/>
            </p:nvSpPr>
            <p:spPr>
              <a:xfrm>
                <a:off x="19253451" y="9243655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2D86A0B-AFC4-41FE-B8B9-5350CD53E942}"/>
                  </a:ext>
                </a:extLst>
              </p:cNvPr>
              <p:cNvCxnSpPr>
                <a:cxnSpLocks/>
                <a:stCxn id="102" idx="7"/>
              </p:cNvCxnSpPr>
              <p:nvPr/>
            </p:nvCxnSpPr>
            <p:spPr>
              <a:xfrm flipV="1">
                <a:off x="19583658" y="8962842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9EB84BC-A70C-4854-8F89-975A8866C9F3}"/>
                  </a:ext>
                </a:extLst>
              </p:cNvPr>
              <p:cNvCxnSpPr>
                <a:cxnSpLocks/>
                <a:stCxn id="102" idx="6"/>
              </p:cNvCxnSpPr>
              <p:nvPr/>
            </p:nvCxnSpPr>
            <p:spPr>
              <a:xfrm>
                <a:off x="19640313" y="9437666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EB72929-A2A6-4F03-9D94-A3DF438DFC5C}"/>
                </a:ext>
              </a:extLst>
            </p:cNvPr>
            <p:cNvGrpSpPr/>
            <p:nvPr/>
          </p:nvGrpSpPr>
          <p:grpSpPr>
            <a:xfrm>
              <a:off x="18183983" y="4562667"/>
              <a:ext cx="2495524" cy="4448041"/>
              <a:chOff x="18183983" y="4562667"/>
              <a:chExt cx="2495524" cy="444804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97AC76E-16C6-4792-A0BF-2FBA1778F006}"/>
                  </a:ext>
                </a:extLst>
              </p:cNvPr>
              <p:cNvSpPr/>
              <p:nvPr/>
            </p:nvSpPr>
            <p:spPr>
              <a:xfrm>
                <a:off x="18210364" y="5369149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4676E53-14F2-47AF-A1AA-A90BE4492ACF}"/>
                  </a:ext>
                </a:extLst>
              </p:cNvPr>
              <p:cNvCxnSpPr>
                <a:cxnSpLocks/>
                <a:stCxn id="71" idx="6"/>
                <a:endCxn id="105" idx="1"/>
              </p:cNvCxnSpPr>
              <p:nvPr/>
            </p:nvCxnSpPr>
            <p:spPr>
              <a:xfrm flipV="1">
                <a:off x="18597226" y="4562667"/>
                <a:ext cx="2082281" cy="100049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76E90EA-DEC4-4428-B69D-B1A82AE7ADF1}"/>
                  </a:ext>
                </a:extLst>
              </p:cNvPr>
              <p:cNvCxnSpPr>
                <a:cxnSpLocks/>
                <a:stCxn id="71" idx="6"/>
                <a:endCxn id="107" idx="1"/>
              </p:cNvCxnSpPr>
              <p:nvPr/>
            </p:nvCxnSpPr>
            <p:spPr>
              <a:xfrm>
                <a:off x="18597226" y="5563160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36964CF-835E-487D-B119-FDD343DD4FB7}"/>
                  </a:ext>
                </a:extLst>
              </p:cNvPr>
              <p:cNvSpPr/>
              <p:nvPr/>
            </p:nvSpPr>
            <p:spPr>
              <a:xfrm>
                <a:off x="18183983" y="8338922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CB2307-D7FB-4F11-A535-435F095EA892}"/>
                  </a:ext>
                </a:extLst>
              </p:cNvPr>
              <p:cNvCxnSpPr>
                <a:cxnSpLocks/>
                <a:stCxn id="86" idx="6"/>
                <a:endCxn id="109" idx="1"/>
              </p:cNvCxnSpPr>
              <p:nvPr/>
            </p:nvCxnSpPr>
            <p:spPr>
              <a:xfrm flipV="1">
                <a:off x="18570845" y="7519203"/>
                <a:ext cx="2108662" cy="101373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6E3542A-7E0A-40DC-A753-9015959FD981}"/>
                  </a:ext>
                </a:extLst>
              </p:cNvPr>
              <p:cNvCxnSpPr>
                <a:cxnSpLocks/>
                <a:stCxn id="86" idx="6"/>
              </p:cNvCxnSpPr>
              <p:nvPr/>
            </p:nvCxnSpPr>
            <p:spPr>
              <a:xfrm>
                <a:off x="18570845" y="8532933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0341FF0-D384-482B-B4A2-DABAA3567C50}"/>
                </a:ext>
              </a:extLst>
            </p:cNvPr>
            <p:cNvGrpSpPr/>
            <p:nvPr/>
          </p:nvGrpSpPr>
          <p:grpSpPr>
            <a:xfrm>
              <a:off x="18169825" y="4562667"/>
              <a:ext cx="2509682" cy="2956536"/>
              <a:chOff x="18169825" y="4562667"/>
              <a:chExt cx="2509682" cy="2956536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80B5154-8B44-47F9-83D4-267A9EEB5F09}"/>
                  </a:ext>
                </a:extLst>
              </p:cNvPr>
              <p:cNvSpPr/>
              <p:nvPr/>
            </p:nvSpPr>
            <p:spPr>
              <a:xfrm>
                <a:off x="18169825" y="6967366"/>
                <a:ext cx="386862" cy="388021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A5EAF16-83C2-47BC-985D-1BAB45FAE767}"/>
                  </a:ext>
                </a:extLst>
              </p:cNvPr>
              <p:cNvCxnSpPr>
                <a:cxnSpLocks/>
                <a:stCxn id="68" idx="7"/>
                <a:endCxn id="105" idx="1"/>
              </p:cNvCxnSpPr>
              <p:nvPr/>
            </p:nvCxnSpPr>
            <p:spPr>
              <a:xfrm flipV="1">
                <a:off x="18500032" y="4562667"/>
                <a:ext cx="2179475" cy="246152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89A9E50-8ADA-4416-82A0-EA9B2279ACD4}"/>
                  </a:ext>
                </a:extLst>
              </p:cNvPr>
              <p:cNvCxnSpPr>
                <a:cxnSpLocks/>
                <a:stCxn id="68" idx="6"/>
                <a:endCxn id="109" idx="1"/>
              </p:cNvCxnSpPr>
              <p:nvPr/>
            </p:nvCxnSpPr>
            <p:spPr>
              <a:xfrm>
                <a:off x="18556687" y="7161377"/>
                <a:ext cx="2122820" cy="35782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01EB91-B45D-4417-AE69-EA25584D49A1}"/>
              </a:ext>
            </a:extLst>
          </p:cNvPr>
          <p:cNvGrpSpPr/>
          <p:nvPr/>
        </p:nvGrpSpPr>
        <p:grpSpPr>
          <a:xfrm>
            <a:off x="23177500" y="4905342"/>
            <a:ext cx="658967" cy="5651001"/>
            <a:chOff x="23177865" y="4905703"/>
            <a:chExt cx="658967" cy="5651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E7D0135-4886-41BF-B019-B3176E55581B}"/>
                    </a:ext>
                  </a:extLst>
                </p:cNvPr>
                <p:cNvSpPr txBox="1"/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E7D0135-4886-41BF-B019-B3176E555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blipFill>
                  <a:blip r:embed="rId5"/>
                  <a:stretch>
                    <a:fillRect l="-20370" t="-9091" r="-1852"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E5FFAFC-CD5A-4FF1-A07E-5D826583C9B5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8976CB0-ED16-49B9-8F77-BD9BAFBB4B1B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2E586DC-C8E1-4BB3-BA0A-08B369E97BC9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0DDB479-E2B2-4F5C-BF34-768E1860BAB9}"/>
                    </a:ext>
                  </a:extLst>
                </p:cNvPr>
                <p:cNvSpPr txBox="1"/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0DDB479-E2B2-4F5C-BF34-768E1860B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blipFill>
                  <a:blip r:embed="rId6"/>
                  <a:stretch>
                    <a:fillRect l="-20370" t="-8974" r="-1852" b="-2692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D5E975B-BC05-4296-BD95-90742E277E23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8483153-59B3-4ED9-BE4B-15F61FF2F78C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6BD9207-25BD-4C7E-A7BF-1D1EA8EC7074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746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16 L -0.00078 0.066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#3: using parallel algo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/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 </a:t>
                </a:r>
                <a:r>
                  <a:rPr lang="en-US" sz="3600" b="1" dirty="0">
                    <a:solidFill>
                      <a:srgbClr val="FF3300"/>
                    </a:solidFill>
                  </a:rPr>
                  <a:t>3: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Algorithm to find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BF0000"/>
                    </a:solidFill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</a:rPr>
                  <a:t>using small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blipFill>
                <a:blip r:embed="rId2"/>
                <a:stretch>
                  <a:fillRect l="-1442" t="-13889" r="-89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96229-265B-4F69-ACE9-018DE7B249CD}"/>
              </a:ext>
            </a:extLst>
          </p:cNvPr>
          <p:cNvSpPr txBox="1"/>
          <p:nvPr/>
        </p:nvSpPr>
        <p:spPr>
          <a:xfrm>
            <a:off x="2510288" y="7516463"/>
            <a:ext cx="129538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Estimate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machine loads </a:t>
            </a:r>
            <a:r>
              <a:rPr lang="en-US" sz="3600" dirty="0" err="1">
                <a:solidFill>
                  <a:srgbClr val="000000"/>
                </a:solidFill>
              </a:rPr>
              <a:t>w.r.t.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current weights,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using next chunk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28B6B-4A2B-4460-99D4-EF87E3B41A06}"/>
              </a:ext>
            </a:extLst>
          </p:cNvPr>
          <p:cNvSpPr txBox="1"/>
          <p:nvPr/>
        </p:nvSpPr>
        <p:spPr>
          <a:xfrm>
            <a:off x="2510288" y="5773867"/>
            <a:ext cx="474649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Start with all weights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/>
              <p:nvPr/>
            </p:nvSpPr>
            <p:spPr>
              <a:xfrm>
                <a:off x="2510288" y="8413280"/>
                <a:ext cx="1352216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 machines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with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≫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reduce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their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weights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1+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88" y="8413280"/>
                <a:ext cx="13522163" cy="656590"/>
              </a:xfrm>
              <a:prstGeom prst="rect">
                <a:avLst/>
              </a:prstGeom>
              <a:blipFill>
                <a:blip r:embed="rId3"/>
                <a:stretch>
                  <a:fillRect l="-1668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/>
              <p:nvPr/>
            </p:nvSpPr>
            <p:spPr>
              <a:xfrm>
                <a:off x="2510288" y="6434179"/>
                <a:ext cx="7529754" cy="1082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sym typeface="Lato Regular"/>
                  </a:rPr>
                  <a:t>Break sample into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B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B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BF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kumimoji="0" lang="en-US" sz="3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BF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Lato Regular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600" b="0" i="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BF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Lato Regular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kumimoji="0" lang="en-US" sz="3600" b="0" i="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BF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Lato Regular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BF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B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BF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B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sym typeface="Lato Regular"/>
                  </a:rPr>
                  <a:t> chunks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88" y="6434179"/>
                <a:ext cx="7529754" cy="1082284"/>
              </a:xfrm>
              <a:prstGeom prst="rect">
                <a:avLst/>
              </a:prstGeom>
              <a:blipFill>
                <a:blip r:embed="rId4"/>
                <a:stretch>
                  <a:fillRect l="-299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11614DD-4DE8-4F83-8B8C-33BAFAE3EC55}"/>
              </a:ext>
            </a:extLst>
          </p:cNvPr>
          <p:cNvSpPr txBox="1"/>
          <p:nvPr/>
        </p:nvSpPr>
        <p:spPr>
          <a:xfrm>
            <a:off x="2146239" y="10110447"/>
            <a:ext cx="75886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sym typeface="Lato Regular"/>
              </a:rPr>
              <a:t>Use these weights on actual instance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58B0F5-3DB7-4E0B-BEBB-CFF70456FAF4}"/>
              </a:ext>
            </a:extLst>
          </p:cNvPr>
          <p:cNvGrpSpPr/>
          <p:nvPr/>
        </p:nvGrpSpPr>
        <p:grpSpPr>
          <a:xfrm>
            <a:off x="15566961" y="7937048"/>
            <a:ext cx="2563446" cy="952463"/>
            <a:chOff x="15673754" y="6935672"/>
            <a:chExt cx="2563446" cy="95246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D69F824-AE18-4B0C-87D3-D7E64747BA69}"/>
                </a:ext>
              </a:extLst>
            </p:cNvPr>
            <p:cNvCxnSpPr/>
            <p:nvPr/>
          </p:nvCxnSpPr>
          <p:spPr>
            <a:xfrm>
              <a:off x="17505680" y="7888135"/>
              <a:ext cx="731520" cy="0"/>
            </a:xfrm>
            <a:prstGeom prst="line">
              <a:avLst/>
            </a:prstGeom>
            <a:noFill/>
            <a:ln w="76200" cap="flat">
              <a:solidFill>
                <a:srgbClr val="434343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9EA23B-DCF2-4EEF-B184-1F16E772C4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7200" y="6975322"/>
              <a:ext cx="0" cy="912813"/>
            </a:xfrm>
            <a:prstGeom prst="line">
              <a:avLst/>
            </a:prstGeom>
            <a:noFill/>
            <a:ln w="76200" cap="flat">
              <a:solidFill>
                <a:srgbClr val="434343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7D13F8-FDCA-4FED-8857-5D89D9FD81CD}"/>
                </a:ext>
              </a:extLst>
            </p:cNvPr>
            <p:cNvCxnSpPr>
              <a:cxnSpLocks/>
            </p:cNvCxnSpPr>
            <p:nvPr/>
          </p:nvCxnSpPr>
          <p:spPr>
            <a:xfrm>
              <a:off x="15673754" y="6935672"/>
              <a:ext cx="2563446" cy="39650"/>
            </a:xfrm>
            <a:prstGeom prst="line">
              <a:avLst/>
            </a:prstGeom>
            <a:noFill/>
            <a:ln w="76200" cap="flat">
              <a:solidFill>
                <a:srgbClr val="434343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B34597-681D-47D2-830D-575971208D6F}"/>
              </a:ext>
            </a:extLst>
          </p:cNvPr>
          <p:cNvSpPr txBox="1"/>
          <p:nvPr/>
        </p:nvSpPr>
        <p:spPr>
          <a:xfrm>
            <a:off x="2510288" y="7516463"/>
            <a:ext cx="93262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calculate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machine loads </a:t>
            </a:r>
            <a:r>
              <a:rPr lang="en-US" sz="3600" dirty="0" err="1">
                <a:solidFill>
                  <a:srgbClr val="000000"/>
                </a:solidFill>
              </a:rPr>
              <a:t>w.r.t.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current weights</a:t>
            </a:r>
          </a:p>
        </p:txBody>
      </p:sp>
    </p:spTree>
    <p:extLst>
      <p:ext uri="{BB962C8B-B14F-4D97-AF65-F5344CB8AC3E}">
        <p14:creationId xmlns:p14="http://schemas.microsoft.com/office/powerpoint/2010/main" val="1223006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…which completes the proof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CA471-D860-4DCC-8129-E9479878DEFC}"/>
              </a:ext>
            </a:extLst>
          </p:cNvPr>
          <p:cNvSpPr txBox="1"/>
          <p:nvPr/>
        </p:nvSpPr>
        <p:spPr>
          <a:xfrm>
            <a:off x="20653813" y="13086680"/>
            <a:ext cx="373018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[Argue Frieze G. Seiler]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/>
              <p:nvPr/>
            </p:nvSpPr>
            <p:spPr>
              <a:xfrm>
                <a:off x="1714500" y="6749295"/>
                <a:ext cx="1652939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Theorem 2: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Exist machine weights so that proportional assignment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6749295"/>
                <a:ext cx="16529397" cy="656590"/>
              </a:xfrm>
              <a:prstGeom prst="rect">
                <a:avLst/>
              </a:prstGeom>
              <a:blipFill>
                <a:blip r:embed="rId2"/>
                <a:stretch>
                  <a:fillRect l="-1291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9345A-3DCD-4A6C-B57E-537248854ED4}"/>
                  </a:ext>
                </a:extLst>
              </p:cNvPr>
              <p:cNvSpPr txBox="1"/>
              <p:nvPr/>
            </p:nvSpPr>
            <p:spPr>
              <a:xfrm>
                <a:off x="1714500" y="4945816"/>
                <a:ext cx="1161215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Fact 1: </a:t>
                </a:r>
                <a:r>
                  <a:rPr lang="en-US" sz="3600" dirty="0">
                    <a:solidFill>
                      <a:srgbClr val="000000"/>
                    </a:solidFill>
                  </a:rPr>
                  <a:t>if OPT large, then integer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fractional assignment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9345A-3DCD-4A6C-B57E-53724885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945816"/>
                <a:ext cx="11612153" cy="656590"/>
              </a:xfrm>
              <a:prstGeom prst="rect">
                <a:avLst/>
              </a:prstGeom>
              <a:blipFill>
                <a:blip r:embed="rId3"/>
                <a:stretch>
                  <a:fillRect l="-1470" t="-13889" r="-1417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14500" y="8552774"/>
            <a:ext cx="133145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33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Theorem </a:t>
            </a:r>
            <a:r>
              <a:rPr lang="en-US" sz="3600" b="1" dirty="0">
                <a:solidFill>
                  <a:srgbClr val="FF3300"/>
                </a:solidFill>
              </a:rPr>
              <a:t>3: </a:t>
            </a:r>
            <a:r>
              <a:rPr lang="en-US" sz="3600" dirty="0">
                <a:solidFill>
                  <a:srgbClr val="000000"/>
                </a:solidFill>
              </a:rPr>
              <a:t>Algorithm to find machine weights using small sample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8434C-4469-45E4-B213-38DA81B0E676}"/>
                  </a:ext>
                </a:extLst>
              </p:cNvPr>
              <p:cNvSpPr txBox="1"/>
              <p:nvPr/>
            </p:nvSpPr>
            <p:spPr>
              <a:xfrm>
                <a:off x="7520576" y="10685058"/>
                <a:ext cx="8427692" cy="9317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</a:t>
                </a:r>
                <a:r>
                  <a:rPr kumimoji="0" lang="en-US" sz="3600" b="1" i="0" u="none" strike="noStrike" cap="none" spc="0" normalizeH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load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1+</m:t>
                        </m:r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𝑝𝑜𝑙𝑦</m:t>
                    </m:r>
                    <m:d>
                      <m:d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kumimoji="0" lang="en-US" sz="36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0" lang="en-US" sz="36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8434C-4469-45E4-B213-38DA81B0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576" y="10685058"/>
                <a:ext cx="8427692" cy="931730"/>
              </a:xfrm>
              <a:prstGeom prst="rect">
                <a:avLst/>
              </a:prstGeom>
              <a:blipFill>
                <a:blip r:embed="rId4"/>
                <a:stretch>
                  <a:fillRect l="-2315" b="-71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2356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with a 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C7F57-147E-4D91-BBA0-423C93DB3D90}"/>
              </a:ext>
            </a:extLst>
          </p:cNvPr>
          <p:cNvSpPr txBox="1"/>
          <p:nvPr/>
        </p:nvSpPr>
        <p:spPr>
          <a:xfrm>
            <a:off x="1752600" y="5880179"/>
            <a:ext cx="1382269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Model makes less stochastic assumptions than random orde</a:t>
            </a:r>
            <a:r>
              <a:rPr lang="en-US" sz="3600" dirty="0">
                <a:solidFill>
                  <a:srgbClr val="000000"/>
                </a:solidFill>
              </a:rPr>
              <a:t>r, or IID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A9345A-3DCD-4A6C-B57E-537248854ED4}"/>
              </a:ext>
            </a:extLst>
          </p:cNvPr>
          <p:cNvSpPr txBox="1"/>
          <p:nvPr/>
        </p:nvSpPr>
        <p:spPr>
          <a:xfrm>
            <a:off x="1752600" y="4076700"/>
            <a:ext cx="1236396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Given a sample of the instance, explicitly learn good strategy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52600" y="7683658"/>
            <a:ext cx="156212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Open Questions: 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Can we use samples to get better algos for other problems?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0B19D-EAC2-48E4-9650-F155E5E931FC}"/>
              </a:ext>
            </a:extLst>
          </p:cNvPr>
          <p:cNvSpPr txBox="1"/>
          <p:nvPr/>
        </p:nvSpPr>
        <p:spPr>
          <a:xfrm>
            <a:off x="2778760" y="8984138"/>
            <a:ext cx="54726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other scheduling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D9580-6ACC-4DE8-BDE2-9274E33DFB77}"/>
              </a:ext>
            </a:extLst>
          </p:cNvPr>
          <p:cNvSpPr txBox="1"/>
          <p:nvPr/>
        </p:nvSpPr>
        <p:spPr>
          <a:xfrm>
            <a:off x="2778760" y="9796938"/>
            <a:ext cx="105189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network design: e.g., S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teiner forest, 2-connectivity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5BFE00-0372-445E-BEEF-3D1FC6F3FA95}"/>
              </a:ext>
            </a:extLst>
          </p:cNvPr>
          <p:cNvSpPr txBox="1"/>
          <p:nvPr/>
        </p:nvSpPr>
        <p:spPr>
          <a:xfrm>
            <a:off x="2778759" y="10634026"/>
            <a:ext cx="549990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better results for set cover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74056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0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3030456" y="4769601"/>
            <a:ext cx="359713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Parallel machines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15846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Load Balancing problems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57B99-B98E-4453-95B9-F063C1ECF27D}"/>
              </a:ext>
            </a:extLst>
          </p:cNvPr>
          <p:cNvSpPr txBox="1"/>
          <p:nvPr/>
        </p:nvSpPr>
        <p:spPr>
          <a:xfrm>
            <a:off x="3030455" y="5960677"/>
            <a:ext cx="5054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Low-congestion routing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CC98C-12AD-40F0-A7B7-0E79154BC8B7}"/>
              </a:ext>
            </a:extLst>
          </p:cNvPr>
          <p:cNvSpPr txBox="1"/>
          <p:nvPr/>
        </p:nvSpPr>
        <p:spPr>
          <a:xfrm>
            <a:off x="2253802" y="8861808"/>
            <a:ext cx="108395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Packing Integer Programs and Random Order models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030E8-001A-460B-B753-11B79F3F1E32}"/>
              </a:ext>
            </a:extLst>
          </p:cNvPr>
          <p:cNvSpPr txBox="1"/>
          <p:nvPr/>
        </p:nvSpPr>
        <p:spPr>
          <a:xfrm>
            <a:off x="3030455" y="10064513"/>
            <a:ext cx="340477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</a:rPr>
              <a:t>k-item secretary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99858A-CE84-44B6-876C-0D4DFF13E390}"/>
              </a:ext>
            </a:extLst>
          </p:cNvPr>
          <p:cNvSpPr txBox="1"/>
          <p:nvPr/>
        </p:nvSpPr>
        <p:spPr>
          <a:xfrm>
            <a:off x="3030455" y="11267218"/>
            <a:ext cx="67310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</a:rPr>
              <a:t>robust packing LPs using experts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ABCAB-F01C-4C3A-9D8B-6B56E1D19644}"/>
              </a:ext>
            </a:extLst>
          </p:cNvPr>
          <p:cNvSpPr txBox="1"/>
          <p:nvPr/>
        </p:nvSpPr>
        <p:spPr>
          <a:xfrm>
            <a:off x="3030455" y="7161359"/>
            <a:ext cx="44018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Online with a Sample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4C1CD4-48B0-44E1-B397-D8C8711FB254}"/>
                  </a:ext>
                </a:extLst>
              </p14:cNvPr>
              <p14:cNvContentPartPr/>
              <p14:nvPr/>
            </p14:nvContentPartPr>
            <p14:xfrm>
              <a:off x="1722766" y="8514166"/>
              <a:ext cx="11198520" cy="141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4C1CD4-48B0-44E1-B397-D8C8711FB2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0766" y="8370166"/>
                <a:ext cx="11342160" cy="17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0532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Online Low-Congestion Routing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Graph. Vertex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arrive. Must choose path connecting them.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    Goal: minimize maximum load on any edge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rgbClr val="BF0000"/>
                    </a:solidFill>
                  </a:rPr>
                  <a:t>Competitive ratio</a:t>
                </a:r>
                <a:r>
                  <a:rPr lang="en-US" sz="4800" dirty="0">
                    <a:solidFill>
                      <a:srgbClr val="BF0000"/>
                    </a:solidFill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</a:rPr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:     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9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[Alon Awerbuch Azar Buchbinder Naor 03]">
            <a:extLst>
              <a:ext uri="{FF2B5EF4-FFF2-40B4-BE49-F238E27FC236}">
                <a16:creationId xmlns:a16="http://schemas.microsoft.com/office/drawing/2014/main" id="{9F6B2209-8D4A-41FE-92AB-88EFF6789AB1}"/>
              </a:ext>
            </a:extLst>
          </p:cNvPr>
          <p:cNvSpPr txBox="1"/>
          <p:nvPr/>
        </p:nvSpPr>
        <p:spPr>
          <a:xfrm>
            <a:off x="15076871" y="13251313"/>
            <a:ext cx="9237555" cy="3980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400" dirty="0" err="1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Aspnes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Awerbuch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Azar Fiat Plotkin </a:t>
            </a:r>
            <a:r>
              <a:rPr lang="en-US" sz="2400" dirty="0" err="1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Waarts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97</a:t>
            </a:r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6944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  <a:ln/>
        </p:spPr>
        <p:txBody>
          <a:bodyPr>
            <a:noAutofit/>
          </a:bodyPr>
          <a:lstStyle/>
          <a:p>
            <a:pPr algn="ctr"/>
            <a:r>
              <a:rPr lang="en-US" sz="13600" dirty="0">
                <a:latin typeface="Gotham Bold" pitchFamily="50" charset="0"/>
              </a:rPr>
              <a:t>Online Packing</a:t>
            </a:r>
          </a:p>
        </p:txBody>
      </p:sp>
    </p:spTree>
    <p:extLst>
      <p:ext uri="{BB962C8B-B14F-4D97-AF65-F5344CB8AC3E}">
        <p14:creationId xmlns:p14="http://schemas.microsoft.com/office/powerpoint/2010/main" val="114826282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packing problem with hard constraints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4139262"/>
                <a:ext cx="1105430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Request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is positive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with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≥0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139262"/>
                <a:ext cx="11054308" cy="656590"/>
              </a:xfrm>
              <a:prstGeom prst="rect">
                <a:avLst/>
              </a:prstGeom>
              <a:blipFill>
                <a:blip r:embed="rId2"/>
                <a:stretch>
                  <a:fillRect l="-2040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621458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resources.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requests arrive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6214586" cy="656590"/>
              </a:xfrm>
              <a:prstGeom prst="rect">
                <a:avLst/>
              </a:prstGeom>
              <a:blipFill>
                <a:blip r:embed="rId3"/>
                <a:stretch>
                  <a:fillRect t="-13889" r="-254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/>
              <p:nvPr/>
            </p:nvSpPr>
            <p:spPr>
              <a:xfrm>
                <a:off x="1796527" y="8588909"/>
                <a:ext cx="1236947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Goal: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subject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≤</m:t>
                        </m:r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𝑏</m:t>
                        </m:r>
                      </m:e>
                    </m:nary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∈{0,1}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27" y="8588909"/>
                <a:ext cx="12369476" cy="656590"/>
              </a:xfrm>
              <a:prstGeom prst="rect">
                <a:avLst/>
              </a:prstGeom>
              <a:blipFill>
                <a:blip r:embed="rId4"/>
                <a:stretch>
                  <a:fillRect l="-1824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/>
              <p:nvPr/>
            </p:nvSpPr>
            <p:spPr>
              <a:xfrm>
                <a:off x="1714500" y="5087527"/>
                <a:ext cx="79365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Can either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and get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87527"/>
                <a:ext cx="7936596" cy="656590"/>
              </a:xfrm>
              <a:prstGeom prst="rect">
                <a:avLst/>
              </a:prstGeom>
              <a:blipFill>
                <a:blip r:embed="rId5"/>
                <a:stretch>
                  <a:fillRect l="-2842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7D82480-ECEC-4E1B-AEA9-F56A58771360}"/>
              </a:ext>
            </a:extLst>
          </p:cNvPr>
          <p:cNvSpPr txBox="1"/>
          <p:nvPr/>
        </p:nvSpPr>
        <p:spPr>
          <a:xfrm>
            <a:off x="2277207" y="6005708"/>
            <a:ext cx="44050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or not, get zero value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745BD6-5F57-41A4-8516-63F44BACF149}"/>
                  </a:ext>
                </a:extLst>
              </p:cNvPr>
              <p:cNvSpPr txBox="1"/>
              <p:nvPr/>
            </p:nvSpPr>
            <p:spPr>
              <a:xfrm>
                <a:off x="1714500" y="6951050"/>
                <a:ext cx="45876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sym typeface="Lato Regular"/>
                  </a:rPr>
                  <a:t>Budget vector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𝑏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∈</m:t>
                    </m:r>
                    <m:sSup>
                      <m:sSup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ℝ</m:t>
                        </m:r>
                      </m:e>
                      <m:sup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745BD6-5F57-41A4-8516-63F44BA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6951050"/>
                <a:ext cx="4587603" cy="656590"/>
              </a:xfrm>
              <a:prstGeom prst="rect">
                <a:avLst/>
              </a:prstGeom>
              <a:blipFill>
                <a:blip r:embed="rId6"/>
                <a:stretch>
                  <a:fillRect l="-4914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D4CD78-D08B-477F-A4EF-DC7E5C96260F}"/>
              </a:ext>
            </a:extLst>
          </p:cNvPr>
          <p:cNvSpPr txBox="1"/>
          <p:nvPr/>
        </p:nvSpPr>
        <p:spPr>
          <a:xfrm>
            <a:off x="3212922" y="10245627"/>
            <a:ext cx="1148872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Let’s consider the simplest case, </a:t>
            </a:r>
            <a:r>
              <a:rPr lang="en-US" sz="3200" dirty="0">
                <a:solidFill>
                  <a:srgbClr val="000000"/>
                </a:solidFill>
              </a:rPr>
              <a:t>many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of these ideas generalize</a:t>
            </a:r>
          </a:p>
        </p:txBody>
      </p:sp>
    </p:spTree>
    <p:extLst>
      <p:ext uri="{BB962C8B-B14F-4D97-AF65-F5344CB8AC3E}">
        <p14:creationId xmlns:p14="http://schemas.microsoft.com/office/powerpoint/2010/main" val="3561167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2" grpId="0"/>
      <p:bldP spid="31" grpId="0"/>
      <p:bldP spid="11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packing problem with hard constraints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4139262"/>
                <a:ext cx="1105430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Request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is positive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with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≥0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139262"/>
                <a:ext cx="11054308" cy="656590"/>
              </a:xfrm>
              <a:prstGeom prst="rect">
                <a:avLst/>
              </a:prstGeom>
              <a:blipFill>
                <a:blip r:embed="rId2"/>
                <a:stretch>
                  <a:fillRect l="-2040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621458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𝑚</m:t>
                    </m:r>
                  </m:oMath>
                </a14:m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resources.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𝑛</m:t>
                    </m:r>
                  </m:oMath>
                </a14:m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requests</a:t>
                </a:r>
                <a:r>
                  <a:rPr kumimoji="0" lang="en-US" sz="3600" b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arrive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6214586" cy="656590"/>
              </a:xfrm>
              <a:prstGeom prst="rect">
                <a:avLst/>
              </a:prstGeom>
              <a:blipFill>
                <a:blip r:embed="rId3"/>
                <a:stretch>
                  <a:fillRect t="-13889" r="-254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/>
              <p:nvPr/>
            </p:nvSpPr>
            <p:spPr>
              <a:xfrm>
                <a:off x="1796527" y="8588909"/>
                <a:ext cx="1236947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Goal: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subject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≤</m:t>
                        </m:r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𝑏</m:t>
                        </m:r>
                      </m:e>
                    </m:nary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∈{0,1}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27" y="8588909"/>
                <a:ext cx="12369476" cy="656590"/>
              </a:xfrm>
              <a:prstGeom prst="rect">
                <a:avLst/>
              </a:prstGeom>
              <a:blipFill>
                <a:blip r:embed="rId4"/>
                <a:stretch>
                  <a:fillRect l="-1824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/>
              <p:nvPr/>
            </p:nvSpPr>
            <p:spPr>
              <a:xfrm>
                <a:off x="1714500" y="6951050"/>
                <a:ext cx="45876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sym typeface="Lato Regular"/>
                  </a:rPr>
                  <a:t>Budget vector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𝑏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∈</m:t>
                    </m:r>
                    <m:sSup>
                      <m:sSup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ℝ</m:t>
                        </m:r>
                      </m:e>
                      <m:sup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6951050"/>
                <a:ext cx="4587603" cy="656590"/>
              </a:xfrm>
              <a:prstGeom prst="rect">
                <a:avLst/>
              </a:prstGeom>
              <a:blipFill>
                <a:blip r:embed="rId5"/>
                <a:stretch>
                  <a:fillRect l="-4914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/>
              <p:nvPr/>
            </p:nvSpPr>
            <p:spPr>
              <a:xfrm>
                <a:off x="1714500" y="5087527"/>
                <a:ext cx="79365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Can either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and get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12CA66-A5D0-410B-BA67-AB489C579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87527"/>
                <a:ext cx="7936596" cy="656590"/>
              </a:xfrm>
              <a:prstGeom prst="rect">
                <a:avLst/>
              </a:prstGeom>
              <a:blipFill>
                <a:blip r:embed="rId6"/>
                <a:stretch>
                  <a:fillRect l="-2842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7D82480-ECEC-4E1B-AEA9-F56A58771360}"/>
              </a:ext>
            </a:extLst>
          </p:cNvPr>
          <p:cNvSpPr txBox="1"/>
          <p:nvPr/>
        </p:nvSpPr>
        <p:spPr>
          <a:xfrm>
            <a:off x="2277207" y="6005708"/>
            <a:ext cx="44050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or not, get zero value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790B3-F81E-4690-A994-C471396D4D2A}"/>
              </a:ext>
            </a:extLst>
          </p:cNvPr>
          <p:cNvSpPr txBox="1"/>
          <p:nvPr/>
        </p:nvSpPr>
        <p:spPr>
          <a:xfrm>
            <a:off x="3212922" y="10245627"/>
            <a:ext cx="1148872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Let’s consider the simplest case, </a:t>
            </a:r>
            <a:r>
              <a:rPr lang="en-US" sz="3200" dirty="0">
                <a:solidFill>
                  <a:srgbClr val="000000"/>
                </a:solidFill>
              </a:rPr>
              <a:t>many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of these ideas generalize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24B8F-5D41-404C-B559-83830C02E70B}"/>
                  </a:ext>
                </a:extLst>
              </p:cNvPr>
              <p:cNvSpPr txBox="1"/>
              <p:nvPr/>
            </p:nvSpPr>
            <p:spPr>
              <a:xfrm>
                <a:off x="1796527" y="11792774"/>
                <a:ext cx="16512534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0033CC"/>
                    </a:solidFill>
                  </a:rPr>
                  <a:t>S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equence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lang="en-US" sz="3200" dirty="0">
                    <a:solidFill>
                      <a:srgbClr val="0033CC"/>
                    </a:solidFill>
                  </a:rPr>
                  <a:t>agents/secretaries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arrive. Want to pick at most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item to maximize the value.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24B8F-5D41-404C-B559-83830C02E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27" y="11792774"/>
                <a:ext cx="16512534" cy="595035"/>
              </a:xfrm>
              <a:prstGeom prst="rect">
                <a:avLst/>
              </a:prstGeom>
              <a:blipFill>
                <a:blip r:embed="rId7"/>
                <a:stretch>
                  <a:fillRect l="-1182" t="-13402" r="-923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69674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max finding and its 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5434" y="2551642"/>
                <a:ext cx="20320000" cy="10272004"/>
              </a:xfrm>
              <a:ln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/>
                  <a:t>n unknown </a:t>
                </a:r>
                <a:r>
                  <a:rPr lang="en-US" sz="3600" u="sng" dirty="0"/>
                  <a:t>adversarial</a:t>
                </a:r>
                <a:r>
                  <a:rPr lang="en-US" sz="3600" dirty="0"/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charset="0"/>
                      </a:rPr>
                      <m:t>&gt;…&gt;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   arrive in some order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    pick items immediately, irrevocably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   </a:t>
                </a:r>
                <a:r>
                  <a:rPr lang="en-US" sz="3600" dirty="0" err="1"/>
                  <a:t>max’ize</a:t>
                </a:r>
                <a:r>
                  <a:rPr lang="en-US" sz="3600" dirty="0"/>
                  <a:t> </a:t>
                </a:r>
                <a:r>
                  <a:rPr lang="en-US" sz="3600" dirty="0">
                    <a:solidFill>
                      <a:srgbClr val="C00000"/>
                    </a:solidFill>
                  </a:rPr>
                  <a:t>Pr[select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  or,  max </a:t>
                </a:r>
                <a:r>
                  <a:rPr lang="en-US" sz="3600" dirty="0">
                    <a:solidFill>
                      <a:srgbClr val="C00000"/>
                    </a:solidFill>
                  </a:rPr>
                  <a:t>E[ value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item(s) picked ]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C00000"/>
                    </a:solidFill>
                  </a:rPr>
                  <a:t>       </a:t>
                </a:r>
                <a:r>
                  <a:rPr lang="en-US" sz="3600" dirty="0">
                    <a:solidFill>
                      <a:schemeClr val="tx1"/>
                    </a:solidFill>
                  </a:rPr>
                  <a:t>or,  max </a:t>
                </a:r>
                <a:r>
                  <a:rPr lang="en-US" sz="3600" dirty="0">
                    <a:solidFill>
                      <a:srgbClr val="C00000"/>
                    </a:solidFill>
                  </a:rPr>
                  <a:t>E[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] 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s.t.</a:t>
                </a:r>
                <a:r>
                  <a:rPr lang="en-US" sz="3600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/>
                  <a:t>                    </a:t>
                </a:r>
                <a:r>
                  <a:rPr lang="en-US" sz="36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434" y="2551642"/>
                <a:ext cx="20320000" cy="10272004"/>
              </a:xfrm>
              <a:blipFill>
                <a:blip r:embed="rId2"/>
                <a:stretch>
                  <a:fillRect l="-111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4429675" y="7752029"/>
            <a:ext cx="8277926" cy="69394"/>
          </a:xfrm>
          <a:prstGeom prst="line">
            <a:avLst/>
          </a:prstGeom>
          <a:ln>
            <a:solidFill>
              <a:srgbClr val="B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92836" y="8038489"/>
                <a:ext cx="1743939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836" y="8038489"/>
                <a:ext cx="174393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61756" y="7950275"/>
                <a:ext cx="1743939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1756" y="7950275"/>
                <a:ext cx="174393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6304359" y="4812946"/>
            <a:ext cx="91438" cy="130628"/>
          </a:xfrm>
          <a:prstGeom prst="ellipse">
            <a:avLst/>
          </a:prstGeom>
          <a:solidFill>
            <a:srgbClr val="FFFF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2" name="Oval 11"/>
          <p:cNvSpPr/>
          <p:nvPr/>
        </p:nvSpPr>
        <p:spPr>
          <a:xfrm>
            <a:off x="20973799" y="5493968"/>
            <a:ext cx="91438" cy="130628"/>
          </a:xfrm>
          <a:prstGeom prst="ellipse">
            <a:avLst/>
          </a:prstGeom>
          <a:solidFill>
            <a:srgbClr val="FFFF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3" name="Oval 12"/>
          <p:cNvSpPr/>
          <p:nvPr/>
        </p:nvSpPr>
        <p:spPr>
          <a:xfrm>
            <a:off x="19687685" y="6349934"/>
            <a:ext cx="91438" cy="130628"/>
          </a:xfrm>
          <a:prstGeom prst="ellipse">
            <a:avLst/>
          </a:prstGeom>
          <a:solidFill>
            <a:srgbClr val="FFFF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4" name="Oval 13"/>
          <p:cNvSpPr/>
          <p:nvPr/>
        </p:nvSpPr>
        <p:spPr>
          <a:xfrm>
            <a:off x="14976335" y="6889870"/>
            <a:ext cx="91438" cy="130628"/>
          </a:xfrm>
          <a:prstGeom prst="ellipse">
            <a:avLst/>
          </a:prstGeom>
          <a:solidFill>
            <a:srgbClr val="FFFF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77396" y="3807883"/>
                <a:ext cx="941732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396" y="3807883"/>
                <a:ext cx="94173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450301" y="4473543"/>
                <a:ext cx="955966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0301" y="4473543"/>
                <a:ext cx="95596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215023" y="5310531"/>
                <a:ext cx="955966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5023" y="5310531"/>
                <a:ext cx="95596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518765" y="5955649"/>
                <a:ext cx="955966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765" y="5955649"/>
                <a:ext cx="95596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7507033" y="6603116"/>
            <a:ext cx="91438" cy="130628"/>
          </a:xfrm>
          <a:prstGeom prst="ellipse">
            <a:avLst/>
          </a:prstGeom>
          <a:solidFill>
            <a:srgbClr val="FFFF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068505" y="5668895"/>
                <a:ext cx="929677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505" y="5668895"/>
                <a:ext cx="92967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456887" y="6722336"/>
            <a:ext cx="91438" cy="130628"/>
          </a:xfrm>
          <a:prstGeom prst="ellipse">
            <a:avLst/>
          </a:prstGeom>
          <a:solidFill>
            <a:srgbClr val="FFFF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16909" y="5717273"/>
                <a:ext cx="955966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909" y="5717273"/>
                <a:ext cx="955966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0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18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adversarial setting…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3597427"/>
                <a:ext cx="20621896" cy="9150338"/>
              </a:xfrm>
              <a:ln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s</a:t>
                </a:r>
                <a:r>
                  <a:rPr lang="en-US" sz="4000" b="0" dirty="0"/>
                  <a:t>elect at random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4000" b="0" dirty="0"/>
                  <a:t>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b="0" dirty="0"/>
                  <a:t> success probability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4000" dirty="0">
                    <a:solidFill>
                      <a:srgbClr val="C00000"/>
                    </a:solidFill>
                  </a:rPr>
                  <a:t>assume: random order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m</a:t>
                </a:r>
                <a:r>
                  <a:rPr lang="en-US" sz="4000" b="0" dirty="0"/>
                  <a:t>athematically necessary,  reasonable(?)</a:t>
                </a:r>
              </a:p>
              <a:p>
                <a:pPr marL="0" indent="0">
                  <a:buNone/>
                </a:pPr>
                <a:r>
                  <a:rPr lang="en-US" sz="4000" b="0" dirty="0"/>
                  <a:t>     weaker assumption than unknown </a:t>
                </a:r>
                <a:r>
                  <a:rPr lang="en-US" sz="4000" b="0" dirty="0" err="1"/>
                  <a:t>iid</a:t>
                </a:r>
                <a:r>
                  <a:rPr lang="en-US" sz="4000" b="0" dirty="0"/>
                  <a:t> draws</a:t>
                </a:r>
                <a:endParaRPr lang="en-US" sz="1600" dirty="0"/>
              </a:p>
              <a:p>
                <a:pPr marL="0" indent="0">
                  <a:buNone/>
                </a:pPr>
                <a:endParaRPr lang="en-US" sz="4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3597427"/>
                <a:ext cx="20621896" cy="9150338"/>
              </a:xfrm>
              <a:blipFill>
                <a:blip r:embed="rId2"/>
                <a:stretch>
                  <a:fillRect l="-124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5588350" y="5553671"/>
            <a:ext cx="8515278" cy="4444664"/>
            <a:chOff x="7867647" y="1153054"/>
            <a:chExt cx="4257639" cy="2222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127451" y="2834640"/>
              <a:ext cx="3548787" cy="26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867647" y="2933761"/>
                  <a:ext cx="871970" cy="415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7647" y="2933761"/>
                  <a:ext cx="871970" cy="4154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253316" y="2959887"/>
                  <a:ext cx="871970" cy="415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3316" y="2959887"/>
                  <a:ext cx="871970" cy="4154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8173173" y="2515949"/>
              <a:ext cx="45719" cy="65314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0" name="Oval 9"/>
            <p:cNvSpPr/>
            <p:nvPr/>
          </p:nvSpPr>
          <p:spPr>
            <a:xfrm>
              <a:off x="8756649" y="2158893"/>
              <a:ext cx="45719" cy="65314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1" name="Oval 10"/>
            <p:cNvSpPr/>
            <p:nvPr/>
          </p:nvSpPr>
          <p:spPr>
            <a:xfrm>
              <a:off x="9396727" y="1780072"/>
              <a:ext cx="45719" cy="65314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140" y="1501394"/>
              <a:ext cx="45719" cy="65314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3" name="Oval 12"/>
            <p:cNvSpPr/>
            <p:nvPr/>
          </p:nvSpPr>
          <p:spPr>
            <a:xfrm>
              <a:off x="10533199" y="1153054"/>
              <a:ext cx="45719" cy="65314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4" name="Oval 13"/>
            <p:cNvSpPr/>
            <p:nvPr/>
          </p:nvSpPr>
          <p:spPr>
            <a:xfrm>
              <a:off x="11129934" y="2719242"/>
              <a:ext cx="45719" cy="65314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9" name="Oval 18"/>
            <p:cNvSpPr/>
            <p:nvPr/>
          </p:nvSpPr>
          <p:spPr>
            <a:xfrm>
              <a:off x="10894607" y="2718446"/>
              <a:ext cx="45719" cy="65314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20" name="Oval 19"/>
            <p:cNvSpPr/>
            <p:nvPr/>
          </p:nvSpPr>
          <p:spPr>
            <a:xfrm>
              <a:off x="11360712" y="2714886"/>
              <a:ext cx="45719" cy="65314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13788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…and stochastic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399" y="4640958"/>
                <a:ext cx="22264254" cy="8658482"/>
              </a:xfrm>
              <a:ln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C00000"/>
                    </a:solidFill>
                  </a:rPr>
                  <a:t>Dynkin’s Algorithm for single item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Ignore items until time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     Set threshold = largest item in first “half”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Pick any item in second “half” greater than threshold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900" b="1" dirty="0">
                    <a:solidFill>
                      <a:srgbClr val="C00000"/>
                    </a:solidFill>
                  </a:rPr>
                  <a:t>k-item case:</a:t>
                </a:r>
                <a:r>
                  <a:rPr lang="en-US" sz="3900" b="1" dirty="0">
                    <a:solidFill>
                      <a:srgbClr val="3333FF"/>
                    </a:solidFill>
                  </a:rPr>
                  <a:t>   </a:t>
                </a:r>
                <a:r>
                  <a:rPr lang="en-US" sz="3900" dirty="0"/>
                  <a:t>expected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3900" dirty="0"/>
                  <a:t> if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900" dirty="0"/>
                  <a:t>     	</a:t>
                </a:r>
                <a:r>
                  <a:rPr lang="en-US" sz="2600" dirty="0">
                    <a:solidFill>
                      <a:srgbClr val="FF6600"/>
                    </a:solidFill>
                  </a:rPr>
                  <a:t>[R. Kleinberg 05]</a:t>
                </a:r>
                <a:endParaRPr lang="en-US" sz="3900" dirty="0">
                  <a:solidFill>
                    <a:srgbClr val="FF6600"/>
                  </a:solidFill>
                </a:endParaRPr>
              </a:p>
              <a:p>
                <a:pPr marL="0" indent="0">
                  <a:buNone/>
                </a:pPr>
                <a:r>
                  <a:rPr lang="en-US" sz="3900" b="1" dirty="0">
                    <a:solidFill>
                      <a:srgbClr val="C00000"/>
                    </a:solidFill>
                  </a:rPr>
                  <a:t>LP case:          </a:t>
                </a:r>
                <a:r>
                  <a:rPr lang="en-US" sz="3900" dirty="0"/>
                  <a:t>expected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900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3900" dirty="0"/>
                  <a:t> if </a:t>
                </a:r>
                <a14:m>
                  <m:oMath xmlns:m="http://schemas.openxmlformats.org/officeDocument/2006/math">
                    <m:r>
                      <a:rPr lang="en-US" sz="39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9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9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9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900" dirty="0"/>
                  <a:t>	</a:t>
                </a:r>
                <a:r>
                  <a:rPr lang="en-US" sz="2600" dirty="0">
                    <a:solidFill>
                      <a:srgbClr val="FF6600"/>
                    </a:solidFill>
                  </a:rPr>
                  <a:t>[</a:t>
                </a:r>
                <a:r>
                  <a:rPr lang="en-US" sz="2600" dirty="0" err="1">
                    <a:solidFill>
                      <a:srgbClr val="FF6600"/>
                    </a:solidFill>
                  </a:rPr>
                  <a:t>Kesselhiem</a:t>
                </a:r>
                <a:r>
                  <a:rPr lang="en-US" sz="2600" dirty="0">
                    <a:solidFill>
                      <a:srgbClr val="FF6600"/>
                    </a:solidFill>
                  </a:rPr>
                  <a:t>+ 13,</a:t>
                </a:r>
                <a:r>
                  <a:rPr lang="en-US" sz="2600" dirty="0">
                    <a:solidFill>
                      <a:srgbClr val="BF0000"/>
                    </a:solidFill>
                  </a:rPr>
                  <a:t> </a:t>
                </a:r>
                <a:r>
                  <a:rPr lang="en-US" sz="2600" b="1" dirty="0">
                    <a:solidFill>
                      <a:srgbClr val="BF0000"/>
                    </a:solidFill>
                  </a:rPr>
                  <a:t>G</a:t>
                </a:r>
                <a:r>
                  <a:rPr lang="en-US" sz="2600" dirty="0">
                    <a:solidFill>
                      <a:srgbClr val="BF0000"/>
                    </a:solidFill>
                  </a:rPr>
                  <a:t>. </a:t>
                </a:r>
                <a:r>
                  <a:rPr lang="en-US" sz="2600" dirty="0">
                    <a:solidFill>
                      <a:srgbClr val="FF6600"/>
                    </a:solidFill>
                  </a:rPr>
                  <a:t>Molinaro 14, </a:t>
                </a:r>
                <a:br>
                  <a:rPr lang="en-US" sz="2600" dirty="0">
                    <a:solidFill>
                      <a:srgbClr val="FF6600"/>
                    </a:solidFill>
                  </a:rPr>
                </a:br>
                <a:r>
                  <a:rPr lang="en-US" sz="2600" dirty="0">
                    <a:solidFill>
                      <a:srgbClr val="FF6600"/>
                    </a:solidFill>
                  </a:rPr>
                  <a:t> 						                  Agrawal </a:t>
                </a:r>
                <a:r>
                  <a:rPr lang="en-US" sz="2600" dirty="0" err="1">
                    <a:solidFill>
                      <a:srgbClr val="FF6600"/>
                    </a:solidFill>
                  </a:rPr>
                  <a:t>Devanur</a:t>
                </a:r>
                <a:r>
                  <a:rPr lang="en-US" sz="2600" dirty="0">
                    <a:solidFill>
                      <a:srgbClr val="FF6600"/>
                    </a:solidFill>
                  </a:rPr>
                  <a:t> 15, …]</a:t>
                </a:r>
                <a:endParaRPr lang="en-US" sz="39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399" y="4640958"/>
                <a:ext cx="22264254" cy="8658482"/>
              </a:xfrm>
              <a:blipFill>
                <a:blip r:embed="rId2"/>
                <a:stretch>
                  <a:fillRect l="-1150" t="-19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4429675" y="7575391"/>
            <a:ext cx="8277926" cy="69394"/>
          </a:xfrm>
          <a:prstGeom prst="line">
            <a:avLst/>
          </a:prstGeom>
          <a:ln>
            <a:solidFill>
              <a:srgbClr val="B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92836" y="7861851"/>
                <a:ext cx="1743939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836" y="7861851"/>
                <a:ext cx="174393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61756" y="7773637"/>
                <a:ext cx="1743939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1756" y="7773637"/>
                <a:ext cx="174393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872562" y="3864512"/>
            <a:ext cx="0" cy="4161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1313173" y="4640958"/>
            <a:ext cx="91438" cy="130628"/>
          </a:xfrm>
          <a:prstGeom prst="ellipse">
            <a:avLst/>
          </a:prstGeom>
          <a:solidFill>
            <a:srgbClr val="C000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2" name="Oval 11"/>
          <p:cNvSpPr/>
          <p:nvPr/>
        </p:nvSpPr>
        <p:spPr>
          <a:xfrm>
            <a:off x="16343581" y="5415654"/>
            <a:ext cx="91438" cy="130628"/>
          </a:xfrm>
          <a:prstGeom prst="ellipse">
            <a:avLst/>
          </a:prstGeom>
          <a:solidFill>
            <a:srgbClr val="C000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3" name="Oval 12"/>
          <p:cNvSpPr/>
          <p:nvPr/>
        </p:nvSpPr>
        <p:spPr>
          <a:xfrm>
            <a:off x="19796455" y="5984476"/>
            <a:ext cx="91438" cy="130628"/>
          </a:xfrm>
          <a:prstGeom prst="ellipse">
            <a:avLst/>
          </a:prstGeom>
          <a:solidFill>
            <a:srgbClr val="C000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4" name="Oval 13"/>
          <p:cNvSpPr/>
          <p:nvPr/>
        </p:nvSpPr>
        <p:spPr>
          <a:xfrm>
            <a:off x="14976335" y="6713232"/>
            <a:ext cx="91438" cy="130628"/>
          </a:xfrm>
          <a:prstGeom prst="ellipse">
            <a:avLst/>
          </a:prstGeom>
          <a:solidFill>
            <a:srgbClr val="C000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586210" y="3635895"/>
                <a:ext cx="941732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210" y="3635895"/>
                <a:ext cx="94173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820083" y="4395229"/>
                <a:ext cx="955966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083" y="4395229"/>
                <a:ext cx="95596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323793" y="4945073"/>
                <a:ext cx="955966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3793" y="4945073"/>
                <a:ext cx="95596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518765" y="5779011"/>
                <a:ext cx="955966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765" y="5779011"/>
                <a:ext cx="95596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741997" y="7852965"/>
                <a:ext cx="2365006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=1/</m:t>
                      </m:r>
                      <m:r>
                        <a:rPr lang="en-US" sz="4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1997" y="7852965"/>
                <a:ext cx="236500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8401845" y="6259974"/>
            <a:ext cx="91438" cy="130628"/>
          </a:xfrm>
          <a:prstGeom prst="ellipse">
            <a:avLst/>
          </a:prstGeom>
          <a:solidFill>
            <a:srgbClr val="C00000"/>
          </a:solidFill>
          <a:ln w="66675">
            <a:solidFill>
              <a:srgbClr val="B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63317" y="5325753"/>
                <a:ext cx="929677" cy="830997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3317" y="5325753"/>
                <a:ext cx="929677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950FD2-9107-70E0-A5E6-EE89B4D54479}"/>
                  </a:ext>
                </a:extLst>
              </p:cNvPr>
              <p:cNvSpPr txBox="1"/>
              <p:nvPr/>
            </p:nvSpPr>
            <p:spPr>
              <a:xfrm>
                <a:off x="1676398" y="3464403"/>
                <a:ext cx="12190056" cy="707886"/>
              </a:xfrm>
              <a:prstGeom prst="rect">
                <a:avLst/>
              </a:prstGeom>
              <a:noFill/>
              <a:ln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>
                    <a:solidFill>
                      <a:srgbClr val="000000"/>
                    </a:solidFill>
                  </a:rPr>
                  <a:t>iid arrival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t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~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charset="0"/>
                      </a:rPr>
                      <m:t>nif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[0,1]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950FD2-9107-70E0-A5E6-EE89B4D54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8" y="3464403"/>
                <a:ext cx="12190056" cy="707886"/>
              </a:xfrm>
              <a:prstGeom prst="rect">
                <a:avLst/>
              </a:prstGeom>
              <a:blipFill>
                <a:blip r:embed="rId11"/>
                <a:stretch>
                  <a:fillRect l="-1750" t="-15517" b="-3620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EFA94E9-E2E5-41B6-91D6-C628CD18884C}"/>
              </a:ext>
            </a:extLst>
          </p:cNvPr>
          <p:cNvSpPr/>
          <p:nvPr/>
        </p:nvSpPr>
        <p:spPr>
          <a:xfrm>
            <a:off x="1336801" y="10064753"/>
            <a:ext cx="13639534" cy="936635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0085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18" grpId="0" animBg="1"/>
      <p:bldP spid="20" grpId="0" animBg="1"/>
      <p:bldP spid="21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8B61-C309-4F61-B5E2-4BDCDB3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ln/>
        </p:spPr>
        <p:txBody>
          <a:bodyPr/>
          <a:lstStyle/>
          <a:p>
            <a:r>
              <a:rPr lang="en-US" dirty="0"/>
              <a:t>picking top-K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23DB9D-EB5E-4F20-9490-333201ECEB30}"/>
                  </a:ext>
                </a:extLst>
              </p:cNvPr>
              <p:cNvSpPr txBox="1"/>
              <p:nvPr/>
            </p:nvSpPr>
            <p:spPr>
              <a:xfrm>
                <a:off x="2197471" y="3502323"/>
                <a:ext cx="687540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 …≥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 …≥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23DB9D-EB5E-4F20-9490-333201EC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71" y="3502323"/>
                <a:ext cx="6875408" cy="595035"/>
              </a:xfrm>
              <a:prstGeom prst="rect">
                <a:avLst/>
              </a:prstGeom>
              <a:blipFill>
                <a:blip r:embed="rId2"/>
                <a:stretch>
                  <a:fillRect l="-2837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A9555B9-186D-4C74-B6DB-017D0454B5E4}"/>
              </a:ext>
            </a:extLst>
          </p:cNvPr>
          <p:cNvSpPr/>
          <p:nvPr/>
        </p:nvSpPr>
        <p:spPr>
          <a:xfrm>
            <a:off x="3799840" y="3403600"/>
            <a:ext cx="3403600" cy="883920"/>
          </a:xfrm>
          <a:prstGeom prst="rect">
            <a:avLst/>
          </a:prstGeom>
          <a:noFill/>
          <a:ln w="76200" cap="flat">
            <a:solidFill>
              <a:srgbClr val="B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DBE04-2926-4C27-8515-DFED205DEE7E}"/>
              </a:ext>
            </a:extLst>
          </p:cNvPr>
          <p:cNvSpPr txBox="1"/>
          <p:nvPr/>
        </p:nvSpPr>
        <p:spPr>
          <a:xfrm>
            <a:off x="8649421" y="2425060"/>
            <a:ext cx="20951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good items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F698E5-DC26-489B-847D-91A2C0B805B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305040" y="2722578"/>
            <a:ext cx="1344381" cy="589583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37A6F3-2460-4583-BA56-10F0FFEE47EA}"/>
              </a:ext>
            </a:extLst>
          </p:cNvPr>
          <p:cNvCxnSpPr/>
          <p:nvPr/>
        </p:nvCxnSpPr>
        <p:spPr>
          <a:xfrm>
            <a:off x="4490720" y="6819900"/>
            <a:ext cx="14955520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01B9B3-1E6D-4DFD-ACCF-DFAACB2F65A8}"/>
                  </a:ext>
                </a:extLst>
              </p:cNvPr>
              <p:cNvSpPr txBox="1"/>
              <p:nvPr/>
            </p:nvSpPr>
            <p:spPr>
              <a:xfrm>
                <a:off x="19311202" y="7032014"/>
                <a:ext cx="49359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𝑛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01B9B3-1E6D-4DFD-ACCF-DFAACB2F6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202" y="7032014"/>
                <a:ext cx="493597" cy="656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988852-454C-478E-B2BA-B4EFE3DC65A9}"/>
                  </a:ext>
                </a:extLst>
              </p:cNvPr>
              <p:cNvSpPr txBox="1"/>
              <p:nvPr/>
            </p:nvSpPr>
            <p:spPr>
              <a:xfrm>
                <a:off x="7853001" y="7418103"/>
                <a:ext cx="74206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𝛿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𝑛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988852-454C-478E-B2BA-B4EFE3DC6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001" y="7418103"/>
                <a:ext cx="742062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644251-0AF2-4274-8598-4DD71797C548}"/>
              </a:ext>
            </a:extLst>
          </p:cNvPr>
          <p:cNvCxnSpPr/>
          <p:nvPr/>
        </p:nvCxnSpPr>
        <p:spPr>
          <a:xfrm>
            <a:off x="7977230" y="6492240"/>
            <a:ext cx="0" cy="71120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55D501-42C3-4377-A64F-60A213836EF0}"/>
              </a:ext>
            </a:extLst>
          </p:cNvPr>
          <p:cNvSpPr txBox="1"/>
          <p:nvPr/>
        </p:nvSpPr>
        <p:spPr>
          <a:xfrm>
            <a:off x="5735441" y="6033405"/>
            <a:ext cx="99706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learn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01938E-F081-450D-8457-6221F1108026}"/>
              </a:ext>
            </a:extLst>
          </p:cNvPr>
          <p:cNvSpPr txBox="1"/>
          <p:nvPr/>
        </p:nvSpPr>
        <p:spPr>
          <a:xfrm>
            <a:off x="13046490" y="6075287"/>
            <a:ext cx="133049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exploit</a:t>
            </a:r>
          </a:p>
        </p:txBody>
      </p:sp>
    </p:spTree>
    <p:extLst>
      <p:ext uri="{BB962C8B-B14F-4D97-AF65-F5344CB8AC3E}">
        <p14:creationId xmlns:p14="http://schemas.microsoft.com/office/powerpoint/2010/main" val="76613767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8B61-C309-4F61-B5E2-4BDCDB3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ln/>
        </p:spPr>
        <p:txBody>
          <a:bodyPr/>
          <a:lstStyle/>
          <a:p>
            <a:r>
              <a:rPr lang="en-US" dirty="0"/>
              <a:t>picking top-K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23DB9D-EB5E-4F20-9490-333201ECEB30}"/>
                  </a:ext>
                </a:extLst>
              </p:cNvPr>
              <p:cNvSpPr txBox="1"/>
              <p:nvPr/>
            </p:nvSpPr>
            <p:spPr>
              <a:xfrm>
                <a:off x="2197471" y="3502323"/>
                <a:ext cx="687540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 …≥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 …≥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23DB9D-EB5E-4F20-9490-333201EC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71" y="3502323"/>
                <a:ext cx="6875408" cy="595035"/>
              </a:xfrm>
              <a:prstGeom prst="rect">
                <a:avLst/>
              </a:prstGeom>
              <a:blipFill>
                <a:blip r:embed="rId2"/>
                <a:stretch>
                  <a:fillRect l="-2837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B1563F-80DA-4568-A5DA-723931D4866F}"/>
                  </a:ext>
                </a:extLst>
              </p:cNvPr>
              <p:cNvSpPr txBox="1"/>
              <p:nvPr/>
            </p:nvSpPr>
            <p:spPr>
              <a:xfrm>
                <a:off x="2766430" y="5736639"/>
                <a:ext cx="6231642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</a:rPr>
                  <a:t> first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items in random order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B1563F-80DA-4568-A5DA-723931D48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430" y="5736639"/>
                <a:ext cx="6231642" cy="595035"/>
              </a:xfrm>
              <a:prstGeom prst="rect">
                <a:avLst/>
              </a:prstGeom>
              <a:blipFill>
                <a:blip r:embed="rId3"/>
                <a:stretch>
                  <a:fillRect t="-13265" r="-2250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7A12D-A6CE-42E4-A68D-E234320817C9}"/>
                  </a:ext>
                </a:extLst>
              </p:cNvPr>
              <p:cNvSpPr txBox="1"/>
              <p:nvPr/>
            </p:nvSpPr>
            <p:spPr>
              <a:xfrm>
                <a:off x="11386189" y="6560482"/>
                <a:ext cx="596400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Expect to see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𝛿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𝑘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good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items in 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7A12D-A6CE-42E4-A68D-E2343208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189" y="6560482"/>
                <a:ext cx="5964005" cy="595035"/>
              </a:xfrm>
              <a:prstGeom prst="rect">
                <a:avLst/>
              </a:prstGeom>
              <a:blipFill>
                <a:blip r:embed="rId4"/>
                <a:stretch>
                  <a:fillRect l="-3272" t="-12245" r="-2352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A9555B9-186D-4C74-B6DB-017D0454B5E4}"/>
              </a:ext>
            </a:extLst>
          </p:cNvPr>
          <p:cNvSpPr/>
          <p:nvPr/>
        </p:nvSpPr>
        <p:spPr>
          <a:xfrm>
            <a:off x="3799840" y="3403600"/>
            <a:ext cx="3403600" cy="883920"/>
          </a:xfrm>
          <a:prstGeom prst="rect">
            <a:avLst/>
          </a:prstGeom>
          <a:noFill/>
          <a:ln w="76200" cap="flat">
            <a:solidFill>
              <a:srgbClr val="B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DBE04-2926-4C27-8515-DFED205DEE7E}"/>
              </a:ext>
            </a:extLst>
          </p:cNvPr>
          <p:cNvSpPr txBox="1"/>
          <p:nvPr/>
        </p:nvSpPr>
        <p:spPr>
          <a:xfrm>
            <a:off x="8649421" y="2425060"/>
            <a:ext cx="20951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good items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F698E5-DC26-489B-847D-91A2C0B805B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305040" y="2722578"/>
            <a:ext cx="1344381" cy="589583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75D039-2398-4263-B24F-2969E629C36A}"/>
                  </a:ext>
                </a:extLst>
              </p:cNvPr>
              <p:cNvSpPr txBox="1"/>
              <p:nvPr/>
            </p:nvSpPr>
            <p:spPr>
              <a:xfrm>
                <a:off x="2766430" y="7346634"/>
                <a:ext cx="4546822" cy="6038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𝜏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𝛿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𝑘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largest item in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S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75D039-2398-4263-B24F-2969E629C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430" y="7346634"/>
                <a:ext cx="4546822" cy="603883"/>
              </a:xfrm>
              <a:prstGeom prst="rect">
                <a:avLst/>
              </a:prstGeom>
              <a:blipFill>
                <a:blip r:embed="rId5"/>
                <a:stretch>
                  <a:fillRect t="-11111" r="-3351" b="-313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99D172-8701-4476-8D22-CA4A401421B1}"/>
                  </a:ext>
                </a:extLst>
              </p:cNvPr>
              <p:cNvSpPr txBox="1"/>
              <p:nvPr/>
            </p:nvSpPr>
            <p:spPr>
              <a:xfrm>
                <a:off x="11386189" y="9126736"/>
                <a:ext cx="10821424" cy="6626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000000"/>
                    </a:solidFill>
                  </a:rPr>
                  <a:t>Chernoff: rank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𝜏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in entire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set =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1±</m:t>
                        </m:r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𝑘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2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w.p.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1 −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𝜀</m:t>
                            </m:r>
                          </m:e>
                          <m:sup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𝛿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99D172-8701-4476-8D22-CA4A40142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189" y="9126736"/>
                <a:ext cx="10821424" cy="662682"/>
              </a:xfrm>
              <a:prstGeom prst="rect">
                <a:avLst/>
              </a:prstGeom>
              <a:blipFill>
                <a:blip r:embed="rId6"/>
                <a:stretch>
                  <a:fillRect l="-1803" t="-917" b="-2844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A14453-E3BD-4608-A5A9-751D60AEB426}"/>
                  </a:ext>
                </a:extLst>
              </p:cNvPr>
              <p:cNvSpPr txBox="1"/>
              <p:nvPr/>
            </p:nvSpPr>
            <p:spPr>
              <a:xfrm>
                <a:off x="2766430" y="8116024"/>
                <a:ext cx="888948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Algorithm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: Choose all items </a:t>
                </a:r>
                <a:r>
                  <a:rPr lang="en-US" sz="3200" dirty="0">
                    <a:solidFill>
                      <a:srgbClr val="000000"/>
                    </a:solidFill>
                  </a:rPr>
                  <a:t>of </a:t>
                </a:r>
                <a:r>
                  <a:rPr lang="en-US" sz="3200">
                    <a:solidFill>
                      <a:srgbClr val="000000"/>
                    </a:solidFill>
                  </a:rPr>
                  <a:t>value more </a:t>
                </a:r>
                <a:r>
                  <a: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than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𝜏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A14453-E3BD-4608-A5A9-751D60AEB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430" y="8116024"/>
                <a:ext cx="8889485" cy="595035"/>
              </a:xfrm>
              <a:prstGeom prst="rect">
                <a:avLst/>
              </a:prstGeom>
              <a:blipFill>
                <a:blip r:embed="rId7"/>
                <a:stretch>
                  <a:fillRect l="-2195" t="-12245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CF46E5-A66D-4ED5-961B-36132EBCDD9B}"/>
                  </a:ext>
                </a:extLst>
              </p:cNvPr>
              <p:cNvSpPr txBox="1"/>
              <p:nvPr/>
            </p:nvSpPr>
            <p:spPr>
              <a:xfrm>
                <a:off x="2766430" y="11330336"/>
                <a:ext cx="993182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Will pick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1±</m:t>
                        </m:r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𝑘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items </a:t>
                </a:r>
                <a:r>
                  <a:rPr kumimoji="0" lang="en-US" sz="32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</a:t>
                </a:r>
                <a:r>
                  <a:rPr lang="en-US" sz="3200" dirty="0" err="1">
                    <a:solidFill>
                      <a:srgbClr val="000000"/>
                    </a:solidFill>
                  </a:rPr>
                  <a:t>hp</a:t>
                </a:r>
                <a:r>
                  <a:rPr lang="en-US" sz="3200" dirty="0">
                    <a:solidFill>
                      <a:srgbClr val="000000"/>
                    </a:solidFill>
                  </a:rPr>
                  <a:t> and get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CF46E5-A66D-4ED5-961B-36132EBCD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430" y="11330336"/>
                <a:ext cx="9931821" cy="595035"/>
              </a:xfrm>
              <a:prstGeom prst="rect">
                <a:avLst/>
              </a:prstGeom>
              <a:blipFill>
                <a:blip r:embed="rId8"/>
                <a:stretch>
                  <a:fillRect l="-1964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75903E-5A0E-46D5-B446-1372C949B326}"/>
                  </a:ext>
                </a:extLst>
              </p:cNvPr>
              <p:cNvSpPr txBox="1"/>
              <p:nvPr/>
            </p:nvSpPr>
            <p:spPr>
              <a:xfrm>
                <a:off x="14018683" y="10131340"/>
                <a:ext cx="9848786" cy="6626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𝜀</m:t>
                            </m:r>
                          </m:e>
                          <m:sup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𝛿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𝑘</m:t>
                        </m:r>
                      </m:sup>
                    </m:sSup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=1/</m:t>
                    </m:r>
                    <m:r>
                      <m:rPr>
                        <m:sty m:val="p"/>
                      </m:rPr>
                      <a:rPr kumimoji="0" lang="en-US" sz="32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poly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𝑘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75903E-5A0E-46D5-B446-1372C949B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683" y="10131340"/>
                <a:ext cx="9848786" cy="662682"/>
              </a:xfrm>
              <a:prstGeom prst="rect">
                <a:avLst/>
              </a:prstGeom>
              <a:blipFill>
                <a:blip r:embed="rId9"/>
                <a:stretch>
                  <a:fillRect l="-2043" t="-1835" b="-275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7609146-00A6-4F68-A69B-CB83A0842796}"/>
              </a:ext>
            </a:extLst>
          </p:cNvPr>
          <p:cNvSpPr txBox="1"/>
          <p:nvPr/>
        </p:nvSpPr>
        <p:spPr>
          <a:xfrm>
            <a:off x="10916596" y="5015131"/>
            <a:ext cx="52979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learning the “right threshold”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C68F0E-9BD1-41C8-A5A9-FB2A4669C6E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9072886" y="5312649"/>
            <a:ext cx="1843710" cy="589583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780F05-FC67-4E9D-9FE0-898055FCDC41}"/>
                  </a:ext>
                </a:extLst>
              </p:cNvPr>
              <p:cNvSpPr txBox="1"/>
              <p:nvPr/>
            </p:nvSpPr>
            <p:spPr>
              <a:xfrm>
                <a:off x="2822534" y="12223196"/>
                <a:ext cx="9875717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000000"/>
                    </a:solidFill>
                  </a:rPr>
                  <a:t>Picking the first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</a:rPr>
                  <a:t> items gives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780F05-FC67-4E9D-9FE0-898055FC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534" y="12223196"/>
                <a:ext cx="9875717" cy="595035"/>
              </a:xfrm>
              <a:prstGeom prst="rect">
                <a:avLst/>
              </a:prstGeom>
              <a:blipFill>
                <a:blip r:embed="rId10"/>
                <a:stretch>
                  <a:fillRect l="-1975" t="-13265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5134B4-FD83-46F9-9568-4E690B428A09}"/>
                  </a:ext>
                </a:extLst>
              </p:cNvPr>
              <p:cNvSpPr txBox="1"/>
              <p:nvPr/>
            </p:nvSpPr>
            <p:spPr>
              <a:xfrm>
                <a:off x="19113690" y="12334956"/>
                <a:ext cx="4521366" cy="658450"/>
              </a:xfrm>
              <a:prstGeom prst="rect">
                <a:avLst/>
              </a:prstGeom>
              <a:noFill/>
              <a:ln w="762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000000"/>
                    </a:solidFill>
                  </a:rPr>
                  <a:t>Loosely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−1/3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5134B4-FD83-46F9-9568-4E690B428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690" y="12334956"/>
                <a:ext cx="4521366" cy="658450"/>
              </a:xfrm>
              <a:prstGeom prst="rect">
                <a:avLst/>
              </a:prstGeom>
              <a:blipFill>
                <a:blip r:embed="rId11"/>
                <a:stretch>
                  <a:fillRect l="-3444" t="-1653" b="-14876"/>
                </a:stretch>
              </a:blipFill>
              <a:ln w="762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9638DD-6E02-44DB-865B-737A6957F9A8}"/>
              </a:ext>
            </a:extLst>
          </p:cNvPr>
          <p:cNvCxnSpPr>
            <a:cxnSpLocks/>
          </p:cNvCxnSpPr>
          <p:nvPr/>
        </p:nvCxnSpPr>
        <p:spPr>
          <a:xfrm>
            <a:off x="12135859" y="1498561"/>
            <a:ext cx="11273497" cy="59079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E30C81-1B07-4791-B769-F150940A15CB}"/>
                  </a:ext>
                </a:extLst>
              </p:cNvPr>
              <p:cNvSpPr txBox="1"/>
              <p:nvPr/>
            </p:nvSpPr>
            <p:spPr>
              <a:xfrm>
                <a:off x="23534832" y="2057368"/>
                <a:ext cx="49359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𝑛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E30C81-1B07-4791-B769-F150940A1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4832" y="2057368"/>
                <a:ext cx="493597" cy="6565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11BE0B-288D-4100-A274-C7C6F52670F0}"/>
                  </a:ext>
                </a:extLst>
              </p:cNvPr>
              <p:cNvSpPr txBox="1"/>
              <p:nvPr/>
            </p:nvSpPr>
            <p:spPr>
              <a:xfrm>
                <a:off x="14917308" y="2047243"/>
                <a:ext cx="1692707" cy="677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𝛿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𝑛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11BE0B-288D-4100-A274-C7C6F5267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308" y="2047243"/>
                <a:ext cx="1692707" cy="6774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67413B-3053-464E-B930-7003F2D5C9B0}"/>
              </a:ext>
            </a:extLst>
          </p:cNvPr>
          <p:cNvCxnSpPr>
            <a:cxnSpLocks/>
          </p:cNvCxnSpPr>
          <p:nvPr/>
        </p:nvCxnSpPr>
        <p:spPr>
          <a:xfrm>
            <a:off x="15622369" y="1170901"/>
            <a:ext cx="0" cy="71120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811C4C2-F85F-4882-8EDE-DDAD5518997A}"/>
              </a:ext>
            </a:extLst>
          </p:cNvPr>
          <p:cNvSpPr txBox="1"/>
          <p:nvPr/>
        </p:nvSpPr>
        <p:spPr>
          <a:xfrm>
            <a:off x="13380580" y="712066"/>
            <a:ext cx="99706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BD74AB-716B-4C64-95A8-C2B982C4A123}"/>
              </a:ext>
            </a:extLst>
          </p:cNvPr>
          <p:cNvSpPr txBox="1"/>
          <p:nvPr/>
        </p:nvSpPr>
        <p:spPr>
          <a:xfrm>
            <a:off x="20691629" y="753948"/>
            <a:ext cx="133049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exploit</a:t>
            </a:r>
          </a:p>
        </p:txBody>
      </p:sp>
    </p:spTree>
    <p:extLst>
      <p:ext uri="{BB962C8B-B14F-4D97-AF65-F5344CB8AC3E}">
        <p14:creationId xmlns:p14="http://schemas.microsoft.com/office/powerpoint/2010/main" val="1649998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8B61-C309-4F61-B5E2-4BDCDB3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ln/>
        </p:spPr>
        <p:txBody>
          <a:bodyPr/>
          <a:lstStyle/>
          <a:p>
            <a:r>
              <a:rPr lang="en-US" dirty="0"/>
              <a:t>picking top-K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23DB9D-EB5E-4F20-9490-333201ECEB30}"/>
                  </a:ext>
                </a:extLst>
              </p:cNvPr>
              <p:cNvSpPr txBox="1"/>
              <p:nvPr/>
            </p:nvSpPr>
            <p:spPr>
              <a:xfrm>
                <a:off x="2197471" y="3502323"/>
                <a:ext cx="687540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 …≥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 …≥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23DB9D-EB5E-4F20-9490-333201EC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71" y="3502323"/>
                <a:ext cx="6875408" cy="595035"/>
              </a:xfrm>
              <a:prstGeom prst="rect">
                <a:avLst/>
              </a:prstGeom>
              <a:blipFill>
                <a:blip r:embed="rId2"/>
                <a:stretch>
                  <a:fillRect l="-2837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A9555B9-186D-4C74-B6DB-017D0454B5E4}"/>
              </a:ext>
            </a:extLst>
          </p:cNvPr>
          <p:cNvSpPr/>
          <p:nvPr/>
        </p:nvSpPr>
        <p:spPr>
          <a:xfrm>
            <a:off x="3799840" y="3403600"/>
            <a:ext cx="3403600" cy="883920"/>
          </a:xfrm>
          <a:prstGeom prst="rect">
            <a:avLst/>
          </a:prstGeom>
          <a:noFill/>
          <a:ln w="76200" cap="flat">
            <a:solidFill>
              <a:srgbClr val="B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DBE04-2926-4C27-8515-DFED205DEE7E}"/>
              </a:ext>
            </a:extLst>
          </p:cNvPr>
          <p:cNvSpPr txBox="1"/>
          <p:nvPr/>
        </p:nvSpPr>
        <p:spPr>
          <a:xfrm>
            <a:off x="8649421" y="2425060"/>
            <a:ext cx="20951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good items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F698E5-DC26-489B-847D-91A2C0B805B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305040" y="2722578"/>
            <a:ext cx="1344381" cy="589583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5134B4-FD83-46F9-9568-4E690B428A09}"/>
                  </a:ext>
                </a:extLst>
              </p:cNvPr>
              <p:cNvSpPr txBox="1"/>
              <p:nvPr/>
            </p:nvSpPr>
            <p:spPr>
              <a:xfrm>
                <a:off x="19113690" y="12334956"/>
                <a:ext cx="4521366" cy="658450"/>
              </a:xfrm>
              <a:prstGeom prst="rect">
                <a:avLst/>
              </a:prstGeom>
              <a:noFill/>
              <a:ln w="762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000000"/>
                    </a:solidFill>
                  </a:rPr>
                  <a:t>Loosely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−1/3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5134B4-FD83-46F9-9568-4E690B428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690" y="12334956"/>
                <a:ext cx="4521366" cy="658450"/>
              </a:xfrm>
              <a:prstGeom prst="rect">
                <a:avLst/>
              </a:prstGeom>
              <a:blipFill>
                <a:blip r:embed="rId3"/>
                <a:stretch>
                  <a:fillRect l="-3444" t="-1653" b="-14876"/>
                </a:stretch>
              </a:blipFill>
              <a:ln w="762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37A6F3-2460-4583-BA56-10F0FFEE47EA}"/>
              </a:ext>
            </a:extLst>
          </p:cNvPr>
          <p:cNvCxnSpPr/>
          <p:nvPr/>
        </p:nvCxnSpPr>
        <p:spPr>
          <a:xfrm>
            <a:off x="4490720" y="6819900"/>
            <a:ext cx="14955520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01B9B3-1E6D-4DFD-ACCF-DFAACB2F65A8}"/>
                  </a:ext>
                </a:extLst>
              </p:cNvPr>
              <p:cNvSpPr txBox="1"/>
              <p:nvPr/>
            </p:nvSpPr>
            <p:spPr>
              <a:xfrm>
                <a:off x="19311202" y="7032014"/>
                <a:ext cx="49359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𝑛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01B9B3-1E6D-4DFD-ACCF-DFAACB2F6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202" y="7032014"/>
                <a:ext cx="493597" cy="656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988852-454C-478E-B2BA-B4EFE3DC65A9}"/>
                  </a:ext>
                </a:extLst>
              </p:cNvPr>
              <p:cNvSpPr txBox="1"/>
              <p:nvPr/>
            </p:nvSpPr>
            <p:spPr>
              <a:xfrm>
                <a:off x="7377676" y="7407683"/>
                <a:ext cx="1692707" cy="677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𝑛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p>
                        <m:sSup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𝑘</m:t>
                          </m:r>
                        </m:e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−1/3</m:t>
                          </m:r>
                        </m:sup>
                      </m:sSup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988852-454C-478E-B2BA-B4EFE3DC6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76" y="7407683"/>
                <a:ext cx="1692707" cy="677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644251-0AF2-4274-8598-4DD71797C548}"/>
              </a:ext>
            </a:extLst>
          </p:cNvPr>
          <p:cNvCxnSpPr/>
          <p:nvPr/>
        </p:nvCxnSpPr>
        <p:spPr>
          <a:xfrm>
            <a:off x="7977230" y="6492240"/>
            <a:ext cx="0" cy="71120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55D501-42C3-4377-A64F-60A213836EF0}"/>
              </a:ext>
            </a:extLst>
          </p:cNvPr>
          <p:cNvSpPr txBox="1"/>
          <p:nvPr/>
        </p:nvSpPr>
        <p:spPr>
          <a:xfrm>
            <a:off x="5735441" y="6033405"/>
            <a:ext cx="99706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learn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01938E-F081-450D-8457-6221F1108026}"/>
              </a:ext>
            </a:extLst>
          </p:cNvPr>
          <p:cNvSpPr txBox="1"/>
          <p:nvPr/>
        </p:nvSpPr>
        <p:spPr>
          <a:xfrm>
            <a:off x="13046490" y="6075287"/>
            <a:ext cx="133049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exploit</a:t>
            </a:r>
          </a:p>
        </p:txBody>
      </p:sp>
    </p:spTree>
    <p:extLst>
      <p:ext uri="{BB962C8B-B14F-4D97-AF65-F5344CB8AC3E}">
        <p14:creationId xmlns:p14="http://schemas.microsoft.com/office/powerpoint/2010/main" val="207954148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8B61-C309-4F61-B5E2-4BDCDB3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ln/>
        </p:spPr>
        <p:txBody>
          <a:bodyPr/>
          <a:lstStyle/>
          <a:p>
            <a:r>
              <a:rPr lang="en-US" dirty="0"/>
              <a:t>picking top-K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23DB9D-EB5E-4F20-9490-333201ECEB30}"/>
                  </a:ext>
                </a:extLst>
              </p:cNvPr>
              <p:cNvSpPr txBox="1"/>
              <p:nvPr/>
            </p:nvSpPr>
            <p:spPr>
              <a:xfrm>
                <a:off x="2197471" y="3502323"/>
                <a:ext cx="687540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 …≥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 …≥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23DB9D-EB5E-4F20-9490-333201EC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71" y="3502323"/>
                <a:ext cx="6875408" cy="595035"/>
              </a:xfrm>
              <a:prstGeom prst="rect">
                <a:avLst/>
              </a:prstGeom>
              <a:blipFill>
                <a:blip r:embed="rId2"/>
                <a:stretch>
                  <a:fillRect l="-2837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A9555B9-186D-4C74-B6DB-017D0454B5E4}"/>
              </a:ext>
            </a:extLst>
          </p:cNvPr>
          <p:cNvSpPr/>
          <p:nvPr/>
        </p:nvSpPr>
        <p:spPr>
          <a:xfrm>
            <a:off x="3799840" y="3403600"/>
            <a:ext cx="3403600" cy="883920"/>
          </a:xfrm>
          <a:prstGeom prst="rect">
            <a:avLst/>
          </a:prstGeom>
          <a:noFill/>
          <a:ln w="76200" cap="flat">
            <a:solidFill>
              <a:srgbClr val="B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DBE04-2926-4C27-8515-DFED205DEE7E}"/>
              </a:ext>
            </a:extLst>
          </p:cNvPr>
          <p:cNvSpPr txBox="1"/>
          <p:nvPr/>
        </p:nvSpPr>
        <p:spPr>
          <a:xfrm>
            <a:off x="8649421" y="2425060"/>
            <a:ext cx="20951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good items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F698E5-DC26-489B-847D-91A2C0B805B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305040" y="2722578"/>
            <a:ext cx="1344381" cy="589583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5134B4-FD83-46F9-9568-4E690B428A09}"/>
                  </a:ext>
                </a:extLst>
              </p:cNvPr>
              <p:cNvSpPr txBox="1"/>
              <p:nvPr/>
            </p:nvSpPr>
            <p:spPr>
              <a:xfrm>
                <a:off x="19113690" y="12357430"/>
                <a:ext cx="4582280" cy="613501"/>
              </a:xfrm>
              <a:prstGeom prst="rect">
                <a:avLst/>
              </a:prstGeom>
              <a:noFill/>
              <a:ln w="762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000000"/>
                    </a:solidFill>
                  </a:rPr>
                  <a:t>Loosely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5134B4-FD83-46F9-9568-4E690B428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690" y="12357430"/>
                <a:ext cx="4582280" cy="613501"/>
              </a:xfrm>
              <a:prstGeom prst="rect">
                <a:avLst/>
              </a:prstGeom>
              <a:blipFill>
                <a:blip r:embed="rId3"/>
                <a:stretch>
                  <a:fillRect l="-3399" t="-3509" b="-20175"/>
                </a:stretch>
              </a:blipFill>
              <a:ln w="762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37A6F3-2460-4583-BA56-10F0FFEE47EA}"/>
              </a:ext>
            </a:extLst>
          </p:cNvPr>
          <p:cNvCxnSpPr/>
          <p:nvPr/>
        </p:nvCxnSpPr>
        <p:spPr>
          <a:xfrm>
            <a:off x="4490720" y="6819900"/>
            <a:ext cx="14955520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01B9B3-1E6D-4DFD-ACCF-DFAACB2F65A8}"/>
                  </a:ext>
                </a:extLst>
              </p:cNvPr>
              <p:cNvSpPr txBox="1"/>
              <p:nvPr/>
            </p:nvSpPr>
            <p:spPr>
              <a:xfrm>
                <a:off x="19311202" y="7032014"/>
                <a:ext cx="49359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𝑛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01B9B3-1E6D-4DFD-ACCF-DFAACB2F6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202" y="7032014"/>
                <a:ext cx="493597" cy="656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988852-454C-478E-B2BA-B4EFE3DC65A9}"/>
                  </a:ext>
                </a:extLst>
              </p:cNvPr>
              <p:cNvSpPr txBox="1"/>
              <p:nvPr/>
            </p:nvSpPr>
            <p:spPr>
              <a:xfrm>
                <a:off x="5635175" y="7409619"/>
                <a:ext cx="792846" cy="1154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𝑘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988852-454C-478E-B2BA-B4EFE3DC6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175" y="7409619"/>
                <a:ext cx="792846" cy="1154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644251-0AF2-4274-8598-4DD71797C548}"/>
              </a:ext>
            </a:extLst>
          </p:cNvPr>
          <p:cNvCxnSpPr/>
          <p:nvPr/>
        </p:nvCxnSpPr>
        <p:spPr>
          <a:xfrm>
            <a:off x="5944471" y="6504355"/>
            <a:ext cx="0" cy="71120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4E9E0A-1FF5-4761-81CF-66F2652C61B5}"/>
              </a:ext>
            </a:extLst>
          </p:cNvPr>
          <p:cNvCxnSpPr/>
          <p:nvPr/>
        </p:nvCxnSpPr>
        <p:spPr>
          <a:xfrm>
            <a:off x="7550510" y="6504355"/>
            <a:ext cx="0" cy="71120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A62EA5-CE4D-4525-82A2-205113340C6C}"/>
              </a:ext>
            </a:extLst>
          </p:cNvPr>
          <p:cNvCxnSpPr/>
          <p:nvPr/>
        </p:nvCxnSpPr>
        <p:spPr>
          <a:xfrm>
            <a:off x="10085959" y="6502400"/>
            <a:ext cx="0" cy="71120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4B5965-F15E-49E7-857F-2BE58CC4A5B8}"/>
                  </a:ext>
                </a:extLst>
              </p:cNvPr>
              <p:cNvSpPr txBox="1"/>
              <p:nvPr/>
            </p:nvSpPr>
            <p:spPr>
              <a:xfrm>
                <a:off x="7218125" y="7373427"/>
                <a:ext cx="792846" cy="12469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𝑘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4B5965-F15E-49E7-857F-2BE58CC4A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125" y="7373427"/>
                <a:ext cx="792846" cy="12469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CDCC3C-7C18-496D-BBA1-E8869786339A}"/>
                  </a:ext>
                </a:extLst>
              </p:cNvPr>
              <p:cNvSpPr txBox="1"/>
              <p:nvPr/>
            </p:nvSpPr>
            <p:spPr>
              <a:xfrm>
                <a:off x="9696983" y="7405060"/>
                <a:ext cx="792846" cy="1244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4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𝑘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CDCC3C-7C18-496D-BBA1-E8869786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983" y="7405060"/>
                <a:ext cx="792846" cy="12448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4C2F65-E049-45B1-ACBE-8490A22AE1C7}"/>
                  </a:ext>
                </a:extLst>
              </p:cNvPr>
              <p:cNvSpPr txBox="1"/>
              <p:nvPr/>
            </p:nvSpPr>
            <p:spPr>
              <a:xfrm>
                <a:off x="13030780" y="7727175"/>
                <a:ext cx="56906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…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4C2F65-E049-45B1-ACBE-8490A22A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80" y="7727175"/>
                <a:ext cx="569067" cy="656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[Alon Awerbuch Azar Buchbinder Naor 03]">
            <a:extLst>
              <a:ext uri="{FF2B5EF4-FFF2-40B4-BE49-F238E27FC236}">
                <a16:creationId xmlns:a16="http://schemas.microsoft.com/office/drawing/2014/main" id="{C8E3204A-4EFD-4CBB-9F60-A085B9751D8B}"/>
              </a:ext>
            </a:extLst>
          </p:cNvPr>
          <p:cNvSpPr txBox="1"/>
          <p:nvPr/>
        </p:nvSpPr>
        <p:spPr>
          <a:xfrm>
            <a:off x="16362270" y="175491"/>
            <a:ext cx="7898534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BF0000"/>
                </a:solidFill>
              </a:rPr>
              <a:t>[</a:t>
            </a:r>
            <a:r>
              <a:rPr lang="en-US" sz="2800" dirty="0">
                <a:solidFill>
                  <a:srgbClr val="BF0000"/>
                </a:solidFill>
              </a:rPr>
              <a:t>R. Kleinberg 05</a:t>
            </a:r>
            <a:r>
              <a:rPr sz="2800" dirty="0">
                <a:solidFill>
                  <a:srgbClr val="B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0199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60258-D8C9-9929-B800-12339890937B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rgbClr val="BF0000"/>
                    </a:solidFill>
                  </a:rPr>
                  <a:t>Competitive ratio</a:t>
                </a:r>
                <a:r>
                  <a:rPr lang="en-US" sz="4800" dirty="0">
                    <a:solidFill>
                      <a:srgbClr val="BF0000"/>
                    </a:solidFill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</a:rPr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:     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Want to minimize the competitive ratio.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60258-D8C9-9929-B800-123398909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max-K finding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people arrive over time, each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-- can pick at most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    Goal: (say) </a:t>
                </a:r>
                <a:r>
                  <a:rPr lang="en-US" sz="4800" b="1" dirty="0">
                    <a:solidFill>
                      <a:srgbClr val="0033CC"/>
                    </a:solidFill>
                  </a:rPr>
                  <a:t>maximize</a:t>
                </a:r>
                <a:r>
                  <a:rPr lang="en-US" sz="4800" dirty="0">
                    <a:solidFill>
                      <a:srgbClr val="000000"/>
                    </a:solidFill>
                  </a:rPr>
                  <a:t> sum of values of picked people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rgbClr val="BF0000"/>
                    </a:solidFill>
                  </a:rPr>
                  <a:t>Competitive ratio</a:t>
                </a:r>
                <a:r>
                  <a:rPr lang="en-US" sz="4800" dirty="0">
                    <a:solidFill>
                      <a:srgbClr val="BF0000"/>
                    </a:solidFill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</a:rPr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:     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4800" b="0" i="0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value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value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Want to </a:t>
                </a:r>
                <a:r>
                  <a:rPr lang="en-US" sz="4800" b="1" dirty="0">
                    <a:solidFill>
                      <a:srgbClr val="BF0000"/>
                    </a:solidFill>
                  </a:rPr>
                  <a:t>maximize</a:t>
                </a:r>
                <a:r>
                  <a:rPr lang="en-US" sz="4800" dirty="0">
                    <a:solidFill>
                      <a:srgbClr val="000000"/>
                    </a:solidFill>
                  </a:rPr>
                  <a:t>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3"/>
                <a:stretch>
                  <a:fillRect l="-1347" t="-169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896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3030456" y="4769601"/>
            <a:ext cx="359713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Parallel machines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15846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Load Balancing problems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57B99-B98E-4453-95B9-F063C1ECF27D}"/>
              </a:ext>
            </a:extLst>
          </p:cNvPr>
          <p:cNvSpPr txBox="1"/>
          <p:nvPr/>
        </p:nvSpPr>
        <p:spPr>
          <a:xfrm>
            <a:off x="3030455" y="5960677"/>
            <a:ext cx="5054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Low-congestion routing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CC98C-12AD-40F0-A7B7-0E79154BC8B7}"/>
              </a:ext>
            </a:extLst>
          </p:cNvPr>
          <p:cNvSpPr txBox="1"/>
          <p:nvPr/>
        </p:nvSpPr>
        <p:spPr>
          <a:xfrm>
            <a:off x="2253802" y="8861808"/>
            <a:ext cx="108395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Packing Integer Programs and Random Order models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030E8-001A-460B-B753-11B79F3F1E32}"/>
              </a:ext>
            </a:extLst>
          </p:cNvPr>
          <p:cNvSpPr txBox="1"/>
          <p:nvPr/>
        </p:nvSpPr>
        <p:spPr>
          <a:xfrm>
            <a:off x="3030455" y="10064513"/>
            <a:ext cx="340477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</a:rPr>
              <a:t>k-item secretary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99858A-CE84-44B6-876C-0D4DFF13E390}"/>
              </a:ext>
            </a:extLst>
          </p:cNvPr>
          <p:cNvSpPr txBox="1"/>
          <p:nvPr/>
        </p:nvSpPr>
        <p:spPr>
          <a:xfrm>
            <a:off x="3030455" y="11267218"/>
            <a:ext cx="67310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</a:rPr>
              <a:t>robust packing LPs using experts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ABCAB-F01C-4C3A-9D8B-6B56E1D19644}"/>
              </a:ext>
            </a:extLst>
          </p:cNvPr>
          <p:cNvSpPr txBox="1"/>
          <p:nvPr/>
        </p:nvSpPr>
        <p:spPr>
          <a:xfrm>
            <a:off x="3030455" y="7161359"/>
            <a:ext cx="44018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Online with a Sample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78C9AD-6CD6-43BA-8929-6DA0759C744B}"/>
                  </a:ext>
                </a:extLst>
              </p14:cNvPr>
              <p14:cNvContentPartPr/>
              <p14:nvPr/>
            </p14:nvContentPartPr>
            <p14:xfrm>
              <a:off x="2374006" y="10808086"/>
              <a:ext cx="8240040" cy="161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78C9AD-6CD6-43BA-8929-6DA0759C74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366" y="10664086"/>
                <a:ext cx="8383680" cy="19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1244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  <a:ln/>
        </p:spPr>
        <p:txBody>
          <a:bodyPr>
            <a:noAutofit/>
          </a:bodyPr>
          <a:lstStyle/>
          <a:p>
            <a:pPr algn="ctr"/>
            <a:r>
              <a:rPr lang="en-US" sz="13600" dirty="0">
                <a:latin typeface="Gotham Bold" pitchFamily="50" charset="0"/>
              </a:rPr>
              <a:t>Robust?</a:t>
            </a:r>
          </a:p>
        </p:txBody>
      </p:sp>
    </p:spTree>
    <p:extLst>
      <p:ext uri="{BB962C8B-B14F-4D97-AF65-F5344CB8AC3E}">
        <p14:creationId xmlns:p14="http://schemas.microsoft.com/office/powerpoint/2010/main" val="2625098020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robustness vs efficiency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7835B-DDBF-150A-401F-2E05ACE270ED}"/>
              </a:ext>
            </a:extLst>
          </p:cNvPr>
          <p:cNvSpPr txBox="1"/>
          <p:nvPr/>
        </p:nvSpPr>
        <p:spPr>
          <a:xfrm>
            <a:off x="5348780" y="9654724"/>
            <a:ext cx="1368643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define data model, give algorithms for data from that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CB2F7-812B-396A-DDBD-670839A9E837}"/>
              </a:ext>
            </a:extLst>
          </p:cNvPr>
          <p:cNvSpPr txBox="1"/>
          <p:nvPr/>
        </p:nvSpPr>
        <p:spPr>
          <a:xfrm>
            <a:off x="8358418" y="10803363"/>
            <a:ext cx="766716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danger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: may overfit to the 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41ABFA-E8C0-6FE5-698D-506FDDC2CF71}"/>
              </a:ext>
            </a:extLst>
          </p:cNvPr>
          <p:cNvCxnSpPr/>
          <p:nvPr/>
        </p:nvCxnSpPr>
        <p:spPr>
          <a:xfrm>
            <a:off x="3087028" y="5006898"/>
            <a:ext cx="18209941" cy="0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E000E0-91AD-DF5B-E125-545F545353D9}"/>
              </a:ext>
            </a:extLst>
          </p:cNvPr>
          <p:cNvSpPr txBox="1"/>
          <p:nvPr/>
        </p:nvSpPr>
        <p:spPr>
          <a:xfrm>
            <a:off x="1790237" y="5793726"/>
            <a:ext cx="232595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worst-case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1F36C-4E0A-8E61-D31D-CD39E6FBF2EF}"/>
              </a:ext>
            </a:extLst>
          </p:cNvPr>
          <p:cNvSpPr txBox="1"/>
          <p:nvPr/>
        </p:nvSpPr>
        <p:spPr>
          <a:xfrm>
            <a:off x="19504132" y="5516727"/>
            <a:ext cx="337752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carefully chosen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data model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26627-F3A2-F9DE-5888-FA4613CAE974}"/>
              </a:ext>
            </a:extLst>
          </p:cNvPr>
          <p:cNvSpPr txBox="1"/>
          <p:nvPr/>
        </p:nvSpPr>
        <p:spPr>
          <a:xfrm>
            <a:off x="9071763" y="11952002"/>
            <a:ext cx="624049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Q: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get best of both worlds?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34627-684D-38CE-4DFF-D93DC7E95BC3}"/>
              </a:ext>
            </a:extLst>
          </p:cNvPr>
          <p:cNvSpPr txBox="1"/>
          <p:nvPr/>
        </p:nvSpPr>
        <p:spPr>
          <a:xfrm>
            <a:off x="18586935" y="7626347"/>
            <a:ext cx="4918334" cy="646331"/>
          </a:xfrm>
          <a:prstGeom prst="rect">
            <a:avLst/>
          </a:prstGeom>
          <a:noFill/>
          <a:ln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too stylized/optimistic?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6B102-8563-6AE3-0A37-2862E3E601A7}"/>
              </a:ext>
            </a:extLst>
          </p:cNvPr>
          <p:cNvSpPr txBox="1"/>
          <p:nvPr/>
        </p:nvSpPr>
        <p:spPr>
          <a:xfrm>
            <a:off x="1789237" y="7626348"/>
            <a:ext cx="2595583" cy="646331"/>
          </a:xfrm>
          <a:prstGeom prst="rect">
            <a:avLst/>
          </a:prstGeom>
          <a:noFill/>
          <a:ln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pessimistic?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E9E29C-75C1-2C99-1200-0E5B8196FCC2}"/>
              </a:ext>
            </a:extLst>
          </p:cNvPr>
          <p:cNvSpPr txBox="1"/>
          <p:nvPr/>
        </p:nvSpPr>
        <p:spPr>
          <a:xfrm>
            <a:off x="17801868" y="6735330"/>
            <a:ext cx="5790368" cy="646331"/>
          </a:xfrm>
          <a:prstGeom prst="rect">
            <a:avLst/>
          </a:prstGeom>
          <a:noFill/>
          <a:ln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n-lt"/>
              </a:rPr>
              <a:t>often can get strong 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C52477-AB37-9C98-C7CF-B844708B1E66}"/>
              </a:ext>
            </a:extLst>
          </p:cNvPr>
          <p:cNvSpPr txBox="1"/>
          <p:nvPr/>
        </p:nvSpPr>
        <p:spPr>
          <a:xfrm>
            <a:off x="1770501" y="6698934"/>
            <a:ext cx="2534669" cy="646331"/>
          </a:xfrm>
          <a:prstGeom prst="rect">
            <a:avLst/>
          </a:prstGeom>
          <a:noFill/>
          <a:ln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n-lt"/>
              </a:rPr>
              <a:t>very robust</a:t>
            </a:r>
          </a:p>
        </p:txBody>
      </p:sp>
    </p:spTree>
    <p:extLst>
      <p:ext uri="{BB962C8B-B14F-4D97-AF65-F5344CB8AC3E}">
        <p14:creationId xmlns:p14="http://schemas.microsoft.com/office/powerpoint/2010/main" val="2103295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semi-random models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7417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000" dirty="0">
                    <a:solidFill>
                      <a:srgbClr val="000000"/>
                    </a:solidFill>
                  </a:rPr>
                  <a:t>Input drawn from some (stochastic) data model</a:t>
                </a:r>
              </a:p>
              <a:p>
                <a:pPr marL="0" indent="0" algn="l">
                  <a:buNone/>
                </a:pPr>
                <a:endParaRPr lang="en-US" sz="40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000" dirty="0">
                    <a:solidFill>
                      <a:srgbClr val="000000"/>
                    </a:solidFill>
                  </a:rPr>
                  <a:t>   adversary adds corrupts in some (bounded) way</a:t>
                </a:r>
              </a:p>
              <a:p>
                <a:pPr marL="0" indent="0" algn="l">
                  <a:buNone/>
                </a:pPr>
                <a:endParaRPr lang="en-US" sz="40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000" dirty="0">
                    <a:solidFill>
                      <a:srgbClr val="000000"/>
                    </a:solidFill>
                  </a:rPr>
                  <a:t>E.g., max-finding (secretary setting)</a:t>
                </a:r>
              </a:p>
              <a:p>
                <a:pPr marL="0" indent="0" algn="l">
                  <a:buNone/>
                </a:pPr>
                <a:endParaRPr lang="en-US" sz="40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000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“green” items </a:t>
                </a:r>
                <a:r>
                  <a:rPr lang="en-US" sz="4000" dirty="0">
                    <a:solidFill>
                      <a:srgbClr val="000000"/>
                    </a:solidFill>
                  </a:rPr>
                  <a:t>appear according to the model</a:t>
                </a:r>
              </a:p>
              <a:p>
                <a:pPr marL="0" indent="0" algn="l">
                  <a:buNone/>
                </a:pPr>
                <a:endParaRPr lang="en-US" sz="40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000" dirty="0">
                    <a:solidFill>
                      <a:srgbClr val="000000"/>
                    </a:solidFill>
                  </a:rPr>
                  <a:t>       but adversary can inject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red items</a:t>
                </a:r>
                <a:r>
                  <a:rPr lang="en-US" sz="4000" dirty="0">
                    <a:solidFill>
                      <a:srgbClr val="000000"/>
                    </a:solidFill>
                  </a:rPr>
                  <a:t> in worst-case ways</a:t>
                </a:r>
              </a:p>
              <a:p>
                <a:pPr marL="0" indent="0" algn="l">
                  <a:buNone/>
                </a:pPr>
                <a:endParaRPr lang="en-US" sz="40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000" dirty="0">
                    <a:solidFill>
                      <a:srgbClr val="000000"/>
                    </a:solidFill>
                  </a:rPr>
                  <a:t> get (at least) pre-corruption value?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7417415"/>
              </a:xfrm>
              <a:prstGeom prst="rect">
                <a:avLst/>
              </a:prstGeom>
              <a:blipFill>
                <a:blip r:embed="rId3"/>
                <a:stretch>
                  <a:fillRect l="-1048" t="-1479" b="-25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[Alon Awerbuch Azar Buchbinder Naor 03]">
            <a:extLst>
              <a:ext uri="{FF2B5EF4-FFF2-40B4-BE49-F238E27FC236}">
                <a16:creationId xmlns:a16="http://schemas.microsoft.com/office/drawing/2014/main" id="{BE3525C5-B05D-B781-67A9-94556CE156CA}"/>
              </a:ext>
            </a:extLst>
          </p:cNvPr>
          <p:cNvSpPr txBox="1"/>
          <p:nvPr/>
        </p:nvSpPr>
        <p:spPr>
          <a:xfrm>
            <a:off x="18369489" y="12608280"/>
            <a:ext cx="5891315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BF0000"/>
                </a:solidFill>
              </a:rPr>
              <a:t>[</a:t>
            </a:r>
            <a:r>
              <a:rPr lang="en-US" sz="2800" dirty="0" err="1">
                <a:solidFill>
                  <a:srgbClr val="BF0000"/>
                </a:solidFill>
              </a:rPr>
              <a:t>Bradac</a:t>
            </a:r>
            <a:r>
              <a:rPr lang="en-US" sz="2800" dirty="0">
                <a:solidFill>
                  <a:srgbClr val="BF0000"/>
                </a:solidFill>
              </a:rPr>
              <a:t> G. Singla </a:t>
            </a:r>
            <a:r>
              <a:rPr lang="en-US" sz="2800" dirty="0" err="1">
                <a:solidFill>
                  <a:srgbClr val="BF0000"/>
                </a:solidFill>
              </a:rPr>
              <a:t>Zuzic</a:t>
            </a:r>
            <a:r>
              <a:rPr lang="en-US" sz="2800" dirty="0">
                <a:solidFill>
                  <a:srgbClr val="BF0000"/>
                </a:solidFill>
              </a:rPr>
              <a:t> 19</a:t>
            </a:r>
            <a:r>
              <a:rPr sz="2800" dirty="0">
                <a:solidFill>
                  <a:srgbClr val="BF0000"/>
                </a:solidFill>
              </a:rPr>
              <a:t>]</a:t>
            </a:r>
          </a:p>
        </p:txBody>
      </p:sp>
      <p:sp>
        <p:nvSpPr>
          <p:cNvPr id="4" name="[Alon Awerbuch Azar Buchbinder Naor 03]">
            <a:extLst>
              <a:ext uri="{FF2B5EF4-FFF2-40B4-BE49-F238E27FC236}">
                <a16:creationId xmlns:a16="http://schemas.microsoft.com/office/drawing/2014/main" id="{BD633FC3-0D9A-84FA-C187-F439E7FB5DEF}"/>
              </a:ext>
            </a:extLst>
          </p:cNvPr>
          <p:cNvSpPr txBox="1"/>
          <p:nvPr/>
        </p:nvSpPr>
        <p:spPr>
          <a:xfrm>
            <a:off x="16362270" y="13100845"/>
            <a:ext cx="7898534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BF0000"/>
                </a:solidFill>
              </a:rPr>
              <a:t>[</a:t>
            </a:r>
            <a:r>
              <a:rPr lang="en-US" sz="2800" dirty="0">
                <a:solidFill>
                  <a:srgbClr val="BF0000"/>
                </a:solidFill>
              </a:rPr>
              <a:t>Garg Kale </a:t>
            </a:r>
            <a:r>
              <a:rPr lang="en-US" sz="2800" dirty="0" err="1">
                <a:solidFill>
                  <a:srgbClr val="BF0000"/>
                </a:solidFill>
              </a:rPr>
              <a:t>Rohwedder</a:t>
            </a:r>
            <a:r>
              <a:rPr lang="en-US" sz="2800" dirty="0">
                <a:solidFill>
                  <a:srgbClr val="BF0000"/>
                </a:solidFill>
              </a:rPr>
              <a:t> </a:t>
            </a:r>
            <a:r>
              <a:rPr lang="en-US" sz="2800" dirty="0" err="1">
                <a:solidFill>
                  <a:srgbClr val="BF0000"/>
                </a:solidFill>
              </a:rPr>
              <a:t>Svensson</a:t>
            </a:r>
            <a:r>
              <a:rPr lang="en-US" sz="2800" dirty="0">
                <a:solidFill>
                  <a:srgbClr val="BF0000"/>
                </a:solidFill>
              </a:rPr>
              <a:t> 19</a:t>
            </a:r>
            <a:r>
              <a:rPr sz="2800" dirty="0">
                <a:solidFill>
                  <a:srgbClr val="BF0000"/>
                </a:solidFill>
              </a:rPr>
              <a:t>]</a:t>
            </a:r>
          </a:p>
        </p:txBody>
      </p:sp>
      <p:sp>
        <p:nvSpPr>
          <p:cNvPr id="5" name="[Alon Awerbuch Azar Buchbinder Naor 03]">
            <a:extLst>
              <a:ext uri="{FF2B5EF4-FFF2-40B4-BE49-F238E27FC236}">
                <a16:creationId xmlns:a16="http://schemas.microsoft.com/office/drawing/2014/main" id="{51D9B799-1020-4A63-B346-8BD9F79630DF}"/>
              </a:ext>
            </a:extLst>
          </p:cNvPr>
          <p:cNvSpPr txBox="1"/>
          <p:nvPr/>
        </p:nvSpPr>
        <p:spPr>
          <a:xfrm>
            <a:off x="18573912" y="12115715"/>
            <a:ext cx="5686892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BF0000"/>
                </a:solidFill>
              </a:rPr>
              <a:t>[</a:t>
            </a:r>
            <a:r>
              <a:rPr lang="en-US" sz="2800" dirty="0">
                <a:solidFill>
                  <a:srgbClr val="BF0000"/>
                </a:solidFill>
              </a:rPr>
              <a:t>Molinaro </a:t>
            </a:r>
            <a:r>
              <a:rPr lang="en-US" sz="2800" dirty="0" err="1">
                <a:solidFill>
                  <a:srgbClr val="BF0000"/>
                </a:solidFill>
              </a:rPr>
              <a:t>Kesselhiem</a:t>
            </a:r>
            <a:r>
              <a:rPr lang="en-US" sz="2800" dirty="0">
                <a:solidFill>
                  <a:srgbClr val="BF0000"/>
                </a:solidFill>
              </a:rPr>
              <a:t> 19</a:t>
            </a:r>
            <a:r>
              <a:rPr sz="2800" dirty="0">
                <a:solidFill>
                  <a:srgbClr val="B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75222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byzantine K-item </a:t>
            </a:r>
            <a:r>
              <a:rPr lang="en-US" dirty="0" err="1"/>
              <a:t>sec’y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4524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800" dirty="0">
                    <a:solidFill>
                      <a:srgbClr val="000000"/>
                    </a:solidFill>
                  </a:rPr>
                  <a:t>Adversary chooses values 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8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00B050"/>
                    </a:solidFill>
                  </a:rPr>
                  <a:t>green </a:t>
                </a:r>
                <a:r>
                  <a:rPr lang="en-US" sz="48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</a:rPr>
                  <a:t> red</a:t>
                </a:r>
                <a:r>
                  <a:rPr lang="en-US" sz="4800" dirty="0">
                    <a:solidFill>
                      <a:srgbClr val="BF0000"/>
                    </a:solidFill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</a:rPr>
                  <a:t>items</a:t>
                </a:r>
              </a:p>
              <a:p>
                <a:pPr algn="l"/>
                <a:endParaRPr lang="en-US" sz="4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4800" dirty="0">
                    <a:solidFill>
                      <a:srgbClr val="000000"/>
                    </a:solidFill>
                  </a:rPr>
                  <a:t>   Chooses times in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for each </a:t>
                </a:r>
                <a:r>
                  <a:rPr lang="en-US" sz="4800" dirty="0">
                    <a:solidFill>
                      <a:srgbClr val="C00000"/>
                    </a:solidFill>
                  </a:rPr>
                  <a:t>red item</a:t>
                </a:r>
              </a:p>
              <a:p>
                <a:pPr algn="l"/>
                <a:r>
                  <a:rPr lang="en-US" sz="4800" dirty="0">
                    <a:solidFill>
                      <a:srgbClr val="000000"/>
                    </a:solidFill>
                  </a:rPr>
                  <a:t>   </a:t>
                </a:r>
                <a:r>
                  <a:rPr lang="en-US" sz="4800" dirty="0">
                    <a:solidFill>
                      <a:srgbClr val="00B050"/>
                    </a:solidFill>
                  </a:rPr>
                  <a:t>green items </a:t>
                </a:r>
                <a:r>
                  <a:rPr lang="en-US" sz="4800" dirty="0">
                    <a:solidFill>
                      <a:srgbClr val="000000"/>
                    </a:solidFill>
                  </a:rPr>
                  <a:t>appear at random times in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we don’t see colors, want value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sum of top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green items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4524315"/>
              </a:xfrm>
              <a:prstGeom prst="rect">
                <a:avLst/>
              </a:prstGeom>
              <a:blipFill>
                <a:blip r:embed="rId3"/>
                <a:stretch>
                  <a:fillRect l="-1347" t="-3230" b="-59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C85A69-D926-03AD-A368-8C5C8AE8CCA0}"/>
              </a:ext>
            </a:extLst>
          </p:cNvPr>
          <p:cNvCxnSpPr>
            <a:cxnSpLocks/>
          </p:cNvCxnSpPr>
          <p:nvPr/>
        </p:nvCxnSpPr>
        <p:spPr>
          <a:xfrm>
            <a:off x="5769196" y="12035095"/>
            <a:ext cx="11053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/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/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EDDD860-BD88-398A-C5C5-6F66C12443FA}"/>
              </a:ext>
            </a:extLst>
          </p:cNvPr>
          <p:cNvGrpSpPr/>
          <p:nvPr/>
        </p:nvGrpSpPr>
        <p:grpSpPr>
          <a:xfrm>
            <a:off x="7879408" y="9019617"/>
            <a:ext cx="6715269" cy="2340214"/>
            <a:chOff x="7879408" y="9019617"/>
            <a:chExt cx="6715269" cy="23402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E58A30-6001-29F9-6FCA-471D170386AE}"/>
                </a:ext>
              </a:extLst>
            </p:cNvPr>
            <p:cNvSpPr/>
            <p:nvPr/>
          </p:nvSpPr>
          <p:spPr>
            <a:xfrm>
              <a:off x="8702411" y="10984275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BB31A1-AB6E-4597-376A-DBEAE1A122A6}"/>
                </a:ext>
              </a:extLst>
            </p:cNvPr>
            <p:cNvSpPr/>
            <p:nvPr/>
          </p:nvSpPr>
          <p:spPr>
            <a:xfrm>
              <a:off x="10712887" y="10132088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9BE4D0-D541-0DF8-1F4E-90487E270176}"/>
                </a:ext>
              </a:extLst>
            </p:cNvPr>
            <p:cNvSpPr/>
            <p:nvPr/>
          </p:nvSpPr>
          <p:spPr>
            <a:xfrm>
              <a:off x="12729529" y="11085511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3AF124-EB34-1DC1-310F-026971E3E9C0}"/>
                </a:ext>
              </a:extLst>
            </p:cNvPr>
            <p:cNvSpPr/>
            <p:nvPr/>
          </p:nvSpPr>
          <p:spPr>
            <a:xfrm>
              <a:off x="14320357" y="9994928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08DFC6-1B98-352C-91B9-838159BB4512}"/>
                </a:ext>
              </a:extLst>
            </p:cNvPr>
            <p:cNvSpPr/>
            <p:nvPr/>
          </p:nvSpPr>
          <p:spPr>
            <a:xfrm>
              <a:off x="7879408" y="9019617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4A2DF51-26C6-BC2B-4EFE-9C0C9E9939FD}"/>
              </a:ext>
            </a:extLst>
          </p:cNvPr>
          <p:cNvGrpSpPr/>
          <p:nvPr/>
        </p:nvGrpSpPr>
        <p:grpSpPr>
          <a:xfrm>
            <a:off x="6993462" y="9266159"/>
            <a:ext cx="8674798" cy="2457111"/>
            <a:chOff x="6993462" y="9266159"/>
            <a:chExt cx="8674798" cy="2457111"/>
          </a:xfrm>
        </p:grpSpPr>
        <p:sp>
          <p:nvSpPr>
            <p:cNvPr id="15" name="Triangle 17">
              <a:extLst>
                <a:ext uri="{FF2B5EF4-FFF2-40B4-BE49-F238E27FC236}">
                  <a16:creationId xmlns:a16="http://schemas.microsoft.com/office/drawing/2014/main" id="{4346E0B5-3FF5-6B32-BF9B-268926BA206B}"/>
                </a:ext>
              </a:extLst>
            </p:cNvPr>
            <p:cNvSpPr/>
            <p:nvPr/>
          </p:nvSpPr>
          <p:spPr>
            <a:xfrm>
              <a:off x="6993462" y="10078583"/>
              <a:ext cx="466344" cy="46467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8">
              <a:extLst>
                <a:ext uri="{FF2B5EF4-FFF2-40B4-BE49-F238E27FC236}">
                  <a16:creationId xmlns:a16="http://schemas.microsoft.com/office/drawing/2014/main" id="{DC71EC42-F74B-DD6B-6446-F0688C7454CA}"/>
                </a:ext>
              </a:extLst>
            </p:cNvPr>
            <p:cNvSpPr/>
            <p:nvPr/>
          </p:nvSpPr>
          <p:spPr>
            <a:xfrm>
              <a:off x="12294945" y="9266159"/>
              <a:ext cx="466344" cy="46467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9">
              <a:extLst>
                <a:ext uri="{FF2B5EF4-FFF2-40B4-BE49-F238E27FC236}">
                  <a16:creationId xmlns:a16="http://schemas.microsoft.com/office/drawing/2014/main" id="{B59AC624-7BD7-C0DF-64F8-8ADDC8468FE5}"/>
                </a:ext>
              </a:extLst>
            </p:cNvPr>
            <p:cNvSpPr/>
            <p:nvPr/>
          </p:nvSpPr>
          <p:spPr>
            <a:xfrm>
              <a:off x="15201916" y="10597217"/>
              <a:ext cx="466344" cy="46467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20">
              <a:extLst>
                <a:ext uri="{FF2B5EF4-FFF2-40B4-BE49-F238E27FC236}">
                  <a16:creationId xmlns:a16="http://schemas.microsoft.com/office/drawing/2014/main" id="{09AF5084-B715-CE4B-5368-F6AA41708B5A}"/>
                </a:ext>
              </a:extLst>
            </p:cNvPr>
            <p:cNvSpPr/>
            <p:nvPr/>
          </p:nvSpPr>
          <p:spPr>
            <a:xfrm>
              <a:off x="9848808" y="10602432"/>
              <a:ext cx="466344" cy="46467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18">
              <a:extLst>
                <a:ext uri="{FF2B5EF4-FFF2-40B4-BE49-F238E27FC236}">
                  <a16:creationId xmlns:a16="http://schemas.microsoft.com/office/drawing/2014/main" id="{8C50FDBA-6F72-0F7A-DCA0-3278B6C7A42B}"/>
                </a:ext>
              </a:extLst>
            </p:cNvPr>
            <p:cNvSpPr/>
            <p:nvPr/>
          </p:nvSpPr>
          <p:spPr>
            <a:xfrm>
              <a:off x="13397151" y="11258595"/>
              <a:ext cx="466344" cy="46467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C7D6E4-7040-70F6-2BF2-099D1E510281}"/>
              </a:ext>
            </a:extLst>
          </p:cNvPr>
          <p:cNvGrpSpPr/>
          <p:nvPr/>
        </p:nvGrpSpPr>
        <p:grpSpPr>
          <a:xfrm>
            <a:off x="20836588" y="8811350"/>
            <a:ext cx="274320" cy="2600328"/>
            <a:chOff x="20836588" y="8811350"/>
            <a:chExt cx="274320" cy="26003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FBD228-68FF-C91C-AC7C-515D03CA018A}"/>
                </a:ext>
              </a:extLst>
            </p:cNvPr>
            <p:cNvSpPr/>
            <p:nvPr/>
          </p:nvSpPr>
          <p:spPr>
            <a:xfrm>
              <a:off x="20836588" y="10776008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D5E9F3-5708-0745-254A-6016E0776FF6}"/>
                </a:ext>
              </a:extLst>
            </p:cNvPr>
            <p:cNvSpPr/>
            <p:nvPr/>
          </p:nvSpPr>
          <p:spPr>
            <a:xfrm>
              <a:off x="20836588" y="9923821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827B777-9641-4F8A-D198-23D4AD4CB2A3}"/>
                </a:ext>
              </a:extLst>
            </p:cNvPr>
            <p:cNvSpPr/>
            <p:nvPr/>
          </p:nvSpPr>
          <p:spPr>
            <a:xfrm>
              <a:off x="20836588" y="11137358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A9EBFB-EE5D-F61F-6ABF-E9F83128C577}"/>
                </a:ext>
              </a:extLst>
            </p:cNvPr>
            <p:cNvSpPr/>
            <p:nvPr/>
          </p:nvSpPr>
          <p:spPr>
            <a:xfrm>
              <a:off x="20836588" y="9521208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35360E-1FA3-A685-6361-8B2212B464B8}"/>
                </a:ext>
              </a:extLst>
            </p:cNvPr>
            <p:cNvSpPr/>
            <p:nvPr/>
          </p:nvSpPr>
          <p:spPr>
            <a:xfrm>
              <a:off x="20836588" y="8811350"/>
              <a:ext cx="274320" cy="27432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306C0A-18B6-F5EF-5056-55256954E8EA}"/>
              </a:ext>
            </a:extLst>
          </p:cNvPr>
          <p:cNvGrpSpPr/>
          <p:nvPr/>
        </p:nvGrpSpPr>
        <p:grpSpPr>
          <a:xfrm>
            <a:off x="19772487" y="8948833"/>
            <a:ext cx="466344" cy="2457111"/>
            <a:chOff x="19772487" y="8948833"/>
            <a:chExt cx="466344" cy="2457111"/>
          </a:xfrm>
          <a:solidFill>
            <a:srgbClr val="00B050"/>
          </a:solidFill>
        </p:grpSpPr>
        <p:sp>
          <p:nvSpPr>
            <p:cNvPr id="26" name="Triangle 17">
              <a:extLst>
                <a:ext uri="{FF2B5EF4-FFF2-40B4-BE49-F238E27FC236}">
                  <a16:creationId xmlns:a16="http://schemas.microsoft.com/office/drawing/2014/main" id="{C0AAA83D-087D-B79D-598C-B15FF5003454}"/>
                </a:ext>
              </a:extLst>
            </p:cNvPr>
            <p:cNvSpPr/>
            <p:nvPr/>
          </p:nvSpPr>
          <p:spPr>
            <a:xfrm>
              <a:off x="19772487" y="9761257"/>
              <a:ext cx="466344" cy="4646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18">
              <a:extLst>
                <a:ext uri="{FF2B5EF4-FFF2-40B4-BE49-F238E27FC236}">
                  <a16:creationId xmlns:a16="http://schemas.microsoft.com/office/drawing/2014/main" id="{99656AD0-F038-19F7-222C-15FCBA9A1A90}"/>
                </a:ext>
              </a:extLst>
            </p:cNvPr>
            <p:cNvSpPr/>
            <p:nvPr/>
          </p:nvSpPr>
          <p:spPr>
            <a:xfrm>
              <a:off x="19772487" y="8948833"/>
              <a:ext cx="466344" cy="4646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iangle 19">
              <a:extLst>
                <a:ext uri="{FF2B5EF4-FFF2-40B4-BE49-F238E27FC236}">
                  <a16:creationId xmlns:a16="http://schemas.microsoft.com/office/drawing/2014/main" id="{949F3250-0280-B23F-DE40-7BB8F3E7FA00}"/>
                </a:ext>
              </a:extLst>
            </p:cNvPr>
            <p:cNvSpPr/>
            <p:nvPr/>
          </p:nvSpPr>
          <p:spPr>
            <a:xfrm>
              <a:off x="19772487" y="10279891"/>
              <a:ext cx="466344" cy="4646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riangle 20">
              <a:extLst>
                <a:ext uri="{FF2B5EF4-FFF2-40B4-BE49-F238E27FC236}">
                  <a16:creationId xmlns:a16="http://schemas.microsoft.com/office/drawing/2014/main" id="{1D7E5551-CD52-0B96-4F00-1B4A2CFBB5A8}"/>
                </a:ext>
              </a:extLst>
            </p:cNvPr>
            <p:cNvSpPr/>
            <p:nvPr/>
          </p:nvSpPr>
          <p:spPr>
            <a:xfrm>
              <a:off x="19772487" y="10285106"/>
              <a:ext cx="466344" cy="4646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iangle 18">
              <a:extLst>
                <a:ext uri="{FF2B5EF4-FFF2-40B4-BE49-F238E27FC236}">
                  <a16:creationId xmlns:a16="http://schemas.microsoft.com/office/drawing/2014/main" id="{99CE480D-C267-DC4B-F5E5-100D6F2F4538}"/>
                </a:ext>
              </a:extLst>
            </p:cNvPr>
            <p:cNvSpPr/>
            <p:nvPr/>
          </p:nvSpPr>
          <p:spPr>
            <a:xfrm>
              <a:off x="19772487" y="10941269"/>
              <a:ext cx="466344" cy="4646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7285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4524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800" dirty="0">
                    <a:solidFill>
                      <a:srgbClr val="000000"/>
                    </a:solidFill>
                  </a:rPr>
                  <a:t>Adversary chooses values 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8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00B050"/>
                    </a:solidFill>
                  </a:rPr>
                  <a:t>green </a:t>
                </a:r>
                <a:r>
                  <a:rPr lang="en-US" sz="48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B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800" dirty="0">
                    <a:solidFill>
                      <a:srgbClr val="BF0000"/>
                    </a:solidFill>
                  </a:rPr>
                  <a:t> red </a:t>
                </a:r>
                <a:r>
                  <a:rPr lang="en-US" sz="4800" dirty="0">
                    <a:solidFill>
                      <a:srgbClr val="000000"/>
                    </a:solidFill>
                  </a:rPr>
                  <a:t>items</a:t>
                </a:r>
              </a:p>
              <a:p>
                <a:pPr algn="l"/>
                <a:endParaRPr lang="en-US" sz="4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4800" dirty="0">
                    <a:solidFill>
                      <a:srgbClr val="000000"/>
                    </a:solidFill>
                  </a:rPr>
                  <a:t>   Chooses times in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for each </a:t>
                </a:r>
                <a:r>
                  <a:rPr lang="en-US" sz="4800" dirty="0">
                    <a:solidFill>
                      <a:srgbClr val="BF0000"/>
                    </a:solidFill>
                  </a:rPr>
                  <a:t>red item</a:t>
                </a:r>
              </a:p>
              <a:p>
                <a:pPr algn="l"/>
                <a:r>
                  <a:rPr lang="en-US" sz="4800" dirty="0">
                    <a:solidFill>
                      <a:srgbClr val="000000"/>
                    </a:solidFill>
                  </a:rPr>
                  <a:t>   </a:t>
                </a:r>
                <a:r>
                  <a:rPr lang="en-US" sz="4800" dirty="0">
                    <a:solidFill>
                      <a:srgbClr val="00B050"/>
                    </a:solidFill>
                  </a:rPr>
                  <a:t>green items </a:t>
                </a:r>
                <a:r>
                  <a:rPr lang="en-US" sz="4800" dirty="0">
                    <a:solidFill>
                      <a:srgbClr val="000000"/>
                    </a:solidFill>
                  </a:rPr>
                  <a:t>appear at random times in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we don’t see colors, want value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sum of top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green items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4524315"/>
              </a:xfrm>
              <a:prstGeom prst="rect">
                <a:avLst/>
              </a:prstGeom>
              <a:blipFill>
                <a:blip r:embed="rId3"/>
                <a:stretch>
                  <a:fillRect l="-1347" t="-3230" b="-59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C85A69-D926-03AD-A368-8C5C8AE8CCA0}"/>
              </a:ext>
            </a:extLst>
          </p:cNvPr>
          <p:cNvCxnSpPr>
            <a:cxnSpLocks/>
          </p:cNvCxnSpPr>
          <p:nvPr/>
        </p:nvCxnSpPr>
        <p:spPr>
          <a:xfrm>
            <a:off x="5769196" y="12035095"/>
            <a:ext cx="110534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/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/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7">
            <a:extLst>
              <a:ext uri="{FF2B5EF4-FFF2-40B4-BE49-F238E27FC236}">
                <a16:creationId xmlns:a16="http://schemas.microsoft.com/office/drawing/2014/main" id="{4346E0B5-3FF5-6B32-BF9B-268926BA206B}"/>
              </a:ext>
            </a:extLst>
          </p:cNvPr>
          <p:cNvSpPr/>
          <p:nvPr/>
        </p:nvSpPr>
        <p:spPr>
          <a:xfrm>
            <a:off x="7114192" y="10345578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8">
            <a:extLst>
              <a:ext uri="{FF2B5EF4-FFF2-40B4-BE49-F238E27FC236}">
                <a16:creationId xmlns:a16="http://schemas.microsoft.com/office/drawing/2014/main" id="{DC71EC42-F74B-DD6B-6446-F0688C7454CA}"/>
              </a:ext>
            </a:extLst>
          </p:cNvPr>
          <p:cNvSpPr/>
          <p:nvPr/>
        </p:nvSpPr>
        <p:spPr>
          <a:xfrm>
            <a:off x="12332016" y="9266159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9">
            <a:extLst>
              <a:ext uri="{FF2B5EF4-FFF2-40B4-BE49-F238E27FC236}">
                <a16:creationId xmlns:a16="http://schemas.microsoft.com/office/drawing/2014/main" id="{B59AC624-7BD7-C0DF-64F8-8ADDC8468FE5}"/>
              </a:ext>
            </a:extLst>
          </p:cNvPr>
          <p:cNvSpPr/>
          <p:nvPr/>
        </p:nvSpPr>
        <p:spPr>
          <a:xfrm>
            <a:off x="15201916" y="10597217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20">
            <a:extLst>
              <a:ext uri="{FF2B5EF4-FFF2-40B4-BE49-F238E27FC236}">
                <a16:creationId xmlns:a16="http://schemas.microsoft.com/office/drawing/2014/main" id="{09AF5084-B715-CE4B-5368-F6AA41708B5A}"/>
              </a:ext>
            </a:extLst>
          </p:cNvPr>
          <p:cNvSpPr/>
          <p:nvPr/>
        </p:nvSpPr>
        <p:spPr>
          <a:xfrm>
            <a:off x="9910263" y="11026257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18">
            <a:extLst>
              <a:ext uri="{FF2B5EF4-FFF2-40B4-BE49-F238E27FC236}">
                <a16:creationId xmlns:a16="http://schemas.microsoft.com/office/drawing/2014/main" id="{8C50FDBA-6F72-0F7A-DCA0-3278B6C7A42B}"/>
              </a:ext>
            </a:extLst>
          </p:cNvPr>
          <p:cNvSpPr/>
          <p:nvPr/>
        </p:nvSpPr>
        <p:spPr>
          <a:xfrm>
            <a:off x="13434222" y="11258595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C4427E-3ECB-6727-377D-8D88BC552813}"/>
              </a:ext>
            </a:extLst>
          </p:cNvPr>
          <p:cNvCxnSpPr>
            <a:cxnSpLocks/>
          </p:cNvCxnSpPr>
          <p:nvPr/>
        </p:nvCxnSpPr>
        <p:spPr>
          <a:xfrm>
            <a:off x="5769196" y="10597217"/>
            <a:ext cx="11053420" cy="0"/>
          </a:xfrm>
          <a:prstGeom prst="line">
            <a:avLst/>
          </a:prstGeom>
          <a:ln>
            <a:solidFill>
              <a:srgbClr val="BF0000"/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A003F86F-07AA-9E1C-D1AA-EBD7C8D227D3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byzantine K-item </a:t>
            </a:r>
            <a:r>
              <a:rPr lang="en-US" dirty="0" err="1"/>
              <a:t>sec’y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1CA8C-F4B7-97FD-2616-A5697CD35E19}"/>
              </a:ext>
            </a:extLst>
          </p:cNvPr>
          <p:cNvSpPr txBox="1"/>
          <p:nvPr/>
        </p:nvSpPr>
        <p:spPr>
          <a:xfrm>
            <a:off x="17990862" y="8839513"/>
            <a:ext cx="478977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recall algorithm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without corruptions?</a:t>
            </a:r>
          </a:p>
        </p:txBody>
      </p:sp>
    </p:spTree>
    <p:extLst>
      <p:ext uri="{BB962C8B-B14F-4D97-AF65-F5344CB8AC3E}">
        <p14:creationId xmlns:p14="http://schemas.microsoft.com/office/powerpoint/2010/main" val="4075396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byzantine K-item </a:t>
            </a:r>
            <a:r>
              <a:rPr lang="en-US" dirty="0" err="1"/>
              <a:t>sec’y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45243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800" dirty="0">
                    <a:solidFill>
                      <a:srgbClr val="000000"/>
                    </a:solidFill>
                  </a:rPr>
                  <a:t>Adversary chooses values 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8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00B050"/>
                    </a:solidFill>
                  </a:rPr>
                  <a:t>green </a:t>
                </a:r>
                <a:r>
                  <a:rPr lang="en-US" sz="48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B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800" dirty="0">
                    <a:solidFill>
                      <a:srgbClr val="BF0000"/>
                    </a:solidFill>
                  </a:rPr>
                  <a:t> red </a:t>
                </a:r>
                <a:r>
                  <a:rPr lang="en-US" sz="4800" dirty="0">
                    <a:solidFill>
                      <a:srgbClr val="000000"/>
                    </a:solidFill>
                  </a:rPr>
                  <a:t>items</a:t>
                </a:r>
              </a:p>
              <a:p>
                <a:pPr algn="l"/>
                <a:endParaRPr lang="en-US" sz="4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4800" dirty="0">
                    <a:solidFill>
                      <a:srgbClr val="000000"/>
                    </a:solidFill>
                  </a:rPr>
                  <a:t>   Chooses times in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for each </a:t>
                </a:r>
                <a:r>
                  <a:rPr lang="en-US" sz="4800" dirty="0">
                    <a:solidFill>
                      <a:srgbClr val="BF0000"/>
                    </a:solidFill>
                  </a:rPr>
                  <a:t>red item</a:t>
                </a:r>
              </a:p>
              <a:p>
                <a:pPr algn="l"/>
                <a:r>
                  <a:rPr lang="en-US" sz="4800" dirty="0">
                    <a:solidFill>
                      <a:srgbClr val="000000"/>
                    </a:solidFill>
                  </a:rPr>
                  <a:t>   </a:t>
                </a:r>
                <a:r>
                  <a:rPr lang="en-US" sz="4800" dirty="0">
                    <a:solidFill>
                      <a:srgbClr val="00B050"/>
                    </a:solidFill>
                  </a:rPr>
                  <a:t>green items </a:t>
                </a:r>
                <a:r>
                  <a:rPr lang="en-US" sz="4800" dirty="0">
                    <a:solidFill>
                      <a:srgbClr val="000000"/>
                    </a:solidFill>
                  </a:rPr>
                  <a:t>appear at random times in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we don’t see colors, want value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sum of top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green items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4524315"/>
              </a:xfrm>
              <a:prstGeom prst="rect">
                <a:avLst/>
              </a:prstGeom>
              <a:blipFill>
                <a:blip r:embed="rId3"/>
                <a:stretch>
                  <a:fillRect l="-1347" t="-3230" b="-59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C85A69-D926-03AD-A368-8C5C8AE8CCA0}"/>
              </a:ext>
            </a:extLst>
          </p:cNvPr>
          <p:cNvCxnSpPr>
            <a:cxnSpLocks/>
          </p:cNvCxnSpPr>
          <p:nvPr/>
        </p:nvCxnSpPr>
        <p:spPr>
          <a:xfrm>
            <a:off x="5769196" y="12035095"/>
            <a:ext cx="110534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/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/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13AF124-EB34-1DC1-310F-026971E3E9C0}"/>
              </a:ext>
            </a:extLst>
          </p:cNvPr>
          <p:cNvSpPr/>
          <p:nvPr/>
        </p:nvSpPr>
        <p:spPr>
          <a:xfrm>
            <a:off x="5769196" y="8423556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8">
            <a:extLst>
              <a:ext uri="{FF2B5EF4-FFF2-40B4-BE49-F238E27FC236}">
                <a16:creationId xmlns:a16="http://schemas.microsoft.com/office/drawing/2014/main" id="{DC71EC42-F74B-DD6B-6446-F0688C7454CA}"/>
              </a:ext>
            </a:extLst>
          </p:cNvPr>
          <p:cNvSpPr/>
          <p:nvPr/>
        </p:nvSpPr>
        <p:spPr>
          <a:xfrm>
            <a:off x="12294945" y="9321233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9">
            <a:extLst>
              <a:ext uri="{FF2B5EF4-FFF2-40B4-BE49-F238E27FC236}">
                <a16:creationId xmlns:a16="http://schemas.microsoft.com/office/drawing/2014/main" id="{B59AC624-7BD7-C0DF-64F8-8ADDC8468FE5}"/>
              </a:ext>
            </a:extLst>
          </p:cNvPr>
          <p:cNvSpPr/>
          <p:nvPr/>
        </p:nvSpPr>
        <p:spPr>
          <a:xfrm>
            <a:off x="15201916" y="10652291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18">
            <a:extLst>
              <a:ext uri="{FF2B5EF4-FFF2-40B4-BE49-F238E27FC236}">
                <a16:creationId xmlns:a16="http://schemas.microsoft.com/office/drawing/2014/main" id="{8C50FDBA-6F72-0F7A-DCA0-3278B6C7A42B}"/>
              </a:ext>
            </a:extLst>
          </p:cNvPr>
          <p:cNvSpPr/>
          <p:nvPr/>
        </p:nvSpPr>
        <p:spPr>
          <a:xfrm>
            <a:off x="13397151" y="11313669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C4427E-3ECB-6727-377D-8D88BC552813}"/>
              </a:ext>
            </a:extLst>
          </p:cNvPr>
          <p:cNvCxnSpPr>
            <a:cxnSpLocks/>
          </p:cNvCxnSpPr>
          <p:nvPr/>
        </p:nvCxnSpPr>
        <p:spPr>
          <a:xfrm>
            <a:off x="5740963" y="8712258"/>
            <a:ext cx="11053420" cy="0"/>
          </a:xfrm>
          <a:prstGeom prst="line">
            <a:avLst/>
          </a:prstGeom>
          <a:ln>
            <a:solidFill>
              <a:srgbClr val="BF0000"/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4D7532-A87C-7ACB-15D6-767AD8024B91}"/>
              </a:ext>
            </a:extLst>
          </p:cNvPr>
          <p:cNvSpPr txBox="1"/>
          <p:nvPr/>
        </p:nvSpPr>
        <p:spPr>
          <a:xfrm>
            <a:off x="19036641" y="10395043"/>
            <a:ext cx="29879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fails with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corruptions!!</a:t>
            </a:r>
          </a:p>
        </p:txBody>
      </p:sp>
      <p:sp>
        <p:nvSpPr>
          <p:cNvPr id="8" name="Triangle 17">
            <a:extLst>
              <a:ext uri="{FF2B5EF4-FFF2-40B4-BE49-F238E27FC236}">
                <a16:creationId xmlns:a16="http://schemas.microsoft.com/office/drawing/2014/main" id="{E9D09A13-4589-B156-C139-AEE9A8CE785F}"/>
              </a:ext>
            </a:extLst>
          </p:cNvPr>
          <p:cNvSpPr/>
          <p:nvPr/>
        </p:nvSpPr>
        <p:spPr>
          <a:xfrm>
            <a:off x="7077121" y="10449265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20">
            <a:extLst>
              <a:ext uri="{FF2B5EF4-FFF2-40B4-BE49-F238E27FC236}">
                <a16:creationId xmlns:a16="http://schemas.microsoft.com/office/drawing/2014/main" id="{4E9D4EB0-301B-DA3C-5CCD-9F1A13645BC0}"/>
              </a:ext>
            </a:extLst>
          </p:cNvPr>
          <p:cNvSpPr/>
          <p:nvPr/>
        </p:nvSpPr>
        <p:spPr>
          <a:xfrm>
            <a:off x="9873192" y="11129944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AB785-74DE-46A5-B9D9-EDBBCAD350AB}"/>
              </a:ext>
            </a:extLst>
          </p:cNvPr>
          <p:cNvSpPr txBox="1"/>
          <p:nvPr/>
        </p:nvSpPr>
        <p:spPr>
          <a:xfrm>
            <a:off x="17990862" y="8839513"/>
            <a:ext cx="478977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recall algorithm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without corruptions?</a:t>
            </a:r>
          </a:p>
        </p:txBody>
      </p:sp>
    </p:spTree>
    <p:extLst>
      <p:ext uri="{BB962C8B-B14F-4D97-AF65-F5344CB8AC3E}">
        <p14:creationId xmlns:p14="http://schemas.microsoft.com/office/powerpoint/2010/main" val="3725466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Theorem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17E958-3F3E-4541-B05F-23F1C9B19604}"/>
                  </a:ext>
                </a:extLst>
              </p:cNvPr>
              <p:cNvSpPr txBox="1"/>
              <p:nvPr/>
            </p:nvSpPr>
            <p:spPr>
              <a:xfrm>
                <a:off x="2245662" y="5050174"/>
                <a:ext cx="17966713" cy="37959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sym typeface="Lato Regular"/>
                  </a:rPr>
                  <a:t>Informal</a:t>
                </a:r>
                <a:r>
                  <a:rPr kumimoji="0" lang="en-US" sz="4800" b="1" i="0" u="none" strike="noStrike" cap="none" spc="0" normalizeH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sym typeface="Lato Regular"/>
                  </a:rPr>
                  <a:t> </a:t>
                </a: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sym typeface="Lato Regular"/>
                  </a:rPr>
                  <a:t>Theorem: 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4800" b="1" dirty="0">
                  <a:solidFill>
                    <a:srgbClr val="000000"/>
                  </a:solidFill>
                </a:endParaRP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800" dirty="0">
                    <a:solidFill>
                      <a:srgbClr val="000000"/>
                    </a:solidFill>
                  </a:rPr>
                  <a:t>       </a:t>
                </a:r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𝐾</m:t>
                    </m:r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≥</m:t>
                    </m:r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</m:t>
                    </m:r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func>
                      <m:funcPr>
                        <m:ctrlP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log</m:t>
                        </m:r>
                      </m:fName>
                      <m:e>
                        <m: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kumimoji="0" lang="en-US" sz="4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48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4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𝑛</m:t>
                            </m:r>
                            <m:r>
                              <a:rPr kumimoji="0" lang="en-US" sz="4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800" dirty="0">
                    <a:solidFill>
                      <a:srgbClr val="000000"/>
                    </a:solidFill>
                  </a:rPr>
                  <a:t>	</a:t>
                </a:r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then we can</a:t>
                </a:r>
                <a:r>
                  <a:rPr kumimoji="0" lang="en-US" sz="4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</a:rPr>
                  <a:t>achieve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even with corruptions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17E958-3F3E-4541-B05F-23F1C9B19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5050174"/>
                <a:ext cx="17966713" cy="3795911"/>
              </a:xfrm>
              <a:prstGeom prst="rect">
                <a:avLst/>
              </a:prstGeom>
              <a:blipFill>
                <a:blip r:embed="rId3"/>
                <a:stretch>
                  <a:fillRect l="-1764" t="-3050" r="-1085" b="-40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FBA337F-4386-497C-8710-7F6818CE04BE}"/>
              </a:ext>
            </a:extLst>
          </p:cNvPr>
          <p:cNvSpPr txBox="1"/>
          <p:nvPr/>
        </p:nvSpPr>
        <p:spPr>
          <a:xfrm>
            <a:off x="3147639" y="8971920"/>
            <a:ext cx="1597174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sym typeface="Lato Regular"/>
              </a:rPr>
              <a:t>even for higher-dimensional</a:t>
            </a:r>
            <a:r>
              <a:rPr kumimoji="0" lang="en-US" sz="4800" b="0" i="0" u="none" strike="noStrike" cap="none" spc="0" normalizeH="0" dirty="0">
                <a:ln>
                  <a:noFill/>
                </a:ln>
                <a:solidFill>
                  <a:srgbClr val="BF0000"/>
                </a:solidFill>
                <a:effectLst/>
                <a:uFillTx/>
                <a:sym typeface="Lato Regular"/>
              </a:rPr>
              <a:t> allocation problems</a:t>
            </a:r>
            <a:endParaRPr lang="en-US" sz="4800" dirty="0">
              <a:solidFill>
                <a:srgbClr val="BF0000"/>
              </a:solidFill>
            </a:endParaRPr>
          </a:p>
        </p:txBody>
      </p:sp>
      <p:sp>
        <p:nvSpPr>
          <p:cNvPr id="30" name="[Alon Awerbuch Azar Buchbinder Naor 03]">
            <a:extLst>
              <a:ext uri="{FF2B5EF4-FFF2-40B4-BE49-F238E27FC236}">
                <a16:creationId xmlns:a16="http://schemas.microsoft.com/office/drawing/2014/main" id="{B26685B1-F50F-460E-A2C2-7EC8E79BF5B5}"/>
              </a:ext>
            </a:extLst>
          </p:cNvPr>
          <p:cNvSpPr txBox="1"/>
          <p:nvPr/>
        </p:nvSpPr>
        <p:spPr>
          <a:xfrm>
            <a:off x="17862969" y="13217690"/>
            <a:ext cx="6521031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8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Argue G. Molinaro Singla 22</a:t>
            </a:r>
            <a:r>
              <a:rPr sz="28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64258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robust algorithmic thinking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3046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1. Show “robust” single-parameter algorithm</a:t>
                </a: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     right value of parameter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get good value even after corruption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2. Learn this parameter setting “robustly” in online setting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3046988"/>
              </a:xfrm>
              <a:prstGeom prst="rect">
                <a:avLst/>
              </a:prstGeom>
              <a:blipFill>
                <a:blip r:embed="rId3"/>
                <a:stretch>
                  <a:fillRect l="-1347" t="-4600" b="-96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C85A69-D926-03AD-A368-8C5C8AE8CCA0}"/>
              </a:ext>
            </a:extLst>
          </p:cNvPr>
          <p:cNvCxnSpPr>
            <a:cxnSpLocks/>
          </p:cNvCxnSpPr>
          <p:nvPr/>
        </p:nvCxnSpPr>
        <p:spPr>
          <a:xfrm>
            <a:off x="5769196" y="12035095"/>
            <a:ext cx="110534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/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/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6E58A30-6001-29F9-6FCA-471D170386AE}"/>
              </a:ext>
            </a:extLst>
          </p:cNvPr>
          <p:cNvSpPr/>
          <p:nvPr/>
        </p:nvSpPr>
        <p:spPr>
          <a:xfrm>
            <a:off x="8702411" y="10984275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BB31A1-AB6E-4597-376A-DBEAE1A122A6}"/>
              </a:ext>
            </a:extLst>
          </p:cNvPr>
          <p:cNvSpPr/>
          <p:nvPr/>
        </p:nvSpPr>
        <p:spPr>
          <a:xfrm>
            <a:off x="10712887" y="10132088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9BE4D0-D541-0DF8-1F4E-90487E270176}"/>
              </a:ext>
            </a:extLst>
          </p:cNvPr>
          <p:cNvSpPr/>
          <p:nvPr/>
        </p:nvSpPr>
        <p:spPr>
          <a:xfrm>
            <a:off x="12729529" y="11085511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3AF124-EB34-1DC1-310F-026971E3E9C0}"/>
              </a:ext>
            </a:extLst>
          </p:cNvPr>
          <p:cNvSpPr/>
          <p:nvPr/>
        </p:nvSpPr>
        <p:spPr>
          <a:xfrm>
            <a:off x="14320357" y="9994928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08DFC6-1B98-352C-91B9-838159BB4512}"/>
              </a:ext>
            </a:extLst>
          </p:cNvPr>
          <p:cNvSpPr/>
          <p:nvPr/>
        </p:nvSpPr>
        <p:spPr>
          <a:xfrm>
            <a:off x="7718044" y="9337064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7">
            <a:extLst>
              <a:ext uri="{FF2B5EF4-FFF2-40B4-BE49-F238E27FC236}">
                <a16:creationId xmlns:a16="http://schemas.microsoft.com/office/drawing/2014/main" id="{4346E0B5-3FF5-6B32-BF9B-268926BA206B}"/>
              </a:ext>
            </a:extLst>
          </p:cNvPr>
          <p:cNvSpPr/>
          <p:nvPr/>
        </p:nvSpPr>
        <p:spPr>
          <a:xfrm>
            <a:off x="6993462" y="10078583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8">
            <a:extLst>
              <a:ext uri="{FF2B5EF4-FFF2-40B4-BE49-F238E27FC236}">
                <a16:creationId xmlns:a16="http://schemas.microsoft.com/office/drawing/2014/main" id="{DC71EC42-F74B-DD6B-6446-F0688C7454CA}"/>
              </a:ext>
            </a:extLst>
          </p:cNvPr>
          <p:cNvSpPr/>
          <p:nvPr/>
        </p:nvSpPr>
        <p:spPr>
          <a:xfrm>
            <a:off x="12294945" y="9266159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9">
            <a:extLst>
              <a:ext uri="{FF2B5EF4-FFF2-40B4-BE49-F238E27FC236}">
                <a16:creationId xmlns:a16="http://schemas.microsoft.com/office/drawing/2014/main" id="{B59AC624-7BD7-C0DF-64F8-8ADDC8468FE5}"/>
              </a:ext>
            </a:extLst>
          </p:cNvPr>
          <p:cNvSpPr/>
          <p:nvPr/>
        </p:nvSpPr>
        <p:spPr>
          <a:xfrm>
            <a:off x="15201916" y="10597217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20">
            <a:extLst>
              <a:ext uri="{FF2B5EF4-FFF2-40B4-BE49-F238E27FC236}">
                <a16:creationId xmlns:a16="http://schemas.microsoft.com/office/drawing/2014/main" id="{09AF5084-B715-CE4B-5368-F6AA41708B5A}"/>
              </a:ext>
            </a:extLst>
          </p:cNvPr>
          <p:cNvSpPr/>
          <p:nvPr/>
        </p:nvSpPr>
        <p:spPr>
          <a:xfrm>
            <a:off x="9848808" y="10602432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18">
            <a:extLst>
              <a:ext uri="{FF2B5EF4-FFF2-40B4-BE49-F238E27FC236}">
                <a16:creationId xmlns:a16="http://schemas.microsoft.com/office/drawing/2014/main" id="{8C50FDBA-6F72-0F7A-DCA0-3278B6C7A42B}"/>
              </a:ext>
            </a:extLst>
          </p:cNvPr>
          <p:cNvSpPr/>
          <p:nvPr/>
        </p:nvSpPr>
        <p:spPr>
          <a:xfrm>
            <a:off x="13397151" y="11258595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981C91-0E7C-3AB2-E282-74A33F703061}"/>
              </a:ext>
            </a:extLst>
          </p:cNvPr>
          <p:cNvSpPr txBox="1"/>
          <p:nvPr/>
        </p:nvSpPr>
        <p:spPr>
          <a:xfrm flipH="1">
            <a:off x="17662759" y="6768075"/>
            <a:ext cx="551474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which </a:t>
            </a:r>
            <a:b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single-parameter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0000"/>
                </a:solidFill>
              </a:rPr>
              <a:t>algorithm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?</a:t>
            </a:r>
          </a:p>
        </p:txBody>
      </p:sp>
      <p:sp>
        <p:nvSpPr>
          <p:cNvPr id="6" name="[Alon Awerbuch Azar Buchbinder Naor 03]">
            <a:extLst>
              <a:ext uri="{FF2B5EF4-FFF2-40B4-BE49-F238E27FC236}">
                <a16:creationId xmlns:a16="http://schemas.microsoft.com/office/drawing/2014/main" id="{7365A29F-C3A3-22C5-AC60-412B2939364C}"/>
              </a:ext>
            </a:extLst>
          </p:cNvPr>
          <p:cNvSpPr txBox="1"/>
          <p:nvPr/>
        </p:nvSpPr>
        <p:spPr>
          <a:xfrm>
            <a:off x="17862969" y="13217690"/>
            <a:ext cx="6521031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8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Argue G. Molinaro Singla 22</a:t>
            </a:r>
            <a:r>
              <a:rPr sz="28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015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what threshold? idea #1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23083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Suppose green values are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 …&gt;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rgbClr val="BF0000"/>
                    </a:solidFill>
                  </a:rPr>
                  <a:t>Idea #1:</a:t>
                </a:r>
                <a:r>
                  <a:rPr lang="en-US" sz="4800" dirty="0">
                    <a:solidFill>
                      <a:srgbClr val="000000"/>
                    </a:solidFill>
                  </a:rPr>
                  <a:t> pick items above threshold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2308324"/>
              </a:xfrm>
              <a:prstGeom prst="rect">
                <a:avLst/>
              </a:prstGeom>
              <a:blipFill>
                <a:blip r:embed="rId3"/>
                <a:stretch>
                  <a:fillRect l="-1347" t="-6332" b="-126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C85A69-D926-03AD-A368-8C5C8AE8CCA0}"/>
              </a:ext>
            </a:extLst>
          </p:cNvPr>
          <p:cNvCxnSpPr>
            <a:cxnSpLocks/>
          </p:cNvCxnSpPr>
          <p:nvPr/>
        </p:nvCxnSpPr>
        <p:spPr>
          <a:xfrm>
            <a:off x="5769196" y="12035095"/>
            <a:ext cx="110534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/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/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7">
            <a:extLst>
              <a:ext uri="{FF2B5EF4-FFF2-40B4-BE49-F238E27FC236}">
                <a16:creationId xmlns:a16="http://schemas.microsoft.com/office/drawing/2014/main" id="{4346E0B5-3FF5-6B32-BF9B-268926BA206B}"/>
              </a:ext>
            </a:extLst>
          </p:cNvPr>
          <p:cNvSpPr/>
          <p:nvPr/>
        </p:nvSpPr>
        <p:spPr>
          <a:xfrm>
            <a:off x="7719603" y="10132542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8">
            <a:extLst>
              <a:ext uri="{FF2B5EF4-FFF2-40B4-BE49-F238E27FC236}">
                <a16:creationId xmlns:a16="http://schemas.microsoft.com/office/drawing/2014/main" id="{DC71EC42-F74B-DD6B-6446-F0688C7454CA}"/>
              </a:ext>
            </a:extLst>
          </p:cNvPr>
          <p:cNvSpPr/>
          <p:nvPr/>
        </p:nvSpPr>
        <p:spPr>
          <a:xfrm>
            <a:off x="11899819" y="7602569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9">
            <a:extLst>
              <a:ext uri="{FF2B5EF4-FFF2-40B4-BE49-F238E27FC236}">
                <a16:creationId xmlns:a16="http://schemas.microsoft.com/office/drawing/2014/main" id="{B59AC624-7BD7-C0DF-64F8-8ADDC8468FE5}"/>
              </a:ext>
            </a:extLst>
          </p:cNvPr>
          <p:cNvSpPr/>
          <p:nvPr/>
        </p:nvSpPr>
        <p:spPr>
          <a:xfrm>
            <a:off x="15201916" y="8595474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20">
            <a:extLst>
              <a:ext uri="{FF2B5EF4-FFF2-40B4-BE49-F238E27FC236}">
                <a16:creationId xmlns:a16="http://schemas.microsoft.com/office/drawing/2014/main" id="{09AF5084-B715-CE4B-5368-F6AA41708B5A}"/>
              </a:ext>
            </a:extLst>
          </p:cNvPr>
          <p:cNvSpPr/>
          <p:nvPr/>
        </p:nvSpPr>
        <p:spPr>
          <a:xfrm>
            <a:off x="9655995" y="10793920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18">
            <a:extLst>
              <a:ext uri="{FF2B5EF4-FFF2-40B4-BE49-F238E27FC236}">
                <a16:creationId xmlns:a16="http://schemas.microsoft.com/office/drawing/2014/main" id="{8C50FDBA-6F72-0F7A-DCA0-3278B6C7A42B}"/>
              </a:ext>
            </a:extLst>
          </p:cNvPr>
          <p:cNvSpPr/>
          <p:nvPr/>
        </p:nvSpPr>
        <p:spPr>
          <a:xfrm>
            <a:off x="13397151" y="11258595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B52812-B74A-6AC3-5662-896225712D5D}"/>
              </a:ext>
            </a:extLst>
          </p:cNvPr>
          <p:cNvCxnSpPr>
            <a:cxnSpLocks/>
          </p:cNvCxnSpPr>
          <p:nvPr/>
        </p:nvCxnSpPr>
        <p:spPr>
          <a:xfrm>
            <a:off x="5740963" y="10597217"/>
            <a:ext cx="11053420" cy="0"/>
          </a:xfrm>
          <a:prstGeom prst="line">
            <a:avLst/>
          </a:prstGeom>
          <a:ln>
            <a:solidFill>
              <a:srgbClr val="BF0000"/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riangle 19">
            <a:extLst>
              <a:ext uri="{FF2B5EF4-FFF2-40B4-BE49-F238E27FC236}">
                <a16:creationId xmlns:a16="http://schemas.microsoft.com/office/drawing/2014/main" id="{1BA8EF7D-8A2A-25D5-3D99-765EA4BE63FD}"/>
              </a:ext>
            </a:extLst>
          </p:cNvPr>
          <p:cNvSpPr/>
          <p:nvPr/>
        </p:nvSpPr>
        <p:spPr>
          <a:xfrm>
            <a:off x="15201916" y="10597217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35593-DB53-1EA3-0C6D-FDB61894C9D0}"/>
              </a:ext>
            </a:extLst>
          </p:cNvPr>
          <p:cNvSpPr/>
          <p:nvPr/>
        </p:nvSpPr>
        <p:spPr>
          <a:xfrm>
            <a:off x="10712887" y="10132088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90B283-730F-1F7B-AA0D-2C32C5EEF968}"/>
              </a:ext>
            </a:extLst>
          </p:cNvPr>
          <p:cNvSpPr/>
          <p:nvPr/>
        </p:nvSpPr>
        <p:spPr>
          <a:xfrm>
            <a:off x="11625499" y="10166985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89C51-3C36-D3EF-0C16-DD5E11A11351}"/>
              </a:ext>
            </a:extLst>
          </p:cNvPr>
          <p:cNvSpPr txBox="1"/>
          <p:nvPr/>
        </p:nvSpPr>
        <p:spPr>
          <a:xfrm>
            <a:off x="18652232" y="6901679"/>
            <a:ext cx="3897692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Lato Regular"/>
              </a:rPr>
              <a:t>is this</a:t>
            </a:r>
            <a:r>
              <a:rPr kumimoji="0" lang="en-US" sz="440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Lato Regular"/>
              </a:rPr>
              <a:t> </a:t>
            </a:r>
            <a:r>
              <a:rPr kumimoji="0" lang="en-US" sz="44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Lato Regular"/>
              </a:rPr>
              <a:t>robust to injecting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rgbClr val="FF0000"/>
                </a:solidFill>
              </a:rPr>
              <a:t>bad items</a:t>
            </a:r>
            <a:r>
              <a:rPr kumimoji="0" lang="en-US" sz="44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Lato Regular"/>
              </a:rPr>
              <a:t>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6ED296-D0AA-5845-DD5A-06F57247DAE1}"/>
                  </a:ext>
                </a:extLst>
              </p:cNvPr>
              <p:cNvSpPr txBox="1"/>
              <p:nvPr/>
            </p:nvSpPr>
            <p:spPr>
              <a:xfrm>
                <a:off x="17646900" y="9339449"/>
                <a:ext cx="5814675" cy="21339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i="0" u="none" strike="noStrike" cap="none" spc="0" normalizeH="0" baseline="0" dirty="0">
                    <a:ln>
                      <a:noFill/>
                    </a:ln>
                    <a:solidFill>
                      <a:schemeClr val="tx2">
                        <a:lumMod val="20000"/>
                        <a:lumOff val="80000"/>
                      </a:schemeClr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Imagine 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𝑔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 …=</m:t>
                      </m:r>
                      <m:sSub>
                        <m:sSubPr>
                          <m:ctrlP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𝑔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𝑘</m:t>
                          </m:r>
                          <m: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−1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a:rPr kumimoji="0" lang="en-U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𝑀</m:t>
                      </m:r>
                    </m:oMath>
                  </m:oMathPara>
                </a14:m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𝑔</m:t>
                          </m:r>
                        </m:e>
                        <m:sub>
                          <m: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𝑘</m:t>
                          </m:r>
                        </m:sub>
                      </m:sSub>
                      <m:r>
                        <a:rPr kumimoji="0" lang="en-U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=1</m:t>
                      </m:r>
                    </m:oMath>
                  </m:oMathPara>
                </a14:m>
                <a:endParaRPr kumimoji="0" lang="en-US" sz="4400" i="0" u="none" strike="noStrike" cap="none" spc="0" normalizeH="0" baseline="0" dirty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6ED296-D0AA-5845-DD5A-06F57247D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900" y="9339449"/>
                <a:ext cx="5814675" cy="2133918"/>
              </a:xfrm>
              <a:prstGeom prst="rect">
                <a:avLst/>
              </a:prstGeom>
              <a:blipFill>
                <a:blip r:embed="rId6"/>
                <a:stretch>
                  <a:fillRect t="-51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1F26FC9-AEDB-4C57-8FE6-CB105947B171}"/>
              </a:ext>
            </a:extLst>
          </p:cNvPr>
          <p:cNvSpPr txBox="1"/>
          <p:nvPr/>
        </p:nvSpPr>
        <p:spPr>
          <a:xfrm>
            <a:off x="18155474" y="11843052"/>
            <a:ext cx="4891207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C00000"/>
                </a:solidFill>
              </a:rPr>
              <a:t>inject reds of value 1</a:t>
            </a:r>
            <a:endParaRPr kumimoji="0" lang="en-US" sz="40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1059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3030456" y="4769601"/>
            <a:ext cx="359713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Parallel machines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15846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Load Balancing problems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57B99-B98E-4453-95B9-F063C1ECF27D}"/>
              </a:ext>
            </a:extLst>
          </p:cNvPr>
          <p:cNvSpPr txBox="1"/>
          <p:nvPr/>
        </p:nvSpPr>
        <p:spPr>
          <a:xfrm>
            <a:off x="3030455" y="5960677"/>
            <a:ext cx="5054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Low-congestion routing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CC98C-12AD-40F0-A7B7-0E79154BC8B7}"/>
              </a:ext>
            </a:extLst>
          </p:cNvPr>
          <p:cNvSpPr txBox="1"/>
          <p:nvPr/>
        </p:nvSpPr>
        <p:spPr>
          <a:xfrm>
            <a:off x="2253802" y="8861808"/>
            <a:ext cx="108395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</a:rPr>
              <a:t>Packing Integer Programs and Random Order models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030E8-001A-460B-B753-11B79F3F1E32}"/>
              </a:ext>
            </a:extLst>
          </p:cNvPr>
          <p:cNvSpPr txBox="1"/>
          <p:nvPr/>
        </p:nvSpPr>
        <p:spPr>
          <a:xfrm>
            <a:off x="3030455" y="10064513"/>
            <a:ext cx="340477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</a:rPr>
              <a:t>k-item secretary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99858A-CE84-44B6-876C-0D4DFF13E390}"/>
              </a:ext>
            </a:extLst>
          </p:cNvPr>
          <p:cNvSpPr txBox="1"/>
          <p:nvPr/>
        </p:nvSpPr>
        <p:spPr>
          <a:xfrm>
            <a:off x="3030455" y="11267218"/>
            <a:ext cx="67310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</a:rPr>
              <a:t>robust packing LPs using experts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75CA65-DC27-44EF-9032-42FD60515635}"/>
                  </a:ext>
                </a:extLst>
              </p14:cNvPr>
              <p14:cNvContentPartPr/>
              <p14:nvPr/>
            </p14:nvContentPartPr>
            <p14:xfrm>
              <a:off x="1253040" y="3331560"/>
              <a:ext cx="7179120" cy="114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75CA65-DC27-44EF-9032-42FD605156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1040" y="3187560"/>
                <a:ext cx="7322760" cy="14306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A1ABCAB-F01C-4C3A-9D8B-6B56E1D19644}"/>
              </a:ext>
            </a:extLst>
          </p:cNvPr>
          <p:cNvSpPr txBox="1"/>
          <p:nvPr/>
        </p:nvSpPr>
        <p:spPr>
          <a:xfrm>
            <a:off x="3030455" y="7161359"/>
            <a:ext cx="44018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Lato Regular"/>
              </a:rPr>
              <a:t>Online with a Sample</a:t>
            </a:r>
          </a:p>
        </p:txBody>
      </p:sp>
    </p:spTree>
    <p:extLst>
      <p:ext uri="{BB962C8B-B14F-4D97-AF65-F5344CB8AC3E}">
        <p14:creationId xmlns:p14="http://schemas.microsoft.com/office/powerpoint/2010/main" val="375692432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idea #2: a robust threshold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14862014" cy="37856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Suppose green values are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 …&gt;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rgbClr val="BF0000"/>
                    </a:solidFill>
                  </a:rPr>
                  <a:t>Idea #2:</a:t>
                </a:r>
                <a:r>
                  <a:rPr lang="en-US" sz="4800" dirty="0">
                    <a:solidFill>
                      <a:srgbClr val="BF0000"/>
                    </a:solidFill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</a:rPr>
                  <a:t>pick items above threshold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800" i="1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Adding red items does not hurt…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14862014" cy="3785652"/>
              </a:xfrm>
              <a:prstGeom prst="rect">
                <a:avLst/>
              </a:prstGeom>
              <a:blipFill>
                <a:blip r:embed="rId3"/>
                <a:stretch>
                  <a:fillRect l="-1846" t="-3865" b="-756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C85A69-D926-03AD-A368-8C5C8AE8CCA0}"/>
              </a:ext>
            </a:extLst>
          </p:cNvPr>
          <p:cNvCxnSpPr>
            <a:cxnSpLocks/>
          </p:cNvCxnSpPr>
          <p:nvPr/>
        </p:nvCxnSpPr>
        <p:spPr>
          <a:xfrm>
            <a:off x="5769196" y="12035095"/>
            <a:ext cx="110534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/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/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7">
            <a:extLst>
              <a:ext uri="{FF2B5EF4-FFF2-40B4-BE49-F238E27FC236}">
                <a16:creationId xmlns:a16="http://schemas.microsoft.com/office/drawing/2014/main" id="{4346E0B5-3FF5-6B32-BF9B-268926BA206B}"/>
              </a:ext>
            </a:extLst>
          </p:cNvPr>
          <p:cNvSpPr/>
          <p:nvPr/>
        </p:nvSpPr>
        <p:spPr>
          <a:xfrm>
            <a:off x="7719603" y="10132542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8">
            <a:extLst>
              <a:ext uri="{FF2B5EF4-FFF2-40B4-BE49-F238E27FC236}">
                <a16:creationId xmlns:a16="http://schemas.microsoft.com/office/drawing/2014/main" id="{DC71EC42-F74B-DD6B-6446-F0688C7454CA}"/>
              </a:ext>
            </a:extLst>
          </p:cNvPr>
          <p:cNvSpPr/>
          <p:nvPr/>
        </p:nvSpPr>
        <p:spPr>
          <a:xfrm>
            <a:off x="11899819" y="7602569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9">
            <a:extLst>
              <a:ext uri="{FF2B5EF4-FFF2-40B4-BE49-F238E27FC236}">
                <a16:creationId xmlns:a16="http://schemas.microsoft.com/office/drawing/2014/main" id="{B59AC624-7BD7-C0DF-64F8-8ADDC8468FE5}"/>
              </a:ext>
            </a:extLst>
          </p:cNvPr>
          <p:cNvSpPr/>
          <p:nvPr/>
        </p:nvSpPr>
        <p:spPr>
          <a:xfrm>
            <a:off x="15201916" y="10597217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20">
            <a:extLst>
              <a:ext uri="{FF2B5EF4-FFF2-40B4-BE49-F238E27FC236}">
                <a16:creationId xmlns:a16="http://schemas.microsoft.com/office/drawing/2014/main" id="{09AF5084-B715-CE4B-5368-F6AA41708B5A}"/>
              </a:ext>
            </a:extLst>
          </p:cNvPr>
          <p:cNvSpPr/>
          <p:nvPr/>
        </p:nvSpPr>
        <p:spPr>
          <a:xfrm>
            <a:off x="9655995" y="10793920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18">
            <a:extLst>
              <a:ext uri="{FF2B5EF4-FFF2-40B4-BE49-F238E27FC236}">
                <a16:creationId xmlns:a16="http://schemas.microsoft.com/office/drawing/2014/main" id="{8C50FDBA-6F72-0F7A-DCA0-3278B6C7A42B}"/>
              </a:ext>
            </a:extLst>
          </p:cNvPr>
          <p:cNvSpPr/>
          <p:nvPr/>
        </p:nvSpPr>
        <p:spPr>
          <a:xfrm>
            <a:off x="13397151" y="11258595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B52812-B74A-6AC3-5662-896225712D5D}"/>
              </a:ext>
            </a:extLst>
          </p:cNvPr>
          <p:cNvCxnSpPr>
            <a:cxnSpLocks/>
          </p:cNvCxnSpPr>
          <p:nvPr/>
        </p:nvCxnSpPr>
        <p:spPr>
          <a:xfrm>
            <a:off x="5740963" y="9857629"/>
            <a:ext cx="11053420" cy="0"/>
          </a:xfrm>
          <a:prstGeom prst="line">
            <a:avLst/>
          </a:prstGeom>
          <a:ln>
            <a:solidFill>
              <a:srgbClr val="BF0000"/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riangle 19">
            <a:extLst>
              <a:ext uri="{FF2B5EF4-FFF2-40B4-BE49-F238E27FC236}">
                <a16:creationId xmlns:a16="http://schemas.microsoft.com/office/drawing/2014/main" id="{6A9B2620-D163-9565-A0D8-9701B4DA2B94}"/>
              </a:ext>
            </a:extLst>
          </p:cNvPr>
          <p:cNvSpPr/>
          <p:nvPr/>
        </p:nvSpPr>
        <p:spPr>
          <a:xfrm>
            <a:off x="15201916" y="8595474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F08DCC-4EFA-3CCB-0AC9-0B8AA9D908B4}"/>
                  </a:ext>
                </a:extLst>
              </p:cNvPr>
              <p:cNvSpPr txBox="1"/>
              <p:nvPr/>
            </p:nvSpPr>
            <p:spPr>
              <a:xfrm>
                <a:off x="13397151" y="5096198"/>
                <a:ext cx="3011134" cy="830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sz="4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F08DCC-4EFA-3CCB-0AC9-0B8AA9D90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151" y="5096198"/>
                <a:ext cx="301113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B29689-0FBC-7E1F-84D5-D1B7D2DA57CC}"/>
                  </a:ext>
                </a:extLst>
              </p:cNvPr>
              <p:cNvSpPr txBox="1"/>
              <p:nvPr/>
            </p:nvSpPr>
            <p:spPr>
              <a:xfrm>
                <a:off x="16577233" y="9388381"/>
                <a:ext cx="3154480" cy="830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sz="4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B29689-0FBC-7E1F-84D5-D1B7D2DA5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7233" y="9388381"/>
                <a:ext cx="315448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04AB25-B01A-1C4A-7403-E45AFE4F37E1}"/>
                  </a:ext>
                </a:extLst>
              </p:cNvPr>
              <p:cNvSpPr txBox="1"/>
              <p:nvPr/>
            </p:nvSpPr>
            <p:spPr>
              <a:xfrm>
                <a:off x="18469753" y="7028925"/>
                <a:ext cx="3897692" cy="10874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each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picked red item also gives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/2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𝑘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…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04AB25-B01A-1C4A-7403-E45AFE4F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753" y="7028925"/>
                <a:ext cx="3897692" cy="1087477"/>
              </a:xfrm>
              <a:prstGeom prst="rect">
                <a:avLst/>
              </a:prstGeom>
              <a:blipFill>
                <a:blip r:embed="rId8"/>
                <a:stretch>
                  <a:fillRect l="-3756" t="-6180" r="-6573" b="-1741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924BD0-5BBA-3305-67D6-8A1BE459C42D}"/>
                  </a:ext>
                </a:extLst>
              </p:cNvPr>
              <p:cNvSpPr txBox="1"/>
              <p:nvPr/>
            </p:nvSpPr>
            <p:spPr>
              <a:xfrm>
                <a:off x="18469753" y="4257086"/>
                <a:ext cx="3897692" cy="20126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∃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good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solution: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aseline="0" dirty="0">
                    <a:solidFill>
                      <a:srgbClr val="000000"/>
                    </a:solidFill>
                  </a:rPr>
                  <a:t>OPT “loses” at most </a:t>
                </a:r>
                <a:br>
                  <a:rPr lang="en-US" sz="3200" i="1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sz="3200" i="1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i="1" baseline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baseline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sz="3200" i="1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924BD0-5BBA-3305-67D6-8A1BE459C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753" y="4257086"/>
                <a:ext cx="3897692" cy="2012667"/>
              </a:xfrm>
              <a:prstGeom prst="rect">
                <a:avLst/>
              </a:prstGeom>
              <a:blipFill>
                <a:blip r:embed="rId9"/>
                <a:stretch>
                  <a:fillRect l="-1878" t="-3323" r="-4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637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robust algorithmic thinking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3046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1. Show robust “single-parameter” algorithm:</a:t>
                </a: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     right threshold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get good value even after corruption</a:t>
                </a:r>
              </a:p>
              <a:p>
                <a:pPr marL="0" indent="0" algn="l">
                  <a:buNone/>
                </a:pPr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2. Learn this parameter robustly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3046988"/>
              </a:xfrm>
              <a:prstGeom prst="rect">
                <a:avLst/>
              </a:prstGeom>
              <a:blipFill>
                <a:blip r:embed="rId3"/>
                <a:stretch>
                  <a:fillRect l="-1347" t="-4600" b="-96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C85A69-D926-03AD-A368-8C5C8AE8CCA0}"/>
              </a:ext>
            </a:extLst>
          </p:cNvPr>
          <p:cNvCxnSpPr>
            <a:cxnSpLocks/>
          </p:cNvCxnSpPr>
          <p:nvPr/>
        </p:nvCxnSpPr>
        <p:spPr>
          <a:xfrm>
            <a:off x="5769196" y="12035095"/>
            <a:ext cx="110534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/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75E2B-C366-8B53-0815-FCC32C32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63" y="12216829"/>
                <a:ext cx="14920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/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noFill/>
              <a:ln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433C7-0D6F-CEA5-1870-6540E71E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221" y="12216829"/>
                <a:ext cx="149201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6E58A30-6001-29F9-6FCA-471D170386AE}"/>
              </a:ext>
            </a:extLst>
          </p:cNvPr>
          <p:cNvSpPr/>
          <p:nvPr/>
        </p:nvSpPr>
        <p:spPr>
          <a:xfrm>
            <a:off x="8702411" y="10984275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BB31A1-AB6E-4597-376A-DBEAE1A122A6}"/>
              </a:ext>
            </a:extLst>
          </p:cNvPr>
          <p:cNvSpPr/>
          <p:nvPr/>
        </p:nvSpPr>
        <p:spPr>
          <a:xfrm>
            <a:off x="10712887" y="10132088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9BE4D0-D541-0DF8-1F4E-90487E270176}"/>
              </a:ext>
            </a:extLst>
          </p:cNvPr>
          <p:cNvSpPr/>
          <p:nvPr/>
        </p:nvSpPr>
        <p:spPr>
          <a:xfrm>
            <a:off x="12729529" y="11085511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3AF124-EB34-1DC1-310F-026971E3E9C0}"/>
              </a:ext>
            </a:extLst>
          </p:cNvPr>
          <p:cNvSpPr/>
          <p:nvPr/>
        </p:nvSpPr>
        <p:spPr>
          <a:xfrm>
            <a:off x="14320357" y="9994928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08DFC6-1B98-352C-91B9-838159BB4512}"/>
              </a:ext>
            </a:extLst>
          </p:cNvPr>
          <p:cNvSpPr/>
          <p:nvPr/>
        </p:nvSpPr>
        <p:spPr>
          <a:xfrm>
            <a:off x="7718044" y="9337064"/>
            <a:ext cx="274320" cy="27432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7">
            <a:extLst>
              <a:ext uri="{FF2B5EF4-FFF2-40B4-BE49-F238E27FC236}">
                <a16:creationId xmlns:a16="http://schemas.microsoft.com/office/drawing/2014/main" id="{4346E0B5-3FF5-6B32-BF9B-268926BA206B}"/>
              </a:ext>
            </a:extLst>
          </p:cNvPr>
          <p:cNvSpPr/>
          <p:nvPr/>
        </p:nvSpPr>
        <p:spPr>
          <a:xfrm>
            <a:off x="6993462" y="10078583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8">
            <a:extLst>
              <a:ext uri="{FF2B5EF4-FFF2-40B4-BE49-F238E27FC236}">
                <a16:creationId xmlns:a16="http://schemas.microsoft.com/office/drawing/2014/main" id="{DC71EC42-F74B-DD6B-6446-F0688C7454CA}"/>
              </a:ext>
            </a:extLst>
          </p:cNvPr>
          <p:cNvSpPr/>
          <p:nvPr/>
        </p:nvSpPr>
        <p:spPr>
          <a:xfrm>
            <a:off x="12294945" y="9266159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9">
            <a:extLst>
              <a:ext uri="{FF2B5EF4-FFF2-40B4-BE49-F238E27FC236}">
                <a16:creationId xmlns:a16="http://schemas.microsoft.com/office/drawing/2014/main" id="{B59AC624-7BD7-C0DF-64F8-8ADDC8468FE5}"/>
              </a:ext>
            </a:extLst>
          </p:cNvPr>
          <p:cNvSpPr/>
          <p:nvPr/>
        </p:nvSpPr>
        <p:spPr>
          <a:xfrm>
            <a:off x="15201916" y="10597217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20">
            <a:extLst>
              <a:ext uri="{FF2B5EF4-FFF2-40B4-BE49-F238E27FC236}">
                <a16:creationId xmlns:a16="http://schemas.microsoft.com/office/drawing/2014/main" id="{09AF5084-B715-CE4B-5368-F6AA41708B5A}"/>
              </a:ext>
            </a:extLst>
          </p:cNvPr>
          <p:cNvSpPr/>
          <p:nvPr/>
        </p:nvSpPr>
        <p:spPr>
          <a:xfrm>
            <a:off x="9848808" y="10602432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18">
            <a:extLst>
              <a:ext uri="{FF2B5EF4-FFF2-40B4-BE49-F238E27FC236}">
                <a16:creationId xmlns:a16="http://schemas.microsoft.com/office/drawing/2014/main" id="{8C50FDBA-6F72-0F7A-DCA0-3278B6C7A42B}"/>
              </a:ext>
            </a:extLst>
          </p:cNvPr>
          <p:cNvSpPr/>
          <p:nvPr/>
        </p:nvSpPr>
        <p:spPr>
          <a:xfrm>
            <a:off x="13397151" y="11258595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4A80149-2832-8127-666D-9C47F867E088}"/>
                  </a:ext>
                </a:extLst>
              </p14:cNvPr>
              <p14:cNvContentPartPr/>
              <p14:nvPr/>
            </p14:nvContentPartPr>
            <p14:xfrm>
              <a:off x="17915506" y="2595854"/>
              <a:ext cx="41400" cy="2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4A80149-2832-8127-666D-9C47F867E0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06506" y="2587214"/>
                <a:ext cx="59040" cy="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358833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step 2: learn threshold robustly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1569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33CC"/>
                    </a:solidFill>
                  </a:rPr>
                  <a:t>a.   </a:t>
                </a:r>
                <a:r>
                  <a:rPr lang="en-US" sz="4800" dirty="0">
                    <a:solidFill>
                      <a:srgbClr val="000000"/>
                    </a:solidFill>
                  </a:rPr>
                  <a:t>Estimate of OPT to within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different guesses for OPT, need to choose right guess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1569660"/>
              </a:xfrm>
              <a:prstGeom prst="rect">
                <a:avLst/>
              </a:prstGeom>
              <a:blipFill>
                <a:blip r:embed="rId3"/>
                <a:stretch>
                  <a:fillRect l="-1347" t="-9302" b="-189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88D1B5-3E23-CA2C-6190-4473F95ED35A}"/>
              </a:ext>
            </a:extLst>
          </p:cNvPr>
          <p:cNvSpPr txBox="1"/>
          <p:nvPr/>
        </p:nvSpPr>
        <p:spPr>
          <a:xfrm>
            <a:off x="2180858" y="5703315"/>
            <a:ext cx="2099664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800" dirty="0">
                <a:solidFill>
                  <a:srgbClr val="0033CC"/>
                </a:solidFill>
              </a:rPr>
              <a:t>b.   </a:t>
            </a:r>
            <a:r>
              <a:rPr lang="en-US" sz="4800" dirty="0">
                <a:solidFill>
                  <a:srgbClr val="000000"/>
                </a:solidFill>
              </a:rPr>
              <a:t>Use online learning (“experts” algorithm) to do almost as well as best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55537F-7053-07E1-894F-A4CBEFAC2310}"/>
                  </a:ext>
                </a:extLst>
              </p:cNvPr>
              <p:cNvSpPr txBox="1"/>
              <p:nvPr/>
            </p:nvSpPr>
            <p:spPr>
              <a:xfrm>
                <a:off x="2180859" y="7765198"/>
                <a:ext cx="20367522" cy="830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Break time [0,1] into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intervals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55537F-7053-07E1-894F-A4CBEFAC2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59" y="7765198"/>
                <a:ext cx="20367522" cy="830997"/>
              </a:xfrm>
              <a:prstGeom prst="rect">
                <a:avLst/>
              </a:prstGeom>
              <a:blipFill>
                <a:blip r:embed="rId4"/>
                <a:stretch>
                  <a:fillRect l="-1377" t="-17647" b="-3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A84E1DD-07B9-1D0E-DB21-408456EE2A20}"/>
              </a:ext>
            </a:extLst>
          </p:cNvPr>
          <p:cNvSpPr txBox="1"/>
          <p:nvPr/>
        </p:nvSpPr>
        <p:spPr>
          <a:xfrm>
            <a:off x="2180859" y="9204033"/>
            <a:ext cx="2036752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800" dirty="0">
                <a:solidFill>
                  <a:srgbClr val="000000"/>
                </a:solidFill>
              </a:rPr>
              <a:t>Use feedback from each interval to choose guess for next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95E168-F06A-F655-7183-76AF3CE95092}"/>
                  </a:ext>
                </a:extLst>
              </p:cNvPr>
              <p:cNvSpPr txBox="1"/>
              <p:nvPr/>
            </p:nvSpPr>
            <p:spPr>
              <a:xfrm>
                <a:off x="2180859" y="10781821"/>
                <a:ext cx="20367522" cy="830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Payoff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−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regret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95E168-F06A-F655-7183-76AF3CE95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59" y="10781821"/>
                <a:ext cx="20367522" cy="830997"/>
              </a:xfrm>
              <a:prstGeom prst="rect">
                <a:avLst/>
              </a:prstGeom>
              <a:blipFill>
                <a:blip r:embed="rId5"/>
                <a:stretch>
                  <a:fillRect l="-1377" t="-17647" b="-3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8A0B2D-BBA9-99B5-1359-FDB7A0EB9FCA}"/>
              </a:ext>
            </a:extLst>
          </p:cNvPr>
          <p:cNvCxnSpPr/>
          <p:nvPr/>
        </p:nvCxnSpPr>
        <p:spPr>
          <a:xfrm>
            <a:off x="847165" y="7223310"/>
            <a:ext cx="22671741" cy="0"/>
          </a:xfrm>
          <a:prstGeom prst="line">
            <a:avLst/>
          </a:prstGeom>
          <a:noFill/>
          <a:ln w="76200" cap="flat">
            <a:solidFill>
              <a:srgbClr val="B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4FA9B8-3BFD-4361-8D09-55088B503F22}"/>
              </a:ext>
            </a:extLst>
          </p:cNvPr>
          <p:cNvSpPr txBox="1"/>
          <p:nvPr/>
        </p:nvSpPr>
        <p:spPr>
          <a:xfrm>
            <a:off x="9131200" y="12747486"/>
            <a:ext cx="61216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how much regret?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C61C6B-9E11-4D1C-BC51-8ACAEBDE7DEB}"/>
              </a:ext>
            </a:extLst>
          </p:cNvPr>
          <p:cNvCxnSpPr>
            <a:cxnSpLocks/>
          </p:cNvCxnSpPr>
          <p:nvPr/>
        </p:nvCxnSpPr>
        <p:spPr>
          <a:xfrm flipH="1" flipV="1">
            <a:off x="8686800" y="11612818"/>
            <a:ext cx="1642440" cy="960261"/>
          </a:xfrm>
          <a:prstGeom prst="straightConnector1">
            <a:avLst/>
          </a:prstGeom>
          <a:ln w="76200" cap="flat" cmpd="sng" algn="ctr">
            <a:solidFill>
              <a:srgbClr val="B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99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regret vs multilevel regret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DA494-125B-4BF9-8FD6-AB4241205207}"/>
                  </a:ext>
                </a:extLst>
              </p:cNvPr>
              <p:cNvSpPr txBox="1"/>
              <p:nvPr/>
            </p:nvSpPr>
            <p:spPr>
              <a:xfrm>
                <a:off x="6342643" y="3550031"/>
                <a:ext cx="11698715" cy="1895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max</m:t>
                          </m:r>
                        </m:e>
                        <m:lim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𝑖</m:t>
                          </m:r>
                        </m:lim>
                      </m:limLow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𝑅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𝑖</m:t>
                          </m:r>
                        </m:sub>
                      </m:sSub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≤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𝜀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limLow>
                        <m:limLow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max</m:t>
                          </m:r>
                        </m:e>
                        <m:lim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𝑖</m:t>
                          </m:r>
                        </m:lim>
                      </m:limLow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𝑅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𝑖</m:t>
                          </m:r>
                        </m:sub>
                      </m:sSub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+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𝑀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⋅</m:t>
                      </m:r>
                      <m:f>
                        <m:f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𝐾</m:t>
                              </m:r>
                            </m:e>
                          </m:func>
                        </m:num>
                        <m:den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𝜀</m:t>
                          </m:r>
                        </m:den>
                      </m:f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DA494-125B-4BF9-8FD6-AB4241205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43" y="3550031"/>
                <a:ext cx="11698715" cy="1895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3DC409-4E88-4CC5-A942-E348BFC560CD}"/>
                  </a:ext>
                </a:extLst>
              </p:cNvPr>
              <p:cNvSpPr txBox="1"/>
              <p:nvPr/>
            </p:nvSpPr>
            <p:spPr>
              <a:xfrm>
                <a:off x="7517932" y="8387537"/>
                <a:ext cx="9348136" cy="1895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𝑅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𝑖</m:t>
                          </m:r>
                        </m:sub>
                      </m:sSub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≤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𝜀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𝑅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𝑖</m:t>
                          </m:r>
                        </m:sub>
                      </m:sSub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+</m:t>
                      </m:r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𝑀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𝑖</m:t>
                          </m:r>
                        </m:sub>
                      </m:sSub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⋅</m:t>
                      </m:r>
                      <m:f>
                        <m:f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𝐾</m:t>
                              </m:r>
                            </m:e>
                          </m:func>
                        </m:num>
                        <m:den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𝜀</m:t>
                          </m:r>
                        </m:den>
                      </m:f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3DC409-4E88-4CC5-A942-E348BFC56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932" y="8387537"/>
                <a:ext cx="9348136" cy="1895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1C1C54F-9296-4D1D-83A0-83C7818D56C8}"/>
              </a:ext>
            </a:extLst>
          </p:cNvPr>
          <p:cNvSpPr txBox="1"/>
          <p:nvPr/>
        </p:nvSpPr>
        <p:spPr>
          <a:xfrm>
            <a:off x="8416050" y="6279324"/>
            <a:ext cx="373018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ALG = our reward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716F2-B0BC-4E83-9FD7-6AA3EBE75566}"/>
              </a:ext>
            </a:extLst>
          </p:cNvPr>
          <p:cNvSpPr txBox="1"/>
          <p:nvPr/>
        </p:nvSpPr>
        <p:spPr>
          <a:xfrm>
            <a:off x="3714083" y="6002325"/>
            <a:ext cx="349775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OPT = reward of</a:t>
            </a:r>
            <a:b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best expert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9CD7E8-7CD6-4776-B45D-3700E0C3EDB0}"/>
                  </a:ext>
                </a:extLst>
              </p:cNvPr>
              <p:cNvSpPr txBox="1"/>
              <p:nvPr/>
            </p:nvSpPr>
            <p:spPr>
              <a:xfrm>
                <a:off x="14018539" y="6059455"/>
                <a:ext cx="136441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𝜀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OPT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9CD7E8-7CD6-4776-B45D-3700E0C3E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539" y="6059455"/>
                <a:ext cx="1364412" cy="656590"/>
              </a:xfrm>
              <a:prstGeom prst="rect">
                <a:avLst/>
              </a:prstGeom>
              <a:blipFill>
                <a:blip r:embed="rId5"/>
                <a:stretch>
                  <a:fillRect t="-13889" r="-16592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0C4E55-1BA3-4B18-AF25-42BF1148B3F1}"/>
                  </a:ext>
                </a:extLst>
              </p:cNvPr>
              <p:cNvSpPr txBox="1"/>
              <p:nvPr/>
            </p:nvSpPr>
            <p:spPr>
              <a:xfrm>
                <a:off x="16307218" y="5865284"/>
                <a:ext cx="3582776" cy="176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𝑀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=</m:t>
                    </m:r>
                    <m:func>
                      <m:func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max</m:t>
                        </m:r>
                      </m:fName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reward</m:t>
                        </m:r>
                      </m:e>
                    </m:func>
                  </m:oMath>
                </a14:m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of any expert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C00000"/>
                    </a:solidFill>
                  </a:rPr>
                  <a:t>in one step</a:t>
                </a:r>
                <a:endParaRPr kumimoji="0" lang="en-US" sz="3600" b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0C4E55-1BA3-4B18-AF25-42BF1148B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7218" y="5865284"/>
                <a:ext cx="3582776" cy="1764586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ECA54-41C1-4971-B6B7-9027CECD809A}"/>
                  </a:ext>
                </a:extLst>
              </p:cNvPr>
              <p:cNvSpPr txBox="1"/>
              <p:nvPr/>
            </p:nvSpPr>
            <p:spPr>
              <a:xfrm>
                <a:off x="18110323" y="2387449"/>
                <a:ext cx="283847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𝐾</m:t>
                    </m:r>
                  </m:oMath>
                </a14:m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# experts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ECA54-41C1-4971-B6B7-9027CECD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323" y="2387449"/>
                <a:ext cx="2838470" cy="656590"/>
              </a:xfrm>
              <a:prstGeom prst="rect">
                <a:avLst/>
              </a:prstGeom>
              <a:blipFill>
                <a:blip r:embed="rId7"/>
                <a:stretch>
                  <a:fillRect t="-14953" r="-7742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F09BA79-F6EF-4412-9C3A-A4A239938CB3}"/>
              </a:ext>
            </a:extLst>
          </p:cNvPr>
          <p:cNvSpPr txBox="1"/>
          <p:nvPr/>
        </p:nvSpPr>
        <p:spPr>
          <a:xfrm>
            <a:off x="10161755" y="11078197"/>
            <a:ext cx="989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ALG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B8AB6F-BDAE-46B6-B465-61124E2EEDD8}"/>
              </a:ext>
            </a:extLst>
          </p:cNvPr>
          <p:cNvSpPr txBox="1"/>
          <p:nvPr/>
        </p:nvSpPr>
        <p:spPr>
          <a:xfrm>
            <a:off x="6174693" y="10684198"/>
            <a:ext cx="207428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reward of</a:t>
            </a:r>
            <a:b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expert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EF4587-9273-425D-B2AF-3D4AC796153A}"/>
              </a:ext>
            </a:extLst>
          </p:cNvPr>
          <p:cNvSpPr txBox="1"/>
          <p:nvPr/>
        </p:nvSpPr>
        <p:spPr>
          <a:xfrm>
            <a:off x="13813139" y="10524199"/>
            <a:ext cx="303127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max reward of</a:t>
            </a:r>
            <a:b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expert I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BF0000"/>
                </a:solidFill>
              </a:rPr>
              <a:t>in one step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BF0000"/>
              </a:solidFill>
              <a:effectLst/>
              <a:uFillTx/>
              <a:sym typeface="Lato Regular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0BCF1E-1E29-478E-86E0-574E997EA79B}"/>
              </a:ext>
            </a:extLst>
          </p:cNvPr>
          <p:cNvCxnSpPr>
            <a:stCxn id="19" idx="0"/>
          </p:cNvCxnSpPr>
          <p:nvPr/>
        </p:nvCxnSpPr>
        <p:spPr>
          <a:xfrm flipV="1">
            <a:off x="5462960" y="5099538"/>
            <a:ext cx="1090240" cy="902787"/>
          </a:xfrm>
          <a:prstGeom prst="straightConnector1">
            <a:avLst/>
          </a:prstGeom>
          <a:ln w="76200" cap="flat" cmpd="sng" algn="ctr">
            <a:solidFill>
              <a:srgbClr val="B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C42660-BD26-41A7-AACA-DD266F07A2ED}"/>
              </a:ext>
            </a:extLst>
          </p:cNvPr>
          <p:cNvCxnSpPr>
            <a:cxnSpLocks/>
          </p:cNvCxnSpPr>
          <p:nvPr/>
        </p:nvCxnSpPr>
        <p:spPr>
          <a:xfrm flipV="1">
            <a:off x="9820342" y="5550931"/>
            <a:ext cx="144273" cy="728394"/>
          </a:xfrm>
          <a:prstGeom prst="straightConnector1">
            <a:avLst/>
          </a:prstGeom>
          <a:ln w="76200" cap="flat" cmpd="sng" algn="ctr">
            <a:solidFill>
              <a:srgbClr val="B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3D8320-01A6-4372-928B-70D98A2831A9}"/>
              </a:ext>
            </a:extLst>
          </p:cNvPr>
          <p:cNvCxnSpPr>
            <a:cxnSpLocks/>
          </p:cNvCxnSpPr>
          <p:nvPr/>
        </p:nvCxnSpPr>
        <p:spPr>
          <a:xfrm flipH="1" flipV="1">
            <a:off x="10527323" y="9878414"/>
            <a:ext cx="130164" cy="1009361"/>
          </a:xfrm>
          <a:prstGeom prst="straightConnector1">
            <a:avLst/>
          </a:prstGeom>
          <a:ln w="76200" cap="flat" cmpd="sng" algn="ctr">
            <a:solidFill>
              <a:srgbClr val="B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02C712-1D21-49C8-9F8A-EC2FA9EA493E}"/>
              </a:ext>
            </a:extLst>
          </p:cNvPr>
          <p:cNvCxnSpPr>
            <a:cxnSpLocks/>
          </p:cNvCxnSpPr>
          <p:nvPr/>
        </p:nvCxnSpPr>
        <p:spPr>
          <a:xfrm flipV="1">
            <a:off x="7276918" y="9636369"/>
            <a:ext cx="518692" cy="1047830"/>
          </a:xfrm>
          <a:prstGeom prst="straightConnector1">
            <a:avLst/>
          </a:prstGeom>
          <a:ln w="76200" cap="flat" cmpd="sng" algn="ctr">
            <a:solidFill>
              <a:srgbClr val="B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BE0131-BC64-44D1-AA1F-A99322EBA2E4}"/>
              </a:ext>
            </a:extLst>
          </p:cNvPr>
          <p:cNvCxnSpPr>
            <a:cxnSpLocks/>
          </p:cNvCxnSpPr>
          <p:nvPr/>
        </p:nvCxnSpPr>
        <p:spPr>
          <a:xfrm flipH="1" flipV="1">
            <a:off x="14349046" y="9741877"/>
            <a:ext cx="353971" cy="843282"/>
          </a:xfrm>
          <a:prstGeom prst="straightConnector1">
            <a:avLst/>
          </a:prstGeom>
          <a:ln w="76200" cap="flat" cmpd="sng" algn="ctr">
            <a:solidFill>
              <a:srgbClr val="B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1DB2F70-D84B-4BAB-8A87-DE63AECB2BF5}"/>
              </a:ext>
            </a:extLst>
          </p:cNvPr>
          <p:cNvCxnSpPr>
            <a:cxnSpLocks/>
          </p:cNvCxnSpPr>
          <p:nvPr/>
        </p:nvCxnSpPr>
        <p:spPr>
          <a:xfrm flipH="1" flipV="1">
            <a:off x="15953247" y="4939174"/>
            <a:ext cx="353971" cy="843282"/>
          </a:xfrm>
          <a:prstGeom prst="straightConnector1">
            <a:avLst/>
          </a:prstGeom>
          <a:ln w="76200" cap="flat" cmpd="sng" algn="ctr">
            <a:solidFill>
              <a:srgbClr val="B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F15473B-0951-463B-8BAF-93EF4D655BE5}"/>
              </a:ext>
            </a:extLst>
          </p:cNvPr>
          <p:cNvCxnSpPr>
            <a:cxnSpLocks/>
          </p:cNvCxnSpPr>
          <p:nvPr/>
        </p:nvCxnSpPr>
        <p:spPr>
          <a:xfrm flipH="1" flipV="1">
            <a:off x="14042121" y="5143914"/>
            <a:ext cx="353971" cy="843282"/>
          </a:xfrm>
          <a:prstGeom prst="straightConnector1">
            <a:avLst/>
          </a:prstGeom>
          <a:ln w="76200" cap="flat" cmpd="sng" algn="ctr">
            <a:solidFill>
              <a:srgbClr val="B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B9B9D99-2B21-4973-A159-6AC90DAAC21C}"/>
              </a:ext>
            </a:extLst>
          </p:cNvPr>
          <p:cNvCxnSpPr>
            <a:cxnSpLocks/>
          </p:cNvCxnSpPr>
          <p:nvPr/>
        </p:nvCxnSpPr>
        <p:spPr>
          <a:xfrm flipH="1">
            <a:off x="17561169" y="2884112"/>
            <a:ext cx="480190" cy="665919"/>
          </a:xfrm>
          <a:prstGeom prst="straightConnector1">
            <a:avLst/>
          </a:prstGeom>
          <a:ln w="76200" cap="flat" cmpd="sng" algn="ctr">
            <a:solidFill>
              <a:srgbClr val="B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5F6F32-47C5-427E-9DCA-623C441A4563}"/>
                  </a:ext>
                </a:extLst>
              </p:cNvPr>
              <p:cNvSpPr txBox="1"/>
              <p:nvPr/>
            </p:nvSpPr>
            <p:spPr>
              <a:xfrm>
                <a:off x="20000069" y="10610406"/>
                <a:ext cx="332033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Ω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5F6F32-47C5-427E-9DCA-623C441A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069" y="10610406"/>
                <a:ext cx="3320332" cy="718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38C5CF-1818-42B4-B695-5FDEDF79D8C6}"/>
                  </a:ext>
                </a:extLst>
              </p:cNvPr>
              <p:cNvSpPr txBox="1"/>
              <p:nvPr/>
            </p:nvSpPr>
            <p:spPr>
              <a:xfrm>
                <a:off x="20016483" y="11689429"/>
                <a:ext cx="3414204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m:rPr>
                          <m:lit/>
                        </m:rP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≅ 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/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𝐿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38C5CF-1818-42B4-B695-5FDEDF79D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483" y="11689429"/>
                <a:ext cx="3414204" cy="7181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2EDE028-97BA-46B3-9CA2-CA8AFE6DBA57}"/>
              </a:ext>
            </a:extLst>
          </p:cNvPr>
          <p:cNvSpPr txBox="1"/>
          <p:nvPr/>
        </p:nvSpPr>
        <p:spPr>
          <a:xfrm>
            <a:off x="1416179" y="4006305"/>
            <a:ext cx="240129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0033CC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standard: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960E1A-A846-41C2-A77A-38A415DC9D60}"/>
              </a:ext>
            </a:extLst>
          </p:cNvPr>
          <p:cNvSpPr txBox="1"/>
          <p:nvPr/>
        </p:nvSpPr>
        <p:spPr>
          <a:xfrm>
            <a:off x="1416179" y="8929995"/>
            <a:ext cx="271709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0033CC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multiscale: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79FFFB-E6FF-4DA6-9611-64622ADCE265}"/>
              </a:ext>
            </a:extLst>
          </p:cNvPr>
          <p:cNvSpPr txBox="1"/>
          <p:nvPr/>
        </p:nvSpPr>
        <p:spPr>
          <a:xfrm>
            <a:off x="18746239" y="13160556"/>
            <a:ext cx="563776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[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Bubeck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Devanur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Huang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Niazadeh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59651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41" grpId="0"/>
      <p:bldP spid="43" grpId="0"/>
      <p:bldP spid="4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step 2: learn threshold robustly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1569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33CC"/>
                    </a:solidFill>
                  </a:rPr>
                  <a:t>a.   </a:t>
                </a:r>
                <a:r>
                  <a:rPr lang="en-US" sz="4800" dirty="0">
                    <a:solidFill>
                      <a:srgbClr val="000000"/>
                    </a:solidFill>
                  </a:rPr>
                  <a:t>Estimate of OPT to within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srgbClr val="0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different guesses for OPT, need to choose right guess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7DD0F3-8255-AB9E-1811-5E8B93DF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1569660"/>
              </a:xfrm>
              <a:prstGeom prst="rect">
                <a:avLst/>
              </a:prstGeom>
              <a:blipFill>
                <a:blip r:embed="rId3"/>
                <a:stretch>
                  <a:fillRect l="-1347" t="-9302" b="-189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88D1B5-3E23-CA2C-6190-4473F95ED35A}"/>
              </a:ext>
            </a:extLst>
          </p:cNvPr>
          <p:cNvSpPr txBox="1"/>
          <p:nvPr/>
        </p:nvSpPr>
        <p:spPr>
          <a:xfrm>
            <a:off x="2180858" y="5703315"/>
            <a:ext cx="2099664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800" dirty="0">
                <a:solidFill>
                  <a:srgbClr val="0033CC"/>
                </a:solidFill>
              </a:rPr>
              <a:t>b.   </a:t>
            </a:r>
            <a:r>
              <a:rPr lang="en-US" sz="4800" dirty="0">
                <a:solidFill>
                  <a:srgbClr val="000000"/>
                </a:solidFill>
              </a:rPr>
              <a:t>Use online learning (“experts” algorithm) to do almost as well as best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55537F-7053-07E1-894F-A4CBEFAC2310}"/>
                  </a:ext>
                </a:extLst>
              </p:cNvPr>
              <p:cNvSpPr txBox="1"/>
              <p:nvPr/>
            </p:nvSpPr>
            <p:spPr>
              <a:xfrm>
                <a:off x="2180859" y="7765198"/>
                <a:ext cx="20367522" cy="830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Break time [0,1] into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 intervals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55537F-7053-07E1-894F-A4CBEFAC2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59" y="7765198"/>
                <a:ext cx="20367522" cy="830997"/>
              </a:xfrm>
              <a:prstGeom prst="rect">
                <a:avLst/>
              </a:prstGeom>
              <a:blipFill>
                <a:blip r:embed="rId4"/>
                <a:stretch>
                  <a:fillRect l="-1377" t="-17647" b="-3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A84E1DD-07B9-1D0E-DB21-408456EE2A20}"/>
              </a:ext>
            </a:extLst>
          </p:cNvPr>
          <p:cNvSpPr txBox="1"/>
          <p:nvPr/>
        </p:nvSpPr>
        <p:spPr>
          <a:xfrm>
            <a:off x="2180859" y="9204033"/>
            <a:ext cx="2036752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800" dirty="0">
                <a:solidFill>
                  <a:srgbClr val="000000"/>
                </a:solidFill>
              </a:rPr>
              <a:t>Use feedback from each interval to choose guess for next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95E168-F06A-F655-7183-76AF3CE95092}"/>
                  </a:ext>
                </a:extLst>
              </p:cNvPr>
              <p:cNvSpPr txBox="1"/>
              <p:nvPr/>
            </p:nvSpPr>
            <p:spPr>
              <a:xfrm>
                <a:off x="2180859" y="10781821"/>
                <a:ext cx="20367522" cy="11977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>
                    <a:solidFill>
                      <a:srgbClr val="000000"/>
                    </a:solidFill>
                  </a:rPr>
                  <a:t>Payoff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−2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func>
                          <m:funcPr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experts</m:t>
                            </m:r>
                          </m:e>
                        </m:func>
                      </m:e>
                    </m:rad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B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num>
                          <m:den>
                            <m:r>
                              <a:rPr lang="en-US" sz="4800" b="0" i="1" smtClean="0">
                                <a:solidFill>
                                  <a:srgbClr val="B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95E168-F06A-F655-7183-76AF3CE95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59" y="10781821"/>
                <a:ext cx="20367522" cy="1197764"/>
              </a:xfrm>
              <a:prstGeom prst="rect">
                <a:avLst/>
              </a:prstGeom>
              <a:blipFill>
                <a:blip r:embed="rId5"/>
                <a:stretch>
                  <a:fillRect l="-1377" b="-96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20AB8D17-1251-F79F-4381-52345652B3A0}"/>
              </a:ext>
            </a:extLst>
          </p:cNvPr>
          <p:cNvSpPr/>
          <p:nvPr/>
        </p:nvSpPr>
        <p:spPr>
          <a:xfrm rot="5400000">
            <a:off x="10853168" y="8599771"/>
            <a:ext cx="783916" cy="736221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35702B-04D7-FE44-63DD-AE9916977463}"/>
                  </a:ext>
                </a:extLst>
              </p:cNvPr>
              <p:cNvSpPr txBox="1"/>
              <p:nvPr/>
            </p:nvSpPr>
            <p:spPr>
              <a:xfrm>
                <a:off x="6662756" y="12763500"/>
                <a:ext cx="169842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s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mall if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𝐿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is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large. But want measure concentration per-interval, so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𝐿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not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too large!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35702B-04D7-FE44-63DD-AE9916977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756" y="12763500"/>
                <a:ext cx="16984201" cy="656590"/>
              </a:xfrm>
              <a:prstGeom prst="rect">
                <a:avLst/>
              </a:prstGeom>
              <a:blipFill>
                <a:blip r:embed="rId6"/>
                <a:stretch>
                  <a:fillRect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8A0B2D-BBA9-99B5-1359-FDB7A0EB9FCA}"/>
              </a:ext>
            </a:extLst>
          </p:cNvPr>
          <p:cNvCxnSpPr/>
          <p:nvPr/>
        </p:nvCxnSpPr>
        <p:spPr>
          <a:xfrm>
            <a:off x="847165" y="7223310"/>
            <a:ext cx="22671741" cy="0"/>
          </a:xfrm>
          <a:prstGeom prst="line">
            <a:avLst/>
          </a:prstGeom>
          <a:noFill/>
          <a:ln w="76200" cap="flat">
            <a:solidFill>
              <a:srgbClr val="B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9485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Theorem 1</a:t>
            </a:r>
            <a:endParaRPr dirty="0"/>
          </a:p>
        </p:txBody>
      </p:sp>
      <p:sp>
        <p:nvSpPr>
          <p:cNvPr id="22" name="[Alon Awerbuch Azar Buchbinder Naor 03]">
            <a:extLst>
              <a:ext uri="{FF2B5EF4-FFF2-40B4-BE49-F238E27FC236}">
                <a16:creationId xmlns:a16="http://schemas.microsoft.com/office/drawing/2014/main" id="{64B88315-04BC-432B-85A1-DDFA3C8AF7E8}"/>
              </a:ext>
            </a:extLst>
          </p:cNvPr>
          <p:cNvSpPr txBox="1"/>
          <p:nvPr/>
        </p:nvSpPr>
        <p:spPr>
          <a:xfrm>
            <a:off x="17862969" y="13249987"/>
            <a:ext cx="6521031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BF0000"/>
                </a:solidFill>
              </a:rPr>
              <a:t>[</a:t>
            </a:r>
            <a:r>
              <a:rPr lang="en-US" sz="2800" dirty="0">
                <a:solidFill>
                  <a:srgbClr val="BF0000"/>
                </a:solidFill>
              </a:rPr>
              <a:t>Argue G. Molinaro Singla 22</a:t>
            </a:r>
            <a:r>
              <a:rPr sz="2800" dirty="0">
                <a:solidFill>
                  <a:srgbClr val="BF0000"/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6C2286-3D16-4049-BAEF-00468812630F}"/>
                  </a:ext>
                </a:extLst>
              </p:cNvPr>
              <p:cNvSpPr txBox="1"/>
              <p:nvPr/>
            </p:nvSpPr>
            <p:spPr>
              <a:xfrm>
                <a:off x="2245662" y="5050174"/>
                <a:ext cx="17966713" cy="37959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sym typeface="Lato Regular"/>
                  </a:rPr>
                  <a:t>Informal</a:t>
                </a:r>
                <a:r>
                  <a:rPr kumimoji="0" lang="en-US" sz="4800" b="1" i="0" u="none" strike="noStrike" cap="none" spc="0" normalizeH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sym typeface="Lato Regular"/>
                  </a:rPr>
                  <a:t> </a:t>
                </a: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sym typeface="Lato Regular"/>
                  </a:rPr>
                  <a:t>Theorem: 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4800" b="1" dirty="0">
                  <a:solidFill>
                    <a:srgbClr val="000000"/>
                  </a:solidFill>
                </a:endParaRP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800" dirty="0">
                    <a:solidFill>
                      <a:srgbClr val="000000"/>
                    </a:solidFill>
                  </a:rPr>
                  <a:t>       </a:t>
                </a:r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𝐾</m:t>
                    </m:r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≥</m:t>
                    </m:r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</m:t>
                    </m:r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func>
                      <m:funcPr>
                        <m:ctrlP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log</m:t>
                        </m:r>
                      </m:fName>
                      <m:e>
                        <m: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kumimoji="0" lang="en-US" sz="4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48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4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𝑛</m:t>
                            </m:r>
                            <m:r>
                              <a:rPr kumimoji="0" lang="en-US" sz="4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800" dirty="0">
                    <a:solidFill>
                      <a:srgbClr val="000000"/>
                    </a:solidFill>
                  </a:rPr>
                  <a:t>	</a:t>
                </a:r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then we can</a:t>
                </a:r>
                <a:r>
                  <a:rPr kumimoji="0" lang="en-US" sz="4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</a:rPr>
                  <a:t>achieve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even with corruptions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6C2286-3D16-4049-BAEF-004688126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5050174"/>
                <a:ext cx="17966713" cy="3795911"/>
              </a:xfrm>
              <a:prstGeom prst="rect">
                <a:avLst/>
              </a:prstGeom>
              <a:blipFill>
                <a:blip r:embed="rId3"/>
                <a:stretch>
                  <a:fillRect l="-1764" t="-3050" r="-1085" b="-40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9B05D9-4849-4EAC-8C40-DF648314622B}"/>
                  </a:ext>
                </a:extLst>
              </p:cNvPr>
              <p:cNvSpPr txBox="1"/>
              <p:nvPr/>
            </p:nvSpPr>
            <p:spPr>
              <a:xfrm>
                <a:off x="8220527" y="6803413"/>
                <a:ext cx="15971743" cy="1569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sym typeface="Lato Regular"/>
                  </a:rPr>
                  <a:t>and we have estimate of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4800" b="0" i="0" u="none" strike="noStrike" cap="none" spc="0" normalizeH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sym typeface="Lato Regular"/>
                  </a:rPr>
                  <a:t> to within poly(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𝑛</m:t>
                    </m:r>
                  </m:oMath>
                </a14:m>
                <a:r>
                  <a:rPr kumimoji="0" lang="en-US" sz="4800" b="0" i="0" u="none" strike="noStrike" cap="none" spc="0" normalizeH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sym typeface="Lato Regular"/>
                  </a:rPr>
                  <a:t>)</a:t>
                </a:r>
                <a:br>
                  <a:rPr kumimoji="0" lang="en-US" sz="4800" b="0" i="0" u="none" strike="noStrike" cap="none" spc="0" normalizeH="0" dirty="0">
                    <a:ln>
                      <a:noFill/>
                    </a:ln>
                    <a:solidFill>
                      <a:srgbClr val="BF0000"/>
                    </a:solidFill>
                    <a:effectLst/>
                    <a:uFillTx/>
                    <a:sym typeface="Lato Regular"/>
                  </a:rPr>
                </a:br>
                <a:endParaRPr lang="en-US" sz="4800" dirty="0">
                  <a:solidFill>
                    <a:srgbClr val="B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9B05D9-4849-4EAC-8C40-DF6483146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527" y="6803413"/>
                <a:ext cx="15971743" cy="1569660"/>
              </a:xfrm>
              <a:prstGeom prst="rect">
                <a:avLst/>
              </a:prstGeom>
              <a:blipFill>
                <a:blip r:embed="rId4"/>
                <a:stretch>
                  <a:fillRect t="-9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B402920-E611-4556-A295-F2B0AE048B3A}"/>
              </a:ext>
            </a:extLst>
          </p:cNvPr>
          <p:cNvSpPr txBox="1"/>
          <p:nvPr/>
        </p:nvSpPr>
        <p:spPr>
          <a:xfrm>
            <a:off x="3147639" y="8971920"/>
            <a:ext cx="1597174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sym typeface="Lato Regular"/>
              </a:rPr>
              <a:t>even for higher-dimensional</a:t>
            </a:r>
            <a:r>
              <a:rPr kumimoji="0" lang="en-US" sz="4800" b="0" i="0" u="none" strike="noStrike" cap="none" spc="0" normalizeH="0" dirty="0">
                <a:ln>
                  <a:noFill/>
                </a:ln>
                <a:solidFill>
                  <a:srgbClr val="BF0000"/>
                </a:solidFill>
                <a:effectLst/>
                <a:uFillTx/>
                <a:sym typeface="Lato Regular"/>
              </a:rPr>
              <a:t> allocation problems</a:t>
            </a:r>
            <a:endParaRPr lang="en-US" sz="4800" dirty="0">
              <a:solidFill>
                <a:srgbClr val="B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5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A844C-BF45-4C62-9F56-9E05448A8D93}"/>
              </a:ext>
            </a:extLst>
          </p:cNvPr>
          <p:cNvSpPr txBox="1"/>
          <p:nvPr/>
        </p:nvSpPr>
        <p:spPr>
          <a:xfrm>
            <a:off x="2612883" y="5141563"/>
            <a:ext cx="7061228" cy="65659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33CC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#1: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Set Cover (worst case)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12833-A859-4115-8E51-99EC7A03DEB3}"/>
              </a:ext>
            </a:extLst>
          </p:cNvPr>
          <p:cNvSpPr txBox="1"/>
          <p:nvPr/>
        </p:nvSpPr>
        <p:spPr>
          <a:xfrm>
            <a:off x="2612883" y="6767809"/>
            <a:ext cx="134443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33CC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#2: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Set Cover (beyond worst case), Network design (both)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97476-11F9-4E10-84AD-5298C30BB9EC}"/>
              </a:ext>
            </a:extLst>
          </p:cNvPr>
          <p:cNvSpPr txBox="1"/>
          <p:nvPr/>
        </p:nvSpPr>
        <p:spPr>
          <a:xfrm>
            <a:off x="2612883" y="8394055"/>
            <a:ext cx="92974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33CC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#3: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Resource Allocation (aka packing)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9DD67-0F66-47FA-A188-D13EF8F4AFB6}"/>
              </a:ext>
            </a:extLst>
          </p:cNvPr>
          <p:cNvSpPr txBox="1"/>
          <p:nvPr/>
        </p:nvSpPr>
        <p:spPr>
          <a:xfrm>
            <a:off x="2612883" y="10020300"/>
            <a:ext cx="86097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33CC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#4: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Search Problems (aka chasing)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319B07-9213-46B7-BAF0-B904C10E0679}"/>
              </a:ext>
            </a:extLst>
          </p:cNvPr>
          <p:cNvGrpSpPr/>
          <p:nvPr/>
        </p:nvGrpSpPr>
        <p:grpSpPr>
          <a:xfrm>
            <a:off x="643573" y="4834868"/>
            <a:ext cx="2023560" cy="4401360"/>
            <a:chOff x="643573" y="4834868"/>
            <a:chExt cx="2023560" cy="44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423C2A7-B822-42A9-9797-7760D4FFAD4A}"/>
                    </a:ext>
                  </a:extLst>
                </p14:cNvPr>
                <p14:cNvContentPartPr/>
                <p14:nvPr/>
              </p14:nvContentPartPr>
              <p14:xfrm>
                <a:off x="1939933" y="4834868"/>
                <a:ext cx="727200" cy="4401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423C2A7-B822-42A9-9797-7760D4FFAD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76933" y="4772228"/>
                  <a:ext cx="852840" cy="45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4A3024C-B8B9-40A5-A7DA-14429EE76F9E}"/>
                    </a:ext>
                  </a:extLst>
                </p14:cNvPr>
                <p14:cNvContentPartPr/>
                <p14:nvPr/>
              </p14:nvContentPartPr>
              <p14:xfrm>
                <a:off x="643573" y="6801188"/>
                <a:ext cx="791280" cy="102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4A3024C-B8B9-40A5-A7DA-14429EE76F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0933" y="6738548"/>
                  <a:ext cx="916920" cy="115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662538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  <a:ln/>
        </p:spPr>
        <p:txBody>
          <a:bodyPr>
            <a:noAutofit/>
          </a:bodyPr>
          <a:lstStyle/>
          <a:p>
            <a:pPr algn="ctr"/>
            <a:r>
              <a:rPr lang="en-US" sz="13600" dirty="0">
                <a:latin typeface="Gotham Bold" pitchFamily="50" charset="0"/>
              </a:rPr>
              <a:t>Trash Can</a:t>
            </a:r>
          </a:p>
        </p:txBody>
      </p:sp>
    </p:spTree>
    <p:extLst>
      <p:ext uri="{BB962C8B-B14F-4D97-AF65-F5344CB8AC3E}">
        <p14:creationId xmlns:p14="http://schemas.microsoft.com/office/powerpoint/2010/main" val="1142419651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results for </a:t>
            </a:r>
            <a:r>
              <a:rPr lang="en-US" dirty="0" err="1"/>
              <a:t>Byz</a:t>
            </a:r>
            <a:r>
              <a:rPr lang="en-US" dirty="0"/>
              <a:t> secy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3640860"/>
                <a:ext cx="21031200" cy="8702676"/>
              </a:xfrm>
              <a:ln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endParaRPr lang="en-US" sz="4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C00000"/>
                    </a:solidFill>
                  </a:rPr>
                  <a:t>Theorem:</a:t>
                </a:r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/>
                  <a:t>-approx to packing LPs where RHS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>
                    <a:solidFill>
                      <a:srgbClr val="0033CC"/>
                    </a:solidFill>
                  </a:rPr>
                  <a:t>	Extensions to prophets,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 under further restrictions</a:t>
                </a:r>
              </a:p>
              <a:p>
                <a:pPr marL="0" indent="0">
                  <a:buNone/>
                </a:pPr>
                <a:endParaRPr lang="en-US" sz="4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3640860"/>
                <a:ext cx="21031200" cy="8702676"/>
              </a:xfrm>
              <a:blipFill>
                <a:blip r:embed="rId2"/>
                <a:stretch>
                  <a:fillRect l="-121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F40F0D-DDE5-466F-950B-999305B8DC44}"/>
                  </a:ext>
                </a:extLst>
              </p:cNvPr>
              <p:cNvSpPr txBox="1"/>
              <p:nvPr/>
            </p:nvSpPr>
            <p:spPr>
              <a:xfrm>
                <a:off x="17105454" y="2523254"/>
                <a:ext cx="6770546" cy="1764266"/>
              </a:xfrm>
              <a:prstGeom prst="rect">
                <a:avLst/>
              </a:prstGeom>
              <a:noFill/>
              <a:ln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max E[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] 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s.t.</a:t>
                </a:r>
                <a:r>
                  <a:rPr lang="en-US" sz="3600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sz="3600" b="1" dirty="0">
                    <a:solidFill>
                      <a:srgbClr val="000000"/>
                    </a:solidFill>
                  </a:rPr>
                  <a:t>                   </a:t>
                </a:r>
              </a:p>
              <a:p>
                <a:r>
                  <a:rPr lang="en-US" sz="3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F40F0D-DDE5-466F-950B-999305B8D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454" y="2523254"/>
                <a:ext cx="6770546" cy="1764266"/>
              </a:xfrm>
              <a:prstGeom prst="rect">
                <a:avLst/>
              </a:prstGeom>
              <a:blipFill>
                <a:blip r:embed="rId3"/>
                <a:stretch>
                  <a:fillRect t="-5882" b="-1211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CED1281-4292-55E5-EB31-A62DF2146937}"/>
              </a:ext>
            </a:extLst>
          </p:cNvPr>
          <p:cNvSpPr txBox="1"/>
          <p:nvPr/>
        </p:nvSpPr>
        <p:spPr>
          <a:xfrm>
            <a:off x="17664440" y="13013958"/>
            <a:ext cx="6857968" cy="584775"/>
          </a:xfrm>
          <a:prstGeom prst="rect">
            <a:avLst/>
          </a:prstGeom>
          <a:noFill/>
          <a:ln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[Argue G. Molinaro Singla SODA 22] </a:t>
            </a:r>
          </a:p>
        </p:txBody>
      </p:sp>
    </p:spTree>
    <p:extLst>
      <p:ext uri="{BB962C8B-B14F-4D97-AF65-F5344CB8AC3E}">
        <p14:creationId xmlns:p14="http://schemas.microsoft.com/office/powerpoint/2010/main" val="16247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what do we compare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597427"/>
            <a:ext cx="20621896" cy="9150338"/>
          </a:xfrm>
          <a:ln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can we hope to get max good item </a:t>
            </a:r>
            <a:r>
              <a:rPr lang="en-US" sz="4000" dirty="0" err="1"/>
              <a:t>whp</a:t>
            </a:r>
            <a:r>
              <a:rPr lang="en-US" sz="4000" dirty="0"/>
              <a:t>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can’t distinguish the good item (green)</a:t>
            </a:r>
          </a:p>
          <a:p>
            <a:pPr marL="0" indent="0">
              <a:buNone/>
            </a:pPr>
            <a:r>
              <a:rPr lang="en-US" sz="4000" dirty="0"/>
              <a:t>      from increasing sequence of bad items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142873" y="4835008"/>
            <a:ext cx="8515278" cy="6466222"/>
            <a:chOff x="7867647" y="142275"/>
            <a:chExt cx="4257639" cy="323311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127451" y="2834640"/>
              <a:ext cx="3548787" cy="26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867647" y="2933761"/>
                  <a:ext cx="871970" cy="415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sz="4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7647" y="2933761"/>
                  <a:ext cx="871970" cy="4154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253316" y="2959887"/>
                  <a:ext cx="871970" cy="415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sz="4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3316" y="2959887"/>
                  <a:ext cx="871970" cy="4154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8173173" y="2508066"/>
              <a:ext cx="45719" cy="6531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0" name="Oval 9"/>
            <p:cNvSpPr/>
            <p:nvPr/>
          </p:nvSpPr>
          <p:spPr>
            <a:xfrm>
              <a:off x="8756649" y="2151010"/>
              <a:ext cx="45719" cy="6531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1" name="Oval 10"/>
            <p:cNvSpPr/>
            <p:nvPr/>
          </p:nvSpPr>
          <p:spPr>
            <a:xfrm>
              <a:off x="9396727" y="1772189"/>
              <a:ext cx="45719" cy="6531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140" y="1493511"/>
              <a:ext cx="45719" cy="6531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3" name="Oval 12"/>
            <p:cNvSpPr/>
            <p:nvPr/>
          </p:nvSpPr>
          <p:spPr>
            <a:xfrm>
              <a:off x="10533199" y="1145171"/>
              <a:ext cx="45719" cy="6531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4" name="Oval 13"/>
            <p:cNvSpPr/>
            <p:nvPr/>
          </p:nvSpPr>
          <p:spPr>
            <a:xfrm>
              <a:off x="11380851" y="448404"/>
              <a:ext cx="45719" cy="6531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9" name="Oval 18"/>
            <p:cNvSpPr/>
            <p:nvPr/>
          </p:nvSpPr>
          <p:spPr>
            <a:xfrm>
              <a:off x="10994253" y="812208"/>
              <a:ext cx="45719" cy="6531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20" name="Oval 19"/>
            <p:cNvSpPr/>
            <p:nvPr/>
          </p:nvSpPr>
          <p:spPr>
            <a:xfrm>
              <a:off x="11689773" y="142275"/>
              <a:ext cx="45719" cy="6531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</p:grpSp>
      <p:sp>
        <p:nvSpPr>
          <p:cNvPr id="16" name="Triangle 18">
            <a:extLst>
              <a:ext uri="{FF2B5EF4-FFF2-40B4-BE49-F238E27FC236}">
                <a16:creationId xmlns:a16="http://schemas.microsoft.com/office/drawing/2014/main" id="{AF71D264-7C96-4718-A1F1-A269A2F08C89}"/>
              </a:ext>
            </a:extLst>
          </p:cNvPr>
          <p:cNvSpPr/>
          <p:nvPr/>
        </p:nvSpPr>
        <p:spPr>
          <a:xfrm>
            <a:off x="18590238" y="3597427"/>
            <a:ext cx="466344" cy="4646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  <a:ln/>
        </p:spPr>
        <p:txBody>
          <a:bodyPr>
            <a:noAutofit/>
          </a:bodyPr>
          <a:lstStyle/>
          <a:p>
            <a:pPr algn="ctr"/>
            <a:r>
              <a:rPr lang="en-US" sz="13600" dirty="0">
                <a:latin typeface="Gotham Bold" pitchFamily="50" charset="0"/>
              </a:rPr>
              <a:t>Load Balancing</a:t>
            </a:r>
          </a:p>
        </p:txBody>
      </p:sp>
    </p:spTree>
    <p:extLst>
      <p:ext uri="{BB962C8B-B14F-4D97-AF65-F5344CB8AC3E}">
        <p14:creationId xmlns:p14="http://schemas.microsoft.com/office/powerpoint/2010/main" val="4250168118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50951"/>
            <a:ext cx="21031200" cy="2651126"/>
          </a:xfrm>
          <a:ln/>
        </p:spPr>
        <p:txBody>
          <a:bodyPr/>
          <a:lstStyle/>
          <a:p>
            <a:r>
              <a:rPr lang="en-US" dirty="0"/>
              <a:t>so, in conclusion…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206500" y="4248504"/>
                <a:ext cx="21971000" cy="8256012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Saw </a:t>
                </a:r>
                <a:r>
                  <a:rPr lang="en-US" sz="3600" dirty="0">
                    <a:solidFill>
                      <a:srgbClr val="BF0000"/>
                    </a:solidFill>
                  </a:rPr>
                  <a:t>Byzantine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/>
                  <a:t>secretary model, and two algorithms to handle such </a:t>
                </a:r>
                <a:r>
                  <a:rPr lang="en-US" sz="3600" dirty="0">
                    <a:solidFill>
                      <a:srgbClr val="BF0000"/>
                    </a:solidFill>
                  </a:rPr>
                  <a:t>adversarial corruption</a:t>
                </a:r>
              </a:p>
              <a:p>
                <a:pPr marL="0" indent="0">
                  <a:buNone/>
                </a:pPr>
                <a:endParaRPr lang="en-US" sz="36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C00000"/>
                    </a:solidFill>
                  </a:rPr>
                  <a:t>Our results:</a:t>
                </a:r>
              </a:p>
              <a:p>
                <a:pPr marL="0" indent="0">
                  <a:buNone/>
                </a:pPr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(1/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for single-item probability maximization</a:t>
                </a:r>
              </a:p>
              <a:p>
                <a:pPr marL="0" indent="0">
                  <a:buNone/>
                </a:pPr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(1/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/>
                  <a:t>) for single-item value maximization</a:t>
                </a:r>
              </a:p>
              <a:p>
                <a:pPr marL="0" indent="0">
                  <a:buNone/>
                </a:pPr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/>
                  <a:t> for byzantine LPs when the budgets are large compared to item sizes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b="1" dirty="0"/>
                  <a:t>Q. </a:t>
                </a:r>
                <a:r>
                  <a:rPr lang="en-US" sz="3600" dirty="0"/>
                  <a:t>better/tight results? lower bounds?</a:t>
                </a:r>
              </a:p>
              <a:p>
                <a:pPr marL="0" indent="0">
                  <a:buNone/>
                </a:pPr>
                <a:r>
                  <a:rPr lang="en-US" sz="3600" b="1" dirty="0"/>
                  <a:t>Q. </a:t>
                </a:r>
                <a:r>
                  <a:rPr lang="en-US" sz="3600" dirty="0"/>
                  <a:t>other problems/models that interpolate between stochastic and adversarial settings?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06500" y="4248504"/>
                <a:ext cx="21971000" cy="8256012"/>
              </a:xfrm>
              <a:blipFill>
                <a:blip r:embed="rId2"/>
                <a:stretch>
                  <a:fillRect l="-943" t="-2216" b="-1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8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online</a:t>
            </a:r>
            <a:r>
              <a:rPr lang="en-US" dirty="0"/>
              <a:t> load balancing: model choices</a:t>
            </a:r>
            <a:endParaRPr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181611" y="3978303"/>
            <a:ext cx="1458412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Adversary fixes </a:t>
            </a:r>
            <a:r>
              <a:rPr lang="en-US" sz="4000" dirty="0">
                <a:solidFill>
                  <a:srgbClr val="000000"/>
                </a:solidFill>
              </a:rPr>
              <a:t>order of jobs, and </a:t>
            </a: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allowed machines for each job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C682D1-238B-48E7-A241-B5042A95BC5F}"/>
              </a:ext>
            </a:extLst>
          </p:cNvPr>
          <p:cNvSpPr txBox="1"/>
          <p:nvPr/>
        </p:nvSpPr>
        <p:spPr>
          <a:xfrm>
            <a:off x="2181610" y="7460654"/>
            <a:ext cx="594233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Algo sees </a:t>
            </a:r>
            <a:r>
              <a:rPr lang="en-US" sz="4000" dirty="0">
                <a:solidFill>
                  <a:srgbClr val="000000"/>
                </a:solidFill>
              </a:rPr>
              <a:t>jobs one by one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485DD3-43C2-4579-B12F-03EFD05460FA}"/>
              </a:ext>
            </a:extLst>
          </p:cNvPr>
          <p:cNvSpPr txBox="1"/>
          <p:nvPr/>
        </p:nvSpPr>
        <p:spPr>
          <a:xfrm>
            <a:off x="3112783" y="8541362"/>
            <a:ext cx="1123224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When job seen, must send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 to an allowed machine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ED88BD-F02E-4494-A8B8-828DA481A9BF}"/>
              </a:ext>
            </a:extLst>
          </p:cNvPr>
          <p:cNvCxnSpPr/>
          <p:nvPr/>
        </p:nvCxnSpPr>
        <p:spPr>
          <a:xfrm>
            <a:off x="1640038" y="6591434"/>
            <a:ext cx="18938240" cy="0"/>
          </a:xfrm>
          <a:prstGeom prst="line">
            <a:avLst/>
          </a:prstGeom>
          <a:noFill/>
          <a:ln w="152400" cap="flat">
            <a:solidFill>
              <a:schemeClr val="tx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D049FFF-A650-4F2F-81BA-78171513998A}"/>
              </a:ext>
            </a:extLst>
          </p:cNvPr>
          <p:cNvSpPr txBox="1"/>
          <p:nvPr/>
        </p:nvSpPr>
        <p:spPr>
          <a:xfrm>
            <a:off x="3112783" y="9769655"/>
            <a:ext cx="749884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Lato Regular"/>
              </a:rPr>
              <a:t>Want to minimize maximum 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A6218-59D9-4CBA-960E-0B6B94C79F69}"/>
              </a:ext>
            </a:extLst>
          </p:cNvPr>
          <p:cNvSpPr txBox="1"/>
          <p:nvPr/>
        </p:nvSpPr>
        <p:spPr>
          <a:xfrm>
            <a:off x="2181610" y="5206596"/>
            <a:ext cx="167321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0" dirty="0">
                <a:solidFill>
                  <a:srgbClr val="000000"/>
                </a:solidFill>
              </a:rPr>
              <a:t>Each machine gets 1 unit of load per job assigned to it (“parallel machines”)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262412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greed is 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E691E-AC05-46F6-8E07-F9AFCA27002F}"/>
              </a:ext>
            </a:extLst>
          </p:cNvPr>
          <p:cNvSpPr txBox="1"/>
          <p:nvPr/>
        </p:nvSpPr>
        <p:spPr>
          <a:xfrm>
            <a:off x="1707717" y="4513383"/>
            <a:ext cx="97526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B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Goal: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minimize maximum load over all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/>
              <p:nvPr/>
            </p:nvSpPr>
            <p:spPr>
              <a:xfrm>
                <a:off x="1615481" y="6140853"/>
                <a:ext cx="1070498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Greedy is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competitive algorithm.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81" y="6140853"/>
                <a:ext cx="10704982" cy="656590"/>
              </a:xfrm>
              <a:prstGeom prst="rect">
                <a:avLst/>
              </a:prstGeom>
              <a:blipFill>
                <a:blip r:embed="rId2"/>
                <a:stretch>
                  <a:fillRect l="-1538" t="-13889" r="-1538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/>
              <p:nvPr/>
            </p:nvSpPr>
            <p:spPr>
              <a:xfrm>
                <a:off x="1707717" y="3710576"/>
                <a:ext cx="1008955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rgbClr val="000000"/>
                    </a:solidFill>
                  </a:rPr>
                  <a:t>L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oad of machine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𝑖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= number of jobs assigned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Lato Regular"/>
                  </a:rPr>
                  <a:t> to it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717" y="3710576"/>
                <a:ext cx="10089558" cy="656590"/>
              </a:xfrm>
              <a:prstGeom prst="rect">
                <a:avLst/>
              </a:prstGeom>
              <a:blipFill>
                <a:blip r:embed="rId3"/>
                <a:stretch>
                  <a:fillRect l="-1813" t="-14019" r="-1752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179B6DA-7841-427F-8BE2-225538634DB0}"/>
              </a:ext>
            </a:extLst>
          </p:cNvPr>
          <p:cNvSpPr/>
          <p:nvPr/>
        </p:nvSpPr>
        <p:spPr>
          <a:xfrm>
            <a:off x="20679507" y="4316482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2F2BF-551B-4C88-B6D0-2EBD5141DE6E}"/>
              </a:ext>
            </a:extLst>
          </p:cNvPr>
          <p:cNvSpPr/>
          <p:nvPr/>
        </p:nvSpPr>
        <p:spPr>
          <a:xfrm>
            <a:off x="20679507" y="5055616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345393-70EF-4629-8EA2-D6C23BF48A5E}"/>
              </a:ext>
            </a:extLst>
          </p:cNvPr>
          <p:cNvSpPr/>
          <p:nvPr/>
        </p:nvSpPr>
        <p:spPr>
          <a:xfrm>
            <a:off x="20679507" y="5794750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225BF0-FC36-4596-9A34-6C6E196825F3}"/>
              </a:ext>
            </a:extLst>
          </p:cNvPr>
          <p:cNvSpPr/>
          <p:nvPr/>
        </p:nvSpPr>
        <p:spPr>
          <a:xfrm>
            <a:off x="20679507" y="6533884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DE999F-88D1-421E-8192-61016677FCD1}"/>
              </a:ext>
            </a:extLst>
          </p:cNvPr>
          <p:cNvSpPr/>
          <p:nvPr/>
        </p:nvSpPr>
        <p:spPr>
          <a:xfrm>
            <a:off x="20679507" y="7273018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2AACF1-5715-4F52-8DBD-3BFD78025B25}"/>
              </a:ext>
            </a:extLst>
          </p:cNvPr>
          <p:cNvSpPr/>
          <p:nvPr/>
        </p:nvSpPr>
        <p:spPr>
          <a:xfrm>
            <a:off x="20679507" y="8012152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AB071E-459A-44C5-9F74-45D2C63B3535}"/>
              </a:ext>
            </a:extLst>
          </p:cNvPr>
          <p:cNvSpPr/>
          <p:nvPr/>
        </p:nvSpPr>
        <p:spPr>
          <a:xfrm>
            <a:off x="20679507" y="8751286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6F6CF-6F66-4D1D-A387-E834AAB76C77}"/>
              </a:ext>
            </a:extLst>
          </p:cNvPr>
          <p:cNvSpPr/>
          <p:nvPr/>
        </p:nvSpPr>
        <p:spPr>
          <a:xfrm>
            <a:off x="20679507" y="9490417"/>
            <a:ext cx="480646" cy="492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B3D25A-E328-4FB5-907E-D746C3C53756}"/>
              </a:ext>
            </a:extLst>
          </p:cNvPr>
          <p:cNvSpPr/>
          <p:nvPr/>
        </p:nvSpPr>
        <p:spPr>
          <a:xfrm>
            <a:off x="17870128" y="5652913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4B0C82-EDE8-4757-B785-4AB3FA154CDA}"/>
              </a:ext>
            </a:extLst>
          </p:cNvPr>
          <p:cNvCxnSpPr>
            <a:cxnSpLocks/>
            <a:stCxn id="21" idx="7"/>
            <a:endCxn id="13" idx="1"/>
          </p:cNvCxnSpPr>
          <p:nvPr/>
        </p:nvCxnSpPr>
        <p:spPr>
          <a:xfrm flipV="1">
            <a:off x="18200335" y="4562667"/>
            <a:ext cx="2479172" cy="114707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15ACFD-50E9-42AF-9BD2-2105EC1B381F}"/>
              </a:ext>
            </a:extLst>
          </p:cNvPr>
          <p:cNvCxnSpPr>
            <a:cxnSpLocks/>
            <a:stCxn id="21" idx="6"/>
            <a:endCxn id="16" idx="1"/>
          </p:cNvCxnSpPr>
          <p:nvPr/>
        </p:nvCxnSpPr>
        <p:spPr>
          <a:xfrm>
            <a:off x="18256990" y="5846924"/>
            <a:ext cx="2422517" cy="93314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2E9B5D-2F07-4D03-808B-5727B4FB6725}"/>
              </a:ext>
            </a:extLst>
          </p:cNvPr>
          <p:cNvCxnSpPr>
            <a:cxnSpLocks/>
            <a:stCxn id="21" idx="5"/>
            <a:endCxn id="18" idx="1"/>
          </p:cNvCxnSpPr>
          <p:nvPr/>
        </p:nvCxnSpPr>
        <p:spPr>
          <a:xfrm>
            <a:off x="18200335" y="5984110"/>
            <a:ext cx="2479172" cy="227422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056A557-5A02-4290-A621-EDFD1A57ADE5}"/>
              </a:ext>
            </a:extLst>
          </p:cNvPr>
          <p:cNvSpPr/>
          <p:nvPr/>
        </p:nvSpPr>
        <p:spPr>
          <a:xfrm>
            <a:off x="21208747" y="4399339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989E99-70CF-4E3C-8616-CE10A90E348B}"/>
              </a:ext>
            </a:extLst>
          </p:cNvPr>
          <p:cNvSpPr/>
          <p:nvPr/>
        </p:nvSpPr>
        <p:spPr>
          <a:xfrm>
            <a:off x="17870128" y="7074356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5421FE-E5B4-4D6F-8D19-50C519082A86}"/>
              </a:ext>
            </a:extLst>
          </p:cNvPr>
          <p:cNvCxnSpPr>
            <a:cxnSpLocks/>
            <a:stCxn id="26" idx="7"/>
            <a:endCxn id="13" idx="1"/>
          </p:cNvCxnSpPr>
          <p:nvPr/>
        </p:nvCxnSpPr>
        <p:spPr>
          <a:xfrm flipV="1">
            <a:off x="18200335" y="4562667"/>
            <a:ext cx="2479172" cy="256851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F705E9-8183-42F6-ABAB-70147D8DCA3F}"/>
              </a:ext>
            </a:extLst>
          </p:cNvPr>
          <p:cNvCxnSpPr>
            <a:cxnSpLocks/>
            <a:stCxn id="26" idx="6"/>
            <a:endCxn id="15" idx="1"/>
          </p:cNvCxnSpPr>
          <p:nvPr/>
        </p:nvCxnSpPr>
        <p:spPr>
          <a:xfrm flipV="1">
            <a:off x="18256990" y="6040935"/>
            <a:ext cx="2422517" cy="122743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9E60CC-F5A9-42FB-8E04-83584E384529}"/>
              </a:ext>
            </a:extLst>
          </p:cNvPr>
          <p:cNvCxnSpPr>
            <a:cxnSpLocks/>
            <a:stCxn id="26" idx="5"/>
            <a:endCxn id="19" idx="1"/>
          </p:cNvCxnSpPr>
          <p:nvPr/>
        </p:nvCxnSpPr>
        <p:spPr>
          <a:xfrm>
            <a:off x="18200335" y="7405553"/>
            <a:ext cx="2479172" cy="159191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3C8F840-8FCB-445D-9DFD-22A722D81336}"/>
              </a:ext>
            </a:extLst>
          </p:cNvPr>
          <p:cNvSpPr/>
          <p:nvPr/>
        </p:nvSpPr>
        <p:spPr>
          <a:xfrm>
            <a:off x="21245507" y="8803459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9C17C7-5A2B-43E3-8C90-E5D4537B2FF0}"/>
              </a:ext>
            </a:extLst>
          </p:cNvPr>
          <p:cNvSpPr/>
          <p:nvPr/>
        </p:nvSpPr>
        <p:spPr>
          <a:xfrm>
            <a:off x="17870128" y="8476929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A7310E-25BE-4077-8F34-A60563A0AE91}"/>
              </a:ext>
            </a:extLst>
          </p:cNvPr>
          <p:cNvCxnSpPr>
            <a:cxnSpLocks/>
            <a:stCxn id="31" idx="7"/>
            <a:endCxn id="13" idx="1"/>
          </p:cNvCxnSpPr>
          <p:nvPr/>
        </p:nvCxnSpPr>
        <p:spPr>
          <a:xfrm flipV="1">
            <a:off x="18200335" y="4562667"/>
            <a:ext cx="2479172" cy="397108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2E0FDE-C1D9-455D-AB32-EE48ACA7757F}"/>
              </a:ext>
            </a:extLst>
          </p:cNvPr>
          <p:cNvCxnSpPr>
            <a:cxnSpLocks/>
            <a:stCxn id="31" idx="6"/>
            <a:endCxn id="19" idx="1"/>
          </p:cNvCxnSpPr>
          <p:nvPr/>
        </p:nvCxnSpPr>
        <p:spPr>
          <a:xfrm>
            <a:off x="18256990" y="8670940"/>
            <a:ext cx="2422517" cy="32653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B82211C-D4FF-44B7-814B-54BB5E3E4CB0}"/>
              </a:ext>
            </a:extLst>
          </p:cNvPr>
          <p:cNvSpPr/>
          <p:nvPr/>
        </p:nvSpPr>
        <p:spPr>
          <a:xfrm>
            <a:off x="21342489" y="4316482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86C306-9AEC-45EE-8BB9-10AFF06B1584}"/>
              </a:ext>
            </a:extLst>
          </p:cNvPr>
          <p:cNvSpPr txBox="1"/>
          <p:nvPr/>
        </p:nvSpPr>
        <p:spPr>
          <a:xfrm>
            <a:off x="4797876" y="7254554"/>
            <a:ext cx="814005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Let’s sketch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a proof for case of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OPT = 1</a:t>
            </a:r>
          </a:p>
        </p:txBody>
      </p:sp>
      <p:sp>
        <p:nvSpPr>
          <p:cNvPr id="38" name="[Alon Awerbuch Azar Buchbinder Naor 03]">
            <a:extLst>
              <a:ext uri="{FF2B5EF4-FFF2-40B4-BE49-F238E27FC236}">
                <a16:creationId xmlns:a16="http://schemas.microsoft.com/office/drawing/2014/main" id="{332A7183-0122-45D4-B29D-1188F05FF7D8}"/>
              </a:ext>
            </a:extLst>
          </p:cNvPr>
          <p:cNvSpPr txBox="1"/>
          <p:nvPr/>
        </p:nvSpPr>
        <p:spPr>
          <a:xfrm>
            <a:off x="15076871" y="13251313"/>
            <a:ext cx="9237555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Azar </a:t>
            </a:r>
            <a:r>
              <a:rPr sz="2400" dirty="0" err="1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Naor</a:t>
            </a:r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Rom 92</a:t>
            </a:r>
            <a:r>
              <a:rPr sz="2400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5198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5" grpId="0" animBg="1"/>
      <p:bldP spid="26" grpId="0" animBg="1"/>
      <p:bldP spid="26" grpId="1" animBg="1"/>
      <p:bldP spid="30" grpId="0" animBg="1"/>
      <p:bldP spid="31" grpId="0" animBg="1"/>
      <p:bldP spid="31" grpId="1" animBg="1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20_BasicBla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15443</TotalTime>
  <Words>4069</Words>
  <Application>Microsoft Office PowerPoint</Application>
  <PresentationFormat>Custom</PresentationFormat>
  <Paragraphs>692</Paragraphs>
  <Slides>70</Slides>
  <Notes>13</Notes>
  <HiddenSlides>13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Cambria Math</vt:lpstr>
      <vt:lpstr>Gotham Bold</vt:lpstr>
      <vt:lpstr>Lato</vt:lpstr>
      <vt:lpstr>Lato Bold</vt:lpstr>
      <vt:lpstr>Lato Regular</vt:lpstr>
      <vt:lpstr>20_BasicBlack</vt:lpstr>
      <vt:lpstr>Online Algos: Old and New Lecture #3: Online Resource Allocation </vt:lpstr>
      <vt:lpstr>lecture plan</vt:lpstr>
      <vt:lpstr>Online Load Balancing</vt:lpstr>
      <vt:lpstr>Online Low-Congestion Routing</vt:lpstr>
      <vt:lpstr>max-K finding</vt:lpstr>
      <vt:lpstr>roadmap for today</vt:lpstr>
      <vt:lpstr>Load Balancing</vt:lpstr>
      <vt:lpstr>online load balancing: model choices</vt:lpstr>
      <vt:lpstr>greed is good</vt:lpstr>
      <vt:lpstr>greed is good (up to a point)</vt:lpstr>
      <vt:lpstr>more general: low-congestion routing </vt:lpstr>
      <vt:lpstr>more general: low-congestion routing </vt:lpstr>
      <vt:lpstr>softmax</vt:lpstr>
      <vt:lpstr>softmax</vt:lpstr>
      <vt:lpstr>softmax greedy</vt:lpstr>
      <vt:lpstr>softmax greedy</vt:lpstr>
      <vt:lpstr>softmax greedy</vt:lpstr>
      <vt:lpstr>softmax greedy</vt:lpstr>
      <vt:lpstr>even more general load balancing </vt:lpstr>
      <vt:lpstr>roadmap for today</vt:lpstr>
      <vt:lpstr>Samples</vt:lpstr>
      <vt:lpstr>using predictions?</vt:lpstr>
      <vt:lpstr>load balancing with sample</vt:lpstr>
      <vt:lpstr>three algorithmic ideas</vt:lpstr>
      <vt:lpstr>idea #2: convex opt</vt:lpstr>
      <vt:lpstr>naïve idea</vt:lpstr>
      <vt:lpstr>idea #3: compute weights explicitly</vt:lpstr>
      <vt:lpstr>proof of termination</vt:lpstr>
      <vt:lpstr>compute weights?</vt:lpstr>
      <vt:lpstr>idea #3b: parallel algo</vt:lpstr>
      <vt:lpstr>idea #3b: how many parallel rounds?</vt:lpstr>
      <vt:lpstr>idea #3b: how many parallel rounds?</vt:lpstr>
      <vt:lpstr>proof of expansion lemma</vt:lpstr>
      <vt:lpstr>proof of expansion lemma</vt:lpstr>
      <vt:lpstr>compute weights?</vt:lpstr>
      <vt:lpstr>idea #3: using parallel algo</vt:lpstr>
      <vt:lpstr>…which completes the proof</vt:lpstr>
      <vt:lpstr>online with a sample</vt:lpstr>
      <vt:lpstr>roadmap for today</vt:lpstr>
      <vt:lpstr>Online Packing</vt:lpstr>
      <vt:lpstr>packing problem with hard constraints</vt:lpstr>
      <vt:lpstr>packing problem with hard constraints</vt:lpstr>
      <vt:lpstr>max finding and its variants</vt:lpstr>
      <vt:lpstr>adversarial setting…</vt:lpstr>
      <vt:lpstr>…and stochastic setting</vt:lpstr>
      <vt:lpstr>picking top-K items</vt:lpstr>
      <vt:lpstr>picking top-K items</vt:lpstr>
      <vt:lpstr>picking top-K items</vt:lpstr>
      <vt:lpstr>picking top-K items</vt:lpstr>
      <vt:lpstr>roadmap for today</vt:lpstr>
      <vt:lpstr>Robust?</vt:lpstr>
      <vt:lpstr>robustness vs efficiency</vt:lpstr>
      <vt:lpstr>semi-random models</vt:lpstr>
      <vt:lpstr>byzantine K-item sec’y</vt:lpstr>
      <vt:lpstr>byzantine K-item sec’y</vt:lpstr>
      <vt:lpstr>byzantine K-item sec’y</vt:lpstr>
      <vt:lpstr>Theorem 1</vt:lpstr>
      <vt:lpstr>robust algorithmic thinking</vt:lpstr>
      <vt:lpstr>what threshold? idea #1</vt:lpstr>
      <vt:lpstr>idea #2: a robust threshold</vt:lpstr>
      <vt:lpstr>robust algorithmic thinking</vt:lpstr>
      <vt:lpstr>step 2: learn threshold robustly</vt:lpstr>
      <vt:lpstr>regret vs multilevel regret</vt:lpstr>
      <vt:lpstr>step 2: learn threshold robustly</vt:lpstr>
      <vt:lpstr>Theorem 1</vt:lpstr>
      <vt:lpstr>lecture plan</vt:lpstr>
      <vt:lpstr>Trash Can</vt:lpstr>
      <vt:lpstr>results for Byz secy problems</vt:lpstr>
      <vt:lpstr>what do we compare to?</vt:lpstr>
      <vt:lpstr>so, in conclusion…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Algorithms: going beyond the worst-case</dc:title>
  <cp:lastModifiedBy>Anupam Gupta</cp:lastModifiedBy>
  <cp:revision>220</cp:revision>
  <dcterms:modified xsi:type="dcterms:W3CDTF">2025-01-30T06:27:58Z</dcterms:modified>
</cp:coreProperties>
</file>