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3"/>
  </p:notesMasterIdLst>
  <p:sldIdLst>
    <p:sldId id="256" r:id="rId2"/>
    <p:sldId id="288" r:id="rId3"/>
    <p:sldId id="601" r:id="rId4"/>
    <p:sldId id="624" r:id="rId5"/>
    <p:sldId id="627" r:id="rId6"/>
    <p:sldId id="626" r:id="rId7"/>
    <p:sldId id="572" r:id="rId8"/>
    <p:sldId id="604" r:id="rId9"/>
    <p:sldId id="628" r:id="rId10"/>
    <p:sldId id="606" r:id="rId11"/>
    <p:sldId id="607" r:id="rId12"/>
    <p:sldId id="608" r:id="rId13"/>
    <p:sldId id="609" r:id="rId14"/>
    <p:sldId id="610" r:id="rId15"/>
    <p:sldId id="629" r:id="rId16"/>
    <p:sldId id="613" r:id="rId17"/>
    <p:sldId id="615" r:id="rId18"/>
    <p:sldId id="614" r:id="rId19"/>
    <p:sldId id="632" r:id="rId20"/>
    <p:sldId id="633" r:id="rId21"/>
    <p:sldId id="612" r:id="rId22"/>
    <p:sldId id="620" r:id="rId23"/>
    <p:sldId id="619" r:id="rId24"/>
    <p:sldId id="618" r:id="rId25"/>
    <p:sldId id="622" r:id="rId26"/>
    <p:sldId id="636" r:id="rId27"/>
    <p:sldId id="634" r:id="rId28"/>
    <p:sldId id="514" r:id="rId29"/>
    <p:sldId id="528" r:id="rId30"/>
    <p:sldId id="637" r:id="rId31"/>
    <p:sldId id="646" r:id="rId3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Lato Regular"/>
        <a:ea typeface="Lato Regular"/>
        <a:cs typeface="Lato Regular"/>
        <a:sym typeface="Lato Regular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Lato Regular"/>
        <a:ea typeface="Lato Regular"/>
        <a:cs typeface="Lato Regular"/>
        <a:sym typeface="Lato Regular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Lato Regular"/>
        <a:ea typeface="Lato Regular"/>
        <a:cs typeface="Lato Regular"/>
        <a:sym typeface="Lato Regular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Lato Regular"/>
        <a:ea typeface="Lato Regular"/>
        <a:cs typeface="Lato Regular"/>
        <a:sym typeface="Lato Regular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Lato Regular"/>
        <a:ea typeface="Lato Regular"/>
        <a:cs typeface="Lato Regular"/>
        <a:sym typeface="Lato Regular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Lato Regular"/>
        <a:ea typeface="Lato Regular"/>
        <a:cs typeface="Lato Regular"/>
        <a:sym typeface="Lato Regular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Lato Regular"/>
        <a:ea typeface="Lato Regular"/>
        <a:cs typeface="Lato Regular"/>
        <a:sym typeface="Lato Regular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Lato Regular"/>
        <a:ea typeface="Lato Regular"/>
        <a:cs typeface="Lato Regular"/>
        <a:sym typeface="Lato Regular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Lato Regular"/>
        <a:ea typeface="Lato Regular"/>
        <a:cs typeface="Lato Regular"/>
        <a:sym typeface="Lato Regular"/>
      </a:defRPr>
    </a:lvl9pPr>
  </p:defaultTextStyle>
  <p:extLst>
    <p:ext uri="{EFAFB233-063F-42B5-8137-9DF3F51BA10A}">
      <p15:sldGuideLst xmlns:p15="http://schemas.microsoft.com/office/powerpoint/2012/main">
        <p15:guide id="1" orient="horz" pos="7584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434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Lato Regular"/>
          <a:ea typeface="Lato Regular"/>
          <a:cs typeface="Lato Regular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381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381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381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Lato Regular"/>
          <a:ea typeface="Lato Regular"/>
          <a:cs typeface="Lato Regular"/>
        </a:font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400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Lato Regular"/>
          <a:ea typeface="Lato Regular"/>
          <a:cs typeface="Lato Regular"/>
        </a:font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1">
                  <a:lumOff val="13543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solidFill>
            <a:srgbClr val="014D80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Lato Regular"/>
          <a:ea typeface="Lato Regular"/>
          <a:cs typeface="Lato Regular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009D00"/>
          </a:solidFill>
        </a:fill>
      </a:tcStyle>
    </a:firstCol>
    <a:lastRow>
      <a:tcTxStyle b="off" i="off">
        <a:font>
          <a:latin typeface="Lato Regular"/>
          <a:ea typeface="Lato Regular"/>
          <a:cs typeface="Lato Regular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38100" cap="flat">
              <a:solidFill>
                <a:srgbClr val="61D836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027002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Lato Regular"/>
          <a:ea typeface="Lato Regular"/>
          <a:cs typeface="Lato Regular"/>
        </a:font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E3E5E8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chemeClr val="accent4">
              <a:hueOff val="-613784"/>
              <a:lumOff val="1275"/>
            </a:schemeClr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4">
                  <a:hueOff val="-613784"/>
                  <a:lumOff val="1275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E3E5E8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E3E5E8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FF5300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Lato Regular"/>
          <a:ea typeface="Lato Regular"/>
          <a:cs typeface="Lato Regular"/>
        </a:font>
        <a:srgbClr val="FFFFFF"/>
      </a:tcTxStyle>
      <a:tcStyle>
        <a:tcBdr>
          <a:left>
            <a:ln w="12700" cap="flat">
              <a:solidFill>
                <a:srgbClr val="C0C0C0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C0C0C0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C0C0C0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solidFill>
            <a:srgbClr val="98195F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6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0C0C0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Lato Regular"/>
          <a:ea typeface="Lato Regular"/>
          <a:cs typeface="Lato Regular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400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381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262727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381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381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42424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66" autoAdjust="0"/>
    <p:restoredTop sz="94660"/>
  </p:normalViewPr>
  <p:slideViewPr>
    <p:cSldViewPr snapToGrid="0" showGuides="1">
      <p:cViewPr varScale="1">
        <p:scale>
          <a:sx n="47" d="100"/>
          <a:sy n="47" d="100"/>
        </p:scale>
        <p:origin x="180" y="36"/>
      </p:cViewPr>
      <p:guideLst>
        <p:guide orient="horz" pos="7584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40" d="100"/>
        <a:sy n="40" d="100"/>
      </p:scale>
      <p:origin x="0" y="-519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10-04T01:11:39.669"/>
    </inkml:context>
    <inkml:brush xml:id="br0">
      <inkml:brushProperty name="width" value="0.35" units="cm"/>
      <inkml:brushProperty name="height" value="0.35" units="cm"/>
      <inkml:brushProperty name="color" value="#F6630D"/>
    </inkml:brush>
  </inkml:definitions>
  <inkml:trace contextRef="#ctx0" brushRef="#br0">5235 0 3223 0 0,'-2'0'49'0'0,"1"0"0"0"0,-1 1 0 0 0,0-1 0 0 0,0 1-1 0 0,1-1 1 0 0,-1 1 0 0 0,0-1 0 0 0,1 1 0 0 0,-1 0-1 0 0,-2 2 1 0 0,-9 3 280 0 0,9-5-137 0 0,0 1 1 0 0,0-1 0 0 0,0 0-1 0 0,0 0 1 0 0,0 0-1 0 0,0-1 1 0 0,0 1-1 0 0,0-1 1 0 0,0 0 0 0 0,0 0-1 0 0,0 0 1 0 0,-1-1-1 0 0,1 0 1 0 0,0 1-1 0 0,-4-3 1 0 0,-5 0 672 0 0,-1 0 0 0 0,0 1 0 0 0,1 0 0 0 0,-28 1-1 0 0,-5-1 5 0 0,16 1-670 0 0,-30 3 0 0 0,4 0 95 0 0,7 0 309 0 0,-1 2 0 0 0,1 2-1 0 0,-87 21 1 0 0,-137 60 522 0 0,62-18-655 0 0,-29 10-337 0 0,-270 130 0 0 0,271-105-133 0 0,-127 59 0 0 0,230-98 0 0 0,-479 240 0 0 0,469-219-32 0 0,-234 180 0 0 0,259-178 32 0 0,-5 11 0 0 0,-154 125 0 0 0,8 54-269 0 0,156-152 216 0 0,79-87 197 0 0,-106 117 18 0 0,93-93-162 0 0,-42 70 0 0 0,67-93-18 0 0,-32 46-44 0 0,28-42 61 0 0,22-32 2 0 0,0 0 1 0 0,-2 0 0 0 0,1-1 0 0 0,-1 0-1 0 0,-1 0 1 0 0,-17 14 0 0 0,23-21 26 0 0,3-4-27 0 0,1 0 0 0 0,0 1-1 0 0,0-1 1 0 0,-1 0-1 0 0,1 1 1 0 0,0-1 0 0 0,0 0-1 0 0,-1 1 1 0 0,1-1-1 0 0,0 0 1 0 0,-1 0 0 0 0,1 1-1 0 0,0-1 1 0 0,-1 0-1 0 0,1 0 1 0 0,-1 0 0 0 0,1 0-1 0 0,0 0 1 0 0,-1 1-1 0 0,1-1 1 0 0,-1 0-1 0 0,1 0 1 0 0,0 0 0 0 0,-1 0-1 0 0,1 0 1 0 0,-1 0-1 0 0,1 0 1 0 0,-1 0 0 0 0,1 0-1 0 0,0-1 1 0 0,-1 1-1 0 0,1 0 1 0 0,-1 0 0 0 0,1 0-1 0 0,0 0 1 0 0,-1-1-1 0 0,1 1 1 0 0,0 0-1 0 0,-1 0 1 0 0,1-1 0 0 0,-1 1-1 0 0,2-2 0 0 0,-1 0 0 0 0,1 1 0 0 0,0-1 0 0 0,0 0 0 0 0,-1 1 0 0 0,1-1 0 0 0,0 1 0 0 0,0 0 0 0 0,1-1 0 0 0,-1 1 0 0 0,0 0 0 0 0,2-2 0 0 0,17-7-29 0 0,-10 7-118 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10-04T01:11:55.727"/>
    </inkml:context>
    <inkml:brush xml:id="br0">
      <inkml:brushProperty name="width" value="0.35" units="cm"/>
      <inkml:brushProperty name="height" value="0.35" units="cm"/>
      <inkml:brushProperty name="color" value="#66CC00"/>
    </inkml:brush>
  </inkml:definitions>
  <inkml:trace contextRef="#ctx0" brushRef="#br0">1862 1 5063 0 0,'-12'31'691'0'0,"-4"8"66"0"0,-25 31 314 0 0,-88 163 3924 0 0,114-197-4013 0 0,1 1 1 0 0,1 1-1 0 0,-7 40 1 0 0,-21 63 432 0 0,30-111-1239 0 0,-43 104 423 0 0,-3 9-219 0 0,0 1-91 0 0,-182 329 342 0 0,60-108-352 0 0,142-285-228 0 0,-113 211-51 0 0,133-262 0 0 0,-69 112 0 0 0,-63 62 0 0 0,101-145 0 0 0,-73 69 0 0 0,60-63 0 0 0,42-42 0 0 0,-2 0 0 0 0,-25 20 0 0 0,3-7 0 0 0,-28 20 0 0 0,38-30-20 0 0,13-10-231 0 0,-22 13 1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10-04T01:11:56.983"/>
    </inkml:context>
    <inkml:brush xml:id="br0">
      <inkml:brushProperty name="width" value="0.35" units="cm"/>
      <inkml:brushProperty name="height" value="0.35" units="cm"/>
      <inkml:brushProperty name="color" value="#66CC00"/>
    </inkml:brush>
  </inkml:definitions>
  <inkml:trace contextRef="#ctx0" brushRef="#br0">35 42 5983 0 0,'-28'-41'6311'0'0,"25"74"-5410"0"0,1-28-776 0 0,1 1 0 0 0,1 0-1 0 0,-1-1 1 0 0,1 1 0 0 0,1 9-1 0 0,2 8 702 0 0,9 35 0 0 0,-4-20-259 0 0,3 8-125 0 0,2-1-1 0 0,2 0 1 0 0,2-1 0 0 0,2 0-1 0 0,2-2 1 0 0,1 0 0 0 0,42 56-1 0 0,243 310 1143 0 0,-129-171-1048 0 0,-122-149-357 0 0,67 143-1 0 0,96 230 121 0 0,-150-308-248 0 0,-7 4-1 0 0,57 219 1 0 0,-89-249-51 0 0,-21-90 0 0 0,5 55 0 0 0,1 8 0 0 0,-6-48 0 0 0,2 57 0 0 0,-10-95 0 0 0,-1 6 0 0 0,0 0 0 0 0,-1-1 0 0 0,-1 1 0 0 0,-5 25 0 0 0,-25 78 0 0 0,9-43 0 0 0,17-58-423 0 0,-5 27 1026 0 0,10-25-2473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10-04T01:11:58.444"/>
    </inkml:context>
    <inkml:brush xml:id="br0">
      <inkml:brushProperty name="width" value="0.35" units="cm"/>
      <inkml:brushProperty name="height" value="0.35" units="cm"/>
      <inkml:brushProperty name="color" value="#66CC00"/>
    </inkml:brush>
  </inkml:definitions>
  <inkml:trace contextRef="#ctx0" brushRef="#br0">86 120 6911 0 0,'-2'-3'80'0'0,"0"1"-1"0"0,0 0 0 0 0,0-1 1 0 0,-1 1-1 0 0,1 0 0 0 0,-1 0 0 0 0,0 0 1 0 0,0 0-1 0 0,1 1 0 0 0,-7-3 1 0 0,-7-5 122 0 0,5 4 131 0 0,9 4-203 0 0,0 0-1 0 0,0 0 1 0 0,0 0 0 0 0,0 0 0 0 0,0 0-1 0 0,0 0 1 0 0,0 0 0 0 0,1-1-1 0 0,-1 1 1 0 0,0-1 0 0 0,1 1 0 0 0,-1-1-1 0 0,1 0 1 0 0,3-11 1141 0 0,-2 13-1223 0 0,1 0-1 0 0,-1-1 1 0 0,0 1-1 0 0,1 0 1 0 0,-1 0-1 0 0,1 0 1 0 0,-1 0 0 0 0,1 0-1 0 0,-1 0 1 0 0,1 0-1 0 0,17-4 597 0 0,85-11 1405 0 0,11-1-904 0 0,-87 14-899 0 0,214-9 1084 0 0,101 44-203 0 0,-3 26-192 0 0,-187-27-687 0 0,-3 8 0 0 0,157 63 0 0 0,76 64-18 0 0,61 20 219 0 0,-357-155-354 0 0,136 68 35 0 0,41 36-120 0 0,-152-81-10 0 0,-6-10 0 0 0,-30-15 0 0 0,9 4 0 0 0,42 22 0 0 0,89 77 0 0 0,-174-108 1 0 0,2-2 0 0 0,57 24 0 0 0,-51-26 158 0 0,67 41-1 0 0,-86-42-9 0 0,32 30 0 0 0,-44-35-31 0 0,-16-13-107 0 0,0 0 1 0 0,0-1-1 0 0,0 1 0 0 0,1-1 0 0 0,-1 0 0 0 0,1 1 1 0 0,-1-1-1 0 0,1 0 0 0 0,-1 0 0 0 0,1-1 0 0 0,-1 1 1 0 0,1 0-1 0 0,0-1 0 0 0,-1 0 0 0 0,1 0 0 0 0,0 0 1 0 0,-1 0-1 0 0,1 0 0 0 0,5-1 0 0 0,-2-1 11 0 0,22-7 20 0 0,-25 8-38 0 0,0 0-1 0 0,-1 0 1 0 0,1 0-1 0 0,0 0 1 0 0,0 0 0 0 0,0 0-1 0 0,0 1 1 0 0,1 0-1 0 0,-1-1 1 0 0,0 1-1 0 0,0 0 1 0 0,0 1-1 0 0,0-1 1 0 0,4 1 0 0 0,-6 0-31 0 0,1-1 0 0 0,-1 1 0 0 0,1-1 0 0 0,-1 1 0 0 0,0 0 0 0 0,1-1 0 0 0,-1 1 0 0 0,0 0 0 0 0,0 0 0 0 0,1 0 0 0 0,-1 0 0 0 0,0 0 1 0 0,0 0-1 0 0,0 1 0 0 0,0-1 0 0 0,0 0 0 0 0,-1 0 0 0 0,1 1 0 0 0,0-1 0 0 0,0 0 0 0 0,-1 1 0 0 0,1-1 0 0 0,-1 1 0 0 0,0-1 0 0 0,1 1 0 0 0,-1-1 1 0 0,0 1-1 0 0,0-1 0 0 0,0 1 0 0 0,0 1 0 0 0,-3 24-2685 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10-04T01:11:52.379"/>
    </inkml:context>
    <inkml:brush xml:id="br0">
      <inkml:brushProperty name="width" value="0.35" units="cm"/>
      <inkml:brushProperty name="height" value="0.35" units="cm"/>
      <inkml:brushProperty name="color" value="#66CC00"/>
    </inkml:brush>
  </inkml:definitions>
  <inkml:trace contextRef="#ctx0" brushRef="#br0">2677 22 3223 0 0,'-26'-21'4216'0'0,"-55"86"-2376"0"0,-113 100 3560 0 0,141-119-4410 0 0,-35 35 234 0 0,0 2-442 0 0,43-42-466 0 0,-158 147 690 0 0,-96 145-580 0 0,249-273-375 0 0,-143 193 157 0 0,68-85-11 0 0,-62 92-100 0 0,59-78-66 0 0,5-3 67 0 0,68-97-68 0 0,-68 122 146 0 0,24 4 49 0 0,63-128-210 0 0,-179 352 111 0 0,75-152 111 0 0,134-270-218 0 0,-81 141 197 0 0,82-142-187 0 0,-1 0 1 0 0,1 0-1 0 0,-5 15 1 0 0,9-21-28 0 0,0 1-1 0 0,-1-1 0 0 0,2 1 1 0 0,-1-1-1 0 0,0 1 1 0 0,1 0-1 0 0,-1 0 1 0 0,1-1-1 0 0,0 1 0 0 0,1 0 1 0 0,-1 0-1 0 0,1-1 1 0 0,0 5-1 0 0,0-7-84 0 0,0 1 0 0 0,0-1 0 0 0,0 0 1 0 0,0 0-1 0 0,1 1 0 0 0,-1-1 0 0 0,0 0 0 0 0,0 0 0 0 0,1 0 0 0 0,-1 0 0 0 0,1-1 0 0 0,-1 1 0 0 0,1 0 0 0 0,-1-1 0 0 0,1 1 1 0 0,-1-1-1 0 0,3 1 0 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10-04T01:11:53.503"/>
    </inkml:context>
    <inkml:brush xml:id="br0">
      <inkml:brushProperty name="width" value="0.35" units="cm"/>
      <inkml:brushProperty name="height" value="0.35" units="cm"/>
      <inkml:brushProperty name="color" value="#66CC00"/>
    </inkml:brush>
  </inkml:definitions>
  <inkml:trace contextRef="#ctx0" brushRef="#br0">107 52 6447 0 0,'-21'-18'459'0'0,"13"11"-427"0"0,0 0 0 0 0,1 1 0 0 0,-14-7 0 0 0,21 13-32 0 0,-1 0-1 0 0,0 0 1 0 0,0 0-1 0 0,1 0 1 0 0,-1 0-1 0 0,0 0 1 0 0,0 0 0 0 0,1 0-1 0 0,-1 0 1 0 0,0 0-1 0 0,1 0 1 0 0,-1 0-1 0 0,0 1 1 0 0,0-1 0 0 0,1 0-1 0 0,-1 1 1 0 0,1-1-1 0 0,-1 0 1 0 0,0 1-1 0 0,1-1 1 0 0,-1 1 0 0 0,1-1-1 0 0,-1 1 1 0 0,1-1-1 0 0,-1 1 1 0 0,1-1-1 0 0,-1 2 1 0 0,-11 17 777 0 0,9-7-486 0 0,0-1 0 0 0,1 1 0 0 0,0-1 1 0 0,1 16-1 0 0,2 46 709 0 0,-1-72-990 0 0,24 192 1946 0 0,-17-152-1611 0 0,8 41 608 0 0,34 100 0 0 0,41 77 462 0 0,19 25-327 0 0,1 43-144 0 0,87 387 526 0 0,-135-459-1162 0 0,7 27 66 0 0,74 213 126 0 0,-71-310-315 0 0,-39-105-102 0 0,8 27 51 0 0,12 29 52 0 0,-3-12 2 0 0,-18-42-56 0 0,81 207 300 0 0,-65-145-317 0 0,14 36-118 0 0,-60-176-46 0 0,-1-2 6 0 0,0 1-1 0 0,0-1 1 0 0,0 1-1 0 0,0-1 1 0 0,0 0-1 0 0,1 1 1 0 0,-1-1-1 0 0,1 0 1 0 0,0 0-1 0 0,-1 0 1 0 0,1 0-1 0 0,0 0 1 0 0,0-1-1 0 0,3 3 1 0 0,2-1-744 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10-04T01:11:54.539"/>
    </inkml:context>
    <inkml:brush xml:id="br0">
      <inkml:brushProperty name="width" value="0.35" units="cm"/>
      <inkml:brushProperty name="height" value="0.35" units="cm"/>
      <inkml:brushProperty name="color" value="#66CC00"/>
    </inkml:brush>
  </inkml:definitions>
  <inkml:trace contextRef="#ctx0" brushRef="#br0">5 189 6911 0 0,'-5'13'6712'0'0,"25"-4"-6443"0"0,49 24 717 0 0,91 29 951 0 0,-120-48-1678 0 0,2-3 1 0 0,43 7-1 0 0,-27-10-74 0 0,100-1 1 0 0,56-18 81 0 0,40-17 222 0 0,96-5 534 0 0,-303 31-908 0 0,1-2 1 0 0,-1-3-1 0 0,0-1 0 0 0,59-19 0 0 0,-56 12-14 0 0,67-25 126 0 0,158-107 360 0 0,-234 123-555 0 0,-36 22-27 0 0,0-1 1 0 0,0 1-1 0 0,1 0 0 0 0,-1 0 1 0 0,1 0-1 0 0,0 1 0 0 0,-1 0 1 0 0,1 0-1 0 0,8 0 0 0 0,-13 1-5 0 0,0 0 1 0 0,0 0-1 0 0,-1 0 0 0 0,1 0 0 0 0,0 0 0 0 0,0 0 0 0 0,-1 1 1 0 0,1-1-1 0 0,0 0 0 0 0,-1 0 0 0 0,1 1 0 0 0,0-1 0 0 0,-1 0 1 0 0,1 1-1 0 0,-1-1 0 0 0,1 1 0 0 0,0-1 0 0 0,-1 1 0 0 0,1-1 1 0 0,-1 1-1 0 0,1-1 0 0 0,-1 1 0 0 0,0 0 0 0 0,1-1 0 0 0,-1 1 1 0 0,0 0-1 0 0,1-1 0 0 0,-1 1 0 0 0,0 0 0 0 0,0-1 0 0 0,1 1 1 0 0,-1 0-1 0 0,0 0 0 0 0,0-1 0 0 0,0 1 0 0 0,0 0 0 0 0,0 0 1 0 0,0-1-1 0 0,0 1 0 0 0,0 0 0 0 0,-1-1 0 0 0,1 2 1 0 0,-1 5-61 0 0,0-1 1 0 0,-1 1 0 0 0,-4 10-1 0 0,4-11-104 0 0,-5 14-274 0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10-04T01:11:55.727"/>
    </inkml:context>
    <inkml:brush xml:id="br0">
      <inkml:brushProperty name="width" value="0.35" units="cm"/>
      <inkml:brushProperty name="height" value="0.35" units="cm"/>
      <inkml:brushProperty name="color" value="#66CC00"/>
    </inkml:brush>
  </inkml:definitions>
  <inkml:trace contextRef="#ctx0" brushRef="#br0">1862 1 5063 0 0,'-12'31'691'0'0,"-4"8"66"0"0,-25 31 314 0 0,-88 163 3924 0 0,114-197-4013 0 0,1 1 1 0 0,1 1-1 0 0,-7 40 1 0 0,-21 63 432 0 0,30-111-1239 0 0,-43 104 423 0 0,-3 9-219 0 0,0 1-91 0 0,-182 329 342 0 0,60-108-352 0 0,142-285-228 0 0,-113 211-51 0 0,133-262 0 0 0,-69 112 0 0 0,-63 62 0 0 0,101-145 0 0 0,-73 69 0 0 0,60-63 0 0 0,42-42 0 0 0,-2 0 0 0 0,-25 20 0 0 0,3-7 0 0 0,-28 20 0 0 0,38-30-20 0 0,13-10-231 0 0,-22 13 1 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10-04T01:11:56.983"/>
    </inkml:context>
    <inkml:brush xml:id="br0">
      <inkml:brushProperty name="width" value="0.35" units="cm"/>
      <inkml:brushProperty name="height" value="0.35" units="cm"/>
      <inkml:brushProperty name="color" value="#66CC00"/>
    </inkml:brush>
  </inkml:definitions>
  <inkml:trace contextRef="#ctx0" brushRef="#br0">35 42 5983 0 0,'-28'-41'6311'0'0,"25"74"-5410"0"0,1-28-776 0 0,1 1 0 0 0,1 0-1 0 0,-1-1 1 0 0,1 1 0 0 0,1 9-1 0 0,2 8 702 0 0,9 35 0 0 0,-4-20-259 0 0,3 8-125 0 0,2-1-1 0 0,2 0 1 0 0,2-1 0 0 0,2 0-1 0 0,2-2 1 0 0,1 0 0 0 0,42 56-1 0 0,243 310 1143 0 0,-129-171-1048 0 0,-122-149-357 0 0,67 143-1 0 0,96 230 121 0 0,-150-308-248 0 0,-7 4-1 0 0,57 219 1 0 0,-89-249-51 0 0,-21-90 0 0 0,5 55 0 0 0,1 8 0 0 0,-6-48 0 0 0,2 57 0 0 0,-10-95 0 0 0,-1 6 0 0 0,0 0 0 0 0,-1-1 0 0 0,-1 1 0 0 0,-5 25 0 0 0,-25 78 0 0 0,9-43 0 0 0,17-58-423 0 0,-5 27 1026 0 0,10-25-2473 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10-04T01:11:58.444"/>
    </inkml:context>
    <inkml:brush xml:id="br0">
      <inkml:brushProperty name="width" value="0.35" units="cm"/>
      <inkml:brushProperty name="height" value="0.35" units="cm"/>
      <inkml:brushProperty name="color" value="#66CC00"/>
    </inkml:brush>
  </inkml:definitions>
  <inkml:trace contextRef="#ctx0" brushRef="#br0">86 120 6911 0 0,'-2'-3'80'0'0,"0"1"-1"0"0,0 0 0 0 0,0-1 1 0 0,-1 1-1 0 0,1 0 0 0 0,-1 0 0 0 0,0 0 1 0 0,0 0-1 0 0,1 1 0 0 0,-7-3 1 0 0,-7-5 122 0 0,5 4 131 0 0,9 4-203 0 0,0 0-1 0 0,0 0 1 0 0,0 0 0 0 0,0 0 0 0 0,0 0-1 0 0,0 0 1 0 0,0 0 0 0 0,1-1-1 0 0,-1 1 1 0 0,0-1 0 0 0,1 1 0 0 0,-1-1-1 0 0,1 0 1 0 0,3-11 1141 0 0,-2 13-1223 0 0,1 0-1 0 0,-1-1 1 0 0,0 1-1 0 0,1 0 1 0 0,-1 0-1 0 0,1 0 1 0 0,-1 0 0 0 0,1 0-1 0 0,-1 0 1 0 0,1 0-1 0 0,17-4 597 0 0,85-11 1405 0 0,11-1-904 0 0,-87 14-899 0 0,214-9 1084 0 0,101 44-203 0 0,-3 26-192 0 0,-187-27-687 0 0,-3 8 0 0 0,157 63 0 0 0,76 64-18 0 0,61 20 219 0 0,-357-155-354 0 0,136 68 35 0 0,41 36-120 0 0,-152-81-10 0 0,-6-10 0 0 0,-30-15 0 0 0,9 4 0 0 0,42 22 0 0 0,89 77 0 0 0,-174-108 1 0 0,2-2 0 0 0,57 24 0 0 0,-51-26 158 0 0,67 41-1 0 0,-86-42-9 0 0,32 30 0 0 0,-44-35-31 0 0,-16-13-107 0 0,0 0 1 0 0,0-1-1 0 0,0 1 0 0 0,1-1 0 0 0,-1 0 0 0 0,1 1 1 0 0,-1-1-1 0 0,1 0 0 0 0,-1 0 0 0 0,1-1 0 0 0,-1 1 1 0 0,1 0-1 0 0,0-1 0 0 0,-1 0 0 0 0,1 0 0 0 0,0 0 1 0 0,-1 0-1 0 0,1 0 0 0 0,5-1 0 0 0,-2-1 11 0 0,22-7 20 0 0,-25 8-38 0 0,0 0-1 0 0,-1 0 1 0 0,1 0-1 0 0,0 0 1 0 0,0 0 0 0 0,0 0-1 0 0,0 1 1 0 0,1 0-1 0 0,-1-1 1 0 0,0 1-1 0 0,0 0 1 0 0,0 1-1 0 0,0-1 1 0 0,4 1 0 0 0,-6 0-31 0 0,1-1 0 0 0,-1 1 0 0 0,1-1 0 0 0,-1 1 0 0 0,0 0 0 0 0,1-1 0 0 0,-1 1 0 0 0,0 0 0 0 0,0 0 0 0 0,1 0 0 0 0,-1 0 0 0 0,0 0 1 0 0,0 0-1 0 0,0 1 0 0 0,0-1 0 0 0,0 0 0 0 0,-1 0 0 0 0,1 1 0 0 0,0-1 0 0 0,0 0 0 0 0,-1 1 0 0 0,1-1 0 0 0,-1 1 0 0 0,0-1 0 0 0,1 1 0 0 0,-1-1 1 0 0,0 1-1 0 0,0-1 0 0 0,0 1 0 0 0,0 1 0 0 0,-3 24-2685 0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1-28T09:49:42.876"/>
    </inkml:context>
    <inkml:brush xml:id="br0">
      <inkml:brushProperty name="width" value="0.35" units="cm"/>
      <inkml:brushProperty name="height" value="0.35" units="cm"/>
      <inkml:brushProperty name="color" value="#F6630D"/>
    </inkml:brush>
  </inkml:definitions>
  <inkml:trace contextRef="#ctx0" brushRef="#br0">29 2109 6911 0 0,'-2'-1'200'0'0,"-6"-9"336"0"0,5 5-313 0 0,0 0-1 0 0,1 0 0 0 0,-1 0 0 0 0,1 0 0 0 0,-2-11 1 0 0,3 15-82 0 0,1-1 1 0 0,0 1-1 0 0,0 0 0 0 0,0 0 1 0 0,0-1-1 0 0,0 1 1 0 0,0 0-1 0 0,0 0 0 0 0,0 0 1 0 0,0-1-1 0 0,1 1 1 0 0,-1 0-1 0 0,0 0 0 0 0,2-2 1 0 0,-2 2-69 0 0,1 0 72 0 0,0 1-72 0 0,0-1 0 0 0,-1 1 0 0 0,1-1 0 0 0,0 1-1 0 0,-1-1 1 0 0,1 1 0 0 0,0-1 0 0 0,-1 1 0 0 0,1 0 0 0 0,0 0-1 0 0,0-1 1 0 0,-1 1 0 0 0,1 0 0 0 0,0 0 0 0 0,0 0 0 0 0,0 0-1 0 0,0 0 1 0 0,-1 0 0 0 0,1 0 0 0 0,0 0 0 0 0,0 0-1 0 0,0 1 1 0 0,5 0 81 0 0,0 0 0 0 0,-1 1 0 0 0,1 0 0 0 0,-1 0 0 0 0,0 0 0 0 0,1 1 0 0 0,-1-1 0 0 0,0 1 1 0 0,0 0-1 0 0,6 7 0 0 0,6 5 132 0 0,21 23 1 0 0,-28-27-127 0 0,20 24 78 0 0,-2 0-1 0 0,-1 3 1 0 0,30 53-1 0 0,55 129 306 0 0,-63-119-276 0 0,13 30 128 0 0,62 111 68 0 0,-56-140 25 0 0,-66-99-459 0 0,1-1 1 0 0,-1 1 0 0 0,0-1 0 0 0,0 1 0 0 0,1-1 0 0 0,0 0 0 0 0,-1 0 0 0 0,1 0 0 0 0,0-1 0 0 0,0 1 0 0 0,0-1-1 0 0,0 1 1 0 0,5 0 0 0 0,-5-1 2 0 0,-1-1-1 0 0,1 0 0 0 0,-1 0 0 0 0,1 0 1 0 0,0 0-1 0 0,-1 0 0 0 0,1 0 1 0 0,-1-1-1 0 0,1 1 0 0 0,-1-1 0 0 0,1 0 1 0 0,-1 0-1 0 0,1 0 0 0 0,-1 0 1 0 0,0 0-1 0 0,5-3 0 0 0,15-12 167 0 0,0-1 0 0 0,-2-1-1 0 0,0-1 1 0 0,29-34 0 0 0,57-93 258 0 0,-97 133-417 0 0,137-198 193 0 0,186-280-140 0 0,71-105-92 0 0,36 27 0 0 0,-425 553-1 0 0,145-178 38 0 0,-13-7 77 0 0,-95 124 52 0 0,53-87 203 0 0,-68 95-286 0 0,50-82-59 0 0,-70 127-49 0 0,-7 9-2 0 0,1 1 0 0 0,15-18 0 0 0,-22 29-70 0 0,0 0 0 0 0,0 0 0 0 0,0 0 0 0 0,1 0-1 0 0,-1 1 1 0 0,1-1 0 0 0,0 1 0 0 0,0 0 0 0 0,0 0 0 0 0,0 0 0 0 0,0 1 0 0 0,0-1 0 0 0,0 1 0 0 0,5-1 0 0 0,18 5-2826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10-04T01:11:40.792"/>
    </inkml:context>
    <inkml:brush xml:id="br0">
      <inkml:brushProperty name="width" value="0.35" units="cm"/>
      <inkml:brushProperty name="height" value="0.35" units="cm"/>
      <inkml:brushProperty name="color" value="#F6630D"/>
    </inkml:brush>
  </inkml:definitions>
  <inkml:trace contextRef="#ctx0" brushRef="#br0">754 90 2759 0 0,'-7'-13'354'0'0,"-2"2"0"0"0,-18-23-1 0 0,25 31-153 0 0,-1 0 0 0 0,0 1 0 0 0,0-1 0 0 0,0 1 0 0 0,-1-1 0 0 0,1 1 0 0 0,0 0 0 0 0,-1 0 0 0 0,1 1 0 0 0,-1-1 0 0 0,0 1 0 0 0,1-1 0 0 0,-1 1 0 0 0,0 1 0 0 0,0-1-1 0 0,-5 0 1 0 0,8 1-161 0 0,0 0 1 0 0,0 1-1 0 0,0-1 0 0 0,0 1 0 0 0,0-1 0 0 0,0 1 0 0 0,0 0 0 0 0,0-1 0 0 0,0 1 0 0 0,0 0 0 0 0,0 0 0 0 0,0 0 1 0 0,1-1-1 0 0,-1 1 0 0 0,0 0 0 0 0,1 0 0 0 0,-1 0 0 0 0,0 0 0 0 0,1 0 0 0 0,0 0 0 0 0,-1 0 0 0 0,1 1 1 0 0,-1 1-1 0 0,-7 27 273 0 0,-29 102 844 0 0,19-75-685 0 0,-69 205 1547 0 0,11-39-663 0 0,16 7-436 0 0,-48 434 310 0 0,48-271-660 0 0,28-203-356 0 0,-72 496 450 0 0,96-620-614 0 0,-12 85 174 0 0,16-133 49 0 0,2-10-42 0 0,1 0 0 0 0,-1 0 0 0 0,1 16 0 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1-28T09:49:43.889"/>
    </inkml:context>
    <inkml:brush xml:id="br0">
      <inkml:brushProperty name="width" value="0.35" units="cm"/>
      <inkml:brushProperty name="height" value="0.35" units="cm"/>
      <inkml:brushProperty name="color" value="#F6630D"/>
    </inkml:brush>
  </inkml:definitions>
  <inkml:trace contextRef="#ctx0" brushRef="#br0">8 1105 8287 0 0,'-7'-11'888'0'0,"55"124"-439"0"0,-24-54-175 0 0,79 237 942 0 0,-58-154-717 0 0,23 101 339 0 0,-36-123-218 0 0,-16-62-192 0 0,3-1 1 0 0,30 62-1 0 0,-32-86-233 0 0,0 0 1 0 0,3-2 0 0 0,0 0-1 0 0,44 49 1 0 0,-56-72-151 0 0,0 0 0 0 0,1-1 0 0 0,-1 0 0 0 0,1 0 0 0 0,1-1 0 0 0,-1 0 0 0 0,1-1 0 0 0,0 1 0 0 0,1-2 1 0 0,-1 0-1 0 0,1 0 0 0 0,0-1 0 0 0,19 3 0 0 0,-20-4 0 0 0,0-2 0 0 0,-1 1 1 0 0,1-1-1 0 0,0-1 0 0 0,0 0 1 0 0,0 0-1 0 0,-1-1 0 0 0,1 0 1 0 0,0-1-1 0 0,-1 0 0 0 0,0 0 1 0 0,0-1-1 0 0,0 0 0 0 0,0-1 1 0 0,-1 0-1 0 0,10-7 0 0 0,8-9 87 0 0,-1-2-1 0 0,-1 0 0 0 0,-1-2 1 0 0,23-31-1 0 0,70-113 403 0 0,-111 162-513 0 0,211-350 1040 0 0,-13 21-574 0 0,-188 312-460 0 0,458-684 762 0 0,-205 386-69 0 0,-178 229-276 0 0,173-138 0 0 0,-244 215-444 0 0,25-28 1 0 0,-32 31-3 0 0,0 0 0 0 0,1 0-1 0 0,0 2 1 0 0,2-1 0 0 0,15-9 0 0 0,-28 20-47 0 0,1 0-1 0 0,-1 0 0 0 0,1-1 1 0 0,0 2-1 0 0,-1-1 0 0 0,1 0 1 0 0,0 0-1 0 0,0 1 0 0 0,-1 0 1 0 0,1-1-1 0 0,0 1 0 0 0,0 0 1 0 0,0 0-1 0 0,0 1 0 0 0,-1-1 1 0 0,6 2-1 0 0,9 4-798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10-04T01:11:42.171"/>
    </inkml:context>
    <inkml:brush xml:id="br0">
      <inkml:brushProperty name="width" value="0.35" units="cm"/>
      <inkml:brushProperty name="height" value="0.35" units="cm"/>
      <inkml:brushProperty name="color" value="#F6630D"/>
    </inkml:brush>
  </inkml:definitions>
  <inkml:trace contextRef="#ctx0" brushRef="#br0">93 14 6911 0 0,'-9'-3'-59'0'0,"0"0"0"0"0,0 1-1 0 0,0 0 1 0 0,0 1 0 0 0,-1-1-1 0 0,1 2 1 0 0,-20 2 960 0 0,29-2-877 0 0,4 6 524 0 0,15 10-103 0 0,-10-9-164 0 0,26 27 530 0 0,-1 1 1 0 0,48 66-1 0 0,44 91 827 0 0,-11-9-744 0 0,7-6-1 0 0,203 225 0 0 0,-29-89-306 0 0,-118-127-254 0 0,288 252 539 0 0,-273-271-553 0 0,125 101-54 0 0,-35-39 129 0 0,-13-10-142 0 0,-70-70-37 0 0,10-17-78 0 0,163 42 142 0 0,-209-102-68 0 0,-15-7-7 0 0,122 59 207 0 0,-168-72-306 0 0,58 30 31 0 0,-26-16 88 0 0,250 87 0 0 0,225 21 566 0 0,-486-145-486 0 0,153 14-1 0 0,-70-39 99 0 0,-133-4-260 0 0,-54-1-127 0 0,1 1 0 0 0,-1 2 0 0 0,0 0 0 0 0,39 9 0 0 0,-57-10-14 0 0,0 0 0 0 0,0 0-1 0 0,0 0 1 0 0,1 0 0 0 0,-1 0 0 0 0,0 0 0 0 0,-1 1-1 0 0,1-1 1 0 0,0 1 0 0 0,0 0 0 0 0,-1-1 0 0 0,1 1-1 0 0,-1 0 1 0 0,1 0 0 0 0,-1 0 0 0 0,0 0-1 0 0,1 0 1 0 0,-1 0 0 0 0,0 0 0 0 0,-1 1 0 0 0,1-1-1 0 0,0 0 1 0 0,-1 1 0 0 0,1-1 0 0 0,-1 0-1 0 0,0 3 1 0 0,1 1-30 0 0,-1-1 0 0 0,-1 0-1 0 0,1 1 1 0 0,-1-1 0 0 0,0 0-1 0 0,0 0 1 0 0,0 1 0 0 0,-1-1-1 0 0,0 0 1 0 0,-4 8 0 0 0,-10 14-326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10-04T01:11:43.249"/>
    </inkml:context>
    <inkml:brush xml:id="br0">
      <inkml:brushProperty name="width" value="0.35" units="cm"/>
      <inkml:brushProperty name="height" value="0.35" units="cm"/>
      <inkml:brushProperty name="color" value="#F6630D"/>
    </inkml:brush>
  </inkml:definitions>
  <inkml:trace contextRef="#ctx0" brushRef="#br0">17 2609 6911 0 0,'0'0'45'0'0,"-1"-1"0"0"0,0 1 0 0 0,0-1 0 0 0,0 0 0 0 0,0 1 0 0 0,0 0 0 0 0,1-1 0 0 0,-1 1-1 0 0,0 0 1 0 0,0-1 0 0 0,0 1 0 0 0,0 0 0 0 0,0 0 0 0 0,0 0 0 0 0,-1 0 0 0 0,1 4-39 0 0,7 4-303 0 0,-3-7 399 0 0,-1 0 0 0 0,0 0-1 0 0,1 0 1 0 0,0 0-1 0 0,-1 0 1 0 0,1-1 0 0 0,0 1-1 0 0,-1-1 1 0 0,6 0-1 0 0,4 1 251 0 0,-2-1-272 0 0,15 1 262 0 0,39-3 0 0 0,153-36 1366 0 0,-55 7-600 0 0,332-54 1491 0 0,-9-41-999 0 0,-384 93-1410 0 0,448-165 693 0 0,-2-48 124 0 0,-15-31 34 0 0,-190 96-295 0 0,-119 67-582 0 0,191-133 28 0 0,70-111-54 0 0,-16-3 286 0 0,-366 283-232 0 0,-53 33-137 0 0,61-72-1 0 0,-80 84-19 0 0,22-22-35 0 0,-104 97-1852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10-04T01:11:44.384"/>
    </inkml:context>
    <inkml:brush xml:id="br0">
      <inkml:brushProperty name="width" value="0.35" units="cm"/>
      <inkml:brushProperty name="height" value="0.35" units="cm"/>
      <inkml:brushProperty name="color" value="#F6630D"/>
    </inkml:brush>
  </inkml:definitions>
  <inkml:trace contextRef="#ctx0" brushRef="#br0">514 14 4231 0 0,'-69'-14'8752'0'0,"68"25"-8392"0"0,0-1-261 0 0,0 4 56 0 0,0-1 0 0 0,0 1 1 0 0,2 14-1 0 0,14 133 1256 0 0,2 27-454 0 0,3 402 787 0 0,-6-112-1173 0 0,-6-325-559 0 0,4 303-11 0 0,-20-305 74 0 0,-6-1 1 0 0,-7-1-1 0 0,-7 0 0 0 0,-69 214 0 0 0,78-300 30 0 0,-146 510 286 0 0,155-529-391 0 0,-107 389 0 0 0,108-407-11 0 0,-1 0-26 0 0,1 1-1 0 0,-10 54 0 0 0,19-63-1446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10-04T01:11:45.566"/>
    </inkml:context>
    <inkml:brush xml:id="br0">
      <inkml:brushProperty name="width" value="0.35" units="cm"/>
      <inkml:brushProperty name="height" value="0.35" units="cm"/>
      <inkml:brushProperty name="color" value="#F6630D"/>
    </inkml:brush>
  </inkml:definitions>
  <inkml:trace contextRef="#ctx0" brushRef="#br0">161 2 6447 0 0,'-9'0'182'0'0,"5"-1"-126"0"0,0 1 0 0 0,1 0 1 0 0,-1 0-1 0 0,0 0 0 0 0,1 1 0 0 0,-1-1 1 0 0,1 1-1 0 0,-5 1 0 0 0,6 0-56 0 0,-1-1 1 0 0,0 1-1 0 0,0-1 0 0 0,1 0 0 0 0,-1 0 0 0 0,0 0 0 0 0,0 0 0 0 0,-6 1 0 0 0,0 0 70 0 0,1 0 64 0 0,-29 10 484 0 0,34-11-533 0 0,1 0 0 0 0,0 0 0 0 0,-1 0 1 0 0,1 0-1 0 0,0 0 0 0 0,0 1 0 0 0,0-1 0 0 0,0 1 0 0 0,0 0 0 0 0,0-1 0 0 0,-2 4 0 0 0,3-4-46 0 0,1 0-1 0 0,0-1 1 0 0,0 1-1 0 0,0-1 0 0 0,0 1 1 0 0,-1-1-1 0 0,1 1 1 0 0,0-1-1 0 0,0 1 1 0 0,0-1-1 0 0,0 1 0 0 0,0 0 1 0 0,0-1-1 0 0,1 1 1 0 0,-1-1-1 0 0,0 1 1 0 0,0-1-1 0 0,0 1 0 0 0,0-1 1 0 0,1 1-1 0 0,-1-1 1 0 0,0 1-1 0 0,0-1 1 0 0,1 1-1 0 0,-1-1 0 0 0,0 1 1 0 0,1-1-1 0 0,-1 1 1 0 0,1-1-1 0 0,-1 0 1 0 0,0 1-1 0 0,1-1 0 0 0,-1 0 1 0 0,1 1-1 0 0,0-1 1 0 0,19 10 784 0 0,-20-10-800 0 0,32 11 977 0 0,56 12-1 0 0,-36-11-460 0 0,106 31 332 0 0,-2 6 0 0 0,199 94-1 0 0,-280-108-798 0 0,212 106 141 0 0,-240-114-168 0 0,0 3 0 0 0,-2 1 0 0 0,74 68-1 0 0,-73-52 139 0 0,61 82 0 0 0,28 61 609 0 0,-4 40-133 0 0,-67-111-486 0 0,19 18-27 0 0,-80-131-135 0 0,3 6 60 0 0,1 0 0 0 0,1-1 0 0 0,0 0 0 0 0,11 13 0 0 0,-14-18-48 0 0,-9-4-168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10-04T01:11:52.379"/>
    </inkml:context>
    <inkml:brush xml:id="br0">
      <inkml:brushProperty name="width" value="0.35" units="cm"/>
      <inkml:brushProperty name="height" value="0.35" units="cm"/>
      <inkml:brushProperty name="color" value="#66CC00"/>
    </inkml:brush>
  </inkml:definitions>
  <inkml:trace contextRef="#ctx0" brushRef="#br0">2677 22 3223 0 0,'-26'-21'4216'0'0,"-55"86"-2376"0"0,-113 100 3560 0 0,141-119-4410 0 0,-35 35 234 0 0,0 2-442 0 0,43-42-466 0 0,-158 147 690 0 0,-96 145-580 0 0,249-273-375 0 0,-143 193 157 0 0,68-85-11 0 0,-62 92-100 0 0,59-78-66 0 0,5-3 67 0 0,68-97-68 0 0,-68 122 146 0 0,24 4 49 0 0,63-128-210 0 0,-179 352 111 0 0,75-152 111 0 0,134-270-218 0 0,-81 141 197 0 0,82-142-187 0 0,-1 0 1 0 0,1 0-1 0 0,-5 15 1 0 0,9-21-28 0 0,0 1-1 0 0,-1-1 0 0 0,2 1 1 0 0,-1-1-1 0 0,0 1 1 0 0,1 0-1 0 0,-1 0 1 0 0,1-1-1 0 0,0 1 0 0 0,1 0 1 0 0,-1 0-1 0 0,1-1 1 0 0,0 5-1 0 0,0-7-84 0 0,0 1 0 0 0,0-1 0 0 0,0 0 1 0 0,0 0-1 0 0,1 1 0 0 0,-1-1 0 0 0,0 0 0 0 0,0 0 0 0 0,1 0 0 0 0,-1 0 0 0 0,1-1 0 0 0,-1 1 0 0 0,1 0 0 0 0,-1-1 0 0 0,1 1 1 0 0,-1-1-1 0 0,3 1 0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10-04T01:11:53.503"/>
    </inkml:context>
    <inkml:brush xml:id="br0">
      <inkml:brushProperty name="width" value="0.35" units="cm"/>
      <inkml:brushProperty name="height" value="0.35" units="cm"/>
      <inkml:brushProperty name="color" value="#66CC00"/>
    </inkml:brush>
  </inkml:definitions>
  <inkml:trace contextRef="#ctx0" brushRef="#br0">107 52 6447 0 0,'-21'-18'459'0'0,"13"11"-427"0"0,0 0 0 0 0,1 1 0 0 0,-14-7 0 0 0,21 13-32 0 0,-1 0-1 0 0,0 0 1 0 0,0 0-1 0 0,1 0 1 0 0,-1 0-1 0 0,0 0 1 0 0,0 0 0 0 0,1 0-1 0 0,-1 0 1 0 0,0 0-1 0 0,1 0 1 0 0,-1 0-1 0 0,0 1 1 0 0,0-1 0 0 0,1 0-1 0 0,-1 1 1 0 0,1-1-1 0 0,-1 0 1 0 0,0 1-1 0 0,1-1 1 0 0,-1 1 0 0 0,1-1-1 0 0,-1 1 1 0 0,1-1-1 0 0,-1 1 1 0 0,1-1-1 0 0,-1 2 1 0 0,-11 17 777 0 0,9-7-486 0 0,0-1 0 0 0,1 1 0 0 0,0-1 1 0 0,1 16-1 0 0,2 46 709 0 0,-1-72-990 0 0,24 192 1946 0 0,-17-152-1611 0 0,8 41 608 0 0,34 100 0 0 0,41 77 462 0 0,19 25-327 0 0,1 43-144 0 0,87 387 526 0 0,-135-459-1162 0 0,7 27 66 0 0,74 213 126 0 0,-71-310-315 0 0,-39-105-102 0 0,8 27 51 0 0,12 29 52 0 0,-3-12 2 0 0,-18-42-56 0 0,81 207 300 0 0,-65-145-317 0 0,14 36-118 0 0,-60-176-46 0 0,-1-2 6 0 0,0 1-1 0 0,0-1 1 0 0,0 1-1 0 0,0-1 1 0 0,0 0-1 0 0,1 1 1 0 0,-1-1-1 0 0,1 0 1 0 0,0 0-1 0 0,-1 0 1 0 0,1 0-1 0 0,0 0 1 0 0,0-1-1 0 0,3 3 1 0 0,2-1-744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10-04T01:11:54.539"/>
    </inkml:context>
    <inkml:brush xml:id="br0">
      <inkml:brushProperty name="width" value="0.35" units="cm"/>
      <inkml:brushProperty name="height" value="0.35" units="cm"/>
      <inkml:brushProperty name="color" value="#66CC00"/>
    </inkml:brush>
  </inkml:definitions>
  <inkml:trace contextRef="#ctx0" brushRef="#br0">5 189 6911 0 0,'-5'13'6712'0'0,"25"-4"-6443"0"0,49 24 717 0 0,91 29 951 0 0,-120-48-1678 0 0,2-3 1 0 0,43 7-1 0 0,-27-10-74 0 0,100-1 1 0 0,56-18 81 0 0,40-17 222 0 0,96-5 534 0 0,-303 31-908 0 0,1-2 1 0 0,-1-3-1 0 0,0-1 0 0 0,59-19 0 0 0,-56 12-14 0 0,67-25 126 0 0,158-107 360 0 0,-234 123-555 0 0,-36 22-27 0 0,0-1 1 0 0,0 1-1 0 0,1 0 0 0 0,-1 0 1 0 0,1 0-1 0 0,0 1 0 0 0,-1 0 1 0 0,1 0-1 0 0,8 0 0 0 0,-13 1-5 0 0,0 0 1 0 0,0 0-1 0 0,-1 0 0 0 0,1 0 0 0 0,0 0 0 0 0,0 0 0 0 0,-1 1 1 0 0,1-1-1 0 0,0 0 0 0 0,-1 0 0 0 0,1 1 0 0 0,0-1 0 0 0,-1 0 1 0 0,1 1-1 0 0,-1-1 0 0 0,1 1 0 0 0,0-1 0 0 0,-1 1 0 0 0,1-1 1 0 0,-1 1-1 0 0,1-1 0 0 0,-1 1 0 0 0,0 0 0 0 0,1-1 0 0 0,-1 1 1 0 0,0 0-1 0 0,1-1 0 0 0,-1 1 0 0 0,0 0 0 0 0,0-1 0 0 0,1 1 1 0 0,-1 0-1 0 0,0 0 0 0 0,0-1 0 0 0,0 1 0 0 0,0 0 0 0 0,0 0 1 0 0,0-1-1 0 0,0 1 0 0 0,0 0 0 0 0,-1-1 0 0 0,1 2 1 0 0,-1 5-61 0 0,0-1 1 0 0,-1 1 0 0 0,-4 10-1 0 0,4-11-104 0 0,-5 14-274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Lato Regular"/>
        <a:ea typeface="Lato Regular"/>
        <a:cs typeface="Lato Regular"/>
        <a:sym typeface="Lato Regular"/>
      </a:defRPr>
    </a:lvl1pPr>
    <a:lvl2pPr indent="228600" defTabSz="457200" latinLnBrk="0">
      <a:lnSpc>
        <a:spcPct val="117999"/>
      </a:lnSpc>
      <a:defRPr sz="2200">
        <a:latin typeface="Lato Regular"/>
        <a:ea typeface="Lato Regular"/>
        <a:cs typeface="Lato Regular"/>
        <a:sym typeface="Lato Regular"/>
      </a:defRPr>
    </a:lvl2pPr>
    <a:lvl3pPr indent="457200" defTabSz="457200" latinLnBrk="0">
      <a:lnSpc>
        <a:spcPct val="117999"/>
      </a:lnSpc>
      <a:defRPr sz="2200">
        <a:latin typeface="Lato Regular"/>
        <a:ea typeface="Lato Regular"/>
        <a:cs typeface="Lato Regular"/>
        <a:sym typeface="Lato Regular"/>
      </a:defRPr>
    </a:lvl3pPr>
    <a:lvl4pPr indent="685800" defTabSz="457200" latinLnBrk="0">
      <a:lnSpc>
        <a:spcPct val="117999"/>
      </a:lnSpc>
      <a:defRPr sz="2200">
        <a:latin typeface="Lato Regular"/>
        <a:ea typeface="Lato Regular"/>
        <a:cs typeface="Lato Regular"/>
        <a:sym typeface="Lato Regular"/>
      </a:defRPr>
    </a:lvl4pPr>
    <a:lvl5pPr indent="914400" defTabSz="457200" latinLnBrk="0">
      <a:lnSpc>
        <a:spcPct val="117999"/>
      </a:lnSpc>
      <a:defRPr sz="2200">
        <a:latin typeface="Lato Regular"/>
        <a:ea typeface="Lato Regular"/>
        <a:cs typeface="Lato Regular"/>
        <a:sym typeface="Lato Regular"/>
      </a:defRPr>
    </a:lvl5pPr>
    <a:lvl6pPr indent="1143000" defTabSz="457200" latinLnBrk="0">
      <a:lnSpc>
        <a:spcPct val="117999"/>
      </a:lnSpc>
      <a:defRPr sz="2200">
        <a:latin typeface="Lato Regular"/>
        <a:ea typeface="Lato Regular"/>
        <a:cs typeface="Lato Regular"/>
        <a:sym typeface="Lato Regular"/>
      </a:defRPr>
    </a:lvl6pPr>
    <a:lvl7pPr indent="1371600" defTabSz="457200" latinLnBrk="0">
      <a:lnSpc>
        <a:spcPct val="117999"/>
      </a:lnSpc>
      <a:defRPr sz="2200">
        <a:latin typeface="Lato Regular"/>
        <a:ea typeface="Lato Regular"/>
        <a:cs typeface="Lato Regular"/>
        <a:sym typeface="Lato Regular"/>
      </a:defRPr>
    </a:lvl7pPr>
    <a:lvl8pPr indent="1600200" defTabSz="457200" latinLnBrk="0">
      <a:lnSpc>
        <a:spcPct val="117999"/>
      </a:lnSpc>
      <a:defRPr sz="2200">
        <a:latin typeface="Lato Regular"/>
        <a:ea typeface="Lato Regular"/>
        <a:cs typeface="Lato Regular"/>
        <a:sym typeface="Lato Regular"/>
      </a:defRPr>
    </a:lvl8pPr>
    <a:lvl9pPr indent="1828800" defTabSz="457200" latinLnBrk="0">
      <a:lnSpc>
        <a:spcPct val="117999"/>
      </a:lnSpc>
      <a:defRPr sz="2200">
        <a:latin typeface="Lato Regular"/>
        <a:ea typeface="Lato Regular"/>
        <a:cs typeface="Lato Regular"/>
        <a:sym typeface="Lato Regular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498" y="11839048"/>
            <a:ext cx="21971003" cy="636979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 defTabSz="817244">
              <a:lnSpc>
                <a:spcPct val="100000"/>
              </a:lnSpc>
              <a:spcBef>
                <a:spcPts val="0"/>
              </a:spcBef>
              <a:buSzTx/>
              <a:buNone/>
              <a:defRPr sz="3564">
                <a:latin typeface="+mn-lt"/>
                <a:ea typeface="+mn-ea"/>
                <a:cs typeface="+mn-cs"/>
                <a:sym typeface="Lato Bold"/>
              </a:defRPr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196865"/>
            <a:ext cx="21971000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Lato Bold"/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Lato Bold"/>
              </a:defRPr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Lato Bold"/>
              </a:defRPr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Lato Bold"/>
              </a:defRPr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Lato Bold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2262" y="13074598"/>
            <a:ext cx="379477" cy="3810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480825" y="10675453"/>
            <a:ext cx="201492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17244">
              <a:lnSpc>
                <a:spcPct val="100000"/>
              </a:lnSpc>
              <a:spcBef>
                <a:spcPts val="0"/>
              </a:spcBef>
              <a:buSzTx/>
              <a:buNone/>
              <a:defRPr sz="3564">
                <a:latin typeface="+mn-lt"/>
                <a:ea typeface="+mn-ea"/>
                <a:cs typeface="+mn-cs"/>
                <a:sym typeface="Lato Bold"/>
              </a:defRPr>
            </a:lvl1pPr>
          </a:lstStyle>
          <a:p>
            <a:r>
              <a:t>Attribution</a:t>
            </a:r>
          </a:p>
        </p:txBody>
      </p:sp>
      <p:sp>
        <p:nvSpPr>
          <p:cNvPr id="116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 anchor="ctr"/>
          <a:lstStyle>
            <a:lvl1pPr marL="638923" indent="-469900">
              <a:spcBef>
                <a:spcPts val="0"/>
              </a:spcBef>
              <a:buSzTx/>
              <a:buNone/>
              <a:defRPr sz="8500" spc="-170">
                <a:latin typeface="+mn-lt"/>
                <a:ea typeface="+mn-ea"/>
                <a:cs typeface="+mn-cs"/>
                <a:sym typeface="Lato Bold"/>
              </a:defRPr>
            </a:lvl1pPr>
            <a:lvl2pPr marL="638923" indent="-12700">
              <a:spcBef>
                <a:spcPts val="0"/>
              </a:spcBef>
              <a:buSzTx/>
              <a:buNone/>
              <a:defRPr sz="8500" spc="-170">
                <a:latin typeface="+mn-lt"/>
                <a:ea typeface="+mn-ea"/>
                <a:cs typeface="+mn-cs"/>
                <a:sym typeface="Lato Bold"/>
              </a:defRPr>
            </a:lvl2pPr>
            <a:lvl3pPr marL="638923" indent="444500">
              <a:spcBef>
                <a:spcPts val="0"/>
              </a:spcBef>
              <a:buSzTx/>
              <a:buNone/>
              <a:defRPr sz="8500" spc="-170">
                <a:latin typeface="+mn-lt"/>
                <a:ea typeface="+mn-ea"/>
                <a:cs typeface="+mn-cs"/>
                <a:sym typeface="Lato Bold"/>
              </a:defRPr>
            </a:lvl3pPr>
            <a:lvl4pPr marL="638923" indent="901700">
              <a:spcBef>
                <a:spcPts val="0"/>
              </a:spcBef>
              <a:buSzTx/>
              <a:buNone/>
              <a:defRPr sz="8500" spc="-170">
                <a:latin typeface="+mn-lt"/>
                <a:ea typeface="+mn-ea"/>
                <a:cs typeface="+mn-cs"/>
                <a:sym typeface="Lato Bold"/>
              </a:defRPr>
            </a:lvl4pPr>
            <a:lvl5pPr marL="638923" indent="1358900">
              <a:spcBef>
                <a:spcPts val="0"/>
              </a:spcBef>
              <a:buSzTx/>
              <a:buNone/>
              <a:defRPr sz="8500" spc="-170">
                <a:latin typeface="+mn-lt"/>
                <a:ea typeface="+mn-ea"/>
                <a:cs typeface="+mn-cs"/>
                <a:sym typeface="Lato Bold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862804876_960x639.jpg"/>
          <p:cNvSpPr>
            <a:spLocks noGrp="1"/>
          </p:cNvSpPr>
          <p:nvPr>
            <p:ph type="pic" sz="quarter" idx="21"/>
          </p:nvPr>
        </p:nvSpPr>
        <p:spPr>
          <a:xfrm>
            <a:off x="15430500" y="7085409"/>
            <a:ext cx="8128000" cy="54102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824910546_2681x1332.jpg"/>
          <p:cNvSpPr>
            <a:spLocks noGrp="1"/>
          </p:cNvSpPr>
          <p:nvPr>
            <p:ph type="pic" idx="22"/>
          </p:nvPr>
        </p:nvSpPr>
        <p:spPr>
          <a:xfrm>
            <a:off x="-2933700" y="1270000"/>
            <a:ext cx="22699133" cy="11277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575395635_960x639.jpg"/>
          <p:cNvSpPr>
            <a:spLocks noGrp="1"/>
          </p:cNvSpPr>
          <p:nvPr>
            <p:ph type="pic" sz="quarter" idx="23"/>
          </p:nvPr>
        </p:nvSpPr>
        <p:spPr>
          <a:xfrm>
            <a:off x="15430500" y="1270000"/>
            <a:ext cx="8128000" cy="54102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2244726"/>
            <a:ext cx="18288000" cy="4775200"/>
          </a:xfrm>
        </p:spPr>
        <p:txBody>
          <a:bodyPr anchor="b"/>
          <a:lstStyle>
            <a:lvl1pPr algn="ctr">
              <a:defRPr sz="1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7204076"/>
            <a:ext cx="1828800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54D3-AD2A-472A-B78E-D0A85DD0437A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965B9-2BEF-49C3-8001-72214F5A3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4436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24384000" cy="2850776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550951"/>
            <a:ext cx="21031200" cy="2651126"/>
          </a:xfrm>
        </p:spPr>
        <p:txBody>
          <a:bodyPr>
            <a:normAutofit/>
          </a:bodyPr>
          <a:lstStyle>
            <a:lvl1pPr algn="r">
              <a:defRPr sz="6400" baseline="0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4000"/>
            </a:lvl1pPr>
            <a:lvl2pPr>
              <a:defRPr sz="4000"/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54D3-AD2A-472A-B78E-D0A85DD0437A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965B9-2BEF-49C3-8001-72214F5A3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208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Image"/>
          <p:cNvSpPr>
            <a:spLocks noGrp="1"/>
          </p:cNvSpPr>
          <p:nvPr>
            <p:ph type="pic" idx="21"/>
          </p:nvPr>
        </p:nvSpPr>
        <p:spPr>
          <a:xfrm>
            <a:off x="-431800" y="-4038600"/>
            <a:ext cx="29464000" cy="18034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Presentation Title</a:t>
            </a:r>
          </a:p>
        </p:txBody>
      </p:sp>
      <p:sp>
        <p:nvSpPr>
          <p:cNvPr id="23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17244">
              <a:lnSpc>
                <a:spcPct val="100000"/>
              </a:lnSpc>
              <a:spcBef>
                <a:spcPts val="0"/>
              </a:spcBef>
              <a:buSzTx/>
              <a:buNone/>
              <a:defRPr sz="3564">
                <a:latin typeface="+mn-lt"/>
                <a:ea typeface="+mn-ea"/>
                <a:cs typeface="+mn-cs"/>
                <a:sym typeface="Lato Bold"/>
              </a:defRPr>
            </a:lvl1pPr>
          </a:lstStyle>
          <a:p>
            <a:r>
              <a:t>Author and Date</a:t>
            </a:r>
          </a:p>
        </p:txBody>
      </p:sp>
      <p:sp>
        <p:nvSpPr>
          <p:cNvPr id="2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11609910"/>
            <a:ext cx="21971000" cy="114468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Lato Bold"/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Lato Bold"/>
              </a:defRPr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Lato Bold"/>
              </a:defRPr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Lato Bold"/>
              </a:defRPr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Lato Bold"/>
              </a:defRPr>
            </a:lvl5pPr>
          </a:lstStyle>
          <a:p>
            <a:r>
              <a:t>Presentation Subtitle 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060576"/>
            <a:ext cx="9779000" cy="538240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Lato Bold"/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Lato Bold"/>
              </a:defRPr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Lato Bold"/>
              </a:defRPr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Lato Bold"/>
              </a:defRPr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Lato Bold"/>
              </a:defRPr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4" name="92709243_1322x1323.jpeg"/>
          <p:cNvSpPr>
            <a:spLocks noGrp="1"/>
          </p:cNvSpPr>
          <p:nvPr>
            <p:ph type="pic" sz="half" idx="21"/>
          </p:nvPr>
        </p:nvSpPr>
        <p:spPr>
          <a:xfrm>
            <a:off x="12052303" y="1270000"/>
            <a:ext cx="11188406" cy="1120988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96013" y="13078832"/>
            <a:ext cx="379477" cy="3810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3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Lato Bold"/>
              </a:defRPr>
            </a:lvl1pPr>
          </a:lstStyle>
          <a:p>
            <a:r>
              <a:t>Slide Subtitle</a:t>
            </a:r>
          </a:p>
        </p:txBody>
      </p:sp>
      <p:sp>
        <p:nvSpPr>
          <p:cNvPr id="44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1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245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Lato Bold"/>
              </a:defRPr>
            </a:lvl1pPr>
          </a:lstStyle>
          <a:p>
            <a:r>
              <a:t>Slide Subtitle</a:t>
            </a:r>
          </a:p>
        </p:txBody>
      </p:sp>
      <p:sp>
        <p:nvSpPr>
          <p:cNvPr id="62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012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3" name="824910546_2681x1332.jpg"/>
          <p:cNvSpPr>
            <a:spLocks noGrp="1"/>
          </p:cNvSpPr>
          <p:nvPr>
            <p:ph type="pic" idx="22"/>
          </p:nvPr>
        </p:nvSpPr>
        <p:spPr>
          <a:xfrm>
            <a:off x="6380200" y="1263848"/>
            <a:ext cx="22529801" cy="1119347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Lato Bold"/>
              </a:defRPr>
            </a:lvl1pPr>
          </a:lstStyle>
          <a:p>
            <a:r>
              <a:t>Slide Subtitle</a:t>
            </a:r>
          </a:p>
        </p:txBody>
      </p:sp>
      <p:sp>
        <p:nvSpPr>
          <p:cNvPr id="8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89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Lato Bold"/>
              </a:defRPr>
            </a:lvl1pPr>
          </a:lstStyle>
          <a:p>
            <a:r>
              <a:t>Agenda Subtitle</a:t>
            </a:r>
          </a:p>
        </p:txBody>
      </p:sp>
      <p:sp>
        <p:nvSpPr>
          <p:cNvPr id="90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Lato Bold"/>
              </a:defRPr>
            </a:lvl1pPr>
          </a:lstStyle>
          <a:p>
            <a:r>
              <a:t>Fact information</a:t>
            </a:r>
          </a:p>
        </p:txBody>
      </p:sp>
      <p:sp>
        <p:nvSpPr>
          <p:cNvPr id="107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935258"/>
            <a:ext cx="21971000" cy="7359063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spc="-250">
                <a:latin typeface="+mn-lt"/>
                <a:ea typeface="+mn-ea"/>
                <a:cs typeface="+mn-cs"/>
                <a:sym typeface="Lato Bold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25000" spc="-250">
                <a:latin typeface="+mn-lt"/>
                <a:ea typeface="+mn-ea"/>
                <a:cs typeface="+mn-cs"/>
                <a:sym typeface="Lato Bold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25000" spc="-250">
                <a:latin typeface="+mn-lt"/>
                <a:ea typeface="+mn-ea"/>
                <a:cs typeface="+mn-cs"/>
                <a:sym typeface="Lato Bold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25000" spc="-250">
                <a:latin typeface="+mn-lt"/>
                <a:ea typeface="+mn-ea"/>
                <a:cs typeface="+mn-cs"/>
                <a:sym typeface="Lato Bold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25000" spc="-250">
                <a:latin typeface="+mn-lt"/>
                <a:ea typeface="+mn-ea"/>
                <a:cs typeface="+mn-cs"/>
                <a:sym typeface="Lato Bold"/>
              </a:defRPr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3434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96013" y="13074598"/>
            <a:ext cx="379477" cy="38100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9" r:id="rId9"/>
    <p:sldLayoutId id="2147483660" r:id="rId10"/>
    <p:sldLayoutId id="2147483661" r:id="rId11"/>
    <p:sldLayoutId id="2147483664" r:id="rId12"/>
    <p:sldLayoutId id="2147483665" r:id="rId13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Lato Bold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Lato Bold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Lato Bold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Lato Bold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Lato Bold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Lato Bold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Lato Bold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Lato Bold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Lato Bold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FFFFFF"/>
          </a:solidFill>
          <a:uFillTx/>
          <a:latin typeface="Lato Regular"/>
          <a:ea typeface="Lato Regular"/>
          <a:cs typeface="Lato Regular"/>
          <a:sym typeface="Lato Regular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FFFFFF"/>
          </a:solidFill>
          <a:uFillTx/>
          <a:latin typeface="Lato Regular"/>
          <a:ea typeface="Lato Regular"/>
          <a:cs typeface="Lato Regular"/>
          <a:sym typeface="Lato Regular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FFFFFF"/>
          </a:solidFill>
          <a:uFillTx/>
          <a:latin typeface="Lato Regular"/>
          <a:ea typeface="Lato Regular"/>
          <a:cs typeface="Lato Regular"/>
          <a:sym typeface="Lato Regular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FFFFFF"/>
          </a:solidFill>
          <a:uFillTx/>
          <a:latin typeface="Lato Regular"/>
          <a:ea typeface="Lato Regular"/>
          <a:cs typeface="Lato Regular"/>
          <a:sym typeface="Lato Regular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FFFFFF"/>
          </a:solidFill>
          <a:uFillTx/>
          <a:latin typeface="Lato Regular"/>
          <a:ea typeface="Lato Regular"/>
          <a:cs typeface="Lato Regular"/>
          <a:sym typeface="Lato Regular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FFFFFF"/>
          </a:solidFill>
          <a:uFillTx/>
          <a:latin typeface="Lato Regular"/>
          <a:ea typeface="Lato Regular"/>
          <a:cs typeface="Lato Regular"/>
          <a:sym typeface="Lato Regular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FFFFFF"/>
          </a:solidFill>
          <a:uFillTx/>
          <a:latin typeface="Lato Regular"/>
          <a:ea typeface="Lato Regular"/>
          <a:cs typeface="Lato Regular"/>
          <a:sym typeface="Lato Regular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FFFFFF"/>
          </a:solidFill>
          <a:uFillTx/>
          <a:latin typeface="Lato Regular"/>
          <a:ea typeface="Lato Regular"/>
          <a:cs typeface="Lato Regular"/>
          <a:sym typeface="Lato Regular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FFFFFF"/>
          </a:solidFill>
          <a:uFillTx/>
          <a:latin typeface="Lato Regular"/>
          <a:ea typeface="Lato Regular"/>
          <a:cs typeface="Lato Regular"/>
          <a:sym typeface="Lato Regular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Lato Regular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Lato Regular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Lato Regular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Lato Regular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Lato Regular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Lato Regular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Lato Regular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Lato Regular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Lato Regular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13" Type="http://schemas.openxmlformats.org/officeDocument/2006/relationships/image" Target="../media/image24.png"/><Relationship Id="rId18" Type="http://schemas.openxmlformats.org/officeDocument/2006/relationships/customXml" Target="../ink/ink8.xml"/><Relationship Id="rId26" Type="http://schemas.openxmlformats.org/officeDocument/2006/relationships/customXml" Target="../ink/ink12.xml"/><Relationship Id="rId3" Type="http://schemas.openxmlformats.org/officeDocument/2006/relationships/image" Target="../media/image19.png"/><Relationship Id="rId21" Type="http://schemas.openxmlformats.org/officeDocument/2006/relationships/image" Target="../media/image28.png"/><Relationship Id="rId7" Type="http://schemas.openxmlformats.org/officeDocument/2006/relationships/image" Target="../media/image21.png"/><Relationship Id="rId12" Type="http://schemas.openxmlformats.org/officeDocument/2006/relationships/customXml" Target="../ink/ink5.xml"/><Relationship Id="rId17" Type="http://schemas.openxmlformats.org/officeDocument/2006/relationships/image" Target="../media/image26.png"/><Relationship Id="rId25" Type="http://schemas.openxmlformats.org/officeDocument/2006/relationships/image" Target="../media/image30.png"/><Relationship Id="rId16" Type="http://schemas.openxmlformats.org/officeDocument/2006/relationships/customXml" Target="../ink/ink7.xml"/><Relationship Id="rId20" Type="http://schemas.openxmlformats.org/officeDocument/2006/relationships/customXml" Target="../ink/ink9.xml"/><Relationship Id="rId29" Type="http://schemas.openxmlformats.org/officeDocument/2006/relationships/image" Target="../media/image39.png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2.xml"/><Relationship Id="rId11" Type="http://schemas.openxmlformats.org/officeDocument/2006/relationships/image" Target="../media/image23.png"/><Relationship Id="rId24" Type="http://schemas.openxmlformats.org/officeDocument/2006/relationships/customXml" Target="../ink/ink11.xml"/><Relationship Id="rId5" Type="http://schemas.openxmlformats.org/officeDocument/2006/relationships/image" Target="../media/image200.png"/><Relationship Id="rId15" Type="http://schemas.openxmlformats.org/officeDocument/2006/relationships/image" Target="../media/image25.png"/><Relationship Id="rId23" Type="http://schemas.openxmlformats.org/officeDocument/2006/relationships/image" Target="../media/image29.png"/><Relationship Id="rId28" Type="http://schemas.openxmlformats.org/officeDocument/2006/relationships/image" Target="../media/image210.png"/><Relationship Id="rId10" Type="http://schemas.openxmlformats.org/officeDocument/2006/relationships/customXml" Target="../ink/ink4.xml"/><Relationship Id="rId19" Type="http://schemas.openxmlformats.org/officeDocument/2006/relationships/image" Target="../media/image27.png"/><Relationship Id="rId4" Type="http://schemas.openxmlformats.org/officeDocument/2006/relationships/customXml" Target="../ink/ink1.xml"/><Relationship Id="rId9" Type="http://schemas.openxmlformats.org/officeDocument/2006/relationships/image" Target="../media/image22.png"/><Relationship Id="rId14" Type="http://schemas.openxmlformats.org/officeDocument/2006/relationships/customXml" Target="../ink/ink6.xml"/><Relationship Id="rId22" Type="http://schemas.openxmlformats.org/officeDocument/2006/relationships/customXml" Target="../ink/ink10.xml"/><Relationship Id="rId27" Type="http://schemas.openxmlformats.org/officeDocument/2006/relationships/image" Target="../media/image3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ustomXml" Target="../ink/ink15.xml"/><Relationship Id="rId13" Type="http://schemas.openxmlformats.org/officeDocument/2006/relationships/image" Target="../media/image30.png"/><Relationship Id="rId18" Type="http://schemas.openxmlformats.org/officeDocument/2006/relationships/image" Target="../media/image33.png"/><Relationship Id="rId3" Type="http://schemas.openxmlformats.org/officeDocument/2006/relationships/image" Target="../media/image19.png"/><Relationship Id="rId7" Type="http://schemas.openxmlformats.org/officeDocument/2006/relationships/image" Target="../media/image27.png"/><Relationship Id="rId12" Type="http://schemas.openxmlformats.org/officeDocument/2006/relationships/customXml" Target="../ink/ink17.xml"/><Relationship Id="rId17" Type="http://schemas.openxmlformats.org/officeDocument/2006/relationships/image" Target="../media/image32.png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14.xml"/><Relationship Id="rId11" Type="http://schemas.openxmlformats.org/officeDocument/2006/relationships/image" Target="../media/image29.png"/><Relationship Id="rId5" Type="http://schemas.openxmlformats.org/officeDocument/2006/relationships/image" Target="../media/image26.png"/><Relationship Id="rId15" Type="http://schemas.openxmlformats.org/officeDocument/2006/relationships/image" Target="../media/image31.png"/><Relationship Id="rId10" Type="http://schemas.openxmlformats.org/officeDocument/2006/relationships/customXml" Target="../ink/ink16.xml"/><Relationship Id="rId19" Type="http://schemas.openxmlformats.org/officeDocument/2006/relationships/image" Target="../media/image40.png"/><Relationship Id="rId4" Type="http://schemas.openxmlformats.org/officeDocument/2006/relationships/customXml" Target="../ink/ink13.xml"/><Relationship Id="rId9" Type="http://schemas.openxmlformats.org/officeDocument/2006/relationships/image" Target="../media/image28.png"/><Relationship Id="rId14" Type="http://schemas.openxmlformats.org/officeDocument/2006/relationships/customXml" Target="../ink/ink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0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png"/><Relationship Id="rId3" Type="http://schemas.openxmlformats.org/officeDocument/2006/relationships/image" Target="../media/image19.png"/><Relationship Id="rId7" Type="http://schemas.openxmlformats.org/officeDocument/2006/relationships/image" Target="../media/image60.png"/><Relationship Id="rId1" Type="http://schemas.openxmlformats.org/officeDocument/2006/relationships/slideLayout" Target="../slideLayouts/slideLayout7.xml"/><Relationship Id="rId11" Type="http://schemas.openxmlformats.org/officeDocument/2006/relationships/image" Target="../media/image100.png"/><Relationship Id="rId10" Type="http://schemas.openxmlformats.org/officeDocument/2006/relationships/image" Target="../media/image90.png"/><Relationship Id="rId9" Type="http://schemas.openxmlformats.org/officeDocument/2006/relationships/image" Target="../media/image8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png"/><Relationship Id="rId7" Type="http://schemas.openxmlformats.org/officeDocument/2006/relationships/image" Target="../media/image150.png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1.png"/><Relationship Id="rId4" Type="http://schemas.openxmlformats.org/officeDocument/2006/relationships/image" Target="../media/image35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0.png"/><Relationship Id="rId13" Type="http://schemas.openxmlformats.org/officeDocument/2006/relationships/image" Target="../media/image37.png"/><Relationship Id="rId3" Type="http://schemas.openxmlformats.org/officeDocument/2006/relationships/image" Target="../media/image130.png"/><Relationship Id="rId7" Type="http://schemas.openxmlformats.org/officeDocument/2006/relationships/image" Target="../media/image150.png"/><Relationship Id="rId12" Type="http://schemas.openxmlformats.org/officeDocument/2006/relationships/image" Target="../media/image36.png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1.png"/><Relationship Id="rId11" Type="http://schemas.openxmlformats.org/officeDocument/2006/relationships/image" Target="../media/image351.png"/><Relationship Id="rId10" Type="http://schemas.openxmlformats.org/officeDocument/2006/relationships/image" Target="../media/image340.png"/><Relationship Id="rId4" Type="http://schemas.openxmlformats.org/officeDocument/2006/relationships/image" Target="../media/image35.png"/><Relationship Id="rId9" Type="http://schemas.openxmlformats.org/officeDocument/2006/relationships/image" Target="../media/image170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130.png"/><Relationship Id="rId7" Type="http://schemas.openxmlformats.org/officeDocument/2006/relationships/image" Target="../media/image150.png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1.png"/><Relationship Id="rId4" Type="http://schemas.openxmlformats.org/officeDocument/2006/relationships/image" Target="../media/image3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0.png"/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10" Type="http://schemas.openxmlformats.org/officeDocument/2006/relationships/image" Target="../media/image49.png"/><Relationship Id="rId4" Type="http://schemas.openxmlformats.org/officeDocument/2006/relationships/image" Target="../media/image45.png"/><Relationship Id="rId9" Type="http://schemas.openxmlformats.org/officeDocument/2006/relationships/image" Target="../media/image4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50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customXml" Target="../ink/ink19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1.png"/><Relationship Id="rId4" Type="http://schemas.openxmlformats.org/officeDocument/2006/relationships/customXml" Target="../ink/ink2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1.png"/><Relationship Id="rId2" Type="http://schemas.openxmlformats.org/officeDocument/2006/relationships/image" Target="../media/image2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1.png"/><Relationship Id="rId2" Type="http://schemas.openxmlformats.org/officeDocument/2006/relationships/image" Target="../media/image2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1.png"/><Relationship Id="rId5" Type="http://schemas.openxmlformats.org/officeDocument/2006/relationships/image" Target="../media/image211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3.png"/><Relationship Id="rId9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Random Order Set Cover is as Easy as Offline"/>
          <p:cNvSpPr txBox="1">
            <a:spLocks noGrp="1"/>
          </p:cNvSpPr>
          <p:nvPr>
            <p:ph type="ctrTitle"/>
          </p:nvPr>
        </p:nvSpPr>
        <p:spPr>
          <a:xfrm>
            <a:off x="1206498" y="5173712"/>
            <a:ext cx="21971004" cy="4183647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20000"/>
              </a:lnSpc>
            </a:pPr>
            <a:r>
              <a:rPr lang="en-US" sz="10700" b="1" dirty="0">
                <a:solidFill>
                  <a:srgbClr val="FFFF00"/>
                </a:solidFill>
              </a:rPr>
              <a:t>Online Algos: Old and New</a:t>
            </a:r>
            <a:br>
              <a:rPr lang="en-US" sz="10700" b="1" dirty="0">
                <a:solidFill>
                  <a:srgbClr val="FFFF00"/>
                </a:solidFill>
              </a:rPr>
            </a:br>
            <a:r>
              <a:rPr lang="en-US" sz="6700" b="1" dirty="0"/>
              <a:t>Lecture 2b: Network Design, Worst-case and Beyond</a:t>
            </a:r>
            <a:br>
              <a:rPr lang="en-US" sz="6700" b="1" dirty="0"/>
            </a:b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163362D-659E-4932-A959-F82092A8E333}"/>
              </a:ext>
            </a:extLst>
          </p:cNvPr>
          <p:cNvSpPr/>
          <p:nvPr/>
        </p:nvSpPr>
        <p:spPr>
          <a:xfrm>
            <a:off x="0" y="11257280"/>
            <a:ext cx="24384000" cy="2458720"/>
          </a:xfrm>
          <a:prstGeom prst="rect">
            <a:avLst/>
          </a:prstGeom>
          <a:solidFill>
            <a:schemeClr val="tx1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Lato Bold"/>
            </a:endParaRPr>
          </a:p>
        </p:txBody>
      </p:sp>
      <p:sp>
        <p:nvSpPr>
          <p:cNvPr id="6" name="Anupam Gupta (CMU), Greg Kehne (Harvard), and Roie Levin (CMU)">
            <a:extLst>
              <a:ext uri="{FF2B5EF4-FFF2-40B4-BE49-F238E27FC236}">
                <a16:creationId xmlns:a16="http://schemas.microsoft.com/office/drawing/2014/main" id="{F50557E9-27BA-41EB-820D-59864386B31E}"/>
              </a:ext>
            </a:extLst>
          </p:cNvPr>
          <p:cNvSpPr txBox="1"/>
          <p:nvPr/>
        </p:nvSpPr>
        <p:spPr>
          <a:xfrm>
            <a:off x="1206498" y="10620478"/>
            <a:ext cx="21971003" cy="23909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c="http://schemas.openxmlformats.org/markup-compatibility/2006" xmlns:a14="http://schemas.microsoft.com/office/drawing/2010/main" xmlns="" xmlns:m="http://schemas.openxmlformats.org/officeDocument/2006/math" xmlns:ma14="http://schemas.microsoft.com/office/mac/drawingml/2011/main" val="1"/>
            </a:ext>
          </a:extLst>
        </p:spPr>
        <p:txBody>
          <a:bodyPr lIns="45719" rIns="45719" anchor="b">
            <a:normAutofit/>
          </a:bodyPr>
          <a:lstStyle/>
          <a:p>
            <a:pPr algn="l" defTabSz="536575">
              <a:defRPr sz="3575"/>
            </a:pPr>
            <a:r>
              <a:rPr lang="en-US" sz="4400" b="1" dirty="0">
                <a:solidFill>
                  <a:srgbClr val="7030A0"/>
                </a:solidFill>
              </a:rPr>
              <a:t>Anupam Gupta (NYU)</a:t>
            </a:r>
            <a:endParaRPr sz="4400" b="1" dirty="0">
              <a:solidFill>
                <a:srgbClr val="7030A0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05E9642-D7CA-4CE7-9F50-79A413D1D2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31259" y="12055200"/>
            <a:ext cx="7273621" cy="966366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Online Set Cove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online (</a:t>
            </a:r>
            <a:r>
              <a:rPr lang="en-US" dirty="0" err="1"/>
              <a:t>steiner</a:t>
            </a:r>
            <a:r>
              <a:rPr lang="en-US" dirty="0"/>
              <a:t>) tree</a:t>
            </a:r>
            <a:endParaRPr dirty="0"/>
          </a:p>
        </p:txBody>
      </p:sp>
      <p:sp>
        <p:nvSpPr>
          <p:cNvPr id="5" name="[Alon Awerbuch Azar Buchbinder Naor 03]">
            <a:extLst>
              <a:ext uri="{FF2B5EF4-FFF2-40B4-BE49-F238E27FC236}">
                <a16:creationId xmlns:a16="http://schemas.microsoft.com/office/drawing/2014/main" id="{69C7657B-9A22-5E17-1C8D-23B7D0AA9F18}"/>
              </a:ext>
            </a:extLst>
          </p:cNvPr>
          <p:cNvSpPr txBox="1"/>
          <p:nvPr/>
        </p:nvSpPr>
        <p:spPr>
          <a:xfrm>
            <a:off x="17334825" y="13181670"/>
            <a:ext cx="6933568" cy="4473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lnSpc>
                <a:spcPct val="80000"/>
              </a:lnSpc>
              <a:defRPr sz="5500" spc="-110">
                <a:solidFill>
                  <a:schemeClr val="accent6"/>
                </a:solidFill>
                <a:latin typeface="+mn-lt"/>
                <a:ea typeface="+mn-ea"/>
                <a:cs typeface="+mn-cs"/>
                <a:sym typeface="Lato Bold"/>
              </a:defRPr>
            </a:lvl1pPr>
          </a:lstStyle>
          <a:p>
            <a:pPr algn="r"/>
            <a:r>
              <a:rPr sz="2800" dirty="0">
                <a:solidFill>
                  <a:srgbClr val="FF9900"/>
                </a:solidFill>
              </a:rPr>
              <a:t>[</a:t>
            </a:r>
            <a:r>
              <a:rPr lang="en-US" sz="2800" dirty="0" err="1">
                <a:solidFill>
                  <a:srgbClr val="FF9900"/>
                </a:solidFill>
              </a:rPr>
              <a:t>Imase</a:t>
            </a:r>
            <a:r>
              <a:rPr lang="en-US" sz="2800" dirty="0">
                <a:solidFill>
                  <a:srgbClr val="FF9900"/>
                </a:solidFill>
              </a:rPr>
              <a:t> Waxman 91</a:t>
            </a:r>
            <a:r>
              <a:rPr sz="2800" dirty="0">
                <a:solidFill>
                  <a:srgbClr val="FF9900"/>
                </a:solidFill>
              </a:rPr>
              <a:t>]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Goal: pick smallest # sets to cover all elements.">
                <a:extLst>
                  <a:ext uri="{FF2B5EF4-FFF2-40B4-BE49-F238E27FC236}">
                    <a16:creationId xmlns:a16="http://schemas.microsoft.com/office/drawing/2014/main" id="{FD85665C-CDA6-FB26-5918-DEC343C2850F}"/>
                  </a:ext>
                </a:extLst>
              </p:cNvPr>
              <p:cNvSpPr txBox="1"/>
              <p:nvPr/>
            </p:nvSpPr>
            <p:spPr>
              <a:xfrm>
                <a:off x="1536987" y="7881856"/>
                <a:ext cx="9933653" cy="718145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val="1"/>
                </a:ext>
              </a:extLst>
            </p:spPr>
            <p:txBody>
              <a:bodyPr wrap="square"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r>
                  <a:rPr lang="en-US" dirty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rPr>
                  <a:t>Thm 1:</a:t>
                </a:r>
                <a:r>
                  <a:rPr lang="en-US" dirty="0"/>
                  <a:t> greedy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competitive</a:t>
                </a:r>
              </a:p>
            </p:txBody>
          </p:sp>
        </mc:Choice>
        <mc:Fallback xmlns="">
          <p:sp>
            <p:nvSpPr>
              <p:cNvPr id="7" name="Goal: pick smallest # sets to cover all elements.">
                <a:extLst>
                  <a:ext uri="{FF2B5EF4-FFF2-40B4-BE49-F238E27FC236}">
                    <a16:creationId xmlns:a16="http://schemas.microsoft.com/office/drawing/2014/main" id="{FD85665C-CDA6-FB26-5918-DEC343C285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6987" y="7881856"/>
                <a:ext cx="9933653" cy="718145"/>
              </a:xfrm>
              <a:prstGeom prst="rect">
                <a:avLst/>
              </a:prstGeom>
              <a:blipFill>
                <a:blip r:embed="rId3"/>
                <a:stretch>
                  <a:fillRect l="-2577" t="-14407" b="-34746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:m="http://schemas.openxmlformats.org/officeDocument/2006/math" xmlns="" xmlns:a14="http://schemas.microsoft.com/office/drawing/2010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93E2136-511E-4F67-841D-2DDB5B187A9D}"/>
              </a:ext>
            </a:extLst>
          </p:cNvPr>
          <p:cNvCxnSpPr/>
          <p:nvPr/>
        </p:nvCxnSpPr>
        <p:spPr>
          <a:xfrm>
            <a:off x="6854909" y="8600001"/>
            <a:ext cx="1066800" cy="1524000"/>
          </a:xfrm>
          <a:prstGeom prst="straightConnector1">
            <a:avLst/>
          </a:prstGeom>
          <a:noFill/>
          <a:ln w="76200" cap="flat">
            <a:solidFill>
              <a:srgbClr val="FFFFFF"/>
            </a:solidFill>
            <a:prstDash val="solid"/>
            <a:miter lim="400000"/>
            <a:headEnd type="triangle" w="med" len="med"/>
            <a:tailEnd type="none" w="med" len="med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30F20252-A855-44F7-B5C2-6A19A2E05F09}"/>
              </a:ext>
            </a:extLst>
          </p:cNvPr>
          <p:cNvSpPr txBox="1"/>
          <p:nvPr/>
        </p:nvSpPr>
        <p:spPr>
          <a:xfrm>
            <a:off x="7978616" y="10124001"/>
            <a:ext cx="3625994" cy="59503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Lato Regular"/>
                <a:ea typeface="Lato Regular"/>
                <a:cs typeface="Lato Regular"/>
                <a:sym typeface="Lato Regular"/>
              </a:rPr>
              <a:t>number of requests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F1D9B205-5250-4883-BE14-6E3D59487452}"/>
              </a:ext>
            </a:extLst>
          </p:cNvPr>
          <p:cNvSpPr/>
          <p:nvPr/>
        </p:nvSpPr>
        <p:spPr>
          <a:xfrm>
            <a:off x="14638962" y="3425979"/>
            <a:ext cx="7315200" cy="7315200"/>
          </a:xfrm>
          <a:prstGeom prst="ellipse">
            <a:avLst/>
          </a:prstGeom>
          <a:noFill/>
          <a:ln w="76200" cap="flat">
            <a:solidFill>
              <a:srgbClr val="FFFF0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Lato Bold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EA9CBF8-6C7B-402F-A68F-604BA10CB1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38222" y="5648908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6AB9BB5-48BF-4763-9723-C80E3CAD2A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28198" y="10445977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80337A4-F044-4CB6-B92E-8F37E75D54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12380" y="3208417"/>
            <a:ext cx="484182" cy="44216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" name="Oval 17">
            <a:extLst>
              <a:ext uri="{FF2B5EF4-FFF2-40B4-BE49-F238E27FC236}">
                <a16:creationId xmlns:a16="http://schemas.microsoft.com/office/drawing/2014/main" id="{3FEE7F04-F4A8-4E08-8898-FD8BE8B488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07977" y="6292926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7" name="Oval 20">
            <a:extLst>
              <a:ext uri="{FF2B5EF4-FFF2-40B4-BE49-F238E27FC236}">
                <a16:creationId xmlns:a16="http://schemas.microsoft.com/office/drawing/2014/main" id="{41AE409F-4116-485C-A73C-E2E616C478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0182" y="8978861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" name="Oval 23">
            <a:extLst>
              <a:ext uri="{FF2B5EF4-FFF2-40B4-BE49-F238E27FC236}">
                <a16:creationId xmlns:a16="http://schemas.microsoft.com/office/drawing/2014/main" id="{CA52DBAB-54A0-47F9-A613-5E9C6DB567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07721" y="10365015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9" name="Oval 27">
            <a:extLst>
              <a:ext uri="{FF2B5EF4-FFF2-40B4-BE49-F238E27FC236}">
                <a16:creationId xmlns:a16="http://schemas.microsoft.com/office/drawing/2014/main" id="{75887B5D-E864-4F0F-8233-4296A5FAB8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00965" y="6908521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" name="Oval 32">
            <a:extLst>
              <a:ext uri="{FF2B5EF4-FFF2-40B4-BE49-F238E27FC236}">
                <a16:creationId xmlns:a16="http://schemas.microsoft.com/office/drawing/2014/main" id="{534616E2-9964-457D-95AA-4D2EF1E42D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89626" y="7881856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" name="Oval 37">
            <a:extLst>
              <a:ext uri="{FF2B5EF4-FFF2-40B4-BE49-F238E27FC236}">
                <a16:creationId xmlns:a16="http://schemas.microsoft.com/office/drawing/2014/main" id="{5F403302-24A6-412F-BBF8-ADF010DA22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02631" y="3972110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2" name="Oval 13">
            <a:extLst>
              <a:ext uri="{FF2B5EF4-FFF2-40B4-BE49-F238E27FC236}">
                <a16:creationId xmlns:a16="http://schemas.microsoft.com/office/drawing/2014/main" id="{370D3522-4A01-474B-8ADB-D24A325BE3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59518" y="9476653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3" name="Oval 17">
            <a:extLst>
              <a:ext uri="{FF2B5EF4-FFF2-40B4-BE49-F238E27FC236}">
                <a16:creationId xmlns:a16="http://schemas.microsoft.com/office/drawing/2014/main" id="{520ADE83-5E18-4CF1-B74C-7A2A5CBF65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75336" y="3858459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4" name="Oval 17">
            <a:extLst>
              <a:ext uri="{FF2B5EF4-FFF2-40B4-BE49-F238E27FC236}">
                <a16:creationId xmlns:a16="http://schemas.microsoft.com/office/drawing/2014/main" id="{4032AB0E-F852-41CF-BAA0-17359DA5A4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01609" y="4471402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C57E5E4-26F6-47F2-9DB1-7EFC5F2C78A5}"/>
                  </a:ext>
                </a:extLst>
              </p:cNvPr>
              <p:cNvSpPr txBox="1"/>
              <p:nvPr/>
            </p:nvSpPr>
            <p:spPr>
              <a:xfrm>
                <a:off x="20071421" y="11159617"/>
                <a:ext cx="2428743" cy="59503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Lato Regular"/>
                    <a:ea typeface="Lato Regular"/>
                    <a:cs typeface="Lato Regular"/>
                    <a:sym typeface="Lato Regular"/>
                  </a:rPr>
                  <a:t>cost </a:t>
                </a:r>
                <a14:m>
                  <m:oMath xmlns:m="http://schemas.openxmlformats.org/officeDocument/2006/math">
                    <m:r>
                      <a:rPr kumimoji="0" lang="en-US" sz="32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≤2</m:t>
                    </m:r>
                  </m:oMath>
                </a14:m>
                <a:r>
                  <a: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Lato Regular"/>
                    <a:ea typeface="Lato Regular"/>
                    <a:cs typeface="Lato Regular"/>
                    <a:sym typeface="Lato Regular"/>
                  </a:rPr>
                  <a:t>OPT</a:t>
                </a: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C57E5E4-26F6-47F2-9DB1-7EFC5F2C78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71421" y="11159617"/>
                <a:ext cx="2428743" cy="595035"/>
              </a:xfrm>
              <a:prstGeom prst="rect">
                <a:avLst/>
              </a:prstGeom>
              <a:blipFill>
                <a:blip r:embed="rId5"/>
                <a:stretch>
                  <a:fillRect l="-7789" t="-13402" r="-8040" b="-31959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7204870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10">
        <p159:morph option="byObject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Online Set Cove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online (</a:t>
            </a:r>
            <a:r>
              <a:rPr lang="en-US" dirty="0" err="1"/>
              <a:t>steiner</a:t>
            </a:r>
            <a:r>
              <a:rPr lang="en-US" dirty="0"/>
              <a:t>) tree</a:t>
            </a:r>
            <a:endParaRPr dirty="0"/>
          </a:p>
        </p:txBody>
      </p:sp>
      <p:sp>
        <p:nvSpPr>
          <p:cNvPr id="5" name="[Alon Awerbuch Azar Buchbinder Naor 03]">
            <a:extLst>
              <a:ext uri="{FF2B5EF4-FFF2-40B4-BE49-F238E27FC236}">
                <a16:creationId xmlns:a16="http://schemas.microsoft.com/office/drawing/2014/main" id="{69C7657B-9A22-5E17-1C8D-23B7D0AA9F18}"/>
              </a:ext>
            </a:extLst>
          </p:cNvPr>
          <p:cNvSpPr txBox="1"/>
          <p:nvPr/>
        </p:nvSpPr>
        <p:spPr>
          <a:xfrm>
            <a:off x="17334825" y="13181670"/>
            <a:ext cx="6933568" cy="4473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lnSpc>
                <a:spcPct val="80000"/>
              </a:lnSpc>
              <a:defRPr sz="5500" spc="-110">
                <a:solidFill>
                  <a:schemeClr val="accent6"/>
                </a:solidFill>
                <a:latin typeface="+mn-lt"/>
                <a:ea typeface="+mn-ea"/>
                <a:cs typeface="+mn-cs"/>
                <a:sym typeface="Lato Bold"/>
              </a:defRPr>
            </a:lvl1pPr>
          </a:lstStyle>
          <a:p>
            <a:pPr algn="r"/>
            <a:r>
              <a:rPr sz="2800" dirty="0">
                <a:solidFill>
                  <a:srgbClr val="FF9900"/>
                </a:solidFill>
              </a:rPr>
              <a:t>[</a:t>
            </a:r>
            <a:r>
              <a:rPr lang="en-US" sz="2800" dirty="0" err="1">
                <a:solidFill>
                  <a:srgbClr val="FF9900"/>
                </a:solidFill>
              </a:rPr>
              <a:t>Imase</a:t>
            </a:r>
            <a:r>
              <a:rPr lang="en-US" sz="2800" dirty="0">
                <a:solidFill>
                  <a:srgbClr val="FF9900"/>
                </a:solidFill>
              </a:rPr>
              <a:t> Waxman 91</a:t>
            </a:r>
            <a:r>
              <a:rPr sz="2800" dirty="0">
                <a:solidFill>
                  <a:srgbClr val="FF9900"/>
                </a:solidFill>
              </a:rPr>
              <a:t>]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Goal: pick smallest # sets to cover all elements.">
                <a:extLst>
                  <a:ext uri="{FF2B5EF4-FFF2-40B4-BE49-F238E27FC236}">
                    <a16:creationId xmlns:a16="http://schemas.microsoft.com/office/drawing/2014/main" id="{FD85665C-CDA6-FB26-5918-DEC343C2850F}"/>
                  </a:ext>
                </a:extLst>
              </p:cNvPr>
              <p:cNvSpPr txBox="1"/>
              <p:nvPr/>
            </p:nvSpPr>
            <p:spPr>
              <a:xfrm>
                <a:off x="1536987" y="7881856"/>
                <a:ext cx="9933653" cy="718145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:m="http://schemas.openxmlformats.org/officeDocument/2006/math" xmlns="" val="1"/>
                </a:ext>
              </a:extLst>
            </p:spPr>
            <p:txBody>
              <a:bodyPr wrap="square"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r>
                  <a:rPr lang="en-US" dirty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rPr>
                  <a:t>Thm 1:</a:t>
                </a:r>
                <a:r>
                  <a:rPr lang="en-US" dirty="0"/>
                  <a:t> greedy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competitive</a:t>
                </a:r>
              </a:p>
            </p:txBody>
          </p:sp>
        </mc:Choice>
        <mc:Fallback xmlns="">
          <p:sp>
            <p:nvSpPr>
              <p:cNvPr id="7" name="Goal: pick smallest # sets to cover all elements.">
                <a:extLst>
                  <a:ext uri="{FF2B5EF4-FFF2-40B4-BE49-F238E27FC236}">
                    <a16:creationId xmlns:a16="http://schemas.microsoft.com/office/drawing/2014/main" id="{FD85665C-CDA6-FB26-5918-DEC343C285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6987" y="7881856"/>
                <a:ext cx="9933653" cy="718145"/>
              </a:xfrm>
              <a:prstGeom prst="rect">
                <a:avLst/>
              </a:prstGeom>
              <a:blipFill>
                <a:blip r:embed="rId3"/>
                <a:stretch>
                  <a:fillRect l="-2577" t="-14407" b="-34746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:a14="http://schemas.microsoft.com/office/drawing/2010/main" xmlns="" xmlns:m="http://schemas.openxmlformats.org/officeDocument/2006/math" xmlns:ma14="http://schemas.microsoft.com/office/mac/drawingml/2011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93E2136-511E-4F67-841D-2DDB5B187A9D}"/>
              </a:ext>
            </a:extLst>
          </p:cNvPr>
          <p:cNvCxnSpPr/>
          <p:nvPr/>
        </p:nvCxnSpPr>
        <p:spPr>
          <a:xfrm>
            <a:off x="6854909" y="8600001"/>
            <a:ext cx="1066800" cy="1524000"/>
          </a:xfrm>
          <a:prstGeom prst="straightConnector1">
            <a:avLst/>
          </a:prstGeom>
          <a:noFill/>
          <a:ln w="76200" cap="flat">
            <a:solidFill>
              <a:srgbClr val="FFFFFF"/>
            </a:solidFill>
            <a:prstDash val="solid"/>
            <a:miter lim="400000"/>
            <a:headEnd type="triangle" w="med" len="med"/>
            <a:tailEnd type="none" w="med" len="med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6" name="Oval 15">
            <a:extLst>
              <a:ext uri="{FF2B5EF4-FFF2-40B4-BE49-F238E27FC236}">
                <a16:creationId xmlns:a16="http://schemas.microsoft.com/office/drawing/2014/main" id="{F1D9B205-5250-4883-BE14-6E3D59487452}"/>
              </a:ext>
            </a:extLst>
          </p:cNvPr>
          <p:cNvSpPr/>
          <p:nvPr/>
        </p:nvSpPr>
        <p:spPr>
          <a:xfrm>
            <a:off x="14638962" y="3425979"/>
            <a:ext cx="7315200" cy="7315200"/>
          </a:xfrm>
          <a:prstGeom prst="ellipse">
            <a:avLst/>
          </a:prstGeom>
          <a:noFill/>
          <a:ln w="76200" cap="flat">
            <a:solidFill>
              <a:srgbClr val="FFFF0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Lato Bold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EA9CBF8-6C7B-402F-A68F-604BA10CB1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38222" y="5648908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6AB9BB5-48BF-4763-9723-C80E3CAD2A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28198" y="10445977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80337A4-F044-4CB6-B92E-8F37E75D54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12380" y="3208417"/>
            <a:ext cx="484182" cy="44216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" name="Oval 17">
            <a:extLst>
              <a:ext uri="{FF2B5EF4-FFF2-40B4-BE49-F238E27FC236}">
                <a16:creationId xmlns:a16="http://schemas.microsoft.com/office/drawing/2014/main" id="{3FEE7F04-F4A8-4E08-8898-FD8BE8B488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07977" y="6292926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7" name="Oval 20">
            <a:extLst>
              <a:ext uri="{FF2B5EF4-FFF2-40B4-BE49-F238E27FC236}">
                <a16:creationId xmlns:a16="http://schemas.microsoft.com/office/drawing/2014/main" id="{41AE409F-4116-485C-A73C-E2E616C478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0182" y="8978861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" name="Oval 23">
            <a:extLst>
              <a:ext uri="{FF2B5EF4-FFF2-40B4-BE49-F238E27FC236}">
                <a16:creationId xmlns:a16="http://schemas.microsoft.com/office/drawing/2014/main" id="{CA52DBAB-54A0-47F9-A613-5E9C6DB567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07721" y="10365015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9" name="Oval 27">
            <a:extLst>
              <a:ext uri="{FF2B5EF4-FFF2-40B4-BE49-F238E27FC236}">
                <a16:creationId xmlns:a16="http://schemas.microsoft.com/office/drawing/2014/main" id="{75887B5D-E864-4F0F-8233-4296A5FAB8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00965" y="6908521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" name="Oval 32">
            <a:extLst>
              <a:ext uri="{FF2B5EF4-FFF2-40B4-BE49-F238E27FC236}">
                <a16:creationId xmlns:a16="http://schemas.microsoft.com/office/drawing/2014/main" id="{534616E2-9964-457D-95AA-4D2EF1E42D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89626" y="7881856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" name="Oval 37">
            <a:extLst>
              <a:ext uri="{FF2B5EF4-FFF2-40B4-BE49-F238E27FC236}">
                <a16:creationId xmlns:a16="http://schemas.microsoft.com/office/drawing/2014/main" id="{5F403302-24A6-412F-BBF8-ADF010DA22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02631" y="3972110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2" name="Oval 13">
            <a:extLst>
              <a:ext uri="{FF2B5EF4-FFF2-40B4-BE49-F238E27FC236}">
                <a16:creationId xmlns:a16="http://schemas.microsoft.com/office/drawing/2014/main" id="{370D3522-4A01-474B-8ADB-D24A325BE3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59518" y="9476653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3" name="Oval 17">
            <a:extLst>
              <a:ext uri="{FF2B5EF4-FFF2-40B4-BE49-F238E27FC236}">
                <a16:creationId xmlns:a16="http://schemas.microsoft.com/office/drawing/2014/main" id="{520ADE83-5E18-4CF1-B74C-7A2A5CBF65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75336" y="3858459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4" name="Oval 17">
            <a:extLst>
              <a:ext uri="{FF2B5EF4-FFF2-40B4-BE49-F238E27FC236}">
                <a16:creationId xmlns:a16="http://schemas.microsoft.com/office/drawing/2014/main" id="{4032AB0E-F852-41CF-BAA0-17359DA5A4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01609" y="4471402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4C37EA54-8558-4EF3-9559-608A993F9359}"/>
                  </a:ext>
                </a:extLst>
              </p14:cNvPr>
              <p14:cNvContentPartPr/>
              <p14:nvPr/>
            </p14:nvContentPartPr>
            <p14:xfrm>
              <a:off x="15667726" y="2754960"/>
              <a:ext cx="1884960" cy="106524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4C37EA54-8558-4EF3-9559-608A993F935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5604726" y="2691960"/>
                <a:ext cx="2010600" cy="1190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0F0BCD5A-7DD4-40A4-8204-66C51A7958B6}"/>
                  </a:ext>
                </a:extLst>
              </p14:cNvPr>
              <p14:cNvContentPartPr/>
              <p14:nvPr/>
            </p14:nvContentPartPr>
            <p14:xfrm>
              <a:off x="13988326" y="5941320"/>
              <a:ext cx="271440" cy="114192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0F0BCD5A-7DD4-40A4-8204-66C51A7958B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3925686" y="5878680"/>
                <a:ext cx="397080" cy="1267560"/>
              </a:xfrm>
              <a:prstGeom prst="rect">
                <a:avLst/>
              </a:prstGeom>
            </p:spPr>
          </p:pic>
        </mc:Fallback>
      </mc:AlternateContent>
      <p:grpSp>
        <p:nvGrpSpPr>
          <p:cNvPr id="25" name="Group 24">
            <a:extLst>
              <a:ext uri="{FF2B5EF4-FFF2-40B4-BE49-F238E27FC236}">
                <a16:creationId xmlns:a16="http://schemas.microsoft.com/office/drawing/2014/main" id="{18117627-AB2F-4D62-8FFA-5EBDDB71384C}"/>
              </a:ext>
            </a:extLst>
          </p:cNvPr>
          <p:cNvGrpSpPr/>
          <p:nvPr/>
        </p:nvGrpSpPr>
        <p:grpSpPr>
          <a:xfrm>
            <a:off x="14998126" y="9637080"/>
            <a:ext cx="6235200" cy="1602720"/>
            <a:chOff x="14998126" y="9637080"/>
            <a:chExt cx="6235200" cy="16027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1A97607A-C75D-49A0-A3DA-2207A5AABE99}"/>
                    </a:ext>
                  </a:extLst>
                </p14:cNvPr>
                <p14:cNvContentPartPr/>
                <p14:nvPr/>
              </p14:nvContentPartPr>
              <p14:xfrm>
                <a:off x="14998126" y="9637080"/>
                <a:ext cx="2338920" cy="160272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1A97607A-C75D-49A0-A3DA-2207A5AABE99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4935126" y="9574440"/>
                  <a:ext cx="2464560" cy="172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529D5D04-452F-4885-912F-BED6E455EBC8}"/>
                    </a:ext>
                  </a:extLst>
                </p14:cNvPr>
                <p14:cNvContentPartPr/>
                <p14:nvPr/>
              </p14:nvContentPartPr>
              <p14:xfrm>
                <a:off x="19249726" y="10167360"/>
                <a:ext cx="1983600" cy="94536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529D5D04-452F-4885-912F-BED6E455EBC8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9187086" y="10104360"/>
                  <a:ext cx="2109240" cy="1071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79176598-BDEC-46F1-A952-23EBEFEF6ED5}"/>
                  </a:ext>
                </a:extLst>
              </p14:cNvPr>
              <p14:cNvContentPartPr/>
              <p14:nvPr/>
            </p14:nvContentPartPr>
            <p14:xfrm>
              <a:off x="22345006" y="6617040"/>
              <a:ext cx="189720" cy="1573200"/>
            </p14:xfrm>
          </p:contentPart>
        </mc:Choice>
        <mc:Fallback xmlns=""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79176598-BDEC-46F1-A952-23EBEFEF6ED5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2282366" y="6554040"/>
                <a:ext cx="315360" cy="1698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D2B4A66D-3EE6-4EBD-9E5C-DD5A30A6A7C9}"/>
                  </a:ext>
                </a:extLst>
              </p14:cNvPr>
              <p14:cNvContentPartPr/>
              <p14:nvPr/>
            </p14:nvContentPartPr>
            <p14:xfrm>
              <a:off x="20611966" y="3778800"/>
              <a:ext cx="759960" cy="597600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D2B4A66D-3EE6-4EBD-9E5C-DD5A30A6A7C9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20548966" y="3716160"/>
                <a:ext cx="885600" cy="723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21089972-5F6A-45AB-BD8A-B26CEF1719A9}"/>
                  </a:ext>
                </a:extLst>
              </p14:cNvPr>
              <p14:cNvContentPartPr/>
              <p14:nvPr/>
            </p14:nvContentPartPr>
            <p14:xfrm>
              <a:off x="14472166" y="4068600"/>
              <a:ext cx="964080" cy="1323000"/>
            </p14:xfrm>
          </p:contentPart>
        </mc:Choice>
        <mc:Fallback xmlns=""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21089972-5F6A-45AB-BD8A-B26CEF1719A9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14409166" y="4005960"/>
                <a:ext cx="1089720" cy="1448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29" name="Ink 28">
                <a:extLst>
                  <a:ext uri="{FF2B5EF4-FFF2-40B4-BE49-F238E27FC236}">
                    <a16:creationId xmlns:a16="http://schemas.microsoft.com/office/drawing/2014/main" id="{09DAED7B-FC35-43D5-ABB5-FB840B075E11}"/>
                  </a:ext>
                </a:extLst>
              </p14:cNvPr>
              <p14:cNvContentPartPr/>
              <p14:nvPr/>
            </p14:nvContentPartPr>
            <p14:xfrm>
              <a:off x="13959886" y="7646280"/>
              <a:ext cx="509760" cy="1676880"/>
            </p14:xfrm>
          </p:contentPart>
        </mc:Choice>
        <mc:Fallback xmlns="">
          <p:pic>
            <p:nvPicPr>
              <p:cNvPr id="29" name="Ink 28">
                <a:extLst>
                  <a:ext uri="{FF2B5EF4-FFF2-40B4-BE49-F238E27FC236}">
                    <a16:creationId xmlns:a16="http://schemas.microsoft.com/office/drawing/2014/main" id="{09DAED7B-FC35-43D5-ABB5-FB840B075E11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13897246" y="7583640"/>
                <a:ext cx="635400" cy="1802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30" name="Ink 29">
                <a:extLst>
                  <a:ext uri="{FF2B5EF4-FFF2-40B4-BE49-F238E27FC236}">
                    <a16:creationId xmlns:a16="http://schemas.microsoft.com/office/drawing/2014/main" id="{77F3978A-58FF-4CF1-AF09-944029A39DD4}"/>
                  </a:ext>
                </a:extLst>
              </p14:cNvPr>
              <p14:cNvContentPartPr/>
              <p14:nvPr/>
            </p14:nvContentPartPr>
            <p14:xfrm>
              <a:off x="17768686" y="11092920"/>
              <a:ext cx="831600" cy="131040"/>
            </p14:xfrm>
          </p:contentPart>
        </mc:Choice>
        <mc:Fallback xmlns="">
          <p:pic>
            <p:nvPicPr>
              <p:cNvPr id="30" name="Ink 29">
                <a:extLst>
                  <a:ext uri="{FF2B5EF4-FFF2-40B4-BE49-F238E27FC236}">
                    <a16:creationId xmlns:a16="http://schemas.microsoft.com/office/drawing/2014/main" id="{77F3978A-58FF-4CF1-AF09-944029A39DD4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17705686" y="11030280"/>
                <a:ext cx="957240" cy="256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0B28E489-CD36-40F6-BF20-CC997136DFA5}"/>
                  </a:ext>
                </a:extLst>
              </p14:cNvPr>
              <p14:cNvContentPartPr/>
              <p14:nvPr/>
            </p14:nvContentPartPr>
            <p14:xfrm>
              <a:off x="21537886" y="8606400"/>
              <a:ext cx="670680" cy="1162800"/>
            </p14:xfrm>
          </p:contentPart>
        </mc:Choice>
        <mc:Fallback xmlns=""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0B28E489-CD36-40F6-BF20-CC997136DFA5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21474886" y="8543760"/>
                <a:ext cx="796320" cy="1288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32" name="Ink 31">
                <a:extLst>
                  <a:ext uri="{FF2B5EF4-FFF2-40B4-BE49-F238E27FC236}">
                    <a16:creationId xmlns:a16="http://schemas.microsoft.com/office/drawing/2014/main" id="{AB32C13F-5976-4F45-A8D3-19992DBDD1E1}"/>
                  </a:ext>
                </a:extLst>
              </p14:cNvPr>
              <p14:cNvContentPartPr/>
              <p14:nvPr/>
            </p14:nvContentPartPr>
            <p14:xfrm>
              <a:off x="21760726" y="4662960"/>
              <a:ext cx="514440" cy="1319760"/>
            </p14:xfrm>
          </p:contentPart>
        </mc:Choice>
        <mc:Fallback xmlns="">
          <p:pic>
            <p:nvPicPr>
              <p:cNvPr id="32" name="Ink 31">
                <a:extLst>
                  <a:ext uri="{FF2B5EF4-FFF2-40B4-BE49-F238E27FC236}">
                    <a16:creationId xmlns:a16="http://schemas.microsoft.com/office/drawing/2014/main" id="{AB32C13F-5976-4F45-A8D3-19992DBDD1E1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21697726" y="4600320"/>
                <a:ext cx="640080" cy="1445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5451A4CB-2936-408D-ACAF-A72A842ACF55}"/>
                  </a:ext>
                </a:extLst>
              </p14:cNvPr>
              <p14:cNvContentPartPr/>
              <p14:nvPr/>
            </p14:nvContentPartPr>
            <p14:xfrm>
              <a:off x="18251086" y="2632920"/>
              <a:ext cx="1632600" cy="564480"/>
            </p14:xfrm>
          </p:contentPart>
        </mc:Choice>
        <mc:Fallback xmlns=""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5451A4CB-2936-408D-ACAF-A72A842ACF55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18188446" y="2570280"/>
                <a:ext cx="1758240" cy="690120"/>
              </a:xfrm>
              <a:prstGeom prst="rect">
                <a:avLst/>
              </a:prstGeom>
            </p:spPr>
          </p:pic>
        </mc:Fallback>
      </mc:AlternateContent>
      <p:sp>
        <p:nvSpPr>
          <p:cNvPr id="35" name="TextBox 34">
            <a:extLst>
              <a:ext uri="{FF2B5EF4-FFF2-40B4-BE49-F238E27FC236}">
                <a16:creationId xmlns:a16="http://schemas.microsoft.com/office/drawing/2014/main" id="{23FA579B-6E91-4B1B-B68B-3EC9CA969E6C}"/>
              </a:ext>
            </a:extLst>
          </p:cNvPr>
          <p:cNvSpPr txBox="1"/>
          <p:nvPr/>
        </p:nvSpPr>
        <p:spPr>
          <a:xfrm>
            <a:off x="7978616" y="10124001"/>
            <a:ext cx="3625994" cy="59503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Lato Regular"/>
                <a:ea typeface="Lato Regular"/>
                <a:cs typeface="Lato Regular"/>
                <a:sym typeface="Lato Regular"/>
              </a:rPr>
              <a:t>number of requests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0F64DDDC-60CD-4BA5-9571-BF1EE8B2128D}"/>
                  </a:ext>
                </a:extLst>
              </p:cNvPr>
              <p:cNvSpPr txBox="1"/>
              <p:nvPr/>
            </p:nvSpPr>
            <p:spPr>
              <a:xfrm>
                <a:off x="20071421" y="11159617"/>
                <a:ext cx="2428743" cy="59503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Lato Regular"/>
                    <a:ea typeface="Lato Regular"/>
                    <a:cs typeface="Lato Regular"/>
                    <a:sym typeface="Lato Regular"/>
                  </a:rPr>
                  <a:t>cost </a:t>
                </a:r>
                <a14:m>
                  <m:oMath xmlns:m="http://schemas.openxmlformats.org/officeDocument/2006/math">
                    <m:r>
                      <a:rPr kumimoji="0" lang="en-US" sz="32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≤2</m:t>
                    </m:r>
                  </m:oMath>
                </a14:m>
                <a:r>
                  <a: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Lato Regular"/>
                    <a:ea typeface="Lato Regular"/>
                    <a:cs typeface="Lato Regular"/>
                    <a:sym typeface="Lato Regular"/>
                  </a:rPr>
                  <a:t>OPT</a:t>
                </a:r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0F64DDDC-60CD-4BA5-9571-BF1EE8B212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71421" y="11159617"/>
                <a:ext cx="2428743" cy="595035"/>
              </a:xfrm>
              <a:prstGeom prst="rect">
                <a:avLst/>
              </a:prstGeom>
              <a:blipFill>
                <a:blip r:embed="rId28"/>
                <a:stretch>
                  <a:fillRect l="-7789" t="-13402" r="-8040" b="-31959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D22FE800-52A8-4FA3-95B7-8D410B23B79B}"/>
                  </a:ext>
                </a:extLst>
              </p:cNvPr>
              <p:cNvSpPr txBox="1"/>
              <p:nvPr/>
            </p:nvSpPr>
            <p:spPr>
              <a:xfrm>
                <a:off x="18162861" y="11936682"/>
                <a:ext cx="4098879" cy="59503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Lato Regular"/>
                    <a:ea typeface="Lato Regular"/>
                    <a:cs typeface="Lato Regular"/>
                    <a:sym typeface="Lato Regular"/>
                  </a:rPr>
                  <a:t>say, </a:t>
                </a:r>
                <a:r>
                  <a: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92D050"/>
                    </a:solidFill>
                    <a:effectLst/>
                    <a:uFillTx/>
                    <a:latin typeface="Lato Regular"/>
                    <a:ea typeface="Lato Regular"/>
                    <a:cs typeface="Lato Regular"/>
                    <a:sym typeface="Lato Regular"/>
                  </a:rPr>
                  <a:t>green</a:t>
                </a:r>
                <a:r>
                  <a: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Lato Regular"/>
                    <a:ea typeface="Lato Regular"/>
                    <a:cs typeface="Lato Regular"/>
                    <a:sym typeface="Lato Regular"/>
                  </a:rPr>
                  <a:t> cost </a:t>
                </a:r>
                <a14:m>
                  <m:oMath xmlns:m="http://schemas.openxmlformats.org/officeDocument/2006/math">
                    <m:r>
                      <a:rPr kumimoji="0" lang="en-US" sz="32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≤ </m:t>
                    </m:r>
                  </m:oMath>
                </a14:m>
                <a:r>
                  <a: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Lato Regular"/>
                    <a:ea typeface="Lato Regular"/>
                    <a:cs typeface="Lato Regular"/>
                    <a:sym typeface="Lato Regular"/>
                  </a:rPr>
                  <a:t>OPT</a:t>
                </a: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D22FE800-52A8-4FA3-95B7-8D410B23B7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62861" y="11936682"/>
                <a:ext cx="4098879" cy="595035"/>
              </a:xfrm>
              <a:prstGeom prst="rect">
                <a:avLst/>
              </a:prstGeom>
              <a:blipFill>
                <a:blip r:embed="rId29"/>
                <a:stretch>
                  <a:fillRect l="-4458" t="-13265" r="-4309" b="-30612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59733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10">
        <p159:morph option="byObject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Online Set Cove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online (</a:t>
            </a:r>
            <a:r>
              <a:rPr lang="en-US" dirty="0" err="1"/>
              <a:t>steiner</a:t>
            </a:r>
            <a:r>
              <a:rPr lang="en-US" dirty="0"/>
              <a:t>) tree</a:t>
            </a:r>
            <a:endParaRPr dirty="0"/>
          </a:p>
        </p:txBody>
      </p:sp>
      <p:sp>
        <p:nvSpPr>
          <p:cNvPr id="5" name="[Alon Awerbuch Azar Buchbinder Naor 03]">
            <a:extLst>
              <a:ext uri="{FF2B5EF4-FFF2-40B4-BE49-F238E27FC236}">
                <a16:creationId xmlns:a16="http://schemas.microsoft.com/office/drawing/2014/main" id="{69C7657B-9A22-5E17-1C8D-23B7D0AA9F18}"/>
              </a:ext>
            </a:extLst>
          </p:cNvPr>
          <p:cNvSpPr txBox="1"/>
          <p:nvPr/>
        </p:nvSpPr>
        <p:spPr>
          <a:xfrm>
            <a:off x="17334825" y="13181670"/>
            <a:ext cx="6933568" cy="4473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lnSpc>
                <a:spcPct val="80000"/>
              </a:lnSpc>
              <a:defRPr sz="5500" spc="-110">
                <a:solidFill>
                  <a:schemeClr val="accent6"/>
                </a:solidFill>
                <a:latin typeface="+mn-lt"/>
                <a:ea typeface="+mn-ea"/>
                <a:cs typeface="+mn-cs"/>
                <a:sym typeface="Lato Bold"/>
              </a:defRPr>
            </a:lvl1pPr>
          </a:lstStyle>
          <a:p>
            <a:pPr algn="r"/>
            <a:r>
              <a:rPr sz="2800" dirty="0">
                <a:solidFill>
                  <a:srgbClr val="FF9900"/>
                </a:solidFill>
              </a:rPr>
              <a:t>[</a:t>
            </a:r>
            <a:r>
              <a:rPr lang="en-US" sz="2800" dirty="0" err="1">
                <a:solidFill>
                  <a:srgbClr val="FF9900"/>
                </a:solidFill>
              </a:rPr>
              <a:t>Imase</a:t>
            </a:r>
            <a:r>
              <a:rPr lang="en-US" sz="2800" dirty="0">
                <a:solidFill>
                  <a:srgbClr val="FF9900"/>
                </a:solidFill>
              </a:rPr>
              <a:t> Waxman 91</a:t>
            </a:r>
            <a:r>
              <a:rPr sz="2800" dirty="0">
                <a:solidFill>
                  <a:srgbClr val="FF9900"/>
                </a:solidFill>
              </a:rPr>
              <a:t>]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Goal: pick smallest # sets to cover all elements.">
                <a:extLst>
                  <a:ext uri="{FF2B5EF4-FFF2-40B4-BE49-F238E27FC236}">
                    <a16:creationId xmlns:a16="http://schemas.microsoft.com/office/drawing/2014/main" id="{FD85665C-CDA6-FB26-5918-DEC343C2850F}"/>
                  </a:ext>
                </a:extLst>
              </p:cNvPr>
              <p:cNvSpPr txBox="1"/>
              <p:nvPr/>
            </p:nvSpPr>
            <p:spPr>
              <a:xfrm>
                <a:off x="1536987" y="7881856"/>
                <a:ext cx="9933653" cy="718145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:m="http://schemas.openxmlformats.org/officeDocument/2006/math" xmlns="" val="1"/>
                </a:ext>
              </a:extLst>
            </p:spPr>
            <p:txBody>
              <a:bodyPr wrap="square"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r>
                  <a:rPr lang="en-US" dirty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rPr>
                  <a:t>Thm 1:</a:t>
                </a:r>
                <a:r>
                  <a:rPr lang="en-US" dirty="0"/>
                  <a:t> greedy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competitive</a:t>
                </a:r>
              </a:p>
            </p:txBody>
          </p:sp>
        </mc:Choice>
        <mc:Fallback xmlns="">
          <p:sp>
            <p:nvSpPr>
              <p:cNvPr id="7" name="Goal: pick smallest # sets to cover all elements.">
                <a:extLst>
                  <a:ext uri="{FF2B5EF4-FFF2-40B4-BE49-F238E27FC236}">
                    <a16:creationId xmlns:a16="http://schemas.microsoft.com/office/drawing/2014/main" id="{FD85665C-CDA6-FB26-5918-DEC343C285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6987" y="7881856"/>
                <a:ext cx="9933653" cy="718145"/>
              </a:xfrm>
              <a:prstGeom prst="rect">
                <a:avLst/>
              </a:prstGeom>
              <a:blipFill>
                <a:blip r:embed="rId3"/>
                <a:stretch>
                  <a:fillRect l="-2577" t="-14407" b="-34746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:a14="http://schemas.microsoft.com/office/drawing/2010/main" xmlns="" xmlns:m="http://schemas.openxmlformats.org/officeDocument/2006/math" xmlns:ma14="http://schemas.microsoft.com/office/mac/drawingml/2011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93E2136-511E-4F67-841D-2DDB5B187A9D}"/>
              </a:ext>
            </a:extLst>
          </p:cNvPr>
          <p:cNvCxnSpPr/>
          <p:nvPr/>
        </p:nvCxnSpPr>
        <p:spPr>
          <a:xfrm>
            <a:off x="6854909" y="8600001"/>
            <a:ext cx="1066800" cy="1524000"/>
          </a:xfrm>
          <a:prstGeom prst="straightConnector1">
            <a:avLst/>
          </a:prstGeom>
          <a:noFill/>
          <a:ln w="76200" cap="flat">
            <a:solidFill>
              <a:srgbClr val="FFFFFF"/>
            </a:solidFill>
            <a:prstDash val="solid"/>
            <a:miter lim="400000"/>
            <a:headEnd type="triangle" w="med" len="med"/>
            <a:tailEnd type="none" w="med" len="med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6" name="Oval 15">
            <a:extLst>
              <a:ext uri="{FF2B5EF4-FFF2-40B4-BE49-F238E27FC236}">
                <a16:creationId xmlns:a16="http://schemas.microsoft.com/office/drawing/2014/main" id="{F1D9B205-5250-4883-BE14-6E3D59487452}"/>
              </a:ext>
            </a:extLst>
          </p:cNvPr>
          <p:cNvSpPr/>
          <p:nvPr/>
        </p:nvSpPr>
        <p:spPr>
          <a:xfrm>
            <a:off x="14638962" y="3425979"/>
            <a:ext cx="7315200" cy="7315200"/>
          </a:xfrm>
          <a:prstGeom prst="ellipse">
            <a:avLst/>
          </a:prstGeom>
          <a:noFill/>
          <a:ln w="76200" cap="flat">
            <a:solidFill>
              <a:srgbClr val="FFFF0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Lato Bold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EA9CBF8-6C7B-402F-A68F-604BA10CB1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38222" y="5648908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6AB9BB5-48BF-4763-9723-C80E3CAD2A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28198" y="10445977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80337A4-F044-4CB6-B92E-8F37E75D54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12380" y="3208417"/>
            <a:ext cx="484182" cy="44216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" name="Oval 17">
            <a:extLst>
              <a:ext uri="{FF2B5EF4-FFF2-40B4-BE49-F238E27FC236}">
                <a16:creationId xmlns:a16="http://schemas.microsoft.com/office/drawing/2014/main" id="{3FEE7F04-F4A8-4E08-8898-FD8BE8B488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07977" y="6292926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7" name="Oval 20">
            <a:extLst>
              <a:ext uri="{FF2B5EF4-FFF2-40B4-BE49-F238E27FC236}">
                <a16:creationId xmlns:a16="http://schemas.microsoft.com/office/drawing/2014/main" id="{41AE409F-4116-485C-A73C-E2E616C478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0182" y="8978861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" name="Oval 23">
            <a:extLst>
              <a:ext uri="{FF2B5EF4-FFF2-40B4-BE49-F238E27FC236}">
                <a16:creationId xmlns:a16="http://schemas.microsoft.com/office/drawing/2014/main" id="{CA52DBAB-54A0-47F9-A613-5E9C6DB567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07721" y="10365015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9" name="Oval 27">
            <a:extLst>
              <a:ext uri="{FF2B5EF4-FFF2-40B4-BE49-F238E27FC236}">
                <a16:creationId xmlns:a16="http://schemas.microsoft.com/office/drawing/2014/main" id="{75887B5D-E864-4F0F-8233-4296A5FAB8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00965" y="6908521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" name="Oval 32">
            <a:extLst>
              <a:ext uri="{FF2B5EF4-FFF2-40B4-BE49-F238E27FC236}">
                <a16:creationId xmlns:a16="http://schemas.microsoft.com/office/drawing/2014/main" id="{534616E2-9964-457D-95AA-4D2EF1E42D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89626" y="7881856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" name="Oval 37">
            <a:extLst>
              <a:ext uri="{FF2B5EF4-FFF2-40B4-BE49-F238E27FC236}">
                <a16:creationId xmlns:a16="http://schemas.microsoft.com/office/drawing/2014/main" id="{5F403302-24A6-412F-BBF8-ADF010DA22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02631" y="3972110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2" name="Oval 13">
            <a:extLst>
              <a:ext uri="{FF2B5EF4-FFF2-40B4-BE49-F238E27FC236}">
                <a16:creationId xmlns:a16="http://schemas.microsoft.com/office/drawing/2014/main" id="{370D3522-4A01-474B-8ADB-D24A325BE3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59518" y="9476653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3" name="Oval 17">
            <a:extLst>
              <a:ext uri="{FF2B5EF4-FFF2-40B4-BE49-F238E27FC236}">
                <a16:creationId xmlns:a16="http://schemas.microsoft.com/office/drawing/2014/main" id="{520ADE83-5E18-4CF1-B74C-7A2A5CBF65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75336" y="3858459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4" name="Oval 17">
            <a:extLst>
              <a:ext uri="{FF2B5EF4-FFF2-40B4-BE49-F238E27FC236}">
                <a16:creationId xmlns:a16="http://schemas.microsoft.com/office/drawing/2014/main" id="{4032AB0E-F852-41CF-BAA0-17359DA5A4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01609" y="4471402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21089972-5F6A-45AB-BD8A-B26CEF1719A9}"/>
                  </a:ext>
                </a:extLst>
              </p14:cNvPr>
              <p14:cNvContentPartPr/>
              <p14:nvPr/>
            </p14:nvContentPartPr>
            <p14:xfrm>
              <a:off x="14472166" y="4068600"/>
              <a:ext cx="964080" cy="1323000"/>
            </p14:xfrm>
          </p:contentPart>
        </mc:Choice>
        <mc:Fallback xmlns=""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21089972-5F6A-45AB-BD8A-B26CEF1719A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4409166" y="4005960"/>
                <a:ext cx="1089720" cy="1448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9" name="Ink 28">
                <a:extLst>
                  <a:ext uri="{FF2B5EF4-FFF2-40B4-BE49-F238E27FC236}">
                    <a16:creationId xmlns:a16="http://schemas.microsoft.com/office/drawing/2014/main" id="{09DAED7B-FC35-43D5-ABB5-FB840B075E11}"/>
                  </a:ext>
                </a:extLst>
              </p14:cNvPr>
              <p14:cNvContentPartPr/>
              <p14:nvPr/>
            </p14:nvContentPartPr>
            <p14:xfrm>
              <a:off x="13959886" y="7646280"/>
              <a:ext cx="509760" cy="1676880"/>
            </p14:xfrm>
          </p:contentPart>
        </mc:Choice>
        <mc:Fallback xmlns="">
          <p:pic>
            <p:nvPicPr>
              <p:cNvPr id="29" name="Ink 28">
                <a:extLst>
                  <a:ext uri="{FF2B5EF4-FFF2-40B4-BE49-F238E27FC236}">
                    <a16:creationId xmlns:a16="http://schemas.microsoft.com/office/drawing/2014/main" id="{09DAED7B-FC35-43D5-ABB5-FB840B075E1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3897246" y="7583640"/>
                <a:ext cx="635400" cy="1802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30" name="Ink 29">
                <a:extLst>
                  <a:ext uri="{FF2B5EF4-FFF2-40B4-BE49-F238E27FC236}">
                    <a16:creationId xmlns:a16="http://schemas.microsoft.com/office/drawing/2014/main" id="{77F3978A-58FF-4CF1-AF09-944029A39DD4}"/>
                  </a:ext>
                </a:extLst>
              </p14:cNvPr>
              <p14:cNvContentPartPr/>
              <p14:nvPr/>
            </p14:nvContentPartPr>
            <p14:xfrm>
              <a:off x="17768686" y="11092920"/>
              <a:ext cx="831600" cy="131040"/>
            </p14:xfrm>
          </p:contentPart>
        </mc:Choice>
        <mc:Fallback xmlns="">
          <p:pic>
            <p:nvPicPr>
              <p:cNvPr id="30" name="Ink 29">
                <a:extLst>
                  <a:ext uri="{FF2B5EF4-FFF2-40B4-BE49-F238E27FC236}">
                    <a16:creationId xmlns:a16="http://schemas.microsoft.com/office/drawing/2014/main" id="{77F3978A-58FF-4CF1-AF09-944029A39DD4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7705686" y="11030280"/>
                <a:ext cx="957240" cy="256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0B28E489-CD36-40F6-BF20-CC997136DFA5}"/>
                  </a:ext>
                </a:extLst>
              </p14:cNvPr>
              <p14:cNvContentPartPr/>
              <p14:nvPr/>
            </p14:nvContentPartPr>
            <p14:xfrm>
              <a:off x="21537886" y="8606400"/>
              <a:ext cx="670680" cy="1162800"/>
            </p14:xfrm>
          </p:contentPart>
        </mc:Choice>
        <mc:Fallback xmlns=""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0B28E489-CD36-40F6-BF20-CC997136DFA5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1474886" y="8543760"/>
                <a:ext cx="796320" cy="1288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32" name="Ink 31">
                <a:extLst>
                  <a:ext uri="{FF2B5EF4-FFF2-40B4-BE49-F238E27FC236}">
                    <a16:creationId xmlns:a16="http://schemas.microsoft.com/office/drawing/2014/main" id="{AB32C13F-5976-4F45-A8D3-19992DBDD1E1}"/>
                  </a:ext>
                </a:extLst>
              </p14:cNvPr>
              <p14:cNvContentPartPr/>
              <p14:nvPr/>
            </p14:nvContentPartPr>
            <p14:xfrm>
              <a:off x="21760726" y="4662960"/>
              <a:ext cx="514440" cy="1319760"/>
            </p14:xfrm>
          </p:contentPart>
        </mc:Choice>
        <mc:Fallback xmlns="">
          <p:pic>
            <p:nvPicPr>
              <p:cNvPr id="32" name="Ink 31">
                <a:extLst>
                  <a:ext uri="{FF2B5EF4-FFF2-40B4-BE49-F238E27FC236}">
                    <a16:creationId xmlns:a16="http://schemas.microsoft.com/office/drawing/2014/main" id="{AB32C13F-5976-4F45-A8D3-19992DBDD1E1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1697726" y="4600320"/>
                <a:ext cx="640080" cy="1445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5451A4CB-2936-408D-ACAF-A72A842ACF55}"/>
                  </a:ext>
                </a:extLst>
              </p14:cNvPr>
              <p14:cNvContentPartPr/>
              <p14:nvPr/>
            </p14:nvContentPartPr>
            <p14:xfrm>
              <a:off x="18251086" y="2632920"/>
              <a:ext cx="1632600" cy="564480"/>
            </p14:xfrm>
          </p:contentPart>
        </mc:Choice>
        <mc:Fallback xmlns=""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5451A4CB-2936-408D-ACAF-A72A842ACF55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8188446" y="2570280"/>
                <a:ext cx="1758240" cy="690120"/>
              </a:xfrm>
              <a:prstGeom prst="rect">
                <a:avLst/>
              </a:prstGeom>
            </p:spPr>
          </p:pic>
        </mc:Fallback>
      </mc:AlternateContent>
      <p:sp>
        <p:nvSpPr>
          <p:cNvPr id="34" name="TextBox 33">
            <a:extLst>
              <a:ext uri="{FF2B5EF4-FFF2-40B4-BE49-F238E27FC236}">
                <a16:creationId xmlns:a16="http://schemas.microsoft.com/office/drawing/2014/main" id="{95AD5AC0-B3EF-431C-B1F9-9346E438A65C}"/>
              </a:ext>
            </a:extLst>
          </p:cNvPr>
          <p:cNvSpPr txBox="1"/>
          <p:nvPr/>
        </p:nvSpPr>
        <p:spPr>
          <a:xfrm>
            <a:off x="7978616" y="10124001"/>
            <a:ext cx="3625994" cy="59503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Lato Regular"/>
                <a:ea typeface="Lato Regular"/>
                <a:cs typeface="Lato Regular"/>
                <a:sym typeface="Lato Regular"/>
              </a:rPr>
              <a:t>number of requests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1EEFFFB-93C5-4A72-A19C-0D8DC90A79E8}"/>
                  </a:ext>
                </a:extLst>
              </p:cNvPr>
              <p:cNvSpPr txBox="1"/>
              <p:nvPr/>
            </p:nvSpPr>
            <p:spPr>
              <a:xfrm>
                <a:off x="15791160" y="8484720"/>
                <a:ext cx="627992" cy="84125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4800" b="0" i="1" u="none" strike="noStrike" cap="none" spc="0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FillTx/>
                          <a:latin typeface="Cambria Math" panose="02040503050406030204" pitchFamily="18" charset="0"/>
                          <a:ea typeface="Lato Regular"/>
                          <a:cs typeface="Lato Regular"/>
                          <a:sym typeface="Lato Regular"/>
                        </a:rPr>
                        <m:t>𝑢</m:t>
                      </m:r>
                    </m:oMath>
                  </m:oMathPara>
                </a14:m>
                <a:endParaRPr kumimoji="0" lang="en-US" sz="48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ea typeface="Lato Regular"/>
                  <a:cs typeface="Lato Regular"/>
                  <a:sym typeface="Lato Regular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1EEFFFB-93C5-4A72-A19C-0D8DC90A79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91160" y="8484720"/>
                <a:ext cx="627992" cy="841256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606628CF-FF82-40CB-A880-69A4DBAEDCA3}"/>
                  </a:ext>
                </a:extLst>
              </p:cNvPr>
              <p:cNvSpPr txBox="1"/>
              <p:nvPr/>
            </p:nvSpPr>
            <p:spPr>
              <a:xfrm>
                <a:off x="14976929" y="6538370"/>
                <a:ext cx="612732" cy="84125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4800" b="0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FillTx/>
                          <a:latin typeface="Cambria Math" panose="02040503050406030204" pitchFamily="18" charset="0"/>
                          <a:ea typeface="Lato Regular"/>
                          <a:cs typeface="Lato Regular"/>
                          <a:sym typeface="Lato Regular"/>
                        </a:rPr>
                        <m:t>𝑣</m:t>
                      </m:r>
                    </m:oMath>
                  </m:oMathPara>
                </a14:m>
                <a:endParaRPr kumimoji="0" lang="en-US" sz="48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ea typeface="Lato Regular"/>
                  <a:cs typeface="Lato Regular"/>
                  <a:sym typeface="Lato Regular"/>
                </a:endParaRPr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606628CF-FF82-40CB-A880-69A4DBAEDC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76929" y="6538370"/>
                <a:ext cx="612732" cy="841256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09BD5A4-1B54-43EA-8F49-10ED623884E2}"/>
                  </a:ext>
                </a:extLst>
              </p:cNvPr>
              <p:cNvSpPr txBox="1"/>
              <p:nvPr/>
            </p:nvSpPr>
            <p:spPr>
              <a:xfrm>
                <a:off x="13365869" y="11621126"/>
                <a:ext cx="9026382" cy="133369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ea typeface="Lato Regular"/>
                    <a:cs typeface="Lato Regular"/>
                    <a:sym typeface="Lato Regular"/>
                  </a:rPr>
                  <a:t>crucial observation: </a:t>
                </a:r>
                <a:br>
                  <a:rPr kumimoji="0" lang="en-US" sz="40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ea typeface="Lato Regular"/>
                    <a:cs typeface="Lato Regular"/>
                    <a:sym typeface="Lato Regular"/>
                  </a:rPr>
                </a:br>
                <a:r>
                  <a:rPr kumimoji="0" lang="en-US" sz="40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ea typeface="Lato Regular"/>
                    <a:cs typeface="Lato Regular"/>
                    <a:sym typeface="Lato Regular"/>
                  </a:rPr>
                  <a:t>total cost of these later requests </a:t>
                </a:r>
                <a14:m>
                  <m:oMath xmlns:m="http://schemas.openxmlformats.org/officeDocument/2006/math">
                    <m:r>
                      <a:rPr kumimoji="0" lang="en-US" sz="40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≤</m:t>
                    </m:r>
                    <m:r>
                      <a:rPr kumimoji="0" lang="en-US" sz="40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𝑂𝑃𝑇</m:t>
                    </m:r>
                  </m:oMath>
                </a14:m>
                <a:endParaRPr kumimoji="0" lang="en-US" sz="40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ea typeface="Lato Regular"/>
                  <a:cs typeface="Lato Regular"/>
                  <a:sym typeface="Lato Regular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09BD5A4-1B54-43EA-8F49-10ED623884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65869" y="11621126"/>
                <a:ext cx="9026382" cy="1333698"/>
              </a:xfrm>
              <a:prstGeom prst="rect">
                <a:avLst/>
              </a:prstGeom>
              <a:blipFill>
                <a:blip r:embed="rId19"/>
                <a:stretch>
                  <a:fillRect l="-2365" t="-7306" b="-18721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726153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10">
        <p159:morph option="byObject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6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Online Set Cove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online (</a:t>
            </a:r>
            <a:r>
              <a:rPr lang="en-US" dirty="0" err="1"/>
              <a:t>steiner</a:t>
            </a:r>
            <a:r>
              <a:rPr lang="en-US" dirty="0"/>
              <a:t>) tree</a:t>
            </a:r>
            <a:endParaRPr dirty="0"/>
          </a:p>
        </p:txBody>
      </p:sp>
      <p:sp>
        <p:nvSpPr>
          <p:cNvPr id="5" name="[Alon Awerbuch Azar Buchbinder Naor 03]">
            <a:extLst>
              <a:ext uri="{FF2B5EF4-FFF2-40B4-BE49-F238E27FC236}">
                <a16:creationId xmlns:a16="http://schemas.microsoft.com/office/drawing/2014/main" id="{69C7657B-9A22-5E17-1C8D-23B7D0AA9F18}"/>
              </a:ext>
            </a:extLst>
          </p:cNvPr>
          <p:cNvSpPr txBox="1"/>
          <p:nvPr/>
        </p:nvSpPr>
        <p:spPr>
          <a:xfrm>
            <a:off x="17334825" y="13181670"/>
            <a:ext cx="6933568" cy="4473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lnSpc>
                <a:spcPct val="80000"/>
              </a:lnSpc>
              <a:defRPr sz="5500" spc="-110">
                <a:solidFill>
                  <a:schemeClr val="accent6"/>
                </a:solidFill>
                <a:latin typeface="+mn-lt"/>
                <a:ea typeface="+mn-ea"/>
                <a:cs typeface="+mn-cs"/>
                <a:sym typeface="Lato Bold"/>
              </a:defRPr>
            </a:lvl1pPr>
          </a:lstStyle>
          <a:p>
            <a:pPr algn="r"/>
            <a:r>
              <a:rPr sz="2800" dirty="0">
                <a:solidFill>
                  <a:srgbClr val="FF9900"/>
                </a:solidFill>
              </a:rPr>
              <a:t>[</a:t>
            </a:r>
            <a:r>
              <a:rPr lang="en-US" sz="2800" dirty="0" err="1">
                <a:solidFill>
                  <a:srgbClr val="FF9900"/>
                </a:solidFill>
              </a:rPr>
              <a:t>Imase</a:t>
            </a:r>
            <a:r>
              <a:rPr lang="en-US" sz="2800" dirty="0">
                <a:solidFill>
                  <a:srgbClr val="FF9900"/>
                </a:solidFill>
              </a:rPr>
              <a:t> Waxman 91</a:t>
            </a:r>
            <a:r>
              <a:rPr sz="2800" dirty="0">
                <a:solidFill>
                  <a:srgbClr val="FF9900"/>
                </a:solidFill>
              </a:rPr>
              <a:t>]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Goal: pick smallest # sets to cover all elements.">
                <a:extLst>
                  <a:ext uri="{FF2B5EF4-FFF2-40B4-BE49-F238E27FC236}">
                    <a16:creationId xmlns:a16="http://schemas.microsoft.com/office/drawing/2014/main" id="{FD85665C-CDA6-FB26-5918-DEC343C2850F}"/>
                  </a:ext>
                </a:extLst>
              </p:cNvPr>
              <p:cNvSpPr txBox="1"/>
              <p:nvPr/>
            </p:nvSpPr>
            <p:spPr>
              <a:xfrm>
                <a:off x="1536987" y="7881856"/>
                <a:ext cx="9933653" cy="718145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val="1"/>
                </a:ext>
              </a:extLst>
            </p:spPr>
            <p:txBody>
              <a:bodyPr wrap="square"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r>
                  <a:rPr lang="en-US" dirty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rPr>
                  <a:t>Thm 1:</a:t>
                </a:r>
                <a:r>
                  <a:rPr lang="en-US" dirty="0"/>
                  <a:t> greedy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competitive</a:t>
                </a:r>
              </a:p>
            </p:txBody>
          </p:sp>
        </mc:Choice>
        <mc:Fallback xmlns="">
          <p:sp>
            <p:nvSpPr>
              <p:cNvPr id="7" name="Goal: pick smallest # sets to cover all elements.">
                <a:extLst>
                  <a:ext uri="{FF2B5EF4-FFF2-40B4-BE49-F238E27FC236}">
                    <a16:creationId xmlns:a16="http://schemas.microsoft.com/office/drawing/2014/main" id="{FD85665C-CDA6-FB26-5918-DEC343C285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6987" y="7881856"/>
                <a:ext cx="9933653" cy="718145"/>
              </a:xfrm>
              <a:prstGeom prst="rect">
                <a:avLst/>
              </a:prstGeom>
              <a:blipFill>
                <a:blip r:embed="rId3"/>
                <a:stretch>
                  <a:fillRect l="-2577" t="-14407" b="-34746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:m="http://schemas.openxmlformats.org/officeDocument/2006/math" xmlns="" xmlns:a14="http://schemas.microsoft.com/office/drawing/2010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93E2136-511E-4F67-841D-2DDB5B187A9D}"/>
              </a:ext>
            </a:extLst>
          </p:cNvPr>
          <p:cNvCxnSpPr/>
          <p:nvPr/>
        </p:nvCxnSpPr>
        <p:spPr>
          <a:xfrm>
            <a:off x="6854909" y="8600001"/>
            <a:ext cx="1066800" cy="1524000"/>
          </a:xfrm>
          <a:prstGeom prst="straightConnector1">
            <a:avLst/>
          </a:prstGeom>
          <a:noFill/>
          <a:ln w="76200" cap="flat">
            <a:solidFill>
              <a:srgbClr val="FFFFFF"/>
            </a:solidFill>
            <a:prstDash val="solid"/>
            <a:miter lim="400000"/>
            <a:headEnd type="triangle" w="med" len="med"/>
            <a:tailEnd type="none" w="med" len="med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6" name="Oval 15">
            <a:extLst>
              <a:ext uri="{FF2B5EF4-FFF2-40B4-BE49-F238E27FC236}">
                <a16:creationId xmlns:a16="http://schemas.microsoft.com/office/drawing/2014/main" id="{F1D9B205-5250-4883-BE14-6E3D59487452}"/>
              </a:ext>
            </a:extLst>
          </p:cNvPr>
          <p:cNvSpPr/>
          <p:nvPr/>
        </p:nvSpPr>
        <p:spPr>
          <a:xfrm>
            <a:off x="14638962" y="3425979"/>
            <a:ext cx="7315200" cy="7315200"/>
          </a:xfrm>
          <a:prstGeom prst="ellipse">
            <a:avLst/>
          </a:prstGeom>
          <a:noFill/>
          <a:ln w="76200" cap="flat">
            <a:solidFill>
              <a:srgbClr val="FFFF0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Lato Bold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6AB9BB5-48BF-4763-9723-C80E3CAD2A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28198" y="10445977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80337A4-F044-4CB6-B92E-8F37E75D54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12380" y="3208417"/>
            <a:ext cx="484182" cy="44216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" name="Oval 17">
            <a:extLst>
              <a:ext uri="{FF2B5EF4-FFF2-40B4-BE49-F238E27FC236}">
                <a16:creationId xmlns:a16="http://schemas.microsoft.com/office/drawing/2014/main" id="{3FEE7F04-F4A8-4E08-8898-FD8BE8B488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07977" y="6292926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9" name="Oval 27">
            <a:extLst>
              <a:ext uri="{FF2B5EF4-FFF2-40B4-BE49-F238E27FC236}">
                <a16:creationId xmlns:a16="http://schemas.microsoft.com/office/drawing/2014/main" id="{75887B5D-E864-4F0F-8233-4296A5FAB8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00965" y="6908521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" name="Oval 32">
            <a:extLst>
              <a:ext uri="{FF2B5EF4-FFF2-40B4-BE49-F238E27FC236}">
                <a16:creationId xmlns:a16="http://schemas.microsoft.com/office/drawing/2014/main" id="{534616E2-9964-457D-95AA-4D2EF1E42D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89626" y="7881856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" name="Oval 37">
            <a:extLst>
              <a:ext uri="{FF2B5EF4-FFF2-40B4-BE49-F238E27FC236}">
                <a16:creationId xmlns:a16="http://schemas.microsoft.com/office/drawing/2014/main" id="{5F403302-24A6-412F-BBF8-ADF010DA22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02631" y="3972110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DF3A463-2E65-426C-9F6C-96FEA4C24767}"/>
              </a:ext>
            </a:extLst>
          </p:cNvPr>
          <p:cNvSpPr txBox="1"/>
          <p:nvPr/>
        </p:nvSpPr>
        <p:spPr>
          <a:xfrm>
            <a:off x="7978616" y="10124001"/>
            <a:ext cx="3625994" cy="59503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Lato Regular"/>
                <a:ea typeface="Lato Regular"/>
                <a:cs typeface="Lato Regular"/>
                <a:sym typeface="Lato Regular"/>
              </a:rPr>
              <a:t>number of requests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BD43CEA3-5CD8-4DD5-AABC-A7B4CFAA733A}"/>
                  </a:ext>
                </a:extLst>
              </p:cNvPr>
              <p:cNvSpPr txBox="1"/>
              <p:nvPr/>
            </p:nvSpPr>
            <p:spPr>
              <a:xfrm>
                <a:off x="14010864" y="11675834"/>
                <a:ext cx="8087215" cy="71814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ea typeface="Lato Regular"/>
                    <a:cs typeface="Lato Regular"/>
                    <a:sym typeface="Lato Regular"/>
                  </a:rPr>
                  <a:t>Now recurse on other</a:t>
                </a:r>
                <a:r>
                  <a:rPr kumimoji="0" lang="en-US" sz="4000" b="0" i="0" u="none" strike="noStrike" cap="none" spc="0" normalizeH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ea typeface="Lato Regular"/>
                    <a:cs typeface="Lato Regular"/>
                    <a:sym typeface="Lato Regular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4000" b="0" i="1" u="none" strike="noStrike" cap="none" spc="0" normalizeH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𝑇</m:t>
                    </m:r>
                    <m:r>
                      <a:rPr kumimoji="0" lang="en-US" sz="4000" b="0" i="1" u="none" strike="noStrike" cap="none" spc="0" normalizeH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/2</m:t>
                    </m:r>
                  </m:oMath>
                </a14:m>
                <a:r>
                  <a:rPr kumimoji="0" lang="en-US" sz="40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ea typeface="Lato Regular"/>
                    <a:cs typeface="Lato Regular"/>
                    <a:sym typeface="Lato Regular"/>
                  </a:rPr>
                  <a:t> requests</a:t>
                </a: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BD43CEA3-5CD8-4DD5-AABC-A7B4CFAA73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10864" y="11675834"/>
                <a:ext cx="8087215" cy="718145"/>
              </a:xfrm>
              <a:prstGeom prst="rect">
                <a:avLst/>
              </a:prstGeom>
              <a:blipFill>
                <a:blip r:embed="rId5"/>
                <a:stretch>
                  <a:fillRect l="-2638" t="-13559" r="-2562" b="-35593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859933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10">
        <p159:morph option="byObject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Online Set Cove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online (</a:t>
            </a:r>
            <a:r>
              <a:rPr lang="en-US" dirty="0" err="1"/>
              <a:t>steiner</a:t>
            </a:r>
            <a:r>
              <a:rPr lang="en-US" dirty="0"/>
              <a:t>) tree</a:t>
            </a:r>
            <a:endParaRPr dirty="0"/>
          </a:p>
        </p:txBody>
      </p:sp>
      <p:sp>
        <p:nvSpPr>
          <p:cNvPr id="5" name="[Alon Awerbuch Azar Buchbinder Naor 03]">
            <a:extLst>
              <a:ext uri="{FF2B5EF4-FFF2-40B4-BE49-F238E27FC236}">
                <a16:creationId xmlns:a16="http://schemas.microsoft.com/office/drawing/2014/main" id="{69C7657B-9A22-5E17-1C8D-23B7D0AA9F18}"/>
              </a:ext>
            </a:extLst>
          </p:cNvPr>
          <p:cNvSpPr txBox="1"/>
          <p:nvPr/>
        </p:nvSpPr>
        <p:spPr>
          <a:xfrm>
            <a:off x="17334825" y="13181670"/>
            <a:ext cx="6933568" cy="4473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lnSpc>
                <a:spcPct val="80000"/>
              </a:lnSpc>
              <a:defRPr sz="5500" spc="-110">
                <a:solidFill>
                  <a:schemeClr val="accent6"/>
                </a:solidFill>
                <a:latin typeface="+mn-lt"/>
                <a:ea typeface="+mn-ea"/>
                <a:cs typeface="+mn-cs"/>
                <a:sym typeface="Lato Bold"/>
              </a:defRPr>
            </a:lvl1pPr>
          </a:lstStyle>
          <a:p>
            <a:pPr algn="r"/>
            <a:r>
              <a:rPr sz="2800" dirty="0">
                <a:solidFill>
                  <a:srgbClr val="FF9900"/>
                </a:solidFill>
              </a:rPr>
              <a:t>[</a:t>
            </a:r>
            <a:r>
              <a:rPr lang="en-US" sz="2800" dirty="0" err="1">
                <a:solidFill>
                  <a:srgbClr val="FF9900"/>
                </a:solidFill>
              </a:rPr>
              <a:t>Imase</a:t>
            </a:r>
            <a:r>
              <a:rPr lang="en-US" sz="2800" dirty="0">
                <a:solidFill>
                  <a:srgbClr val="FF9900"/>
                </a:solidFill>
              </a:rPr>
              <a:t> Waxman 91</a:t>
            </a:r>
            <a:r>
              <a:rPr sz="2800" dirty="0">
                <a:solidFill>
                  <a:srgbClr val="FF9900"/>
                </a:solidFill>
              </a:rPr>
              <a:t>]</a:t>
            </a:r>
          </a:p>
        </p:txBody>
      </p:sp>
      <p:sp>
        <p:nvSpPr>
          <p:cNvPr id="41" name="Goal: pick smallest # sets to cover all elements.">
            <a:extLst>
              <a:ext uri="{FF2B5EF4-FFF2-40B4-BE49-F238E27FC236}">
                <a16:creationId xmlns:a16="http://schemas.microsoft.com/office/drawing/2014/main" id="{36F5A509-6F56-4C85-A48A-0DA1A15E65C3}"/>
              </a:ext>
            </a:extLst>
          </p:cNvPr>
          <p:cNvSpPr txBox="1"/>
          <p:nvPr/>
        </p:nvSpPr>
        <p:spPr>
          <a:xfrm>
            <a:off x="1536987" y="9080545"/>
            <a:ext cx="9933653" cy="7181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c="http://schemas.openxmlformats.org/markup-compatibility/2006" xmlns:a14="http://schemas.microsoft.com/office/drawing/2010/main" xmlns="" xmlns:m="http://schemas.openxmlformats.org/officeDocument/2006/math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defRPr sz="4000"/>
            </a:lvl1pPr>
          </a:lstStyle>
          <a:p>
            <a:r>
              <a:rPr lang="en-US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Thm</a:t>
            </a:r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2:</a:t>
            </a:r>
            <a:r>
              <a:rPr lang="en-US" dirty="0"/>
              <a:t> no online algorithm can do better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Goal: pick smallest # sets to cover all elements.">
                <a:extLst>
                  <a:ext uri="{FF2B5EF4-FFF2-40B4-BE49-F238E27FC236}">
                    <a16:creationId xmlns:a16="http://schemas.microsoft.com/office/drawing/2014/main" id="{5FE9B98D-6F50-44C6-9BCB-167438CA649D}"/>
                  </a:ext>
                </a:extLst>
              </p:cNvPr>
              <p:cNvSpPr txBox="1"/>
              <p:nvPr/>
            </p:nvSpPr>
            <p:spPr>
              <a:xfrm>
                <a:off x="1536987" y="7881856"/>
                <a:ext cx="9933653" cy="718145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val="1"/>
                </a:ext>
              </a:extLst>
            </p:spPr>
            <p:txBody>
              <a:bodyPr wrap="square"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r>
                  <a:rPr lang="en-US" dirty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rPr>
                  <a:t>Thm 1:</a:t>
                </a:r>
                <a:r>
                  <a:rPr lang="en-US" dirty="0"/>
                  <a:t> greedy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competitive</a:t>
                </a:r>
              </a:p>
            </p:txBody>
          </p:sp>
        </mc:Choice>
        <mc:Fallback xmlns="">
          <p:sp>
            <p:nvSpPr>
              <p:cNvPr id="44" name="Goal: pick smallest # sets to cover all elements.">
                <a:extLst>
                  <a:ext uri="{FF2B5EF4-FFF2-40B4-BE49-F238E27FC236}">
                    <a16:creationId xmlns:a16="http://schemas.microsoft.com/office/drawing/2014/main" id="{5FE9B98D-6F50-44C6-9BCB-167438CA64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6987" y="7881856"/>
                <a:ext cx="9933653" cy="718145"/>
              </a:xfrm>
              <a:prstGeom prst="rect">
                <a:avLst/>
              </a:prstGeom>
              <a:blipFill>
                <a:blip r:embed="rId3"/>
                <a:stretch>
                  <a:fillRect l="-2577" t="-14407" b="-34746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:m="http://schemas.openxmlformats.org/officeDocument/2006/math" xmlns="" xmlns:a14="http://schemas.microsoft.com/office/drawing/2010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9" name="Group 362">
            <a:extLst>
              <a:ext uri="{FF2B5EF4-FFF2-40B4-BE49-F238E27FC236}">
                <a16:creationId xmlns:a16="http://schemas.microsoft.com/office/drawing/2014/main" id="{F6A2400C-1329-494F-A054-275F34A0AB15}"/>
              </a:ext>
            </a:extLst>
          </p:cNvPr>
          <p:cNvGrpSpPr/>
          <p:nvPr/>
        </p:nvGrpSpPr>
        <p:grpSpPr>
          <a:xfrm>
            <a:off x="14556316" y="6858000"/>
            <a:ext cx="6803130" cy="4587120"/>
            <a:chOff x="2786347" y="3627662"/>
            <a:chExt cx="3157253" cy="2392138"/>
          </a:xfrm>
        </p:grpSpPr>
        <p:sp>
          <p:nvSpPr>
            <p:cNvPr id="40" name="Line 206">
              <a:extLst>
                <a:ext uri="{FF2B5EF4-FFF2-40B4-BE49-F238E27FC236}">
                  <a16:creationId xmlns:a16="http://schemas.microsoft.com/office/drawing/2014/main" id="{47E155FC-478F-4347-BBFD-82544EBF45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25954" y="3680667"/>
              <a:ext cx="3457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Line 207">
              <a:extLst>
                <a:ext uri="{FF2B5EF4-FFF2-40B4-BE49-F238E27FC236}">
                  <a16:creationId xmlns:a16="http://schemas.microsoft.com/office/drawing/2014/main" id="{AFD29A21-B476-4A6B-929A-084A2D573B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29411" y="3684124"/>
              <a:ext cx="1152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Line 208">
              <a:extLst>
                <a:ext uri="{FF2B5EF4-FFF2-40B4-BE49-F238E27FC236}">
                  <a16:creationId xmlns:a16="http://schemas.microsoft.com/office/drawing/2014/main" id="{CAC7904A-2355-484F-82B8-94B62887F2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30563" y="3687581"/>
              <a:ext cx="1152" cy="46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209">
              <a:extLst>
                <a:ext uri="{FF2B5EF4-FFF2-40B4-BE49-F238E27FC236}">
                  <a16:creationId xmlns:a16="http://schemas.microsoft.com/office/drawing/2014/main" id="{C856E6B9-B3B1-4AA9-9030-BE3476EBF98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9935" y="5101431"/>
              <a:ext cx="33416" cy="3226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8" y="0"/>
                </a:cxn>
                <a:cxn ang="0">
                  <a:pos x="24" y="4"/>
                </a:cxn>
                <a:cxn ang="0">
                  <a:pos x="27" y="7"/>
                </a:cxn>
                <a:cxn ang="0">
                  <a:pos x="28" y="10"/>
                </a:cxn>
                <a:cxn ang="0">
                  <a:pos x="29" y="14"/>
                </a:cxn>
                <a:cxn ang="0">
                  <a:pos x="27" y="21"/>
                </a:cxn>
                <a:cxn ang="0">
                  <a:pos x="24" y="24"/>
                </a:cxn>
                <a:cxn ang="0">
                  <a:pos x="18" y="28"/>
                </a:cxn>
                <a:cxn ang="0">
                  <a:pos x="11" y="28"/>
                </a:cxn>
                <a:cxn ang="0">
                  <a:pos x="8" y="26"/>
                </a:cxn>
                <a:cxn ang="0">
                  <a:pos x="4" y="24"/>
                </a:cxn>
                <a:cxn ang="0">
                  <a:pos x="2" y="21"/>
                </a:cxn>
                <a:cxn ang="0">
                  <a:pos x="0" y="14"/>
                </a:cxn>
                <a:cxn ang="0">
                  <a:pos x="1" y="10"/>
                </a:cxn>
                <a:cxn ang="0">
                  <a:pos x="2" y="7"/>
                </a:cxn>
                <a:cxn ang="0">
                  <a:pos x="4" y="4"/>
                </a:cxn>
                <a:cxn ang="0">
                  <a:pos x="8" y="2"/>
                </a:cxn>
                <a:cxn ang="0">
                  <a:pos x="11" y="0"/>
                </a:cxn>
              </a:cxnLst>
              <a:rect l="0" t="0" r="r" b="b"/>
              <a:pathLst>
                <a:path w="29" h="28">
                  <a:moveTo>
                    <a:pt x="11" y="0"/>
                  </a:moveTo>
                  <a:lnTo>
                    <a:pt x="18" y="0"/>
                  </a:lnTo>
                  <a:lnTo>
                    <a:pt x="24" y="4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29" y="14"/>
                  </a:lnTo>
                  <a:lnTo>
                    <a:pt x="27" y="21"/>
                  </a:lnTo>
                  <a:lnTo>
                    <a:pt x="24" y="24"/>
                  </a:lnTo>
                  <a:lnTo>
                    <a:pt x="18" y="28"/>
                  </a:lnTo>
                  <a:lnTo>
                    <a:pt x="11" y="28"/>
                  </a:lnTo>
                  <a:lnTo>
                    <a:pt x="8" y="26"/>
                  </a:lnTo>
                  <a:lnTo>
                    <a:pt x="4" y="24"/>
                  </a:lnTo>
                  <a:lnTo>
                    <a:pt x="2" y="21"/>
                  </a:lnTo>
                  <a:lnTo>
                    <a:pt x="0" y="14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4"/>
                  </a:lnTo>
                  <a:lnTo>
                    <a:pt x="8" y="2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Line 210">
              <a:extLst>
                <a:ext uri="{FF2B5EF4-FFF2-40B4-BE49-F238E27FC236}">
                  <a16:creationId xmlns:a16="http://schemas.microsoft.com/office/drawing/2014/main" id="{F4899C3C-DDC4-41DD-AED5-D890B8D6D5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91047" y="5117563"/>
              <a:ext cx="2305" cy="806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Line 211">
              <a:extLst>
                <a:ext uri="{FF2B5EF4-FFF2-40B4-BE49-F238E27FC236}">
                  <a16:creationId xmlns:a16="http://schemas.microsoft.com/office/drawing/2014/main" id="{055ACF7A-2B04-4A16-98E1-8EFCFC0482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87590" y="5125629"/>
              <a:ext cx="3457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Line 212">
              <a:extLst>
                <a:ext uri="{FF2B5EF4-FFF2-40B4-BE49-F238E27FC236}">
                  <a16:creationId xmlns:a16="http://schemas.microsoft.com/office/drawing/2014/main" id="{F3AD8C9A-A5E4-4079-A201-10CBB89540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80676" y="5129086"/>
              <a:ext cx="6914" cy="46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Line 213">
              <a:extLst>
                <a:ext uri="{FF2B5EF4-FFF2-40B4-BE49-F238E27FC236}">
                  <a16:creationId xmlns:a16="http://schemas.microsoft.com/office/drawing/2014/main" id="{554ED05C-031A-40FC-AD19-5CEE2CD9CE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72610" y="5133695"/>
              <a:ext cx="8066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Line 214">
              <a:extLst>
                <a:ext uri="{FF2B5EF4-FFF2-40B4-BE49-F238E27FC236}">
                  <a16:creationId xmlns:a16="http://schemas.microsoft.com/office/drawing/2014/main" id="{6B89300D-B76C-4E7F-B8A7-0366BECB2C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269153" y="5131390"/>
              <a:ext cx="3457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Line 215">
              <a:extLst>
                <a:ext uri="{FF2B5EF4-FFF2-40B4-BE49-F238E27FC236}">
                  <a16:creationId xmlns:a16="http://schemas.microsoft.com/office/drawing/2014/main" id="{20CD00B3-684C-40C7-A356-8A9BDB7092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264544" y="5129086"/>
              <a:ext cx="4609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Line 216">
              <a:extLst>
                <a:ext uri="{FF2B5EF4-FFF2-40B4-BE49-F238E27FC236}">
                  <a16:creationId xmlns:a16="http://schemas.microsoft.com/office/drawing/2014/main" id="{7147BC76-C241-433A-BC78-24B2F830DD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262240" y="5125629"/>
              <a:ext cx="2305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Line 217">
              <a:extLst>
                <a:ext uri="{FF2B5EF4-FFF2-40B4-BE49-F238E27FC236}">
                  <a16:creationId xmlns:a16="http://schemas.microsoft.com/office/drawing/2014/main" id="{34A9D2F7-CD5D-4F6B-A093-F6991B4C0C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259935" y="5117563"/>
              <a:ext cx="2305" cy="806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Line 218">
              <a:extLst>
                <a:ext uri="{FF2B5EF4-FFF2-40B4-BE49-F238E27FC236}">
                  <a16:creationId xmlns:a16="http://schemas.microsoft.com/office/drawing/2014/main" id="{32CE9D37-2A9B-42AF-ADCD-AF034724DB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59935" y="5112954"/>
              <a:ext cx="1152" cy="46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Line 219">
              <a:extLst>
                <a:ext uri="{FF2B5EF4-FFF2-40B4-BE49-F238E27FC236}">
                  <a16:creationId xmlns:a16="http://schemas.microsoft.com/office/drawing/2014/main" id="{C484C544-8344-46FF-9315-28A9E4E83EF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61087" y="5109497"/>
              <a:ext cx="1152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Line 220">
              <a:extLst>
                <a:ext uri="{FF2B5EF4-FFF2-40B4-BE49-F238E27FC236}">
                  <a16:creationId xmlns:a16="http://schemas.microsoft.com/office/drawing/2014/main" id="{2107C7F9-6121-40B3-B60D-2AEB9594A8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62240" y="5106040"/>
              <a:ext cx="2305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Line 221">
              <a:extLst>
                <a:ext uri="{FF2B5EF4-FFF2-40B4-BE49-F238E27FC236}">
                  <a16:creationId xmlns:a16="http://schemas.microsoft.com/office/drawing/2014/main" id="{3EA8D617-54F8-4E70-AE28-9FFBB5BCCE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64544" y="5103736"/>
              <a:ext cx="4609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Line 222">
              <a:extLst>
                <a:ext uri="{FF2B5EF4-FFF2-40B4-BE49-F238E27FC236}">
                  <a16:creationId xmlns:a16="http://schemas.microsoft.com/office/drawing/2014/main" id="{2FA807E7-FF96-4C7B-AB81-F54AE893C0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69153" y="5101431"/>
              <a:ext cx="3457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Line 223">
              <a:extLst>
                <a:ext uri="{FF2B5EF4-FFF2-40B4-BE49-F238E27FC236}">
                  <a16:creationId xmlns:a16="http://schemas.microsoft.com/office/drawing/2014/main" id="{16DDB3DF-B9A6-4861-98E8-2A4E23D490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72610" y="5101431"/>
              <a:ext cx="8066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Line 224">
              <a:extLst>
                <a:ext uri="{FF2B5EF4-FFF2-40B4-BE49-F238E27FC236}">
                  <a16:creationId xmlns:a16="http://schemas.microsoft.com/office/drawing/2014/main" id="{DEEF4643-14F6-4229-BB7B-C972D63E82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0676" y="5101431"/>
              <a:ext cx="6914" cy="46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Line 225">
              <a:extLst>
                <a:ext uri="{FF2B5EF4-FFF2-40B4-BE49-F238E27FC236}">
                  <a16:creationId xmlns:a16="http://schemas.microsoft.com/office/drawing/2014/main" id="{2AAE6617-524C-4DFA-9962-DD282A55E9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7590" y="5106040"/>
              <a:ext cx="3457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Line 226">
              <a:extLst>
                <a:ext uri="{FF2B5EF4-FFF2-40B4-BE49-F238E27FC236}">
                  <a16:creationId xmlns:a16="http://schemas.microsoft.com/office/drawing/2014/main" id="{B5617C0C-5CA1-4E16-831A-D8517F8AFA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91047" y="5109497"/>
              <a:ext cx="1152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Line 227">
              <a:extLst>
                <a:ext uri="{FF2B5EF4-FFF2-40B4-BE49-F238E27FC236}">
                  <a16:creationId xmlns:a16="http://schemas.microsoft.com/office/drawing/2014/main" id="{4D5FF063-C641-409A-BCEA-3647C1CC26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92199" y="5112954"/>
              <a:ext cx="1152" cy="46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228">
              <a:extLst>
                <a:ext uri="{FF2B5EF4-FFF2-40B4-BE49-F238E27FC236}">
                  <a16:creationId xmlns:a16="http://schemas.microsoft.com/office/drawing/2014/main" id="{A20FCBF5-C118-44E5-BE2C-D034452C27F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09483" y="4904391"/>
              <a:ext cx="33416" cy="33416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9" y="1"/>
                </a:cxn>
                <a:cxn ang="0">
                  <a:pos x="23" y="3"/>
                </a:cxn>
                <a:cxn ang="0">
                  <a:pos x="26" y="6"/>
                </a:cxn>
                <a:cxn ang="0">
                  <a:pos x="28" y="9"/>
                </a:cxn>
                <a:cxn ang="0">
                  <a:pos x="29" y="14"/>
                </a:cxn>
                <a:cxn ang="0">
                  <a:pos x="28" y="19"/>
                </a:cxn>
                <a:cxn ang="0">
                  <a:pos x="26" y="23"/>
                </a:cxn>
                <a:cxn ang="0">
                  <a:pos x="23" y="26"/>
                </a:cxn>
                <a:cxn ang="0">
                  <a:pos x="19" y="28"/>
                </a:cxn>
                <a:cxn ang="0">
                  <a:pos x="14" y="29"/>
                </a:cxn>
                <a:cxn ang="0">
                  <a:pos x="9" y="28"/>
                </a:cxn>
                <a:cxn ang="0">
                  <a:pos x="5" y="26"/>
                </a:cxn>
                <a:cxn ang="0">
                  <a:pos x="3" y="23"/>
                </a:cxn>
                <a:cxn ang="0">
                  <a:pos x="1" y="19"/>
                </a:cxn>
                <a:cxn ang="0">
                  <a:pos x="0" y="14"/>
                </a:cxn>
                <a:cxn ang="0">
                  <a:pos x="1" y="9"/>
                </a:cxn>
                <a:cxn ang="0">
                  <a:pos x="3" y="6"/>
                </a:cxn>
                <a:cxn ang="0">
                  <a:pos x="5" y="3"/>
                </a:cxn>
                <a:cxn ang="0">
                  <a:pos x="9" y="1"/>
                </a:cxn>
                <a:cxn ang="0">
                  <a:pos x="14" y="0"/>
                </a:cxn>
              </a:cxnLst>
              <a:rect l="0" t="0" r="r" b="b"/>
              <a:pathLst>
                <a:path w="29" h="29">
                  <a:moveTo>
                    <a:pt x="14" y="0"/>
                  </a:moveTo>
                  <a:lnTo>
                    <a:pt x="19" y="1"/>
                  </a:lnTo>
                  <a:lnTo>
                    <a:pt x="23" y="3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29" y="14"/>
                  </a:lnTo>
                  <a:lnTo>
                    <a:pt x="28" y="19"/>
                  </a:lnTo>
                  <a:lnTo>
                    <a:pt x="26" y="23"/>
                  </a:lnTo>
                  <a:lnTo>
                    <a:pt x="23" y="26"/>
                  </a:lnTo>
                  <a:lnTo>
                    <a:pt x="19" y="28"/>
                  </a:lnTo>
                  <a:lnTo>
                    <a:pt x="14" y="29"/>
                  </a:lnTo>
                  <a:lnTo>
                    <a:pt x="9" y="28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4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9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Line 229">
              <a:extLst>
                <a:ext uri="{FF2B5EF4-FFF2-40B4-BE49-F238E27FC236}">
                  <a16:creationId xmlns:a16="http://schemas.microsoft.com/office/drawing/2014/main" id="{BEAF771B-A16F-41CD-8116-A0F4332418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41747" y="4920523"/>
              <a:ext cx="1152" cy="576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Line 230">
              <a:extLst>
                <a:ext uri="{FF2B5EF4-FFF2-40B4-BE49-F238E27FC236}">
                  <a16:creationId xmlns:a16="http://schemas.microsoft.com/office/drawing/2014/main" id="{1121D49E-995D-4325-9E77-259AA1F85D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39442" y="4926284"/>
              <a:ext cx="2305" cy="46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Line 231">
              <a:extLst>
                <a:ext uri="{FF2B5EF4-FFF2-40B4-BE49-F238E27FC236}">
                  <a16:creationId xmlns:a16="http://schemas.microsoft.com/office/drawing/2014/main" id="{E52A1633-AA71-4CE7-862D-D3BB0F882A0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35986" y="4930893"/>
              <a:ext cx="3457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Line 232">
              <a:extLst>
                <a:ext uri="{FF2B5EF4-FFF2-40B4-BE49-F238E27FC236}">
                  <a16:creationId xmlns:a16="http://schemas.microsoft.com/office/drawing/2014/main" id="{C3B99CD3-FC8F-4BCE-92ED-7E068341B2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31376" y="4934350"/>
              <a:ext cx="4609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Line 233">
              <a:extLst>
                <a:ext uri="{FF2B5EF4-FFF2-40B4-BE49-F238E27FC236}">
                  <a16:creationId xmlns:a16="http://schemas.microsoft.com/office/drawing/2014/main" id="{3C2A0579-80C0-4AA3-A98D-7A6C99174A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25615" y="4936655"/>
              <a:ext cx="5761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Line 234">
              <a:extLst>
                <a:ext uri="{FF2B5EF4-FFF2-40B4-BE49-F238E27FC236}">
                  <a16:creationId xmlns:a16="http://schemas.microsoft.com/office/drawing/2014/main" id="{5CFDAE33-6A7E-4BD4-9206-1AD914E188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319854" y="4936655"/>
              <a:ext cx="5761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Line 235">
              <a:extLst>
                <a:ext uri="{FF2B5EF4-FFF2-40B4-BE49-F238E27FC236}">
                  <a16:creationId xmlns:a16="http://schemas.microsoft.com/office/drawing/2014/main" id="{A9B83E85-FB7A-49AC-A395-AED23373E0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315245" y="4934350"/>
              <a:ext cx="4609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Line 236">
              <a:extLst>
                <a:ext uri="{FF2B5EF4-FFF2-40B4-BE49-F238E27FC236}">
                  <a16:creationId xmlns:a16="http://schemas.microsoft.com/office/drawing/2014/main" id="{07A73BAF-2D3A-490D-883B-1024087FA1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312940" y="4930893"/>
              <a:ext cx="2305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Line 237">
              <a:extLst>
                <a:ext uri="{FF2B5EF4-FFF2-40B4-BE49-F238E27FC236}">
                  <a16:creationId xmlns:a16="http://schemas.microsoft.com/office/drawing/2014/main" id="{01D1F66F-3E35-4E32-B9C5-39BFF0A8B48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310635" y="4926284"/>
              <a:ext cx="2305" cy="46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Line 238">
              <a:extLst>
                <a:ext uri="{FF2B5EF4-FFF2-40B4-BE49-F238E27FC236}">
                  <a16:creationId xmlns:a16="http://schemas.microsoft.com/office/drawing/2014/main" id="{90A5C805-3746-4673-837D-7CEEDCB6FF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309483" y="4920523"/>
              <a:ext cx="1152" cy="576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Line 239">
              <a:extLst>
                <a:ext uri="{FF2B5EF4-FFF2-40B4-BE49-F238E27FC236}">
                  <a16:creationId xmlns:a16="http://schemas.microsoft.com/office/drawing/2014/main" id="{0487594D-B977-4604-97E0-8B674372F5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09483" y="4914761"/>
              <a:ext cx="1152" cy="576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Line 240">
              <a:extLst>
                <a:ext uri="{FF2B5EF4-FFF2-40B4-BE49-F238E27FC236}">
                  <a16:creationId xmlns:a16="http://schemas.microsoft.com/office/drawing/2014/main" id="{1C1C3C7B-2272-47DF-9AE2-6F2ABA8966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10635" y="4911304"/>
              <a:ext cx="2305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Line 241">
              <a:extLst>
                <a:ext uri="{FF2B5EF4-FFF2-40B4-BE49-F238E27FC236}">
                  <a16:creationId xmlns:a16="http://schemas.microsoft.com/office/drawing/2014/main" id="{44F05E6B-89F9-4866-A3AF-6518ECDD54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12940" y="4907848"/>
              <a:ext cx="2305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Line 242">
              <a:extLst>
                <a:ext uri="{FF2B5EF4-FFF2-40B4-BE49-F238E27FC236}">
                  <a16:creationId xmlns:a16="http://schemas.microsoft.com/office/drawing/2014/main" id="{6F6CDC4A-F789-484C-B22D-FF6F4793E4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15245" y="4905543"/>
              <a:ext cx="4609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Line 243">
              <a:extLst>
                <a:ext uri="{FF2B5EF4-FFF2-40B4-BE49-F238E27FC236}">
                  <a16:creationId xmlns:a16="http://schemas.microsoft.com/office/drawing/2014/main" id="{3D3BA4A7-0B66-422A-9513-435642B45C1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19854" y="4904391"/>
              <a:ext cx="5761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Line 244">
              <a:extLst>
                <a:ext uri="{FF2B5EF4-FFF2-40B4-BE49-F238E27FC236}">
                  <a16:creationId xmlns:a16="http://schemas.microsoft.com/office/drawing/2014/main" id="{A938CB96-456E-466F-9FB6-8861702895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25615" y="4904391"/>
              <a:ext cx="5761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Line 245">
              <a:extLst>
                <a:ext uri="{FF2B5EF4-FFF2-40B4-BE49-F238E27FC236}">
                  <a16:creationId xmlns:a16="http://schemas.microsoft.com/office/drawing/2014/main" id="{7C7F170C-CE80-40C8-9311-9B6CAC4AA4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31376" y="4905543"/>
              <a:ext cx="4609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Line 246">
              <a:extLst>
                <a:ext uri="{FF2B5EF4-FFF2-40B4-BE49-F238E27FC236}">
                  <a16:creationId xmlns:a16="http://schemas.microsoft.com/office/drawing/2014/main" id="{7521684C-8E8C-4426-85CE-9462559037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35986" y="4907848"/>
              <a:ext cx="3457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Line 247">
              <a:extLst>
                <a:ext uri="{FF2B5EF4-FFF2-40B4-BE49-F238E27FC236}">
                  <a16:creationId xmlns:a16="http://schemas.microsoft.com/office/drawing/2014/main" id="{DB16A4C9-F685-4B92-8B93-CEA20ABF15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39442" y="4911304"/>
              <a:ext cx="2305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Line 248">
              <a:extLst>
                <a:ext uri="{FF2B5EF4-FFF2-40B4-BE49-F238E27FC236}">
                  <a16:creationId xmlns:a16="http://schemas.microsoft.com/office/drawing/2014/main" id="{9202DA14-D452-40F6-B810-5C1DFD40D7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41747" y="4914761"/>
              <a:ext cx="1152" cy="576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249">
              <a:extLst>
                <a:ext uri="{FF2B5EF4-FFF2-40B4-BE49-F238E27FC236}">
                  <a16:creationId xmlns:a16="http://schemas.microsoft.com/office/drawing/2014/main" id="{F0AE7A85-84E1-4F9C-97BE-97100DDD053F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7427" y="5542755"/>
              <a:ext cx="33416" cy="33416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9" y="1"/>
                </a:cxn>
                <a:cxn ang="0">
                  <a:pos x="23" y="3"/>
                </a:cxn>
                <a:cxn ang="0">
                  <a:pos x="26" y="6"/>
                </a:cxn>
                <a:cxn ang="0">
                  <a:pos x="28" y="10"/>
                </a:cxn>
                <a:cxn ang="0">
                  <a:pos x="29" y="15"/>
                </a:cxn>
                <a:cxn ang="0">
                  <a:pos x="28" y="20"/>
                </a:cxn>
                <a:cxn ang="0">
                  <a:pos x="26" y="23"/>
                </a:cxn>
                <a:cxn ang="0">
                  <a:pos x="23" y="26"/>
                </a:cxn>
                <a:cxn ang="0">
                  <a:pos x="19" y="28"/>
                </a:cxn>
                <a:cxn ang="0">
                  <a:pos x="14" y="29"/>
                </a:cxn>
                <a:cxn ang="0">
                  <a:pos x="9" y="28"/>
                </a:cxn>
                <a:cxn ang="0">
                  <a:pos x="5" y="26"/>
                </a:cxn>
                <a:cxn ang="0">
                  <a:pos x="3" y="23"/>
                </a:cxn>
                <a:cxn ang="0">
                  <a:pos x="1" y="20"/>
                </a:cxn>
                <a:cxn ang="0">
                  <a:pos x="0" y="15"/>
                </a:cxn>
                <a:cxn ang="0">
                  <a:pos x="1" y="10"/>
                </a:cxn>
                <a:cxn ang="0">
                  <a:pos x="3" y="6"/>
                </a:cxn>
                <a:cxn ang="0">
                  <a:pos x="5" y="3"/>
                </a:cxn>
                <a:cxn ang="0">
                  <a:pos x="9" y="1"/>
                </a:cxn>
                <a:cxn ang="0">
                  <a:pos x="14" y="0"/>
                </a:cxn>
              </a:cxnLst>
              <a:rect l="0" t="0" r="r" b="b"/>
              <a:pathLst>
                <a:path w="29" h="29">
                  <a:moveTo>
                    <a:pt x="14" y="0"/>
                  </a:moveTo>
                  <a:lnTo>
                    <a:pt x="19" y="1"/>
                  </a:lnTo>
                  <a:lnTo>
                    <a:pt x="23" y="3"/>
                  </a:lnTo>
                  <a:lnTo>
                    <a:pt x="26" y="6"/>
                  </a:lnTo>
                  <a:lnTo>
                    <a:pt x="28" y="10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3"/>
                  </a:lnTo>
                  <a:lnTo>
                    <a:pt x="23" y="26"/>
                  </a:lnTo>
                  <a:lnTo>
                    <a:pt x="19" y="28"/>
                  </a:lnTo>
                  <a:lnTo>
                    <a:pt x="14" y="29"/>
                  </a:lnTo>
                  <a:lnTo>
                    <a:pt x="9" y="28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5"/>
                  </a:lnTo>
                  <a:lnTo>
                    <a:pt x="1" y="10"/>
                  </a:lnTo>
                  <a:lnTo>
                    <a:pt x="3" y="6"/>
                  </a:lnTo>
                  <a:lnTo>
                    <a:pt x="5" y="3"/>
                  </a:lnTo>
                  <a:lnTo>
                    <a:pt x="9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Line 250">
              <a:extLst>
                <a:ext uri="{FF2B5EF4-FFF2-40B4-BE49-F238E27FC236}">
                  <a16:creationId xmlns:a16="http://schemas.microsoft.com/office/drawing/2014/main" id="{9F58702D-AEF0-461C-9E2F-2F5D5B4864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39691" y="5560039"/>
              <a:ext cx="1152" cy="576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Line 251">
              <a:extLst>
                <a:ext uri="{FF2B5EF4-FFF2-40B4-BE49-F238E27FC236}">
                  <a16:creationId xmlns:a16="http://schemas.microsoft.com/office/drawing/2014/main" id="{DEAE3186-74A7-4B6B-BCEB-BF047A9672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37386" y="5565801"/>
              <a:ext cx="2305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Line 252">
              <a:extLst>
                <a:ext uri="{FF2B5EF4-FFF2-40B4-BE49-F238E27FC236}">
                  <a16:creationId xmlns:a16="http://schemas.microsoft.com/office/drawing/2014/main" id="{0B529EA2-D615-4ABA-B477-84D5637612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33930" y="5569258"/>
              <a:ext cx="3457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Line 253">
              <a:extLst>
                <a:ext uri="{FF2B5EF4-FFF2-40B4-BE49-F238E27FC236}">
                  <a16:creationId xmlns:a16="http://schemas.microsoft.com/office/drawing/2014/main" id="{1528DC1C-1D34-496A-8474-D3B5877A99C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29320" y="5572714"/>
              <a:ext cx="4609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Line 254">
              <a:extLst>
                <a:ext uri="{FF2B5EF4-FFF2-40B4-BE49-F238E27FC236}">
                  <a16:creationId xmlns:a16="http://schemas.microsoft.com/office/drawing/2014/main" id="{108D7049-5687-4EC3-938E-EE89AEA6CA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23559" y="5575019"/>
              <a:ext cx="5761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Line 255">
              <a:extLst>
                <a:ext uri="{FF2B5EF4-FFF2-40B4-BE49-F238E27FC236}">
                  <a16:creationId xmlns:a16="http://schemas.microsoft.com/office/drawing/2014/main" id="{AC0C4819-06DA-4A8A-8FF0-91DC04BFC3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17798" y="5575019"/>
              <a:ext cx="5761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Line 256">
              <a:extLst>
                <a:ext uri="{FF2B5EF4-FFF2-40B4-BE49-F238E27FC236}">
                  <a16:creationId xmlns:a16="http://schemas.microsoft.com/office/drawing/2014/main" id="{9C274F8A-B4F6-45BB-90A6-F5C2AF6B8E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13189" y="5572714"/>
              <a:ext cx="4609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Line 257">
              <a:extLst>
                <a:ext uri="{FF2B5EF4-FFF2-40B4-BE49-F238E27FC236}">
                  <a16:creationId xmlns:a16="http://schemas.microsoft.com/office/drawing/2014/main" id="{E98BB297-4EA9-4DA8-B596-327BAEEBD2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10884" y="5569258"/>
              <a:ext cx="2305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Line 258">
              <a:extLst>
                <a:ext uri="{FF2B5EF4-FFF2-40B4-BE49-F238E27FC236}">
                  <a16:creationId xmlns:a16="http://schemas.microsoft.com/office/drawing/2014/main" id="{46ADE545-99DC-4786-B31D-2831241C98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08579" y="5565801"/>
              <a:ext cx="2305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Line 259">
              <a:extLst>
                <a:ext uri="{FF2B5EF4-FFF2-40B4-BE49-F238E27FC236}">
                  <a16:creationId xmlns:a16="http://schemas.microsoft.com/office/drawing/2014/main" id="{176AA63C-FD93-4212-AEA8-7B8CDD4785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07427" y="5560039"/>
              <a:ext cx="1152" cy="576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Line 260">
              <a:extLst>
                <a:ext uri="{FF2B5EF4-FFF2-40B4-BE49-F238E27FC236}">
                  <a16:creationId xmlns:a16="http://schemas.microsoft.com/office/drawing/2014/main" id="{0CA1D250-2E27-4404-BA46-200684EE41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07427" y="5554278"/>
              <a:ext cx="1152" cy="576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Line 261">
              <a:extLst>
                <a:ext uri="{FF2B5EF4-FFF2-40B4-BE49-F238E27FC236}">
                  <a16:creationId xmlns:a16="http://schemas.microsoft.com/office/drawing/2014/main" id="{523FF20E-7899-4259-96C2-2CEB6B4A7E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08579" y="5549669"/>
              <a:ext cx="2305" cy="46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Line 262">
              <a:extLst>
                <a:ext uri="{FF2B5EF4-FFF2-40B4-BE49-F238E27FC236}">
                  <a16:creationId xmlns:a16="http://schemas.microsoft.com/office/drawing/2014/main" id="{4801236A-899E-4F4E-A77D-3ECE07091E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10884" y="5546212"/>
              <a:ext cx="2305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Line 263">
              <a:extLst>
                <a:ext uri="{FF2B5EF4-FFF2-40B4-BE49-F238E27FC236}">
                  <a16:creationId xmlns:a16="http://schemas.microsoft.com/office/drawing/2014/main" id="{6AFCC515-ABFD-414B-8101-825A54505E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13189" y="5543907"/>
              <a:ext cx="4609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Line 264">
              <a:extLst>
                <a:ext uri="{FF2B5EF4-FFF2-40B4-BE49-F238E27FC236}">
                  <a16:creationId xmlns:a16="http://schemas.microsoft.com/office/drawing/2014/main" id="{8BE19CCF-DA21-4262-87B9-F6159DE1CC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17798" y="5542755"/>
              <a:ext cx="5761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Line 265">
              <a:extLst>
                <a:ext uri="{FF2B5EF4-FFF2-40B4-BE49-F238E27FC236}">
                  <a16:creationId xmlns:a16="http://schemas.microsoft.com/office/drawing/2014/main" id="{DF436E9C-BA63-4F7C-8F4A-5FCBAB5C97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23559" y="5542755"/>
              <a:ext cx="5761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Line 266">
              <a:extLst>
                <a:ext uri="{FF2B5EF4-FFF2-40B4-BE49-F238E27FC236}">
                  <a16:creationId xmlns:a16="http://schemas.microsoft.com/office/drawing/2014/main" id="{21503204-F7B9-4D38-A180-77A7603460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29320" y="5543907"/>
              <a:ext cx="4609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Line 267">
              <a:extLst>
                <a:ext uri="{FF2B5EF4-FFF2-40B4-BE49-F238E27FC236}">
                  <a16:creationId xmlns:a16="http://schemas.microsoft.com/office/drawing/2014/main" id="{714726FA-FA37-4BE9-814A-FFB8767F14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33930" y="5546212"/>
              <a:ext cx="3457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Line 268">
              <a:extLst>
                <a:ext uri="{FF2B5EF4-FFF2-40B4-BE49-F238E27FC236}">
                  <a16:creationId xmlns:a16="http://schemas.microsoft.com/office/drawing/2014/main" id="{2191DBB2-7CEF-49B2-8353-78F18CE402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37386" y="5549669"/>
              <a:ext cx="2305" cy="46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Line 269">
              <a:extLst>
                <a:ext uri="{FF2B5EF4-FFF2-40B4-BE49-F238E27FC236}">
                  <a16:creationId xmlns:a16="http://schemas.microsoft.com/office/drawing/2014/main" id="{B182720F-77C5-44AD-8498-D26C558773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39691" y="5554278"/>
              <a:ext cx="1152" cy="576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270">
              <a:extLst>
                <a:ext uri="{FF2B5EF4-FFF2-40B4-BE49-F238E27FC236}">
                  <a16:creationId xmlns:a16="http://schemas.microsoft.com/office/drawing/2014/main" id="{4DEBE482-8235-4927-9D10-563AC3FD3E73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0807" y="5248923"/>
              <a:ext cx="32264" cy="3226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9" y="0"/>
                </a:cxn>
                <a:cxn ang="0">
                  <a:pos x="24" y="4"/>
                </a:cxn>
                <a:cxn ang="0">
                  <a:pos x="26" y="7"/>
                </a:cxn>
                <a:cxn ang="0">
                  <a:pos x="28" y="10"/>
                </a:cxn>
                <a:cxn ang="0">
                  <a:pos x="28" y="14"/>
                </a:cxn>
                <a:cxn ang="0">
                  <a:pos x="27" y="19"/>
                </a:cxn>
                <a:cxn ang="0">
                  <a:pos x="25" y="22"/>
                </a:cxn>
                <a:cxn ang="0">
                  <a:pos x="22" y="25"/>
                </a:cxn>
                <a:cxn ang="0">
                  <a:pos x="20" y="27"/>
                </a:cxn>
                <a:cxn ang="0">
                  <a:pos x="15" y="28"/>
                </a:cxn>
                <a:cxn ang="0">
                  <a:pos x="11" y="28"/>
                </a:cxn>
                <a:cxn ang="0">
                  <a:pos x="8" y="26"/>
                </a:cxn>
                <a:cxn ang="0">
                  <a:pos x="4" y="24"/>
                </a:cxn>
                <a:cxn ang="0">
                  <a:pos x="2" y="21"/>
                </a:cxn>
                <a:cxn ang="0">
                  <a:pos x="1" y="18"/>
                </a:cxn>
                <a:cxn ang="0">
                  <a:pos x="0" y="14"/>
                </a:cxn>
                <a:cxn ang="0">
                  <a:pos x="2" y="7"/>
                </a:cxn>
                <a:cxn ang="0">
                  <a:pos x="4" y="4"/>
                </a:cxn>
                <a:cxn ang="0">
                  <a:pos x="8" y="2"/>
                </a:cxn>
                <a:cxn ang="0">
                  <a:pos x="11" y="0"/>
                </a:cxn>
              </a:cxnLst>
              <a:rect l="0" t="0" r="r" b="b"/>
              <a:pathLst>
                <a:path w="28" h="28">
                  <a:moveTo>
                    <a:pt x="11" y="0"/>
                  </a:moveTo>
                  <a:lnTo>
                    <a:pt x="19" y="0"/>
                  </a:lnTo>
                  <a:lnTo>
                    <a:pt x="24" y="4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8" y="14"/>
                  </a:lnTo>
                  <a:lnTo>
                    <a:pt x="27" y="19"/>
                  </a:lnTo>
                  <a:lnTo>
                    <a:pt x="25" y="22"/>
                  </a:lnTo>
                  <a:lnTo>
                    <a:pt x="22" y="25"/>
                  </a:lnTo>
                  <a:lnTo>
                    <a:pt x="20" y="27"/>
                  </a:lnTo>
                  <a:lnTo>
                    <a:pt x="15" y="28"/>
                  </a:lnTo>
                  <a:lnTo>
                    <a:pt x="11" y="28"/>
                  </a:lnTo>
                  <a:lnTo>
                    <a:pt x="8" y="26"/>
                  </a:lnTo>
                  <a:lnTo>
                    <a:pt x="4" y="24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4"/>
                  </a:lnTo>
                  <a:lnTo>
                    <a:pt x="2" y="7"/>
                  </a:lnTo>
                  <a:lnTo>
                    <a:pt x="4" y="4"/>
                  </a:lnTo>
                  <a:lnTo>
                    <a:pt x="8" y="2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Line 271">
              <a:extLst>
                <a:ext uri="{FF2B5EF4-FFF2-40B4-BE49-F238E27FC236}">
                  <a16:creationId xmlns:a16="http://schemas.microsoft.com/office/drawing/2014/main" id="{D418C450-2ADE-4BB0-BE32-EF0E379805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81919" y="5265055"/>
              <a:ext cx="1152" cy="576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Line 272">
              <a:extLst>
                <a:ext uri="{FF2B5EF4-FFF2-40B4-BE49-F238E27FC236}">
                  <a16:creationId xmlns:a16="http://schemas.microsoft.com/office/drawing/2014/main" id="{E48784FD-D2B1-4B8C-85B4-B6C3B0B7A8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79614" y="5270816"/>
              <a:ext cx="2305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Line 273">
              <a:extLst>
                <a:ext uri="{FF2B5EF4-FFF2-40B4-BE49-F238E27FC236}">
                  <a16:creationId xmlns:a16="http://schemas.microsoft.com/office/drawing/2014/main" id="{30999C61-7D60-4D9C-AD7A-09E8C99631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76157" y="5274273"/>
              <a:ext cx="3457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Line 274">
              <a:extLst>
                <a:ext uri="{FF2B5EF4-FFF2-40B4-BE49-F238E27FC236}">
                  <a16:creationId xmlns:a16="http://schemas.microsoft.com/office/drawing/2014/main" id="{76E9FBE4-47BA-4707-8661-3EC7590113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73853" y="5277730"/>
              <a:ext cx="2305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Line 275">
              <a:extLst>
                <a:ext uri="{FF2B5EF4-FFF2-40B4-BE49-F238E27FC236}">
                  <a16:creationId xmlns:a16="http://schemas.microsoft.com/office/drawing/2014/main" id="{2B5DE42E-DF76-4E21-B143-8AD474A78D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68091" y="5280035"/>
              <a:ext cx="5761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Line 276">
              <a:extLst>
                <a:ext uri="{FF2B5EF4-FFF2-40B4-BE49-F238E27FC236}">
                  <a16:creationId xmlns:a16="http://schemas.microsoft.com/office/drawing/2014/main" id="{BC7D9EC0-21E3-4096-8B5C-BE6D31F44B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63482" y="5281187"/>
              <a:ext cx="4609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Line 277">
              <a:extLst>
                <a:ext uri="{FF2B5EF4-FFF2-40B4-BE49-F238E27FC236}">
                  <a16:creationId xmlns:a16="http://schemas.microsoft.com/office/drawing/2014/main" id="{F4D4ABEA-40D3-4CDA-99DD-FC5DD91279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760025" y="5278882"/>
              <a:ext cx="3457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Line 278">
              <a:extLst>
                <a:ext uri="{FF2B5EF4-FFF2-40B4-BE49-F238E27FC236}">
                  <a16:creationId xmlns:a16="http://schemas.microsoft.com/office/drawing/2014/main" id="{65E6692B-202B-4568-A008-13104BA942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755416" y="5276578"/>
              <a:ext cx="4609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Line 279">
              <a:extLst>
                <a:ext uri="{FF2B5EF4-FFF2-40B4-BE49-F238E27FC236}">
                  <a16:creationId xmlns:a16="http://schemas.microsoft.com/office/drawing/2014/main" id="{C1C0D813-5B29-440C-9334-AF8F71FF18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753112" y="5273121"/>
              <a:ext cx="2305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Line 280">
              <a:extLst>
                <a:ext uri="{FF2B5EF4-FFF2-40B4-BE49-F238E27FC236}">
                  <a16:creationId xmlns:a16="http://schemas.microsoft.com/office/drawing/2014/main" id="{0EF2F6A9-A332-4009-A2C8-8CC5CC0C3D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751959" y="5269664"/>
              <a:ext cx="1152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Line 281">
              <a:extLst>
                <a:ext uri="{FF2B5EF4-FFF2-40B4-BE49-F238E27FC236}">
                  <a16:creationId xmlns:a16="http://schemas.microsoft.com/office/drawing/2014/main" id="{79A292AA-A62A-49DD-BF07-6AAB215139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750807" y="5265055"/>
              <a:ext cx="1152" cy="46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Line 282">
              <a:extLst>
                <a:ext uri="{FF2B5EF4-FFF2-40B4-BE49-F238E27FC236}">
                  <a16:creationId xmlns:a16="http://schemas.microsoft.com/office/drawing/2014/main" id="{758BD25D-1FC1-4706-BAA8-E16C40CF01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50807" y="5256989"/>
              <a:ext cx="2305" cy="806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Line 283">
              <a:extLst>
                <a:ext uri="{FF2B5EF4-FFF2-40B4-BE49-F238E27FC236}">
                  <a16:creationId xmlns:a16="http://schemas.microsoft.com/office/drawing/2014/main" id="{C0809377-971C-44D5-886B-0F7F435EDF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53112" y="5253532"/>
              <a:ext cx="2305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Line 284">
              <a:extLst>
                <a:ext uri="{FF2B5EF4-FFF2-40B4-BE49-F238E27FC236}">
                  <a16:creationId xmlns:a16="http://schemas.microsoft.com/office/drawing/2014/main" id="{B2E72679-6900-42D9-92B7-6EFC2BF87A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55416" y="5251228"/>
              <a:ext cx="4609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Line 285">
              <a:extLst>
                <a:ext uri="{FF2B5EF4-FFF2-40B4-BE49-F238E27FC236}">
                  <a16:creationId xmlns:a16="http://schemas.microsoft.com/office/drawing/2014/main" id="{4E5A679B-DB19-4D24-883D-EADDDA98A8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60025" y="5248923"/>
              <a:ext cx="3457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Line 286">
              <a:extLst>
                <a:ext uri="{FF2B5EF4-FFF2-40B4-BE49-F238E27FC236}">
                  <a16:creationId xmlns:a16="http://schemas.microsoft.com/office/drawing/2014/main" id="{CBE1904D-E31D-4F4E-98AC-EC26394C8B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63482" y="5248923"/>
              <a:ext cx="9218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Line 287">
              <a:extLst>
                <a:ext uri="{FF2B5EF4-FFF2-40B4-BE49-F238E27FC236}">
                  <a16:creationId xmlns:a16="http://schemas.microsoft.com/office/drawing/2014/main" id="{B220EB40-02FB-4CCB-BAD7-D4F60A212D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72701" y="5248923"/>
              <a:ext cx="5761" cy="46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Line 288">
              <a:extLst>
                <a:ext uri="{FF2B5EF4-FFF2-40B4-BE49-F238E27FC236}">
                  <a16:creationId xmlns:a16="http://schemas.microsoft.com/office/drawing/2014/main" id="{73FB68D1-4952-480D-A275-14AA655B2A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78462" y="5253532"/>
              <a:ext cx="2305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" name="Line 289">
              <a:extLst>
                <a:ext uri="{FF2B5EF4-FFF2-40B4-BE49-F238E27FC236}">
                  <a16:creationId xmlns:a16="http://schemas.microsoft.com/office/drawing/2014/main" id="{79B8CB01-15C4-43ED-858C-1B06E5FF03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80767" y="5256989"/>
              <a:ext cx="2305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" name="Line 290">
              <a:extLst>
                <a:ext uri="{FF2B5EF4-FFF2-40B4-BE49-F238E27FC236}">
                  <a16:creationId xmlns:a16="http://schemas.microsoft.com/office/drawing/2014/main" id="{2BD5B8C8-962D-4F1D-810D-9417C6B1C9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83071" y="5260446"/>
              <a:ext cx="1152" cy="46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" name="Freeform 291">
              <a:extLst>
                <a:ext uri="{FF2B5EF4-FFF2-40B4-BE49-F238E27FC236}">
                  <a16:creationId xmlns:a16="http://schemas.microsoft.com/office/drawing/2014/main" id="{8185410D-FD9B-47A2-AEC6-6E2EB01ED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4193283" y="5542755"/>
              <a:ext cx="32264" cy="33416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18" y="1"/>
                </a:cxn>
                <a:cxn ang="0">
                  <a:pos x="22" y="3"/>
                </a:cxn>
                <a:cxn ang="0">
                  <a:pos x="25" y="6"/>
                </a:cxn>
                <a:cxn ang="0">
                  <a:pos x="27" y="10"/>
                </a:cxn>
                <a:cxn ang="0">
                  <a:pos x="28" y="15"/>
                </a:cxn>
                <a:cxn ang="0">
                  <a:pos x="27" y="20"/>
                </a:cxn>
                <a:cxn ang="0">
                  <a:pos x="25" y="23"/>
                </a:cxn>
                <a:cxn ang="0">
                  <a:pos x="22" y="26"/>
                </a:cxn>
                <a:cxn ang="0">
                  <a:pos x="18" y="28"/>
                </a:cxn>
                <a:cxn ang="0">
                  <a:pos x="13" y="29"/>
                </a:cxn>
                <a:cxn ang="0">
                  <a:pos x="9" y="28"/>
                </a:cxn>
                <a:cxn ang="0">
                  <a:pos x="7" y="27"/>
                </a:cxn>
                <a:cxn ang="0">
                  <a:pos x="4" y="25"/>
                </a:cxn>
                <a:cxn ang="0">
                  <a:pos x="2" y="22"/>
                </a:cxn>
                <a:cxn ang="0">
                  <a:pos x="0" y="19"/>
                </a:cxn>
                <a:cxn ang="0">
                  <a:pos x="0" y="11"/>
                </a:cxn>
                <a:cxn ang="0">
                  <a:pos x="4" y="5"/>
                </a:cxn>
                <a:cxn ang="0">
                  <a:pos x="7" y="2"/>
                </a:cxn>
                <a:cxn ang="0">
                  <a:pos x="9" y="1"/>
                </a:cxn>
                <a:cxn ang="0">
                  <a:pos x="13" y="0"/>
                </a:cxn>
              </a:cxnLst>
              <a:rect l="0" t="0" r="r" b="b"/>
              <a:pathLst>
                <a:path w="28" h="29">
                  <a:moveTo>
                    <a:pt x="13" y="0"/>
                  </a:moveTo>
                  <a:lnTo>
                    <a:pt x="18" y="1"/>
                  </a:lnTo>
                  <a:lnTo>
                    <a:pt x="22" y="3"/>
                  </a:lnTo>
                  <a:lnTo>
                    <a:pt x="25" y="6"/>
                  </a:lnTo>
                  <a:lnTo>
                    <a:pt x="27" y="10"/>
                  </a:lnTo>
                  <a:lnTo>
                    <a:pt x="28" y="15"/>
                  </a:lnTo>
                  <a:lnTo>
                    <a:pt x="27" y="20"/>
                  </a:lnTo>
                  <a:lnTo>
                    <a:pt x="25" y="23"/>
                  </a:lnTo>
                  <a:lnTo>
                    <a:pt x="22" y="26"/>
                  </a:lnTo>
                  <a:lnTo>
                    <a:pt x="18" y="28"/>
                  </a:lnTo>
                  <a:lnTo>
                    <a:pt x="13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2"/>
                  </a:lnTo>
                  <a:lnTo>
                    <a:pt x="0" y="19"/>
                  </a:lnTo>
                  <a:lnTo>
                    <a:pt x="0" y="11"/>
                  </a:lnTo>
                  <a:lnTo>
                    <a:pt x="4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" name="Line 292">
              <a:extLst>
                <a:ext uri="{FF2B5EF4-FFF2-40B4-BE49-F238E27FC236}">
                  <a16:creationId xmlns:a16="http://schemas.microsoft.com/office/drawing/2014/main" id="{81EFCCF6-CAD5-45E2-9C87-959D068201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4395" y="5560039"/>
              <a:ext cx="1152" cy="576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" name="Line 293">
              <a:extLst>
                <a:ext uri="{FF2B5EF4-FFF2-40B4-BE49-F238E27FC236}">
                  <a16:creationId xmlns:a16="http://schemas.microsoft.com/office/drawing/2014/main" id="{63672156-67D6-40F8-9B85-7C60B8DAC3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2091" y="5565801"/>
              <a:ext cx="2305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" name="Line 294">
              <a:extLst>
                <a:ext uri="{FF2B5EF4-FFF2-40B4-BE49-F238E27FC236}">
                  <a16:creationId xmlns:a16="http://schemas.microsoft.com/office/drawing/2014/main" id="{303D3567-1596-49DB-9B5B-1373398450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18634" y="5569258"/>
              <a:ext cx="3457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" name="Line 295">
              <a:extLst>
                <a:ext uri="{FF2B5EF4-FFF2-40B4-BE49-F238E27FC236}">
                  <a16:creationId xmlns:a16="http://schemas.microsoft.com/office/drawing/2014/main" id="{811EAC0B-8D42-4338-AC7B-0E7C6F4875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14025" y="5572714"/>
              <a:ext cx="4609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" name="Line 296">
              <a:extLst>
                <a:ext uri="{FF2B5EF4-FFF2-40B4-BE49-F238E27FC236}">
                  <a16:creationId xmlns:a16="http://schemas.microsoft.com/office/drawing/2014/main" id="{33598777-21A4-4DE6-8BB7-200123374B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08263" y="5575019"/>
              <a:ext cx="5761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" name="Line 297">
              <a:extLst>
                <a:ext uri="{FF2B5EF4-FFF2-40B4-BE49-F238E27FC236}">
                  <a16:creationId xmlns:a16="http://schemas.microsoft.com/office/drawing/2014/main" id="{A91865B1-C999-4B5D-96C8-F67C68ED49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203654" y="5575019"/>
              <a:ext cx="4609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" name="Line 298">
              <a:extLst>
                <a:ext uri="{FF2B5EF4-FFF2-40B4-BE49-F238E27FC236}">
                  <a16:creationId xmlns:a16="http://schemas.microsoft.com/office/drawing/2014/main" id="{C4F23BFE-930F-474A-995B-6E6983C180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201349" y="5573867"/>
              <a:ext cx="2305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" name="Line 299">
              <a:extLst>
                <a:ext uri="{FF2B5EF4-FFF2-40B4-BE49-F238E27FC236}">
                  <a16:creationId xmlns:a16="http://schemas.microsoft.com/office/drawing/2014/main" id="{C9D43615-7EFA-481C-92B0-53B8680EFC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197893" y="5571562"/>
              <a:ext cx="3457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" name="Line 300">
              <a:extLst>
                <a:ext uri="{FF2B5EF4-FFF2-40B4-BE49-F238E27FC236}">
                  <a16:creationId xmlns:a16="http://schemas.microsoft.com/office/drawing/2014/main" id="{B63F6D05-C5D4-4287-A17D-2C66E2A6B1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195588" y="5568105"/>
              <a:ext cx="2305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" name="Line 301">
              <a:extLst>
                <a:ext uri="{FF2B5EF4-FFF2-40B4-BE49-F238E27FC236}">
                  <a16:creationId xmlns:a16="http://schemas.microsoft.com/office/drawing/2014/main" id="{FAC2412F-DE65-4301-900C-98591201AD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193283" y="5564648"/>
              <a:ext cx="2305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" name="Line 302">
              <a:extLst>
                <a:ext uri="{FF2B5EF4-FFF2-40B4-BE49-F238E27FC236}">
                  <a16:creationId xmlns:a16="http://schemas.microsoft.com/office/drawing/2014/main" id="{08A819D1-B113-419D-AD64-1AD2BDCDEA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93283" y="5555430"/>
              <a:ext cx="1152" cy="921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" name="Line 303">
              <a:extLst>
                <a:ext uri="{FF2B5EF4-FFF2-40B4-BE49-F238E27FC236}">
                  <a16:creationId xmlns:a16="http://schemas.microsoft.com/office/drawing/2014/main" id="{44193E6E-DE82-4CB8-A122-CCA5EC2882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93283" y="5548516"/>
              <a:ext cx="4609" cy="691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" name="Line 304">
              <a:extLst>
                <a:ext uri="{FF2B5EF4-FFF2-40B4-BE49-F238E27FC236}">
                  <a16:creationId xmlns:a16="http://schemas.microsoft.com/office/drawing/2014/main" id="{20BB0FC3-DAE1-46F9-9FD7-E7A492598D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97893" y="5545060"/>
              <a:ext cx="3457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" name="Line 305">
              <a:extLst>
                <a:ext uri="{FF2B5EF4-FFF2-40B4-BE49-F238E27FC236}">
                  <a16:creationId xmlns:a16="http://schemas.microsoft.com/office/drawing/2014/main" id="{946E2CF4-E6DA-4BE7-B6EA-81688412CE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01349" y="5543907"/>
              <a:ext cx="2305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Line 306">
              <a:extLst>
                <a:ext uri="{FF2B5EF4-FFF2-40B4-BE49-F238E27FC236}">
                  <a16:creationId xmlns:a16="http://schemas.microsoft.com/office/drawing/2014/main" id="{CA586886-0A22-448B-8F4E-4369AA60478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03654" y="5542755"/>
              <a:ext cx="4609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Line 307">
              <a:extLst>
                <a:ext uri="{FF2B5EF4-FFF2-40B4-BE49-F238E27FC236}">
                  <a16:creationId xmlns:a16="http://schemas.microsoft.com/office/drawing/2014/main" id="{11A82D00-A672-4CF7-B622-3DF5A51802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08263" y="5542755"/>
              <a:ext cx="5761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Line 308">
              <a:extLst>
                <a:ext uri="{FF2B5EF4-FFF2-40B4-BE49-F238E27FC236}">
                  <a16:creationId xmlns:a16="http://schemas.microsoft.com/office/drawing/2014/main" id="{E84F0851-2FBF-41E3-ABFA-2D435BECA5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14025" y="5543907"/>
              <a:ext cx="4609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" name="Line 309">
              <a:extLst>
                <a:ext uri="{FF2B5EF4-FFF2-40B4-BE49-F238E27FC236}">
                  <a16:creationId xmlns:a16="http://schemas.microsoft.com/office/drawing/2014/main" id="{92C077DA-F272-4E12-9821-972F368A96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18634" y="5546212"/>
              <a:ext cx="3457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" name="Line 310">
              <a:extLst>
                <a:ext uri="{FF2B5EF4-FFF2-40B4-BE49-F238E27FC236}">
                  <a16:creationId xmlns:a16="http://schemas.microsoft.com/office/drawing/2014/main" id="{4027A52F-DB22-42D7-8CD5-DF0E110FE6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2091" y="5549669"/>
              <a:ext cx="2305" cy="46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" name="Line 311">
              <a:extLst>
                <a:ext uri="{FF2B5EF4-FFF2-40B4-BE49-F238E27FC236}">
                  <a16:creationId xmlns:a16="http://schemas.microsoft.com/office/drawing/2014/main" id="{54DF03B1-9F8F-4C10-8B63-1A092C3749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4395" y="5554278"/>
              <a:ext cx="1152" cy="576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" name="Freeform 312">
              <a:extLst>
                <a:ext uri="{FF2B5EF4-FFF2-40B4-BE49-F238E27FC236}">
                  <a16:creationId xmlns:a16="http://schemas.microsoft.com/office/drawing/2014/main" id="{16E20327-C5A9-4C66-88A8-BAF813F97E6A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6243" y="5640699"/>
              <a:ext cx="33416" cy="33416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9" y="1"/>
                </a:cxn>
                <a:cxn ang="0">
                  <a:pos x="23" y="3"/>
                </a:cxn>
                <a:cxn ang="0">
                  <a:pos x="26" y="6"/>
                </a:cxn>
                <a:cxn ang="0">
                  <a:pos x="28" y="10"/>
                </a:cxn>
                <a:cxn ang="0">
                  <a:pos x="29" y="15"/>
                </a:cxn>
                <a:cxn ang="0">
                  <a:pos x="28" y="20"/>
                </a:cxn>
                <a:cxn ang="0">
                  <a:pos x="26" y="24"/>
                </a:cxn>
                <a:cxn ang="0">
                  <a:pos x="23" y="26"/>
                </a:cxn>
                <a:cxn ang="0">
                  <a:pos x="19" y="28"/>
                </a:cxn>
                <a:cxn ang="0">
                  <a:pos x="14" y="29"/>
                </a:cxn>
                <a:cxn ang="0">
                  <a:pos x="9" y="28"/>
                </a:cxn>
                <a:cxn ang="0">
                  <a:pos x="6" y="26"/>
                </a:cxn>
                <a:cxn ang="0">
                  <a:pos x="3" y="24"/>
                </a:cxn>
                <a:cxn ang="0">
                  <a:pos x="1" y="20"/>
                </a:cxn>
                <a:cxn ang="0">
                  <a:pos x="0" y="15"/>
                </a:cxn>
                <a:cxn ang="0">
                  <a:pos x="1" y="10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9" y="1"/>
                </a:cxn>
                <a:cxn ang="0">
                  <a:pos x="14" y="0"/>
                </a:cxn>
              </a:cxnLst>
              <a:rect l="0" t="0" r="r" b="b"/>
              <a:pathLst>
                <a:path w="29" h="29">
                  <a:moveTo>
                    <a:pt x="14" y="0"/>
                  </a:moveTo>
                  <a:lnTo>
                    <a:pt x="19" y="1"/>
                  </a:lnTo>
                  <a:lnTo>
                    <a:pt x="23" y="3"/>
                  </a:lnTo>
                  <a:lnTo>
                    <a:pt x="26" y="6"/>
                  </a:lnTo>
                  <a:lnTo>
                    <a:pt x="28" y="10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4"/>
                  </a:lnTo>
                  <a:lnTo>
                    <a:pt x="23" y="26"/>
                  </a:lnTo>
                  <a:lnTo>
                    <a:pt x="19" y="28"/>
                  </a:lnTo>
                  <a:lnTo>
                    <a:pt x="14" y="29"/>
                  </a:lnTo>
                  <a:lnTo>
                    <a:pt x="9" y="28"/>
                  </a:lnTo>
                  <a:lnTo>
                    <a:pt x="6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5"/>
                  </a:lnTo>
                  <a:lnTo>
                    <a:pt x="1" y="10"/>
                  </a:lnTo>
                  <a:lnTo>
                    <a:pt x="3" y="6"/>
                  </a:lnTo>
                  <a:lnTo>
                    <a:pt x="6" y="3"/>
                  </a:lnTo>
                  <a:lnTo>
                    <a:pt x="9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" name="Line 313">
              <a:extLst>
                <a:ext uri="{FF2B5EF4-FFF2-40B4-BE49-F238E27FC236}">
                  <a16:creationId xmlns:a16="http://schemas.microsoft.com/office/drawing/2014/main" id="{F477FDF8-58A8-4DAA-9D38-5329175861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28507" y="5657983"/>
              <a:ext cx="1152" cy="576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" name="Line 314">
              <a:extLst>
                <a:ext uri="{FF2B5EF4-FFF2-40B4-BE49-F238E27FC236}">
                  <a16:creationId xmlns:a16="http://schemas.microsoft.com/office/drawing/2014/main" id="{922269D1-9CBB-49AF-AE27-00B406860F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26203" y="5663745"/>
              <a:ext cx="2305" cy="46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" name="Line 315">
              <a:extLst>
                <a:ext uri="{FF2B5EF4-FFF2-40B4-BE49-F238E27FC236}">
                  <a16:creationId xmlns:a16="http://schemas.microsoft.com/office/drawing/2014/main" id="{417E91B3-9C05-4915-95E6-2D07A044C1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22746" y="5668354"/>
              <a:ext cx="3457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" name="Line 316">
              <a:extLst>
                <a:ext uri="{FF2B5EF4-FFF2-40B4-BE49-F238E27FC236}">
                  <a16:creationId xmlns:a16="http://schemas.microsoft.com/office/drawing/2014/main" id="{A50BF013-D656-4E25-BBF7-466685C3C1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18137" y="5670658"/>
              <a:ext cx="4609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" name="Line 317">
              <a:extLst>
                <a:ext uri="{FF2B5EF4-FFF2-40B4-BE49-F238E27FC236}">
                  <a16:creationId xmlns:a16="http://schemas.microsoft.com/office/drawing/2014/main" id="{47C71731-4E17-4864-97CD-0552096ABD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12375" y="5672963"/>
              <a:ext cx="5761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" name="Line 318">
              <a:extLst>
                <a:ext uri="{FF2B5EF4-FFF2-40B4-BE49-F238E27FC236}">
                  <a16:creationId xmlns:a16="http://schemas.microsoft.com/office/drawing/2014/main" id="{2AAAD315-6D19-4316-B178-D23EFCF581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006614" y="5672963"/>
              <a:ext cx="5761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" name="Line 319">
              <a:extLst>
                <a:ext uri="{FF2B5EF4-FFF2-40B4-BE49-F238E27FC236}">
                  <a16:creationId xmlns:a16="http://schemas.microsoft.com/office/drawing/2014/main" id="{3B580B99-FC1B-4391-9728-E2D5763B3D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003157" y="5670658"/>
              <a:ext cx="3457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" name="Line 320">
              <a:extLst>
                <a:ext uri="{FF2B5EF4-FFF2-40B4-BE49-F238E27FC236}">
                  <a16:creationId xmlns:a16="http://schemas.microsoft.com/office/drawing/2014/main" id="{74A39748-44F7-4F50-B45C-3157307671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999700" y="5668354"/>
              <a:ext cx="3457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" name="Line 321">
              <a:extLst>
                <a:ext uri="{FF2B5EF4-FFF2-40B4-BE49-F238E27FC236}">
                  <a16:creationId xmlns:a16="http://schemas.microsoft.com/office/drawing/2014/main" id="{6A74FE1B-CBB7-4C6B-AC9D-70EE4315E9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997396" y="5663745"/>
              <a:ext cx="2305" cy="46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" name="Line 322">
              <a:extLst>
                <a:ext uri="{FF2B5EF4-FFF2-40B4-BE49-F238E27FC236}">
                  <a16:creationId xmlns:a16="http://schemas.microsoft.com/office/drawing/2014/main" id="{667CC529-2CA6-4D75-A598-EDAA89C4B4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996243" y="5657983"/>
              <a:ext cx="1152" cy="576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" name="Line 323">
              <a:extLst>
                <a:ext uri="{FF2B5EF4-FFF2-40B4-BE49-F238E27FC236}">
                  <a16:creationId xmlns:a16="http://schemas.microsoft.com/office/drawing/2014/main" id="{D181D5F0-79EC-4377-83AC-84F05D0DC2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96243" y="5652222"/>
              <a:ext cx="1152" cy="576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" name="Line 324">
              <a:extLst>
                <a:ext uri="{FF2B5EF4-FFF2-40B4-BE49-F238E27FC236}">
                  <a16:creationId xmlns:a16="http://schemas.microsoft.com/office/drawing/2014/main" id="{47138D34-B917-41F4-A3AB-02C2755DF1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97396" y="5647613"/>
              <a:ext cx="2305" cy="46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" name="Line 325">
              <a:extLst>
                <a:ext uri="{FF2B5EF4-FFF2-40B4-BE49-F238E27FC236}">
                  <a16:creationId xmlns:a16="http://schemas.microsoft.com/office/drawing/2014/main" id="{ACD64619-4AEE-460B-A9E2-996097CCFC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99700" y="5644156"/>
              <a:ext cx="3457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" name="Line 326">
              <a:extLst>
                <a:ext uri="{FF2B5EF4-FFF2-40B4-BE49-F238E27FC236}">
                  <a16:creationId xmlns:a16="http://schemas.microsoft.com/office/drawing/2014/main" id="{D776C6D9-1D79-4679-AE4D-604EB5E028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03157" y="5641851"/>
              <a:ext cx="3457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" name="Line 327">
              <a:extLst>
                <a:ext uri="{FF2B5EF4-FFF2-40B4-BE49-F238E27FC236}">
                  <a16:creationId xmlns:a16="http://schemas.microsoft.com/office/drawing/2014/main" id="{7F079CDB-C84E-4F61-86E1-88BC1B22F5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06614" y="5640699"/>
              <a:ext cx="5761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7" name="Line 328">
              <a:extLst>
                <a:ext uri="{FF2B5EF4-FFF2-40B4-BE49-F238E27FC236}">
                  <a16:creationId xmlns:a16="http://schemas.microsoft.com/office/drawing/2014/main" id="{E666DD3B-12F3-4FA9-9579-4F597A8FFF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12375" y="5640699"/>
              <a:ext cx="5761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" name="Line 329">
              <a:extLst>
                <a:ext uri="{FF2B5EF4-FFF2-40B4-BE49-F238E27FC236}">
                  <a16:creationId xmlns:a16="http://schemas.microsoft.com/office/drawing/2014/main" id="{F7AEDB46-48BA-4881-A5B1-1AAE6A8403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18137" y="5641851"/>
              <a:ext cx="4609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" name="Line 330">
              <a:extLst>
                <a:ext uri="{FF2B5EF4-FFF2-40B4-BE49-F238E27FC236}">
                  <a16:creationId xmlns:a16="http://schemas.microsoft.com/office/drawing/2014/main" id="{6195010B-4A79-47D7-9C8A-CE9CBD770C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22746" y="5644156"/>
              <a:ext cx="3457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0" name="Line 331">
              <a:extLst>
                <a:ext uri="{FF2B5EF4-FFF2-40B4-BE49-F238E27FC236}">
                  <a16:creationId xmlns:a16="http://schemas.microsoft.com/office/drawing/2014/main" id="{7388BC08-E365-4E7A-A658-1FA3672C57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26203" y="5647613"/>
              <a:ext cx="2305" cy="46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1" name="Line 332">
              <a:extLst>
                <a:ext uri="{FF2B5EF4-FFF2-40B4-BE49-F238E27FC236}">
                  <a16:creationId xmlns:a16="http://schemas.microsoft.com/office/drawing/2014/main" id="{AB7C0F0B-7398-4A59-9DEA-77CED5B4C0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28507" y="5652222"/>
              <a:ext cx="1152" cy="576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" name="Freeform 333">
              <a:extLst>
                <a:ext uri="{FF2B5EF4-FFF2-40B4-BE49-F238E27FC236}">
                  <a16:creationId xmlns:a16="http://schemas.microsoft.com/office/drawing/2014/main" id="{3CAB5CF0-B040-4CBB-A241-FAA317FF5BF1}"/>
                </a:ext>
              </a:extLst>
            </p:cNvPr>
            <p:cNvSpPr>
              <a:spLocks/>
            </p:cNvSpPr>
            <p:nvPr/>
          </p:nvSpPr>
          <p:spPr bwMode="auto">
            <a:xfrm>
              <a:off x="3898299" y="5690247"/>
              <a:ext cx="33416" cy="33416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9" y="1"/>
                </a:cxn>
                <a:cxn ang="0">
                  <a:pos x="23" y="3"/>
                </a:cxn>
                <a:cxn ang="0">
                  <a:pos x="26" y="6"/>
                </a:cxn>
                <a:cxn ang="0">
                  <a:pos x="28" y="10"/>
                </a:cxn>
                <a:cxn ang="0">
                  <a:pos x="29" y="14"/>
                </a:cxn>
                <a:cxn ang="0">
                  <a:pos x="28" y="19"/>
                </a:cxn>
                <a:cxn ang="0">
                  <a:pos x="26" y="23"/>
                </a:cxn>
                <a:cxn ang="0">
                  <a:pos x="23" y="26"/>
                </a:cxn>
                <a:cxn ang="0">
                  <a:pos x="19" y="28"/>
                </a:cxn>
                <a:cxn ang="0">
                  <a:pos x="14" y="29"/>
                </a:cxn>
                <a:cxn ang="0">
                  <a:pos x="9" y="28"/>
                </a:cxn>
                <a:cxn ang="0">
                  <a:pos x="6" y="26"/>
                </a:cxn>
                <a:cxn ang="0">
                  <a:pos x="3" y="23"/>
                </a:cxn>
                <a:cxn ang="0">
                  <a:pos x="1" y="19"/>
                </a:cxn>
                <a:cxn ang="0">
                  <a:pos x="0" y="14"/>
                </a:cxn>
                <a:cxn ang="0">
                  <a:pos x="1" y="10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9" y="1"/>
                </a:cxn>
                <a:cxn ang="0">
                  <a:pos x="14" y="0"/>
                </a:cxn>
              </a:cxnLst>
              <a:rect l="0" t="0" r="r" b="b"/>
              <a:pathLst>
                <a:path w="29" h="29">
                  <a:moveTo>
                    <a:pt x="14" y="0"/>
                  </a:moveTo>
                  <a:lnTo>
                    <a:pt x="19" y="1"/>
                  </a:lnTo>
                  <a:lnTo>
                    <a:pt x="23" y="3"/>
                  </a:lnTo>
                  <a:lnTo>
                    <a:pt x="26" y="6"/>
                  </a:lnTo>
                  <a:lnTo>
                    <a:pt x="28" y="10"/>
                  </a:lnTo>
                  <a:lnTo>
                    <a:pt x="29" y="14"/>
                  </a:lnTo>
                  <a:lnTo>
                    <a:pt x="28" y="19"/>
                  </a:lnTo>
                  <a:lnTo>
                    <a:pt x="26" y="23"/>
                  </a:lnTo>
                  <a:lnTo>
                    <a:pt x="23" y="26"/>
                  </a:lnTo>
                  <a:lnTo>
                    <a:pt x="19" y="28"/>
                  </a:lnTo>
                  <a:lnTo>
                    <a:pt x="14" y="29"/>
                  </a:lnTo>
                  <a:lnTo>
                    <a:pt x="9" y="28"/>
                  </a:lnTo>
                  <a:lnTo>
                    <a:pt x="6" y="26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4"/>
                  </a:lnTo>
                  <a:lnTo>
                    <a:pt x="1" y="10"/>
                  </a:lnTo>
                  <a:lnTo>
                    <a:pt x="3" y="6"/>
                  </a:lnTo>
                  <a:lnTo>
                    <a:pt x="6" y="3"/>
                  </a:lnTo>
                  <a:lnTo>
                    <a:pt x="9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" name="Line 334">
              <a:extLst>
                <a:ext uri="{FF2B5EF4-FFF2-40B4-BE49-F238E27FC236}">
                  <a16:creationId xmlns:a16="http://schemas.microsoft.com/office/drawing/2014/main" id="{4A5E9438-0DC1-44A6-B1AD-21F89CD7DA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30563" y="5706379"/>
              <a:ext cx="1152" cy="576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" name="Line 335">
              <a:extLst>
                <a:ext uri="{FF2B5EF4-FFF2-40B4-BE49-F238E27FC236}">
                  <a16:creationId xmlns:a16="http://schemas.microsoft.com/office/drawing/2014/main" id="{E535D68A-536A-40D5-86F3-85443A2C8E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28259" y="5712141"/>
              <a:ext cx="2305" cy="46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5" name="Line 336">
              <a:extLst>
                <a:ext uri="{FF2B5EF4-FFF2-40B4-BE49-F238E27FC236}">
                  <a16:creationId xmlns:a16="http://schemas.microsoft.com/office/drawing/2014/main" id="{F8D6ECCD-6933-420E-A566-1880A0C341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24802" y="5716750"/>
              <a:ext cx="3457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" name="Line 337">
              <a:extLst>
                <a:ext uri="{FF2B5EF4-FFF2-40B4-BE49-F238E27FC236}">
                  <a16:creationId xmlns:a16="http://schemas.microsoft.com/office/drawing/2014/main" id="{A718E5DE-DF0D-4AE0-8AD1-2C4B87AFA5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20193" y="5720206"/>
              <a:ext cx="4609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7" name="Line 338">
              <a:extLst>
                <a:ext uri="{FF2B5EF4-FFF2-40B4-BE49-F238E27FC236}">
                  <a16:creationId xmlns:a16="http://schemas.microsoft.com/office/drawing/2014/main" id="{B361D5E4-9DF6-4A1B-B5AB-635FB08A53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14431" y="5722511"/>
              <a:ext cx="5761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8" name="Line 339">
              <a:extLst>
                <a:ext uri="{FF2B5EF4-FFF2-40B4-BE49-F238E27FC236}">
                  <a16:creationId xmlns:a16="http://schemas.microsoft.com/office/drawing/2014/main" id="{3857CE9B-0138-4BA8-9A0B-40AC92627E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908670" y="5722511"/>
              <a:ext cx="5761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9" name="Line 340">
              <a:extLst>
                <a:ext uri="{FF2B5EF4-FFF2-40B4-BE49-F238E27FC236}">
                  <a16:creationId xmlns:a16="http://schemas.microsoft.com/office/drawing/2014/main" id="{93084826-4ECE-49CA-BD36-89BACA280A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905213" y="5720206"/>
              <a:ext cx="3457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0" name="Line 341">
              <a:extLst>
                <a:ext uri="{FF2B5EF4-FFF2-40B4-BE49-F238E27FC236}">
                  <a16:creationId xmlns:a16="http://schemas.microsoft.com/office/drawing/2014/main" id="{028AADA6-F3E3-46EE-AA57-C2ACB85858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901756" y="5716750"/>
              <a:ext cx="3457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1" name="Line 342">
              <a:extLst>
                <a:ext uri="{FF2B5EF4-FFF2-40B4-BE49-F238E27FC236}">
                  <a16:creationId xmlns:a16="http://schemas.microsoft.com/office/drawing/2014/main" id="{C8866580-7FB8-46F3-92CA-81417573AAC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99452" y="5712141"/>
              <a:ext cx="2305" cy="46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" name="Line 343">
              <a:extLst>
                <a:ext uri="{FF2B5EF4-FFF2-40B4-BE49-F238E27FC236}">
                  <a16:creationId xmlns:a16="http://schemas.microsoft.com/office/drawing/2014/main" id="{42F73F83-7EA1-428D-8071-E412061D7C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98299" y="5706379"/>
              <a:ext cx="1152" cy="576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" name="Line 344">
              <a:extLst>
                <a:ext uri="{FF2B5EF4-FFF2-40B4-BE49-F238E27FC236}">
                  <a16:creationId xmlns:a16="http://schemas.microsoft.com/office/drawing/2014/main" id="{1941C94D-972A-460B-B1A2-AE923FB60C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98299" y="5701770"/>
              <a:ext cx="1152" cy="46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" name="Line 345">
              <a:extLst>
                <a:ext uri="{FF2B5EF4-FFF2-40B4-BE49-F238E27FC236}">
                  <a16:creationId xmlns:a16="http://schemas.microsoft.com/office/drawing/2014/main" id="{ADC3557B-6625-4181-97BA-0DD0A8145A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99452" y="5697161"/>
              <a:ext cx="2305" cy="46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" name="Line 346">
              <a:extLst>
                <a:ext uri="{FF2B5EF4-FFF2-40B4-BE49-F238E27FC236}">
                  <a16:creationId xmlns:a16="http://schemas.microsoft.com/office/drawing/2014/main" id="{8A630AFE-CBBF-45D1-B4EC-2B0F5F4D85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01756" y="5693704"/>
              <a:ext cx="3457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" name="Line 347">
              <a:extLst>
                <a:ext uri="{FF2B5EF4-FFF2-40B4-BE49-F238E27FC236}">
                  <a16:creationId xmlns:a16="http://schemas.microsoft.com/office/drawing/2014/main" id="{3C15B1FF-80EB-4A8F-A6D7-F947CC50AD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05213" y="5691399"/>
              <a:ext cx="3457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" name="Line 348">
              <a:extLst>
                <a:ext uri="{FF2B5EF4-FFF2-40B4-BE49-F238E27FC236}">
                  <a16:creationId xmlns:a16="http://schemas.microsoft.com/office/drawing/2014/main" id="{77DA8981-E445-44E8-B21C-CA4992DE8B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08670" y="5690247"/>
              <a:ext cx="5761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" name="Line 349">
              <a:extLst>
                <a:ext uri="{FF2B5EF4-FFF2-40B4-BE49-F238E27FC236}">
                  <a16:creationId xmlns:a16="http://schemas.microsoft.com/office/drawing/2014/main" id="{3BDF6419-018D-43A3-AFBB-440B78429E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14431" y="5690247"/>
              <a:ext cx="5761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9" name="Line 350">
              <a:extLst>
                <a:ext uri="{FF2B5EF4-FFF2-40B4-BE49-F238E27FC236}">
                  <a16:creationId xmlns:a16="http://schemas.microsoft.com/office/drawing/2014/main" id="{2C30DBC1-3A1F-46DD-A0B5-A75656D2BF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20193" y="5691399"/>
              <a:ext cx="4609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" name="Line 351">
              <a:extLst>
                <a:ext uri="{FF2B5EF4-FFF2-40B4-BE49-F238E27FC236}">
                  <a16:creationId xmlns:a16="http://schemas.microsoft.com/office/drawing/2014/main" id="{A186D3AD-52F1-47DE-8FE6-B5BF05D34E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24802" y="5693704"/>
              <a:ext cx="3457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" name="Line 352">
              <a:extLst>
                <a:ext uri="{FF2B5EF4-FFF2-40B4-BE49-F238E27FC236}">
                  <a16:creationId xmlns:a16="http://schemas.microsoft.com/office/drawing/2014/main" id="{E4914CAE-AD17-438C-BB4E-E8A8A81E88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28259" y="5697161"/>
              <a:ext cx="2305" cy="46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2" name="Line 353">
              <a:extLst>
                <a:ext uri="{FF2B5EF4-FFF2-40B4-BE49-F238E27FC236}">
                  <a16:creationId xmlns:a16="http://schemas.microsoft.com/office/drawing/2014/main" id="{9D4207AA-25A7-4F92-97E0-52C6C3ECB8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30563" y="5701770"/>
              <a:ext cx="1152" cy="46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3" name="Freeform 354">
              <a:extLst>
                <a:ext uri="{FF2B5EF4-FFF2-40B4-BE49-F238E27FC236}">
                  <a16:creationId xmlns:a16="http://schemas.microsoft.com/office/drawing/2014/main" id="{280EBBEC-1019-4773-B691-80F1128A0FDB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0355" y="5936836"/>
              <a:ext cx="32264" cy="32264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8" y="0"/>
                </a:cxn>
                <a:cxn ang="0">
                  <a:pos x="24" y="4"/>
                </a:cxn>
                <a:cxn ang="0">
                  <a:pos x="26" y="7"/>
                </a:cxn>
                <a:cxn ang="0">
                  <a:pos x="28" y="10"/>
                </a:cxn>
                <a:cxn ang="0">
                  <a:pos x="28" y="14"/>
                </a:cxn>
                <a:cxn ang="0">
                  <a:pos x="27" y="19"/>
                </a:cxn>
                <a:cxn ang="0">
                  <a:pos x="25" y="22"/>
                </a:cxn>
                <a:cxn ang="0">
                  <a:pos x="22" y="25"/>
                </a:cxn>
                <a:cxn ang="0">
                  <a:pos x="19" y="27"/>
                </a:cxn>
                <a:cxn ang="0">
                  <a:pos x="14" y="28"/>
                </a:cxn>
                <a:cxn ang="0">
                  <a:pos x="10" y="28"/>
                </a:cxn>
                <a:cxn ang="0">
                  <a:pos x="7" y="26"/>
                </a:cxn>
                <a:cxn ang="0">
                  <a:pos x="4" y="24"/>
                </a:cxn>
                <a:cxn ang="0">
                  <a:pos x="2" y="21"/>
                </a:cxn>
                <a:cxn ang="0">
                  <a:pos x="1" y="18"/>
                </a:cxn>
                <a:cxn ang="0">
                  <a:pos x="0" y="14"/>
                </a:cxn>
                <a:cxn ang="0">
                  <a:pos x="2" y="7"/>
                </a:cxn>
                <a:cxn ang="0">
                  <a:pos x="4" y="4"/>
                </a:cxn>
                <a:cxn ang="0">
                  <a:pos x="7" y="2"/>
                </a:cxn>
                <a:cxn ang="0">
                  <a:pos x="10" y="0"/>
                </a:cxn>
              </a:cxnLst>
              <a:rect l="0" t="0" r="r" b="b"/>
              <a:pathLst>
                <a:path w="28" h="28">
                  <a:moveTo>
                    <a:pt x="10" y="0"/>
                  </a:moveTo>
                  <a:lnTo>
                    <a:pt x="18" y="0"/>
                  </a:lnTo>
                  <a:lnTo>
                    <a:pt x="24" y="4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8" y="14"/>
                  </a:lnTo>
                  <a:lnTo>
                    <a:pt x="27" y="19"/>
                  </a:lnTo>
                  <a:lnTo>
                    <a:pt x="25" y="22"/>
                  </a:lnTo>
                  <a:lnTo>
                    <a:pt x="22" y="25"/>
                  </a:lnTo>
                  <a:lnTo>
                    <a:pt x="19" y="27"/>
                  </a:lnTo>
                  <a:lnTo>
                    <a:pt x="14" y="28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4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" name="Line 355">
              <a:extLst>
                <a:ext uri="{FF2B5EF4-FFF2-40B4-BE49-F238E27FC236}">
                  <a16:creationId xmlns:a16="http://schemas.microsoft.com/office/drawing/2014/main" id="{F2AD0268-9764-4B8F-92B1-03C9FCC26A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31467" y="5952967"/>
              <a:ext cx="1152" cy="576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" name="Line 356">
              <a:extLst>
                <a:ext uri="{FF2B5EF4-FFF2-40B4-BE49-F238E27FC236}">
                  <a16:creationId xmlns:a16="http://schemas.microsoft.com/office/drawing/2014/main" id="{3447A63B-951A-4841-9693-3E85B7E4AB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29162" y="5958729"/>
              <a:ext cx="2305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7" name="Line 357">
              <a:extLst>
                <a:ext uri="{FF2B5EF4-FFF2-40B4-BE49-F238E27FC236}">
                  <a16:creationId xmlns:a16="http://schemas.microsoft.com/office/drawing/2014/main" id="{D1DEAB04-B2A7-4E9D-BA17-D6DFF1A5B6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25706" y="5962186"/>
              <a:ext cx="3457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" name="Line 358">
              <a:extLst>
                <a:ext uri="{FF2B5EF4-FFF2-40B4-BE49-F238E27FC236}">
                  <a16:creationId xmlns:a16="http://schemas.microsoft.com/office/drawing/2014/main" id="{FC07D312-26C4-496B-9EDD-C830E9C1EE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22249" y="5965643"/>
              <a:ext cx="3457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" name="Line 359">
              <a:extLst>
                <a:ext uri="{FF2B5EF4-FFF2-40B4-BE49-F238E27FC236}">
                  <a16:creationId xmlns:a16="http://schemas.microsoft.com/office/drawing/2014/main" id="{98BB0B2F-3CEE-45FD-941A-81A9E2E12F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16487" y="5967947"/>
              <a:ext cx="5761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" name="Line 360">
              <a:extLst>
                <a:ext uri="{FF2B5EF4-FFF2-40B4-BE49-F238E27FC236}">
                  <a16:creationId xmlns:a16="http://schemas.microsoft.com/office/drawing/2014/main" id="{ADC0C2A1-6DAE-430C-9F09-81E42437F0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11878" y="5969099"/>
              <a:ext cx="4609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1" name="Line 361">
              <a:extLst>
                <a:ext uri="{FF2B5EF4-FFF2-40B4-BE49-F238E27FC236}">
                  <a16:creationId xmlns:a16="http://schemas.microsoft.com/office/drawing/2014/main" id="{88AF1A3C-21EE-40B0-A928-9C77695550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08421" y="5966795"/>
              <a:ext cx="3457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2" name="Line 362">
              <a:extLst>
                <a:ext uri="{FF2B5EF4-FFF2-40B4-BE49-F238E27FC236}">
                  <a16:creationId xmlns:a16="http://schemas.microsoft.com/office/drawing/2014/main" id="{D73F38D6-8277-405A-A80D-542779FB8F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04964" y="5964490"/>
              <a:ext cx="3457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3" name="Line 363">
              <a:extLst>
                <a:ext uri="{FF2B5EF4-FFF2-40B4-BE49-F238E27FC236}">
                  <a16:creationId xmlns:a16="http://schemas.microsoft.com/office/drawing/2014/main" id="{45E524B6-0716-43A3-94D1-BE1523510F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02660" y="5961033"/>
              <a:ext cx="2305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" name="Line 364">
              <a:extLst>
                <a:ext uri="{FF2B5EF4-FFF2-40B4-BE49-F238E27FC236}">
                  <a16:creationId xmlns:a16="http://schemas.microsoft.com/office/drawing/2014/main" id="{B5990762-93A9-47E9-AAC3-211EB87128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01508" y="5957577"/>
              <a:ext cx="1152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" name="Line 365">
              <a:extLst>
                <a:ext uri="{FF2B5EF4-FFF2-40B4-BE49-F238E27FC236}">
                  <a16:creationId xmlns:a16="http://schemas.microsoft.com/office/drawing/2014/main" id="{04178F71-CC8A-4FE4-83D2-85526FDA99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00355" y="5952967"/>
              <a:ext cx="1152" cy="46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" name="Line 366">
              <a:extLst>
                <a:ext uri="{FF2B5EF4-FFF2-40B4-BE49-F238E27FC236}">
                  <a16:creationId xmlns:a16="http://schemas.microsoft.com/office/drawing/2014/main" id="{87EBC1DE-B8DB-4A6F-86C4-2F3167207D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00355" y="5944902"/>
              <a:ext cx="2305" cy="806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" name="Line 367">
              <a:extLst>
                <a:ext uri="{FF2B5EF4-FFF2-40B4-BE49-F238E27FC236}">
                  <a16:creationId xmlns:a16="http://schemas.microsoft.com/office/drawing/2014/main" id="{A46E1DF0-6590-4EDF-9251-A9AD0AF65F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02660" y="5941445"/>
              <a:ext cx="2305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" name="Line 368">
              <a:extLst>
                <a:ext uri="{FF2B5EF4-FFF2-40B4-BE49-F238E27FC236}">
                  <a16:creationId xmlns:a16="http://schemas.microsoft.com/office/drawing/2014/main" id="{71E4862A-1071-4F10-9ED2-4804A8E0CE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04964" y="5939140"/>
              <a:ext cx="3457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" name="Line 369">
              <a:extLst>
                <a:ext uri="{FF2B5EF4-FFF2-40B4-BE49-F238E27FC236}">
                  <a16:creationId xmlns:a16="http://schemas.microsoft.com/office/drawing/2014/main" id="{6DF18920-919C-481F-BB40-96B1DF7E5E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08421" y="5936836"/>
              <a:ext cx="3457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" name="Line 370">
              <a:extLst>
                <a:ext uri="{FF2B5EF4-FFF2-40B4-BE49-F238E27FC236}">
                  <a16:creationId xmlns:a16="http://schemas.microsoft.com/office/drawing/2014/main" id="{2B54F074-9335-43BB-AD53-9BFE40508E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11878" y="5936836"/>
              <a:ext cx="9218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Line 371">
              <a:extLst>
                <a:ext uri="{FF2B5EF4-FFF2-40B4-BE49-F238E27FC236}">
                  <a16:creationId xmlns:a16="http://schemas.microsoft.com/office/drawing/2014/main" id="{1C686AB3-D283-4B41-8EE2-EC62911A1C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21096" y="5936836"/>
              <a:ext cx="6914" cy="46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" name="Line 372">
              <a:extLst>
                <a:ext uri="{FF2B5EF4-FFF2-40B4-BE49-F238E27FC236}">
                  <a16:creationId xmlns:a16="http://schemas.microsoft.com/office/drawing/2014/main" id="{3000D012-0FED-4C1D-BA1D-7E72AA322C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28010" y="5941445"/>
              <a:ext cx="2305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" name="Line 373">
              <a:extLst>
                <a:ext uri="{FF2B5EF4-FFF2-40B4-BE49-F238E27FC236}">
                  <a16:creationId xmlns:a16="http://schemas.microsoft.com/office/drawing/2014/main" id="{4D28646C-1C5C-42D4-BD20-7547A7D80C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0315" y="5944902"/>
              <a:ext cx="2305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" name="Line 374">
              <a:extLst>
                <a:ext uri="{FF2B5EF4-FFF2-40B4-BE49-F238E27FC236}">
                  <a16:creationId xmlns:a16="http://schemas.microsoft.com/office/drawing/2014/main" id="{BDD3B001-F7D5-4528-97C6-880DF32471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2619" y="5948358"/>
              <a:ext cx="1152" cy="46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" name="Freeform 375">
              <a:extLst>
                <a:ext uri="{FF2B5EF4-FFF2-40B4-BE49-F238E27FC236}">
                  <a16:creationId xmlns:a16="http://schemas.microsoft.com/office/drawing/2014/main" id="{E9B7F9E0-1F4C-4D30-95F1-2A97B44EE0B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10184" y="4806447"/>
              <a:ext cx="32264" cy="33416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8" y="1"/>
                </a:cxn>
                <a:cxn ang="0">
                  <a:pos x="21" y="2"/>
                </a:cxn>
                <a:cxn ang="0">
                  <a:pos x="24" y="3"/>
                </a:cxn>
                <a:cxn ang="0">
                  <a:pos x="26" y="6"/>
                </a:cxn>
                <a:cxn ang="0">
                  <a:pos x="28" y="10"/>
                </a:cxn>
                <a:cxn ang="0">
                  <a:pos x="28" y="13"/>
                </a:cxn>
                <a:cxn ang="0">
                  <a:pos x="26" y="21"/>
                </a:cxn>
                <a:cxn ang="0">
                  <a:pos x="21" y="27"/>
                </a:cxn>
                <a:cxn ang="0">
                  <a:pos x="14" y="29"/>
                </a:cxn>
                <a:cxn ang="0">
                  <a:pos x="6" y="27"/>
                </a:cxn>
                <a:cxn ang="0">
                  <a:pos x="1" y="21"/>
                </a:cxn>
                <a:cxn ang="0">
                  <a:pos x="0" y="13"/>
                </a:cxn>
                <a:cxn ang="0">
                  <a:pos x="0" y="10"/>
                </a:cxn>
                <a:cxn ang="0">
                  <a:pos x="1" y="6"/>
                </a:cxn>
                <a:cxn ang="0">
                  <a:pos x="3" y="3"/>
                </a:cxn>
                <a:cxn ang="0">
                  <a:pos x="6" y="2"/>
                </a:cxn>
                <a:cxn ang="0">
                  <a:pos x="14" y="0"/>
                </a:cxn>
              </a:cxnLst>
              <a:rect l="0" t="0" r="r" b="b"/>
              <a:pathLst>
                <a:path w="28" h="29">
                  <a:moveTo>
                    <a:pt x="14" y="0"/>
                  </a:moveTo>
                  <a:lnTo>
                    <a:pt x="18" y="1"/>
                  </a:lnTo>
                  <a:lnTo>
                    <a:pt x="21" y="2"/>
                  </a:lnTo>
                  <a:lnTo>
                    <a:pt x="24" y="3"/>
                  </a:lnTo>
                  <a:lnTo>
                    <a:pt x="26" y="6"/>
                  </a:lnTo>
                  <a:lnTo>
                    <a:pt x="28" y="10"/>
                  </a:lnTo>
                  <a:lnTo>
                    <a:pt x="28" y="13"/>
                  </a:lnTo>
                  <a:lnTo>
                    <a:pt x="26" y="21"/>
                  </a:lnTo>
                  <a:lnTo>
                    <a:pt x="21" y="27"/>
                  </a:lnTo>
                  <a:lnTo>
                    <a:pt x="14" y="29"/>
                  </a:lnTo>
                  <a:lnTo>
                    <a:pt x="6" y="27"/>
                  </a:lnTo>
                  <a:lnTo>
                    <a:pt x="1" y="21"/>
                  </a:lnTo>
                  <a:lnTo>
                    <a:pt x="0" y="13"/>
                  </a:lnTo>
                  <a:lnTo>
                    <a:pt x="0" y="10"/>
                  </a:lnTo>
                  <a:lnTo>
                    <a:pt x="1" y="6"/>
                  </a:lnTo>
                  <a:lnTo>
                    <a:pt x="3" y="3"/>
                  </a:lnTo>
                  <a:lnTo>
                    <a:pt x="6" y="2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" name="Freeform 376">
              <a:extLst>
                <a:ext uri="{FF2B5EF4-FFF2-40B4-BE49-F238E27FC236}">
                  <a16:creationId xmlns:a16="http://schemas.microsoft.com/office/drawing/2014/main" id="{EF11FC6F-9731-4653-B86D-3551492D620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7879" y="4804142"/>
              <a:ext cx="35721" cy="38025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1" y="5"/>
                </a:cxn>
                <a:cxn ang="0">
                  <a:pos x="7" y="7"/>
                </a:cxn>
                <a:cxn ang="0">
                  <a:pos x="4" y="11"/>
                </a:cxn>
                <a:cxn ang="0">
                  <a:pos x="3" y="15"/>
                </a:cxn>
                <a:cxn ang="0">
                  <a:pos x="4" y="20"/>
                </a:cxn>
                <a:cxn ang="0">
                  <a:pos x="7" y="25"/>
                </a:cxn>
                <a:cxn ang="0">
                  <a:pos x="11" y="28"/>
                </a:cxn>
                <a:cxn ang="0">
                  <a:pos x="16" y="29"/>
                </a:cxn>
                <a:cxn ang="0">
                  <a:pos x="20" y="28"/>
                </a:cxn>
                <a:cxn ang="0">
                  <a:pos x="25" y="25"/>
                </a:cxn>
                <a:cxn ang="0">
                  <a:pos x="27" y="20"/>
                </a:cxn>
                <a:cxn ang="0">
                  <a:pos x="28" y="15"/>
                </a:cxn>
                <a:cxn ang="0">
                  <a:pos x="27" y="11"/>
                </a:cxn>
                <a:cxn ang="0">
                  <a:pos x="25" y="7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0" y="8"/>
                </a:cxn>
                <a:cxn ang="0">
                  <a:pos x="31" y="9"/>
                </a:cxn>
                <a:cxn ang="0">
                  <a:pos x="31" y="10"/>
                </a:cxn>
                <a:cxn ang="0">
                  <a:pos x="31" y="15"/>
                </a:cxn>
                <a:cxn ang="0">
                  <a:pos x="31" y="22"/>
                </a:cxn>
                <a:cxn ang="0">
                  <a:pos x="30" y="23"/>
                </a:cxn>
                <a:cxn ang="0">
                  <a:pos x="28" y="28"/>
                </a:cxn>
                <a:cxn ang="0">
                  <a:pos x="23" y="31"/>
                </a:cxn>
                <a:cxn ang="0">
                  <a:pos x="22" y="32"/>
                </a:cxn>
                <a:cxn ang="0">
                  <a:pos x="16" y="33"/>
                </a:cxn>
                <a:cxn ang="0">
                  <a:pos x="10" y="32"/>
                </a:cxn>
                <a:cxn ang="0">
                  <a:pos x="9" y="32"/>
                </a:cxn>
                <a:cxn ang="0">
                  <a:pos x="8" y="31"/>
                </a:cxn>
                <a:cxn ang="0">
                  <a:pos x="4" y="28"/>
                </a:cxn>
                <a:cxn ang="0">
                  <a:pos x="2" y="23"/>
                </a:cxn>
                <a:cxn ang="0">
                  <a:pos x="1" y="22"/>
                </a:cxn>
                <a:cxn ang="0">
                  <a:pos x="0" y="15"/>
                </a:cxn>
                <a:cxn ang="0">
                  <a:pos x="1" y="10"/>
                </a:cxn>
                <a:cxn ang="0">
                  <a:pos x="1" y="9"/>
                </a:cxn>
                <a:cxn ang="0">
                  <a:pos x="2" y="8"/>
                </a:cxn>
                <a:cxn ang="0">
                  <a:pos x="4" y="5"/>
                </a:cxn>
                <a:cxn ang="0">
                  <a:pos x="8" y="2"/>
                </a:cxn>
                <a:cxn ang="0">
                  <a:pos x="9" y="1"/>
                </a:cxn>
                <a:cxn ang="0">
                  <a:pos x="10" y="1"/>
                </a:cxn>
                <a:cxn ang="0">
                  <a:pos x="16" y="0"/>
                </a:cxn>
              </a:cxnLst>
              <a:rect l="0" t="0" r="r" b="b"/>
              <a:pathLst>
                <a:path w="31" h="33">
                  <a:moveTo>
                    <a:pt x="16" y="4"/>
                  </a:moveTo>
                  <a:lnTo>
                    <a:pt x="11" y="5"/>
                  </a:lnTo>
                  <a:lnTo>
                    <a:pt x="7" y="7"/>
                  </a:lnTo>
                  <a:lnTo>
                    <a:pt x="4" y="11"/>
                  </a:lnTo>
                  <a:lnTo>
                    <a:pt x="3" y="15"/>
                  </a:lnTo>
                  <a:lnTo>
                    <a:pt x="4" y="20"/>
                  </a:lnTo>
                  <a:lnTo>
                    <a:pt x="7" y="25"/>
                  </a:lnTo>
                  <a:lnTo>
                    <a:pt x="11" y="28"/>
                  </a:lnTo>
                  <a:lnTo>
                    <a:pt x="16" y="29"/>
                  </a:lnTo>
                  <a:lnTo>
                    <a:pt x="20" y="28"/>
                  </a:lnTo>
                  <a:lnTo>
                    <a:pt x="25" y="25"/>
                  </a:lnTo>
                  <a:lnTo>
                    <a:pt x="27" y="20"/>
                  </a:lnTo>
                  <a:lnTo>
                    <a:pt x="28" y="15"/>
                  </a:lnTo>
                  <a:lnTo>
                    <a:pt x="27" y="11"/>
                  </a:lnTo>
                  <a:lnTo>
                    <a:pt x="25" y="7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0" y="8"/>
                  </a:lnTo>
                  <a:lnTo>
                    <a:pt x="31" y="9"/>
                  </a:lnTo>
                  <a:lnTo>
                    <a:pt x="31" y="10"/>
                  </a:lnTo>
                  <a:lnTo>
                    <a:pt x="31" y="15"/>
                  </a:lnTo>
                  <a:lnTo>
                    <a:pt x="31" y="22"/>
                  </a:lnTo>
                  <a:lnTo>
                    <a:pt x="30" y="23"/>
                  </a:lnTo>
                  <a:lnTo>
                    <a:pt x="28" y="28"/>
                  </a:lnTo>
                  <a:lnTo>
                    <a:pt x="23" y="31"/>
                  </a:lnTo>
                  <a:lnTo>
                    <a:pt x="22" y="32"/>
                  </a:lnTo>
                  <a:lnTo>
                    <a:pt x="16" y="33"/>
                  </a:lnTo>
                  <a:lnTo>
                    <a:pt x="10" y="32"/>
                  </a:lnTo>
                  <a:lnTo>
                    <a:pt x="9" y="32"/>
                  </a:lnTo>
                  <a:lnTo>
                    <a:pt x="8" y="31"/>
                  </a:lnTo>
                  <a:lnTo>
                    <a:pt x="4" y="28"/>
                  </a:lnTo>
                  <a:lnTo>
                    <a:pt x="2" y="23"/>
                  </a:lnTo>
                  <a:lnTo>
                    <a:pt x="1" y="22"/>
                  </a:lnTo>
                  <a:lnTo>
                    <a:pt x="0" y="15"/>
                  </a:lnTo>
                  <a:lnTo>
                    <a:pt x="1" y="10"/>
                  </a:lnTo>
                  <a:lnTo>
                    <a:pt x="1" y="9"/>
                  </a:lnTo>
                  <a:lnTo>
                    <a:pt x="2" y="8"/>
                  </a:lnTo>
                  <a:lnTo>
                    <a:pt x="4" y="5"/>
                  </a:lnTo>
                  <a:lnTo>
                    <a:pt x="8" y="2"/>
                  </a:lnTo>
                  <a:lnTo>
                    <a:pt x="9" y="1"/>
                  </a:lnTo>
                  <a:lnTo>
                    <a:pt x="10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" name="Freeform 377">
              <a:extLst>
                <a:ext uri="{FF2B5EF4-FFF2-40B4-BE49-F238E27FC236}">
                  <a16:creationId xmlns:a16="http://schemas.microsoft.com/office/drawing/2014/main" id="{C5CA7598-AA26-4B4A-B51E-A3F3F70E2B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5200" y="5346867"/>
              <a:ext cx="32264" cy="32264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9" y="1"/>
                </a:cxn>
                <a:cxn ang="0">
                  <a:pos x="23" y="3"/>
                </a:cxn>
                <a:cxn ang="0">
                  <a:pos x="26" y="6"/>
                </a:cxn>
                <a:cxn ang="0">
                  <a:pos x="28" y="10"/>
                </a:cxn>
                <a:cxn ang="0">
                  <a:pos x="28" y="14"/>
                </a:cxn>
                <a:cxn ang="0">
                  <a:pos x="28" y="18"/>
                </a:cxn>
                <a:cxn ang="0">
                  <a:pos x="27" y="21"/>
                </a:cxn>
                <a:cxn ang="0">
                  <a:pos x="25" y="24"/>
                </a:cxn>
                <a:cxn ang="0">
                  <a:pos x="21" y="26"/>
                </a:cxn>
                <a:cxn ang="0">
                  <a:pos x="18" y="28"/>
                </a:cxn>
                <a:cxn ang="0">
                  <a:pos x="10" y="28"/>
                </a:cxn>
                <a:cxn ang="0">
                  <a:pos x="4" y="24"/>
                </a:cxn>
                <a:cxn ang="0">
                  <a:pos x="1" y="21"/>
                </a:cxn>
                <a:cxn ang="0">
                  <a:pos x="0" y="18"/>
                </a:cxn>
                <a:cxn ang="0">
                  <a:pos x="0" y="14"/>
                </a:cxn>
                <a:cxn ang="0">
                  <a:pos x="0" y="10"/>
                </a:cxn>
                <a:cxn ang="0">
                  <a:pos x="2" y="6"/>
                </a:cxn>
                <a:cxn ang="0">
                  <a:pos x="5" y="3"/>
                </a:cxn>
                <a:cxn ang="0">
                  <a:pos x="9" y="1"/>
                </a:cxn>
                <a:cxn ang="0">
                  <a:pos x="14" y="0"/>
                </a:cxn>
              </a:cxnLst>
              <a:rect l="0" t="0" r="r" b="b"/>
              <a:pathLst>
                <a:path w="28" h="28">
                  <a:moveTo>
                    <a:pt x="14" y="0"/>
                  </a:moveTo>
                  <a:lnTo>
                    <a:pt x="19" y="1"/>
                  </a:lnTo>
                  <a:lnTo>
                    <a:pt x="23" y="3"/>
                  </a:lnTo>
                  <a:lnTo>
                    <a:pt x="26" y="6"/>
                  </a:lnTo>
                  <a:lnTo>
                    <a:pt x="28" y="10"/>
                  </a:lnTo>
                  <a:lnTo>
                    <a:pt x="28" y="14"/>
                  </a:lnTo>
                  <a:lnTo>
                    <a:pt x="28" y="18"/>
                  </a:lnTo>
                  <a:lnTo>
                    <a:pt x="27" y="21"/>
                  </a:lnTo>
                  <a:lnTo>
                    <a:pt x="25" y="24"/>
                  </a:lnTo>
                  <a:lnTo>
                    <a:pt x="21" y="26"/>
                  </a:lnTo>
                  <a:lnTo>
                    <a:pt x="18" y="28"/>
                  </a:lnTo>
                  <a:lnTo>
                    <a:pt x="10" y="28"/>
                  </a:lnTo>
                  <a:lnTo>
                    <a:pt x="4" y="24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2" y="6"/>
                  </a:lnTo>
                  <a:lnTo>
                    <a:pt x="5" y="3"/>
                  </a:lnTo>
                  <a:lnTo>
                    <a:pt x="9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0" name="Freeform 378">
              <a:extLst>
                <a:ext uri="{FF2B5EF4-FFF2-40B4-BE49-F238E27FC236}">
                  <a16:creationId xmlns:a16="http://schemas.microsoft.com/office/drawing/2014/main" id="{520677C7-8F4C-43FC-9645-43F32642D03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12895" y="5344562"/>
              <a:ext cx="36873" cy="36873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2" y="5"/>
                </a:cxn>
                <a:cxn ang="0">
                  <a:pos x="7" y="8"/>
                </a:cxn>
                <a:cxn ang="0">
                  <a:pos x="4" y="13"/>
                </a:cxn>
                <a:cxn ang="0">
                  <a:pos x="3" y="16"/>
                </a:cxn>
                <a:cxn ang="0">
                  <a:pos x="4" y="20"/>
                </a:cxn>
                <a:cxn ang="0">
                  <a:pos x="7" y="25"/>
                </a:cxn>
                <a:cxn ang="0">
                  <a:pos x="12" y="27"/>
                </a:cxn>
                <a:cxn ang="0">
                  <a:pos x="16" y="28"/>
                </a:cxn>
                <a:cxn ang="0">
                  <a:pos x="20" y="27"/>
                </a:cxn>
                <a:cxn ang="0">
                  <a:pos x="25" y="25"/>
                </a:cxn>
                <a:cxn ang="0">
                  <a:pos x="28" y="20"/>
                </a:cxn>
                <a:cxn ang="0">
                  <a:pos x="29" y="16"/>
                </a:cxn>
                <a:cxn ang="0">
                  <a:pos x="28" y="13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0" y="10"/>
                </a:cxn>
                <a:cxn ang="0">
                  <a:pos x="31" y="11"/>
                </a:cxn>
                <a:cxn ang="0">
                  <a:pos x="31" y="12"/>
                </a:cxn>
                <a:cxn ang="0">
                  <a:pos x="32" y="16"/>
                </a:cxn>
                <a:cxn ang="0">
                  <a:pos x="31" y="22"/>
                </a:cxn>
                <a:cxn ang="0">
                  <a:pos x="30" y="23"/>
                </a:cxn>
                <a:cxn ang="0">
                  <a:pos x="28" y="28"/>
                </a:cxn>
                <a:cxn ang="0">
                  <a:pos x="23" y="30"/>
                </a:cxn>
                <a:cxn ang="0">
                  <a:pos x="22" y="31"/>
                </a:cxn>
                <a:cxn ang="0">
                  <a:pos x="16" y="32"/>
                </a:cxn>
                <a:cxn ang="0">
                  <a:pos x="11" y="31"/>
                </a:cxn>
                <a:cxn ang="0">
                  <a:pos x="10" y="31"/>
                </a:cxn>
                <a:cxn ang="0">
                  <a:pos x="9" y="30"/>
                </a:cxn>
                <a:cxn ang="0">
                  <a:pos x="4" y="28"/>
                </a:cxn>
                <a:cxn ang="0">
                  <a:pos x="2" y="23"/>
                </a:cxn>
                <a:cxn ang="0">
                  <a:pos x="1" y="22"/>
                </a:cxn>
                <a:cxn ang="0">
                  <a:pos x="0" y="16"/>
                </a:cxn>
                <a:cxn ang="0">
                  <a:pos x="1" y="12"/>
                </a:cxn>
                <a:cxn ang="0">
                  <a:pos x="1" y="11"/>
                </a:cxn>
                <a:cxn ang="0">
                  <a:pos x="2" y="10"/>
                </a:cxn>
                <a:cxn ang="0">
                  <a:pos x="4" y="5"/>
                </a:cxn>
                <a:cxn ang="0">
                  <a:pos x="9" y="2"/>
                </a:cxn>
                <a:cxn ang="0">
                  <a:pos x="10" y="1"/>
                </a:cxn>
                <a:cxn ang="0">
                  <a:pos x="11" y="1"/>
                </a:cxn>
                <a:cxn ang="0">
                  <a:pos x="16" y="0"/>
                </a:cxn>
              </a:cxnLst>
              <a:rect l="0" t="0" r="r" b="b"/>
              <a:pathLst>
                <a:path w="32" h="32">
                  <a:moveTo>
                    <a:pt x="16" y="4"/>
                  </a:moveTo>
                  <a:lnTo>
                    <a:pt x="12" y="5"/>
                  </a:lnTo>
                  <a:lnTo>
                    <a:pt x="7" y="8"/>
                  </a:lnTo>
                  <a:lnTo>
                    <a:pt x="4" y="13"/>
                  </a:lnTo>
                  <a:lnTo>
                    <a:pt x="3" y="16"/>
                  </a:lnTo>
                  <a:lnTo>
                    <a:pt x="4" y="20"/>
                  </a:lnTo>
                  <a:lnTo>
                    <a:pt x="7" y="25"/>
                  </a:lnTo>
                  <a:lnTo>
                    <a:pt x="12" y="27"/>
                  </a:lnTo>
                  <a:lnTo>
                    <a:pt x="16" y="28"/>
                  </a:lnTo>
                  <a:lnTo>
                    <a:pt x="20" y="27"/>
                  </a:lnTo>
                  <a:lnTo>
                    <a:pt x="25" y="25"/>
                  </a:lnTo>
                  <a:lnTo>
                    <a:pt x="28" y="20"/>
                  </a:lnTo>
                  <a:lnTo>
                    <a:pt x="29" y="16"/>
                  </a:lnTo>
                  <a:lnTo>
                    <a:pt x="28" y="13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0" y="10"/>
                  </a:lnTo>
                  <a:lnTo>
                    <a:pt x="31" y="11"/>
                  </a:lnTo>
                  <a:lnTo>
                    <a:pt x="31" y="12"/>
                  </a:lnTo>
                  <a:lnTo>
                    <a:pt x="32" y="16"/>
                  </a:lnTo>
                  <a:lnTo>
                    <a:pt x="31" y="22"/>
                  </a:lnTo>
                  <a:lnTo>
                    <a:pt x="30" y="23"/>
                  </a:lnTo>
                  <a:lnTo>
                    <a:pt x="28" y="28"/>
                  </a:lnTo>
                  <a:lnTo>
                    <a:pt x="23" y="30"/>
                  </a:lnTo>
                  <a:lnTo>
                    <a:pt x="22" y="31"/>
                  </a:lnTo>
                  <a:lnTo>
                    <a:pt x="16" y="32"/>
                  </a:lnTo>
                  <a:lnTo>
                    <a:pt x="11" y="31"/>
                  </a:lnTo>
                  <a:lnTo>
                    <a:pt x="10" y="31"/>
                  </a:lnTo>
                  <a:lnTo>
                    <a:pt x="9" y="30"/>
                  </a:lnTo>
                  <a:lnTo>
                    <a:pt x="4" y="28"/>
                  </a:lnTo>
                  <a:lnTo>
                    <a:pt x="2" y="23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1" y="12"/>
                  </a:lnTo>
                  <a:lnTo>
                    <a:pt x="1" y="11"/>
                  </a:lnTo>
                  <a:lnTo>
                    <a:pt x="2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0" y="1"/>
                  </a:lnTo>
                  <a:lnTo>
                    <a:pt x="11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1" name="Freeform 379">
              <a:extLst>
                <a:ext uri="{FF2B5EF4-FFF2-40B4-BE49-F238E27FC236}">
                  <a16:creationId xmlns:a16="http://schemas.microsoft.com/office/drawing/2014/main" id="{094F07B4-BC16-41FF-93BB-9DB1B7B223C1}"/>
                </a:ext>
              </a:extLst>
            </p:cNvPr>
            <p:cNvSpPr>
              <a:spLocks/>
            </p:cNvSpPr>
            <p:nvPr/>
          </p:nvSpPr>
          <p:spPr bwMode="auto">
            <a:xfrm>
              <a:off x="5222271" y="5640699"/>
              <a:ext cx="32264" cy="33416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19" y="1"/>
                </a:cxn>
                <a:cxn ang="0">
                  <a:pos x="22" y="2"/>
                </a:cxn>
                <a:cxn ang="0">
                  <a:pos x="25" y="5"/>
                </a:cxn>
                <a:cxn ang="0">
                  <a:pos x="28" y="11"/>
                </a:cxn>
                <a:cxn ang="0">
                  <a:pos x="28" y="19"/>
                </a:cxn>
                <a:cxn ang="0">
                  <a:pos x="27" y="22"/>
                </a:cxn>
                <a:cxn ang="0">
                  <a:pos x="25" y="26"/>
                </a:cxn>
                <a:cxn ang="0">
                  <a:pos x="22" y="27"/>
                </a:cxn>
                <a:cxn ang="0">
                  <a:pos x="19" y="28"/>
                </a:cxn>
                <a:cxn ang="0">
                  <a:pos x="15" y="29"/>
                </a:cxn>
                <a:cxn ang="0">
                  <a:pos x="7" y="27"/>
                </a:cxn>
                <a:cxn ang="0">
                  <a:pos x="4" y="26"/>
                </a:cxn>
                <a:cxn ang="0">
                  <a:pos x="2" y="22"/>
                </a:cxn>
                <a:cxn ang="0">
                  <a:pos x="0" y="19"/>
                </a:cxn>
                <a:cxn ang="0">
                  <a:pos x="0" y="11"/>
                </a:cxn>
                <a:cxn ang="0">
                  <a:pos x="4" y="5"/>
                </a:cxn>
                <a:cxn ang="0">
                  <a:pos x="7" y="2"/>
                </a:cxn>
                <a:cxn ang="0">
                  <a:pos x="15" y="0"/>
                </a:cxn>
              </a:cxnLst>
              <a:rect l="0" t="0" r="r" b="b"/>
              <a:pathLst>
                <a:path w="28" h="29">
                  <a:moveTo>
                    <a:pt x="15" y="0"/>
                  </a:moveTo>
                  <a:lnTo>
                    <a:pt x="19" y="1"/>
                  </a:lnTo>
                  <a:lnTo>
                    <a:pt x="22" y="2"/>
                  </a:lnTo>
                  <a:lnTo>
                    <a:pt x="25" y="5"/>
                  </a:lnTo>
                  <a:lnTo>
                    <a:pt x="28" y="11"/>
                  </a:lnTo>
                  <a:lnTo>
                    <a:pt x="28" y="19"/>
                  </a:lnTo>
                  <a:lnTo>
                    <a:pt x="27" y="22"/>
                  </a:lnTo>
                  <a:lnTo>
                    <a:pt x="25" y="26"/>
                  </a:lnTo>
                  <a:lnTo>
                    <a:pt x="22" y="27"/>
                  </a:lnTo>
                  <a:lnTo>
                    <a:pt x="19" y="28"/>
                  </a:lnTo>
                  <a:lnTo>
                    <a:pt x="15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2"/>
                  </a:lnTo>
                  <a:lnTo>
                    <a:pt x="0" y="19"/>
                  </a:lnTo>
                  <a:lnTo>
                    <a:pt x="0" y="11"/>
                  </a:lnTo>
                  <a:lnTo>
                    <a:pt x="4" y="5"/>
                  </a:lnTo>
                  <a:lnTo>
                    <a:pt x="7" y="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2" name="Freeform 380">
              <a:extLst>
                <a:ext uri="{FF2B5EF4-FFF2-40B4-BE49-F238E27FC236}">
                  <a16:creationId xmlns:a16="http://schemas.microsoft.com/office/drawing/2014/main" id="{C5FA0922-0042-4FD3-86C1-A0EA7738E6C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19967" y="5638394"/>
              <a:ext cx="36873" cy="38025"/>
            </a:xfrm>
            <a:custGeom>
              <a:avLst/>
              <a:gdLst/>
              <a:ahLst/>
              <a:cxnLst>
                <a:cxn ang="0">
                  <a:pos x="17" y="4"/>
                </a:cxn>
                <a:cxn ang="0">
                  <a:pos x="12" y="5"/>
                </a:cxn>
                <a:cxn ang="0">
                  <a:pos x="8" y="8"/>
                </a:cxn>
                <a:cxn ang="0">
                  <a:pos x="5" y="13"/>
                </a:cxn>
                <a:cxn ang="0">
                  <a:pos x="4" y="17"/>
                </a:cxn>
                <a:cxn ang="0">
                  <a:pos x="5" y="21"/>
                </a:cxn>
                <a:cxn ang="0">
                  <a:pos x="8" y="26"/>
                </a:cxn>
                <a:cxn ang="0">
                  <a:pos x="12" y="28"/>
                </a:cxn>
                <a:cxn ang="0">
                  <a:pos x="17" y="29"/>
                </a:cxn>
                <a:cxn ang="0">
                  <a:pos x="21" y="28"/>
                </a:cxn>
                <a:cxn ang="0">
                  <a:pos x="26" y="26"/>
                </a:cxn>
                <a:cxn ang="0">
                  <a:pos x="28" y="21"/>
                </a:cxn>
                <a:cxn ang="0">
                  <a:pos x="29" y="17"/>
                </a:cxn>
                <a:cxn ang="0">
                  <a:pos x="28" y="13"/>
                </a:cxn>
                <a:cxn ang="0">
                  <a:pos x="26" y="8"/>
                </a:cxn>
                <a:cxn ang="0">
                  <a:pos x="21" y="5"/>
                </a:cxn>
                <a:cxn ang="0">
                  <a:pos x="17" y="4"/>
                </a:cxn>
                <a:cxn ang="0">
                  <a:pos x="17" y="0"/>
                </a:cxn>
                <a:cxn ang="0">
                  <a:pos x="23" y="1"/>
                </a:cxn>
                <a:cxn ang="0">
                  <a:pos x="24" y="2"/>
                </a:cxn>
                <a:cxn ang="0">
                  <a:pos x="29" y="5"/>
                </a:cxn>
                <a:cxn ang="0">
                  <a:pos x="30" y="10"/>
                </a:cxn>
                <a:cxn ang="0">
                  <a:pos x="31" y="11"/>
                </a:cxn>
                <a:cxn ang="0">
                  <a:pos x="31" y="12"/>
                </a:cxn>
                <a:cxn ang="0">
                  <a:pos x="32" y="17"/>
                </a:cxn>
                <a:cxn ang="0">
                  <a:pos x="31" y="23"/>
                </a:cxn>
                <a:cxn ang="0">
                  <a:pos x="30" y="24"/>
                </a:cxn>
                <a:cxn ang="0">
                  <a:pos x="29" y="28"/>
                </a:cxn>
                <a:cxn ang="0">
                  <a:pos x="24" y="31"/>
                </a:cxn>
                <a:cxn ang="0">
                  <a:pos x="23" y="32"/>
                </a:cxn>
                <a:cxn ang="0">
                  <a:pos x="17" y="33"/>
                </a:cxn>
                <a:cxn ang="0">
                  <a:pos x="11" y="32"/>
                </a:cxn>
                <a:cxn ang="0">
                  <a:pos x="10" y="32"/>
                </a:cxn>
                <a:cxn ang="0">
                  <a:pos x="9" y="31"/>
                </a:cxn>
                <a:cxn ang="0">
                  <a:pos x="5" y="28"/>
                </a:cxn>
                <a:cxn ang="0">
                  <a:pos x="2" y="24"/>
                </a:cxn>
                <a:cxn ang="0">
                  <a:pos x="1" y="23"/>
                </a:cxn>
                <a:cxn ang="0">
                  <a:pos x="0" y="17"/>
                </a:cxn>
                <a:cxn ang="0">
                  <a:pos x="1" y="12"/>
                </a:cxn>
                <a:cxn ang="0">
                  <a:pos x="1" y="11"/>
                </a:cxn>
                <a:cxn ang="0">
                  <a:pos x="2" y="10"/>
                </a:cxn>
                <a:cxn ang="0">
                  <a:pos x="5" y="5"/>
                </a:cxn>
                <a:cxn ang="0">
                  <a:pos x="9" y="2"/>
                </a:cxn>
                <a:cxn ang="0">
                  <a:pos x="10" y="1"/>
                </a:cxn>
                <a:cxn ang="0">
                  <a:pos x="11" y="1"/>
                </a:cxn>
                <a:cxn ang="0">
                  <a:pos x="17" y="0"/>
                </a:cxn>
              </a:cxnLst>
              <a:rect l="0" t="0" r="r" b="b"/>
              <a:pathLst>
                <a:path w="32" h="33">
                  <a:moveTo>
                    <a:pt x="17" y="4"/>
                  </a:moveTo>
                  <a:lnTo>
                    <a:pt x="12" y="5"/>
                  </a:lnTo>
                  <a:lnTo>
                    <a:pt x="8" y="8"/>
                  </a:lnTo>
                  <a:lnTo>
                    <a:pt x="5" y="13"/>
                  </a:lnTo>
                  <a:lnTo>
                    <a:pt x="4" y="17"/>
                  </a:lnTo>
                  <a:lnTo>
                    <a:pt x="5" y="21"/>
                  </a:lnTo>
                  <a:lnTo>
                    <a:pt x="8" y="26"/>
                  </a:lnTo>
                  <a:lnTo>
                    <a:pt x="12" y="28"/>
                  </a:lnTo>
                  <a:lnTo>
                    <a:pt x="17" y="29"/>
                  </a:lnTo>
                  <a:lnTo>
                    <a:pt x="21" y="28"/>
                  </a:lnTo>
                  <a:lnTo>
                    <a:pt x="26" y="26"/>
                  </a:lnTo>
                  <a:lnTo>
                    <a:pt x="28" y="21"/>
                  </a:lnTo>
                  <a:lnTo>
                    <a:pt x="29" y="17"/>
                  </a:lnTo>
                  <a:lnTo>
                    <a:pt x="28" y="13"/>
                  </a:lnTo>
                  <a:lnTo>
                    <a:pt x="26" y="8"/>
                  </a:lnTo>
                  <a:lnTo>
                    <a:pt x="21" y="5"/>
                  </a:lnTo>
                  <a:lnTo>
                    <a:pt x="17" y="4"/>
                  </a:lnTo>
                  <a:close/>
                  <a:moveTo>
                    <a:pt x="17" y="0"/>
                  </a:moveTo>
                  <a:lnTo>
                    <a:pt x="23" y="1"/>
                  </a:lnTo>
                  <a:lnTo>
                    <a:pt x="24" y="2"/>
                  </a:lnTo>
                  <a:lnTo>
                    <a:pt x="29" y="5"/>
                  </a:lnTo>
                  <a:lnTo>
                    <a:pt x="30" y="10"/>
                  </a:lnTo>
                  <a:lnTo>
                    <a:pt x="31" y="11"/>
                  </a:lnTo>
                  <a:lnTo>
                    <a:pt x="31" y="12"/>
                  </a:lnTo>
                  <a:lnTo>
                    <a:pt x="32" y="17"/>
                  </a:lnTo>
                  <a:lnTo>
                    <a:pt x="31" y="23"/>
                  </a:lnTo>
                  <a:lnTo>
                    <a:pt x="30" y="24"/>
                  </a:lnTo>
                  <a:lnTo>
                    <a:pt x="29" y="28"/>
                  </a:lnTo>
                  <a:lnTo>
                    <a:pt x="24" y="31"/>
                  </a:lnTo>
                  <a:lnTo>
                    <a:pt x="23" y="32"/>
                  </a:lnTo>
                  <a:lnTo>
                    <a:pt x="17" y="33"/>
                  </a:lnTo>
                  <a:lnTo>
                    <a:pt x="11" y="32"/>
                  </a:lnTo>
                  <a:lnTo>
                    <a:pt x="10" y="32"/>
                  </a:lnTo>
                  <a:lnTo>
                    <a:pt x="9" y="31"/>
                  </a:lnTo>
                  <a:lnTo>
                    <a:pt x="5" y="28"/>
                  </a:lnTo>
                  <a:lnTo>
                    <a:pt x="2" y="24"/>
                  </a:lnTo>
                  <a:lnTo>
                    <a:pt x="1" y="23"/>
                  </a:lnTo>
                  <a:lnTo>
                    <a:pt x="0" y="17"/>
                  </a:lnTo>
                  <a:lnTo>
                    <a:pt x="1" y="12"/>
                  </a:lnTo>
                  <a:lnTo>
                    <a:pt x="1" y="11"/>
                  </a:lnTo>
                  <a:lnTo>
                    <a:pt x="2" y="10"/>
                  </a:lnTo>
                  <a:lnTo>
                    <a:pt x="5" y="5"/>
                  </a:lnTo>
                  <a:lnTo>
                    <a:pt x="9" y="2"/>
                  </a:lnTo>
                  <a:lnTo>
                    <a:pt x="10" y="1"/>
                  </a:lnTo>
                  <a:lnTo>
                    <a:pt x="11" y="1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3" name="Freeform 381">
              <a:extLst>
                <a:ext uri="{FF2B5EF4-FFF2-40B4-BE49-F238E27FC236}">
                  <a16:creationId xmlns:a16="http://schemas.microsoft.com/office/drawing/2014/main" id="{6B2B4821-0B02-4B7A-8BAA-71044AB7E198}"/>
                </a:ext>
              </a:extLst>
            </p:cNvPr>
            <p:cNvSpPr>
              <a:spLocks/>
            </p:cNvSpPr>
            <p:nvPr/>
          </p:nvSpPr>
          <p:spPr bwMode="auto">
            <a:xfrm>
              <a:off x="5467707" y="5199375"/>
              <a:ext cx="33416" cy="3226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8" y="0"/>
                </a:cxn>
                <a:cxn ang="0">
                  <a:pos x="21" y="2"/>
                </a:cxn>
                <a:cxn ang="0">
                  <a:pos x="25" y="4"/>
                </a:cxn>
                <a:cxn ang="0">
                  <a:pos x="27" y="7"/>
                </a:cxn>
                <a:cxn ang="0">
                  <a:pos x="29" y="15"/>
                </a:cxn>
                <a:cxn ang="0">
                  <a:pos x="28" y="19"/>
                </a:cxn>
                <a:cxn ang="0">
                  <a:pos x="27" y="21"/>
                </a:cxn>
                <a:cxn ang="0">
                  <a:pos x="25" y="24"/>
                </a:cxn>
                <a:cxn ang="0">
                  <a:pos x="21" y="26"/>
                </a:cxn>
                <a:cxn ang="0">
                  <a:pos x="18" y="28"/>
                </a:cxn>
                <a:cxn ang="0">
                  <a:pos x="11" y="28"/>
                </a:cxn>
                <a:cxn ang="0">
                  <a:pos x="5" y="24"/>
                </a:cxn>
                <a:cxn ang="0">
                  <a:pos x="2" y="21"/>
                </a:cxn>
                <a:cxn ang="0">
                  <a:pos x="1" y="19"/>
                </a:cxn>
                <a:cxn ang="0">
                  <a:pos x="0" y="15"/>
                </a:cxn>
                <a:cxn ang="0">
                  <a:pos x="2" y="7"/>
                </a:cxn>
                <a:cxn ang="0">
                  <a:pos x="5" y="4"/>
                </a:cxn>
                <a:cxn ang="0">
                  <a:pos x="11" y="0"/>
                </a:cxn>
              </a:cxnLst>
              <a:rect l="0" t="0" r="r" b="b"/>
              <a:pathLst>
                <a:path w="29" h="28">
                  <a:moveTo>
                    <a:pt x="11" y="0"/>
                  </a:moveTo>
                  <a:lnTo>
                    <a:pt x="18" y="0"/>
                  </a:lnTo>
                  <a:lnTo>
                    <a:pt x="21" y="2"/>
                  </a:lnTo>
                  <a:lnTo>
                    <a:pt x="25" y="4"/>
                  </a:lnTo>
                  <a:lnTo>
                    <a:pt x="27" y="7"/>
                  </a:lnTo>
                  <a:lnTo>
                    <a:pt x="29" y="15"/>
                  </a:lnTo>
                  <a:lnTo>
                    <a:pt x="28" y="19"/>
                  </a:lnTo>
                  <a:lnTo>
                    <a:pt x="27" y="21"/>
                  </a:lnTo>
                  <a:lnTo>
                    <a:pt x="25" y="24"/>
                  </a:lnTo>
                  <a:lnTo>
                    <a:pt x="21" y="26"/>
                  </a:lnTo>
                  <a:lnTo>
                    <a:pt x="18" y="28"/>
                  </a:lnTo>
                  <a:lnTo>
                    <a:pt x="11" y="28"/>
                  </a:lnTo>
                  <a:lnTo>
                    <a:pt x="5" y="24"/>
                  </a:lnTo>
                  <a:lnTo>
                    <a:pt x="2" y="21"/>
                  </a:lnTo>
                  <a:lnTo>
                    <a:pt x="1" y="19"/>
                  </a:lnTo>
                  <a:lnTo>
                    <a:pt x="0" y="15"/>
                  </a:lnTo>
                  <a:lnTo>
                    <a:pt x="2" y="7"/>
                  </a:lnTo>
                  <a:lnTo>
                    <a:pt x="5" y="4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4" name="Freeform 382">
              <a:extLst>
                <a:ext uri="{FF2B5EF4-FFF2-40B4-BE49-F238E27FC236}">
                  <a16:creationId xmlns:a16="http://schemas.microsoft.com/office/drawing/2014/main" id="{861E4C47-78E6-48E6-8729-931356934CA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65403" y="5197070"/>
              <a:ext cx="38025" cy="36873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3" y="5"/>
                </a:cxn>
                <a:cxn ang="0">
                  <a:pos x="8" y="8"/>
                </a:cxn>
                <a:cxn ang="0">
                  <a:pos x="5" y="12"/>
                </a:cxn>
                <a:cxn ang="0">
                  <a:pos x="4" y="17"/>
                </a:cxn>
                <a:cxn ang="0">
                  <a:pos x="5" y="21"/>
                </a:cxn>
                <a:cxn ang="0">
                  <a:pos x="8" y="25"/>
                </a:cxn>
                <a:cxn ang="0">
                  <a:pos x="13" y="27"/>
                </a:cxn>
                <a:cxn ang="0">
                  <a:pos x="16" y="28"/>
                </a:cxn>
                <a:cxn ang="0">
                  <a:pos x="20" y="27"/>
                </a:cxn>
                <a:cxn ang="0">
                  <a:pos x="25" y="25"/>
                </a:cxn>
                <a:cxn ang="0">
                  <a:pos x="28" y="21"/>
                </a:cxn>
                <a:cxn ang="0">
                  <a:pos x="29" y="17"/>
                </a:cxn>
                <a:cxn ang="0">
                  <a:pos x="28" y="12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1" y="9"/>
                </a:cxn>
                <a:cxn ang="0">
                  <a:pos x="32" y="10"/>
                </a:cxn>
                <a:cxn ang="0">
                  <a:pos x="32" y="11"/>
                </a:cxn>
                <a:cxn ang="0">
                  <a:pos x="33" y="17"/>
                </a:cxn>
                <a:cxn ang="0">
                  <a:pos x="32" y="23"/>
                </a:cxn>
                <a:cxn ang="0">
                  <a:pos x="31" y="23"/>
                </a:cxn>
                <a:cxn ang="0">
                  <a:pos x="28" y="28"/>
                </a:cxn>
                <a:cxn ang="0">
                  <a:pos x="23" y="30"/>
                </a:cxn>
                <a:cxn ang="0">
                  <a:pos x="22" y="31"/>
                </a:cxn>
                <a:cxn ang="0">
                  <a:pos x="16" y="32"/>
                </a:cxn>
                <a:cxn ang="0">
                  <a:pos x="12" y="31"/>
                </a:cxn>
                <a:cxn ang="0">
                  <a:pos x="11" y="31"/>
                </a:cxn>
                <a:cxn ang="0">
                  <a:pos x="10" y="30"/>
                </a:cxn>
                <a:cxn ang="0">
                  <a:pos x="5" y="28"/>
                </a:cxn>
                <a:cxn ang="0">
                  <a:pos x="2" y="23"/>
                </a:cxn>
                <a:cxn ang="0">
                  <a:pos x="1" y="23"/>
                </a:cxn>
                <a:cxn ang="0">
                  <a:pos x="0" y="17"/>
                </a:cxn>
                <a:cxn ang="0">
                  <a:pos x="1" y="11"/>
                </a:cxn>
                <a:cxn ang="0">
                  <a:pos x="1" y="10"/>
                </a:cxn>
                <a:cxn ang="0">
                  <a:pos x="2" y="9"/>
                </a:cxn>
                <a:cxn ang="0">
                  <a:pos x="5" y="5"/>
                </a:cxn>
                <a:cxn ang="0">
                  <a:pos x="10" y="2"/>
                </a:cxn>
                <a:cxn ang="0">
                  <a:pos x="11" y="1"/>
                </a:cxn>
                <a:cxn ang="0">
                  <a:pos x="12" y="1"/>
                </a:cxn>
                <a:cxn ang="0">
                  <a:pos x="16" y="0"/>
                </a:cxn>
              </a:cxnLst>
              <a:rect l="0" t="0" r="r" b="b"/>
              <a:pathLst>
                <a:path w="33" h="32">
                  <a:moveTo>
                    <a:pt x="16" y="4"/>
                  </a:moveTo>
                  <a:lnTo>
                    <a:pt x="13" y="5"/>
                  </a:lnTo>
                  <a:lnTo>
                    <a:pt x="8" y="8"/>
                  </a:lnTo>
                  <a:lnTo>
                    <a:pt x="5" y="12"/>
                  </a:lnTo>
                  <a:lnTo>
                    <a:pt x="4" y="17"/>
                  </a:lnTo>
                  <a:lnTo>
                    <a:pt x="5" y="21"/>
                  </a:lnTo>
                  <a:lnTo>
                    <a:pt x="8" y="25"/>
                  </a:lnTo>
                  <a:lnTo>
                    <a:pt x="13" y="27"/>
                  </a:lnTo>
                  <a:lnTo>
                    <a:pt x="16" y="28"/>
                  </a:lnTo>
                  <a:lnTo>
                    <a:pt x="20" y="27"/>
                  </a:lnTo>
                  <a:lnTo>
                    <a:pt x="25" y="25"/>
                  </a:lnTo>
                  <a:lnTo>
                    <a:pt x="28" y="21"/>
                  </a:lnTo>
                  <a:lnTo>
                    <a:pt x="29" y="17"/>
                  </a:lnTo>
                  <a:lnTo>
                    <a:pt x="28" y="12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1" y="9"/>
                  </a:lnTo>
                  <a:lnTo>
                    <a:pt x="32" y="10"/>
                  </a:lnTo>
                  <a:lnTo>
                    <a:pt x="32" y="11"/>
                  </a:lnTo>
                  <a:lnTo>
                    <a:pt x="33" y="17"/>
                  </a:lnTo>
                  <a:lnTo>
                    <a:pt x="32" y="23"/>
                  </a:lnTo>
                  <a:lnTo>
                    <a:pt x="31" y="23"/>
                  </a:lnTo>
                  <a:lnTo>
                    <a:pt x="28" y="28"/>
                  </a:lnTo>
                  <a:lnTo>
                    <a:pt x="23" y="30"/>
                  </a:lnTo>
                  <a:lnTo>
                    <a:pt x="22" y="31"/>
                  </a:lnTo>
                  <a:lnTo>
                    <a:pt x="16" y="32"/>
                  </a:lnTo>
                  <a:lnTo>
                    <a:pt x="12" y="31"/>
                  </a:lnTo>
                  <a:lnTo>
                    <a:pt x="11" y="31"/>
                  </a:lnTo>
                  <a:lnTo>
                    <a:pt x="10" y="30"/>
                  </a:lnTo>
                  <a:lnTo>
                    <a:pt x="5" y="28"/>
                  </a:lnTo>
                  <a:lnTo>
                    <a:pt x="2" y="23"/>
                  </a:lnTo>
                  <a:lnTo>
                    <a:pt x="1" y="23"/>
                  </a:lnTo>
                  <a:lnTo>
                    <a:pt x="0" y="17"/>
                  </a:lnTo>
                  <a:lnTo>
                    <a:pt x="1" y="11"/>
                  </a:lnTo>
                  <a:lnTo>
                    <a:pt x="1" y="10"/>
                  </a:lnTo>
                  <a:lnTo>
                    <a:pt x="2" y="9"/>
                  </a:lnTo>
                  <a:lnTo>
                    <a:pt x="5" y="5"/>
                  </a:lnTo>
                  <a:lnTo>
                    <a:pt x="10" y="2"/>
                  </a:lnTo>
                  <a:lnTo>
                    <a:pt x="11" y="1"/>
                  </a:lnTo>
                  <a:lnTo>
                    <a:pt x="12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" name="Freeform 383">
              <a:extLst>
                <a:ext uri="{FF2B5EF4-FFF2-40B4-BE49-F238E27FC236}">
                  <a16:creationId xmlns:a16="http://schemas.microsoft.com/office/drawing/2014/main" id="{79F07921-6DD1-4B23-A1C8-986474AE9085}"/>
                </a:ext>
              </a:extLst>
            </p:cNvPr>
            <p:cNvSpPr>
              <a:spLocks/>
            </p:cNvSpPr>
            <p:nvPr/>
          </p:nvSpPr>
          <p:spPr bwMode="auto">
            <a:xfrm>
              <a:off x="5369764" y="5150979"/>
              <a:ext cx="32264" cy="3226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4" y="0"/>
                </a:cxn>
                <a:cxn ang="0">
                  <a:pos x="19" y="1"/>
                </a:cxn>
                <a:cxn ang="0">
                  <a:pos x="22" y="3"/>
                </a:cxn>
                <a:cxn ang="0">
                  <a:pos x="25" y="5"/>
                </a:cxn>
                <a:cxn ang="0">
                  <a:pos x="27" y="8"/>
                </a:cxn>
                <a:cxn ang="0">
                  <a:pos x="28" y="13"/>
                </a:cxn>
                <a:cxn ang="0">
                  <a:pos x="28" y="17"/>
                </a:cxn>
                <a:cxn ang="0">
                  <a:pos x="26" y="21"/>
                </a:cxn>
                <a:cxn ang="0">
                  <a:pos x="24" y="24"/>
                </a:cxn>
                <a:cxn ang="0">
                  <a:pos x="18" y="28"/>
                </a:cxn>
                <a:cxn ang="0">
                  <a:pos x="11" y="28"/>
                </a:cxn>
                <a:cxn ang="0">
                  <a:pos x="5" y="24"/>
                </a:cxn>
                <a:cxn ang="0">
                  <a:pos x="2" y="21"/>
                </a:cxn>
                <a:cxn ang="0">
                  <a:pos x="0" y="13"/>
                </a:cxn>
                <a:cxn ang="0">
                  <a:pos x="1" y="9"/>
                </a:cxn>
                <a:cxn ang="0">
                  <a:pos x="2" y="6"/>
                </a:cxn>
                <a:cxn ang="0">
                  <a:pos x="5" y="3"/>
                </a:cxn>
                <a:cxn ang="0">
                  <a:pos x="11" y="0"/>
                </a:cxn>
              </a:cxnLst>
              <a:rect l="0" t="0" r="r" b="b"/>
              <a:pathLst>
                <a:path w="28" h="28">
                  <a:moveTo>
                    <a:pt x="11" y="0"/>
                  </a:moveTo>
                  <a:lnTo>
                    <a:pt x="14" y="0"/>
                  </a:lnTo>
                  <a:lnTo>
                    <a:pt x="19" y="1"/>
                  </a:lnTo>
                  <a:lnTo>
                    <a:pt x="22" y="3"/>
                  </a:lnTo>
                  <a:lnTo>
                    <a:pt x="25" y="5"/>
                  </a:lnTo>
                  <a:lnTo>
                    <a:pt x="27" y="8"/>
                  </a:lnTo>
                  <a:lnTo>
                    <a:pt x="28" y="13"/>
                  </a:lnTo>
                  <a:lnTo>
                    <a:pt x="28" y="17"/>
                  </a:lnTo>
                  <a:lnTo>
                    <a:pt x="26" y="21"/>
                  </a:lnTo>
                  <a:lnTo>
                    <a:pt x="24" y="24"/>
                  </a:lnTo>
                  <a:lnTo>
                    <a:pt x="18" y="28"/>
                  </a:lnTo>
                  <a:lnTo>
                    <a:pt x="11" y="28"/>
                  </a:lnTo>
                  <a:lnTo>
                    <a:pt x="5" y="24"/>
                  </a:lnTo>
                  <a:lnTo>
                    <a:pt x="2" y="21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6"/>
                  </a:lnTo>
                  <a:lnTo>
                    <a:pt x="5" y="3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6" name="Freeform 384">
              <a:extLst>
                <a:ext uri="{FF2B5EF4-FFF2-40B4-BE49-F238E27FC236}">
                  <a16:creationId xmlns:a16="http://schemas.microsoft.com/office/drawing/2014/main" id="{80B57E33-3131-4F1E-A013-C022E204C9E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67459" y="5148675"/>
              <a:ext cx="36873" cy="36873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3" y="5"/>
                </a:cxn>
                <a:cxn ang="0">
                  <a:pos x="8" y="7"/>
                </a:cxn>
                <a:cxn ang="0">
                  <a:pos x="5" y="11"/>
                </a:cxn>
                <a:cxn ang="0">
                  <a:pos x="4" y="15"/>
                </a:cxn>
                <a:cxn ang="0">
                  <a:pos x="5" y="20"/>
                </a:cxn>
                <a:cxn ang="0">
                  <a:pos x="8" y="24"/>
                </a:cxn>
                <a:cxn ang="0">
                  <a:pos x="13" y="27"/>
                </a:cxn>
                <a:cxn ang="0">
                  <a:pos x="16" y="28"/>
                </a:cxn>
                <a:cxn ang="0">
                  <a:pos x="20" y="27"/>
                </a:cxn>
                <a:cxn ang="0">
                  <a:pos x="25" y="24"/>
                </a:cxn>
                <a:cxn ang="0">
                  <a:pos x="27" y="20"/>
                </a:cxn>
                <a:cxn ang="0">
                  <a:pos x="28" y="15"/>
                </a:cxn>
                <a:cxn ang="0">
                  <a:pos x="27" y="11"/>
                </a:cxn>
                <a:cxn ang="0">
                  <a:pos x="25" y="7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0" y="8"/>
                </a:cxn>
                <a:cxn ang="0">
                  <a:pos x="31" y="9"/>
                </a:cxn>
                <a:cxn ang="0">
                  <a:pos x="31" y="10"/>
                </a:cxn>
                <a:cxn ang="0">
                  <a:pos x="32" y="15"/>
                </a:cxn>
                <a:cxn ang="0">
                  <a:pos x="31" y="22"/>
                </a:cxn>
                <a:cxn ang="0">
                  <a:pos x="30" y="23"/>
                </a:cxn>
                <a:cxn ang="0">
                  <a:pos x="28" y="27"/>
                </a:cxn>
                <a:cxn ang="0">
                  <a:pos x="23" y="30"/>
                </a:cxn>
                <a:cxn ang="0">
                  <a:pos x="22" y="31"/>
                </a:cxn>
                <a:cxn ang="0">
                  <a:pos x="16" y="32"/>
                </a:cxn>
                <a:cxn ang="0">
                  <a:pos x="12" y="31"/>
                </a:cxn>
                <a:cxn ang="0">
                  <a:pos x="11" y="31"/>
                </a:cxn>
                <a:cxn ang="0">
                  <a:pos x="10" y="30"/>
                </a:cxn>
                <a:cxn ang="0">
                  <a:pos x="5" y="27"/>
                </a:cxn>
                <a:cxn ang="0">
                  <a:pos x="2" y="23"/>
                </a:cxn>
                <a:cxn ang="0">
                  <a:pos x="1" y="22"/>
                </a:cxn>
                <a:cxn ang="0">
                  <a:pos x="0" y="15"/>
                </a:cxn>
                <a:cxn ang="0">
                  <a:pos x="1" y="10"/>
                </a:cxn>
                <a:cxn ang="0">
                  <a:pos x="1" y="9"/>
                </a:cxn>
                <a:cxn ang="0">
                  <a:pos x="2" y="8"/>
                </a:cxn>
                <a:cxn ang="0">
                  <a:pos x="5" y="5"/>
                </a:cxn>
                <a:cxn ang="0">
                  <a:pos x="10" y="2"/>
                </a:cxn>
                <a:cxn ang="0">
                  <a:pos x="11" y="1"/>
                </a:cxn>
                <a:cxn ang="0">
                  <a:pos x="12" y="1"/>
                </a:cxn>
                <a:cxn ang="0">
                  <a:pos x="16" y="0"/>
                </a:cxn>
              </a:cxnLst>
              <a:rect l="0" t="0" r="r" b="b"/>
              <a:pathLst>
                <a:path w="32" h="32">
                  <a:moveTo>
                    <a:pt x="16" y="4"/>
                  </a:moveTo>
                  <a:lnTo>
                    <a:pt x="13" y="5"/>
                  </a:lnTo>
                  <a:lnTo>
                    <a:pt x="8" y="7"/>
                  </a:lnTo>
                  <a:lnTo>
                    <a:pt x="5" y="11"/>
                  </a:lnTo>
                  <a:lnTo>
                    <a:pt x="4" y="15"/>
                  </a:lnTo>
                  <a:lnTo>
                    <a:pt x="5" y="20"/>
                  </a:lnTo>
                  <a:lnTo>
                    <a:pt x="8" y="24"/>
                  </a:lnTo>
                  <a:lnTo>
                    <a:pt x="13" y="27"/>
                  </a:lnTo>
                  <a:lnTo>
                    <a:pt x="16" y="28"/>
                  </a:lnTo>
                  <a:lnTo>
                    <a:pt x="20" y="27"/>
                  </a:lnTo>
                  <a:lnTo>
                    <a:pt x="25" y="24"/>
                  </a:lnTo>
                  <a:lnTo>
                    <a:pt x="27" y="20"/>
                  </a:lnTo>
                  <a:lnTo>
                    <a:pt x="28" y="15"/>
                  </a:lnTo>
                  <a:lnTo>
                    <a:pt x="27" y="11"/>
                  </a:lnTo>
                  <a:lnTo>
                    <a:pt x="25" y="7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0" y="8"/>
                  </a:lnTo>
                  <a:lnTo>
                    <a:pt x="31" y="9"/>
                  </a:lnTo>
                  <a:lnTo>
                    <a:pt x="31" y="10"/>
                  </a:lnTo>
                  <a:lnTo>
                    <a:pt x="32" y="15"/>
                  </a:lnTo>
                  <a:lnTo>
                    <a:pt x="31" y="22"/>
                  </a:lnTo>
                  <a:lnTo>
                    <a:pt x="30" y="23"/>
                  </a:lnTo>
                  <a:lnTo>
                    <a:pt x="28" y="27"/>
                  </a:lnTo>
                  <a:lnTo>
                    <a:pt x="23" y="30"/>
                  </a:lnTo>
                  <a:lnTo>
                    <a:pt x="22" y="31"/>
                  </a:lnTo>
                  <a:lnTo>
                    <a:pt x="16" y="32"/>
                  </a:lnTo>
                  <a:lnTo>
                    <a:pt x="12" y="31"/>
                  </a:lnTo>
                  <a:lnTo>
                    <a:pt x="11" y="31"/>
                  </a:lnTo>
                  <a:lnTo>
                    <a:pt x="10" y="30"/>
                  </a:lnTo>
                  <a:lnTo>
                    <a:pt x="5" y="27"/>
                  </a:lnTo>
                  <a:lnTo>
                    <a:pt x="2" y="23"/>
                  </a:lnTo>
                  <a:lnTo>
                    <a:pt x="1" y="22"/>
                  </a:lnTo>
                  <a:lnTo>
                    <a:pt x="0" y="15"/>
                  </a:lnTo>
                  <a:lnTo>
                    <a:pt x="1" y="10"/>
                  </a:lnTo>
                  <a:lnTo>
                    <a:pt x="1" y="9"/>
                  </a:lnTo>
                  <a:lnTo>
                    <a:pt x="2" y="8"/>
                  </a:lnTo>
                  <a:lnTo>
                    <a:pt x="5" y="5"/>
                  </a:lnTo>
                  <a:lnTo>
                    <a:pt x="10" y="2"/>
                  </a:lnTo>
                  <a:lnTo>
                    <a:pt x="11" y="1"/>
                  </a:lnTo>
                  <a:lnTo>
                    <a:pt x="12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7" name="Freeform 385">
              <a:extLst>
                <a:ext uri="{FF2B5EF4-FFF2-40B4-BE49-F238E27FC236}">
                  <a16:creationId xmlns:a16="http://schemas.microsoft.com/office/drawing/2014/main" id="{EE891A40-7DE7-4116-8CF6-C5B3CC13994D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215" y="4904391"/>
              <a:ext cx="32264" cy="33416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19" y="1"/>
                </a:cxn>
                <a:cxn ang="0">
                  <a:pos x="22" y="2"/>
                </a:cxn>
                <a:cxn ang="0">
                  <a:pos x="25" y="5"/>
                </a:cxn>
                <a:cxn ang="0">
                  <a:pos x="28" y="10"/>
                </a:cxn>
                <a:cxn ang="0">
                  <a:pos x="28" y="18"/>
                </a:cxn>
                <a:cxn ang="0">
                  <a:pos x="27" y="21"/>
                </a:cxn>
                <a:cxn ang="0">
                  <a:pos x="25" y="25"/>
                </a:cxn>
                <a:cxn ang="0">
                  <a:pos x="22" y="27"/>
                </a:cxn>
                <a:cxn ang="0">
                  <a:pos x="19" y="28"/>
                </a:cxn>
                <a:cxn ang="0">
                  <a:pos x="15" y="29"/>
                </a:cxn>
                <a:cxn ang="0">
                  <a:pos x="10" y="28"/>
                </a:cxn>
                <a:cxn ang="0">
                  <a:pos x="6" y="26"/>
                </a:cxn>
                <a:cxn ang="0">
                  <a:pos x="3" y="23"/>
                </a:cxn>
                <a:cxn ang="0">
                  <a:pos x="1" y="19"/>
                </a:cxn>
                <a:cxn ang="0">
                  <a:pos x="0" y="14"/>
                </a:cxn>
                <a:cxn ang="0">
                  <a:pos x="1" y="9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10" y="1"/>
                </a:cxn>
                <a:cxn ang="0">
                  <a:pos x="15" y="0"/>
                </a:cxn>
              </a:cxnLst>
              <a:rect l="0" t="0" r="r" b="b"/>
              <a:pathLst>
                <a:path w="28" h="29">
                  <a:moveTo>
                    <a:pt x="15" y="0"/>
                  </a:moveTo>
                  <a:lnTo>
                    <a:pt x="19" y="1"/>
                  </a:lnTo>
                  <a:lnTo>
                    <a:pt x="22" y="2"/>
                  </a:lnTo>
                  <a:lnTo>
                    <a:pt x="25" y="5"/>
                  </a:lnTo>
                  <a:lnTo>
                    <a:pt x="28" y="10"/>
                  </a:lnTo>
                  <a:lnTo>
                    <a:pt x="28" y="18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22" y="27"/>
                  </a:lnTo>
                  <a:lnTo>
                    <a:pt x="19" y="28"/>
                  </a:lnTo>
                  <a:lnTo>
                    <a:pt x="15" y="29"/>
                  </a:lnTo>
                  <a:lnTo>
                    <a:pt x="10" y="28"/>
                  </a:lnTo>
                  <a:lnTo>
                    <a:pt x="6" y="26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4"/>
                  </a:lnTo>
                  <a:lnTo>
                    <a:pt x="1" y="9"/>
                  </a:lnTo>
                  <a:lnTo>
                    <a:pt x="3" y="6"/>
                  </a:lnTo>
                  <a:lnTo>
                    <a:pt x="6" y="3"/>
                  </a:lnTo>
                  <a:lnTo>
                    <a:pt x="10" y="1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8" name="Freeform 386">
              <a:extLst>
                <a:ext uri="{FF2B5EF4-FFF2-40B4-BE49-F238E27FC236}">
                  <a16:creationId xmlns:a16="http://schemas.microsoft.com/office/drawing/2014/main" id="{B05C8BA0-B3DC-4AE1-B790-1DD8B94A3BD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19063" y="4902086"/>
              <a:ext cx="35721" cy="38025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2" y="5"/>
                </a:cxn>
                <a:cxn ang="0">
                  <a:pos x="7" y="8"/>
                </a:cxn>
                <a:cxn ang="0">
                  <a:pos x="4" y="12"/>
                </a:cxn>
                <a:cxn ang="0">
                  <a:pos x="3" y="16"/>
                </a:cxn>
                <a:cxn ang="0">
                  <a:pos x="4" y="20"/>
                </a:cxn>
                <a:cxn ang="0">
                  <a:pos x="7" y="25"/>
                </a:cxn>
                <a:cxn ang="0">
                  <a:pos x="12" y="28"/>
                </a:cxn>
                <a:cxn ang="0">
                  <a:pos x="16" y="29"/>
                </a:cxn>
                <a:cxn ang="0">
                  <a:pos x="20" y="28"/>
                </a:cxn>
                <a:cxn ang="0">
                  <a:pos x="25" y="25"/>
                </a:cxn>
                <a:cxn ang="0">
                  <a:pos x="27" y="20"/>
                </a:cxn>
                <a:cxn ang="0">
                  <a:pos x="28" y="16"/>
                </a:cxn>
                <a:cxn ang="0">
                  <a:pos x="27" y="12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29" y="10"/>
                </a:cxn>
                <a:cxn ang="0">
                  <a:pos x="30" y="10"/>
                </a:cxn>
                <a:cxn ang="0">
                  <a:pos x="30" y="11"/>
                </a:cxn>
                <a:cxn ang="0">
                  <a:pos x="31" y="16"/>
                </a:cxn>
                <a:cxn ang="0">
                  <a:pos x="30" y="22"/>
                </a:cxn>
                <a:cxn ang="0">
                  <a:pos x="29" y="23"/>
                </a:cxn>
                <a:cxn ang="0">
                  <a:pos x="28" y="28"/>
                </a:cxn>
                <a:cxn ang="0">
                  <a:pos x="23" y="31"/>
                </a:cxn>
                <a:cxn ang="0">
                  <a:pos x="22" y="32"/>
                </a:cxn>
                <a:cxn ang="0">
                  <a:pos x="16" y="33"/>
                </a:cxn>
                <a:cxn ang="0">
                  <a:pos x="11" y="32"/>
                </a:cxn>
                <a:cxn ang="0">
                  <a:pos x="10" y="32"/>
                </a:cxn>
                <a:cxn ang="0">
                  <a:pos x="9" y="31"/>
                </a:cxn>
                <a:cxn ang="0">
                  <a:pos x="4" y="28"/>
                </a:cxn>
                <a:cxn ang="0">
                  <a:pos x="1" y="23"/>
                </a:cxn>
                <a:cxn ang="0">
                  <a:pos x="0" y="22"/>
                </a:cxn>
                <a:cxn ang="0">
                  <a:pos x="0" y="16"/>
                </a:cxn>
                <a:cxn ang="0">
                  <a:pos x="0" y="11"/>
                </a:cxn>
                <a:cxn ang="0">
                  <a:pos x="0" y="10"/>
                </a:cxn>
                <a:cxn ang="0">
                  <a:pos x="1" y="10"/>
                </a:cxn>
                <a:cxn ang="0">
                  <a:pos x="4" y="5"/>
                </a:cxn>
                <a:cxn ang="0">
                  <a:pos x="9" y="2"/>
                </a:cxn>
                <a:cxn ang="0">
                  <a:pos x="10" y="1"/>
                </a:cxn>
                <a:cxn ang="0">
                  <a:pos x="11" y="1"/>
                </a:cxn>
                <a:cxn ang="0">
                  <a:pos x="16" y="0"/>
                </a:cxn>
              </a:cxnLst>
              <a:rect l="0" t="0" r="r" b="b"/>
              <a:pathLst>
                <a:path w="31" h="33">
                  <a:moveTo>
                    <a:pt x="16" y="4"/>
                  </a:moveTo>
                  <a:lnTo>
                    <a:pt x="12" y="5"/>
                  </a:lnTo>
                  <a:lnTo>
                    <a:pt x="7" y="8"/>
                  </a:lnTo>
                  <a:lnTo>
                    <a:pt x="4" y="12"/>
                  </a:lnTo>
                  <a:lnTo>
                    <a:pt x="3" y="16"/>
                  </a:lnTo>
                  <a:lnTo>
                    <a:pt x="4" y="20"/>
                  </a:lnTo>
                  <a:lnTo>
                    <a:pt x="7" y="25"/>
                  </a:lnTo>
                  <a:lnTo>
                    <a:pt x="12" y="28"/>
                  </a:lnTo>
                  <a:lnTo>
                    <a:pt x="16" y="29"/>
                  </a:lnTo>
                  <a:lnTo>
                    <a:pt x="20" y="28"/>
                  </a:lnTo>
                  <a:lnTo>
                    <a:pt x="25" y="25"/>
                  </a:lnTo>
                  <a:lnTo>
                    <a:pt x="27" y="20"/>
                  </a:lnTo>
                  <a:lnTo>
                    <a:pt x="28" y="16"/>
                  </a:lnTo>
                  <a:lnTo>
                    <a:pt x="27" y="12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29" y="10"/>
                  </a:lnTo>
                  <a:lnTo>
                    <a:pt x="30" y="10"/>
                  </a:lnTo>
                  <a:lnTo>
                    <a:pt x="30" y="11"/>
                  </a:lnTo>
                  <a:lnTo>
                    <a:pt x="31" y="16"/>
                  </a:lnTo>
                  <a:lnTo>
                    <a:pt x="30" y="22"/>
                  </a:lnTo>
                  <a:lnTo>
                    <a:pt x="29" y="23"/>
                  </a:lnTo>
                  <a:lnTo>
                    <a:pt x="28" y="28"/>
                  </a:lnTo>
                  <a:lnTo>
                    <a:pt x="23" y="31"/>
                  </a:lnTo>
                  <a:lnTo>
                    <a:pt x="22" y="32"/>
                  </a:lnTo>
                  <a:lnTo>
                    <a:pt x="16" y="33"/>
                  </a:lnTo>
                  <a:lnTo>
                    <a:pt x="11" y="32"/>
                  </a:lnTo>
                  <a:lnTo>
                    <a:pt x="10" y="32"/>
                  </a:ln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22"/>
                  </a:lnTo>
                  <a:lnTo>
                    <a:pt x="0" y="16"/>
                  </a:lnTo>
                  <a:lnTo>
                    <a:pt x="0" y="11"/>
                  </a:lnTo>
                  <a:lnTo>
                    <a:pt x="0" y="10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0" y="1"/>
                  </a:lnTo>
                  <a:lnTo>
                    <a:pt x="11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9" name="Freeform 387">
              <a:extLst>
                <a:ext uri="{FF2B5EF4-FFF2-40B4-BE49-F238E27FC236}">
                  <a16:creationId xmlns:a16="http://schemas.microsoft.com/office/drawing/2014/main" id="{13A26A44-5DE4-4362-92BE-376E80585D75}"/>
                </a:ext>
              </a:extLst>
            </p:cNvPr>
            <p:cNvSpPr>
              <a:spLocks/>
            </p:cNvSpPr>
            <p:nvPr/>
          </p:nvSpPr>
          <p:spPr bwMode="auto">
            <a:xfrm>
              <a:off x="4928439" y="5199375"/>
              <a:ext cx="32264" cy="32264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8" y="0"/>
                </a:cxn>
                <a:cxn ang="0">
                  <a:pos x="21" y="2"/>
                </a:cxn>
                <a:cxn ang="0">
                  <a:pos x="25" y="4"/>
                </a:cxn>
                <a:cxn ang="0">
                  <a:pos x="26" y="7"/>
                </a:cxn>
                <a:cxn ang="0">
                  <a:pos x="28" y="15"/>
                </a:cxn>
                <a:cxn ang="0">
                  <a:pos x="27" y="19"/>
                </a:cxn>
                <a:cxn ang="0">
                  <a:pos x="26" y="21"/>
                </a:cxn>
                <a:cxn ang="0">
                  <a:pos x="25" y="24"/>
                </a:cxn>
                <a:cxn ang="0">
                  <a:pos x="21" y="26"/>
                </a:cxn>
                <a:cxn ang="0">
                  <a:pos x="18" y="28"/>
                </a:cxn>
                <a:cxn ang="0">
                  <a:pos x="14" y="28"/>
                </a:cxn>
                <a:cxn ang="0">
                  <a:pos x="9" y="27"/>
                </a:cxn>
                <a:cxn ang="0">
                  <a:pos x="6" y="25"/>
                </a:cxn>
                <a:cxn ang="0">
                  <a:pos x="3" y="22"/>
                </a:cxn>
                <a:cxn ang="0">
                  <a:pos x="1" y="20"/>
                </a:cxn>
                <a:cxn ang="0">
                  <a:pos x="0" y="15"/>
                </a:cxn>
                <a:cxn ang="0">
                  <a:pos x="0" y="11"/>
                </a:cxn>
                <a:cxn ang="0">
                  <a:pos x="2" y="7"/>
                </a:cxn>
                <a:cxn ang="0">
                  <a:pos x="4" y="4"/>
                </a:cxn>
                <a:cxn ang="0">
                  <a:pos x="10" y="0"/>
                </a:cxn>
              </a:cxnLst>
              <a:rect l="0" t="0" r="r" b="b"/>
              <a:pathLst>
                <a:path w="28" h="28">
                  <a:moveTo>
                    <a:pt x="10" y="0"/>
                  </a:moveTo>
                  <a:lnTo>
                    <a:pt x="18" y="0"/>
                  </a:lnTo>
                  <a:lnTo>
                    <a:pt x="21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8" y="15"/>
                  </a:lnTo>
                  <a:lnTo>
                    <a:pt x="27" y="19"/>
                  </a:lnTo>
                  <a:lnTo>
                    <a:pt x="26" y="21"/>
                  </a:lnTo>
                  <a:lnTo>
                    <a:pt x="25" y="24"/>
                  </a:lnTo>
                  <a:lnTo>
                    <a:pt x="21" y="26"/>
                  </a:lnTo>
                  <a:lnTo>
                    <a:pt x="18" y="28"/>
                  </a:lnTo>
                  <a:lnTo>
                    <a:pt x="14" y="28"/>
                  </a:lnTo>
                  <a:lnTo>
                    <a:pt x="9" y="27"/>
                  </a:lnTo>
                  <a:lnTo>
                    <a:pt x="6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7"/>
                  </a:lnTo>
                  <a:lnTo>
                    <a:pt x="4" y="4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0" name="Freeform 388">
              <a:extLst>
                <a:ext uri="{FF2B5EF4-FFF2-40B4-BE49-F238E27FC236}">
                  <a16:creationId xmlns:a16="http://schemas.microsoft.com/office/drawing/2014/main" id="{EF889766-6C36-4042-B37C-73A1848291D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26135" y="5197070"/>
              <a:ext cx="36873" cy="36873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2" y="5"/>
                </a:cxn>
                <a:cxn ang="0">
                  <a:pos x="8" y="8"/>
                </a:cxn>
                <a:cxn ang="0">
                  <a:pos x="5" y="12"/>
                </a:cxn>
                <a:cxn ang="0">
                  <a:pos x="4" y="17"/>
                </a:cxn>
                <a:cxn ang="0">
                  <a:pos x="5" y="21"/>
                </a:cxn>
                <a:cxn ang="0">
                  <a:pos x="8" y="25"/>
                </a:cxn>
                <a:cxn ang="0">
                  <a:pos x="12" y="27"/>
                </a:cxn>
                <a:cxn ang="0">
                  <a:pos x="16" y="28"/>
                </a:cxn>
                <a:cxn ang="0">
                  <a:pos x="20" y="27"/>
                </a:cxn>
                <a:cxn ang="0">
                  <a:pos x="25" y="25"/>
                </a:cxn>
                <a:cxn ang="0">
                  <a:pos x="27" y="21"/>
                </a:cxn>
                <a:cxn ang="0">
                  <a:pos x="28" y="17"/>
                </a:cxn>
                <a:cxn ang="0">
                  <a:pos x="27" y="12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7" y="5"/>
                </a:cxn>
                <a:cxn ang="0">
                  <a:pos x="30" y="9"/>
                </a:cxn>
                <a:cxn ang="0">
                  <a:pos x="31" y="10"/>
                </a:cxn>
                <a:cxn ang="0">
                  <a:pos x="31" y="11"/>
                </a:cxn>
                <a:cxn ang="0">
                  <a:pos x="32" y="17"/>
                </a:cxn>
                <a:cxn ang="0">
                  <a:pos x="31" y="23"/>
                </a:cxn>
                <a:cxn ang="0">
                  <a:pos x="30" y="23"/>
                </a:cxn>
                <a:cxn ang="0">
                  <a:pos x="27" y="28"/>
                </a:cxn>
                <a:cxn ang="0">
                  <a:pos x="23" y="30"/>
                </a:cxn>
                <a:cxn ang="0">
                  <a:pos x="22" y="31"/>
                </a:cxn>
                <a:cxn ang="0">
                  <a:pos x="16" y="32"/>
                </a:cxn>
                <a:cxn ang="0">
                  <a:pos x="11" y="31"/>
                </a:cxn>
                <a:cxn ang="0">
                  <a:pos x="10" y="31"/>
                </a:cxn>
                <a:cxn ang="0">
                  <a:pos x="9" y="30"/>
                </a:cxn>
                <a:cxn ang="0">
                  <a:pos x="5" y="28"/>
                </a:cxn>
                <a:cxn ang="0">
                  <a:pos x="2" y="23"/>
                </a:cxn>
                <a:cxn ang="0">
                  <a:pos x="1" y="23"/>
                </a:cxn>
                <a:cxn ang="0">
                  <a:pos x="0" y="17"/>
                </a:cxn>
                <a:cxn ang="0">
                  <a:pos x="1" y="11"/>
                </a:cxn>
                <a:cxn ang="0">
                  <a:pos x="1" y="10"/>
                </a:cxn>
                <a:cxn ang="0">
                  <a:pos x="2" y="9"/>
                </a:cxn>
                <a:cxn ang="0">
                  <a:pos x="5" y="5"/>
                </a:cxn>
                <a:cxn ang="0">
                  <a:pos x="9" y="2"/>
                </a:cxn>
                <a:cxn ang="0">
                  <a:pos x="10" y="1"/>
                </a:cxn>
                <a:cxn ang="0">
                  <a:pos x="11" y="1"/>
                </a:cxn>
                <a:cxn ang="0">
                  <a:pos x="16" y="0"/>
                </a:cxn>
              </a:cxnLst>
              <a:rect l="0" t="0" r="r" b="b"/>
              <a:pathLst>
                <a:path w="32" h="32">
                  <a:moveTo>
                    <a:pt x="16" y="4"/>
                  </a:moveTo>
                  <a:lnTo>
                    <a:pt x="12" y="5"/>
                  </a:lnTo>
                  <a:lnTo>
                    <a:pt x="8" y="8"/>
                  </a:lnTo>
                  <a:lnTo>
                    <a:pt x="5" y="12"/>
                  </a:lnTo>
                  <a:lnTo>
                    <a:pt x="4" y="17"/>
                  </a:lnTo>
                  <a:lnTo>
                    <a:pt x="5" y="21"/>
                  </a:lnTo>
                  <a:lnTo>
                    <a:pt x="8" y="25"/>
                  </a:lnTo>
                  <a:lnTo>
                    <a:pt x="12" y="27"/>
                  </a:lnTo>
                  <a:lnTo>
                    <a:pt x="16" y="28"/>
                  </a:lnTo>
                  <a:lnTo>
                    <a:pt x="20" y="27"/>
                  </a:lnTo>
                  <a:lnTo>
                    <a:pt x="25" y="25"/>
                  </a:lnTo>
                  <a:lnTo>
                    <a:pt x="27" y="21"/>
                  </a:lnTo>
                  <a:lnTo>
                    <a:pt x="28" y="17"/>
                  </a:lnTo>
                  <a:lnTo>
                    <a:pt x="27" y="12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7" y="5"/>
                  </a:lnTo>
                  <a:lnTo>
                    <a:pt x="30" y="9"/>
                  </a:lnTo>
                  <a:lnTo>
                    <a:pt x="31" y="10"/>
                  </a:lnTo>
                  <a:lnTo>
                    <a:pt x="31" y="11"/>
                  </a:lnTo>
                  <a:lnTo>
                    <a:pt x="32" y="17"/>
                  </a:lnTo>
                  <a:lnTo>
                    <a:pt x="31" y="23"/>
                  </a:lnTo>
                  <a:lnTo>
                    <a:pt x="30" y="23"/>
                  </a:lnTo>
                  <a:lnTo>
                    <a:pt x="27" y="28"/>
                  </a:lnTo>
                  <a:lnTo>
                    <a:pt x="23" y="30"/>
                  </a:lnTo>
                  <a:lnTo>
                    <a:pt x="22" y="31"/>
                  </a:lnTo>
                  <a:lnTo>
                    <a:pt x="16" y="32"/>
                  </a:lnTo>
                  <a:lnTo>
                    <a:pt x="11" y="31"/>
                  </a:lnTo>
                  <a:lnTo>
                    <a:pt x="10" y="31"/>
                  </a:lnTo>
                  <a:lnTo>
                    <a:pt x="9" y="30"/>
                  </a:lnTo>
                  <a:lnTo>
                    <a:pt x="5" y="28"/>
                  </a:lnTo>
                  <a:lnTo>
                    <a:pt x="2" y="23"/>
                  </a:lnTo>
                  <a:lnTo>
                    <a:pt x="1" y="23"/>
                  </a:lnTo>
                  <a:lnTo>
                    <a:pt x="0" y="17"/>
                  </a:lnTo>
                  <a:lnTo>
                    <a:pt x="1" y="11"/>
                  </a:lnTo>
                  <a:lnTo>
                    <a:pt x="1" y="10"/>
                  </a:lnTo>
                  <a:lnTo>
                    <a:pt x="2" y="9"/>
                  </a:lnTo>
                  <a:lnTo>
                    <a:pt x="5" y="5"/>
                  </a:lnTo>
                  <a:lnTo>
                    <a:pt x="9" y="2"/>
                  </a:lnTo>
                  <a:lnTo>
                    <a:pt x="10" y="1"/>
                  </a:lnTo>
                  <a:lnTo>
                    <a:pt x="11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" name="Freeform 389">
              <a:extLst>
                <a:ext uri="{FF2B5EF4-FFF2-40B4-BE49-F238E27FC236}">
                  <a16:creationId xmlns:a16="http://schemas.microsoft.com/office/drawing/2014/main" id="{04488A9D-9B7D-4B39-946E-C1AB5004B527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3003" y="5640699"/>
              <a:ext cx="33416" cy="33416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9" y="1"/>
                </a:cxn>
                <a:cxn ang="0">
                  <a:pos x="23" y="3"/>
                </a:cxn>
                <a:cxn ang="0">
                  <a:pos x="26" y="6"/>
                </a:cxn>
                <a:cxn ang="0">
                  <a:pos x="28" y="10"/>
                </a:cxn>
                <a:cxn ang="0">
                  <a:pos x="29" y="15"/>
                </a:cxn>
                <a:cxn ang="0">
                  <a:pos x="28" y="20"/>
                </a:cxn>
                <a:cxn ang="0">
                  <a:pos x="26" y="24"/>
                </a:cxn>
                <a:cxn ang="0">
                  <a:pos x="23" y="26"/>
                </a:cxn>
                <a:cxn ang="0">
                  <a:pos x="19" y="28"/>
                </a:cxn>
                <a:cxn ang="0">
                  <a:pos x="14" y="29"/>
                </a:cxn>
                <a:cxn ang="0">
                  <a:pos x="10" y="28"/>
                </a:cxn>
                <a:cxn ang="0">
                  <a:pos x="6" y="26"/>
                </a:cxn>
                <a:cxn ang="0">
                  <a:pos x="3" y="24"/>
                </a:cxn>
                <a:cxn ang="0">
                  <a:pos x="1" y="20"/>
                </a:cxn>
                <a:cxn ang="0">
                  <a:pos x="0" y="15"/>
                </a:cxn>
                <a:cxn ang="0">
                  <a:pos x="1" y="10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10" y="1"/>
                </a:cxn>
                <a:cxn ang="0">
                  <a:pos x="14" y="0"/>
                </a:cxn>
              </a:cxnLst>
              <a:rect l="0" t="0" r="r" b="b"/>
              <a:pathLst>
                <a:path w="29" h="29">
                  <a:moveTo>
                    <a:pt x="14" y="0"/>
                  </a:moveTo>
                  <a:lnTo>
                    <a:pt x="19" y="1"/>
                  </a:lnTo>
                  <a:lnTo>
                    <a:pt x="23" y="3"/>
                  </a:lnTo>
                  <a:lnTo>
                    <a:pt x="26" y="6"/>
                  </a:lnTo>
                  <a:lnTo>
                    <a:pt x="28" y="10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4"/>
                  </a:lnTo>
                  <a:lnTo>
                    <a:pt x="23" y="26"/>
                  </a:lnTo>
                  <a:lnTo>
                    <a:pt x="19" y="28"/>
                  </a:lnTo>
                  <a:lnTo>
                    <a:pt x="14" y="29"/>
                  </a:lnTo>
                  <a:lnTo>
                    <a:pt x="10" y="28"/>
                  </a:lnTo>
                  <a:lnTo>
                    <a:pt x="6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5"/>
                  </a:lnTo>
                  <a:lnTo>
                    <a:pt x="1" y="10"/>
                  </a:lnTo>
                  <a:lnTo>
                    <a:pt x="3" y="6"/>
                  </a:lnTo>
                  <a:lnTo>
                    <a:pt x="6" y="3"/>
                  </a:lnTo>
                  <a:lnTo>
                    <a:pt x="10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" name="Freeform 390">
              <a:extLst>
                <a:ext uri="{FF2B5EF4-FFF2-40B4-BE49-F238E27FC236}">
                  <a16:creationId xmlns:a16="http://schemas.microsoft.com/office/drawing/2014/main" id="{B432C9E1-2F24-42F5-AA29-5FF9D3744B7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0699" y="5638394"/>
              <a:ext cx="38025" cy="38025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2" y="5"/>
                </a:cxn>
                <a:cxn ang="0">
                  <a:pos x="8" y="8"/>
                </a:cxn>
                <a:cxn ang="0">
                  <a:pos x="5" y="13"/>
                </a:cxn>
                <a:cxn ang="0">
                  <a:pos x="4" y="17"/>
                </a:cxn>
                <a:cxn ang="0">
                  <a:pos x="5" y="21"/>
                </a:cxn>
                <a:cxn ang="0">
                  <a:pos x="8" y="26"/>
                </a:cxn>
                <a:cxn ang="0">
                  <a:pos x="12" y="28"/>
                </a:cxn>
                <a:cxn ang="0">
                  <a:pos x="16" y="29"/>
                </a:cxn>
                <a:cxn ang="0">
                  <a:pos x="20" y="28"/>
                </a:cxn>
                <a:cxn ang="0">
                  <a:pos x="25" y="26"/>
                </a:cxn>
                <a:cxn ang="0">
                  <a:pos x="28" y="21"/>
                </a:cxn>
                <a:cxn ang="0">
                  <a:pos x="29" y="17"/>
                </a:cxn>
                <a:cxn ang="0">
                  <a:pos x="28" y="13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1" y="10"/>
                </a:cxn>
                <a:cxn ang="0">
                  <a:pos x="32" y="11"/>
                </a:cxn>
                <a:cxn ang="0">
                  <a:pos x="32" y="12"/>
                </a:cxn>
                <a:cxn ang="0">
                  <a:pos x="33" y="17"/>
                </a:cxn>
                <a:cxn ang="0">
                  <a:pos x="32" y="23"/>
                </a:cxn>
                <a:cxn ang="0">
                  <a:pos x="31" y="24"/>
                </a:cxn>
                <a:cxn ang="0">
                  <a:pos x="28" y="28"/>
                </a:cxn>
                <a:cxn ang="0">
                  <a:pos x="23" y="31"/>
                </a:cxn>
                <a:cxn ang="0">
                  <a:pos x="22" y="32"/>
                </a:cxn>
                <a:cxn ang="0">
                  <a:pos x="16" y="33"/>
                </a:cxn>
                <a:cxn ang="0">
                  <a:pos x="12" y="32"/>
                </a:cxn>
                <a:cxn ang="0">
                  <a:pos x="11" y="32"/>
                </a:cxn>
                <a:cxn ang="0">
                  <a:pos x="10" y="31"/>
                </a:cxn>
                <a:cxn ang="0">
                  <a:pos x="5" y="28"/>
                </a:cxn>
                <a:cxn ang="0">
                  <a:pos x="2" y="24"/>
                </a:cxn>
                <a:cxn ang="0">
                  <a:pos x="1" y="23"/>
                </a:cxn>
                <a:cxn ang="0">
                  <a:pos x="0" y="17"/>
                </a:cxn>
                <a:cxn ang="0">
                  <a:pos x="1" y="12"/>
                </a:cxn>
                <a:cxn ang="0">
                  <a:pos x="1" y="11"/>
                </a:cxn>
                <a:cxn ang="0">
                  <a:pos x="2" y="10"/>
                </a:cxn>
                <a:cxn ang="0">
                  <a:pos x="5" y="5"/>
                </a:cxn>
                <a:cxn ang="0">
                  <a:pos x="10" y="2"/>
                </a:cxn>
                <a:cxn ang="0">
                  <a:pos x="11" y="1"/>
                </a:cxn>
                <a:cxn ang="0">
                  <a:pos x="12" y="1"/>
                </a:cxn>
                <a:cxn ang="0">
                  <a:pos x="16" y="0"/>
                </a:cxn>
              </a:cxnLst>
              <a:rect l="0" t="0" r="r" b="b"/>
              <a:pathLst>
                <a:path w="33" h="33">
                  <a:moveTo>
                    <a:pt x="16" y="4"/>
                  </a:moveTo>
                  <a:lnTo>
                    <a:pt x="12" y="5"/>
                  </a:lnTo>
                  <a:lnTo>
                    <a:pt x="8" y="8"/>
                  </a:lnTo>
                  <a:lnTo>
                    <a:pt x="5" y="13"/>
                  </a:lnTo>
                  <a:lnTo>
                    <a:pt x="4" y="17"/>
                  </a:lnTo>
                  <a:lnTo>
                    <a:pt x="5" y="21"/>
                  </a:lnTo>
                  <a:lnTo>
                    <a:pt x="8" y="26"/>
                  </a:lnTo>
                  <a:lnTo>
                    <a:pt x="12" y="28"/>
                  </a:lnTo>
                  <a:lnTo>
                    <a:pt x="16" y="29"/>
                  </a:lnTo>
                  <a:lnTo>
                    <a:pt x="20" y="28"/>
                  </a:lnTo>
                  <a:lnTo>
                    <a:pt x="25" y="26"/>
                  </a:lnTo>
                  <a:lnTo>
                    <a:pt x="28" y="21"/>
                  </a:lnTo>
                  <a:lnTo>
                    <a:pt x="29" y="17"/>
                  </a:lnTo>
                  <a:lnTo>
                    <a:pt x="28" y="13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1" y="10"/>
                  </a:lnTo>
                  <a:lnTo>
                    <a:pt x="32" y="11"/>
                  </a:lnTo>
                  <a:lnTo>
                    <a:pt x="32" y="12"/>
                  </a:lnTo>
                  <a:lnTo>
                    <a:pt x="33" y="17"/>
                  </a:lnTo>
                  <a:lnTo>
                    <a:pt x="32" y="23"/>
                  </a:lnTo>
                  <a:lnTo>
                    <a:pt x="31" y="24"/>
                  </a:lnTo>
                  <a:lnTo>
                    <a:pt x="28" y="28"/>
                  </a:lnTo>
                  <a:lnTo>
                    <a:pt x="23" y="31"/>
                  </a:lnTo>
                  <a:lnTo>
                    <a:pt x="22" y="32"/>
                  </a:lnTo>
                  <a:lnTo>
                    <a:pt x="16" y="33"/>
                  </a:lnTo>
                  <a:lnTo>
                    <a:pt x="12" y="32"/>
                  </a:lnTo>
                  <a:lnTo>
                    <a:pt x="11" y="32"/>
                  </a:lnTo>
                  <a:lnTo>
                    <a:pt x="10" y="31"/>
                  </a:lnTo>
                  <a:lnTo>
                    <a:pt x="5" y="28"/>
                  </a:lnTo>
                  <a:lnTo>
                    <a:pt x="2" y="24"/>
                  </a:lnTo>
                  <a:lnTo>
                    <a:pt x="1" y="23"/>
                  </a:lnTo>
                  <a:lnTo>
                    <a:pt x="0" y="17"/>
                  </a:lnTo>
                  <a:lnTo>
                    <a:pt x="1" y="12"/>
                  </a:lnTo>
                  <a:lnTo>
                    <a:pt x="1" y="11"/>
                  </a:lnTo>
                  <a:lnTo>
                    <a:pt x="2" y="10"/>
                  </a:lnTo>
                  <a:lnTo>
                    <a:pt x="5" y="5"/>
                  </a:lnTo>
                  <a:lnTo>
                    <a:pt x="10" y="2"/>
                  </a:lnTo>
                  <a:lnTo>
                    <a:pt x="11" y="1"/>
                  </a:lnTo>
                  <a:lnTo>
                    <a:pt x="12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4" name="Freeform 391">
              <a:extLst>
                <a:ext uri="{FF2B5EF4-FFF2-40B4-BE49-F238E27FC236}">
                  <a16:creationId xmlns:a16="http://schemas.microsoft.com/office/drawing/2014/main" id="{8258E0D7-17E8-4BCD-88DD-B62CC64CD552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7115" y="5542755"/>
              <a:ext cx="32264" cy="33416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8" y="1"/>
                </a:cxn>
                <a:cxn ang="0">
                  <a:pos x="21" y="2"/>
                </a:cxn>
                <a:cxn ang="0">
                  <a:pos x="24" y="5"/>
                </a:cxn>
                <a:cxn ang="0">
                  <a:pos x="28" y="11"/>
                </a:cxn>
                <a:cxn ang="0">
                  <a:pos x="28" y="19"/>
                </a:cxn>
                <a:cxn ang="0">
                  <a:pos x="26" y="22"/>
                </a:cxn>
                <a:cxn ang="0">
                  <a:pos x="24" y="25"/>
                </a:cxn>
                <a:cxn ang="0">
                  <a:pos x="21" y="27"/>
                </a:cxn>
                <a:cxn ang="0">
                  <a:pos x="18" y="28"/>
                </a:cxn>
                <a:cxn ang="0">
                  <a:pos x="14" y="29"/>
                </a:cxn>
                <a:cxn ang="0">
                  <a:pos x="7" y="27"/>
                </a:cxn>
                <a:cxn ang="0">
                  <a:pos x="4" y="25"/>
                </a:cxn>
                <a:cxn ang="0">
                  <a:pos x="2" y="22"/>
                </a:cxn>
                <a:cxn ang="0">
                  <a:pos x="0" y="19"/>
                </a:cxn>
                <a:cxn ang="0">
                  <a:pos x="0" y="11"/>
                </a:cxn>
                <a:cxn ang="0">
                  <a:pos x="4" y="5"/>
                </a:cxn>
                <a:cxn ang="0">
                  <a:pos x="7" y="2"/>
                </a:cxn>
                <a:cxn ang="0">
                  <a:pos x="14" y="0"/>
                </a:cxn>
              </a:cxnLst>
              <a:rect l="0" t="0" r="r" b="b"/>
              <a:pathLst>
                <a:path w="28" h="29">
                  <a:moveTo>
                    <a:pt x="14" y="0"/>
                  </a:moveTo>
                  <a:lnTo>
                    <a:pt x="18" y="1"/>
                  </a:lnTo>
                  <a:lnTo>
                    <a:pt x="21" y="2"/>
                  </a:lnTo>
                  <a:lnTo>
                    <a:pt x="24" y="5"/>
                  </a:lnTo>
                  <a:lnTo>
                    <a:pt x="28" y="11"/>
                  </a:lnTo>
                  <a:lnTo>
                    <a:pt x="28" y="19"/>
                  </a:lnTo>
                  <a:lnTo>
                    <a:pt x="26" y="22"/>
                  </a:lnTo>
                  <a:lnTo>
                    <a:pt x="24" y="25"/>
                  </a:lnTo>
                  <a:lnTo>
                    <a:pt x="21" y="27"/>
                  </a:lnTo>
                  <a:lnTo>
                    <a:pt x="18" y="28"/>
                  </a:lnTo>
                  <a:lnTo>
                    <a:pt x="14" y="29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2"/>
                  </a:lnTo>
                  <a:lnTo>
                    <a:pt x="0" y="19"/>
                  </a:lnTo>
                  <a:lnTo>
                    <a:pt x="0" y="11"/>
                  </a:lnTo>
                  <a:lnTo>
                    <a:pt x="4" y="5"/>
                  </a:lnTo>
                  <a:lnTo>
                    <a:pt x="7" y="2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" name="Freeform 392">
              <a:extLst>
                <a:ext uri="{FF2B5EF4-FFF2-40B4-BE49-F238E27FC236}">
                  <a16:creationId xmlns:a16="http://schemas.microsoft.com/office/drawing/2014/main" id="{C44CD645-93FC-45DB-B77F-93FC337281E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4811" y="5540450"/>
              <a:ext cx="36873" cy="38025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1" y="5"/>
                </a:cxn>
                <a:cxn ang="0">
                  <a:pos x="8" y="8"/>
                </a:cxn>
                <a:cxn ang="0">
                  <a:pos x="5" y="13"/>
                </a:cxn>
                <a:cxn ang="0">
                  <a:pos x="4" y="17"/>
                </a:cxn>
                <a:cxn ang="0">
                  <a:pos x="5" y="21"/>
                </a:cxn>
                <a:cxn ang="0">
                  <a:pos x="8" y="25"/>
                </a:cxn>
                <a:cxn ang="0">
                  <a:pos x="11" y="28"/>
                </a:cxn>
                <a:cxn ang="0">
                  <a:pos x="16" y="29"/>
                </a:cxn>
                <a:cxn ang="0">
                  <a:pos x="20" y="28"/>
                </a:cxn>
                <a:cxn ang="0">
                  <a:pos x="25" y="25"/>
                </a:cxn>
                <a:cxn ang="0">
                  <a:pos x="27" y="21"/>
                </a:cxn>
                <a:cxn ang="0">
                  <a:pos x="28" y="17"/>
                </a:cxn>
                <a:cxn ang="0">
                  <a:pos x="27" y="13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0" y="10"/>
                </a:cxn>
                <a:cxn ang="0">
                  <a:pos x="31" y="11"/>
                </a:cxn>
                <a:cxn ang="0">
                  <a:pos x="31" y="12"/>
                </a:cxn>
                <a:cxn ang="0">
                  <a:pos x="32" y="17"/>
                </a:cxn>
                <a:cxn ang="0">
                  <a:pos x="31" y="23"/>
                </a:cxn>
                <a:cxn ang="0">
                  <a:pos x="30" y="24"/>
                </a:cxn>
                <a:cxn ang="0">
                  <a:pos x="28" y="28"/>
                </a:cxn>
                <a:cxn ang="0">
                  <a:pos x="23" y="31"/>
                </a:cxn>
                <a:cxn ang="0">
                  <a:pos x="22" y="32"/>
                </a:cxn>
                <a:cxn ang="0">
                  <a:pos x="16" y="33"/>
                </a:cxn>
                <a:cxn ang="0">
                  <a:pos x="11" y="32"/>
                </a:cxn>
                <a:cxn ang="0">
                  <a:pos x="10" y="32"/>
                </a:cxn>
                <a:cxn ang="0">
                  <a:pos x="9" y="31"/>
                </a:cxn>
                <a:cxn ang="0">
                  <a:pos x="5" y="28"/>
                </a:cxn>
                <a:cxn ang="0">
                  <a:pos x="2" y="24"/>
                </a:cxn>
                <a:cxn ang="0">
                  <a:pos x="1" y="23"/>
                </a:cxn>
                <a:cxn ang="0">
                  <a:pos x="0" y="17"/>
                </a:cxn>
                <a:cxn ang="0">
                  <a:pos x="1" y="12"/>
                </a:cxn>
                <a:cxn ang="0">
                  <a:pos x="1" y="11"/>
                </a:cxn>
                <a:cxn ang="0">
                  <a:pos x="2" y="10"/>
                </a:cxn>
                <a:cxn ang="0">
                  <a:pos x="5" y="5"/>
                </a:cxn>
                <a:cxn ang="0">
                  <a:pos x="9" y="2"/>
                </a:cxn>
                <a:cxn ang="0">
                  <a:pos x="10" y="1"/>
                </a:cxn>
                <a:cxn ang="0">
                  <a:pos x="11" y="1"/>
                </a:cxn>
                <a:cxn ang="0">
                  <a:pos x="16" y="0"/>
                </a:cxn>
              </a:cxnLst>
              <a:rect l="0" t="0" r="r" b="b"/>
              <a:pathLst>
                <a:path w="32" h="33">
                  <a:moveTo>
                    <a:pt x="16" y="4"/>
                  </a:moveTo>
                  <a:lnTo>
                    <a:pt x="11" y="5"/>
                  </a:lnTo>
                  <a:lnTo>
                    <a:pt x="8" y="8"/>
                  </a:lnTo>
                  <a:lnTo>
                    <a:pt x="5" y="13"/>
                  </a:lnTo>
                  <a:lnTo>
                    <a:pt x="4" y="17"/>
                  </a:lnTo>
                  <a:lnTo>
                    <a:pt x="5" y="21"/>
                  </a:lnTo>
                  <a:lnTo>
                    <a:pt x="8" y="25"/>
                  </a:lnTo>
                  <a:lnTo>
                    <a:pt x="11" y="28"/>
                  </a:lnTo>
                  <a:lnTo>
                    <a:pt x="16" y="29"/>
                  </a:lnTo>
                  <a:lnTo>
                    <a:pt x="20" y="28"/>
                  </a:lnTo>
                  <a:lnTo>
                    <a:pt x="25" y="25"/>
                  </a:lnTo>
                  <a:lnTo>
                    <a:pt x="27" y="21"/>
                  </a:lnTo>
                  <a:lnTo>
                    <a:pt x="28" y="17"/>
                  </a:lnTo>
                  <a:lnTo>
                    <a:pt x="27" y="13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0" y="10"/>
                  </a:lnTo>
                  <a:lnTo>
                    <a:pt x="31" y="11"/>
                  </a:lnTo>
                  <a:lnTo>
                    <a:pt x="31" y="12"/>
                  </a:lnTo>
                  <a:lnTo>
                    <a:pt x="32" y="17"/>
                  </a:lnTo>
                  <a:lnTo>
                    <a:pt x="31" y="23"/>
                  </a:lnTo>
                  <a:lnTo>
                    <a:pt x="30" y="24"/>
                  </a:lnTo>
                  <a:lnTo>
                    <a:pt x="28" y="28"/>
                  </a:lnTo>
                  <a:lnTo>
                    <a:pt x="23" y="31"/>
                  </a:lnTo>
                  <a:lnTo>
                    <a:pt x="22" y="32"/>
                  </a:lnTo>
                  <a:lnTo>
                    <a:pt x="16" y="33"/>
                  </a:lnTo>
                  <a:lnTo>
                    <a:pt x="11" y="32"/>
                  </a:lnTo>
                  <a:lnTo>
                    <a:pt x="10" y="32"/>
                  </a:lnTo>
                  <a:lnTo>
                    <a:pt x="9" y="31"/>
                  </a:lnTo>
                  <a:lnTo>
                    <a:pt x="5" y="28"/>
                  </a:lnTo>
                  <a:lnTo>
                    <a:pt x="2" y="24"/>
                  </a:lnTo>
                  <a:lnTo>
                    <a:pt x="1" y="23"/>
                  </a:lnTo>
                  <a:lnTo>
                    <a:pt x="0" y="17"/>
                  </a:lnTo>
                  <a:lnTo>
                    <a:pt x="1" y="12"/>
                  </a:lnTo>
                  <a:lnTo>
                    <a:pt x="1" y="11"/>
                  </a:lnTo>
                  <a:lnTo>
                    <a:pt x="2" y="10"/>
                  </a:lnTo>
                  <a:lnTo>
                    <a:pt x="5" y="5"/>
                  </a:lnTo>
                  <a:lnTo>
                    <a:pt x="9" y="2"/>
                  </a:lnTo>
                  <a:lnTo>
                    <a:pt x="10" y="1"/>
                  </a:lnTo>
                  <a:lnTo>
                    <a:pt x="11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" name="Freeform 393">
              <a:extLst>
                <a:ext uri="{FF2B5EF4-FFF2-40B4-BE49-F238E27FC236}">
                  <a16:creationId xmlns:a16="http://schemas.microsoft.com/office/drawing/2014/main" id="{6A68FDA3-E917-4268-AB06-CEFDC122B50A}"/>
                </a:ext>
              </a:extLst>
            </p:cNvPr>
            <p:cNvSpPr>
              <a:spLocks/>
            </p:cNvSpPr>
            <p:nvPr/>
          </p:nvSpPr>
          <p:spPr bwMode="auto">
            <a:xfrm>
              <a:off x="4731399" y="5739795"/>
              <a:ext cx="33416" cy="33416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9" y="0"/>
                </a:cxn>
                <a:cxn ang="0">
                  <a:pos x="22" y="2"/>
                </a:cxn>
                <a:cxn ang="0">
                  <a:pos x="25" y="4"/>
                </a:cxn>
                <a:cxn ang="0">
                  <a:pos x="27" y="7"/>
                </a:cxn>
                <a:cxn ang="0">
                  <a:pos x="28" y="10"/>
                </a:cxn>
                <a:cxn ang="0">
                  <a:pos x="29" y="14"/>
                </a:cxn>
                <a:cxn ang="0">
                  <a:pos x="28" y="19"/>
                </a:cxn>
                <a:cxn ang="0">
                  <a:pos x="26" y="23"/>
                </a:cxn>
                <a:cxn ang="0">
                  <a:pos x="24" y="26"/>
                </a:cxn>
                <a:cxn ang="0">
                  <a:pos x="20" y="28"/>
                </a:cxn>
                <a:cxn ang="0">
                  <a:pos x="15" y="29"/>
                </a:cxn>
                <a:cxn ang="0">
                  <a:pos x="10" y="28"/>
                </a:cxn>
                <a:cxn ang="0">
                  <a:pos x="6" y="26"/>
                </a:cxn>
                <a:cxn ang="0">
                  <a:pos x="3" y="23"/>
                </a:cxn>
                <a:cxn ang="0">
                  <a:pos x="1" y="19"/>
                </a:cxn>
                <a:cxn ang="0">
                  <a:pos x="0" y="14"/>
                </a:cxn>
                <a:cxn ang="0">
                  <a:pos x="1" y="10"/>
                </a:cxn>
                <a:cxn ang="0">
                  <a:pos x="2" y="7"/>
                </a:cxn>
                <a:cxn ang="0">
                  <a:pos x="5" y="4"/>
                </a:cxn>
                <a:cxn ang="0">
                  <a:pos x="11" y="0"/>
                </a:cxn>
              </a:cxnLst>
              <a:rect l="0" t="0" r="r" b="b"/>
              <a:pathLst>
                <a:path w="29" h="29">
                  <a:moveTo>
                    <a:pt x="11" y="0"/>
                  </a:moveTo>
                  <a:lnTo>
                    <a:pt x="19" y="0"/>
                  </a:lnTo>
                  <a:lnTo>
                    <a:pt x="22" y="2"/>
                  </a:lnTo>
                  <a:lnTo>
                    <a:pt x="25" y="4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29" y="14"/>
                  </a:lnTo>
                  <a:lnTo>
                    <a:pt x="28" y="19"/>
                  </a:lnTo>
                  <a:lnTo>
                    <a:pt x="26" y="23"/>
                  </a:lnTo>
                  <a:lnTo>
                    <a:pt x="24" y="26"/>
                  </a:lnTo>
                  <a:lnTo>
                    <a:pt x="20" y="28"/>
                  </a:lnTo>
                  <a:lnTo>
                    <a:pt x="15" y="29"/>
                  </a:lnTo>
                  <a:lnTo>
                    <a:pt x="10" y="28"/>
                  </a:lnTo>
                  <a:lnTo>
                    <a:pt x="6" y="26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4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4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7" name="Freeform 394">
              <a:extLst>
                <a:ext uri="{FF2B5EF4-FFF2-40B4-BE49-F238E27FC236}">
                  <a16:creationId xmlns:a16="http://schemas.microsoft.com/office/drawing/2014/main" id="{A12C8021-7C75-4A14-9417-A738FDBB1C1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29095" y="5738643"/>
              <a:ext cx="38025" cy="35721"/>
            </a:xfrm>
            <a:custGeom>
              <a:avLst/>
              <a:gdLst/>
              <a:ahLst/>
              <a:cxnLst>
                <a:cxn ang="0">
                  <a:pos x="17" y="3"/>
                </a:cxn>
                <a:cxn ang="0">
                  <a:pos x="13" y="4"/>
                </a:cxn>
                <a:cxn ang="0">
                  <a:pos x="8" y="7"/>
                </a:cxn>
                <a:cxn ang="0">
                  <a:pos x="5" y="11"/>
                </a:cxn>
                <a:cxn ang="0">
                  <a:pos x="4" y="15"/>
                </a:cxn>
                <a:cxn ang="0">
                  <a:pos x="5" y="19"/>
                </a:cxn>
                <a:cxn ang="0">
                  <a:pos x="8" y="24"/>
                </a:cxn>
                <a:cxn ang="0">
                  <a:pos x="13" y="27"/>
                </a:cxn>
                <a:cxn ang="0">
                  <a:pos x="17" y="28"/>
                </a:cxn>
                <a:cxn ang="0">
                  <a:pos x="21" y="27"/>
                </a:cxn>
                <a:cxn ang="0">
                  <a:pos x="26" y="24"/>
                </a:cxn>
                <a:cxn ang="0">
                  <a:pos x="28" y="19"/>
                </a:cxn>
                <a:cxn ang="0">
                  <a:pos x="29" y="15"/>
                </a:cxn>
                <a:cxn ang="0">
                  <a:pos x="28" y="11"/>
                </a:cxn>
                <a:cxn ang="0">
                  <a:pos x="26" y="7"/>
                </a:cxn>
                <a:cxn ang="0">
                  <a:pos x="21" y="4"/>
                </a:cxn>
                <a:cxn ang="0">
                  <a:pos x="17" y="3"/>
                </a:cxn>
                <a:cxn ang="0">
                  <a:pos x="17" y="0"/>
                </a:cxn>
                <a:cxn ang="0">
                  <a:pos x="23" y="1"/>
                </a:cxn>
                <a:cxn ang="0">
                  <a:pos x="24" y="1"/>
                </a:cxn>
                <a:cxn ang="0">
                  <a:pos x="28" y="4"/>
                </a:cxn>
                <a:cxn ang="0">
                  <a:pos x="31" y="8"/>
                </a:cxn>
                <a:cxn ang="0">
                  <a:pos x="32" y="9"/>
                </a:cxn>
                <a:cxn ang="0">
                  <a:pos x="32" y="10"/>
                </a:cxn>
                <a:cxn ang="0">
                  <a:pos x="33" y="15"/>
                </a:cxn>
                <a:cxn ang="0">
                  <a:pos x="32" y="21"/>
                </a:cxn>
                <a:cxn ang="0">
                  <a:pos x="31" y="22"/>
                </a:cxn>
                <a:cxn ang="0">
                  <a:pos x="28" y="27"/>
                </a:cxn>
                <a:cxn ang="0">
                  <a:pos x="24" y="30"/>
                </a:cxn>
                <a:cxn ang="0">
                  <a:pos x="23" y="31"/>
                </a:cxn>
                <a:cxn ang="0">
                  <a:pos x="17" y="31"/>
                </a:cxn>
                <a:cxn ang="0">
                  <a:pos x="12" y="31"/>
                </a:cxn>
                <a:cxn ang="0">
                  <a:pos x="11" y="31"/>
                </a:cxn>
                <a:cxn ang="0">
                  <a:pos x="10" y="30"/>
                </a:cxn>
                <a:cxn ang="0">
                  <a:pos x="5" y="27"/>
                </a:cxn>
                <a:cxn ang="0">
                  <a:pos x="2" y="22"/>
                </a:cxn>
                <a:cxn ang="0">
                  <a:pos x="1" y="21"/>
                </a:cxn>
                <a:cxn ang="0">
                  <a:pos x="0" y="15"/>
                </a:cxn>
                <a:cxn ang="0">
                  <a:pos x="1" y="10"/>
                </a:cxn>
                <a:cxn ang="0">
                  <a:pos x="1" y="9"/>
                </a:cxn>
                <a:cxn ang="0">
                  <a:pos x="2" y="8"/>
                </a:cxn>
                <a:cxn ang="0">
                  <a:pos x="5" y="4"/>
                </a:cxn>
                <a:cxn ang="0">
                  <a:pos x="10" y="1"/>
                </a:cxn>
                <a:cxn ang="0">
                  <a:pos x="11" y="1"/>
                </a:cxn>
                <a:cxn ang="0">
                  <a:pos x="12" y="1"/>
                </a:cxn>
                <a:cxn ang="0">
                  <a:pos x="17" y="0"/>
                </a:cxn>
              </a:cxnLst>
              <a:rect l="0" t="0" r="r" b="b"/>
              <a:pathLst>
                <a:path w="33" h="31">
                  <a:moveTo>
                    <a:pt x="17" y="3"/>
                  </a:moveTo>
                  <a:lnTo>
                    <a:pt x="13" y="4"/>
                  </a:lnTo>
                  <a:lnTo>
                    <a:pt x="8" y="7"/>
                  </a:lnTo>
                  <a:lnTo>
                    <a:pt x="5" y="11"/>
                  </a:lnTo>
                  <a:lnTo>
                    <a:pt x="4" y="15"/>
                  </a:lnTo>
                  <a:lnTo>
                    <a:pt x="5" y="19"/>
                  </a:lnTo>
                  <a:lnTo>
                    <a:pt x="8" y="24"/>
                  </a:lnTo>
                  <a:lnTo>
                    <a:pt x="13" y="27"/>
                  </a:lnTo>
                  <a:lnTo>
                    <a:pt x="17" y="28"/>
                  </a:lnTo>
                  <a:lnTo>
                    <a:pt x="21" y="27"/>
                  </a:lnTo>
                  <a:lnTo>
                    <a:pt x="26" y="24"/>
                  </a:lnTo>
                  <a:lnTo>
                    <a:pt x="28" y="19"/>
                  </a:lnTo>
                  <a:lnTo>
                    <a:pt x="29" y="15"/>
                  </a:lnTo>
                  <a:lnTo>
                    <a:pt x="28" y="11"/>
                  </a:lnTo>
                  <a:lnTo>
                    <a:pt x="26" y="7"/>
                  </a:lnTo>
                  <a:lnTo>
                    <a:pt x="21" y="4"/>
                  </a:lnTo>
                  <a:lnTo>
                    <a:pt x="17" y="3"/>
                  </a:lnTo>
                  <a:close/>
                  <a:moveTo>
                    <a:pt x="17" y="0"/>
                  </a:moveTo>
                  <a:lnTo>
                    <a:pt x="23" y="1"/>
                  </a:lnTo>
                  <a:lnTo>
                    <a:pt x="24" y="1"/>
                  </a:lnTo>
                  <a:lnTo>
                    <a:pt x="28" y="4"/>
                  </a:lnTo>
                  <a:lnTo>
                    <a:pt x="31" y="8"/>
                  </a:lnTo>
                  <a:lnTo>
                    <a:pt x="32" y="9"/>
                  </a:lnTo>
                  <a:lnTo>
                    <a:pt x="32" y="10"/>
                  </a:lnTo>
                  <a:lnTo>
                    <a:pt x="33" y="15"/>
                  </a:lnTo>
                  <a:lnTo>
                    <a:pt x="32" y="21"/>
                  </a:lnTo>
                  <a:lnTo>
                    <a:pt x="31" y="22"/>
                  </a:lnTo>
                  <a:lnTo>
                    <a:pt x="28" y="27"/>
                  </a:lnTo>
                  <a:lnTo>
                    <a:pt x="24" y="30"/>
                  </a:lnTo>
                  <a:lnTo>
                    <a:pt x="23" y="31"/>
                  </a:lnTo>
                  <a:lnTo>
                    <a:pt x="17" y="31"/>
                  </a:lnTo>
                  <a:lnTo>
                    <a:pt x="12" y="31"/>
                  </a:lnTo>
                  <a:lnTo>
                    <a:pt x="11" y="31"/>
                  </a:lnTo>
                  <a:lnTo>
                    <a:pt x="10" y="30"/>
                  </a:lnTo>
                  <a:lnTo>
                    <a:pt x="5" y="27"/>
                  </a:lnTo>
                  <a:lnTo>
                    <a:pt x="2" y="22"/>
                  </a:lnTo>
                  <a:lnTo>
                    <a:pt x="1" y="21"/>
                  </a:lnTo>
                  <a:lnTo>
                    <a:pt x="0" y="15"/>
                  </a:lnTo>
                  <a:lnTo>
                    <a:pt x="1" y="10"/>
                  </a:lnTo>
                  <a:lnTo>
                    <a:pt x="1" y="9"/>
                  </a:lnTo>
                  <a:lnTo>
                    <a:pt x="2" y="8"/>
                  </a:lnTo>
                  <a:lnTo>
                    <a:pt x="5" y="4"/>
                  </a:lnTo>
                  <a:lnTo>
                    <a:pt x="10" y="1"/>
                  </a:lnTo>
                  <a:lnTo>
                    <a:pt x="11" y="1"/>
                  </a:lnTo>
                  <a:lnTo>
                    <a:pt x="12" y="1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8" name="Freeform 395">
              <a:extLst>
                <a:ext uri="{FF2B5EF4-FFF2-40B4-BE49-F238E27FC236}">
                  <a16:creationId xmlns:a16="http://schemas.microsoft.com/office/drawing/2014/main" id="{F752A4B1-C206-4595-A7B5-0B0E30985E6F}"/>
                </a:ext>
              </a:extLst>
            </p:cNvPr>
            <p:cNvSpPr>
              <a:spLocks/>
            </p:cNvSpPr>
            <p:nvPr/>
          </p:nvSpPr>
          <p:spPr bwMode="auto">
            <a:xfrm>
              <a:off x="4780947" y="5936836"/>
              <a:ext cx="33416" cy="32264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8" y="0"/>
                </a:cxn>
                <a:cxn ang="0">
                  <a:pos x="21" y="2"/>
                </a:cxn>
                <a:cxn ang="0">
                  <a:pos x="25" y="4"/>
                </a:cxn>
                <a:cxn ang="0">
                  <a:pos x="27" y="7"/>
                </a:cxn>
                <a:cxn ang="0">
                  <a:pos x="29" y="14"/>
                </a:cxn>
                <a:cxn ang="0">
                  <a:pos x="28" y="18"/>
                </a:cxn>
                <a:cxn ang="0">
                  <a:pos x="27" y="21"/>
                </a:cxn>
                <a:cxn ang="0">
                  <a:pos x="25" y="24"/>
                </a:cxn>
                <a:cxn ang="0">
                  <a:pos x="21" y="26"/>
                </a:cxn>
                <a:cxn ang="0">
                  <a:pos x="18" y="28"/>
                </a:cxn>
                <a:cxn ang="0">
                  <a:pos x="10" y="28"/>
                </a:cxn>
                <a:cxn ang="0">
                  <a:pos x="5" y="24"/>
                </a:cxn>
                <a:cxn ang="0">
                  <a:pos x="2" y="21"/>
                </a:cxn>
                <a:cxn ang="0">
                  <a:pos x="1" y="18"/>
                </a:cxn>
                <a:cxn ang="0">
                  <a:pos x="0" y="14"/>
                </a:cxn>
                <a:cxn ang="0">
                  <a:pos x="2" y="7"/>
                </a:cxn>
                <a:cxn ang="0">
                  <a:pos x="5" y="4"/>
                </a:cxn>
                <a:cxn ang="0">
                  <a:pos x="10" y="0"/>
                </a:cxn>
              </a:cxnLst>
              <a:rect l="0" t="0" r="r" b="b"/>
              <a:pathLst>
                <a:path w="29" h="28">
                  <a:moveTo>
                    <a:pt x="10" y="0"/>
                  </a:moveTo>
                  <a:lnTo>
                    <a:pt x="18" y="0"/>
                  </a:lnTo>
                  <a:lnTo>
                    <a:pt x="21" y="2"/>
                  </a:lnTo>
                  <a:lnTo>
                    <a:pt x="25" y="4"/>
                  </a:lnTo>
                  <a:lnTo>
                    <a:pt x="27" y="7"/>
                  </a:lnTo>
                  <a:lnTo>
                    <a:pt x="29" y="14"/>
                  </a:lnTo>
                  <a:lnTo>
                    <a:pt x="28" y="18"/>
                  </a:lnTo>
                  <a:lnTo>
                    <a:pt x="27" y="21"/>
                  </a:lnTo>
                  <a:lnTo>
                    <a:pt x="25" y="24"/>
                  </a:lnTo>
                  <a:lnTo>
                    <a:pt x="21" y="26"/>
                  </a:lnTo>
                  <a:lnTo>
                    <a:pt x="18" y="28"/>
                  </a:lnTo>
                  <a:lnTo>
                    <a:pt x="10" y="28"/>
                  </a:lnTo>
                  <a:lnTo>
                    <a:pt x="5" y="24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4"/>
                  </a:lnTo>
                  <a:lnTo>
                    <a:pt x="2" y="7"/>
                  </a:lnTo>
                  <a:lnTo>
                    <a:pt x="5" y="4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9" name="Freeform 396">
              <a:extLst>
                <a:ext uri="{FF2B5EF4-FFF2-40B4-BE49-F238E27FC236}">
                  <a16:creationId xmlns:a16="http://schemas.microsoft.com/office/drawing/2014/main" id="{F2FF3779-E2D7-4DC9-B549-2F36680F18A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78643" y="5934531"/>
              <a:ext cx="38025" cy="36873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2" y="5"/>
                </a:cxn>
                <a:cxn ang="0">
                  <a:pos x="8" y="8"/>
                </a:cxn>
                <a:cxn ang="0">
                  <a:pos x="5" y="11"/>
                </a:cxn>
                <a:cxn ang="0">
                  <a:pos x="4" y="16"/>
                </a:cxn>
                <a:cxn ang="0">
                  <a:pos x="5" y="20"/>
                </a:cxn>
                <a:cxn ang="0">
                  <a:pos x="8" y="25"/>
                </a:cxn>
                <a:cxn ang="0">
                  <a:pos x="12" y="27"/>
                </a:cxn>
                <a:cxn ang="0">
                  <a:pos x="16" y="28"/>
                </a:cxn>
                <a:cxn ang="0">
                  <a:pos x="20" y="27"/>
                </a:cxn>
                <a:cxn ang="0">
                  <a:pos x="25" y="25"/>
                </a:cxn>
                <a:cxn ang="0">
                  <a:pos x="28" y="20"/>
                </a:cxn>
                <a:cxn ang="0">
                  <a:pos x="29" y="16"/>
                </a:cxn>
                <a:cxn ang="0">
                  <a:pos x="28" y="11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1" y="9"/>
                </a:cxn>
                <a:cxn ang="0">
                  <a:pos x="32" y="10"/>
                </a:cxn>
                <a:cxn ang="0">
                  <a:pos x="32" y="11"/>
                </a:cxn>
                <a:cxn ang="0">
                  <a:pos x="33" y="16"/>
                </a:cxn>
                <a:cxn ang="0">
                  <a:pos x="32" y="22"/>
                </a:cxn>
                <a:cxn ang="0">
                  <a:pos x="31" y="23"/>
                </a:cxn>
                <a:cxn ang="0">
                  <a:pos x="28" y="28"/>
                </a:cxn>
                <a:cxn ang="0">
                  <a:pos x="23" y="30"/>
                </a:cxn>
                <a:cxn ang="0">
                  <a:pos x="22" y="31"/>
                </a:cxn>
                <a:cxn ang="0">
                  <a:pos x="16" y="32"/>
                </a:cxn>
                <a:cxn ang="0">
                  <a:pos x="12" y="31"/>
                </a:cxn>
                <a:cxn ang="0">
                  <a:pos x="11" y="31"/>
                </a:cxn>
                <a:cxn ang="0">
                  <a:pos x="10" y="30"/>
                </a:cxn>
                <a:cxn ang="0">
                  <a:pos x="5" y="28"/>
                </a:cxn>
                <a:cxn ang="0">
                  <a:pos x="2" y="23"/>
                </a:cxn>
                <a:cxn ang="0">
                  <a:pos x="1" y="22"/>
                </a:cxn>
                <a:cxn ang="0">
                  <a:pos x="0" y="16"/>
                </a:cxn>
                <a:cxn ang="0">
                  <a:pos x="1" y="11"/>
                </a:cxn>
                <a:cxn ang="0">
                  <a:pos x="1" y="10"/>
                </a:cxn>
                <a:cxn ang="0">
                  <a:pos x="2" y="9"/>
                </a:cxn>
                <a:cxn ang="0">
                  <a:pos x="5" y="5"/>
                </a:cxn>
                <a:cxn ang="0">
                  <a:pos x="10" y="2"/>
                </a:cxn>
                <a:cxn ang="0">
                  <a:pos x="11" y="1"/>
                </a:cxn>
                <a:cxn ang="0">
                  <a:pos x="12" y="1"/>
                </a:cxn>
                <a:cxn ang="0">
                  <a:pos x="16" y="0"/>
                </a:cxn>
              </a:cxnLst>
              <a:rect l="0" t="0" r="r" b="b"/>
              <a:pathLst>
                <a:path w="33" h="32">
                  <a:moveTo>
                    <a:pt x="16" y="4"/>
                  </a:moveTo>
                  <a:lnTo>
                    <a:pt x="12" y="5"/>
                  </a:lnTo>
                  <a:lnTo>
                    <a:pt x="8" y="8"/>
                  </a:lnTo>
                  <a:lnTo>
                    <a:pt x="5" y="11"/>
                  </a:lnTo>
                  <a:lnTo>
                    <a:pt x="4" y="16"/>
                  </a:lnTo>
                  <a:lnTo>
                    <a:pt x="5" y="20"/>
                  </a:lnTo>
                  <a:lnTo>
                    <a:pt x="8" y="25"/>
                  </a:lnTo>
                  <a:lnTo>
                    <a:pt x="12" y="27"/>
                  </a:lnTo>
                  <a:lnTo>
                    <a:pt x="16" y="28"/>
                  </a:lnTo>
                  <a:lnTo>
                    <a:pt x="20" y="27"/>
                  </a:lnTo>
                  <a:lnTo>
                    <a:pt x="25" y="25"/>
                  </a:lnTo>
                  <a:lnTo>
                    <a:pt x="28" y="20"/>
                  </a:lnTo>
                  <a:lnTo>
                    <a:pt x="29" y="16"/>
                  </a:lnTo>
                  <a:lnTo>
                    <a:pt x="28" y="11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1" y="9"/>
                  </a:lnTo>
                  <a:lnTo>
                    <a:pt x="32" y="10"/>
                  </a:lnTo>
                  <a:lnTo>
                    <a:pt x="32" y="11"/>
                  </a:lnTo>
                  <a:lnTo>
                    <a:pt x="33" y="16"/>
                  </a:lnTo>
                  <a:lnTo>
                    <a:pt x="32" y="22"/>
                  </a:lnTo>
                  <a:lnTo>
                    <a:pt x="31" y="23"/>
                  </a:lnTo>
                  <a:lnTo>
                    <a:pt x="28" y="28"/>
                  </a:lnTo>
                  <a:lnTo>
                    <a:pt x="23" y="30"/>
                  </a:lnTo>
                  <a:lnTo>
                    <a:pt x="22" y="31"/>
                  </a:lnTo>
                  <a:lnTo>
                    <a:pt x="16" y="32"/>
                  </a:lnTo>
                  <a:lnTo>
                    <a:pt x="12" y="31"/>
                  </a:lnTo>
                  <a:lnTo>
                    <a:pt x="11" y="31"/>
                  </a:lnTo>
                  <a:lnTo>
                    <a:pt x="10" y="30"/>
                  </a:lnTo>
                  <a:lnTo>
                    <a:pt x="5" y="28"/>
                  </a:lnTo>
                  <a:lnTo>
                    <a:pt x="2" y="23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1" y="11"/>
                  </a:lnTo>
                  <a:lnTo>
                    <a:pt x="1" y="10"/>
                  </a:lnTo>
                  <a:lnTo>
                    <a:pt x="2" y="9"/>
                  </a:lnTo>
                  <a:lnTo>
                    <a:pt x="5" y="5"/>
                  </a:lnTo>
                  <a:lnTo>
                    <a:pt x="10" y="2"/>
                  </a:lnTo>
                  <a:lnTo>
                    <a:pt x="11" y="1"/>
                  </a:lnTo>
                  <a:lnTo>
                    <a:pt x="12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0" name="Freeform 397">
              <a:extLst>
                <a:ext uri="{FF2B5EF4-FFF2-40B4-BE49-F238E27FC236}">
                  <a16:creationId xmlns:a16="http://schemas.microsoft.com/office/drawing/2014/main" id="{7F3D3EBE-83C7-4E06-83A3-38E16D1AD0A5}"/>
                </a:ext>
              </a:extLst>
            </p:cNvPr>
            <p:cNvSpPr>
              <a:spLocks/>
            </p:cNvSpPr>
            <p:nvPr/>
          </p:nvSpPr>
          <p:spPr bwMode="auto">
            <a:xfrm>
              <a:off x="5418159" y="4511462"/>
              <a:ext cx="33416" cy="3226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9" y="0"/>
                </a:cxn>
                <a:cxn ang="0">
                  <a:pos x="22" y="2"/>
                </a:cxn>
                <a:cxn ang="0">
                  <a:pos x="26" y="4"/>
                </a:cxn>
                <a:cxn ang="0">
                  <a:pos x="28" y="7"/>
                </a:cxn>
                <a:cxn ang="0">
                  <a:pos x="29" y="15"/>
                </a:cxn>
                <a:cxn ang="0">
                  <a:pos x="28" y="19"/>
                </a:cxn>
                <a:cxn ang="0">
                  <a:pos x="28" y="21"/>
                </a:cxn>
                <a:cxn ang="0">
                  <a:pos x="26" y="24"/>
                </a:cxn>
                <a:cxn ang="0">
                  <a:pos x="22" y="26"/>
                </a:cxn>
                <a:cxn ang="0">
                  <a:pos x="19" y="28"/>
                </a:cxn>
                <a:cxn ang="0">
                  <a:pos x="11" y="28"/>
                </a:cxn>
                <a:cxn ang="0">
                  <a:pos x="5" y="24"/>
                </a:cxn>
                <a:cxn ang="0">
                  <a:pos x="2" y="21"/>
                </a:cxn>
                <a:cxn ang="0">
                  <a:pos x="1" y="19"/>
                </a:cxn>
                <a:cxn ang="0">
                  <a:pos x="0" y="15"/>
                </a:cxn>
                <a:cxn ang="0">
                  <a:pos x="2" y="7"/>
                </a:cxn>
                <a:cxn ang="0">
                  <a:pos x="5" y="4"/>
                </a:cxn>
                <a:cxn ang="0">
                  <a:pos x="11" y="0"/>
                </a:cxn>
              </a:cxnLst>
              <a:rect l="0" t="0" r="r" b="b"/>
              <a:pathLst>
                <a:path w="29" h="28">
                  <a:moveTo>
                    <a:pt x="11" y="0"/>
                  </a:moveTo>
                  <a:lnTo>
                    <a:pt x="19" y="0"/>
                  </a:lnTo>
                  <a:lnTo>
                    <a:pt x="22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15"/>
                  </a:lnTo>
                  <a:lnTo>
                    <a:pt x="28" y="19"/>
                  </a:lnTo>
                  <a:lnTo>
                    <a:pt x="28" y="21"/>
                  </a:lnTo>
                  <a:lnTo>
                    <a:pt x="26" y="24"/>
                  </a:lnTo>
                  <a:lnTo>
                    <a:pt x="22" y="26"/>
                  </a:lnTo>
                  <a:lnTo>
                    <a:pt x="19" y="28"/>
                  </a:lnTo>
                  <a:lnTo>
                    <a:pt x="11" y="28"/>
                  </a:lnTo>
                  <a:lnTo>
                    <a:pt x="5" y="24"/>
                  </a:lnTo>
                  <a:lnTo>
                    <a:pt x="2" y="21"/>
                  </a:lnTo>
                  <a:lnTo>
                    <a:pt x="1" y="19"/>
                  </a:lnTo>
                  <a:lnTo>
                    <a:pt x="0" y="15"/>
                  </a:lnTo>
                  <a:lnTo>
                    <a:pt x="2" y="7"/>
                  </a:lnTo>
                  <a:lnTo>
                    <a:pt x="5" y="4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1" name="Freeform 398">
              <a:extLst>
                <a:ext uri="{FF2B5EF4-FFF2-40B4-BE49-F238E27FC236}">
                  <a16:creationId xmlns:a16="http://schemas.microsoft.com/office/drawing/2014/main" id="{71610BF9-6E43-4BA7-95DA-2EBF57F041B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17007" y="4509158"/>
              <a:ext cx="36873" cy="36873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2" y="5"/>
                </a:cxn>
                <a:cxn ang="0">
                  <a:pos x="7" y="8"/>
                </a:cxn>
                <a:cxn ang="0">
                  <a:pos x="4" y="12"/>
                </a:cxn>
                <a:cxn ang="0">
                  <a:pos x="3" y="17"/>
                </a:cxn>
                <a:cxn ang="0">
                  <a:pos x="4" y="21"/>
                </a:cxn>
                <a:cxn ang="0">
                  <a:pos x="7" y="25"/>
                </a:cxn>
                <a:cxn ang="0">
                  <a:pos x="12" y="27"/>
                </a:cxn>
                <a:cxn ang="0">
                  <a:pos x="16" y="28"/>
                </a:cxn>
                <a:cxn ang="0">
                  <a:pos x="20" y="27"/>
                </a:cxn>
                <a:cxn ang="0">
                  <a:pos x="25" y="25"/>
                </a:cxn>
                <a:cxn ang="0">
                  <a:pos x="28" y="21"/>
                </a:cxn>
                <a:cxn ang="0">
                  <a:pos x="29" y="17"/>
                </a:cxn>
                <a:cxn ang="0">
                  <a:pos x="28" y="12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0" y="9"/>
                </a:cxn>
                <a:cxn ang="0">
                  <a:pos x="31" y="10"/>
                </a:cxn>
                <a:cxn ang="0">
                  <a:pos x="31" y="11"/>
                </a:cxn>
                <a:cxn ang="0">
                  <a:pos x="32" y="17"/>
                </a:cxn>
                <a:cxn ang="0">
                  <a:pos x="31" y="22"/>
                </a:cxn>
                <a:cxn ang="0">
                  <a:pos x="30" y="23"/>
                </a:cxn>
                <a:cxn ang="0">
                  <a:pos x="28" y="28"/>
                </a:cxn>
                <a:cxn ang="0">
                  <a:pos x="23" y="30"/>
                </a:cxn>
                <a:cxn ang="0">
                  <a:pos x="22" y="31"/>
                </a:cxn>
                <a:cxn ang="0">
                  <a:pos x="16" y="32"/>
                </a:cxn>
                <a:cxn ang="0">
                  <a:pos x="11" y="31"/>
                </a:cxn>
                <a:cxn ang="0">
                  <a:pos x="10" y="31"/>
                </a:cxn>
                <a:cxn ang="0">
                  <a:pos x="9" y="30"/>
                </a:cxn>
                <a:cxn ang="0">
                  <a:pos x="4" y="28"/>
                </a:cxn>
                <a:cxn ang="0">
                  <a:pos x="1" y="23"/>
                </a:cxn>
                <a:cxn ang="0">
                  <a:pos x="1" y="22"/>
                </a:cxn>
                <a:cxn ang="0">
                  <a:pos x="0" y="17"/>
                </a:cxn>
                <a:cxn ang="0">
                  <a:pos x="1" y="11"/>
                </a:cxn>
                <a:cxn ang="0">
                  <a:pos x="1" y="10"/>
                </a:cxn>
                <a:cxn ang="0">
                  <a:pos x="1" y="9"/>
                </a:cxn>
                <a:cxn ang="0">
                  <a:pos x="4" y="5"/>
                </a:cxn>
                <a:cxn ang="0">
                  <a:pos x="9" y="2"/>
                </a:cxn>
                <a:cxn ang="0">
                  <a:pos x="10" y="1"/>
                </a:cxn>
                <a:cxn ang="0">
                  <a:pos x="11" y="1"/>
                </a:cxn>
                <a:cxn ang="0">
                  <a:pos x="16" y="0"/>
                </a:cxn>
              </a:cxnLst>
              <a:rect l="0" t="0" r="r" b="b"/>
              <a:pathLst>
                <a:path w="32" h="32">
                  <a:moveTo>
                    <a:pt x="16" y="4"/>
                  </a:moveTo>
                  <a:lnTo>
                    <a:pt x="12" y="5"/>
                  </a:lnTo>
                  <a:lnTo>
                    <a:pt x="7" y="8"/>
                  </a:lnTo>
                  <a:lnTo>
                    <a:pt x="4" y="12"/>
                  </a:lnTo>
                  <a:lnTo>
                    <a:pt x="3" y="17"/>
                  </a:lnTo>
                  <a:lnTo>
                    <a:pt x="4" y="21"/>
                  </a:lnTo>
                  <a:lnTo>
                    <a:pt x="7" y="25"/>
                  </a:lnTo>
                  <a:lnTo>
                    <a:pt x="12" y="27"/>
                  </a:lnTo>
                  <a:lnTo>
                    <a:pt x="16" y="28"/>
                  </a:lnTo>
                  <a:lnTo>
                    <a:pt x="20" y="27"/>
                  </a:lnTo>
                  <a:lnTo>
                    <a:pt x="25" y="25"/>
                  </a:lnTo>
                  <a:lnTo>
                    <a:pt x="28" y="21"/>
                  </a:lnTo>
                  <a:lnTo>
                    <a:pt x="29" y="17"/>
                  </a:lnTo>
                  <a:lnTo>
                    <a:pt x="28" y="12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0" y="9"/>
                  </a:lnTo>
                  <a:lnTo>
                    <a:pt x="31" y="10"/>
                  </a:lnTo>
                  <a:lnTo>
                    <a:pt x="31" y="11"/>
                  </a:lnTo>
                  <a:lnTo>
                    <a:pt x="32" y="17"/>
                  </a:lnTo>
                  <a:lnTo>
                    <a:pt x="31" y="22"/>
                  </a:lnTo>
                  <a:lnTo>
                    <a:pt x="30" y="23"/>
                  </a:lnTo>
                  <a:lnTo>
                    <a:pt x="28" y="28"/>
                  </a:lnTo>
                  <a:lnTo>
                    <a:pt x="23" y="30"/>
                  </a:lnTo>
                  <a:lnTo>
                    <a:pt x="22" y="31"/>
                  </a:lnTo>
                  <a:lnTo>
                    <a:pt x="16" y="32"/>
                  </a:lnTo>
                  <a:lnTo>
                    <a:pt x="11" y="31"/>
                  </a:lnTo>
                  <a:lnTo>
                    <a:pt x="10" y="31"/>
                  </a:lnTo>
                  <a:lnTo>
                    <a:pt x="9" y="30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1" y="22"/>
                  </a:lnTo>
                  <a:lnTo>
                    <a:pt x="0" y="17"/>
                  </a:lnTo>
                  <a:lnTo>
                    <a:pt x="1" y="11"/>
                  </a:lnTo>
                  <a:lnTo>
                    <a:pt x="1" y="10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2"/>
                  </a:lnTo>
                  <a:lnTo>
                    <a:pt x="10" y="1"/>
                  </a:lnTo>
                  <a:lnTo>
                    <a:pt x="11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2" name="Freeform 399">
              <a:extLst>
                <a:ext uri="{FF2B5EF4-FFF2-40B4-BE49-F238E27FC236}">
                  <a16:creationId xmlns:a16="http://schemas.microsoft.com/office/drawing/2014/main" id="{3947EE47-3778-4AA6-A61C-7F906391305A}"/>
                </a:ext>
              </a:extLst>
            </p:cNvPr>
            <p:cNvSpPr>
              <a:spLocks/>
            </p:cNvSpPr>
            <p:nvPr/>
          </p:nvSpPr>
          <p:spPr bwMode="auto">
            <a:xfrm>
              <a:off x="5369764" y="4707350"/>
              <a:ext cx="32264" cy="33416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8" y="1"/>
                </a:cxn>
                <a:cxn ang="0">
                  <a:pos x="21" y="2"/>
                </a:cxn>
                <a:cxn ang="0">
                  <a:pos x="24" y="4"/>
                </a:cxn>
                <a:cxn ang="0">
                  <a:pos x="26" y="8"/>
                </a:cxn>
                <a:cxn ang="0">
                  <a:pos x="28" y="11"/>
                </a:cxn>
                <a:cxn ang="0">
                  <a:pos x="28" y="19"/>
                </a:cxn>
                <a:cxn ang="0">
                  <a:pos x="24" y="25"/>
                </a:cxn>
                <a:cxn ang="0">
                  <a:pos x="21" y="28"/>
                </a:cxn>
                <a:cxn ang="0">
                  <a:pos x="18" y="29"/>
                </a:cxn>
                <a:cxn ang="0">
                  <a:pos x="14" y="29"/>
                </a:cxn>
                <a:cxn ang="0">
                  <a:pos x="10" y="29"/>
                </a:cxn>
                <a:cxn ang="0">
                  <a:pos x="6" y="27"/>
                </a:cxn>
                <a:cxn ang="0">
                  <a:pos x="3" y="24"/>
                </a:cxn>
                <a:cxn ang="0">
                  <a:pos x="1" y="20"/>
                </a:cxn>
                <a:cxn ang="0">
                  <a:pos x="0" y="15"/>
                </a:cxn>
                <a:cxn ang="0">
                  <a:pos x="1" y="10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10" y="1"/>
                </a:cxn>
                <a:cxn ang="0">
                  <a:pos x="14" y="0"/>
                </a:cxn>
              </a:cxnLst>
              <a:rect l="0" t="0" r="r" b="b"/>
              <a:pathLst>
                <a:path w="28" h="29">
                  <a:moveTo>
                    <a:pt x="14" y="0"/>
                  </a:moveTo>
                  <a:lnTo>
                    <a:pt x="18" y="1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8"/>
                  </a:lnTo>
                  <a:lnTo>
                    <a:pt x="28" y="11"/>
                  </a:lnTo>
                  <a:lnTo>
                    <a:pt x="28" y="19"/>
                  </a:lnTo>
                  <a:lnTo>
                    <a:pt x="24" y="25"/>
                  </a:lnTo>
                  <a:lnTo>
                    <a:pt x="21" y="28"/>
                  </a:lnTo>
                  <a:lnTo>
                    <a:pt x="18" y="29"/>
                  </a:lnTo>
                  <a:lnTo>
                    <a:pt x="14" y="29"/>
                  </a:lnTo>
                  <a:lnTo>
                    <a:pt x="10" y="29"/>
                  </a:lnTo>
                  <a:lnTo>
                    <a:pt x="6" y="27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5"/>
                  </a:lnTo>
                  <a:lnTo>
                    <a:pt x="1" y="10"/>
                  </a:lnTo>
                  <a:lnTo>
                    <a:pt x="3" y="6"/>
                  </a:lnTo>
                  <a:lnTo>
                    <a:pt x="6" y="3"/>
                  </a:lnTo>
                  <a:lnTo>
                    <a:pt x="10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3" name="Freeform 400">
              <a:extLst>
                <a:ext uri="{FF2B5EF4-FFF2-40B4-BE49-F238E27FC236}">
                  <a16:creationId xmlns:a16="http://schemas.microsoft.com/office/drawing/2014/main" id="{7F3550BB-F64F-421E-AE13-EEB2ED7CEFD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67459" y="4706198"/>
              <a:ext cx="36873" cy="36873"/>
            </a:xfrm>
            <a:custGeom>
              <a:avLst/>
              <a:gdLst/>
              <a:ahLst/>
              <a:cxnLst>
                <a:cxn ang="0">
                  <a:pos x="16" y="3"/>
                </a:cxn>
                <a:cxn ang="0">
                  <a:pos x="13" y="4"/>
                </a:cxn>
                <a:cxn ang="0">
                  <a:pos x="8" y="7"/>
                </a:cxn>
                <a:cxn ang="0">
                  <a:pos x="5" y="12"/>
                </a:cxn>
                <a:cxn ang="0">
                  <a:pos x="4" y="16"/>
                </a:cxn>
                <a:cxn ang="0">
                  <a:pos x="5" y="20"/>
                </a:cxn>
                <a:cxn ang="0">
                  <a:pos x="8" y="25"/>
                </a:cxn>
                <a:cxn ang="0">
                  <a:pos x="13" y="28"/>
                </a:cxn>
                <a:cxn ang="0">
                  <a:pos x="16" y="29"/>
                </a:cxn>
                <a:cxn ang="0">
                  <a:pos x="20" y="28"/>
                </a:cxn>
                <a:cxn ang="0">
                  <a:pos x="25" y="25"/>
                </a:cxn>
                <a:cxn ang="0">
                  <a:pos x="27" y="20"/>
                </a:cxn>
                <a:cxn ang="0">
                  <a:pos x="28" y="16"/>
                </a:cxn>
                <a:cxn ang="0">
                  <a:pos x="27" y="12"/>
                </a:cxn>
                <a:cxn ang="0">
                  <a:pos x="25" y="7"/>
                </a:cxn>
                <a:cxn ang="0">
                  <a:pos x="20" y="4"/>
                </a:cxn>
                <a:cxn ang="0">
                  <a:pos x="16" y="3"/>
                </a:cxn>
                <a:cxn ang="0">
                  <a:pos x="16" y="0"/>
                </a:cxn>
                <a:cxn ang="0">
                  <a:pos x="22" y="0"/>
                </a:cxn>
                <a:cxn ang="0">
                  <a:pos x="23" y="1"/>
                </a:cxn>
                <a:cxn ang="0">
                  <a:pos x="28" y="4"/>
                </a:cxn>
                <a:cxn ang="0">
                  <a:pos x="30" y="9"/>
                </a:cxn>
                <a:cxn ang="0">
                  <a:pos x="31" y="10"/>
                </a:cxn>
                <a:cxn ang="0">
                  <a:pos x="31" y="11"/>
                </a:cxn>
                <a:cxn ang="0">
                  <a:pos x="32" y="16"/>
                </a:cxn>
                <a:cxn ang="0">
                  <a:pos x="31" y="22"/>
                </a:cxn>
                <a:cxn ang="0">
                  <a:pos x="30" y="23"/>
                </a:cxn>
                <a:cxn ang="0">
                  <a:pos x="28" y="28"/>
                </a:cxn>
                <a:cxn ang="0">
                  <a:pos x="23" y="30"/>
                </a:cxn>
                <a:cxn ang="0">
                  <a:pos x="22" y="31"/>
                </a:cxn>
                <a:cxn ang="0">
                  <a:pos x="16" y="32"/>
                </a:cxn>
                <a:cxn ang="0">
                  <a:pos x="12" y="31"/>
                </a:cxn>
                <a:cxn ang="0">
                  <a:pos x="11" y="31"/>
                </a:cxn>
                <a:cxn ang="0">
                  <a:pos x="10" y="30"/>
                </a:cxn>
                <a:cxn ang="0">
                  <a:pos x="5" y="28"/>
                </a:cxn>
                <a:cxn ang="0">
                  <a:pos x="2" y="23"/>
                </a:cxn>
                <a:cxn ang="0">
                  <a:pos x="1" y="22"/>
                </a:cxn>
                <a:cxn ang="0">
                  <a:pos x="0" y="16"/>
                </a:cxn>
                <a:cxn ang="0">
                  <a:pos x="1" y="11"/>
                </a:cxn>
                <a:cxn ang="0">
                  <a:pos x="1" y="10"/>
                </a:cxn>
                <a:cxn ang="0">
                  <a:pos x="2" y="9"/>
                </a:cxn>
                <a:cxn ang="0">
                  <a:pos x="5" y="4"/>
                </a:cxn>
                <a:cxn ang="0">
                  <a:pos x="10" y="1"/>
                </a:cxn>
                <a:cxn ang="0">
                  <a:pos x="11" y="0"/>
                </a:cxn>
                <a:cxn ang="0">
                  <a:pos x="12" y="0"/>
                </a:cxn>
                <a:cxn ang="0">
                  <a:pos x="16" y="0"/>
                </a:cxn>
              </a:cxnLst>
              <a:rect l="0" t="0" r="r" b="b"/>
              <a:pathLst>
                <a:path w="32" h="32">
                  <a:moveTo>
                    <a:pt x="16" y="3"/>
                  </a:moveTo>
                  <a:lnTo>
                    <a:pt x="13" y="4"/>
                  </a:lnTo>
                  <a:lnTo>
                    <a:pt x="8" y="7"/>
                  </a:lnTo>
                  <a:lnTo>
                    <a:pt x="5" y="12"/>
                  </a:lnTo>
                  <a:lnTo>
                    <a:pt x="4" y="16"/>
                  </a:lnTo>
                  <a:lnTo>
                    <a:pt x="5" y="20"/>
                  </a:lnTo>
                  <a:lnTo>
                    <a:pt x="8" y="25"/>
                  </a:lnTo>
                  <a:lnTo>
                    <a:pt x="13" y="28"/>
                  </a:lnTo>
                  <a:lnTo>
                    <a:pt x="16" y="29"/>
                  </a:lnTo>
                  <a:lnTo>
                    <a:pt x="20" y="28"/>
                  </a:lnTo>
                  <a:lnTo>
                    <a:pt x="25" y="25"/>
                  </a:lnTo>
                  <a:lnTo>
                    <a:pt x="27" y="20"/>
                  </a:lnTo>
                  <a:lnTo>
                    <a:pt x="28" y="16"/>
                  </a:lnTo>
                  <a:lnTo>
                    <a:pt x="27" y="12"/>
                  </a:lnTo>
                  <a:lnTo>
                    <a:pt x="25" y="7"/>
                  </a:lnTo>
                  <a:lnTo>
                    <a:pt x="20" y="4"/>
                  </a:lnTo>
                  <a:lnTo>
                    <a:pt x="16" y="3"/>
                  </a:lnTo>
                  <a:close/>
                  <a:moveTo>
                    <a:pt x="16" y="0"/>
                  </a:moveTo>
                  <a:lnTo>
                    <a:pt x="22" y="0"/>
                  </a:lnTo>
                  <a:lnTo>
                    <a:pt x="23" y="1"/>
                  </a:lnTo>
                  <a:lnTo>
                    <a:pt x="28" y="4"/>
                  </a:lnTo>
                  <a:lnTo>
                    <a:pt x="30" y="9"/>
                  </a:lnTo>
                  <a:lnTo>
                    <a:pt x="31" y="10"/>
                  </a:lnTo>
                  <a:lnTo>
                    <a:pt x="31" y="11"/>
                  </a:lnTo>
                  <a:lnTo>
                    <a:pt x="32" y="16"/>
                  </a:lnTo>
                  <a:lnTo>
                    <a:pt x="31" y="22"/>
                  </a:lnTo>
                  <a:lnTo>
                    <a:pt x="30" y="23"/>
                  </a:lnTo>
                  <a:lnTo>
                    <a:pt x="28" y="28"/>
                  </a:lnTo>
                  <a:lnTo>
                    <a:pt x="23" y="30"/>
                  </a:lnTo>
                  <a:lnTo>
                    <a:pt x="22" y="31"/>
                  </a:lnTo>
                  <a:lnTo>
                    <a:pt x="16" y="32"/>
                  </a:lnTo>
                  <a:lnTo>
                    <a:pt x="12" y="31"/>
                  </a:lnTo>
                  <a:lnTo>
                    <a:pt x="11" y="31"/>
                  </a:lnTo>
                  <a:lnTo>
                    <a:pt x="10" y="30"/>
                  </a:lnTo>
                  <a:lnTo>
                    <a:pt x="5" y="28"/>
                  </a:lnTo>
                  <a:lnTo>
                    <a:pt x="2" y="23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1" y="11"/>
                  </a:lnTo>
                  <a:lnTo>
                    <a:pt x="1" y="10"/>
                  </a:lnTo>
                  <a:lnTo>
                    <a:pt x="2" y="9"/>
                  </a:lnTo>
                  <a:lnTo>
                    <a:pt x="5" y="4"/>
                  </a:lnTo>
                  <a:lnTo>
                    <a:pt x="10" y="1"/>
                  </a:lnTo>
                  <a:lnTo>
                    <a:pt x="11" y="0"/>
                  </a:lnTo>
                  <a:lnTo>
                    <a:pt x="12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4" name="Freeform 401">
              <a:extLst>
                <a:ext uri="{FF2B5EF4-FFF2-40B4-BE49-F238E27FC236}">
                  <a16:creationId xmlns:a16="http://schemas.microsoft.com/office/drawing/2014/main" id="{85F23A09-C1B9-43E1-8EE0-20801157BCA4}"/>
                </a:ext>
              </a:extLst>
            </p:cNvPr>
            <p:cNvSpPr>
              <a:spLocks/>
            </p:cNvSpPr>
            <p:nvPr/>
          </p:nvSpPr>
          <p:spPr bwMode="auto">
            <a:xfrm>
              <a:off x="5516103" y="4463067"/>
              <a:ext cx="33416" cy="3226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9" y="0"/>
                </a:cxn>
                <a:cxn ang="0">
                  <a:pos x="22" y="2"/>
                </a:cxn>
                <a:cxn ang="0">
                  <a:pos x="26" y="3"/>
                </a:cxn>
                <a:cxn ang="0">
                  <a:pos x="28" y="6"/>
                </a:cxn>
                <a:cxn ang="0">
                  <a:pos x="29" y="14"/>
                </a:cxn>
                <a:cxn ang="0">
                  <a:pos x="29" y="18"/>
                </a:cxn>
                <a:cxn ang="0">
                  <a:pos x="28" y="21"/>
                </a:cxn>
                <a:cxn ang="0">
                  <a:pos x="26" y="24"/>
                </a:cxn>
                <a:cxn ang="0">
                  <a:pos x="22" y="26"/>
                </a:cxn>
                <a:cxn ang="0">
                  <a:pos x="19" y="28"/>
                </a:cxn>
                <a:cxn ang="0">
                  <a:pos x="11" y="28"/>
                </a:cxn>
                <a:cxn ang="0">
                  <a:pos x="5" y="24"/>
                </a:cxn>
                <a:cxn ang="0">
                  <a:pos x="2" y="21"/>
                </a:cxn>
                <a:cxn ang="0">
                  <a:pos x="1" y="18"/>
                </a:cxn>
                <a:cxn ang="0">
                  <a:pos x="0" y="14"/>
                </a:cxn>
                <a:cxn ang="0">
                  <a:pos x="2" y="6"/>
                </a:cxn>
                <a:cxn ang="0">
                  <a:pos x="5" y="3"/>
                </a:cxn>
                <a:cxn ang="0">
                  <a:pos x="11" y="0"/>
                </a:cxn>
              </a:cxnLst>
              <a:rect l="0" t="0" r="r" b="b"/>
              <a:pathLst>
                <a:path w="29" h="28">
                  <a:moveTo>
                    <a:pt x="11" y="0"/>
                  </a:moveTo>
                  <a:lnTo>
                    <a:pt x="19" y="0"/>
                  </a:lnTo>
                  <a:lnTo>
                    <a:pt x="22" y="2"/>
                  </a:lnTo>
                  <a:lnTo>
                    <a:pt x="26" y="3"/>
                  </a:lnTo>
                  <a:lnTo>
                    <a:pt x="28" y="6"/>
                  </a:lnTo>
                  <a:lnTo>
                    <a:pt x="29" y="14"/>
                  </a:lnTo>
                  <a:lnTo>
                    <a:pt x="29" y="18"/>
                  </a:lnTo>
                  <a:lnTo>
                    <a:pt x="28" y="21"/>
                  </a:lnTo>
                  <a:lnTo>
                    <a:pt x="26" y="24"/>
                  </a:lnTo>
                  <a:lnTo>
                    <a:pt x="22" y="26"/>
                  </a:lnTo>
                  <a:lnTo>
                    <a:pt x="19" y="28"/>
                  </a:lnTo>
                  <a:lnTo>
                    <a:pt x="11" y="28"/>
                  </a:lnTo>
                  <a:lnTo>
                    <a:pt x="5" y="24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4"/>
                  </a:lnTo>
                  <a:lnTo>
                    <a:pt x="2" y="6"/>
                  </a:lnTo>
                  <a:lnTo>
                    <a:pt x="5" y="3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5" name="Freeform 402">
              <a:extLst>
                <a:ext uri="{FF2B5EF4-FFF2-40B4-BE49-F238E27FC236}">
                  <a16:creationId xmlns:a16="http://schemas.microsoft.com/office/drawing/2014/main" id="{EE75CB18-BE09-4B16-A9A5-736F3E637A9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14951" y="4460762"/>
              <a:ext cx="36873" cy="36873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2" y="4"/>
                </a:cxn>
                <a:cxn ang="0">
                  <a:pos x="7" y="7"/>
                </a:cxn>
                <a:cxn ang="0">
                  <a:pos x="4" y="11"/>
                </a:cxn>
                <a:cxn ang="0">
                  <a:pos x="3" y="16"/>
                </a:cxn>
                <a:cxn ang="0">
                  <a:pos x="4" y="20"/>
                </a:cxn>
                <a:cxn ang="0">
                  <a:pos x="7" y="25"/>
                </a:cxn>
                <a:cxn ang="0">
                  <a:pos x="12" y="27"/>
                </a:cxn>
                <a:cxn ang="0">
                  <a:pos x="16" y="28"/>
                </a:cxn>
                <a:cxn ang="0">
                  <a:pos x="20" y="27"/>
                </a:cxn>
                <a:cxn ang="0">
                  <a:pos x="25" y="25"/>
                </a:cxn>
                <a:cxn ang="0">
                  <a:pos x="28" y="20"/>
                </a:cxn>
                <a:cxn ang="0">
                  <a:pos x="29" y="16"/>
                </a:cxn>
                <a:cxn ang="0">
                  <a:pos x="28" y="11"/>
                </a:cxn>
                <a:cxn ang="0">
                  <a:pos x="25" y="7"/>
                </a:cxn>
                <a:cxn ang="0">
                  <a:pos x="20" y="4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4"/>
                </a:cxn>
                <a:cxn ang="0">
                  <a:pos x="30" y="8"/>
                </a:cxn>
                <a:cxn ang="0">
                  <a:pos x="31" y="9"/>
                </a:cxn>
                <a:cxn ang="0">
                  <a:pos x="31" y="10"/>
                </a:cxn>
                <a:cxn ang="0">
                  <a:pos x="32" y="16"/>
                </a:cxn>
                <a:cxn ang="0">
                  <a:pos x="31" y="22"/>
                </a:cxn>
                <a:cxn ang="0">
                  <a:pos x="30" y="23"/>
                </a:cxn>
                <a:cxn ang="0">
                  <a:pos x="28" y="28"/>
                </a:cxn>
                <a:cxn ang="0">
                  <a:pos x="23" y="30"/>
                </a:cxn>
                <a:cxn ang="0">
                  <a:pos x="22" y="31"/>
                </a:cxn>
                <a:cxn ang="0">
                  <a:pos x="16" y="32"/>
                </a:cxn>
                <a:cxn ang="0">
                  <a:pos x="11" y="31"/>
                </a:cxn>
                <a:cxn ang="0">
                  <a:pos x="10" y="31"/>
                </a:cxn>
                <a:cxn ang="0">
                  <a:pos x="9" y="30"/>
                </a:cxn>
                <a:cxn ang="0">
                  <a:pos x="4" y="28"/>
                </a:cxn>
                <a:cxn ang="0">
                  <a:pos x="1" y="23"/>
                </a:cxn>
                <a:cxn ang="0">
                  <a:pos x="1" y="22"/>
                </a:cxn>
                <a:cxn ang="0">
                  <a:pos x="0" y="16"/>
                </a:cxn>
                <a:cxn ang="0">
                  <a:pos x="1" y="10"/>
                </a:cxn>
                <a:cxn ang="0">
                  <a:pos x="1" y="9"/>
                </a:cxn>
                <a:cxn ang="0">
                  <a:pos x="1" y="8"/>
                </a:cxn>
                <a:cxn ang="0">
                  <a:pos x="4" y="4"/>
                </a:cxn>
                <a:cxn ang="0">
                  <a:pos x="9" y="2"/>
                </a:cxn>
                <a:cxn ang="0">
                  <a:pos x="10" y="1"/>
                </a:cxn>
                <a:cxn ang="0">
                  <a:pos x="11" y="1"/>
                </a:cxn>
                <a:cxn ang="0">
                  <a:pos x="16" y="0"/>
                </a:cxn>
              </a:cxnLst>
              <a:rect l="0" t="0" r="r" b="b"/>
              <a:pathLst>
                <a:path w="32" h="32">
                  <a:moveTo>
                    <a:pt x="16" y="4"/>
                  </a:moveTo>
                  <a:lnTo>
                    <a:pt x="12" y="4"/>
                  </a:lnTo>
                  <a:lnTo>
                    <a:pt x="7" y="7"/>
                  </a:lnTo>
                  <a:lnTo>
                    <a:pt x="4" y="11"/>
                  </a:lnTo>
                  <a:lnTo>
                    <a:pt x="3" y="16"/>
                  </a:lnTo>
                  <a:lnTo>
                    <a:pt x="4" y="20"/>
                  </a:lnTo>
                  <a:lnTo>
                    <a:pt x="7" y="25"/>
                  </a:lnTo>
                  <a:lnTo>
                    <a:pt x="12" y="27"/>
                  </a:lnTo>
                  <a:lnTo>
                    <a:pt x="16" y="28"/>
                  </a:lnTo>
                  <a:lnTo>
                    <a:pt x="20" y="27"/>
                  </a:lnTo>
                  <a:lnTo>
                    <a:pt x="25" y="25"/>
                  </a:lnTo>
                  <a:lnTo>
                    <a:pt x="28" y="20"/>
                  </a:lnTo>
                  <a:lnTo>
                    <a:pt x="29" y="16"/>
                  </a:lnTo>
                  <a:lnTo>
                    <a:pt x="28" y="11"/>
                  </a:lnTo>
                  <a:lnTo>
                    <a:pt x="25" y="7"/>
                  </a:lnTo>
                  <a:lnTo>
                    <a:pt x="20" y="4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4"/>
                  </a:lnTo>
                  <a:lnTo>
                    <a:pt x="30" y="8"/>
                  </a:lnTo>
                  <a:lnTo>
                    <a:pt x="31" y="9"/>
                  </a:lnTo>
                  <a:lnTo>
                    <a:pt x="31" y="10"/>
                  </a:lnTo>
                  <a:lnTo>
                    <a:pt x="32" y="16"/>
                  </a:lnTo>
                  <a:lnTo>
                    <a:pt x="31" y="22"/>
                  </a:lnTo>
                  <a:lnTo>
                    <a:pt x="30" y="23"/>
                  </a:lnTo>
                  <a:lnTo>
                    <a:pt x="28" y="28"/>
                  </a:lnTo>
                  <a:lnTo>
                    <a:pt x="23" y="30"/>
                  </a:lnTo>
                  <a:lnTo>
                    <a:pt x="22" y="31"/>
                  </a:lnTo>
                  <a:lnTo>
                    <a:pt x="16" y="32"/>
                  </a:lnTo>
                  <a:lnTo>
                    <a:pt x="11" y="31"/>
                  </a:lnTo>
                  <a:lnTo>
                    <a:pt x="10" y="31"/>
                  </a:lnTo>
                  <a:lnTo>
                    <a:pt x="9" y="30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1" y="10"/>
                  </a:lnTo>
                  <a:lnTo>
                    <a:pt x="1" y="9"/>
                  </a:lnTo>
                  <a:lnTo>
                    <a:pt x="1" y="8"/>
                  </a:lnTo>
                  <a:lnTo>
                    <a:pt x="4" y="4"/>
                  </a:lnTo>
                  <a:lnTo>
                    <a:pt x="9" y="2"/>
                  </a:lnTo>
                  <a:lnTo>
                    <a:pt x="10" y="1"/>
                  </a:lnTo>
                  <a:lnTo>
                    <a:pt x="11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" name="Freeform 403">
              <a:extLst>
                <a:ext uri="{FF2B5EF4-FFF2-40B4-BE49-F238E27FC236}">
                  <a16:creationId xmlns:a16="http://schemas.microsoft.com/office/drawing/2014/main" id="{BE2ACA6B-5E7B-4AB0-AF2A-56DAC47B27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63595" y="4363970"/>
              <a:ext cx="33416" cy="3226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8" y="0"/>
                </a:cxn>
                <a:cxn ang="0">
                  <a:pos x="21" y="2"/>
                </a:cxn>
                <a:cxn ang="0">
                  <a:pos x="25" y="4"/>
                </a:cxn>
                <a:cxn ang="0">
                  <a:pos x="27" y="7"/>
                </a:cxn>
                <a:cxn ang="0">
                  <a:pos x="28" y="10"/>
                </a:cxn>
                <a:cxn ang="0">
                  <a:pos x="29" y="14"/>
                </a:cxn>
                <a:cxn ang="0">
                  <a:pos x="27" y="22"/>
                </a:cxn>
                <a:cxn ang="0">
                  <a:pos x="25" y="25"/>
                </a:cxn>
                <a:cxn ang="0">
                  <a:pos x="21" y="27"/>
                </a:cxn>
                <a:cxn ang="0">
                  <a:pos x="18" y="28"/>
                </a:cxn>
                <a:cxn ang="0">
                  <a:pos x="11" y="28"/>
                </a:cxn>
                <a:cxn ang="0">
                  <a:pos x="5" y="25"/>
                </a:cxn>
                <a:cxn ang="0">
                  <a:pos x="2" y="22"/>
                </a:cxn>
                <a:cxn ang="0">
                  <a:pos x="0" y="14"/>
                </a:cxn>
                <a:cxn ang="0">
                  <a:pos x="1" y="10"/>
                </a:cxn>
                <a:cxn ang="0">
                  <a:pos x="2" y="7"/>
                </a:cxn>
                <a:cxn ang="0">
                  <a:pos x="5" y="4"/>
                </a:cxn>
                <a:cxn ang="0">
                  <a:pos x="11" y="0"/>
                </a:cxn>
              </a:cxnLst>
              <a:rect l="0" t="0" r="r" b="b"/>
              <a:pathLst>
                <a:path w="29" h="28">
                  <a:moveTo>
                    <a:pt x="11" y="0"/>
                  </a:moveTo>
                  <a:lnTo>
                    <a:pt x="18" y="0"/>
                  </a:lnTo>
                  <a:lnTo>
                    <a:pt x="21" y="2"/>
                  </a:lnTo>
                  <a:lnTo>
                    <a:pt x="25" y="4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29" y="14"/>
                  </a:lnTo>
                  <a:lnTo>
                    <a:pt x="27" y="22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8" y="28"/>
                  </a:lnTo>
                  <a:lnTo>
                    <a:pt x="11" y="28"/>
                  </a:lnTo>
                  <a:lnTo>
                    <a:pt x="5" y="25"/>
                  </a:lnTo>
                  <a:lnTo>
                    <a:pt x="2" y="22"/>
                  </a:lnTo>
                  <a:lnTo>
                    <a:pt x="0" y="14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4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7" name="Freeform 404">
              <a:extLst>
                <a:ext uri="{FF2B5EF4-FFF2-40B4-BE49-F238E27FC236}">
                  <a16:creationId xmlns:a16="http://schemas.microsoft.com/office/drawing/2014/main" id="{27C8AF07-820D-4B72-92F1-04D4B0D6424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61291" y="4361666"/>
              <a:ext cx="38025" cy="36873"/>
            </a:xfrm>
            <a:custGeom>
              <a:avLst/>
              <a:gdLst/>
              <a:ahLst/>
              <a:cxnLst>
                <a:cxn ang="0">
                  <a:pos x="17" y="4"/>
                </a:cxn>
                <a:cxn ang="0">
                  <a:pos x="13" y="5"/>
                </a:cxn>
                <a:cxn ang="0">
                  <a:pos x="8" y="8"/>
                </a:cxn>
                <a:cxn ang="0">
                  <a:pos x="5" y="12"/>
                </a:cxn>
                <a:cxn ang="0">
                  <a:pos x="4" y="16"/>
                </a:cxn>
                <a:cxn ang="0">
                  <a:pos x="5" y="21"/>
                </a:cxn>
                <a:cxn ang="0">
                  <a:pos x="8" y="25"/>
                </a:cxn>
                <a:cxn ang="0">
                  <a:pos x="13" y="28"/>
                </a:cxn>
                <a:cxn ang="0">
                  <a:pos x="17" y="29"/>
                </a:cxn>
                <a:cxn ang="0">
                  <a:pos x="20" y="28"/>
                </a:cxn>
                <a:cxn ang="0">
                  <a:pos x="25" y="25"/>
                </a:cxn>
                <a:cxn ang="0">
                  <a:pos x="28" y="21"/>
                </a:cxn>
                <a:cxn ang="0">
                  <a:pos x="29" y="16"/>
                </a:cxn>
                <a:cxn ang="0">
                  <a:pos x="28" y="12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7" y="4"/>
                </a:cxn>
                <a:cxn ang="0">
                  <a:pos x="17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1" y="9"/>
                </a:cxn>
                <a:cxn ang="0">
                  <a:pos x="32" y="10"/>
                </a:cxn>
                <a:cxn ang="0">
                  <a:pos x="32" y="11"/>
                </a:cxn>
                <a:cxn ang="0">
                  <a:pos x="33" y="16"/>
                </a:cxn>
                <a:cxn ang="0">
                  <a:pos x="32" y="23"/>
                </a:cxn>
                <a:cxn ang="0">
                  <a:pos x="31" y="24"/>
                </a:cxn>
                <a:cxn ang="0">
                  <a:pos x="28" y="28"/>
                </a:cxn>
                <a:cxn ang="0">
                  <a:pos x="23" y="30"/>
                </a:cxn>
                <a:cxn ang="0">
                  <a:pos x="22" y="31"/>
                </a:cxn>
                <a:cxn ang="0">
                  <a:pos x="17" y="32"/>
                </a:cxn>
                <a:cxn ang="0">
                  <a:pos x="12" y="31"/>
                </a:cxn>
                <a:cxn ang="0">
                  <a:pos x="11" y="31"/>
                </a:cxn>
                <a:cxn ang="0">
                  <a:pos x="10" y="30"/>
                </a:cxn>
                <a:cxn ang="0">
                  <a:pos x="5" y="28"/>
                </a:cxn>
                <a:cxn ang="0">
                  <a:pos x="2" y="24"/>
                </a:cxn>
                <a:cxn ang="0">
                  <a:pos x="1" y="23"/>
                </a:cxn>
                <a:cxn ang="0">
                  <a:pos x="0" y="16"/>
                </a:cxn>
                <a:cxn ang="0">
                  <a:pos x="1" y="11"/>
                </a:cxn>
                <a:cxn ang="0">
                  <a:pos x="1" y="10"/>
                </a:cxn>
                <a:cxn ang="0">
                  <a:pos x="2" y="9"/>
                </a:cxn>
                <a:cxn ang="0">
                  <a:pos x="5" y="5"/>
                </a:cxn>
                <a:cxn ang="0">
                  <a:pos x="10" y="2"/>
                </a:cxn>
                <a:cxn ang="0">
                  <a:pos x="11" y="1"/>
                </a:cxn>
                <a:cxn ang="0">
                  <a:pos x="12" y="1"/>
                </a:cxn>
                <a:cxn ang="0">
                  <a:pos x="17" y="0"/>
                </a:cxn>
              </a:cxnLst>
              <a:rect l="0" t="0" r="r" b="b"/>
              <a:pathLst>
                <a:path w="33" h="32">
                  <a:moveTo>
                    <a:pt x="17" y="4"/>
                  </a:moveTo>
                  <a:lnTo>
                    <a:pt x="13" y="5"/>
                  </a:lnTo>
                  <a:lnTo>
                    <a:pt x="8" y="8"/>
                  </a:lnTo>
                  <a:lnTo>
                    <a:pt x="5" y="12"/>
                  </a:lnTo>
                  <a:lnTo>
                    <a:pt x="4" y="16"/>
                  </a:lnTo>
                  <a:lnTo>
                    <a:pt x="5" y="21"/>
                  </a:lnTo>
                  <a:lnTo>
                    <a:pt x="8" y="25"/>
                  </a:lnTo>
                  <a:lnTo>
                    <a:pt x="13" y="28"/>
                  </a:lnTo>
                  <a:lnTo>
                    <a:pt x="17" y="29"/>
                  </a:lnTo>
                  <a:lnTo>
                    <a:pt x="20" y="28"/>
                  </a:lnTo>
                  <a:lnTo>
                    <a:pt x="25" y="25"/>
                  </a:lnTo>
                  <a:lnTo>
                    <a:pt x="28" y="21"/>
                  </a:lnTo>
                  <a:lnTo>
                    <a:pt x="29" y="16"/>
                  </a:lnTo>
                  <a:lnTo>
                    <a:pt x="28" y="12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7" y="4"/>
                  </a:lnTo>
                  <a:close/>
                  <a:moveTo>
                    <a:pt x="17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1" y="9"/>
                  </a:lnTo>
                  <a:lnTo>
                    <a:pt x="32" y="10"/>
                  </a:lnTo>
                  <a:lnTo>
                    <a:pt x="32" y="11"/>
                  </a:lnTo>
                  <a:lnTo>
                    <a:pt x="33" y="16"/>
                  </a:lnTo>
                  <a:lnTo>
                    <a:pt x="32" y="23"/>
                  </a:lnTo>
                  <a:lnTo>
                    <a:pt x="31" y="24"/>
                  </a:lnTo>
                  <a:lnTo>
                    <a:pt x="28" y="28"/>
                  </a:lnTo>
                  <a:lnTo>
                    <a:pt x="23" y="30"/>
                  </a:lnTo>
                  <a:lnTo>
                    <a:pt x="22" y="31"/>
                  </a:lnTo>
                  <a:lnTo>
                    <a:pt x="17" y="32"/>
                  </a:lnTo>
                  <a:lnTo>
                    <a:pt x="12" y="31"/>
                  </a:lnTo>
                  <a:lnTo>
                    <a:pt x="11" y="31"/>
                  </a:lnTo>
                  <a:lnTo>
                    <a:pt x="10" y="30"/>
                  </a:lnTo>
                  <a:lnTo>
                    <a:pt x="5" y="28"/>
                  </a:lnTo>
                  <a:lnTo>
                    <a:pt x="2" y="24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11"/>
                  </a:lnTo>
                  <a:lnTo>
                    <a:pt x="1" y="10"/>
                  </a:lnTo>
                  <a:lnTo>
                    <a:pt x="2" y="9"/>
                  </a:lnTo>
                  <a:lnTo>
                    <a:pt x="5" y="5"/>
                  </a:lnTo>
                  <a:lnTo>
                    <a:pt x="10" y="2"/>
                  </a:lnTo>
                  <a:lnTo>
                    <a:pt x="11" y="1"/>
                  </a:lnTo>
                  <a:lnTo>
                    <a:pt x="12" y="1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8" name="Freeform 405">
              <a:extLst>
                <a:ext uri="{FF2B5EF4-FFF2-40B4-BE49-F238E27FC236}">
                  <a16:creationId xmlns:a16="http://schemas.microsoft.com/office/drawing/2014/main" id="{93D68566-BA2E-44F6-8B42-850E06AF43BE}"/>
                </a:ext>
              </a:extLst>
            </p:cNvPr>
            <p:cNvSpPr>
              <a:spLocks/>
            </p:cNvSpPr>
            <p:nvPr/>
          </p:nvSpPr>
          <p:spPr bwMode="auto">
            <a:xfrm>
              <a:off x="5271820" y="4068986"/>
              <a:ext cx="32264" cy="33416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8" y="1"/>
                </a:cxn>
                <a:cxn ang="0">
                  <a:pos x="21" y="2"/>
                </a:cxn>
                <a:cxn ang="0">
                  <a:pos x="24" y="4"/>
                </a:cxn>
                <a:cxn ang="0">
                  <a:pos x="26" y="8"/>
                </a:cxn>
                <a:cxn ang="0">
                  <a:pos x="28" y="11"/>
                </a:cxn>
                <a:cxn ang="0">
                  <a:pos x="28" y="18"/>
                </a:cxn>
                <a:cxn ang="0">
                  <a:pos x="24" y="24"/>
                </a:cxn>
                <a:cxn ang="0">
                  <a:pos x="21" y="27"/>
                </a:cxn>
                <a:cxn ang="0">
                  <a:pos x="18" y="28"/>
                </a:cxn>
                <a:cxn ang="0">
                  <a:pos x="14" y="29"/>
                </a:cxn>
                <a:cxn ang="0">
                  <a:pos x="10" y="28"/>
                </a:cxn>
                <a:cxn ang="0">
                  <a:pos x="6" y="26"/>
                </a:cxn>
                <a:cxn ang="0">
                  <a:pos x="3" y="23"/>
                </a:cxn>
                <a:cxn ang="0">
                  <a:pos x="1" y="19"/>
                </a:cxn>
                <a:cxn ang="0">
                  <a:pos x="0" y="15"/>
                </a:cxn>
                <a:cxn ang="0">
                  <a:pos x="1" y="10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10" y="1"/>
                </a:cxn>
                <a:cxn ang="0">
                  <a:pos x="14" y="0"/>
                </a:cxn>
              </a:cxnLst>
              <a:rect l="0" t="0" r="r" b="b"/>
              <a:pathLst>
                <a:path w="28" h="29">
                  <a:moveTo>
                    <a:pt x="14" y="0"/>
                  </a:moveTo>
                  <a:lnTo>
                    <a:pt x="18" y="1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8"/>
                  </a:lnTo>
                  <a:lnTo>
                    <a:pt x="28" y="11"/>
                  </a:lnTo>
                  <a:lnTo>
                    <a:pt x="28" y="18"/>
                  </a:lnTo>
                  <a:lnTo>
                    <a:pt x="24" y="24"/>
                  </a:lnTo>
                  <a:lnTo>
                    <a:pt x="21" y="27"/>
                  </a:lnTo>
                  <a:lnTo>
                    <a:pt x="18" y="28"/>
                  </a:lnTo>
                  <a:lnTo>
                    <a:pt x="14" y="29"/>
                  </a:lnTo>
                  <a:lnTo>
                    <a:pt x="10" y="28"/>
                  </a:lnTo>
                  <a:lnTo>
                    <a:pt x="6" y="26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5"/>
                  </a:lnTo>
                  <a:lnTo>
                    <a:pt x="1" y="10"/>
                  </a:lnTo>
                  <a:lnTo>
                    <a:pt x="3" y="6"/>
                  </a:lnTo>
                  <a:lnTo>
                    <a:pt x="6" y="3"/>
                  </a:lnTo>
                  <a:lnTo>
                    <a:pt x="10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9" name="Freeform 407">
              <a:extLst>
                <a:ext uri="{FF2B5EF4-FFF2-40B4-BE49-F238E27FC236}">
                  <a16:creationId xmlns:a16="http://schemas.microsoft.com/office/drawing/2014/main" id="{1B230721-66F8-4194-83DD-EFD3421B1C6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9515" y="4066682"/>
              <a:ext cx="36873" cy="38025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3" y="5"/>
                </a:cxn>
                <a:cxn ang="0">
                  <a:pos x="8" y="8"/>
                </a:cxn>
                <a:cxn ang="0">
                  <a:pos x="5" y="13"/>
                </a:cxn>
                <a:cxn ang="0">
                  <a:pos x="4" y="17"/>
                </a:cxn>
                <a:cxn ang="0">
                  <a:pos x="5" y="20"/>
                </a:cxn>
                <a:cxn ang="0">
                  <a:pos x="8" y="25"/>
                </a:cxn>
                <a:cxn ang="0">
                  <a:pos x="13" y="28"/>
                </a:cxn>
                <a:cxn ang="0">
                  <a:pos x="16" y="29"/>
                </a:cxn>
                <a:cxn ang="0">
                  <a:pos x="20" y="28"/>
                </a:cxn>
                <a:cxn ang="0">
                  <a:pos x="25" y="25"/>
                </a:cxn>
                <a:cxn ang="0">
                  <a:pos x="27" y="20"/>
                </a:cxn>
                <a:cxn ang="0">
                  <a:pos x="28" y="17"/>
                </a:cxn>
                <a:cxn ang="0">
                  <a:pos x="27" y="13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0" y="10"/>
                </a:cxn>
                <a:cxn ang="0">
                  <a:pos x="31" y="11"/>
                </a:cxn>
                <a:cxn ang="0">
                  <a:pos x="31" y="12"/>
                </a:cxn>
                <a:cxn ang="0">
                  <a:pos x="32" y="17"/>
                </a:cxn>
                <a:cxn ang="0">
                  <a:pos x="31" y="22"/>
                </a:cxn>
                <a:cxn ang="0">
                  <a:pos x="30" y="23"/>
                </a:cxn>
                <a:cxn ang="0">
                  <a:pos x="28" y="28"/>
                </a:cxn>
                <a:cxn ang="0">
                  <a:pos x="23" y="31"/>
                </a:cxn>
                <a:cxn ang="0">
                  <a:pos x="22" y="32"/>
                </a:cxn>
                <a:cxn ang="0">
                  <a:pos x="16" y="33"/>
                </a:cxn>
                <a:cxn ang="0">
                  <a:pos x="12" y="32"/>
                </a:cxn>
                <a:cxn ang="0">
                  <a:pos x="11" y="32"/>
                </a:cxn>
                <a:cxn ang="0">
                  <a:pos x="10" y="31"/>
                </a:cxn>
                <a:cxn ang="0">
                  <a:pos x="5" y="28"/>
                </a:cxn>
                <a:cxn ang="0">
                  <a:pos x="2" y="23"/>
                </a:cxn>
                <a:cxn ang="0">
                  <a:pos x="1" y="22"/>
                </a:cxn>
                <a:cxn ang="0">
                  <a:pos x="0" y="17"/>
                </a:cxn>
                <a:cxn ang="0">
                  <a:pos x="1" y="12"/>
                </a:cxn>
                <a:cxn ang="0">
                  <a:pos x="1" y="11"/>
                </a:cxn>
                <a:cxn ang="0">
                  <a:pos x="2" y="10"/>
                </a:cxn>
                <a:cxn ang="0">
                  <a:pos x="5" y="5"/>
                </a:cxn>
                <a:cxn ang="0">
                  <a:pos x="10" y="2"/>
                </a:cxn>
                <a:cxn ang="0">
                  <a:pos x="11" y="1"/>
                </a:cxn>
                <a:cxn ang="0">
                  <a:pos x="12" y="1"/>
                </a:cxn>
                <a:cxn ang="0">
                  <a:pos x="16" y="0"/>
                </a:cxn>
              </a:cxnLst>
              <a:rect l="0" t="0" r="r" b="b"/>
              <a:pathLst>
                <a:path w="32" h="33">
                  <a:moveTo>
                    <a:pt x="16" y="4"/>
                  </a:moveTo>
                  <a:lnTo>
                    <a:pt x="13" y="5"/>
                  </a:lnTo>
                  <a:lnTo>
                    <a:pt x="8" y="8"/>
                  </a:lnTo>
                  <a:lnTo>
                    <a:pt x="5" y="13"/>
                  </a:lnTo>
                  <a:lnTo>
                    <a:pt x="4" y="17"/>
                  </a:lnTo>
                  <a:lnTo>
                    <a:pt x="5" y="20"/>
                  </a:lnTo>
                  <a:lnTo>
                    <a:pt x="8" y="25"/>
                  </a:lnTo>
                  <a:lnTo>
                    <a:pt x="13" y="28"/>
                  </a:lnTo>
                  <a:lnTo>
                    <a:pt x="16" y="29"/>
                  </a:lnTo>
                  <a:lnTo>
                    <a:pt x="20" y="28"/>
                  </a:lnTo>
                  <a:lnTo>
                    <a:pt x="25" y="25"/>
                  </a:lnTo>
                  <a:lnTo>
                    <a:pt x="27" y="20"/>
                  </a:lnTo>
                  <a:lnTo>
                    <a:pt x="28" y="17"/>
                  </a:lnTo>
                  <a:lnTo>
                    <a:pt x="27" y="13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0" y="10"/>
                  </a:lnTo>
                  <a:lnTo>
                    <a:pt x="31" y="11"/>
                  </a:lnTo>
                  <a:lnTo>
                    <a:pt x="31" y="12"/>
                  </a:lnTo>
                  <a:lnTo>
                    <a:pt x="32" y="17"/>
                  </a:lnTo>
                  <a:lnTo>
                    <a:pt x="31" y="22"/>
                  </a:lnTo>
                  <a:lnTo>
                    <a:pt x="30" y="23"/>
                  </a:lnTo>
                  <a:lnTo>
                    <a:pt x="28" y="28"/>
                  </a:lnTo>
                  <a:lnTo>
                    <a:pt x="23" y="31"/>
                  </a:lnTo>
                  <a:lnTo>
                    <a:pt x="22" y="32"/>
                  </a:lnTo>
                  <a:lnTo>
                    <a:pt x="16" y="33"/>
                  </a:lnTo>
                  <a:lnTo>
                    <a:pt x="12" y="32"/>
                  </a:lnTo>
                  <a:lnTo>
                    <a:pt x="11" y="32"/>
                  </a:lnTo>
                  <a:lnTo>
                    <a:pt x="10" y="31"/>
                  </a:lnTo>
                  <a:lnTo>
                    <a:pt x="5" y="28"/>
                  </a:lnTo>
                  <a:lnTo>
                    <a:pt x="2" y="23"/>
                  </a:lnTo>
                  <a:lnTo>
                    <a:pt x="1" y="22"/>
                  </a:lnTo>
                  <a:lnTo>
                    <a:pt x="0" y="17"/>
                  </a:lnTo>
                  <a:lnTo>
                    <a:pt x="1" y="12"/>
                  </a:lnTo>
                  <a:lnTo>
                    <a:pt x="1" y="11"/>
                  </a:lnTo>
                  <a:lnTo>
                    <a:pt x="2" y="10"/>
                  </a:lnTo>
                  <a:lnTo>
                    <a:pt x="5" y="5"/>
                  </a:lnTo>
                  <a:lnTo>
                    <a:pt x="10" y="2"/>
                  </a:lnTo>
                  <a:lnTo>
                    <a:pt x="11" y="1"/>
                  </a:lnTo>
                  <a:lnTo>
                    <a:pt x="12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0" name="Freeform 408">
              <a:extLst>
                <a:ext uri="{FF2B5EF4-FFF2-40B4-BE49-F238E27FC236}">
                  <a16:creationId xmlns:a16="http://schemas.microsoft.com/office/drawing/2014/main" id="{883FCC71-FA8B-43AE-B81F-F0908CD2B03B}"/>
                </a:ext>
              </a:extLst>
            </p:cNvPr>
            <p:cNvSpPr>
              <a:spLocks/>
            </p:cNvSpPr>
            <p:nvPr/>
          </p:nvSpPr>
          <p:spPr bwMode="auto">
            <a:xfrm>
              <a:off x="4928439" y="4363971"/>
              <a:ext cx="32264" cy="32264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8" y="0"/>
                </a:cxn>
                <a:cxn ang="0">
                  <a:pos x="21" y="2"/>
                </a:cxn>
                <a:cxn ang="0">
                  <a:pos x="25" y="4"/>
                </a:cxn>
                <a:cxn ang="0">
                  <a:pos x="26" y="7"/>
                </a:cxn>
                <a:cxn ang="0">
                  <a:pos x="27" y="10"/>
                </a:cxn>
                <a:cxn ang="0">
                  <a:pos x="28" y="14"/>
                </a:cxn>
                <a:cxn ang="0">
                  <a:pos x="26" y="22"/>
                </a:cxn>
                <a:cxn ang="0">
                  <a:pos x="25" y="25"/>
                </a:cxn>
                <a:cxn ang="0">
                  <a:pos x="21" y="27"/>
                </a:cxn>
                <a:cxn ang="0">
                  <a:pos x="18" y="28"/>
                </a:cxn>
                <a:cxn ang="0">
                  <a:pos x="10" y="28"/>
                </a:cxn>
                <a:cxn ang="0">
                  <a:pos x="4" y="25"/>
                </a:cxn>
                <a:cxn ang="0">
                  <a:pos x="2" y="22"/>
                </a:cxn>
                <a:cxn ang="0">
                  <a:pos x="0" y="18"/>
                </a:cxn>
                <a:cxn ang="0">
                  <a:pos x="0" y="14"/>
                </a:cxn>
                <a:cxn ang="0">
                  <a:pos x="1" y="9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9" y="1"/>
                </a:cxn>
                <a:cxn ang="0">
                  <a:pos x="14" y="0"/>
                </a:cxn>
              </a:cxnLst>
              <a:rect l="0" t="0" r="r" b="b"/>
              <a:pathLst>
                <a:path w="28" h="28">
                  <a:moveTo>
                    <a:pt x="14" y="0"/>
                  </a:moveTo>
                  <a:lnTo>
                    <a:pt x="18" y="0"/>
                  </a:lnTo>
                  <a:lnTo>
                    <a:pt x="21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7" y="10"/>
                  </a:lnTo>
                  <a:lnTo>
                    <a:pt x="28" y="14"/>
                  </a:lnTo>
                  <a:lnTo>
                    <a:pt x="26" y="22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8" y="28"/>
                  </a:lnTo>
                  <a:lnTo>
                    <a:pt x="10" y="28"/>
                  </a:lnTo>
                  <a:lnTo>
                    <a:pt x="4" y="25"/>
                  </a:lnTo>
                  <a:lnTo>
                    <a:pt x="2" y="22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1" y="9"/>
                  </a:lnTo>
                  <a:lnTo>
                    <a:pt x="3" y="6"/>
                  </a:lnTo>
                  <a:lnTo>
                    <a:pt x="6" y="3"/>
                  </a:lnTo>
                  <a:lnTo>
                    <a:pt x="9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1" name="Freeform 409">
              <a:extLst>
                <a:ext uri="{FF2B5EF4-FFF2-40B4-BE49-F238E27FC236}">
                  <a16:creationId xmlns:a16="http://schemas.microsoft.com/office/drawing/2014/main" id="{DE1F424A-471B-4DAA-B04B-9220512418F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26135" y="4361666"/>
              <a:ext cx="36873" cy="36873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2" y="5"/>
                </a:cxn>
                <a:cxn ang="0">
                  <a:pos x="8" y="8"/>
                </a:cxn>
                <a:cxn ang="0">
                  <a:pos x="5" y="12"/>
                </a:cxn>
                <a:cxn ang="0">
                  <a:pos x="4" y="16"/>
                </a:cxn>
                <a:cxn ang="0">
                  <a:pos x="5" y="21"/>
                </a:cxn>
                <a:cxn ang="0">
                  <a:pos x="8" y="25"/>
                </a:cxn>
                <a:cxn ang="0">
                  <a:pos x="12" y="28"/>
                </a:cxn>
                <a:cxn ang="0">
                  <a:pos x="16" y="29"/>
                </a:cxn>
                <a:cxn ang="0">
                  <a:pos x="20" y="28"/>
                </a:cxn>
                <a:cxn ang="0">
                  <a:pos x="25" y="25"/>
                </a:cxn>
                <a:cxn ang="0">
                  <a:pos x="27" y="21"/>
                </a:cxn>
                <a:cxn ang="0">
                  <a:pos x="28" y="16"/>
                </a:cxn>
                <a:cxn ang="0">
                  <a:pos x="27" y="12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7" y="5"/>
                </a:cxn>
                <a:cxn ang="0">
                  <a:pos x="30" y="9"/>
                </a:cxn>
                <a:cxn ang="0">
                  <a:pos x="31" y="10"/>
                </a:cxn>
                <a:cxn ang="0">
                  <a:pos x="31" y="11"/>
                </a:cxn>
                <a:cxn ang="0">
                  <a:pos x="32" y="16"/>
                </a:cxn>
                <a:cxn ang="0">
                  <a:pos x="31" y="23"/>
                </a:cxn>
                <a:cxn ang="0">
                  <a:pos x="30" y="24"/>
                </a:cxn>
                <a:cxn ang="0">
                  <a:pos x="27" y="28"/>
                </a:cxn>
                <a:cxn ang="0">
                  <a:pos x="23" y="30"/>
                </a:cxn>
                <a:cxn ang="0">
                  <a:pos x="22" y="31"/>
                </a:cxn>
                <a:cxn ang="0">
                  <a:pos x="16" y="32"/>
                </a:cxn>
                <a:cxn ang="0">
                  <a:pos x="11" y="31"/>
                </a:cxn>
                <a:cxn ang="0">
                  <a:pos x="10" y="31"/>
                </a:cxn>
                <a:cxn ang="0">
                  <a:pos x="9" y="30"/>
                </a:cxn>
                <a:cxn ang="0">
                  <a:pos x="5" y="28"/>
                </a:cxn>
                <a:cxn ang="0">
                  <a:pos x="2" y="24"/>
                </a:cxn>
                <a:cxn ang="0">
                  <a:pos x="1" y="23"/>
                </a:cxn>
                <a:cxn ang="0">
                  <a:pos x="0" y="16"/>
                </a:cxn>
                <a:cxn ang="0">
                  <a:pos x="1" y="11"/>
                </a:cxn>
                <a:cxn ang="0">
                  <a:pos x="1" y="10"/>
                </a:cxn>
                <a:cxn ang="0">
                  <a:pos x="2" y="9"/>
                </a:cxn>
                <a:cxn ang="0">
                  <a:pos x="5" y="5"/>
                </a:cxn>
                <a:cxn ang="0">
                  <a:pos x="9" y="2"/>
                </a:cxn>
                <a:cxn ang="0">
                  <a:pos x="10" y="1"/>
                </a:cxn>
                <a:cxn ang="0">
                  <a:pos x="11" y="1"/>
                </a:cxn>
                <a:cxn ang="0">
                  <a:pos x="16" y="0"/>
                </a:cxn>
              </a:cxnLst>
              <a:rect l="0" t="0" r="r" b="b"/>
              <a:pathLst>
                <a:path w="32" h="32">
                  <a:moveTo>
                    <a:pt x="16" y="4"/>
                  </a:moveTo>
                  <a:lnTo>
                    <a:pt x="12" y="5"/>
                  </a:lnTo>
                  <a:lnTo>
                    <a:pt x="8" y="8"/>
                  </a:lnTo>
                  <a:lnTo>
                    <a:pt x="5" y="12"/>
                  </a:lnTo>
                  <a:lnTo>
                    <a:pt x="4" y="16"/>
                  </a:lnTo>
                  <a:lnTo>
                    <a:pt x="5" y="21"/>
                  </a:lnTo>
                  <a:lnTo>
                    <a:pt x="8" y="25"/>
                  </a:lnTo>
                  <a:lnTo>
                    <a:pt x="12" y="28"/>
                  </a:lnTo>
                  <a:lnTo>
                    <a:pt x="16" y="29"/>
                  </a:lnTo>
                  <a:lnTo>
                    <a:pt x="20" y="28"/>
                  </a:lnTo>
                  <a:lnTo>
                    <a:pt x="25" y="25"/>
                  </a:lnTo>
                  <a:lnTo>
                    <a:pt x="27" y="21"/>
                  </a:lnTo>
                  <a:lnTo>
                    <a:pt x="28" y="16"/>
                  </a:lnTo>
                  <a:lnTo>
                    <a:pt x="27" y="12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7" y="5"/>
                  </a:lnTo>
                  <a:lnTo>
                    <a:pt x="30" y="9"/>
                  </a:lnTo>
                  <a:lnTo>
                    <a:pt x="31" y="10"/>
                  </a:lnTo>
                  <a:lnTo>
                    <a:pt x="31" y="11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30" y="24"/>
                  </a:lnTo>
                  <a:lnTo>
                    <a:pt x="27" y="28"/>
                  </a:lnTo>
                  <a:lnTo>
                    <a:pt x="23" y="30"/>
                  </a:lnTo>
                  <a:lnTo>
                    <a:pt x="22" y="31"/>
                  </a:lnTo>
                  <a:lnTo>
                    <a:pt x="16" y="32"/>
                  </a:lnTo>
                  <a:lnTo>
                    <a:pt x="11" y="31"/>
                  </a:lnTo>
                  <a:lnTo>
                    <a:pt x="10" y="31"/>
                  </a:lnTo>
                  <a:lnTo>
                    <a:pt x="9" y="30"/>
                  </a:lnTo>
                  <a:lnTo>
                    <a:pt x="5" y="28"/>
                  </a:lnTo>
                  <a:lnTo>
                    <a:pt x="2" y="24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11"/>
                  </a:lnTo>
                  <a:lnTo>
                    <a:pt x="1" y="10"/>
                  </a:lnTo>
                  <a:lnTo>
                    <a:pt x="2" y="9"/>
                  </a:lnTo>
                  <a:lnTo>
                    <a:pt x="5" y="5"/>
                  </a:lnTo>
                  <a:lnTo>
                    <a:pt x="9" y="2"/>
                  </a:lnTo>
                  <a:lnTo>
                    <a:pt x="10" y="1"/>
                  </a:lnTo>
                  <a:lnTo>
                    <a:pt x="11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2" name="Freeform 410">
              <a:extLst>
                <a:ext uri="{FF2B5EF4-FFF2-40B4-BE49-F238E27FC236}">
                  <a16:creationId xmlns:a16="http://schemas.microsoft.com/office/drawing/2014/main" id="{61E5E0B6-1147-4F82-8774-DE596F26050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7115" y="4068986"/>
              <a:ext cx="32264" cy="33416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8" y="1"/>
                </a:cxn>
                <a:cxn ang="0">
                  <a:pos x="21" y="2"/>
                </a:cxn>
                <a:cxn ang="0">
                  <a:pos x="24" y="4"/>
                </a:cxn>
                <a:cxn ang="0">
                  <a:pos x="26" y="8"/>
                </a:cxn>
                <a:cxn ang="0">
                  <a:pos x="28" y="11"/>
                </a:cxn>
                <a:cxn ang="0">
                  <a:pos x="28" y="18"/>
                </a:cxn>
                <a:cxn ang="0">
                  <a:pos x="24" y="24"/>
                </a:cxn>
                <a:cxn ang="0">
                  <a:pos x="21" y="27"/>
                </a:cxn>
                <a:cxn ang="0">
                  <a:pos x="18" y="28"/>
                </a:cxn>
                <a:cxn ang="0">
                  <a:pos x="14" y="29"/>
                </a:cxn>
                <a:cxn ang="0">
                  <a:pos x="7" y="27"/>
                </a:cxn>
                <a:cxn ang="0">
                  <a:pos x="4" y="24"/>
                </a:cxn>
                <a:cxn ang="0">
                  <a:pos x="0" y="18"/>
                </a:cxn>
                <a:cxn ang="0">
                  <a:pos x="0" y="11"/>
                </a:cxn>
                <a:cxn ang="0">
                  <a:pos x="2" y="8"/>
                </a:cxn>
                <a:cxn ang="0">
                  <a:pos x="4" y="4"/>
                </a:cxn>
                <a:cxn ang="0">
                  <a:pos x="7" y="2"/>
                </a:cxn>
                <a:cxn ang="0">
                  <a:pos x="14" y="0"/>
                </a:cxn>
              </a:cxnLst>
              <a:rect l="0" t="0" r="r" b="b"/>
              <a:pathLst>
                <a:path w="28" h="29">
                  <a:moveTo>
                    <a:pt x="14" y="0"/>
                  </a:moveTo>
                  <a:lnTo>
                    <a:pt x="18" y="1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8"/>
                  </a:lnTo>
                  <a:lnTo>
                    <a:pt x="28" y="11"/>
                  </a:lnTo>
                  <a:lnTo>
                    <a:pt x="28" y="18"/>
                  </a:lnTo>
                  <a:lnTo>
                    <a:pt x="24" y="24"/>
                  </a:lnTo>
                  <a:lnTo>
                    <a:pt x="21" y="27"/>
                  </a:lnTo>
                  <a:lnTo>
                    <a:pt x="18" y="28"/>
                  </a:lnTo>
                  <a:lnTo>
                    <a:pt x="14" y="29"/>
                  </a:lnTo>
                  <a:lnTo>
                    <a:pt x="7" y="27"/>
                  </a:lnTo>
                  <a:lnTo>
                    <a:pt x="4" y="24"/>
                  </a:lnTo>
                  <a:lnTo>
                    <a:pt x="0" y="18"/>
                  </a:lnTo>
                  <a:lnTo>
                    <a:pt x="0" y="11"/>
                  </a:lnTo>
                  <a:lnTo>
                    <a:pt x="2" y="8"/>
                  </a:lnTo>
                  <a:lnTo>
                    <a:pt x="4" y="4"/>
                  </a:lnTo>
                  <a:lnTo>
                    <a:pt x="7" y="2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3" name="Freeform 411">
              <a:extLst>
                <a:ext uri="{FF2B5EF4-FFF2-40B4-BE49-F238E27FC236}">
                  <a16:creationId xmlns:a16="http://schemas.microsoft.com/office/drawing/2014/main" id="{6A98694A-46D8-434B-B3F9-7F835EC99E3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4811" y="4066682"/>
              <a:ext cx="36873" cy="38025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1" y="5"/>
                </a:cxn>
                <a:cxn ang="0">
                  <a:pos x="8" y="8"/>
                </a:cxn>
                <a:cxn ang="0">
                  <a:pos x="5" y="13"/>
                </a:cxn>
                <a:cxn ang="0">
                  <a:pos x="4" y="17"/>
                </a:cxn>
                <a:cxn ang="0">
                  <a:pos x="5" y="20"/>
                </a:cxn>
                <a:cxn ang="0">
                  <a:pos x="8" y="25"/>
                </a:cxn>
                <a:cxn ang="0">
                  <a:pos x="11" y="28"/>
                </a:cxn>
                <a:cxn ang="0">
                  <a:pos x="16" y="29"/>
                </a:cxn>
                <a:cxn ang="0">
                  <a:pos x="20" y="28"/>
                </a:cxn>
                <a:cxn ang="0">
                  <a:pos x="25" y="25"/>
                </a:cxn>
                <a:cxn ang="0">
                  <a:pos x="27" y="20"/>
                </a:cxn>
                <a:cxn ang="0">
                  <a:pos x="28" y="17"/>
                </a:cxn>
                <a:cxn ang="0">
                  <a:pos x="27" y="13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0" y="10"/>
                </a:cxn>
                <a:cxn ang="0">
                  <a:pos x="31" y="11"/>
                </a:cxn>
                <a:cxn ang="0">
                  <a:pos x="31" y="12"/>
                </a:cxn>
                <a:cxn ang="0">
                  <a:pos x="32" y="17"/>
                </a:cxn>
                <a:cxn ang="0">
                  <a:pos x="31" y="22"/>
                </a:cxn>
                <a:cxn ang="0">
                  <a:pos x="30" y="23"/>
                </a:cxn>
                <a:cxn ang="0">
                  <a:pos x="28" y="28"/>
                </a:cxn>
                <a:cxn ang="0">
                  <a:pos x="23" y="31"/>
                </a:cxn>
                <a:cxn ang="0">
                  <a:pos x="22" y="32"/>
                </a:cxn>
                <a:cxn ang="0">
                  <a:pos x="16" y="33"/>
                </a:cxn>
                <a:cxn ang="0">
                  <a:pos x="11" y="32"/>
                </a:cxn>
                <a:cxn ang="0">
                  <a:pos x="10" y="32"/>
                </a:cxn>
                <a:cxn ang="0">
                  <a:pos x="9" y="31"/>
                </a:cxn>
                <a:cxn ang="0">
                  <a:pos x="5" y="28"/>
                </a:cxn>
                <a:cxn ang="0">
                  <a:pos x="2" y="23"/>
                </a:cxn>
                <a:cxn ang="0">
                  <a:pos x="1" y="22"/>
                </a:cxn>
                <a:cxn ang="0">
                  <a:pos x="0" y="17"/>
                </a:cxn>
                <a:cxn ang="0">
                  <a:pos x="1" y="12"/>
                </a:cxn>
                <a:cxn ang="0">
                  <a:pos x="1" y="11"/>
                </a:cxn>
                <a:cxn ang="0">
                  <a:pos x="2" y="10"/>
                </a:cxn>
                <a:cxn ang="0">
                  <a:pos x="5" y="5"/>
                </a:cxn>
                <a:cxn ang="0">
                  <a:pos x="9" y="2"/>
                </a:cxn>
                <a:cxn ang="0">
                  <a:pos x="10" y="1"/>
                </a:cxn>
                <a:cxn ang="0">
                  <a:pos x="11" y="1"/>
                </a:cxn>
                <a:cxn ang="0">
                  <a:pos x="16" y="0"/>
                </a:cxn>
              </a:cxnLst>
              <a:rect l="0" t="0" r="r" b="b"/>
              <a:pathLst>
                <a:path w="32" h="33">
                  <a:moveTo>
                    <a:pt x="16" y="4"/>
                  </a:moveTo>
                  <a:lnTo>
                    <a:pt x="11" y="5"/>
                  </a:lnTo>
                  <a:lnTo>
                    <a:pt x="8" y="8"/>
                  </a:lnTo>
                  <a:lnTo>
                    <a:pt x="5" y="13"/>
                  </a:lnTo>
                  <a:lnTo>
                    <a:pt x="4" y="17"/>
                  </a:lnTo>
                  <a:lnTo>
                    <a:pt x="5" y="20"/>
                  </a:lnTo>
                  <a:lnTo>
                    <a:pt x="8" y="25"/>
                  </a:lnTo>
                  <a:lnTo>
                    <a:pt x="11" y="28"/>
                  </a:lnTo>
                  <a:lnTo>
                    <a:pt x="16" y="29"/>
                  </a:lnTo>
                  <a:lnTo>
                    <a:pt x="20" y="28"/>
                  </a:lnTo>
                  <a:lnTo>
                    <a:pt x="25" y="25"/>
                  </a:lnTo>
                  <a:lnTo>
                    <a:pt x="27" y="20"/>
                  </a:lnTo>
                  <a:lnTo>
                    <a:pt x="28" y="17"/>
                  </a:lnTo>
                  <a:lnTo>
                    <a:pt x="27" y="13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0" y="10"/>
                  </a:lnTo>
                  <a:lnTo>
                    <a:pt x="31" y="11"/>
                  </a:lnTo>
                  <a:lnTo>
                    <a:pt x="31" y="12"/>
                  </a:lnTo>
                  <a:lnTo>
                    <a:pt x="32" y="17"/>
                  </a:lnTo>
                  <a:lnTo>
                    <a:pt x="31" y="22"/>
                  </a:lnTo>
                  <a:lnTo>
                    <a:pt x="30" y="23"/>
                  </a:lnTo>
                  <a:lnTo>
                    <a:pt x="28" y="28"/>
                  </a:lnTo>
                  <a:lnTo>
                    <a:pt x="23" y="31"/>
                  </a:lnTo>
                  <a:lnTo>
                    <a:pt x="22" y="32"/>
                  </a:lnTo>
                  <a:lnTo>
                    <a:pt x="16" y="33"/>
                  </a:lnTo>
                  <a:lnTo>
                    <a:pt x="11" y="32"/>
                  </a:lnTo>
                  <a:lnTo>
                    <a:pt x="10" y="32"/>
                  </a:lnTo>
                  <a:lnTo>
                    <a:pt x="9" y="31"/>
                  </a:lnTo>
                  <a:lnTo>
                    <a:pt x="5" y="28"/>
                  </a:lnTo>
                  <a:lnTo>
                    <a:pt x="2" y="23"/>
                  </a:lnTo>
                  <a:lnTo>
                    <a:pt x="1" y="22"/>
                  </a:lnTo>
                  <a:lnTo>
                    <a:pt x="0" y="17"/>
                  </a:lnTo>
                  <a:lnTo>
                    <a:pt x="1" y="12"/>
                  </a:lnTo>
                  <a:lnTo>
                    <a:pt x="1" y="11"/>
                  </a:lnTo>
                  <a:lnTo>
                    <a:pt x="2" y="10"/>
                  </a:lnTo>
                  <a:lnTo>
                    <a:pt x="5" y="5"/>
                  </a:lnTo>
                  <a:lnTo>
                    <a:pt x="9" y="2"/>
                  </a:lnTo>
                  <a:lnTo>
                    <a:pt x="10" y="1"/>
                  </a:lnTo>
                  <a:lnTo>
                    <a:pt x="11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4" name="Freeform 412">
              <a:extLst>
                <a:ext uri="{FF2B5EF4-FFF2-40B4-BE49-F238E27FC236}">
                  <a16:creationId xmlns:a16="http://schemas.microsoft.com/office/drawing/2014/main" id="{5CA5BC3B-73DD-4DA0-A9DC-E790A1028B55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3003" y="3971042"/>
              <a:ext cx="33416" cy="33416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9" y="1"/>
                </a:cxn>
                <a:cxn ang="0">
                  <a:pos x="23" y="3"/>
                </a:cxn>
                <a:cxn ang="0">
                  <a:pos x="26" y="6"/>
                </a:cxn>
                <a:cxn ang="0">
                  <a:pos x="28" y="10"/>
                </a:cxn>
                <a:cxn ang="0">
                  <a:pos x="29" y="14"/>
                </a:cxn>
                <a:cxn ang="0">
                  <a:pos x="28" y="19"/>
                </a:cxn>
                <a:cxn ang="0">
                  <a:pos x="26" y="23"/>
                </a:cxn>
                <a:cxn ang="0">
                  <a:pos x="23" y="26"/>
                </a:cxn>
                <a:cxn ang="0">
                  <a:pos x="19" y="28"/>
                </a:cxn>
                <a:cxn ang="0">
                  <a:pos x="14" y="29"/>
                </a:cxn>
                <a:cxn ang="0">
                  <a:pos x="10" y="28"/>
                </a:cxn>
                <a:cxn ang="0">
                  <a:pos x="6" y="26"/>
                </a:cxn>
                <a:cxn ang="0">
                  <a:pos x="3" y="23"/>
                </a:cxn>
                <a:cxn ang="0">
                  <a:pos x="1" y="19"/>
                </a:cxn>
                <a:cxn ang="0">
                  <a:pos x="0" y="14"/>
                </a:cxn>
                <a:cxn ang="0">
                  <a:pos x="1" y="10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10" y="1"/>
                </a:cxn>
                <a:cxn ang="0">
                  <a:pos x="14" y="0"/>
                </a:cxn>
              </a:cxnLst>
              <a:rect l="0" t="0" r="r" b="b"/>
              <a:pathLst>
                <a:path w="29" h="29">
                  <a:moveTo>
                    <a:pt x="14" y="0"/>
                  </a:moveTo>
                  <a:lnTo>
                    <a:pt x="19" y="1"/>
                  </a:lnTo>
                  <a:lnTo>
                    <a:pt x="23" y="3"/>
                  </a:lnTo>
                  <a:lnTo>
                    <a:pt x="26" y="6"/>
                  </a:lnTo>
                  <a:lnTo>
                    <a:pt x="28" y="10"/>
                  </a:lnTo>
                  <a:lnTo>
                    <a:pt x="29" y="14"/>
                  </a:lnTo>
                  <a:lnTo>
                    <a:pt x="28" y="19"/>
                  </a:lnTo>
                  <a:lnTo>
                    <a:pt x="26" y="23"/>
                  </a:lnTo>
                  <a:lnTo>
                    <a:pt x="23" y="26"/>
                  </a:lnTo>
                  <a:lnTo>
                    <a:pt x="19" y="28"/>
                  </a:lnTo>
                  <a:lnTo>
                    <a:pt x="14" y="29"/>
                  </a:lnTo>
                  <a:lnTo>
                    <a:pt x="10" y="28"/>
                  </a:lnTo>
                  <a:lnTo>
                    <a:pt x="6" y="26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4"/>
                  </a:lnTo>
                  <a:lnTo>
                    <a:pt x="1" y="10"/>
                  </a:lnTo>
                  <a:lnTo>
                    <a:pt x="3" y="6"/>
                  </a:lnTo>
                  <a:lnTo>
                    <a:pt x="6" y="3"/>
                  </a:lnTo>
                  <a:lnTo>
                    <a:pt x="10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5" name="Freeform 413">
              <a:extLst>
                <a:ext uri="{FF2B5EF4-FFF2-40B4-BE49-F238E27FC236}">
                  <a16:creationId xmlns:a16="http://schemas.microsoft.com/office/drawing/2014/main" id="{91D3A848-B946-4B9A-ADD9-85E3E6905F1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0699" y="3968738"/>
              <a:ext cx="38025" cy="38025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2" y="5"/>
                </a:cxn>
                <a:cxn ang="0">
                  <a:pos x="8" y="8"/>
                </a:cxn>
                <a:cxn ang="0">
                  <a:pos x="5" y="12"/>
                </a:cxn>
                <a:cxn ang="0">
                  <a:pos x="4" y="16"/>
                </a:cxn>
                <a:cxn ang="0">
                  <a:pos x="5" y="20"/>
                </a:cxn>
                <a:cxn ang="0">
                  <a:pos x="8" y="25"/>
                </a:cxn>
                <a:cxn ang="0">
                  <a:pos x="12" y="28"/>
                </a:cxn>
                <a:cxn ang="0">
                  <a:pos x="16" y="29"/>
                </a:cxn>
                <a:cxn ang="0">
                  <a:pos x="20" y="28"/>
                </a:cxn>
                <a:cxn ang="0">
                  <a:pos x="25" y="25"/>
                </a:cxn>
                <a:cxn ang="0">
                  <a:pos x="28" y="20"/>
                </a:cxn>
                <a:cxn ang="0">
                  <a:pos x="29" y="16"/>
                </a:cxn>
                <a:cxn ang="0">
                  <a:pos x="28" y="12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1" y="10"/>
                </a:cxn>
                <a:cxn ang="0">
                  <a:pos x="32" y="11"/>
                </a:cxn>
                <a:cxn ang="0">
                  <a:pos x="32" y="12"/>
                </a:cxn>
                <a:cxn ang="0">
                  <a:pos x="33" y="16"/>
                </a:cxn>
                <a:cxn ang="0">
                  <a:pos x="32" y="22"/>
                </a:cxn>
                <a:cxn ang="0">
                  <a:pos x="31" y="23"/>
                </a:cxn>
                <a:cxn ang="0">
                  <a:pos x="28" y="28"/>
                </a:cxn>
                <a:cxn ang="0">
                  <a:pos x="23" y="31"/>
                </a:cxn>
                <a:cxn ang="0">
                  <a:pos x="22" y="32"/>
                </a:cxn>
                <a:cxn ang="0">
                  <a:pos x="16" y="33"/>
                </a:cxn>
                <a:cxn ang="0">
                  <a:pos x="12" y="32"/>
                </a:cxn>
                <a:cxn ang="0">
                  <a:pos x="11" y="32"/>
                </a:cxn>
                <a:cxn ang="0">
                  <a:pos x="10" y="31"/>
                </a:cxn>
                <a:cxn ang="0">
                  <a:pos x="5" y="28"/>
                </a:cxn>
                <a:cxn ang="0">
                  <a:pos x="2" y="23"/>
                </a:cxn>
                <a:cxn ang="0">
                  <a:pos x="1" y="22"/>
                </a:cxn>
                <a:cxn ang="0">
                  <a:pos x="0" y="16"/>
                </a:cxn>
                <a:cxn ang="0">
                  <a:pos x="1" y="12"/>
                </a:cxn>
                <a:cxn ang="0">
                  <a:pos x="1" y="11"/>
                </a:cxn>
                <a:cxn ang="0">
                  <a:pos x="2" y="10"/>
                </a:cxn>
                <a:cxn ang="0">
                  <a:pos x="5" y="5"/>
                </a:cxn>
                <a:cxn ang="0">
                  <a:pos x="10" y="2"/>
                </a:cxn>
                <a:cxn ang="0">
                  <a:pos x="11" y="1"/>
                </a:cxn>
                <a:cxn ang="0">
                  <a:pos x="12" y="1"/>
                </a:cxn>
                <a:cxn ang="0">
                  <a:pos x="16" y="0"/>
                </a:cxn>
              </a:cxnLst>
              <a:rect l="0" t="0" r="r" b="b"/>
              <a:pathLst>
                <a:path w="33" h="33">
                  <a:moveTo>
                    <a:pt x="16" y="4"/>
                  </a:moveTo>
                  <a:lnTo>
                    <a:pt x="12" y="5"/>
                  </a:lnTo>
                  <a:lnTo>
                    <a:pt x="8" y="8"/>
                  </a:lnTo>
                  <a:lnTo>
                    <a:pt x="5" y="12"/>
                  </a:lnTo>
                  <a:lnTo>
                    <a:pt x="4" y="16"/>
                  </a:lnTo>
                  <a:lnTo>
                    <a:pt x="5" y="20"/>
                  </a:lnTo>
                  <a:lnTo>
                    <a:pt x="8" y="25"/>
                  </a:lnTo>
                  <a:lnTo>
                    <a:pt x="12" y="28"/>
                  </a:lnTo>
                  <a:lnTo>
                    <a:pt x="16" y="29"/>
                  </a:lnTo>
                  <a:lnTo>
                    <a:pt x="20" y="28"/>
                  </a:lnTo>
                  <a:lnTo>
                    <a:pt x="25" y="25"/>
                  </a:lnTo>
                  <a:lnTo>
                    <a:pt x="28" y="20"/>
                  </a:lnTo>
                  <a:lnTo>
                    <a:pt x="29" y="16"/>
                  </a:lnTo>
                  <a:lnTo>
                    <a:pt x="28" y="12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1" y="10"/>
                  </a:lnTo>
                  <a:lnTo>
                    <a:pt x="32" y="11"/>
                  </a:lnTo>
                  <a:lnTo>
                    <a:pt x="32" y="12"/>
                  </a:lnTo>
                  <a:lnTo>
                    <a:pt x="33" y="16"/>
                  </a:lnTo>
                  <a:lnTo>
                    <a:pt x="32" y="22"/>
                  </a:lnTo>
                  <a:lnTo>
                    <a:pt x="31" y="23"/>
                  </a:lnTo>
                  <a:lnTo>
                    <a:pt x="28" y="28"/>
                  </a:lnTo>
                  <a:lnTo>
                    <a:pt x="23" y="31"/>
                  </a:lnTo>
                  <a:lnTo>
                    <a:pt x="22" y="32"/>
                  </a:lnTo>
                  <a:lnTo>
                    <a:pt x="16" y="33"/>
                  </a:lnTo>
                  <a:lnTo>
                    <a:pt x="12" y="32"/>
                  </a:lnTo>
                  <a:lnTo>
                    <a:pt x="11" y="32"/>
                  </a:lnTo>
                  <a:lnTo>
                    <a:pt x="10" y="31"/>
                  </a:lnTo>
                  <a:lnTo>
                    <a:pt x="5" y="28"/>
                  </a:lnTo>
                  <a:lnTo>
                    <a:pt x="2" y="23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1" y="12"/>
                  </a:lnTo>
                  <a:lnTo>
                    <a:pt x="1" y="11"/>
                  </a:lnTo>
                  <a:lnTo>
                    <a:pt x="2" y="10"/>
                  </a:lnTo>
                  <a:lnTo>
                    <a:pt x="5" y="5"/>
                  </a:lnTo>
                  <a:lnTo>
                    <a:pt x="10" y="2"/>
                  </a:lnTo>
                  <a:lnTo>
                    <a:pt x="11" y="1"/>
                  </a:lnTo>
                  <a:lnTo>
                    <a:pt x="12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6" name="Freeform 414">
              <a:extLst>
                <a:ext uri="{FF2B5EF4-FFF2-40B4-BE49-F238E27FC236}">
                  <a16:creationId xmlns:a16="http://schemas.microsoft.com/office/drawing/2014/main" id="{79F4DC06-E861-46BD-9CEE-7FCDB414DAAB}"/>
                </a:ext>
              </a:extLst>
            </p:cNvPr>
            <p:cNvSpPr>
              <a:spLocks/>
            </p:cNvSpPr>
            <p:nvPr/>
          </p:nvSpPr>
          <p:spPr bwMode="auto">
            <a:xfrm>
              <a:off x="4780947" y="3921494"/>
              <a:ext cx="33416" cy="33416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9" y="1"/>
                </a:cxn>
                <a:cxn ang="0">
                  <a:pos x="23" y="3"/>
                </a:cxn>
                <a:cxn ang="0">
                  <a:pos x="26" y="6"/>
                </a:cxn>
                <a:cxn ang="0">
                  <a:pos x="28" y="10"/>
                </a:cxn>
                <a:cxn ang="0">
                  <a:pos x="29" y="15"/>
                </a:cxn>
                <a:cxn ang="0">
                  <a:pos x="28" y="20"/>
                </a:cxn>
                <a:cxn ang="0">
                  <a:pos x="26" y="23"/>
                </a:cxn>
                <a:cxn ang="0">
                  <a:pos x="23" y="26"/>
                </a:cxn>
                <a:cxn ang="0">
                  <a:pos x="19" y="28"/>
                </a:cxn>
                <a:cxn ang="0">
                  <a:pos x="14" y="29"/>
                </a:cxn>
                <a:cxn ang="0">
                  <a:pos x="10" y="28"/>
                </a:cxn>
                <a:cxn ang="0">
                  <a:pos x="6" y="26"/>
                </a:cxn>
                <a:cxn ang="0">
                  <a:pos x="3" y="23"/>
                </a:cxn>
                <a:cxn ang="0">
                  <a:pos x="1" y="20"/>
                </a:cxn>
                <a:cxn ang="0">
                  <a:pos x="0" y="15"/>
                </a:cxn>
                <a:cxn ang="0">
                  <a:pos x="1" y="10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10" y="1"/>
                </a:cxn>
                <a:cxn ang="0">
                  <a:pos x="14" y="0"/>
                </a:cxn>
              </a:cxnLst>
              <a:rect l="0" t="0" r="r" b="b"/>
              <a:pathLst>
                <a:path w="29" h="29">
                  <a:moveTo>
                    <a:pt x="14" y="0"/>
                  </a:moveTo>
                  <a:lnTo>
                    <a:pt x="19" y="1"/>
                  </a:lnTo>
                  <a:lnTo>
                    <a:pt x="23" y="3"/>
                  </a:lnTo>
                  <a:lnTo>
                    <a:pt x="26" y="6"/>
                  </a:lnTo>
                  <a:lnTo>
                    <a:pt x="28" y="10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3"/>
                  </a:lnTo>
                  <a:lnTo>
                    <a:pt x="23" y="26"/>
                  </a:lnTo>
                  <a:lnTo>
                    <a:pt x="19" y="28"/>
                  </a:lnTo>
                  <a:lnTo>
                    <a:pt x="14" y="29"/>
                  </a:lnTo>
                  <a:lnTo>
                    <a:pt x="10" y="28"/>
                  </a:lnTo>
                  <a:lnTo>
                    <a:pt x="6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5"/>
                  </a:lnTo>
                  <a:lnTo>
                    <a:pt x="1" y="10"/>
                  </a:lnTo>
                  <a:lnTo>
                    <a:pt x="3" y="6"/>
                  </a:lnTo>
                  <a:lnTo>
                    <a:pt x="6" y="3"/>
                  </a:lnTo>
                  <a:lnTo>
                    <a:pt x="10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7" name="Freeform 415">
              <a:extLst>
                <a:ext uri="{FF2B5EF4-FFF2-40B4-BE49-F238E27FC236}">
                  <a16:creationId xmlns:a16="http://schemas.microsoft.com/office/drawing/2014/main" id="{52EE1644-9E70-4F16-ACDF-F22E477F511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78643" y="3919190"/>
              <a:ext cx="38025" cy="38025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2" y="5"/>
                </a:cxn>
                <a:cxn ang="0">
                  <a:pos x="8" y="8"/>
                </a:cxn>
                <a:cxn ang="0">
                  <a:pos x="5" y="13"/>
                </a:cxn>
                <a:cxn ang="0">
                  <a:pos x="4" y="17"/>
                </a:cxn>
                <a:cxn ang="0">
                  <a:pos x="5" y="21"/>
                </a:cxn>
                <a:cxn ang="0">
                  <a:pos x="8" y="25"/>
                </a:cxn>
                <a:cxn ang="0">
                  <a:pos x="12" y="28"/>
                </a:cxn>
                <a:cxn ang="0">
                  <a:pos x="16" y="29"/>
                </a:cxn>
                <a:cxn ang="0">
                  <a:pos x="20" y="28"/>
                </a:cxn>
                <a:cxn ang="0">
                  <a:pos x="25" y="25"/>
                </a:cxn>
                <a:cxn ang="0">
                  <a:pos x="28" y="21"/>
                </a:cxn>
                <a:cxn ang="0">
                  <a:pos x="29" y="17"/>
                </a:cxn>
                <a:cxn ang="0">
                  <a:pos x="28" y="13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1" y="10"/>
                </a:cxn>
                <a:cxn ang="0">
                  <a:pos x="32" y="11"/>
                </a:cxn>
                <a:cxn ang="0">
                  <a:pos x="32" y="12"/>
                </a:cxn>
                <a:cxn ang="0">
                  <a:pos x="33" y="17"/>
                </a:cxn>
                <a:cxn ang="0">
                  <a:pos x="32" y="23"/>
                </a:cxn>
                <a:cxn ang="0">
                  <a:pos x="31" y="24"/>
                </a:cxn>
                <a:cxn ang="0">
                  <a:pos x="28" y="28"/>
                </a:cxn>
                <a:cxn ang="0">
                  <a:pos x="23" y="31"/>
                </a:cxn>
                <a:cxn ang="0">
                  <a:pos x="22" y="32"/>
                </a:cxn>
                <a:cxn ang="0">
                  <a:pos x="16" y="33"/>
                </a:cxn>
                <a:cxn ang="0">
                  <a:pos x="12" y="32"/>
                </a:cxn>
                <a:cxn ang="0">
                  <a:pos x="11" y="32"/>
                </a:cxn>
                <a:cxn ang="0">
                  <a:pos x="10" y="31"/>
                </a:cxn>
                <a:cxn ang="0">
                  <a:pos x="5" y="28"/>
                </a:cxn>
                <a:cxn ang="0">
                  <a:pos x="2" y="24"/>
                </a:cxn>
                <a:cxn ang="0">
                  <a:pos x="1" y="23"/>
                </a:cxn>
                <a:cxn ang="0">
                  <a:pos x="0" y="17"/>
                </a:cxn>
                <a:cxn ang="0">
                  <a:pos x="1" y="12"/>
                </a:cxn>
                <a:cxn ang="0">
                  <a:pos x="1" y="11"/>
                </a:cxn>
                <a:cxn ang="0">
                  <a:pos x="2" y="10"/>
                </a:cxn>
                <a:cxn ang="0">
                  <a:pos x="5" y="5"/>
                </a:cxn>
                <a:cxn ang="0">
                  <a:pos x="10" y="2"/>
                </a:cxn>
                <a:cxn ang="0">
                  <a:pos x="11" y="1"/>
                </a:cxn>
                <a:cxn ang="0">
                  <a:pos x="12" y="1"/>
                </a:cxn>
                <a:cxn ang="0">
                  <a:pos x="16" y="0"/>
                </a:cxn>
              </a:cxnLst>
              <a:rect l="0" t="0" r="r" b="b"/>
              <a:pathLst>
                <a:path w="33" h="33">
                  <a:moveTo>
                    <a:pt x="16" y="4"/>
                  </a:moveTo>
                  <a:lnTo>
                    <a:pt x="12" y="5"/>
                  </a:lnTo>
                  <a:lnTo>
                    <a:pt x="8" y="8"/>
                  </a:lnTo>
                  <a:lnTo>
                    <a:pt x="5" y="13"/>
                  </a:lnTo>
                  <a:lnTo>
                    <a:pt x="4" y="17"/>
                  </a:lnTo>
                  <a:lnTo>
                    <a:pt x="5" y="21"/>
                  </a:lnTo>
                  <a:lnTo>
                    <a:pt x="8" y="25"/>
                  </a:lnTo>
                  <a:lnTo>
                    <a:pt x="12" y="28"/>
                  </a:lnTo>
                  <a:lnTo>
                    <a:pt x="16" y="29"/>
                  </a:lnTo>
                  <a:lnTo>
                    <a:pt x="20" y="28"/>
                  </a:lnTo>
                  <a:lnTo>
                    <a:pt x="25" y="25"/>
                  </a:lnTo>
                  <a:lnTo>
                    <a:pt x="28" y="21"/>
                  </a:lnTo>
                  <a:lnTo>
                    <a:pt x="29" y="17"/>
                  </a:lnTo>
                  <a:lnTo>
                    <a:pt x="28" y="13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1" y="10"/>
                  </a:lnTo>
                  <a:lnTo>
                    <a:pt x="32" y="11"/>
                  </a:lnTo>
                  <a:lnTo>
                    <a:pt x="32" y="12"/>
                  </a:lnTo>
                  <a:lnTo>
                    <a:pt x="33" y="17"/>
                  </a:lnTo>
                  <a:lnTo>
                    <a:pt x="32" y="23"/>
                  </a:lnTo>
                  <a:lnTo>
                    <a:pt x="31" y="24"/>
                  </a:lnTo>
                  <a:lnTo>
                    <a:pt x="28" y="28"/>
                  </a:lnTo>
                  <a:lnTo>
                    <a:pt x="23" y="31"/>
                  </a:lnTo>
                  <a:lnTo>
                    <a:pt x="22" y="32"/>
                  </a:lnTo>
                  <a:lnTo>
                    <a:pt x="16" y="33"/>
                  </a:lnTo>
                  <a:lnTo>
                    <a:pt x="12" y="32"/>
                  </a:lnTo>
                  <a:lnTo>
                    <a:pt x="11" y="32"/>
                  </a:lnTo>
                  <a:lnTo>
                    <a:pt x="10" y="31"/>
                  </a:lnTo>
                  <a:lnTo>
                    <a:pt x="5" y="28"/>
                  </a:lnTo>
                  <a:lnTo>
                    <a:pt x="2" y="24"/>
                  </a:lnTo>
                  <a:lnTo>
                    <a:pt x="1" y="23"/>
                  </a:lnTo>
                  <a:lnTo>
                    <a:pt x="0" y="17"/>
                  </a:lnTo>
                  <a:lnTo>
                    <a:pt x="1" y="12"/>
                  </a:lnTo>
                  <a:lnTo>
                    <a:pt x="1" y="11"/>
                  </a:lnTo>
                  <a:lnTo>
                    <a:pt x="2" y="10"/>
                  </a:lnTo>
                  <a:lnTo>
                    <a:pt x="5" y="5"/>
                  </a:lnTo>
                  <a:lnTo>
                    <a:pt x="10" y="2"/>
                  </a:lnTo>
                  <a:lnTo>
                    <a:pt x="11" y="1"/>
                  </a:lnTo>
                  <a:lnTo>
                    <a:pt x="12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8" name="Freeform 416">
              <a:extLst>
                <a:ext uri="{FF2B5EF4-FFF2-40B4-BE49-F238E27FC236}">
                  <a16:creationId xmlns:a16="http://schemas.microsoft.com/office/drawing/2014/main" id="{79078242-D5C2-4B8E-AEA7-9EBE973555F3}"/>
                </a:ext>
              </a:extLst>
            </p:cNvPr>
            <p:cNvSpPr>
              <a:spLocks/>
            </p:cNvSpPr>
            <p:nvPr/>
          </p:nvSpPr>
          <p:spPr bwMode="auto">
            <a:xfrm>
              <a:off x="4878891" y="3676058"/>
              <a:ext cx="33416" cy="3226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8" y="0"/>
                </a:cxn>
                <a:cxn ang="0">
                  <a:pos x="21" y="2"/>
                </a:cxn>
                <a:cxn ang="0">
                  <a:pos x="25" y="4"/>
                </a:cxn>
                <a:cxn ang="0">
                  <a:pos x="27" y="7"/>
                </a:cxn>
                <a:cxn ang="0">
                  <a:pos x="28" y="10"/>
                </a:cxn>
                <a:cxn ang="0">
                  <a:pos x="29" y="14"/>
                </a:cxn>
                <a:cxn ang="0">
                  <a:pos x="27" y="22"/>
                </a:cxn>
                <a:cxn ang="0">
                  <a:pos x="25" y="25"/>
                </a:cxn>
                <a:cxn ang="0">
                  <a:pos x="21" y="27"/>
                </a:cxn>
                <a:cxn ang="0">
                  <a:pos x="18" y="28"/>
                </a:cxn>
                <a:cxn ang="0">
                  <a:pos x="11" y="28"/>
                </a:cxn>
                <a:cxn ang="0">
                  <a:pos x="5" y="25"/>
                </a:cxn>
                <a:cxn ang="0">
                  <a:pos x="2" y="22"/>
                </a:cxn>
                <a:cxn ang="0">
                  <a:pos x="0" y="14"/>
                </a:cxn>
                <a:cxn ang="0">
                  <a:pos x="1" y="10"/>
                </a:cxn>
                <a:cxn ang="0">
                  <a:pos x="2" y="7"/>
                </a:cxn>
                <a:cxn ang="0">
                  <a:pos x="5" y="4"/>
                </a:cxn>
                <a:cxn ang="0">
                  <a:pos x="11" y="0"/>
                </a:cxn>
              </a:cxnLst>
              <a:rect l="0" t="0" r="r" b="b"/>
              <a:pathLst>
                <a:path w="29" h="28">
                  <a:moveTo>
                    <a:pt x="11" y="0"/>
                  </a:moveTo>
                  <a:lnTo>
                    <a:pt x="18" y="0"/>
                  </a:lnTo>
                  <a:lnTo>
                    <a:pt x="21" y="2"/>
                  </a:lnTo>
                  <a:lnTo>
                    <a:pt x="25" y="4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29" y="14"/>
                  </a:lnTo>
                  <a:lnTo>
                    <a:pt x="27" y="22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8" y="28"/>
                  </a:lnTo>
                  <a:lnTo>
                    <a:pt x="11" y="28"/>
                  </a:lnTo>
                  <a:lnTo>
                    <a:pt x="5" y="25"/>
                  </a:lnTo>
                  <a:lnTo>
                    <a:pt x="2" y="22"/>
                  </a:lnTo>
                  <a:lnTo>
                    <a:pt x="0" y="14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4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9" name="Freeform 417">
              <a:extLst>
                <a:ext uri="{FF2B5EF4-FFF2-40B4-BE49-F238E27FC236}">
                  <a16:creationId xmlns:a16="http://schemas.microsoft.com/office/drawing/2014/main" id="{50CD7C49-B0ED-4F76-85DB-AE26322968F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6587" y="3673754"/>
              <a:ext cx="38025" cy="36873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3" y="5"/>
                </a:cxn>
                <a:cxn ang="0">
                  <a:pos x="8" y="8"/>
                </a:cxn>
                <a:cxn ang="0">
                  <a:pos x="5" y="12"/>
                </a:cxn>
                <a:cxn ang="0">
                  <a:pos x="4" y="16"/>
                </a:cxn>
                <a:cxn ang="0">
                  <a:pos x="5" y="21"/>
                </a:cxn>
                <a:cxn ang="0">
                  <a:pos x="8" y="25"/>
                </a:cxn>
                <a:cxn ang="0">
                  <a:pos x="13" y="28"/>
                </a:cxn>
                <a:cxn ang="0">
                  <a:pos x="16" y="29"/>
                </a:cxn>
                <a:cxn ang="0">
                  <a:pos x="20" y="28"/>
                </a:cxn>
                <a:cxn ang="0">
                  <a:pos x="25" y="25"/>
                </a:cxn>
                <a:cxn ang="0">
                  <a:pos x="28" y="21"/>
                </a:cxn>
                <a:cxn ang="0">
                  <a:pos x="29" y="16"/>
                </a:cxn>
                <a:cxn ang="0">
                  <a:pos x="28" y="12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1" y="9"/>
                </a:cxn>
                <a:cxn ang="0">
                  <a:pos x="32" y="10"/>
                </a:cxn>
                <a:cxn ang="0">
                  <a:pos x="32" y="11"/>
                </a:cxn>
                <a:cxn ang="0">
                  <a:pos x="33" y="16"/>
                </a:cxn>
                <a:cxn ang="0">
                  <a:pos x="32" y="23"/>
                </a:cxn>
                <a:cxn ang="0">
                  <a:pos x="31" y="24"/>
                </a:cxn>
                <a:cxn ang="0">
                  <a:pos x="28" y="28"/>
                </a:cxn>
                <a:cxn ang="0">
                  <a:pos x="23" y="30"/>
                </a:cxn>
                <a:cxn ang="0">
                  <a:pos x="22" y="31"/>
                </a:cxn>
                <a:cxn ang="0">
                  <a:pos x="16" y="32"/>
                </a:cxn>
                <a:cxn ang="0">
                  <a:pos x="12" y="31"/>
                </a:cxn>
                <a:cxn ang="0">
                  <a:pos x="11" y="31"/>
                </a:cxn>
                <a:cxn ang="0">
                  <a:pos x="10" y="30"/>
                </a:cxn>
                <a:cxn ang="0">
                  <a:pos x="5" y="28"/>
                </a:cxn>
                <a:cxn ang="0">
                  <a:pos x="2" y="24"/>
                </a:cxn>
                <a:cxn ang="0">
                  <a:pos x="1" y="23"/>
                </a:cxn>
                <a:cxn ang="0">
                  <a:pos x="0" y="16"/>
                </a:cxn>
                <a:cxn ang="0">
                  <a:pos x="1" y="11"/>
                </a:cxn>
                <a:cxn ang="0">
                  <a:pos x="1" y="10"/>
                </a:cxn>
                <a:cxn ang="0">
                  <a:pos x="2" y="9"/>
                </a:cxn>
                <a:cxn ang="0">
                  <a:pos x="5" y="5"/>
                </a:cxn>
                <a:cxn ang="0">
                  <a:pos x="10" y="2"/>
                </a:cxn>
                <a:cxn ang="0">
                  <a:pos x="11" y="1"/>
                </a:cxn>
                <a:cxn ang="0">
                  <a:pos x="12" y="1"/>
                </a:cxn>
                <a:cxn ang="0">
                  <a:pos x="16" y="0"/>
                </a:cxn>
              </a:cxnLst>
              <a:rect l="0" t="0" r="r" b="b"/>
              <a:pathLst>
                <a:path w="33" h="32">
                  <a:moveTo>
                    <a:pt x="16" y="4"/>
                  </a:moveTo>
                  <a:lnTo>
                    <a:pt x="13" y="5"/>
                  </a:lnTo>
                  <a:lnTo>
                    <a:pt x="8" y="8"/>
                  </a:lnTo>
                  <a:lnTo>
                    <a:pt x="5" y="12"/>
                  </a:lnTo>
                  <a:lnTo>
                    <a:pt x="4" y="16"/>
                  </a:lnTo>
                  <a:lnTo>
                    <a:pt x="5" y="21"/>
                  </a:lnTo>
                  <a:lnTo>
                    <a:pt x="8" y="25"/>
                  </a:lnTo>
                  <a:lnTo>
                    <a:pt x="13" y="28"/>
                  </a:lnTo>
                  <a:lnTo>
                    <a:pt x="16" y="29"/>
                  </a:lnTo>
                  <a:lnTo>
                    <a:pt x="20" y="28"/>
                  </a:lnTo>
                  <a:lnTo>
                    <a:pt x="25" y="25"/>
                  </a:lnTo>
                  <a:lnTo>
                    <a:pt x="28" y="21"/>
                  </a:lnTo>
                  <a:lnTo>
                    <a:pt x="29" y="16"/>
                  </a:lnTo>
                  <a:lnTo>
                    <a:pt x="28" y="12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1" y="9"/>
                  </a:lnTo>
                  <a:lnTo>
                    <a:pt x="32" y="10"/>
                  </a:lnTo>
                  <a:lnTo>
                    <a:pt x="32" y="11"/>
                  </a:lnTo>
                  <a:lnTo>
                    <a:pt x="33" y="16"/>
                  </a:lnTo>
                  <a:lnTo>
                    <a:pt x="32" y="23"/>
                  </a:lnTo>
                  <a:lnTo>
                    <a:pt x="31" y="24"/>
                  </a:lnTo>
                  <a:lnTo>
                    <a:pt x="28" y="28"/>
                  </a:lnTo>
                  <a:lnTo>
                    <a:pt x="23" y="30"/>
                  </a:lnTo>
                  <a:lnTo>
                    <a:pt x="22" y="31"/>
                  </a:lnTo>
                  <a:lnTo>
                    <a:pt x="16" y="32"/>
                  </a:lnTo>
                  <a:lnTo>
                    <a:pt x="12" y="31"/>
                  </a:lnTo>
                  <a:lnTo>
                    <a:pt x="11" y="31"/>
                  </a:lnTo>
                  <a:lnTo>
                    <a:pt x="10" y="30"/>
                  </a:lnTo>
                  <a:lnTo>
                    <a:pt x="5" y="28"/>
                  </a:lnTo>
                  <a:lnTo>
                    <a:pt x="2" y="24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11"/>
                  </a:lnTo>
                  <a:lnTo>
                    <a:pt x="1" y="10"/>
                  </a:lnTo>
                  <a:lnTo>
                    <a:pt x="2" y="9"/>
                  </a:lnTo>
                  <a:lnTo>
                    <a:pt x="5" y="5"/>
                  </a:lnTo>
                  <a:lnTo>
                    <a:pt x="10" y="2"/>
                  </a:lnTo>
                  <a:lnTo>
                    <a:pt x="11" y="1"/>
                  </a:lnTo>
                  <a:lnTo>
                    <a:pt x="12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0" name="Freeform 418">
              <a:extLst>
                <a:ext uri="{FF2B5EF4-FFF2-40B4-BE49-F238E27FC236}">
                  <a16:creationId xmlns:a16="http://schemas.microsoft.com/office/drawing/2014/main" id="{18C1EB5C-3BA2-4428-9CE4-D96F805EC846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6975" y="3971042"/>
              <a:ext cx="32264" cy="33416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8" y="1"/>
                </a:cxn>
                <a:cxn ang="0">
                  <a:pos x="22" y="3"/>
                </a:cxn>
                <a:cxn ang="0">
                  <a:pos x="25" y="6"/>
                </a:cxn>
                <a:cxn ang="0">
                  <a:pos x="27" y="10"/>
                </a:cxn>
                <a:cxn ang="0">
                  <a:pos x="28" y="14"/>
                </a:cxn>
                <a:cxn ang="0">
                  <a:pos x="27" y="19"/>
                </a:cxn>
                <a:cxn ang="0">
                  <a:pos x="25" y="23"/>
                </a:cxn>
                <a:cxn ang="0">
                  <a:pos x="22" y="26"/>
                </a:cxn>
                <a:cxn ang="0">
                  <a:pos x="18" y="28"/>
                </a:cxn>
                <a:cxn ang="0">
                  <a:pos x="14" y="29"/>
                </a:cxn>
                <a:cxn ang="0">
                  <a:pos x="10" y="28"/>
                </a:cxn>
                <a:cxn ang="0">
                  <a:pos x="7" y="27"/>
                </a:cxn>
                <a:cxn ang="0">
                  <a:pos x="4" y="24"/>
                </a:cxn>
                <a:cxn ang="0">
                  <a:pos x="0" y="18"/>
                </a:cxn>
                <a:cxn ang="0">
                  <a:pos x="0" y="10"/>
                </a:cxn>
                <a:cxn ang="0">
                  <a:pos x="2" y="8"/>
                </a:cxn>
                <a:cxn ang="0">
                  <a:pos x="4" y="4"/>
                </a:cxn>
                <a:cxn ang="0">
                  <a:pos x="7" y="2"/>
                </a:cxn>
                <a:cxn ang="0">
                  <a:pos x="10" y="1"/>
                </a:cxn>
                <a:cxn ang="0">
                  <a:pos x="14" y="0"/>
                </a:cxn>
              </a:cxnLst>
              <a:rect l="0" t="0" r="r" b="b"/>
              <a:pathLst>
                <a:path w="28" h="29">
                  <a:moveTo>
                    <a:pt x="14" y="0"/>
                  </a:moveTo>
                  <a:lnTo>
                    <a:pt x="18" y="1"/>
                  </a:lnTo>
                  <a:lnTo>
                    <a:pt x="22" y="3"/>
                  </a:lnTo>
                  <a:lnTo>
                    <a:pt x="25" y="6"/>
                  </a:lnTo>
                  <a:lnTo>
                    <a:pt x="27" y="10"/>
                  </a:lnTo>
                  <a:lnTo>
                    <a:pt x="28" y="14"/>
                  </a:lnTo>
                  <a:lnTo>
                    <a:pt x="27" y="19"/>
                  </a:lnTo>
                  <a:lnTo>
                    <a:pt x="25" y="23"/>
                  </a:lnTo>
                  <a:lnTo>
                    <a:pt x="22" y="26"/>
                  </a:lnTo>
                  <a:lnTo>
                    <a:pt x="18" y="28"/>
                  </a:lnTo>
                  <a:lnTo>
                    <a:pt x="14" y="29"/>
                  </a:lnTo>
                  <a:lnTo>
                    <a:pt x="10" y="28"/>
                  </a:lnTo>
                  <a:lnTo>
                    <a:pt x="7" y="27"/>
                  </a:lnTo>
                  <a:lnTo>
                    <a:pt x="4" y="24"/>
                  </a:lnTo>
                  <a:lnTo>
                    <a:pt x="0" y="18"/>
                  </a:lnTo>
                  <a:lnTo>
                    <a:pt x="0" y="10"/>
                  </a:lnTo>
                  <a:lnTo>
                    <a:pt x="2" y="8"/>
                  </a:lnTo>
                  <a:lnTo>
                    <a:pt x="4" y="4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1" name="Line 419">
              <a:extLst>
                <a:ext uri="{FF2B5EF4-FFF2-40B4-BE49-F238E27FC236}">
                  <a16:creationId xmlns:a16="http://schemas.microsoft.com/office/drawing/2014/main" id="{A9FE08A7-BB9E-4691-A7AD-B43184F421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88087" y="3987174"/>
              <a:ext cx="1152" cy="576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2" name="Line 420">
              <a:extLst>
                <a:ext uri="{FF2B5EF4-FFF2-40B4-BE49-F238E27FC236}">
                  <a16:creationId xmlns:a16="http://schemas.microsoft.com/office/drawing/2014/main" id="{BBFB876D-CF05-414A-9CFD-A1DE95FF16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85782" y="3992936"/>
              <a:ext cx="2305" cy="46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3" name="Line 421">
              <a:extLst>
                <a:ext uri="{FF2B5EF4-FFF2-40B4-BE49-F238E27FC236}">
                  <a16:creationId xmlns:a16="http://schemas.microsoft.com/office/drawing/2014/main" id="{449D1F1B-7AE8-48FC-9FEB-535806CB68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82325" y="3997545"/>
              <a:ext cx="3457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4" name="Line 422">
              <a:extLst>
                <a:ext uri="{FF2B5EF4-FFF2-40B4-BE49-F238E27FC236}">
                  <a16:creationId xmlns:a16="http://schemas.microsoft.com/office/drawing/2014/main" id="{7A3036AD-31AA-4323-B2DE-9CFB93F788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77716" y="4001002"/>
              <a:ext cx="4609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5" name="Line 423">
              <a:extLst>
                <a:ext uri="{FF2B5EF4-FFF2-40B4-BE49-F238E27FC236}">
                  <a16:creationId xmlns:a16="http://schemas.microsoft.com/office/drawing/2014/main" id="{7AF19C42-BA9E-434F-A126-9E23EBFB98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73107" y="4003306"/>
              <a:ext cx="4609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" name="Line 424">
              <a:extLst>
                <a:ext uri="{FF2B5EF4-FFF2-40B4-BE49-F238E27FC236}">
                  <a16:creationId xmlns:a16="http://schemas.microsoft.com/office/drawing/2014/main" id="{8E9064D4-3768-4BCF-9488-2C014FFA14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68498" y="4003306"/>
              <a:ext cx="4609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7" name="Line 425">
              <a:extLst>
                <a:ext uri="{FF2B5EF4-FFF2-40B4-BE49-F238E27FC236}">
                  <a16:creationId xmlns:a16="http://schemas.microsoft.com/office/drawing/2014/main" id="{A01254E5-864A-40E9-BA68-595060B09C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65041" y="4002154"/>
              <a:ext cx="3457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8" name="Line 426">
              <a:extLst>
                <a:ext uri="{FF2B5EF4-FFF2-40B4-BE49-F238E27FC236}">
                  <a16:creationId xmlns:a16="http://schemas.microsoft.com/office/drawing/2014/main" id="{C4552490-746C-42B0-9243-5A175380CB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61584" y="3998697"/>
              <a:ext cx="3457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9" name="Line 427">
              <a:extLst>
                <a:ext uri="{FF2B5EF4-FFF2-40B4-BE49-F238E27FC236}">
                  <a16:creationId xmlns:a16="http://schemas.microsoft.com/office/drawing/2014/main" id="{2DCBBDC8-03B8-45CA-AFD4-7E1E1BAF215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56975" y="3991784"/>
              <a:ext cx="4609" cy="691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0" name="Line 428">
              <a:extLst>
                <a:ext uri="{FF2B5EF4-FFF2-40B4-BE49-F238E27FC236}">
                  <a16:creationId xmlns:a16="http://schemas.microsoft.com/office/drawing/2014/main" id="{0FA63E90-CFB7-4220-B015-A339945E95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56975" y="3982565"/>
              <a:ext cx="1152" cy="921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1" name="Line 429">
              <a:extLst>
                <a:ext uri="{FF2B5EF4-FFF2-40B4-BE49-F238E27FC236}">
                  <a16:creationId xmlns:a16="http://schemas.microsoft.com/office/drawing/2014/main" id="{F3E24E06-57DA-4AF2-9970-9C4E43DBAF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56975" y="3980261"/>
              <a:ext cx="2305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2" name="Line 430">
              <a:extLst>
                <a:ext uri="{FF2B5EF4-FFF2-40B4-BE49-F238E27FC236}">
                  <a16:creationId xmlns:a16="http://schemas.microsoft.com/office/drawing/2014/main" id="{F28A7F25-637B-4A8C-80C8-92101A5B76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59280" y="3975652"/>
              <a:ext cx="2305" cy="46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3" name="Line 431">
              <a:extLst>
                <a:ext uri="{FF2B5EF4-FFF2-40B4-BE49-F238E27FC236}">
                  <a16:creationId xmlns:a16="http://schemas.microsoft.com/office/drawing/2014/main" id="{A7FA54FB-20F2-43EA-972D-B59AC4ABCA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61584" y="3973347"/>
              <a:ext cx="3457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4" name="Line 432">
              <a:extLst>
                <a:ext uri="{FF2B5EF4-FFF2-40B4-BE49-F238E27FC236}">
                  <a16:creationId xmlns:a16="http://schemas.microsoft.com/office/drawing/2014/main" id="{03EDB5BB-F5E4-4A1D-886C-F71E302B2A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65041" y="3972195"/>
              <a:ext cx="3457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" name="Line 433">
              <a:extLst>
                <a:ext uri="{FF2B5EF4-FFF2-40B4-BE49-F238E27FC236}">
                  <a16:creationId xmlns:a16="http://schemas.microsoft.com/office/drawing/2014/main" id="{FC97C73C-3493-4359-9DA4-231E21153C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68498" y="3971042"/>
              <a:ext cx="4609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" name="Line 434">
              <a:extLst>
                <a:ext uri="{FF2B5EF4-FFF2-40B4-BE49-F238E27FC236}">
                  <a16:creationId xmlns:a16="http://schemas.microsoft.com/office/drawing/2014/main" id="{7BE233BE-D19C-4200-AB11-3C34C88A28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3107" y="3971042"/>
              <a:ext cx="4609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" name="Line 435">
              <a:extLst>
                <a:ext uri="{FF2B5EF4-FFF2-40B4-BE49-F238E27FC236}">
                  <a16:creationId xmlns:a16="http://schemas.microsoft.com/office/drawing/2014/main" id="{164CE992-2DDA-44CE-80FF-A28722F2D5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7716" y="3972195"/>
              <a:ext cx="4609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8" name="Line 436">
              <a:extLst>
                <a:ext uri="{FF2B5EF4-FFF2-40B4-BE49-F238E27FC236}">
                  <a16:creationId xmlns:a16="http://schemas.microsoft.com/office/drawing/2014/main" id="{C66786D1-29BA-4668-B1C5-08274A3829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82325" y="3974499"/>
              <a:ext cx="3457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" name="Line 437">
              <a:extLst>
                <a:ext uri="{FF2B5EF4-FFF2-40B4-BE49-F238E27FC236}">
                  <a16:creationId xmlns:a16="http://schemas.microsoft.com/office/drawing/2014/main" id="{DDCEBC0D-3290-4E45-A83C-D91984E3A5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85782" y="3977956"/>
              <a:ext cx="2305" cy="46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0" name="Line 438">
              <a:extLst>
                <a:ext uri="{FF2B5EF4-FFF2-40B4-BE49-F238E27FC236}">
                  <a16:creationId xmlns:a16="http://schemas.microsoft.com/office/drawing/2014/main" id="{D7D4EA4C-A3A8-4D4B-B75E-8F1CD3C349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88087" y="3982565"/>
              <a:ext cx="1152" cy="46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1" name="Freeform 439">
              <a:extLst>
                <a:ext uri="{FF2B5EF4-FFF2-40B4-BE49-F238E27FC236}">
                  <a16:creationId xmlns:a16="http://schemas.microsoft.com/office/drawing/2014/main" id="{2B8CA11C-D921-4986-B949-72BE1386A93E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1991" y="5150979"/>
              <a:ext cx="33416" cy="3226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8" y="0"/>
                </a:cxn>
                <a:cxn ang="0">
                  <a:pos x="24" y="3"/>
                </a:cxn>
                <a:cxn ang="0">
                  <a:pos x="27" y="6"/>
                </a:cxn>
                <a:cxn ang="0">
                  <a:pos x="28" y="9"/>
                </a:cxn>
                <a:cxn ang="0">
                  <a:pos x="29" y="13"/>
                </a:cxn>
                <a:cxn ang="0">
                  <a:pos x="27" y="21"/>
                </a:cxn>
                <a:cxn ang="0">
                  <a:pos x="24" y="24"/>
                </a:cxn>
                <a:cxn ang="0">
                  <a:pos x="18" y="28"/>
                </a:cxn>
                <a:cxn ang="0">
                  <a:pos x="11" y="28"/>
                </a:cxn>
                <a:cxn ang="0">
                  <a:pos x="8" y="26"/>
                </a:cxn>
                <a:cxn ang="0">
                  <a:pos x="4" y="24"/>
                </a:cxn>
                <a:cxn ang="0">
                  <a:pos x="2" y="21"/>
                </a:cxn>
                <a:cxn ang="0">
                  <a:pos x="0" y="13"/>
                </a:cxn>
                <a:cxn ang="0">
                  <a:pos x="1" y="9"/>
                </a:cxn>
                <a:cxn ang="0">
                  <a:pos x="2" y="6"/>
                </a:cxn>
                <a:cxn ang="0">
                  <a:pos x="4" y="3"/>
                </a:cxn>
                <a:cxn ang="0">
                  <a:pos x="8" y="2"/>
                </a:cxn>
                <a:cxn ang="0">
                  <a:pos x="11" y="0"/>
                </a:cxn>
              </a:cxnLst>
              <a:rect l="0" t="0" r="r" b="b"/>
              <a:pathLst>
                <a:path w="29" h="28">
                  <a:moveTo>
                    <a:pt x="11" y="0"/>
                  </a:moveTo>
                  <a:lnTo>
                    <a:pt x="18" y="0"/>
                  </a:lnTo>
                  <a:lnTo>
                    <a:pt x="24" y="3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3"/>
                  </a:lnTo>
                  <a:lnTo>
                    <a:pt x="27" y="21"/>
                  </a:lnTo>
                  <a:lnTo>
                    <a:pt x="24" y="24"/>
                  </a:lnTo>
                  <a:lnTo>
                    <a:pt x="18" y="28"/>
                  </a:lnTo>
                  <a:lnTo>
                    <a:pt x="11" y="28"/>
                  </a:lnTo>
                  <a:lnTo>
                    <a:pt x="8" y="26"/>
                  </a:lnTo>
                  <a:lnTo>
                    <a:pt x="4" y="24"/>
                  </a:lnTo>
                  <a:lnTo>
                    <a:pt x="2" y="21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3"/>
                  </a:lnTo>
                  <a:lnTo>
                    <a:pt x="8" y="2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2" name="Line 440">
              <a:extLst>
                <a:ext uri="{FF2B5EF4-FFF2-40B4-BE49-F238E27FC236}">
                  <a16:creationId xmlns:a16="http://schemas.microsoft.com/office/drawing/2014/main" id="{8FE4497F-06C3-47FD-83F0-D003D848FF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93103" y="5165959"/>
              <a:ext cx="2305" cy="921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3" name="Line 441">
              <a:extLst>
                <a:ext uri="{FF2B5EF4-FFF2-40B4-BE49-F238E27FC236}">
                  <a16:creationId xmlns:a16="http://schemas.microsoft.com/office/drawing/2014/main" id="{8DBEF287-ADD7-4F81-AE63-065714C7B7F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89646" y="5175177"/>
              <a:ext cx="3457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4" name="Line 442">
              <a:extLst>
                <a:ext uri="{FF2B5EF4-FFF2-40B4-BE49-F238E27FC236}">
                  <a16:creationId xmlns:a16="http://schemas.microsoft.com/office/drawing/2014/main" id="{5FA4C552-5F60-4947-855C-E2646C8ABB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82732" y="5178634"/>
              <a:ext cx="6914" cy="46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5" name="Line 443">
              <a:extLst>
                <a:ext uri="{FF2B5EF4-FFF2-40B4-BE49-F238E27FC236}">
                  <a16:creationId xmlns:a16="http://schemas.microsoft.com/office/drawing/2014/main" id="{5FC54CF4-7DC2-4460-A73E-0DEBB2ACAA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74666" y="5183243"/>
              <a:ext cx="8066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6" name="Line 444">
              <a:extLst>
                <a:ext uri="{FF2B5EF4-FFF2-40B4-BE49-F238E27FC236}">
                  <a16:creationId xmlns:a16="http://schemas.microsoft.com/office/drawing/2014/main" id="{5C40FFEA-A109-4C43-8892-3B6156CD62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171209" y="5180939"/>
              <a:ext cx="3457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" name="Line 445">
              <a:extLst>
                <a:ext uri="{FF2B5EF4-FFF2-40B4-BE49-F238E27FC236}">
                  <a16:creationId xmlns:a16="http://schemas.microsoft.com/office/drawing/2014/main" id="{B06C7B07-AC2B-400C-A926-8C0DB46C7C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166600" y="5178634"/>
              <a:ext cx="4609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8" name="Line 446">
              <a:extLst>
                <a:ext uri="{FF2B5EF4-FFF2-40B4-BE49-F238E27FC236}">
                  <a16:creationId xmlns:a16="http://schemas.microsoft.com/office/drawing/2014/main" id="{3A2EFB77-4BB9-4B9C-B82F-C331C00A29D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164296" y="5175177"/>
              <a:ext cx="2305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9" name="Line 447">
              <a:extLst>
                <a:ext uri="{FF2B5EF4-FFF2-40B4-BE49-F238E27FC236}">
                  <a16:creationId xmlns:a16="http://schemas.microsoft.com/office/drawing/2014/main" id="{B0A3713C-D3BE-49D5-A2BD-77B9EE378D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161991" y="5165959"/>
              <a:ext cx="2305" cy="921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0" name="Line 448">
              <a:extLst>
                <a:ext uri="{FF2B5EF4-FFF2-40B4-BE49-F238E27FC236}">
                  <a16:creationId xmlns:a16="http://schemas.microsoft.com/office/drawing/2014/main" id="{FD250746-6B2F-4B0E-9EF4-D9B2E2CCD4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61991" y="5161350"/>
              <a:ext cx="1152" cy="46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1" name="Line 449">
              <a:extLst>
                <a:ext uri="{FF2B5EF4-FFF2-40B4-BE49-F238E27FC236}">
                  <a16:creationId xmlns:a16="http://schemas.microsoft.com/office/drawing/2014/main" id="{2B16EB68-7B97-4322-A939-B0E16310F0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63143" y="5157893"/>
              <a:ext cx="1152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" name="Line 450">
              <a:extLst>
                <a:ext uri="{FF2B5EF4-FFF2-40B4-BE49-F238E27FC236}">
                  <a16:creationId xmlns:a16="http://schemas.microsoft.com/office/drawing/2014/main" id="{5CA9BBD3-06C3-45CF-81DA-1D9EAEAF35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64296" y="5154436"/>
              <a:ext cx="2305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3" name="Line 451">
              <a:extLst>
                <a:ext uri="{FF2B5EF4-FFF2-40B4-BE49-F238E27FC236}">
                  <a16:creationId xmlns:a16="http://schemas.microsoft.com/office/drawing/2014/main" id="{78C06156-0942-4162-8ED1-F5AEB79B64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66600" y="5153284"/>
              <a:ext cx="4609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4" name="Line 452">
              <a:extLst>
                <a:ext uri="{FF2B5EF4-FFF2-40B4-BE49-F238E27FC236}">
                  <a16:creationId xmlns:a16="http://schemas.microsoft.com/office/drawing/2014/main" id="{FF8CDE1D-4B39-4F03-B9DC-2FACA92571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71209" y="5150979"/>
              <a:ext cx="3457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5" name="Line 453">
              <a:extLst>
                <a:ext uri="{FF2B5EF4-FFF2-40B4-BE49-F238E27FC236}">
                  <a16:creationId xmlns:a16="http://schemas.microsoft.com/office/drawing/2014/main" id="{0F9C7BC1-075E-484A-B6AC-35771389B7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74666" y="5150979"/>
              <a:ext cx="8066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6" name="Line 454">
              <a:extLst>
                <a:ext uri="{FF2B5EF4-FFF2-40B4-BE49-F238E27FC236}">
                  <a16:creationId xmlns:a16="http://schemas.microsoft.com/office/drawing/2014/main" id="{755BB1F3-9965-4CFF-B375-9E5CA8749B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82732" y="5150979"/>
              <a:ext cx="6914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" name="Line 455">
              <a:extLst>
                <a:ext uri="{FF2B5EF4-FFF2-40B4-BE49-F238E27FC236}">
                  <a16:creationId xmlns:a16="http://schemas.microsoft.com/office/drawing/2014/main" id="{1AA4A119-1F2B-4F03-8A72-05DA1BC5CF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89646" y="5154436"/>
              <a:ext cx="3457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" name="Line 456">
              <a:extLst>
                <a:ext uri="{FF2B5EF4-FFF2-40B4-BE49-F238E27FC236}">
                  <a16:creationId xmlns:a16="http://schemas.microsoft.com/office/drawing/2014/main" id="{55B30BA6-B8CC-4ADA-A62D-E160DBA02F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3103" y="5157893"/>
              <a:ext cx="1152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" name="Line 457">
              <a:extLst>
                <a:ext uri="{FF2B5EF4-FFF2-40B4-BE49-F238E27FC236}">
                  <a16:creationId xmlns:a16="http://schemas.microsoft.com/office/drawing/2014/main" id="{4EC6D845-CD0E-4EEE-B306-87E7C85CA0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4255" y="5161350"/>
              <a:ext cx="1152" cy="46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0" name="Freeform 458">
              <a:extLst>
                <a:ext uri="{FF2B5EF4-FFF2-40B4-BE49-F238E27FC236}">
                  <a16:creationId xmlns:a16="http://schemas.microsoft.com/office/drawing/2014/main" id="{5598E933-2D59-47B4-95EB-CCCA6841615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5651" y="5248923"/>
              <a:ext cx="32264" cy="32264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8" y="0"/>
                </a:cxn>
                <a:cxn ang="0">
                  <a:pos x="24" y="4"/>
                </a:cxn>
                <a:cxn ang="0">
                  <a:pos x="26" y="7"/>
                </a:cxn>
                <a:cxn ang="0">
                  <a:pos x="28" y="10"/>
                </a:cxn>
                <a:cxn ang="0">
                  <a:pos x="28" y="14"/>
                </a:cxn>
                <a:cxn ang="0">
                  <a:pos x="27" y="19"/>
                </a:cxn>
                <a:cxn ang="0">
                  <a:pos x="25" y="22"/>
                </a:cxn>
                <a:cxn ang="0">
                  <a:pos x="22" y="25"/>
                </a:cxn>
                <a:cxn ang="0">
                  <a:pos x="19" y="27"/>
                </a:cxn>
                <a:cxn ang="0">
                  <a:pos x="14" y="28"/>
                </a:cxn>
                <a:cxn ang="0">
                  <a:pos x="10" y="28"/>
                </a:cxn>
                <a:cxn ang="0">
                  <a:pos x="7" y="26"/>
                </a:cxn>
                <a:cxn ang="0">
                  <a:pos x="3" y="24"/>
                </a:cxn>
                <a:cxn ang="0">
                  <a:pos x="1" y="21"/>
                </a:cxn>
                <a:cxn ang="0">
                  <a:pos x="1" y="18"/>
                </a:cxn>
                <a:cxn ang="0">
                  <a:pos x="0" y="14"/>
                </a:cxn>
                <a:cxn ang="0">
                  <a:pos x="1" y="7"/>
                </a:cxn>
                <a:cxn ang="0">
                  <a:pos x="3" y="4"/>
                </a:cxn>
                <a:cxn ang="0">
                  <a:pos x="7" y="2"/>
                </a:cxn>
                <a:cxn ang="0">
                  <a:pos x="10" y="0"/>
                </a:cxn>
              </a:cxnLst>
              <a:rect l="0" t="0" r="r" b="b"/>
              <a:pathLst>
                <a:path w="28" h="28">
                  <a:moveTo>
                    <a:pt x="10" y="0"/>
                  </a:moveTo>
                  <a:lnTo>
                    <a:pt x="18" y="0"/>
                  </a:lnTo>
                  <a:lnTo>
                    <a:pt x="24" y="4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8" y="14"/>
                  </a:lnTo>
                  <a:lnTo>
                    <a:pt x="27" y="19"/>
                  </a:lnTo>
                  <a:lnTo>
                    <a:pt x="25" y="22"/>
                  </a:lnTo>
                  <a:lnTo>
                    <a:pt x="22" y="25"/>
                  </a:lnTo>
                  <a:lnTo>
                    <a:pt x="19" y="27"/>
                  </a:lnTo>
                  <a:lnTo>
                    <a:pt x="14" y="28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3" y="24"/>
                  </a:lnTo>
                  <a:lnTo>
                    <a:pt x="1" y="21"/>
                  </a:lnTo>
                  <a:lnTo>
                    <a:pt x="1" y="18"/>
                  </a:lnTo>
                  <a:lnTo>
                    <a:pt x="0" y="14"/>
                  </a:lnTo>
                  <a:lnTo>
                    <a:pt x="1" y="7"/>
                  </a:lnTo>
                  <a:lnTo>
                    <a:pt x="3" y="4"/>
                  </a:lnTo>
                  <a:lnTo>
                    <a:pt x="7" y="2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" name="Line 459">
              <a:extLst>
                <a:ext uri="{FF2B5EF4-FFF2-40B4-BE49-F238E27FC236}">
                  <a16:creationId xmlns:a16="http://schemas.microsoft.com/office/drawing/2014/main" id="{9BC3D463-CC02-4A6C-8C67-763D98EA9E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46763" y="5265055"/>
              <a:ext cx="1152" cy="576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2" name="Line 460">
              <a:extLst>
                <a:ext uri="{FF2B5EF4-FFF2-40B4-BE49-F238E27FC236}">
                  <a16:creationId xmlns:a16="http://schemas.microsoft.com/office/drawing/2014/main" id="{D9852AA9-2307-4682-B3DB-ADB75AFA1E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44458" y="5270817"/>
              <a:ext cx="2305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3" name="Line 461">
              <a:extLst>
                <a:ext uri="{FF2B5EF4-FFF2-40B4-BE49-F238E27FC236}">
                  <a16:creationId xmlns:a16="http://schemas.microsoft.com/office/drawing/2014/main" id="{15AEDB6D-7520-4CA4-8E19-362D6EF7508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41001" y="5274274"/>
              <a:ext cx="3457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4" name="Line 462">
              <a:extLst>
                <a:ext uri="{FF2B5EF4-FFF2-40B4-BE49-F238E27FC236}">
                  <a16:creationId xmlns:a16="http://schemas.microsoft.com/office/drawing/2014/main" id="{C1B89E12-76FA-46AA-95DE-6997A1C51A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37545" y="5277730"/>
              <a:ext cx="3457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5" name="Line 463">
              <a:extLst>
                <a:ext uri="{FF2B5EF4-FFF2-40B4-BE49-F238E27FC236}">
                  <a16:creationId xmlns:a16="http://schemas.microsoft.com/office/drawing/2014/main" id="{D5A5E3F1-52BD-4E6E-B779-E10104DC61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31783" y="5280035"/>
              <a:ext cx="5761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6" name="Line 464">
              <a:extLst>
                <a:ext uri="{FF2B5EF4-FFF2-40B4-BE49-F238E27FC236}">
                  <a16:creationId xmlns:a16="http://schemas.microsoft.com/office/drawing/2014/main" id="{1F3AE56B-E718-4042-8ED0-BC7865176C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27174" y="5281187"/>
              <a:ext cx="4609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7" name="Line 465">
              <a:extLst>
                <a:ext uri="{FF2B5EF4-FFF2-40B4-BE49-F238E27FC236}">
                  <a16:creationId xmlns:a16="http://schemas.microsoft.com/office/drawing/2014/main" id="{22480080-1C97-4CC9-A0B7-6C3D7D35B6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23717" y="5278883"/>
              <a:ext cx="3457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8" name="Line 466">
              <a:extLst>
                <a:ext uri="{FF2B5EF4-FFF2-40B4-BE49-F238E27FC236}">
                  <a16:creationId xmlns:a16="http://schemas.microsoft.com/office/drawing/2014/main" id="{393E90A6-C1EC-4DAC-9898-02AACB6A1C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19108" y="5276578"/>
              <a:ext cx="4609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" name="Line 467">
              <a:extLst>
                <a:ext uri="{FF2B5EF4-FFF2-40B4-BE49-F238E27FC236}">
                  <a16:creationId xmlns:a16="http://schemas.microsoft.com/office/drawing/2014/main" id="{0FCD4BF4-E0AB-45CA-A1C4-8F61C2294E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16803" y="5273121"/>
              <a:ext cx="2305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0" name="Line 468">
              <a:extLst>
                <a:ext uri="{FF2B5EF4-FFF2-40B4-BE49-F238E27FC236}">
                  <a16:creationId xmlns:a16="http://schemas.microsoft.com/office/drawing/2014/main" id="{DDBDB742-9630-46D7-908B-5F36EA4306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16803" y="5269664"/>
              <a:ext cx="1152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1" name="Line 469">
              <a:extLst>
                <a:ext uri="{FF2B5EF4-FFF2-40B4-BE49-F238E27FC236}">
                  <a16:creationId xmlns:a16="http://schemas.microsoft.com/office/drawing/2014/main" id="{26EE058B-28F9-47E8-AC5E-28A4CA6BC3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15651" y="5265055"/>
              <a:ext cx="1152" cy="46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2" name="Line 470">
              <a:extLst>
                <a:ext uri="{FF2B5EF4-FFF2-40B4-BE49-F238E27FC236}">
                  <a16:creationId xmlns:a16="http://schemas.microsoft.com/office/drawing/2014/main" id="{03FEE507-279A-4832-9681-211E2C10A9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15651" y="5256989"/>
              <a:ext cx="1152" cy="806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" name="Line 471">
              <a:extLst>
                <a:ext uri="{FF2B5EF4-FFF2-40B4-BE49-F238E27FC236}">
                  <a16:creationId xmlns:a16="http://schemas.microsoft.com/office/drawing/2014/main" id="{0E8D1C6D-98DD-485D-8981-D72CA8D894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16803" y="5253533"/>
              <a:ext cx="2305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4" name="Line 472">
              <a:extLst>
                <a:ext uri="{FF2B5EF4-FFF2-40B4-BE49-F238E27FC236}">
                  <a16:creationId xmlns:a16="http://schemas.microsoft.com/office/drawing/2014/main" id="{15C919AE-2A62-4D05-89E3-8F4FC2C947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19108" y="5251228"/>
              <a:ext cx="4609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5" name="Line 473">
              <a:extLst>
                <a:ext uri="{FF2B5EF4-FFF2-40B4-BE49-F238E27FC236}">
                  <a16:creationId xmlns:a16="http://schemas.microsoft.com/office/drawing/2014/main" id="{2C723D23-752E-4666-88EE-A26284760F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23717" y="5248923"/>
              <a:ext cx="3457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6" name="Line 474">
              <a:extLst>
                <a:ext uri="{FF2B5EF4-FFF2-40B4-BE49-F238E27FC236}">
                  <a16:creationId xmlns:a16="http://schemas.microsoft.com/office/drawing/2014/main" id="{9403E4C4-402B-49DF-99FD-E4C3E4A9FF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7174" y="5248923"/>
              <a:ext cx="9218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" name="Line 475">
              <a:extLst>
                <a:ext uri="{FF2B5EF4-FFF2-40B4-BE49-F238E27FC236}">
                  <a16:creationId xmlns:a16="http://schemas.microsoft.com/office/drawing/2014/main" id="{0430D70E-DB0C-4232-85EE-1114B9AA4A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36392" y="5248923"/>
              <a:ext cx="6914" cy="46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" name="Line 476">
              <a:extLst>
                <a:ext uri="{FF2B5EF4-FFF2-40B4-BE49-F238E27FC236}">
                  <a16:creationId xmlns:a16="http://schemas.microsoft.com/office/drawing/2014/main" id="{56B4EB6E-EC99-4D07-8997-39C4D2882F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3306" y="5253533"/>
              <a:ext cx="2305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9" name="Line 477">
              <a:extLst>
                <a:ext uri="{FF2B5EF4-FFF2-40B4-BE49-F238E27FC236}">
                  <a16:creationId xmlns:a16="http://schemas.microsoft.com/office/drawing/2014/main" id="{989F39EC-607B-4870-81D1-4FF8A94281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5611" y="5256989"/>
              <a:ext cx="2305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" name="Line 478">
              <a:extLst>
                <a:ext uri="{FF2B5EF4-FFF2-40B4-BE49-F238E27FC236}">
                  <a16:creationId xmlns:a16="http://schemas.microsoft.com/office/drawing/2014/main" id="{1894ABF6-6C0D-4765-ADC0-41D35DE410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7915" y="5260446"/>
              <a:ext cx="1152" cy="46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" name="Freeform 479">
              <a:extLst>
                <a:ext uri="{FF2B5EF4-FFF2-40B4-BE49-F238E27FC236}">
                  <a16:creationId xmlns:a16="http://schemas.microsoft.com/office/drawing/2014/main" id="{1F4A5C77-86E8-4997-9475-97859C21BFA2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9623" y="3627662"/>
              <a:ext cx="32264" cy="32264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8" y="0"/>
                </a:cxn>
                <a:cxn ang="0">
                  <a:pos x="22" y="2"/>
                </a:cxn>
                <a:cxn ang="0">
                  <a:pos x="24" y="4"/>
                </a:cxn>
                <a:cxn ang="0">
                  <a:pos x="28" y="9"/>
                </a:cxn>
                <a:cxn ang="0">
                  <a:pos x="28" y="17"/>
                </a:cxn>
                <a:cxn ang="0">
                  <a:pos x="26" y="21"/>
                </a:cxn>
                <a:cxn ang="0">
                  <a:pos x="24" y="24"/>
                </a:cxn>
                <a:cxn ang="0">
                  <a:pos x="22" y="26"/>
                </a:cxn>
                <a:cxn ang="0">
                  <a:pos x="18" y="28"/>
                </a:cxn>
                <a:cxn ang="0">
                  <a:pos x="10" y="28"/>
                </a:cxn>
                <a:cxn ang="0">
                  <a:pos x="4" y="24"/>
                </a:cxn>
                <a:cxn ang="0">
                  <a:pos x="2" y="21"/>
                </a:cxn>
                <a:cxn ang="0">
                  <a:pos x="0" y="17"/>
                </a:cxn>
                <a:cxn ang="0">
                  <a:pos x="0" y="13"/>
                </a:cxn>
                <a:cxn ang="0">
                  <a:pos x="1" y="9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9" y="1"/>
                </a:cxn>
                <a:cxn ang="0">
                  <a:pos x="14" y="0"/>
                </a:cxn>
              </a:cxnLst>
              <a:rect l="0" t="0" r="r" b="b"/>
              <a:pathLst>
                <a:path w="28" h="28">
                  <a:moveTo>
                    <a:pt x="14" y="0"/>
                  </a:moveTo>
                  <a:lnTo>
                    <a:pt x="18" y="0"/>
                  </a:lnTo>
                  <a:lnTo>
                    <a:pt x="22" y="2"/>
                  </a:lnTo>
                  <a:lnTo>
                    <a:pt x="24" y="4"/>
                  </a:lnTo>
                  <a:lnTo>
                    <a:pt x="28" y="9"/>
                  </a:lnTo>
                  <a:lnTo>
                    <a:pt x="28" y="17"/>
                  </a:lnTo>
                  <a:lnTo>
                    <a:pt x="26" y="21"/>
                  </a:lnTo>
                  <a:lnTo>
                    <a:pt x="24" y="24"/>
                  </a:lnTo>
                  <a:lnTo>
                    <a:pt x="22" y="26"/>
                  </a:lnTo>
                  <a:lnTo>
                    <a:pt x="18" y="28"/>
                  </a:lnTo>
                  <a:lnTo>
                    <a:pt x="10" y="28"/>
                  </a:lnTo>
                  <a:lnTo>
                    <a:pt x="4" y="24"/>
                  </a:lnTo>
                  <a:lnTo>
                    <a:pt x="2" y="21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1" y="9"/>
                  </a:lnTo>
                  <a:lnTo>
                    <a:pt x="3" y="6"/>
                  </a:lnTo>
                  <a:lnTo>
                    <a:pt x="6" y="3"/>
                  </a:lnTo>
                  <a:lnTo>
                    <a:pt x="9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2" name="Line 480">
              <a:extLst>
                <a:ext uri="{FF2B5EF4-FFF2-40B4-BE49-F238E27FC236}">
                  <a16:creationId xmlns:a16="http://schemas.microsoft.com/office/drawing/2014/main" id="{ACA39ADF-833A-477C-9C1E-2FBBE1114A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71887" y="3642642"/>
              <a:ext cx="1152" cy="46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3" name="Line 481">
              <a:extLst>
                <a:ext uri="{FF2B5EF4-FFF2-40B4-BE49-F238E27FC236}">
                  <a16:creationId xmlns:a16="http://schemas.microsoft.com/office/drawing/2014/main" id="{B60120E4-E021-4ADA-9E16-B60750DDDF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69583" y="3647251"/>
              <a:ext cx="2305" cy="46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4" name="Line 482">
              <a:extLst>
                <a:ext uri="{FF2B5EF4-FFF2-40B4-BE49-F238E27FC236}">
                  <a16:creationId xmlns:a16="http://schemas.microsoft.com/office/drawing/2014/main" id="{2557B94C-CDD8-4C4C-B3A9-2EF4C205C7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67278" y="3651860"/>
              <a:ext cx="2305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5" name="Line 483">
              <a:extLst>
                <a:ext uri="{FF2B5EF4-FFF2-40B4-BE49-F238E27FC236}">
                  <a16:creationId xmlns:a16="http://schemas.microsoft.com/office/drawing/2014/main" id="{2C6C769D-5CEA-4E46-920F-8AB263846B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64973" y="3655317"/>
              <a:ext cx="2305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6" name="Line 484">
              <a:extLst>
                <a:ext uri="{FF2B5EF4-FFF2-40B4-BE49-F238E27FC236}">
                  <a16:creationId xmlns:a16="http://schemas.microsoft.com/office/drawing/2014/main" id="{6C3AA851-3DAF-4BD4-B189-05AFF7DD91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60364" y="3657622"/>
              <a:ext cx="4609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7" name="Line 485">
              <a:extLst>
                <a:ext uri="{FF2B5EF4-FFF2-40B4-BE49-F238E27FC236}">
                  <a16:creationId xmlns:a16="http://schemas.microsoft.com/office/drawing/2014/main" id="{273833BA-33EB-4254-9465-3197274913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51146" y="3659926"/>
              <a:ext cx="9218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" name="Line 486">
              <a:extLst>
                <a:ext uri="{FF2B5EF4-FFF2-40B4-BE49-F238E27FC236}">
                  <a16:creationId xmlns:a16="http://schemas.microsoft.com/office/drawing/2014/main" id="{3A0FD0CB-72C8-40F4-9846-72D9A35F15E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344232" y="3655317"/>
              <a:ext cx="6914" cy="46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9" name="Line 487">
              <a:extLst>
                <a:ext uri="{FF2B5EF4-FFF2-40B4-BE49-F238E27FC236}">
                  <a16:creationId xmlns:a16="http://schemas.microsoft.com/office/drawing/2014/main" id="{7717B320-0825-40D3-A4B4-42EEEAE198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341928" y="3651860"/>
              <a:ext cx="2305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0" name="Line 488">
              <a:extLst>
                <a:ext uri="{FF2B5EF4-FFF2-40B4-BE49-F238E27FC236}">
                  <a16:creationId xmlns:a16="http://schemas.microsoft.com/office/drawing/2014/main" id="{A393F19C-8CCE-4A21-87AB-FF8FB5B209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339623" y="3647251"/>
              <a:ext cx="2305" cy="46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1" name="Line 489">
              <a:extLst>
                <a:ext uri="{FF2B5EF4-FFF2-40B4-BE49-F238E27FC236}">
                  <a16:creationId xmlns:a16="http://schemas.microsoft.com/office/drawing/2014/main" id="{0AC5C94C-9808-4419-8888-CAE545FFAC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39623" y="3642642"/>
              <a:ext cx="1152" cy="46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2" name="Line 490">
              <a:extLst>
                <a:ext uri="{FF2B5EF4-FFF2-40B4-BE49-F238E27FC236}">
                  <a16:creationId xmlns:a16="http://schemas.microsoft.com/office/drawing/2014/main" id="{623EA2CA-A521-4B20-AA83-1C22AFB414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39623" y="3638033"/>
              <a:ext cx="1152" cy="46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3" name="Line 491">
              <a:extLst>
                <a:ext uri="{FF2B5EF4-FFF2-40B4-BE49-F238E27FC236}">
                  <a16:creationId xmlns:a16="http://schemas.microsoft.com/office/drawing/2014/main" id="{3B0D74B7-4565-43C4-8A4E-478964DFBC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40775" y="3634576"/>
              <a:ext cx="2305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4" name="Line 492">
              <a:extLst>
                <a:ext uri="{FF2B5EF4-FFF2-40B4-BE49-F238E27FC236}">
                  <a16:creationId xmlns:a16="http://schemas.microsoft.com/office/drawing/2014/main" id="{A4772438-6243-46AB-86E7-175AE4D3C5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43080" y="3631119"/>
              <a:ext cx="3457" cy="34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5" name="Line 493">
              <a:extLst>
                <a:ext uri="{FF2B5EF4-FFF2-40B4-BE49-F238E27FC236}">
                  <a16:creationId xmlns:a16="http://schemas.microsoft.com/office/drawing/2014/main" id="{74562D35-30D2-4B48-B22B-064A783217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46537" y="3628815"/>
              <a:ext cx="3457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6" name="Line 494">
              <a:extLst>
                <a:ext uri="{FF2B5EF4-FFF2-40B4-BE49-F238E27FC236}">
                  <a16:creationId xmlns:a16="http://schemas.microsoft.com/office/drawing/2014/main" id="{31D220E4-A951-47FB-B63B-F2AA3D0BB46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49994" y="3627662"/>
              <a:ext cx="5761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7" name="Line 495">
              <a:extLst>
                <a:ext uri="{FF2B5EF4-FFF2-40B4-BE49-F238E27FC236}">
                  <a16:creationId xmlns:a16="http://schemas.microsoft.com/office/drawing/2014/main" id="{61EAE002-FCF6-48E2-A268-E9D2D9ADF8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55755" y="3627662"/>
              <a:ext cx="4609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8" name="Line 496">
              <a:extLst>
                <a:ext uri="{FF2B5EF4-FFF2-40B4-BE49-F238E27FC236}">
                  <a16:creationId xmlns:a16="http://schemas.microsoft.com/office/drawing/2014/main" id="{2B7545A1-0412-4A99-9F69-D61DFDCAB0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0364" y="3627662"/>
              <a:ext cx="4609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9" name="Line 497">
              <a:extLst>
                <a:ext uri="{FF2B5EF4-FFF2-40B4-BE49-F238E27FC236}">
                  <a16:creationId xmlns:a16="http://schemas.microsoft.com/office/drawing/2014/main" id="{614599A2-B4C4-4937-8653-06A529D11F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4973" y="3629967"/>
              <a:ext cx="2305" cy="2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0" name="Line 498">
              <a:extLst>
                <a:ext uri="{FF2B5EF4-FFF2-40B4-BE49-F238E27FC236}">
                  <a16:creationId xmlns:a16="http://schemas.microsoft.com/office/drawing/2014/main" id="{03854939-F31E-4CBB-B67A-3466BB8395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7278" y="3632272"/>
              <a:ext cx="4609" cy="576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1" name="Line 499">
              <a:extLst>
                <a:ext uri="{FF2B5EF4-FFF2-40B4-BE49-F238E27FC236}">
                  <a16:creationId xmlns:a16="http://schemas.microsoft.com/office/drawing/2014/main" id="{FBF3A466-5291-40C8-BE7B-FD3299FEAC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71887" y="3638033"/>
              <a:ext cx="1152" cy="46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" name="Freeform 500">
              <a:extLst>
                <a:ext uri="{FF2B5EF4-FFF2-40B4-BE49-F238E27FC236}">
                  <a16:creationId xmlns:a16="http://schemas.microsoft.com/office/drawing/2014/main" id="{F14B57E3-0A03-4509-A3F3-3FF41A20A5C7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9623" y="5985232"/>
              <a:ext cx="32264" cy="32264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8" y="0"/>
                </a:cxn>
                <a:cxn ang="0">
                  <a:pos x="22" y="2"/>
                </a:cxn>
                <a:cxn ang="0">
                  <a:pos x="24" y="4"/>
                </a:cxn>
                <a:cxn ang="0">
                  <a:pos x="26" y="7"/>
                </a:cxn>
                <a:cxn ang="0">
                  <a:pos x="28" y="11"/>
                </a:cxn>
                <a:cxn ang="0">
                  <a:pos x="28" y="19"/>
                </a:cxn>
                <a:cxn ang="0">
                  <a:pos x="24" y="25"/>
                </a:cxn>
                <a:cxn ang="0">
                  <a:pos x="22" y="26"/>
                </a:cxn>
                <a:cxn ang="0">
                  <a:pos x="18" y="28"/>
                </a:cxn>
                <a:cxn ang="0">
                  <a:pos x="14" y="28"/>
                </a:cxn>
                <a:cxn ang="0">
                  <a:pos x="9" y="27"/>
                </a:cxn>
                <a:cxn ang="0">
                  <a:pos x="6" y="26"/>
                </a:cxn>
                <a:cxn ang="0">
                  <a:pos x="3" y="23"/>
                </a:cxn>
                <a:cxn ang="0">
                  <a:pos x="1" y="20"/>
                </a:cxn>
                <a:cxn ang="0">
                  <a:pos x="0" y="15"/>
                </a:cxn>
                <a:cxn ang="0">
                  <a:pos x="0" y="11"/>
                </a:cxn>
                <a:cxn ang="0">
                  <a:pos x="2" y="7"/>
                </a:cxn>
                <a:cxn ang="0">
                  <a:pos x="4" y="4"/>
                </a:cxn>
                <a:cxn ang="0">
                  <a:pos x="10" y="0"/>
                </a:cxn>
              </a:cxnLst>
              <a:rect l="0" t="0" r="r" b="b"/>
              <a:pathLst>
                <a:path w="28" h="28">
                  <a:moveTo>
                    <a:pt x="10" y="0"/>
                  </a:moveTo>
                  <a:lnTo>
                    <a:pt x="18" y="0"/>
                  </a:lnTo>
                  <a:lnTo>
                    <a:pt x="22" y="2"/>
                  </a:lnTo>
                  <a:lnTo>
                    <a:pt x="24" y="4"/>
                  </a:lnTo>
                  <a:lnTo>
                    <a:pt x="26" y="7"/>
                  </a:lnTo>
                  <a:lnTo>
                    <a:pt x="28" y="11"/>
                  </a:lnTo>
                  <a:lnTo>
                    <a:pt x="28" y="19"/>
                  </a:lnTo>
                  <a:lnTo>
                    <a:pt x="24" y="25"/>
                  </a:lnTo>
                  <a:lnTo>
                    <a:pt x="22" y="26"/>
                  </a:lnTo>
                  <a:lnTo>
                    <a:pt x="18" y="28"/>
                  </a:lnTo>
                  <a:lnTo>
                    <a:pt x="14" y="28"/>
                  </a:lnTo>
                  <a:lnTo>
                    <a:pt x="9" y="27"/>
                  </a:lnTo>
                  <a:lnTo>
                    <a:pt x="6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7"/>
                  </a:lnTo>
                  <a:lnTo>
                    <a:pt x="4" y="4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3" name="Freeform 501">
              <a:extLst>
                <a:ext uri="{FF2B5EF4-FFF2-40B4-BE49-F238E27FC236}">
                  <a16:creationId xmlns:a16="http://schemas.microsoft.com/office/drawing/2014/main" id="{50081268-E212-477D-A309-DB52F77CD7B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337319" y="5982927"/>
              <a:ext cx="36873" cy="36873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2" y="5"/>
                </a:cxn>
                <a:cxn ang="0">
                  <a:pos x="8" y="8"/>
                </a:cxn>
                <a:cxn ang="0">
                  <a:pos x="5" y="12"/>
                </a:cxn>
                <a:cxn ang="0">
                  <a:pos x="4" y="17"/>
                </a:cxn>
                <a:cxn ang="0">
                  <a:pos x="5" y="21"/>
                </a:cxn>
                <a:cxn ang="0">
                  <a:pos x="8" y="26"/>
                </a:cxn>
                <a:cxn ang="0">
                  <a:pos x="12" y="28"/>
                </a:cxn>
                <a:cxn ang="0">
                  <a:pos x="16" y="28"/>
                </a:cxn>
                <a:cxn ang="0">
                  <a:pos x="21" y="28"/>
                </a:cxn>
                <a:cxn ang="0">
                  <a:pos x="24" y="26"/>
                </a:cxn>
                <a:cxn ang="0">
                  <a:pos x="27" y="21"/>
                </a:cxn>
                <a:cxn ang="0">
                  <a:pos x="28" y="17"/>
                </a:cxn>
                <a:cxn ang="0">
                  <a:pos x="27" y="12"/>
                </a:cxn>
                <a:cxn ang="0">
                  <a:pos x="24" y="8"/>
                </a:cxn>
                <a:cxn ang="0">
                  <a:pos x="21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3" y="1"/>
                </a:cxn>
                <a:cxn ang="0">
                  <a:pos x="24" y="2"/>
                </a:cxn>
                <a:cxn ang="0">
                  <a:pos x="27" y="5"/>
                </a:cxn>
                <a:cxn ang="0">
                  <a:pos x="30" y="9"/>
                </a:cxn>
                <a:cxn ang="0">
                  <a:pos x="31" y="10"/>
                </a:cxn>
                <a:cxn ang="0">
                  <a:pos x="31" y="11"/>
                </a:cxn>
                <a:cxn ang="0">
                  <a:pos x="32" y="17"/>
                </a:cxn>
                <a:cxn ang="0">
                  <a:pos x="31" y="23"/>
                </a:cxn>
                <a:cxn ang="0">
                  <a:pos x="30" y="24"/>
                </a:cxn>
                <a:cxn ang="0">
                  <a:pos x="27" y="28"/>
                </a:cxn>
                <a:cxn ang="0">
                  <a:pos x="24" y="30"/>
                </a:cxn>
                <a:cxn ang="0">
                  <a:pos x="23" y="31"/>
                </a:cxn>
                <a:cxn ang="0">
                  <a:pos x="16" y="32"/>
                </a:cxn>
                <a:cxn ang="0">
                  <a:pos x="11" y="31"/>
                </a:cxn>
                <a:cxn ang="0">
                  <a:pos x="10" y="31"/>
                </a:cxn>
                <a:cxn ang="0">
                  <a:pos x="9" y="30"/>
                </a:cxn>
                <a:cxn ang="0">
                  <a:pos x="5" y="28"/>
                </a:cxn>
                <a:cxn ang="0">
                  <a:pos x="2" y="24"/>
                </a:cxn>
                <a:cxn ang="0">
                  <a:pos x="1" y="23"/>
                </a:cxn>
                <a:cxn ang="0">
                  <a:pos x="0" y="17"/>
                </a:cxn>
                <a:cxn ang="0">
                  <a:pos x="1" y="11"/>
                </a:cxn>
                <a:cxn ang="0">
                  <a:pos x="1" y="10"/>
                </a:cxn>
                <a:cxn ang="0">
                  <a:pos x="2" y="9"/>
                </a:cxn>
                <a:cxn ang="0">
                  <a:pos x="5" y="5"/>
                </a:cxn>
                <a:cxn ang="0">
                  <a:pos x="9" y="2"/>
                </a:cxn>
                <a:cxn ang="0">
                  <a:pos x="10" y="1"/>
                </a:cxn>
                <a:cxn ang="0">
                  <a:pos x="11" y="1"/>
                </a:cxn>
                <a:cxn ang="0">
                  <a:pos x="16" y="0"/>
                </a:cxn>
              </a:cxnLst>
              <a:rect l="0" t="0" r="r" b="b"/>
              <a:pathLst>
                <a:path w="32" h="32">
                  <a:moveTo>
                    <a:pt x="16" y="4"/>
                  </a:moveTo>
                  <a:lnTo>
                    <a:pt x="12" y="5"/>
                  </a:lnTo>
                  <a:lnTo>
                    <a:pt x="8" y="8"/>
                  </a:lnTo>
                  <a:lnTo>
                    <a:pt x="5" y="12"/>
                  </a:lnTo>
                  <a:lnTo>
                    <a:pt x="4" y="17"/>
                  </a:lnTo>
                  <a:lnTo>
                    <a:pt x="5" y="21"/>
                  </a:lnTo>
                  <a:lnTo>
                    <a:pt x="8" y="26"/>
                  </a:lnTo>
                  <a:lnTo>
                    <a:pt x="12" y="28"/>
                  </a:lnTo>
                  <a:lnTo>
                    <a:pt x="16" y="28"/>
                  </a:lnTo>
                  <a:lnTo>
                    <a:pt x="21" y="28"/>
                  </a:lnTo>
                  <a:lnTo>
                    <a:pt x="24" y="26"/>
                  </a:lnTo>
                  <a:lnTo>
                    <a:pt x="27" y="21"/>
                  </a:lnTo>
                  <a:lnTo>
                    <a:pt x="28" y="17"/>
                  </a:lnTo>
                  <a:lnTo>
                    <a:pt x="27" y="12"/>
                  </a:lnTo>
                  <a:lnTo>
                    <a:pt x="24" y="8"/>
                  </a:lnTo>
                  <a:lnTo>
                    <a:pt x="21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3" y="1"/>
                  </a:lnTo>
                  <a:lnTo>
                    <a:pt x="24" y="2"/>
                  </a:lnTo>
                  <a:lnTo>
                    <a:pt x="27" y="5"/>
                  </a:lnTo>
                  <a:lnTo>
                    <a:pt x="30" y="9"/>
                  </a:lnTo>
                  <a:lnTo>
                    <a:pt x="31" y="10"/>
                  </a:lnTo>
                  <a:lnTo>
                    <a:pt x="31" y="11"/>
                  </a:lnTo>
                  <a:lnTo>
                    <a:pt x="32" y="17"/>
                  </a:lnTo>
                  <a:lnTo>
                    <a:pt x="31" y="23"/>
                  </a:lnTo>
                  <a:lnTo>
                    <a:pt x="30" y="24"/>
                  </a:lnTo>
                  <a:lnTo>
                    <a:pt x="27" y="28"/>
                  </a:lnTo>
                  <a:lnTo>
                    <a:pt x="24" y="30"/>
                  </a:lnTo>
                  <a:lnTo>
                    <a:pt x="23" y="31"/>
                  </a:lnTo>
                  <a:lnTo>
                    <a:pt x="16" y="32"/>
                  </a:lnTo>
                  <a:lnTo>
                    <a:pt x="11" y="31"/>
                  </a:lnTo>
                  <a:lnTo>
                    <a:pt x="10" y="31"/>
                  </a:lnTo>
                  <a:lnTo>
                    <a:pt x="9" y="30"/>
                  </a:lnTo>
                  <a:lnTo>
                    <a:pt x="5" y="28"/>
                  </a:lnTo>
                  <a:lnTo>
                    <a:pt x="2" y="24"/>
                  </a:lnTo>
                  <a:lnTo>
                    <a:pt x="1" y="23"/>
                  </a:lnTo>
                  <a:lnTo>
                    <a:pt x="0" y="17"/>
                  </a:lnTo>
                  <a:lnTo>
                    <a:pt x="1" y="11"/>
                  </a:lnTo>
                  <a:lnTo>
                    <a:pt x="1" y="10"/>
                  </a:lnTo>
                  <a:lnTo>
                    <a:pt x="2" y="9"/>
                  </a:lnTo>
                  <a:lnTo>
                    <a:pt x="5" y="5"/>
                  </a:lnTo>
                  <a:lnTo>
                    <a:pt x="9" y="2"/>
                  </a:lnTo>
                  <a:lnTo>
                    <a:pt x="10" y="1"/>
                  </a:lnTo>
                  <a:lnTo>
                    <a:pt x="11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4" name="Line 502">
              <a:extLst>
                <a:ext uri="{FF2B5EF4-FFF2-40B4-BE49-F238E27FC236}">
                  <a16:creationId xmlns:a16="http://schemas.microsoft.com/office/drawing/2014/main" id="{A8D217FB-0E52-4188-9DDA-35465B6AEF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6347" y="4282159"/>
              <a:ext cx="294984" cy="54042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5" name="Line 503">
              <a:extLst>
                <a:ext uri="{FF2B5EF4-FFF2-40B4-BE49-F238E27FC236}">
                  <a16:creationId xmlns:a16="http://schemas.microsoft.com/office/drawing/2014/main" id="{AAC76687-03EF-493C-BF6E-AB513A5C8D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81331" y="3987174"/>
              <a:ext cx="391776" cy="29498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6" name="Line 504">
              <a:extLst>
                <a:ext uri="{FF2B5EF4-FFF2-40B4-BE49-F238E27FC236}">
                  <a16:creationId xmlns:a16="http://schemas.microsoft.com/office/drawing/2014/main" id="{8401AFED-86DC-48E4-B0DA-4B9910BE5F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73107" y="3692190"/>
              <a:ext cx="441324" cy="29498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7" name="Line 505">
              <a:extLst>
                <a:ext uri="{FF2B5EF4-FFF2-40B4-BE49-F238E27FC236}">
                  <a16:creationId xmlns:a16="http://schemas.microsoft.com/office/drawing/2014/main" id="{D1C1EE7D-CCF7-4359-AA1F-C89251842D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14431" y="3642642"/>
              <a:ext cx="441324" cy="4954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" name="Line 506">
              <a:extLst>
                <a:ext uri="{FF2B5EF4-FFF2-40B4-BE49-F238E27FC236}">
                  <a16:creationId xmlns:a16="http://schemas.microsoft.com/office/drawing/2014/main" id="{02F58D2B-6AE1-494E-8A47-61669C5E54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63979" y="3642642"/>
              <a:ext cx="391776" cy="24658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9" name="Line 507">
              <a:extLst>
                <a:ext uri="{FF2B5EF4-FFF2-40B4-BE49-F238E27FC236}">
                  <a16:creationId xmlns:a16="http://schemas.microsoft.com/office/drawing/2014/main" id="{4ACBB331-1A8E-45D9-BC36-AE98EA7410E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73107" y="3889230"/>
              <a:ext cx="490872" cy="9794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0" name="Line 508">
              <a:extLst>
                <a:ext uri="{FF2B5EF4-FFF2-40B4-BE49-F238E27FC236}">
                  <a16:creationId xmlns:a16="http://schemas.microsoft.com/office/drawing/2014/main" id="{CF15FF5B-C3CA-45E7-9775-A25EFE34E0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27671" y="3987174"/>
              <a:ext cx="245436" cy="44247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1" name="Line 509">
              <a:extLst>
                <a:ext uri="{FF2B5EF4-FFF2-40B4-BE49-F238E27FC236}">
                  <a16:creationId xmlns:a16="http://schemas.microsoft.com/office/drawing/2014/main" id="{4612A3F3-932C-409A-A6F0-09BCC2ABFD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86347" y="4429651"/>
              <a:ext cx="441324" cy="39292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2" name="Line 510">
              <a:extLst>
                <a:ext uri="{FF2B5EF4-FFF2-40B4-BE49-F238E27FC236}">
                  <a16:creationId xmlns:a16="http://schemas.microsoft.com/office/drawing/2014/main" id="{8D1390BC-BA9B-4A06-9359-B7F5EB040C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6347" y="4479199"/>
              <a:ext cx="539268" cy="34338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3" name="Line 511">
              <a:extLst>
                <a:ext uri="{FF2B5EF4-FFF2-40B4-BE49-F238E27FC236}">
                  <a16:creationId xmlns:a16="http://schemas.microsoft.com/office/drawing/2014/main" id="{310A8143-B3CE-4691-900F-0178FC4251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25615" y="4429651"/>
              <a:ext cx="442476" cy="4954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4" name="Line 512">
              <a:extLst>
                <a:ext uri="{FF2B5EF4-FFF2-40B4-BE49-F238E27FC236}">
                  <a16:creationId xmlns:a16="http://schemas.microsoft.com/office/drawing/2014/main" id="{38EE45A5-C67E-4781-8938-673844F892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68091" y="3987174"/>
              <a:ext cx="244284" cy="44247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5" name="Line 513">
              <a:extLst>
                <a:ext uri="{FF2B5EF4-FFF2-40B4-BE49-F238E27FC236}">
                  <a16:creationId xmlns:a16="http://schemas.microsoft.com/office/drawing/2014/main" id="{CD10D96F-AC4E-44A3-BE63-E227A6BD1E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12375" y="3642642"/>
              <a:ext cx="343380" cy="34453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6" name="Line 514">
              <a:extLst>
                <a:ext uri="{FF2B5EF4-FFF2-40B4-BE49-F238E27FC236}">
                  <a16:creationId xmlns:a16="http://schemas.microsoft.com/office/drawing/2014/main" id="{F6D299B0-1997-4C9A-B5ED-55BD044346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08263" y="3642642"/>
              <a:ext cx="147492" cy="44362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7" name="Line 515">
              <a:extLst>
                <a:ext uri="{FF2B5EF4-FFF2-40B4-BE49-F238E27FC236}">
                  <a16:creationId xmlns:a16="http://schemas.microsoft.com/office/drawing/2014/main" id="{4D57BD2A-099C-44E9-94A7-588CB9F48C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68091" y="4086271"/>
              <a:ext cx="440172" cy="34338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8" name="Line 516">
              <a:extLst>
                <a:ext uri="{FF2B5EF4-FFF2-40B4-BE49-F238E27FC236}">
                  <a16:creationId xmlns:a16="http://schemas.microsoft.com/office/drawing/2014/main" id="{8B5044E6-CAAE-4554-AA8E-3C983EEB9D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75163" y="4429651"/>
              <a:ext cx="392928" cy="29498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9" name="Line 517">
              <a:extLst>
                <a:ext uri="{FF2B5EF4-FFF2-40B4-BE49-F238E27FC236}">
                  <a16:creationId xmlns:a16="http://schemas.microsoft.com/office/drawing/2014/main" id="{C6202512-8883-4E81-B45B-FDBF992CD3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34743" y="4724635"/>
              <a:ext cx="540420" cy="9794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0" name="Line 518">
              <a:extLst>
                <a:ext uri="{FF2B5EF4-FFF2-40B4-BE49-F238E27FC236}">
                  <a16:creationId xmlns:a16="http://schemas.microsoft.com/office/drawing/2014/main" id="{BE4D03B7-AA72-455E-9411-C755EC335A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4743" y="4822579"/>
              <a:ext cx="490872" cy="9794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1" name="Line 519">
              <a:extLst>
                <a:ext uri="{FF2B5EF4-FFF2-40B4-BE49-F238E27FC236}">
                  <a16:creationId xmlns:a16="http://schemas.microsoft.com/office/drawing/2014/main" id="{04F2490E-8EB7-4C02-B273-28124E174A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25615" y="4920523"/>
              <a:ext cx="442476" cy="34453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2" name="Line 520">
              <a:extLst>
                <a:ext uri="{FF2B5EF4-FFF2-40B4-BE49-F238E27FC236}">
                  <a16:creationId xmlns:a16="http://schemas.microsoft.com/office/drawing/2014/main" id="{600E1F2C-0E7B-4604-BD42-B87378E100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68091" y="5265055"/>
              <a:ext cx="440172" cy="29498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3" name="Line 521">
              <a:extLst>
                <a:ext uri="{FF2B5EF4-FFF2-40B4-BE49-F238E27FC236}">
                  <a16:creationId xmlns:a16="http://schemas.microsoft.com/office/drawing/2014/main" id="{6192053C-AB77-4F2B-A8F6-BA51602C9A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08263" y="5560040"/>
              <a:ext cx="147492" cy="44247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4" name="Line 522">
              <a:extLst>
                <a:ext uri="{FF2B5EF4-FFF2-40B4-BE49-F238E27FC236}">
                  <a16:creationId xmlns:a16="http://schemas.microsoft.com/office/drawing/2014/main" id="{877FD90F-91F1-40E8-A854-BAD962A692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012375" y="5657984"/>
              <a:ext cx="343380" cy="34453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5" name="Line 523">
              <a:extLst>
                <a:ext uri="{FF2B5EF4-FFF2-40B4-BE49-F238E27FC236}">
                  <a16:creationId xmlns:a16="http://schemas.microsoft.com/office/drawing/2014/main" id="{80D4774B-FF0F-4C15-B03D-EF87B97161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768091" y="5265055"/>
              <a:ext cx="244284" cy="39292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6" name="Line 524">
              <a:extLst>
                <a:ext uri="{FF2B5EF4-FFF2-40B4-BE49-F238E27FC236}">
                  <a16:creationId xmlns:a16="http://schemas.microsoft.com/office/drawing/2014/main" id="{35B44DA0-EEB8-4F20-AAAA-1031D161A4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277219" y="5117563"/>
              <a:ext cx="490872" cy="14749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7" name="Line 525">
              <a:extLst>
                <a:ext uri="{FF2B5EF4-FFF2-40B4-BE49-F238E27FC236}">
                  <a16:creationId xmlns:a16="http://schemas.microsoft.com/office/drawing/2014/main" id="{92FB93D2-D583-4B42-8282-87DFC0AF6F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786347" y="4822579"/>
              <a:ext cx="490872" cy="29498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8" name="Line 526">
              <a:extLst>
                <a:ext uri="{FF2B5EF4-FFF2-40B4-BE49-F238E27FC236}">
                  <a16:creationId xmlns:a16="http://schemas.microsoft.com/office/drawing/2014/main" id="{E156B5DC-B534-4087-A40E-A958D05500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6347" y="4822579"/>
              <a:ext cx="392928" cy="34338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9" name="Line 527">
              <a:extLst>
                <a:ext uri="{FF2B5EF4-FFF2-40B4-BE49-F238E27FC236}">
                  <a16:creationId xmlns:a16="http://schemas.microsoft.com/office/drawing/2014/main" id="{3FB62713-7E89-4129-8E70-2EE50FCDEE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79275" y="5165959"/>
              <a:ext cx="244284" cy="39408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0" name="Line 528">
              <a:extLst>
                <a:ext uri="{FF2B5EF4-FFF2-40B4-BE49-F238E27FC236}">
                  <a16:creationId xmlns:a16="http://schemas.microsoft.com/office/drawing/2014/main" id="{41B41E18-0AB3-4051-A952-882D0D1B19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23559" y="5560040"/>
              <a:ext cx="490872" cy="14634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1" name="Line 529">
              <a:extLst>
                <a:ext uri="{FF2B5EF4-FFF2-40B4-BE49-F238E27FC236}">
                  <a16:creationId xmlns:a16="http://schemas.microsoft.com/office/drawing/2014/main" id="{69F9B44F-CD8A-496D-B85B-23BC8BF6B6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14431" y="5706379"/>
              <a:ext cx="441324" cy="29613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2" name="Line 530">
              <a:extLst>
                <a:ext uri="{FF2B5EF4-FFF2-40B4-BE49-F238E27FC236}">
                  <a16:creationId xmlns:a16="http://schemas.microsoft.com/office/drawing/2014/main" id="{67885627-F47B-4B1F-9690-EAF8DF826C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16487" y="5952968"/>
              <a:ext cx="539268" cy="4954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3" name="Line 531">
              <a:extLst>
                <a:ext uri="{FF2B5EF4-FFF2-40B4-BE49-F238E27FC236}">
                  <a16:creationId xmlns:a16="http://schemas.microsoft.com/office/drawing/2014/main" id="{44181E08-40B0-4E9B-8A1F-E3F0CEA377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23559" y="5560040"/>
              <a:ext cx="392928" cy="39292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4" name="Line 532">
              <a:extLst>
                <a:ext uri="{FF2B5EF4-FFF2-40B4-BE49-F238E27FC236}">
                  <a16:creationId xmlns:a16="http://schemas.microsoft.com/office/drawing/2014/main" id="{71B1A356-C4DF-4300-A977-B8A2702688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31783" y="5265055"/>
              <a:ext cx="391776" cy="29498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5" name="Line 533">
              <a:extLst>
                <a:ext uri="{FF2B5EF4-FFF2-40B4-BE49-F238E27FC236}">
                  <a16:creationId xmlns:a16="http://schemas.microsoft.com/office/drawing/2014/main" id="{C6EC460B-66BC-4562-8BFF-23AB282E87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786347" y="4822579"/>
              <a:ext cx="245436" cy="44247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6" name="Line 534">
              <a:extLst>
                <a:ext uri="{FF2B5EF4-FFF2-40B4-BE49-F238E27FC236}">
                  <a16:creationId xmlns:a16="http://schemas.microsoft.com/office/drawing/2014/main" id="{DF134B28-071B-4B96-B73A-9E518C514B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631331" y="4822579"/>
              <a:ext cx="294984" cy="54042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7" name="Line 535">
              <a:extLst>
                <a:ext uri="{FF2B5EF4-FFF2-40B4-BE49-F238E27FC236}">
                  <a16:creationId xmlns:a16="http://schemas.microsoft.com/office/drawing/2014/main" id="{0B6A3979-99CF-439C-8158-9DF999FDFB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239555" y="5362999"/>
              <a:ext cx="391776" cy="29498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8" name="Line 536">
              <a:extLst>
                <a:ext uri="{FF2B5EF4-FFF2-40B4-BE49-F238E27FC236}">
                  <a16:creationId xmlns:a16="http://schemas.microsoft.com/office/drawing/2014/main" id="{00CF67AB-6432-4BE3-BAF1-D92F6308AC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97079" y="5657984"/>
              <a:ext cx="442476" cy="29498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9" name="Line 537">
              <a:extLst>
                <a:ext uri="{FF2B5EF4-FFF2-40B4-BE49-F238E27FC236}">
                  <a16:creationId xmlns:a16="http://schemas.microsoft.com/office/drawing/2014/main" id="{BF8A0130-73F3-4865-87F9-E125967654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55755" y="5952968"/>
              <a:ext cx="441324" cy="4954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0" name="Line 538">
              <a:extLst>
                <a:ext uri="{FF2B5EF4-FFF2-40B4-BE49-F238E27FC236}">
                  <a16:creationId xmlns:a16="http://schemas.microsoft.com/office/drawing/2014/main" id="{95896258-76F7-48AE-8148-AEB0542324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55755" y="5755928"/>
              <a:ext cx="392928" cy="24658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1" name="Line 539">
              <a:extLst>
                <a:ext uri="{FF2B5EF4-FFF2-40B4-BE49-F238E27FC236}">
                  <a16:creationId xmlns:a16="http://schemas.microsoft.com/office/drawing/2014/main" id="{B007300B-53C8-4572-9799-7E2A063EFD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48683" y="5657984"/>
              <a:ext cx="490872" cy="9794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2" name="Line 540">
              <a:extLst>
                <a:ext uri="{FF2B5EF4-FFF2-40B4-BE49-F238E27FC236}">
                  <a16:creationId xmlns:a16="http://schemas.microsoft.com/office/drawing/2014/main" id="{7BB78241-A7F0-470C-B3E2-D45F28ACEB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39555" y="5216659"/>
              <a:ext cx="244284" cy="44132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3" name="Line 541">
              <a:extLst>
                <a:ext uri="{FF2B5EF4-FFF2-40B4-BE49-F238E27FC236}">
                  <a16:creationId xmlns:a16="http://schemas.microsoft.com/office/drawing/2014/main" id="{D33D706B-D894-4C5B-A6EA-AAF99E0B0A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83839" y="4822579"/>
              <a:ext cx="442476" cy="39408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4" name="Line 542">
              <a:extLst>
                <a:ext uri="{FF2B5EF4-FFF2-40B4-BE49-F238E27FC236}">
                  <a16:creationId xmlns:a16="http://schemas.microsoft.com/office/drawing/2014/main" id="{14046816-5F05-4287-AC20-6685FFEE0B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385895" y="4822579"/>
              <a:ext cx="540420" cy="34338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5" name="Line 543">
              <a:extLst>
                <a:ext uri="{FF2B5EF4-FFF2-40B4-BE49-F238E27FC236}">
                  <a16:creationId xmlns:a16="http://schemas.microsoft.com/office/drawing/2014/main" id="{C489B83F-5034-4C9D-8843-33BE4DC7A8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44571" y="5165959"/>
              <a:ext cx="441324" cy="507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6" name="Line 544">
              <a:extLst>
                <a:ext uri="{FF2B5EF4-FFF2-40B4-BE49-F238E27FC236}">
                  <a16:creationId xmlns:a16="http://schemas.microsoft.com/office/drawing/2014/main" id="{A3991A17-69E9-435B-8643-E201569C7B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99135" y="5216659"/>
              <a:ext cx="245436" cy="44132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7" name="Line 545">
              <a:extLst>
                <a:ext uri="{FF2B5EF4-FFF2-40B4-BE49-F238E27FC236}">
                  <a16:creationId xmlns:a16="http://schemas.microsoft.com/office/drawing/2014/main" id="{96E7C5C9-3A81-4045-ADC6-300F42E580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55755" y="5657984"/>
              <a:ext cx="343380" cy="34453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8" name="Line 546">
              <a:extLst>
                <a:ext uri="{FF2B5EF4-FFF2-40B4-BE49-F238E27FC236}">
                  <a16:creationId xmlns:a16="http://schemas.microsoft.com/office/drawing/2014/main" id="{22D45FAB-9E8D-4BEF-897A-5327C692D2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55755" y="5560040"/>
              <a:ext cx="147492" cy="44247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9" name="Line 547">
              <a:extLst>
                <a:ext uri="{FF2B5EF4-FFF2-40B4-BE49-F238E27FC236}">
                  <a16:creationId xmlns:a16="http://schemas.microsoft.com/office/drawing/2014/main" id="{DB12FB4D-7A03-4C79-81C2-3CFC6DB638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03247" y="5216659"/>
              <a:ext cx="441324" cy="34338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0" name="Line 548">
              <a:extLst>
                <a:ext uri="{FF2B5EF4-FFF2-40B4-BE49-F238E27FC236}">
                  <a16:creationId xmlns:a16="http://schemas.microsoft.com/office/drawing/2014/main" id="{628D343F-C6A8-4C38-9B95-58BE962BEE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44571" y="4920523"/>
              <a:ext cx="392928" cy="29613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1" name="Line 549">
              <a:extLst>
                <a:ext uri="{FF2B5EF4-FFF2-40B4-BE49-F238E27FC236}">
                  <a16:creationId xmlns:a16="http://schemas.microsoft.com/office/drawing/2014/main" id="{0D1FE253-5A3A-43F3-9437-5B5233F96D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37499" y="4822579"/>
              <a:ext cx="539268" cy="9794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2" name="Line 550">
              <a:extLst>
                <a:ext uri="{FF2B5EF4-FFF2-40B4-BE49-F238E27FC236}">
                  <a16:creationId xmlns:a16="http://schemas.microsoft.com/office/drawing/2014/main" id="{2F37ED9B-138E-4BEA-B2E0-17E7ACD765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385895" y="4724635"/>
              <a:ext cx="490872" cy="9794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3" name="Line 551">
              <a:extLst>
                <a:ext uri="{FF2B5EF4-FFF2-40B4-BE49-F238E27FC236}">
                  <a16:creationId xmlns:a16="http://schemas.microsoft.com/office/drawing/2014/main" id="{9D6236AA-EF19-4D37-9AC9-5127469C3C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944571" y="4380103"/>
              <a:ext cx="441324" cy="34453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4" name="Line 552">
              <a:extLst>
                <a:ext uri="{FF2B5EF4-FFF2-40B4-BE49-F238E27FC236}">
                  <a16:creationId xmlns:a16="http://schemas.microsoft.com/office/drawing/2014/main" id="{8928F5B5-C282-41B7-9652-5E67B78815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503247" y="4086271"/>
              <a:ext cx="441324" cy="29383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5" name="Line 553">
              <a:extLst>
                <a:ext uri="{FF2B5EF4-FFF2-40B4-BE49-F238E27FC236}">
                  <a16:creationId xmlns:a16="http://schemas.microsoft.com/office/drawing/2014/main" id="{23E0D550-13F7-495F-A3CA-ECB9CBD9E6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355755" y="3642642"/>
              <a:ext cx="147492" cy="44362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6" name="Line 554">
              <a:extLst>
                <a:ext uri="{FF2B5EF4-FFF2-40B4-BE49-F238E27FC236}">
                  <a16:creationId xmlns:a16="http://schemas.microsoft.com/office/drawing/2014/main" id="{E845BC20-5E40-47DA-9E6E-ACBBBF9FC1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55755" y="3642642"/>
              <a:ext cx="343380" cy="34453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7" name="Line 555">
              <a:extLst>
                <a:ext uri="{FF2B5EF4-FFF2-40B4-BE49-F238E27FC236}">
                  <a16:creationId xmlns:a16="http://schemas.microsoft.com/office/drawing/2014/main" id="{3A1B3006-DC4F-4CBD-B311-3040BBDB93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99135" y="3987174"/>
              <a:ext cx="245436" cy="39292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8" name="Line 556">
              <a:extLst>
                <a:ext uri="{FF2B5EF4-FFF2-40B4-BE49-F238E27FC236}">
                  <a16:creationId xmlns:a16="http://schemas.microsoft.com/office/drawing/2014/main" id="{613DDA70-733E-4B48-9682-09AE66296B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44571" y="4380103"/>
              <a:ext cx="490872" cy="14864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" name="Line 557">
              <a:extLst>
                <a:ext uri="{FF2B5EF4-FFF2-40B4-BE49-F238E27FC236}">
                  <a16:creationId xmlns:a16="http://schemas.microsoft.com/office/drawing/2014/main" id="{2C26C5F5-E317-41FB-99AB-ACC08EFF05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35443" y="4528747"/>
              <a:ext cx="490872" cy="29383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" name="Line 558">
              <a:extLst>
                <a:ext uri="{FF2B5EF4-FFF2-40B4-BE49-F238E27FC236}">
                  <a16:creationId xmlns:a16="http://schemas.microsoft.com/office/drawing/2014/main" id="{A6356DC8-27EE-4CBE-A202-181A2BD05A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533387" y="4479199"/>
              <a:ext cx="392928" cy="34338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1" name="Line 559">
              <a:extLst>
                <a:ext uri="{FF2B5EF4-FFF2-40B4-BE49-F238E27FC236}">
                  <a16:creationId xmlns:a16="http://schemas.microsoft.com/office/drawing/2014/main" id="{0207C024-042E-4179-B0C3-72F231D953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287951" y="4086271"/>
              <a:ext cx="245436" cy="39292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2" name="Line 560">
              <a:extLst>
                <a:ext uri="{FF2B5EF4-FFF2-40B4-BE49-F238E27FC236}">
                  <a16:creationId xmlns:a16="http://schemas.microsoft.com/office/drawing/2014/main" id="{DC3DD2D2-95D0-4257-923E-C528732E36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797079" y="3938779"/>
              <a:ext cx="490872" cy="14749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3" name="Line 561">
              <a:extLst>
                <a:ext uri="{FF2B5EF4-FFF2-40B4-BE49-F238E27FC236}">
                  <a16:creationId xmlns:a16="http://schemas.microsoft.com/office/drawing/2014/main" id="{9E0B6C56-2F50-4955-BE6B-4C5FE403B6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355755" y="3642642"/>
              <a:ext cx="441324" cy="29613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4" name="Line 562">
              <a:extLst>
                <a:ext uri="{FF2B5EF4-FFF2-40B4-BE49-F238E27FC236}">
                  <a16:creationId xmlns:a16="http://schemas.microsoft.com/office/drawing/2014/main" id="{DDBF5FEC-F552-4867-B61A-D3E68F1D0F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55755" y="3642642"/>
              <a:ext cx="539268" cy="4954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5" name="Line 563">
              <a:extLst>
                <a:ext uri="{FF2B5EF4-FFF2-40B4-BE49-F238E27FC236}">
                  <a16:creationId xmlns:a16="http://schemas.microsoft.com/office/drawing/2014/main" id="{4FEEE2E6-A7BE-4568-9B44-98DDB9831C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95023" y="3692190"/>
              <a:ext cx="392928" cy="39408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6" name="Line 564">
              <a:extLst>
                <a:ext uri="{FF2B5EF4-FFF2-40B4-BE49-F238E27FC236}">
                  <a16:creationId xmlns:a16="http://schemas.microsoft.com/office/drawing/2014/main" id="{9D107624-B4F3-4092-89D1-A680F1232E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7951" y="4086271"/>
              <a:ext cx="392928" cy="29383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7" name="Line 565">
              <a:extLst>
                <a:ext uri="{FF2B5EF4-FFF2-40B4-BE49-F238E27FC236}">
                  <a16:creationId xmlns:a16="http://schemas.microsoft.com/office/drawing/2014/main" id="{499E271A-D41E-46F6-BBAF-8F53ED287A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80879" y="4380103"/>
              <a:ext cx="245436" cy="44247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4003BC4D-4B6D-4E3C-8015-3AA4CD6B928A}"/>
              </a:ext>
            </a:extLst>
          </p:cNvPr>
          <p:cNvGrpSpPr/>
          <p:nvPr/>
        </p:nvGrpSpPr>
        <p:grpSpPr>
          <a:xfrm rot="19439451">
            <a:off x="16350306" y="4002979"/>
            <a:ext cx="3456189" cy="2328912"/>
            <a:chOff x="17603408" y="1594742"/>
            <a:chExt cx="3456189" cy="2328912"/>
          </a:xfrm>
        </p:grpSpPr>
        <p:sp>
          <p:nvSpPr>
            <p:cNvPr id="948" name="Freeform 375">
              <a:extLst>
                <a:ext uri="{FF2B5EF4-FFF2-40B4-BE49-F238E27FC236}">
                  <a16:creationId xmlns:a16="http://schemas.microsoft.com/office/drawing/2014/main" id="{85AE81F9-926C-4D2C-BD20-24FBE9634F5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87593" y="3855159"/>
              <a:ext cx="69521" cy="64078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8" y="1"/>
                </a:cxn>
                <a:cxn ang="0">
                  <a:pos x="21" y="2"/>
                </a:cxn>
                <a:cxn ang="0">
                  <a:pos x="24" y="3"/>
                </a:cxn>
                <a:cxn ang="0">
                  <a:pos x="26" y="6"/>
                </a:cxn>
                <a:cxn ang="0">
                  <a:pos x="28" y="10"/>
                </a:cxn>
                <a:cxn ang="0">
                  <a:pos x="28" y="13"/>
                </a:cxn>
                <a:cxn ang="0">
                  <a:pos x="26" y="21"/>
                </a:cxn>
                <a:cxn ang="0">
                  <a:pos x="21" y="27"/>
                </a:cxn>
                <a:cxn ang="0">
                  <a:pos x="14" y="29"/>
                </a:cxn>
                <a:cxn ang="0">
                  <a:pos x="6" y="27"/>
                </a:cxn>
                <a:cxn ang="0">
                  <a:pos x="1" y="21"/>
                </a:cxn>
                <a:cxn ang="0">
                  <a:pos x="0" y="13"/>
                </a:cxn>
                <a:cxn ang="0">
                  <a:pos x="0" y="10"/>
                </a:cxn>
                <a:cxn ang="0">
                  <a:pos x="1" y="6"/>
                </a:cxn>
                <a:cxn ang="0">
                  <a:pos x="3" y="3"/>
                </a:cxn>
                <a:cxn ang="0">
                  <a:pos x="6" y="2"/>
                </a:cxn>
                <a:cxn ang="0">
                  <a:pos x="14" y="0"/>
                </a:cxn>
              </a:cxnLst>
              <a:rect l="0" t="0" r="r" b="b"/>
              <a:pathLst>
                <a:path w="28" h="29">
                  <a:moveTo>
                    <a:pt x="14" y="0"/>
                  </a:moveTo>
                  <a:lnTo>
                    <a:pt x="18" y="1"/>
                  </a:lnTo>
                  <a:lnTo>
                    <a:pt x="21" y="2"/>
                  </a:lnTo>
                  <a:lnTo>
                    <a:pt x="24" y="3"/>
                  </a:lnTo>
                  <a:lnTo>
                    <a:pt x="26" y="6"/>
                  </a:lnTo>
                  <a:lnTo>
                    <a:pt x="28" y="10"/>
                  </a:lnTo>
                  <a:lnTo>
                    <a:pt x="28" y="13"/>
                  </a:lnTo>
                  <a:lnTo>
                    <a:pt x="26" y="21"/>
                  </a:lnTo>
                  <a:lnTo>
                    <a:pt x="21" y="27"/>
                  </a:lnTo>
                  <a:lnTo>
                    <a:pt x="14" y="29"/>
                  </a:lnTo>
                  <a:lnTo>
                    <a:pt x="6" y="27"/>
                  </a:lnTo>
                  <a:lnTo>
                    <a:pt x="1" y="21"/>
                  </a:lnTo>
                  <a:lnTo>
                    <a:pt x="0" y="13"/>
                  </a:lnTo>
                  <a:lnTo>
                    <a:pt x="0" y="10"/>
                  </a:lnTo>
                  <a:lnTo>
                    <a:pt x="1" y="6"/>
                  </a:lnTo>
                  <a:lnTo>
                    <a:pt x="3" y="3"/>
                  </a:lnTo>
                  <a:lnTo>
                    <a:pt x="6" y="2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9" name="Freeform 376">
              <a:extLst>
                <a:ext uri="{FF2B5EF4-FFF2-40B4-BE49-F238E27FC236}">
                  <a16:creationId xmlns:a16="http://schemas.microsoft.com/office/drawing/2014/main" id="{F2DDCA32-B543-463B-B7DF-0AA6AB3D25D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982627" y="3850738"/>
              <a:ext cx="76970" cy="72916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1" y="5"/>
                </a:cxn>
                <a:cxn ang="0">
                  <a:pos x="7" y="7"/>
                </a:cxn>
                <a:cxn ang="0">
                  <a:pos x="4" y="11"/>
                </a:cxn>
                <a:cxn ang="0">
                  <a:pos x="3" y="15"/>
                </a:cxn>
                <a:cxn ang="0">
                  <a:pos x="4" y="20"/>
                </a:cxn>
                <a:cxn ang="0">
                  <a:pos x="7" y="25"/>
                </a:cxn>
                <a:cxn ang="0">
                  <a:pos x="11" y="28"/>
                </a:cxn>
                <a:cxn ang="0">
                  <a:pos x="16" y="29"/>
                </a:cxn>
                <a:cxn ang="0">
                  <a:pos x="20" y="28"/>
                </a:cxn>
                <a:cxn ang="0">
                  <a:pos x="25" y="25"/>
                </a:cxn>
                <a:cxn ang="0">
                  <a:pos x="27" y="20"/>
                </a:cxn>
                <a:cxn ang="0">
                  <a:pos x="28" y="15"/>
                </a:cxn>
                <a:cxn ang="0">
                  <a:pos x="27" y="11"/>
                </a:cxn>
                <a:cxn ang="0">
                  <a:pos x="25" y="7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0" y="8"/>
                </a:cxn>
                <a:cxn ang="0">
                  <a:pos x="31" y="9"/>
                </a:cxn>
                <a:cxn ang="0">
                  <a:pos x="31" y="10"/>
                </a:cxn>
                <a:cxn ang="0">
                  <a:pos x="31" y="15"/>
                </a:cxn>
                <a:cxn ang="0">
                  <a:pos x="31" y="22"/>
                </a:cxn>
                <a:cxn ang="0">
                  <a:pos x="30" y="23"/>
                </a:cxn>
                <a:cxn ang="0">
                  <a:pos x="28" y="28"/>
                </a:cxn>
                <a:cxn ang="0">
                  <a:pos x="23" y="31"/>
                </a:cxn>
                <a:cxn ang="0">
                  <a:pos x="22" y="32"/>
                </a:cxn>
                <a:cxn ang="0">
                  <a:pos x="16" y="33"/>
                </a:cxn>
                <a:cxn ang="0">
                  <a:pos x="10" y="32"/>
                </a:cxn>
                <a:cxn ang="0">
                  <a:pos x="9" y="32"/>
                </a:cxn>
                <a:cxn ang="0">
                  <a:pos x="8" y="31"/>
                </a:cxn>
                <a:cxn ang="0">
                  <a:pos x="4" y="28"/>
                </a:cxn>
                <a:cxn ang="0">
                  <a:pos x="2" y="23"/>
                </a:cxn>
                <a:cxn ang="0">
                  <a:pos x="1" y="22"/>
                </a:cxn>
                <a:cxn ang="0">
                  <a:pos x="0" y="15"/>
                </a:cxn>
                <a:cxn ang="0">
                  <a:pos x="1" y="10"/>
                </a:cxn>
                <a:cxn ang="0">
                  <a:pos x="1" y="9"/>
                </a:cxn>
                <a:cxn ang="0">
                  <a:pos x="2" y="8"/>
                </a:cxn>
                <a:cxn ang="0">
                  <a:pos x="4" y="5"/>
                </a:cxn>
                <a:cxn ang="0">
                  <a:pos x="8" y="2"/>
                </a:cxn>
                <a:cxn ang="0">
                  <a:pos x="9" y="1"/>
                </a:cxn>
                <a:cxn ang="0">
                  <a:pos x="10" y="1"/>
                </a:cxn>
                <a:cxn ang="0">
                  <a:pos x="16" y="0"/>
                </a:cxn>
              </a:cxnLst>
              <a:rect l="0" t="0" r="r" b="b"/>
              <a:pathLst>
                <a:path w="31" h="33">
                  <a:moveTo>
                    <a:pt x="16" y="4"/>
                  </a:moveTo>
                  <a:lnTo>
                    <a:pt x="11" y="5"/>
                  </a:lnTo>
                  <a:lnTo>
                    <a:pt x="7" y="7"/>
                  </a:lnTo>
                  <a:lnTo>
                    <a:pt x="4" y="11"/>
                  </a:lnTo>
                  <a:lnTo>
                    <a:pt x="3" y="15"/>
                  </a:lnTo>
                  <a:lnTo>
                    <a:pt x="4" y="20"/>
                  </a:lnTo>
                  <a:lnTo>
                    <a:pt x="7" y="25"/>
                  </a:lnTo>
                  <a:lnTo>
                    <a:pt x="11" y="28"/>
                  </a:lnTo>
                  <a:lnTo>
                    <a:pt x="16" y="29"/>
                  </a:lnTo>
                  <a:lnTo>
                    <a:pt x="20" y="28"/>
                  </a:lnTo>
                  <a:lnTo>
                    <a:pt x="25" y="25"/>
                  </a:lnTo>
                  <a:lnTo>
                    <a:pt x="27" y="20"/>
                  </a:lnTo>
                  <a:lnTo>
                    <a:pt x="28" y="15"/>
                  </a:lnTo>
                  <a:lnTo>
                    <a:pt x="27" y="11"/>
                  </a:lnTo>
                  <a:lnTo>
                    <a:pt x="25" y="7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0" y="8"/>
                  </a:lnTo>
                  <a:lnTo>
                    <a:pt x="31" y="9"/>
                  </a:lnTo>
                  <a:lnTo>
                    <a:pt x="31" y="10"/>
                  </a:lnTo>
                  <a:lnTo>
                    <a:pt x="31" y="15"/>
                  </a:lnTo>
                  <a:lnTo>
                    <a:pt x="31" y="22"/>
                  </a:lnTo>
                  <a:lnTo>
                    <a:pt x="30" y="23"/>
                  </a:lnTo>
                  <a:lnTo>
                    <a:pt x="28" y="28"/>
                  </a:lnTo>
                  <a:lnTo>
                    <a:pt x="23" y="31"/>
                  </a:lnTo>
                  <a:lnTo>
                    <a:pt x="22" y="32"/>
                  </a:lnTo>
                  <a:lnTo>
                    <a:pt x="16" y="33"/>
                  </a:lnTo>
                  <a:lnTo>
                    <a:pt x="10" y="32"/>
                  </a:lnTo>
                  <a:lnTo>
                    <a:pt x="9" y="32"/>
                  </a:lnTo>
                  <a:lnTo>
                    <a:pt x="8" y="31"/>
                  </a:lnTo>
                  <a:lnTo>
                    <a:pt x="4" y="28"/>
                  </a:lnTo>
                  <a:lnTo>
                    <a:pt x="2" y="23"/>
                  </a:lnTo>
                  <a:lnTo>
                    <a:pt x="1" y="22"/>
                  </a:lnTo>
                  <a:lnTo>
                    <a:pt x="0" y="15"/>
                  </a:lnTo>
                  <a:lnTo>
                    <a:pt x="1" y="10"/>
                  </a:lnTo>
                  <a:lnTo>
                    <a:pt x="1" y="9"/>
                  </a:lnTo>
                  <a:lnTo>
                    <a:pt x="2" y="8"/>
                  </a:lnTo>
                  <a:lnTo>
                    <a:pt x="4" y="5"/>
                  </a:lnTo>
                  <a:lnTo>
                    <a:pt x="8" y="2"/>
                  </a:lnTo>
                  <a:lnTo>
                    <a:pt x="9" y="1"/>
                  </a:lnTo>
                  <a:lnTo>
                    <a:pt x="10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0" name="Freeform 397">
              <a:extLst>
                <a:ext uri="{FF2B5EF4-FFF2-40B4-BE49-F238E27FC236}">
                  <a16:creationId xmlns:a16="http://schemas.microsoft.com/office/drawing/2014/main" id="{2DBB8199-2F21-46E1-8166-00C5585B4452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27396" y="3289501"/>
              <a:ext cx="72004" cy="61869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9" y="0"/>
                </a:cxn>
                <a:cxn ang="0">
                  <a:pos x="22" y="2"/>
                </a:cxn>
                <a:cxn ang="0">
                  <a:pos x="26" y="4"/>
                </a:cxn>
                <a:cxn ang="0">
                  <a:pos x="28" y="7"/>
                </a:cxn>
                <a:cxn ang="0">
                  <a:pos x="29" y="15"/>
                </a:cxn>
                <a:cxn ang="0">
                  <a:pos x="28" y="19"/>
                </a:cxn>
                <a:cxn ang="0">
                  <a:pos x="28" y="21"/>
                </a:cxn>
                <a:cxn ang="0">
                  <a:pos x="26" y="24"/>
                </a:cxn>
                <a:cxn ang="0">
                  <a:pos x="22" y="26"/>
                </a:cxn>
                <a:cxn ang="0">
                  <a:pos x="19" y="28"/>
                </a:cxn>
                <a:cxn ang="0">
                  <a:pos x="11" y="28"/>
                </a:cxn>
                <a:cxn ang="0">
                  <a:pos x="5" y="24"/>
                </a:cxn>
                <a:cxn ang="0">
                  <a:pos x="2" y="21"/>
                </a:cxn>
                <a:cxn ang="0">
                  <a:pos x="1" y="19"/>
                </a:cxn>
                <a:cxn ang="0">
                  <a:pos x="0" y="15"/>
                </a:cxn>
                <a:cxn ang="0">
                  <a:pos x="2" y="7"/>
                </a:cxn>
                <a:cxn ang="0">
                  <a:pos x="5" y="4"/>
                </a:cxn>
                <a:cxn ang="0">
                  <a:pos x="11" y="0"/>
                </a:cxn>
              </a:cxnLst>
              <a:rect l="0" t="0" r="r" b="b"/>
              <a:pathLst>
                <a:path w="29" h="28">
                  <a:moveTo>
                    <a:pt x="11" y="0"/>
                  </a:moveTo>
                  <a:lnTo>
                    <a:pt x="19" y="0"/>
                  </a:lnTo>
                  <a:lnTo>
                    <a:pt x="22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15"/>
                  </a:lnTo>
                  <a:lnTo>
                    <a:pt x="28" y="19"/>
                  </a:lnTo>
                  <a:lnTo>
                    <a:pt x="28" y="21"/>
                  </a:lnTo>
                  <a:lnTo>
                    <a:pt x="26" y="24"/>
                  </a:lnTo>
                  <a:lnTo>
                    <a:pt x="22" y="26"/>
                  </a:lnTo>
                  <a:lnTo>
                    <a:pt x="19" y="28"/>
                  </a:lnTo>
                  <a:lnTo>
                    <a:pt x="11" y="28"/>
                  </a:lnTo>
                  <a:lnTo>
                    <a:pt x="5" y="24"/>
                  </a:lnTo>
                  <a:lnTo>
                    <a:pt x="2" y="21"/>
                  </a:lnTo>
                  <a:lnTo>
                    <a:pt x="1" y="19"/>
                  </a:lnTo>
                  <a:lnTo>
                    <a:pt x="0" y="15"/>
                  </a:lnTo>
                  <a:lnTo>
                    <a:pt x="2" y="7"/>
                  </a:lnTo>
                  <a:lnTo>
                    <a:pt x="5" y="4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1" name="Freeform 398">
              <a:extLst>
                <a:ext uri="{FF2B5EF4-FFF2-40B4-BE49-F238E27FC236}">
                  <a16:creationId xmlns:a16="http://schemas.microsoft.com/office/drawing/2014/main" id="{26E423AF-C2C2-41CA-BF31-EA6224680E8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9924914" y="3285083"/>
              <a:ext cx="79453" cy="70707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2" y="5"/>
                </a:cxn>
                <a:cxn ang="0">
                  <a:pos x="7" y="8"/>
                </a:cxn>
                <a:cxn ang="0">
                  <a:pos x="4" y="12"/>
                </a:cxn>
                <a:cxn ang="0">
                  <a:pos x="3" y="17"/>
                </a:cxn>
                <a:cxn ang="0">
                  <a:pos x="4" y="21"/>
                </a:cxn>
                <a:cxn ang="0">
                  <a:pos x="7" y="25"/>
                </a:cxn>
                <a:cxn ang="0">
                  <a:pos x="12" y="27"/>
                </a:cxn>
                <a:cxn ang="0">
                  <a:pos x="16" y="28"/>
                </a:cxn>
                <a:cxn ang="0">
                  <a:pos x="20" y="27"/>
                </a:cxn>
                <a:cxn ang="0">
                  <a:pos x="25" y="25"/>
                </a:cxn>
                <a:cxn ang="0">
                  <a:pos x="28" y="21"/>
                </a:cxn>
                <a:cxn ang="0">
                  <a:pos x="29" y="17"/>
                </a:cxn>
                <a:cxn ang="0">
                  <a:pos x="28" y="12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0" y="9"/>
                </a:cxn>
                <a:cxn ang="0">
                  <a:pos x="31" y="10"/>
                </a:cxn>
                <a:cxn ang="0">
                  <a:pos x="31" y="11"/>
                </a:cxn>
                <a:cxn ang="0">
                  <a:pos x="32" y="17"/>
                </a:cxn>
                <a:cxn ang="0">
                  <a:pos x="31" y="22"/>
                </a:cxn>
                <a:cxn ang="0">
                  <a:pos x="30" y="23"/>
                </a:cxn>
                <a:cxn ang="0">
                  <a:pos x="28" y="28"/>
                </a:cxn>
                <a:cxn ang="0">
                  <a:pos x="23" y="30"/>
                </a:cxn>
                <a:cxn ang="0">
                  <a:pos x="22" y="31"/>
                </a:cxn>
                <a:cxn ang="0">
                  <a:pos x="16" y="32"/>
                </a:cxn>
                <a:cxn ang="0">
                  <a:pos x="11" y="31"/>
                </a:cxn>
                <a:cxn ang="0">
                  <a:pos x="10" y="31"/>
                </a:cxn>
                <a:cxn ang="0">
                  <a:pos x="9" y="30"/>
                </a:cxn>
                <a:cxn ang="0">
                  <a:pos x="4" y="28"/>
                </a:cxn>
                <a:cxn ang="0">
                  <a:pos x="1" y="23"/>
                </a:cxn>
                <a:cxn ang="0">
                  <a:pos x="1" y="22"/>
                </a:cxn>
                <a:cxn ang="0">
                  <a:pos x="0" y="17"/>
                </a:cxn>
                <a:cxn ang="0">
                  <a:pos x="1" y="11"/>
                </a:cxn>
                <a:cxn ang="0">
                  <a:pos x="1" y="10"/>
                </a:cxn>
                <a:cxn ang="0">
                  <a:pos x="1" y="9"/>
                </a:cxn>
                <a:cxn ang="0">
                  <a:pos x="4" y="5"/>
                </a:cxn>
                <a:cxn ang="0">
                  <a:pos x="9" y="2"/>
                </a:cxn>
                <a:cxn ang="0">
                  <a:pos x="10" y="1"/>
                </a:cxn>
                <a:cxn ang="0">
                  <a:pos x="11" y="1"/>
                </a:cxn>
                <a:cxn ang="0">
                  <a:pos x="16" y="0"/>
                </a:cxn>
              </a:cxnLst>
              <a:rect l="0" t="0" r="r" b="b"/>
              <a:pathLst>
                <a:path w="32" h="32">
                  <a:moveTo>
                    <a:pt x="16" y="4"/>
                  </a:moveTo>
                  <a:lnTo>
                    <a:pt x="12" y="5"/>
                  </a:lnTo>
                  <a:lnTo>
                    <a:pt x="7" y="8"/>
                  </a:lnTo>
                  <a:lnTo>
                    <a:pt x="4" y="12"/>
                  </a:lnTo>
                  <a:lnTo>
                    <a:pt x="3" y="17"/>
                  </a:lnTo>
                  <a:lnTo>
                    <a:pt x="4" y="21"/>
                  </a:lnTo>
                  <a:lnTo>
                    <a:pt x="7" y="25"/>
                  </a:lnTo>
                  <a:lnTo>
                    <a:pt x="12" y="27"/>
                  </a:lnTo>
                  <a:lnTo>
                    <a:pt x="16" y="28"/>
                  </a:lnTo>
                  <a:lnTo>
                    <a:pt x="20" y="27"/>
                  </a:lnTo>
                  <a:lnTo>
                    <a:pt x="25" y="25"/>
                  </a:lnTo>
                  <a:lnTo>
                    <a:pt x="28" y="21"/>
                  </a:lnTo>
                  <a:lnTo>
                    <a:pt x="29" y="17"/>
                  </a:lnTo>
                  <a:lnTo>
                    <a:pt x="28" y="12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0" y="9"/>
                  </a:lnTo>
                  <a:lnTo>
                    <a:pt x="31" y="10"/>
                  </a:lnTo>
                  <a:lnTo>
                    <a:pt x="31" y="11"/>
                  </a:lnTo>
                  <a:lnTo>
                    <a:pt x="32" y="17"/>
                  </a:lnTo>
                  <a:lnTo>
                    <a:pt x="31" y="22"/>
                  </a:lnTo>
                  <a:lnTo>
                    <a:pt x="30" y="23"/>
                  </a:lnTo>
                  <a:lnTo>
                    <a:pt x="28" y="28"/>
                  </a:lnTo>
                  <a:lnTo>
                    <a:pt x="23" y="30"/>
                  </a:lnTo>
                  <a:lnTo>
                    <a:pt x="22" y="31"/>
                  </a:lnTo>
                  <a:lnTo>
                    <a:pt x="16" y="32"/>
                  </a:lnTo>
                  <a:lnTo>
                    <a:pt x="11" y="31"/>
                  </a:lnTo>
                  <a:lnTo>
                    <a:pt x="10" y="31"/>
                  </a:lnTo>
                  <a:lnTo>
                    <a:pt x="9" y="30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1" y="22"/>
                  </a:lnTo>
                  <a:lnTo>
                    <a:pt x="0" y="17"/>
                  </a:lnTo>
                  <a:lnTo>
                    <a:pt x="1" y="11"/>
                  </a:lnTo>
                  <a:lnTo>
                    <a:pt x="1" y="10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2"/>
                  </a:lnTo>
                  <a:lnTo>
                    <a:pt x="10" y="1"/>
                  </a:lnTo>
                  <a:lnTo>
                    <a:pt x="11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2" name="Freeform 399">
              <a:extLst>
                <a:ext uri="{FF2B5EF4-FFF2-40B4-BE49-F238E27FC236}">
                  <a16:creationId xmlns:a16="http://schemas.microsoft.com/office/drawing/2014/main" id="{71896D51-FBFC-4AFE-A42B-036E44659E85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23117" y="3665132"/>
              <a:ext cx="69521" cy="64078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8" y="1"/>
                </a:cxn>
                <a:cxn ang="0">
                  <a:pos x="21" y="2"/>
                </a:cxn>
                <a:cxn ang="0">
                  <a:pos x="24" y="4"/>
                </a:cxn>
                <a:cxn ang="0">
                  <a:pos x="26" y="8"/>
                </a:cxn>
                <a:cxn ang="0">
                  <a:pos x="28" y="11"/>
                </a:cxn>
                <a:cxn ang="0">
                  <a:pos x="28" y="19"/>
                </a:cxn>
                <a:cxn ang="0">
                  <a:pos x="24" y="25"/>
                </a:cxn>
                <a:cxn ang="0">
                  <a:pos x="21" y="28"/>
                </a:cxn>
                <a:cxn ang="0">
                  <a:pos x="18" y="29"/>
                </a:cxn>
                <a:cxn ang="0">
                  <a:pos x="14" y="29"/>
                </a:cxn>
                <a:cxn ang="0">
                  <a:pos x="10" y="29"/>
                </a:cxn>
                <a:cxn ang="0">
                  <a:pos x="6" y="27"/>
                </a:cxn>
                <a:cxn ang="0">
                  <a:pos x="3" y="24"/>
                </a:cxn>
                <a:cxn ang="0">
                  <a:pos x="1" y="20"/>
                </a:cxn>
                <a:cxn ang="0">
                  <a:pos x="0" y="15"/>
                </a:cxn>
                <a:cxn ang="0">
                  <a:pos x="1" y="10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10" y="1"/>
                </a:cxn>
                <a:cxn ang="0">
                  <a:pos x="14" y="0"/>
                </a:cxn>
              </a:cxnLst>
              <a:rect l="0" t="0" r="r" b="b"/>
              <a:pathLst>
                <a:path w="28" h="29">
                  <a:moveTo>
                    <a:pt x="14" y="0"/>
                  </a:moveTo>
                  <a:lnTo>
                    <a:pt x="18" y="1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8"/>
                  </a:lnTo>
                  <a:lnTo>
                    <a:pt x="28" y="11"/>
                  </a:lnTo>
                  <a:lnTo>
                    <a:pt x="28" y="19"/>
                  </a:lnTo>
                  <a:lnTo>
                    <a:pt x="24" y="25"/>
                  </a:lnTo>
                  <a:lnTo>
                    <a:pt x="21" y="28"/>
                  </a:lnTo>
                  <a:lnTo>
                    <a:pt x="18" y="29"/>
                  </a:lnTo>
                  <a:lnTo>
                    <a:pt x="14" y="29"/>
                  </a:lnTo>
                  <a:lnTo>
                    <a:pt x="10" y="29"/>
                  </a:lnTo>
                  <a:lnTo>
                    <a:pt x="6" y="27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5"/>
                  </a:lnTo>
                  <a:lnTo>
                    <a:pt x="1" y="10"/>
                  </a:lnTo>
                  <a:lnTo>
                    <a:pt x="3" y="6"/>
                  </a:lnTo>
                  <a:lnTo>
                    <a:pt x="6" y="3"/>
                  </a:lnTo>
                  <a:lnTo>
                    <a:pt x="10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3" name="Freeform 400">
              <a:extLst>
                <a:ext uri="{FF2B5EF4-FFF2-40B4-BE49-F238E27FC236}">
                  <a16:creationId xmlns:a16="http://schemas.microsoft.com/office/drawing/2014/main" id="{C4C6B3EB-D32F-4BDF-9346-9D6527336FE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9818150" y="3662923"/>
              <a:ext cx="79453" cy="70707"/>
            </a:xfrm>
            <a:custGeom>
              <a:avLst/>
              <a:gdLst/>
              <a:ahLst/>
              <a:cxnLst>
                <a:cxn ang="0">
                  <a:pos x="16" y="3"/>
                </a:cxn>
                <a:cxn ang="0">
                  <a:pos x="13" y="4"/>
                </a:cxn>
                <a:cxn ang="0">
                  <a:pos x="8" y="7"/>
                </a:cxn>
                <a:cxn ang="0">
                  <a:pos x="5" y="12"/>
                </a:cxn>
                <a:cxn ang="0">
                  <a:pos x="4" y="16"/>
                </a:cxn>
                <a:cxn ang="0">
                  <a:pos x="5" y="20"/>
                </a:cxn>
                <a:cxn ang="0">
                  <a:pos x="8" y="25"/>
                </a:cxn>
                <a:cxn ang="0">
                  <a:pos x="13" y="28"/>
                </a:cxn>
                <a:cxn ang="0">
                  <a:pos x="16" y="29"/>
                </a:cxn>
                <a:cxn ang="0">
                  <a:pos x="20" y="28"/>
                </a:cxn>
                <a:cxn ang="0">
                  <a:pos x="25" y="25"/>
                </a:cxn>
                <a:cxn ang="0">
                  <a:pos x="27" y="20"/>
                </a:cxn>
                <a:cxn ang="0">
                  <a:pos x="28" y="16"/>
                </a:cxn>
                <a:cxn ang="0">
                  <a:pos x="27" y="12"/>
                </a:cxn>
                <a:cxn ang="0">
                  <a:pos x="25" y="7"/>
                </a:cxn>
                <a:cxn ang="0">
                  <a:pos x="20" y="4"/>
                </a:cxn>
                <a:cxn ang="0">
                  <a:pos x="16" y="3"/>
                </a:cxn>
                <a:cxn ang="0">
                  <a:pos x="16" y="0"/>
                </a:cxn>
                <a:cxn ang="0">
                  <a:pos x="22" y="0"/>
                </a:cxn>
                <a:cxn ang="0">
                  <a:pos x="23" y="1"/>
                </a:cxn>
                <a:cxn ang="0">
                  <a:pos x="28" y="4"/>
                </a:cxn>
                <a:cxn ang="0">
                  <a:pos x="30" y="9"/>
                </a:cxn>
                <a:cxn ang="0">
                  <a:pos x="31" y="10"/>
                </a:cxn>
                <a:cxn ang="0">
                  <a:pos x="31" y="11"/>
                </a:cxn>
                <a:cxn ang="0">
                  <a:pos x="32" y="16"/>
                </a:cxn>
                <a:cxn ang="0">
                  <a:pos x="31" y="22"/>
                </a:cxn>
                <a:cxn ang="0">
                  <a:pos x="30" y="23"/>
                </a:cxn>
                <a:cxn ang="0">
                  <a:pos x="28" y="28"/>
                </a:cxn>
                <a:cxn ang="0">
                  <a:pos x="23" y="30"/>
                </a:cxn>
                <a:cxn ang="0">
                  <a:pos x="22" y="31"/>
                </a:cxn>
                <a:cxn ang="0">
                  <a:pos x="16" y="32"/>
                </a:cxn>
                <a:cxn ang="0">
                  <a:pos x="12" y="31"/>
                </a:cxn>
                <a:cxn ang="0">
                  <a:pos x="11" y="31"/>
                </a:cxn>
                <a:cxn ang="0">
                  <a:pos x="10" y="30"/>
                </a:cxn>
                <a:cxn ang="0">
                  <a:pos x="5" y="28"/>
                </a:cxn>
                <a:cxn ang="0">
                  <a:pos x="2" y="23"/>
                </a:cxn>
                <a:cxn ang="0">
                  <a:pos x="1" y="22"/>
                </a:cxn>
                <a:cxn ang="0">
                  <a:pos x="0" y="16"/>
                </a:cxn>
                <a:cxn ang="0">
                  <a:pos x="1" y="11"/>
                </a:cxn>
                <a:cxn ang="0">
                  <a:pos x="1" y="10"/>
                </a:cxn>
                <a:cxn ang="0">
                  <a:pos x="2" y="9"/>
                </a:cxn>
                <a:cxn ang="0">
                  <a:pos x="5" y="4"/>
                </a:cxn>
                <a:cxn ang="0">
                  <a:pos x="10" y="1"/>
                </a:cxn>
                <a:cxn ang="0">
                  <a:pos x="11" y="0"/>
                </a:cxn>
                <a:cxn ang="0">
                  <a:pos x="12" y="0"/>
                </a:cxn>
                <a:cxn ang="0">
                  <a:pos x="16" y="0"/>
                </a:cxn>
              </a:cxnLst>
              <a:rect l="0" t="0" r="r" b="b"/>
              <a:pathLst>
                <a:path w="32" h="32">
                  <a:moveTo>
                    <a:pt x="16" y="3"/>
                  </a:moveTo>
                  <a:lnTo>
                    <a:pt x="13" y="4"/>
                  </a:lnTo>
                  <a:lnTo>
                    <a:pt x="8" y="7"/>
                  </a:lnTo>
                  <a:lnTo>
                    <a:pt x="5" y="12"/>
                  </a:lnTo>
                  <a:lnTo>
                    <a:pt x="4" y="16"/>
                  </a:lnTo>
                  <a:lnTo>
                    <a:pt x="5" y="20"/>
                  </a:lnTo>
                  <a:lnTo>
                    <a:pt x="8" y="25"/>
                  </a:lnTo>
                  <a:lnTo>
                    <a:pt x="13" y="28"/>
                  </a:lnTo>
                  <a:lnTo>
                    <a:pt x="16" y="29"/>
                  </a:lnTo>
                  <a:lnTo>
                    <a:pt x="20" y="28"/>
                  </a:lnTo>
                  <a:lnTo>
                    <a:pt x="25" y="25"/>
                  </a:lnTo>
                  <a:lnTo>
                    <a:pt x="27" y="20"/>
                  </a:lnTo>
                  <a:lnTo>
                    <a:pt x="28" y="16"/>
                  </a:lnTo>
                  <a:lnTo>
                    <a:pt x="27" y="12"/>
                  </a:lnTo>
                  <a:lnTo>
                    <a:pt x="25" y="7"/>
                  </a:lnTo>
                  <a:lnTo>
                    <a:pt x="20" y="4"/>
                  </a:lnTo>
                  <a:lnTo>
                    <a:pt x="16" y="3"/>
                  </a:lnTo>
                  <a:close/>
                  <a:moveTo>
                    <a:pt x="16" y="0"/>
                  </a:moveTo>
                  <a:lnTo>
                    <a:pt x="22" y="0"/>
                  </a:lnTo>
                  <a:lnTo>
                    <a:pt x="23" y="1"/>
                  </a:lnTo>
                  <a:lnTo>
                    <a:pt x="28" y="4"/>
                  </a:lnTo>
                  <a:lnTo>
                    <a:pt x="30" y="9"/>
                  </a:lnTo>
                  <a:lnTo>
                    <a:pt x="31" y="10"/>
                  </a:lnTo>
                  <a:lnTo>
                    <a:pt x="31" y="11"/>
                  </a:lnTo>
                  <a:lnTo>
                    <a:pt x="32" y="16"/>
                  </a:lnTo>
                  <a:lnTo>
                    <a:pt x="31" y="22"/>
                  </a:lnTo>
                  <a:lnTo>
                    <a:pt x="30" y="23"/>
                  </a:lnTo>
                  <a:lnTo>
                    <a:pt x="28" y="28"/>
                  </a:lnTo>
                  <a:lnTo>
                    <a:pt x="23" y="30"/>
                  </a:lnTo>
                  <a:lnTo>
                    <a:pt x="22" y="31"/>
                  </a:lnTo>
                  <a:lnTo>
                    <a:pt x="16" y="32"/>
                  </a:lnTo>
                  <a:lnTo>
                    <a:pt x="12" y="31"/>
                  </a:lnTo>
                  <a:lnTo>
                    <a:pt x="11" y="31"/>
                  </a:lnTo>
                  <a:lnTo>
                    <a:pt x="10" y="30"/>
                  </a:lnTo>
                  <a:lnTo>
                    <a:pt x="5" y="28"/>
                  </a:lnTo>
                  <a:lnTo>
                    <a:pt x="2" y="23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1" y="11"/>
                  </a:lnTo>
                  <a:lnTo>
                    <a:pt x="1" y="10"/>
                  </a:lnTo>
                  <a:lnTo>
                    <a:pt x="2" y="9"/>
                  </a:lnTo>
                  <a:lnTo>
                    <a:pt x="5" y="4"/>
                  </a:lnTo>
                  <a:lnTo>
                    <a:pt x="10" y="1"/>
                  </a:lnTo>
                  <a:lnTo>
                    <a:pt x="11" y="0"/>
                  </a:lnTo>
                  <a:lnTo>
                    <a:pt x="12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4" name="Freeform 401">
              <a:extLst>
                <a:ext uri="{FF2B5EF4-FFF2-40B4-BE49-F238E27FC236}">
                  <a16:creationId xmlns:a16="http://schemas.microsoft.com/office/drawing/2014/main" id="{2D1E71E4-BF9F-4048-87EB-7A21D207F5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38443" y="3196699"/>
              <a:ext cx="72004" cy="61869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9" y="0"/>
                </a:cxn>
                <a:cxn ang="0">
                  <a:pos x="22" y="2"/>
                </a:cxn>
                <a:cxn ang="0">
                  <a:pos x="26" y="3"/>
                </a:cxn>
                <a:cxn ang="0">
                  <a:pos x="28" y="6"/>
                </a:cxn>
                <a:cxn ang="0">
                  <a:pos x="29" y="14"/>
                </a:cxn>
                <a:cxn ang="0">
                  <a:pos x="29" y="18"/>
                </a:cxn>
                <a:cxn ang="0">
                  <a:pos x="28" y="21"/>
                </a:cxn>
                <a:cxn ang="0">
                  <a:pos x="26" y="24"/>
                </a:cxn>
                <a:cxn ang="0">
                  <a:pos x="22" y="26"/>
                </a:cxn>
                <a:cxn ang="0">
                  <a:pos x="19" y="28"/>
                </a:cxn>
                <a:cxn ang="0">
                  <a:pos x="11" y="28"/>
                </a:cxn>
                <a:cxn ang="0">
                  <a:pos x="5" y="24"/>
                </a:cxn>
                <a:cxn ang="0">
                  <a:pos x="2" y="21"/>
                </a:cxn>
                <a:cxn ang="0">
                  <a:pos x="1" y="18"/>
                </a:cxn>
                <a:cxn ang="0">
                  <a:pos x="0" y="14"/>
                </a:cxn>
                <a:cxn ang="0">
                  <a:pos x="2" y="6"/>
                </a:cxn>
                <a:cxn ang="0">
                  <a:pos x="5" y="3"/>
                </a:cxn>
                <a:cxn ang="0">
                  <a:pos x="11" y="0"/>
                </a:cxn>
              </a:cxnLst>
              <a:rect l="0" t="0" r="r" b="b"/>
              <a:pathLst>
                <a:path w="29" h="28">
                  <a:moveTo>
                    <a:pt x="11" y="0"/>
                  </a:moveTo>
                  <a:lnTo>
                    <a:pt x="19" y="0"/>
                  </a:lnTo>
                  <a:lnTo>
                    <a:pt x="22" y="2"/>
                  </a:lnTo>
                  <a:lnTo>
                    <a:pt x="26" y="3"/>
                  </a:lnTo>
                  <a:lnTo>
                    <a:pt x="28" y="6"/>
                  </a:lnTo>
                  <a:lnTo>
                    <a:pt x="29" y="14"/>
                  </a:lnTo>
                  <a:lnTo>
                    <a:pt x="29" y="18"/>
                  </a:lnTo>
                  <a:lnTo>
                    <a:pt x="28" y="21"/>
                  </a:lnTo>
                  <a:lnTo>
                    <a:pt x="26" y="24"/>
                  </a:lnTo>
                  <a:lnTo>
                    <a:pt x="22" y="26"/>
                  </a:lnTo>
                  <a:lnTo>
                    <a:pt x="19" y="28"/>
                  </a:lnTo>
                  <a:lnTo>
                    <a:pt x="11" y="28"/>
                  </a:lnTo>
                  <a:lnTo>
                    <a:pt x="5" y="24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4"/>
                  </a:lnTo>
                  <a:lnTo>
                    <a:pt x="2" y="6"/>
                  </a:lnTo>
                  <a:lnTo>
                    <a:pt x="5" y="3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5" name="Freeform 402">
              <a:extLst>
                <a:ext uri="{FF2B5EF4-FFF2-40B4-BE49-F238E27FC236}">
                  <a16:creationId xmlns:a16="http://schemas.microsoft.com/office/drawing/2014/main" id="{4BCCB90A-9216-4CFF-B69E-4B0D8A460B2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135960" y="3192279"/>
              <a:ext cx="79453" cy="70707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2" y="4"/>
                </a:cxn>
                <a:cxn ang="0">
                  <a:pos x="7" y="7"/>
                </a:cxn>
                <a:cxn ang="0">
                  <a:pos x="4" y="11"/>
                </a:cxn>
                <a:cxn ang="0">
                  <a:pos x="3" y="16"/>
                </a:cxn>
                <a:cxn ang="0">
                  <a:pos x="4" y="20"/>
                </a:cxn>
                <a:cxn ang="0">
                  <a:pos x="7" y="25"/>
                </a:cxn>
                <a:cxn ang="0">
                  <a:pos x="12" y="27"/>
                </a:cxn>
                <a:cxn ang="0">
                  <a:pos x="16" y="28"/>
                </a:cxn>
                <a:cxn ang="0">
                  <a:pos x="20" y="27"/>
                </a:cxn>
                <a:cxn ang="0">
                  <a:pos x="25" y="25"/>
                </a:cxn>
                <a:cxn ang="0">
                  <a:pos x="28" y="20"/>
                </a:cxn>
                <a:cxn ang="0">
                  <a:pos x="29" y="16"/>
                </a:cxn>
                <a:cxn ang="0">
                  <a:pos x="28" y="11"/>
                </a:cxn>
                <a:cxn ang="0">
                  <a:pos x="25" y="7"/>
                </a:cxn>
                <a:cxn ang="0">
                  <a:pos x="20" y="4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4"/>
                </a:cxn>
                <a:cxn ang="0">
                  <a:pos x="30" y="8"/>
                </a:cxn>
                <a:cxn ang="0">
                  <a:pos x="31" y="9"/>
                </a:cxn>
                <a:cxn ang="0">
                  <a:pos x="31" y="10"/>
                </a:cxn>
                <a:cxn ang="0">
                  <a:pos x="32" y="16"/>
                </a:cxn>
                <a:cxn ang="0">
                  <a:pos x="31" y="22"/>
                </a:cxn>
                <a:cxn ang="0">
                  <a:pos x="30" y="23"/>
                </a:cxn>
                <a:cxn ang="0">
                  <a:pos x="28" y="28"/>
                </a:cxn>
                <a:cxn ang="0">
                  <a:pos x="23" y="30"/>
                </a:cxn>
                <a:cxn ang="0">
                  <a:pos x="22" y="31"/>
                </a:cxn>
                <a:cxn ang="0">
                  <a:pos x="16" y="32"/>
                </a:cxn>
                <a:cxn ang="0">
                  <a:pos x="11" y="31"/>
                </a:cxn>
                <a:cxn ang="0">
                  <a:pos x="10" y="31"/>
                </a:cxn>
                <a:cxn ang="0">
                  <a:pos x="9" y="30"/>
                </a:cxn>
                <a:cxn ang="0">
                  <a:pos x="4" y="28"/>
                </a:cxn>
                <a:cxn ang="0">
                  <a:pos x="1" y="23"/>
                </a:cxn>
                <a:cxn ang="0">
                  <a:pos x="1" y="22"/>
                </a:cxn>
                <a:cxn ang="0">
                  <a:pos x="0" y="16"/>
                </a:cxn>
                <a:cxn ang="0">
                  <a:pos x="1" y="10"/>
                </a:cxn>
                <a:cxn ang="0">
                  <a:pos x="1" y="9"/>
                </a:cxn>
                <a:cxn ang="0">
                  <a:pos x="1" y="8"/>
                </a:cxn>
                <a:cxn ang="0">
                  <a:pos x="4" y="4"/>
                </a:cxn>
                <a:cxn ang="0">
                  <a:pos x="9" y="2"/>
                </a:cxn>
                <a:cxn ang="0">
                  <a:pos x="10" y="1"/>
                </a:cxn>
                <a:cxn ang="0">
                  <a:pos x="11" y="1"/>
                </a:cxn>
                <a:cxn ang="0">
                  <a:pos x="16" y="0"/>
                </a:cxn>
              </a:cxnLst>
              <a:rect l="0" t="0" r="r" b="b"/>
              <a:pathLst>
                <a:path w="32" h="32">
                  <a:moveTo>
                    <a:pt x="16" y="4"/>
                  </a:moveTo>
                  <a:lnTo>
                    <a:pt x="12" y="4"/>
                  </a:lnTo>
                  <a:lnTo>
                    <a:pt x="7" y="7"/>
                  </a:lnTo>
                  <a:lnTo>
                    <a:pt x="4" y="11"/>
                  </a:lnTo>
                  <a:lnTo>
                    <a:pt x="3" y="16"/>
                  </a:lnTo>
                  <a:lnTo>
                    <a:pt x="4" y="20"/>
                  </a:lnTo>
                  <a:lnTo>
                    <a:pt x="7" y="25"/>
                  </a:lnTo>
                  <a:lnTo>
                    <a:pt x="12" y="27"/>
                  </a:lnTo>
                  <a:lnTo>
                    <a:pt x="16" y="28"/>
                  </a:lnTo>
                  <a:lnTo>
                    <a:pt x="20" y="27"/>
                  </a:lnTo>
                  <a:lnTo>
                    <a:pt x="25" y="25"/>
                  </a:lnTo>
                  <a:lnTo>
                    <a:pt x="28" y="20"/>
                  </a:lnTo>
                  <a:lnTo>
                    <a:pt x="29" y="16"/>
                  </a:lnTo>
                  <a:lnTo>
                    <a:pt x="28" y="11"/>
                  </a:lnTo>
                  <a:lnTo>
                    <a:pt x="25" y="7"/>
                  </a:lnTo>
                  <a:lnTo>
                    <a:pt x="20" y="4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4"/>
                  </a:lnTo>
                  <a:lnTo>
                    <a:pt x="30" y="8"/>
                  </a:lnTo>
                  <a:lnTo>
                    <a:pt x="31" y="9"/>
                  </a:lnTo>
                  <a:lnTo>
                    <a:pt x="31" y="10"/>
                  </a:lnTo>
                  <a:lnTo>
                    <a:pt x="32" y="16"/>
                  </a:lnTo>
                  <a:lnTo>
                    <a:pt x="31" y="22"/>
                  </a:lnTo>
                  <a:lnTo>
                    <a:pt x="30" y="23"/>
                  </a:lnTo>
                  <a:lnTo>
                    <a:pt x="28" y="28"/>
                  </a:lnTo>
                  <a:lnTo>
                    <a:pt x="23" y="30"/>
                  </a:lnTo>
                  <a:lnTo>
                    <a:pt x="22" y="31"/>
                  </a:lnTo>
                  <a:lnTo>
                    <a:pt x="16" y="32"/>
                  </a:lnTo>
                  <a:lnTo>
                    <a:pt x="11" y="31"/>
                  </a:lnTo>
                  <a:lnTo>
                    <a:pt x="10" y="31"/>
                  </a:lnTo>
                  <a:lnTo>
                    <a:pt x="9" y="30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1" y="10"/>
                  </a:lnTo>
                  <a:lnTo>
                    <a:pt x="1" y="9"/>
                  </a:lnTo>
                  <a:lnTo>
                    <a:pt x="1" y="8"/>
                  </a:lnTo>
                  <a:lnTo>
                    <a:pt x="4" y="4"/>
                  </a:lnTo>
                  <a:lnTo>
                    <a:pt x="9" y="2"/>
                  </a:lnTo>
                  <a:lnTo>
                    <a:pt x="10" y="1"/>
                  </a:lnTo>
                  <a:lnTo>
                    <a:pt x="11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6" name="Freeform 403">
              <a:extLst>
                <a:ext uri="{FF2B5EF4-FFF2-40B4-BE49-F238E27FC236}">
                  <a16:creationId xmlns:a16="http://schemas.microsoft.com/office/drawing/2014/main" id="{AD9DDAA1-06EF-4DBD-B4B6-CC1C1DD55777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56253" y="3006673"/>
              <a:ext cx="72004" cy="61869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8" y="0"/>
                </a:cxn>
                <a:cxn ang="0">
                  <a:pos x="21" y="2"/>
                </a:cxn>
                <a:cxn ang="0">
                  <a:pos x="25" y="4"/>
                </a:cxn>
                <a:cxn ang="0">
                  <a:pos x="27" y="7"/>
                </a:cxn>
                <a:cxn ang="0">
                  <a:pos x="28" y="10"/>
                </a:cxn>
                <a:cxn ang="0">
                  <a:pos x="29" y="14"/>
                </a:cxn>
                <a:cxn ang="0">
                  <a:pos x="27" y="22"/>
                </a:cxn>
                <a:cxn ang="0">
                  <a:pos x="25" y="25"/>
                </a:cxn>
                <a:cxn ang="0">
                  <a:pos x="21" y="27"/>
                </a:cxn>
                <a:cxn ang="0">
                  <a:pos x="18" y="28"/>
                </a:cxn>
                <a:cxn ang="0">
                  <a:pos x="11" y="28"/>
                </a:cxn>
                <a:cxn ang="0">
                  <a:pos x="5" y="25"/>
                </a:cxn>
                <a:cxn ang="0">
                  <a:pos x="2" y="22"/>
                </a:cxn>
                <a:cxn ang="0">
                  <a:pos x="0" y="14"/>
                </a:cxn>
                <a:cxn ang="0">
                  <a:pos x="1" y="10"/>
                </a:cxn>
                <a:cxn ang="0">
                  <a:pos x="2" y="7"/>
                </a:cxn>
                <a:cxn ang="0">
                  <a:pos x="5" y="4"/>
                </a:cxn>
                <a:cxn ang="0">
                  <a:pos x="11" y="0"/>
                </a:cxn>
              </a:cxnLst>
              <a:rect l="0" t="0" r="r" b="b"/>
              <a:pathLst>
                <a:path w="29" h="28">
                  <a:moveTo>
                    <a:pt x="11" y="0"/>
                  </a:moveTo>
                  <a:lnTo>
                    <a:pt x="18" y="0"/>
                  </a:lnTo>
                  <a:lnTo>
                    <a:pt x="21" y="2"/>
                  </a:lnTo>
                  <a:lnTo>
                    <a:pt x="25" y="4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29" y="14"/>
                  </a:lnTo>
                  <a:lnTo>
                    <a:pt x="27" y="22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8" y="28"/>
                  </a:lnTo>
                  <a:lnTo>
                    <a:pt x="11" y="28"/>
                  </a:lnTo>
                  <a:lnTo>
                    <a:pt x="5" y="25"/>
                  </a:lnTo>
                  <a:lnTo>
                    <a:pt x="2" y="22"/>
                  </a:lnTo>
                  <a:lnTo>
                    <a:pt x="0" y="14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4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7" name="Freeform 404">
              <a:extLst>
                <a:ext uri="{FF2B5EF4-FFF2-40B4-BE49-F238E27FC236}">
                  <a16:creationId xmlns:a16="http://schemas.microsoft.com/office/drawing/2014/main" id="{5805B4F5-BE4A-42E3-B2B7-6A92BA25D76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451288" y="3002255"/>
              <a:ext cx="81935" cy="70707"/>
            </a:xfrm>
            <a:custGeom>
              <a:avLst/>
              <a:gdLst/>
              <a:ahLst/>
              <a:cxnLst>
                <a:cxn ang="0">
                  <a:pos x="17" y="4"/>
                </a:cxn>
                <a:cxn ang="0">
                  <a:pos x="13" y="5"/>
                </a:cxn>
                <a:cxn ang="0">
                  <a:pos x="8" y="8"/>
                </a:cxn>
                <a:cxn ang="0">
                  <a:pos x="5" y="12"/>
                </a:cxn>
                <a:cxn ang="0">
                  <a:pos x="4" y="16"/>
                </a:cxn>
                <a:cxn ang="0">
                  <a:pos x="5" y="21"/>
                </a:cxn>
                <a:cxn ang="0">
                  <a:pos x="8" y="25"/>
                </a:cxn>
                <a:cxn ang="0">
                  <a:pos x="13" y="28"/>
                </a:cxn>
                <a:cxn ang="0">
                  <a:pos x="17" y="29"/>
                </a:cxn>
                <a:cxn ang="0">
                  <a:pos x="20" y="28"/>
                </a:cxn>
                <a:cxn ang="0">
                  <a:pos x="25" y="25"/>
                </a:cxn>
                <a:cxn ang="0">
                  <a:pos x="28" y="21"/>
                </a:cxn>
                <a:cxn ang="0">
                  <a:pos x="29" y="16"/>
                </a:cxn>
                <a:cxn ang="0">
                  <a:pos x="28" y="12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7" y="4"/>
                </a:cxn>
                <a:cxn ang="0">
                  <a:pos x="17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1" y="9"/>
                </a:cxn>
                <a:cxn ang="0">
                  <a:pos x="32" y="10"/>
                </a:cxn>
                <a:cxn ang="0">
                  <a:pos x="32" y="11"/>
                </a:cxn>
                <a:cxn ang="0">
                  <a:pos x="33" y="16"/>
                </a:cxn>
                <a:cxn ang="0">
                  <a:pos x="32" y="23"/>
                </a:cxn>
                <a:cxn ang="0">
                  <a:pos x="31" y="24"/>
                </a:cxn>
                <a:cxn ang="0">
                  <a:pos x="28" y="28"/>
                </a:cxn>
                <a:cxn ang="0">
                  <a:pos x="23" y="30"/>
                </a:cxn>
                <a:cxn ang="0">
                  <a:pos x="22" y="31"/>
                </a:cxn>
                <a:cxn ang="0">
                  <a:pos x="17" y="32"/>
                </a:cxn>
                <a:cxn ang="0">
                  <a:pos x="12" y="31"/>
                </a:cxn>
                <a:cxn ang="0">
                  <a:pos x="11" y="31"/>
                </a:cxn>
                <a:cxn ang="0">
                  <a:pos x="10" y="30"/>
                </a:cxn>
                <a:cxn ang="0">
                  <a:pos x="5" y="28"/>
                </a:cxn>
                <a:cxn ang="0">
                  <a:pos x="2" y="24"/>
                </a:cxn>
                <a:cxn ang="0">
                  <a:pos x="1" y="23"/>
                </a:cxn>
                <a:cxn ang="0">
                  <a:pos x="0" y="16"/>
                </a:cxn>
                <a:cxn ang="0">
                  <a:pos x="1" y="11"/>
                </a:cxn>
                <a:cxn ang="0">
                  <a:pos x="1" y="10"/>
                </a:cxn>
                <a:cxn ang="0">
                  <a:pos x="2" y="9"/>
                </a:cxn>
                <a:cxn ang="0">
                  <a:pos x="5" y="5"/>
                </a:cxn>
                <a:cxn ang="0">
                  <a:pos x="10" y="2"/>
                </a:cxn>
                <a:cxn ang="0">
                  <a:pos x="11" y="1"/>
                </a:cxn>
                <a:cxn ang="0">
                  <a:pos x="12" y="1"/>
                </a:cxn>
                <a:cxn ang="0">
                  <a:pos x="17" y="0"/>
                </a:cxn>
              </a:cxnLst>
              <a:rect l="0" t="0" r="r" b="b"/>
              <a:pathLst>
                <a:path w="33" h="32">
                  <a:moveTo>
                    <a:pt x="17" y="4"/>
                  </a:moveTo>
                  <a:lnTo>
                    <a:pt x="13" y="5"/>
                  </a:lnTo>
                  <a:lnTo>
                    <a:pt x="8" y="8"/>
                  </a:lnTo>
                  <a:lnTo>
                    <a:pt x="5" y="12"/>
                  </a:lnTo>
                  <a:lnTo>
                    <a:pt x="4" y="16"/>
                  </a:lnTo>
                  <a:lnTo>
                    <a:pt x="5" y="21"/>
                  </a:lnTo>
                  <a:lnTo>
                    <a:pt x="8" y="25"/>
                  </a:lnTo>
                  <a:lnTo>
                    <a:pt x="13" y="28"/>
                  </a:lnTo>
                  <a:lnTo>
                    <a:pt x="17" y="29"/>
                  </a:lnTo>
                  <a:lnTo>
                    <a:pt x="20" y="28"/>
                  </a:lnTo>
                  <a:lnTo>
                    <a:pt x="25" y="25"/>
                  </a:lnTo>
                  <a:lnTo>
                    <a:pt x="28" y="21"/>
                  </a:lnTo>
                  <a:lnTo>
                    <a:pt x="29" y="16"/>
                  </a:lnTo>
                  <a:lnTo>
                    <a:pt x="28" y="12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7" y="4"/>
                  </a:lnTo>
                  <a:close/>
                  <a:moveTo>
                    <a:pt x="17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1" y="9"/>
                  </a:lnTo>
                  <a:lnTo>
                    <a:pt x="32" y="10"/>
                  </a:lnTo>
                  <a:lnTo>
                    <a:pt x="32" y="11"/>
                  </a:lnTo>
                  <a:lnTo>
                    <a:pt x="33" y="16"/>
                  </a:lnTo>
                  <a:lnTo>
                    <a:pt x="32" y="23"/>
                  </a:lnTo>
                  <a:lnTo>
                    <a:pt x="31" y="24"/>
                  </a:lnTo>
                  <a:lnTo>
                    <a:pt x="28" y="28"/>
                  </a:lnTo>
                  <a:lnTo>
                    <a:pt x="23" y="30"/>
                  </a:lnTo>
                  <a:lnTo>
                    <a:pt x="22" y="31"/>
                  </a:lnTo>
                  <a:lnTo>
                    <a:pt x="17" y="32"/>
                  </a:lnTo>
                  <a:lnTo>
                    <a:pt x="12" y="31"/>
                  </a:lnTo>
                  <a:lnTo>
                    <a:pt x="11" y="31"/>
                  </a:lnTo>
                  <a:lnTo>
                    <a:pt x="10" y="30"/>
                  </a:lnTo>
                  <a:lnTo>
                    <a:pt x="5" y="28"/>
                  </a:lnTo>
                  <a:lnTo>
                    <a:pt x="2" y="24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11"/>
                  </a:lnTo>
                  <a:lnTo>
                    <a:pt x="1" y="10"/>
                  </a:lnTo>
                  <a:lnTo>
                    <a:pt x="2" y="9"/>
                  </a:lnTo>
                  <a:lnTo>
                    <a:pt x="5" y="5"/>
                  </a:lnTo>
                  <a:lnTo>
                    <a:pt x="10" y="2"/>
                  </a:lnTo>
                  <a:lnTo>
                    <a:pt x="11" y="1"/>
                  </a:lnTo>
                  <a:lnTo>
                    <a:pt x="12" y="1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8" name="Freeform 405">
              <a:extLst>
                <a:ext uri="{FF2B5EF4-FFF2-40B4-BE49-F238E27FC236}">
                  <a16:creationId xmlns:a16="http://schemas.microsoft.com/office/drawing/2014/main" id="{9F037C24-EAD4-4C23-801F-E243DA82762E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12071" y="2441017"/>
              <a:ext cx="69521" cy="64078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8" y="1"/>
                </a:cxn>
                <a:cxn ang="0">
                  <a:pos x="21" y="2"/>
                </a:cxn>
                <a:cxn ang="0">
                  <a:pos x="24" y="4"/>
                </a:cxn>
                <a:cxn ang="0">
                  <a:pos x="26" y="8"/>
                </a:cxn>
                <a:cxn ang="0">
                  <a:pos x="28" y="11"/>
                </a:cxn>
                <a:cxn ang="0">
                  <a:pos x="28" y="18"/>
                </a:cxn>
                <a:cxn ang="0">
                  <a:pos x="24" y="24"/>
                </a:cxn>
                <a:cxn ang="0">
                  <a:pos x="21" y="27"/>
                </a:cxn>
                <a:cxn ang="0">
                  <a:pos x="18" y="28"/>
                </a:cxn>
                <a:cxn ang="0">
                  <a:pos x="14" y="29"/>
                </a:cxn>
                <a:cxn ang="0">
                  <a:pos x="10" y="28"/>
                </a:cxn>
                <a:cxn ang="0">
                  <a:pos x="6" y="26"/>
                </a:cxn>
                <a:cxn ang="0">
                  <a:pos x="3" y="23"/>
                </a:cxn>
                <a:cxn ang="0">
                  <a:pos x="1" y="19"/>
                </a:cxn>
                <a:cxn ang="0">
                  <a:pos x="0" y="15"/>
                </a:cxn>
                <a:cxn ang="0">
                  <a:pos x="1" y="10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10" y="1"/>
                </a:cxn>
                <a:cxn ang="0">
                  <a:pos x="14" y="0"/>
                </a:cxn>
              </a:cxnLst>
              <a:rect l="0" t="0" r="r" b="b"/>
              <a:pathLst>
                <a:path w="28" h="29">
                  <a:moveTo>
                    <a:pt x="14" y="0"/>
                  </a:moveTo>
                  <a:lnTo>
                    <a:pt x="18" y="1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8"/>
                  </a:lnTo>
                  <a:lnTo>
                    <a:pt x="28" y="11"/>
                  </a:lnTo>
                  <a:lnTo>
                    <a:pt x="28" y="18"/>
                  </a:lnTo>
                  <a:lnTo>
                    <a:pt x="24" y="24"/>
                  </a:lnTo>
                  <a:lnTo>
                    <a:pt x="21" y="27"/>
                  </a:lnTo>
                  <a:lnTo>
                    <a:pt x="18" y="28"/>
                  </a:lnTo>
                  <a:lnTo>
                    <a:pt x="14" y="29"/>
                  </a:lnTo>
                  <a:lnTo>
                    <a:pt x="10" y="28"/>
                  </a:lnTo>
                  <a:lnTo>
                    <a:pt x="6" y="26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5"/>
                  </a:lnTo>
                  <a:lnTo>
                    <a:pt x="1" y="10"/>
                  </a:lnTo>
                  <a:lnTo>
                    <a:pt x="3" y="6"/>
                  </a:lnTo>
                  <a:lnTo>
                    <a:pt x="6" y="3"/>
                  </a:lnTo>
                  <a:lnTo>
                    <a:pt x="10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9" name="Freeform 407">
              <a:extLst>
                <a:ext uri="{FF2B5EF4-FFF2-40B4-BE49-F238E27FC236}">
                  <a16:creationId xmlns:a16="http://schemas.microsoft.com/office/drawing/2014/main" id="{B3E5F293-C119-4012-9F48-B43992AFFFC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9607104" y="2436599"/>
              <a:ext cx="79453" cy="72916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3" y="5"/>
                </a:cxn>
                <a:cxn ang="0">
                  <a:pos x="8" y="8"/>
                </a:cxn>
                <a:cxn ang="0">
                  <a:pos x="5" y="13"/>
                </a:cxn>
                <a:cxn ang="0">
                  <a:pos x="4" y="17"/>
                </a:cxn>
                <a:cxn ang="0">
                  <a:pos x="5" y="20"/>
                </a:cxn>
                <a:cxn ang="0">
                  <a:pos x="8" y="25"/>
                </a:cxn>
                <a:cxn ang="0">
                  <a:pos x="13" y="28"/>
                </a:cxn>
                <a:cxn ang="0">
                  <a:pos x="16" y="29"/>
                </a:cxn>
                <a:cxn ang="0">
                  <a:pos x="20" y="28"/>
                </a:cxn>
                <a:cxn ang="0">
                  <a:pos x="25" y="25"/>
                </a:cxn>
                <a:cxn ang="0">
                  <a:pos x="27" y="20"/>
                </a:cxn>
                <a:cxn ang="0">
                  <a:pos x="28" y="17"/>
                </a:cxn>
                <a:cxn ang="0">
                  <a:pos x="27" y="13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0" y="10"/>
                </a:cxn>
                <a:cxn ang="0">
                  <a:pos x="31" y="11"/>
                </a:cxn>
                <a:cxn ang="0">
                  <a:pos x="31" y="12"/>
                </a:cxn>
                <a:cxn ang="0">
                  <a:pos x="32" y="17"/>
                </a:cxn>
                <a:cxn ang="0">
                  <a:pos x="31" y="22"/>
                </a:cxn>
                <a:cxn ang="0">
                  <a:pos x="30" y="23"/>
                </a:cxn>
                <a:cxn ang="0">
                  <a:pos x="28" y="28"/>
                </a:cxn>
                <a:cxn ang="0">
                  <a:pos x="23" y="31"/>
                </a:cxn>
                <a:cxn ang="0">
                  <a:pos x="22" y="32"/>
                </a:cxn>
                <a:cxn ang="0">
                  <a:pos x="16" y="33"/>
                </a:cxn>
                <a:cxn ang="0">
                  <a:pos x="12" y="32"/>
                </a:cxn>
                <a:cxn ang="0">
                  <a:pos x="11" y="32"/>
                </a:cxn>
                <a:cxn ang="0">
                  <a:pos x="10" y="31"/>
                </a:cxn>
                <a:cxn ang="0">
                  <a:pos x="5" y="28"/>
                </a:cxn>
                <a:cxn ang="0">
                  <a:pos x="2" y="23"/>
                </a:cxn>
                <a:cxn ang="0">
                  <a:pos x="1" y="22"/>
                </a:cxn>
                <a:cxn ang="0">
                  <a:pos x="0" y="17"/>
                </a:cxn>
                <a:cxn ang="0">
                  <a:pos x="1" y="12"/>
                </a:cxn>
                <a:cxn ang="0">
                  <a:pos x="1" y="11"/>
                </a:cxn>
                <a:cxn ang="0">
                  <a:pos x="2" y="10"/>
                </a:cxn>
                <a:cxn ang="0">
                  <a:pos x="5" y="5"/>
                </a:cxn>
                <a:cxn ang="0">
                  <a:pos x="10" y="2"/>
                </a:cxn>
                <a:cxn ang="0">
                  <a:pos x="11" y="1"/>
                </a:cxn>
                <a:cxn ang="0">
                  <a:pos x="12" y="1"/>
                </a:cxn>
                <a:cxn ang="0">
                  <a:pos x="16" y="0"/>
                </a:cxn>
              </a:cxnLst>
              <a:rect l="0" t="0" r="r" b="b"/>
              <a:pathLst>
                <a:path w="32" h="33">
                  <a:moveTo>
                    <a:pt x="16" y="4"/>
                  </a:moveTo>
                  <a:lnTo>
                    <a:pt x="13" y="5"/>
                  </a:lnTo>
                  <a:lnTo>
                    <a:pt x="8" y="8"/>
                  </a:lnTo>
                  <a:lnTo>
                    <a:pt x="5" y="13"/>
                  </a:lnTo>
                  <a:lnTo>
                    <a:pt x="4" y="17"/>
                  </a:lnTo>
                  <a:lnTo>
                    <a:pt x="5" y="20"/>
                  </a:lnTo>
                  <a:lnTo>
                    <a:pt x="8" y="25"/>
                  </a:lnTo>
                  <a:lnTo>
                    <a:pt x="13" y="28"/>
                  </a:lnTo>
                  <a:lnTo>
                    <a:pt x="16" y="29"/>
                  </a:lnTo>
                  <a:lnTo>
                    <a:pt x="20" y="28"/>
                  </a:lnTo>
                  <a:lnTo>
                    <a:pt x="25" y="25"/>
                  </a:lnTo>
                  <a:lnTo>
                    <a:pt x="27" y="20"/>
                  </a:lnTo>
                  <a:lnTo>
                    <a:pt x="28" y="17"/>
                  </a:lnTo>
                  <a:lnTo>
                    <a:pt x="27" y="13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0" y="10"/>
                  </a:lnTo>
                  <a:lnTo>
                    <a:pt x="31" y="11"/>
                  </a:lnTo>
                  <a:lnTo>
                    <a:pt x="31" y="12"/>
                  </a:lnTo>
                  <a:lnTo>
                    <a:pt x="32" y="17"/>
                  </a:lnTo>
                  <a:lnTo>
                    <a:pt x="31" y="22"/>
                  </a:lnTo>
                  <a:lnTo>
                    <a:pt x="30" y="23"/>
                  </a:lnTo>
                  <a:lnTo>
                    <a:pt x="28" y="28"/>
                  </a:lnTo>
                  <a:lnTo>
                    <a:pt x="23" y="31"/>
                  </a:lnTo>
                  <a:lnTo>
                    <a:pt x="22" y="32"/>
                  </a:lnTo>
                  <a:lnTo>
                    <a:pt x="16" y="33"/>
                  </a:lnTo>
                  <a:lnTo>
                    <a:pt x="12" y="32"/>
                  </a:lnTo>
                  <a:lnTo>
                    <a:pt x="11" y="32"/>
                  </a:lnTo>
                  <a:lnTo>
                    <a:pt x="10" y="31"/>
                  </a:lnTo>
                  <a:lnTo>
                    <a:pt x="5" y="28"/>
                  </a:lnTo>
                  <a:lnTo>
                    <a:pt x="2" y="23"/>
                  </a:lnTo>
                  <a:lnTo>
                    <a:pt x="1" y="22"/>
                  </a:lnTo>
                  <a:lnTo>
                    <a:pt x="0" y="17"/>
                  </a:lnTo>
                  <a:lnTo>
                    <a:pt x="1" y="12"/>
                  </a:lnTo>
                  <a:lnTo>
                    <a:pt x="1" y="11"/>
                  </a:lnTo>
                  <a:lnTo>
                    <a:pt x="2" y="10"/>
                  </a:lnTo>
                  <a:lnTo>
                    <a:pt x="5" y="5"/>
                  </a:lnTo>
                  <a:lnTo>
                    <a:pt x="10" y="2"/>
                  </a:lnTo>
                  <a:lnTo>
                    <a:pt x="11" y="1"/>
                  </a:lnTo>
                  <a:lnTo>
                    <a:pt x="12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0" name="Freeform 408">
              <a:extLst>
                <a:ext uri="{FF2B5EF4-FFF2-40B4-BE49-F238E27FC236}">
                  <a16:creationId xmlns:a16="http://schemas.microsoft.com/office/drawing/2014/main" id="{1A9E6CD9-CE7D-4C21-926A-3A758643B379}"/>
                </a:ext>
              </a:extLst>
            </p:cNvPr>
            <p:cNvSpPr>
              <a:spLocks/>
            </p:cNvSpPr>
            <p:nvPr/>
          </p:nvSpPr>
          <p:spPr bwMode="auto">
            <a:xfrm>
              <a:off x="18872166" y="3006675"/>
              <a:ext cx="69521" cy="61869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8" y="0"/>
                </a:cxn>
                <a:cxn ang="0">
                  <a:pos x="21" y="2"/>
                </a:cxn>
                <a:cxn ang="0">
                  <a:pos x="25" y="4"/>
                </a:cxn>
                <a:cxn ang="0">
                  <a:pos x="26" y="7"/>
                </a:cxn>
                <a:cxn ang="0">
                  <a:pos x="27" y="10"/>
                </a:cxn>
                <a:cxn ang="0">
                  <a:pos x="28" y="14"/>
                </a:cxn>
                <a:cxn ang="0">
                  <a:pos x="26" y="22"/>
                </a:cxn>
                <a:cxn ang="0">
                  <a:pos x="25" y="25"/>
                </a:cxn>
                <a:cxn ang="0">
                  <a:pos x="21" y="27"/>
                </a:cxn>
                <a:cxn ang="0">
                  <a:pos x="18" y="28"/>
                </a:cxn>
                <a:cxn ang="0">
                  <a:pos x="10" y="28"/>
                </a:cxn>
                <a:cxn ang="0">
                  <a:pos x="4" y="25"/>
                </a:cxn>
                <a:cxn ang="0">
                  <a:pos x="2" y="22"/>
                </a:cxn>
                <a:cxn ang="0">
                  <a:pos x="0" y="18"/>
                </a:cxn>
                <a:cxn ang="0">
                  <a:pos x="0" y="14"/>
                </a:cxn>
                <a:cxn ang="0">
                  <a:pos x="1" y="9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9" y="1"/>
                </a:cxn>
                <a:cxn ang="0">
                  <a:pos x="14" y="0"/>
                </a:cxn>
              </a:cxnLst>
              <a:rect l="0" t="0" r="r" b="b"/>
              <a:pathLst>
                <a:path w="28" h="28">
                  <a:moveTo>
                    <a:pt x="14" y="0"/>
                  </a:moveTo>
                  <a:lnTo>
                    <a:pt x="18" y="0"/>
                  </a:lnTo>
                  <a:lnTo>
                    <a:pt x="21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7" y="10"/>
                  </a:lnTo>
                  <a:lnTo>
                    <a:pt x="28" y="14"/>
                  </a:lnTo>
                  <a:lnTo>
                    <a:pt x="26" y="22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8" y="28"/>
                  </a:lnTo>
                  <a:lnTo>
                    <a:pt x="10" y="28"/>
                  </a:lnTo>
                  <a:lnTo>
                    <a:pt x="4" y="25"/>
                  </a:lnTo>
                  <a:lnTo>
                    <a:pt x="2" y="22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1" y="9"/>
                  </a:lnTo>
                  <a:lnTo>
                    <a:pt x="3" y="6"/>
                  </a:lnTo>
                  <a:lnTo>
                    <a:pt x="6" y="3"/>
                  </a:lnTo>
                  <a:lnTo>
                    <a:pt x="9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1" name="Freeform 409">
              <a:extLst>
                <a:ext uri="{FF2B5EF4-FFF2-40B4-BE49-F238E27FC236}">
                  <a16:creationId xmlns:a16="http://schemas.microsoft.com/office/drawing/2014/main" id="{9CF6B7A5-EC7A-4BA2-9373-F1C934314D8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8867202" y="3002255"/>
              <a:ext cx="79453" cy="70707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2" y="5"/>
                </a:cxn>
                <a:cxn ang="0">
                  <a:pos x="8" y="8"/>
                </a:cxn>
                <a:cxn ang="0">
                  <a:pos x="5" y="12"/>
                </a:cxn>
                <a:cxn ang="0">
                  <a:pos x="4" y="16"/>
                </a:cxn>
                <a:cxn ang="0">
                  <a:pos x="5" y="21"/>
                </a:cxn>
                <a:cxn ang="0">
                  <a:pos x="8" y="25"/>
                </a:cxn>
                <a:cxn ang="0">
                  <a:pos x="12" y="28"/>
                </a:cxn>
                <a:cxn ang="0">
                  <a:pos x="16" y="29"/>
                </a:cxn>
                <a:cxn ang="0">
                  <a:pos x="20" y="28"/>
                </a:cxn>
                <a:cxn ang="0">
                  <a:pos x="25" y="25"/>
                </a:cxn>
                <a:cxn ang="0">
                  <a:pos x="27" y="21"/>
                </a:cxn>
                <a:cxn ang="0">
                  <a:pos x="28" y="16"/>
                </a:cxn>
                <a:cxn ang="0">
                  <a:pos x="27" y="12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7" y="5"/>
                </a:cxn>
                <a:cxn ang="0">
                  <a:pos x="30" y="9"/>
                </a:cxn>
                <a:cxn ang="0">
                  <a:pos x="31" y="10"/>
                </a:cxn>
                <a:cxn ang="0">
                  <a:pos x="31" y="11"/>
                </a:cxn>
                <a:cxn ang="0">
                  <a:pos x="32" y="16"/>
                </a:cxn>
                <a:cxn ang="0">
                  <a:pos x="31" y="23"/>
                </a:cxn>
                <a:cxn ang="0">
                  <a:pos x="30" y="24"/>
                </a:cxn>
                <a:cxn ang="0">
                  <a:pos x="27" y="28"/>
                </a:cxn>
                <a:cxn ang="0">
                  <a:pos x="23" y="30"/>
                </a:cxn>
                <a:cxn ang="0">
                  <a:pos x="22" y="31"/>
                </a:cxn>
                <a:cxn ang="0">
                  <a:pos x="16" y="32"/>
                </a:cxn>
                <a:cxn ang="0">
                  <a:pos x="11" y="31"/>
                </a:cxn>
                <a:cxn ang="0">
                  <a:pos x="10" y="31"/>
                </a:cxn>
                <a:cxn ang="0">
                  <a:pos x="9" y="30"/>
                </a:cxn>
                <a:cxn ang="0">
                  <a:pos x="5" y="28"/>
                </a:cxn>
                <a:cxn ang="0">
                  <a:pos x="2" y="24"/>
                </a:cxn>
                <a:cxn ang="0">
                  <a:pos x="1" y="23"/>
                </a:cxn>
                <a:cxn ang="0">
                  <a:pos x="0" y="16"/>
                </a:cxn>
                <a:cxn ang="0">
                  <a:pos x="1" y="11"/>
                </a:cxn>
                <a:cxn ang="0">
                  <a:pos x="1" y="10"/>
                </a:cxn>
                <a:cxn ang="0">
                  <a:pos x="2" y="9"/>
                </a:cxn>
                <a:cxn ang="0">
                  <a:pos x="5" y="5"/>
                </a:cxn>
                <a:cxn ang="0">
                  <a:pos x="9" y="2"/>
                </a:cxn>
                <a:cxn ang="0">
                  <a:pos x="10" y="1"/>
                </a:cxn>
                <a:cxn ang="0">
                  <a:pos x="11" y="1"/>
                </a:cxn>
                <a:cxn ang="0">
                  <a:pos x="16" y="0"/>
                </a:cxn>
              </a:cxnLst>
              <a:rect l="0" t="0" r="r" b="b"/>
              <a:pathLst>
                <a:path w="32" h="32">
                  <a:moveTo>
                    <a:pt x="16" y="4"/>
                  </a:moveTo>
                  <a:lnTo>
                    <a:pt x="12" y="5"/>
                  </a:lnTo>
                  <a:lnTo>
                    <a:pt x="8" y="8"/>
                  </a:lnTo>
                  <a:lnTo>
                    <a:pt x="5" y="12"/>
                  </a:lnTo>
                  <a:lnTo>
                    <a:pt x="4" y="16"/>
                  </a:lnTo>
                  <a:lnTo>
                    <a:pt x="5" y="21"/>
                  </a:lnTo>
                  <a:lnTo>
                    <a:pt x="8" y="25"/>
                  </a:lnTo>
                  <a:lnTo>
                    <a:pt x="12" y="28"/>
                  </a:lnTo>
                  <a:lnTo>
                    <a:pt x="16" y="29"/>
                  </a:lnTo>
                  <a:lnTo>
                    <a:pt x="20" y="28"/>
                  </a:lnTo>
                  <a:lnTo>
                    <a:pt x="25" y="25"/>
                  </a:lnTo>
                  <a:lnTo>
                    <a:pt x="27" y="21"/>
                  </a:lnTo>
                  <a:lnTo>
                    <a:pt x="28" y="16"/>
                  </a:lnTo>
                  <a:lnTo>
                    <a:pt x="27" y="12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7" y="5"/>
                  </a:lnTo>
                  <a:lnTo>
                    <a:pt x="30" y="9"/>
                  </a:lnTo>
                  <a:lnTo>
                    <a:pt x="31" y="10"/>
                  </a:lnTo>
                  <a:lnTo>
                    <a:pt x="31" y="11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30" y="24"/>
                  </a:lnTo>
                  <a:lnTo>
                    <a:pt x="27" y="28"/>
                  </a:lnTo>
                  <a:lnTo>
                    <a:pt x="23" y="30"/>
                  </a:lnTo>
                  <a:lnTo>
                    <a:pt x="22" y="31"/>
                  </a:lnTo>
                  <a:lnTo>
                    <a:pt x="16" y="32"/>
                  </a:lnTo>
                  <a:lnTo>
                    <a:pt x="11" y="31"/>
                  </a:lnTo>
                  <a:lnTo>
                    <a:pt x="10" y="31"/>
                  </a:lnTo>
                  <a:lnTo>
                    <a:pt x="9" y="30"/>
                  </a:lnTo>
                  <a:lnTo>
                    <a:pt x="5" y="28"/>
                  </a:lnTo>
                  <a:lnTo>
                    <a:pt x="2" y="24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11"/>
                  </a:lnTo>
                  <a:lnTo>
                    <a:pt x="1" y="10"/>
                  </a:lnTo>
                  <a:lnTo>
                    <a:pt x="2" y="9"/>
                  </a:lnTo>
                  <a:lnTo>
                    <a:pt x="5" y="5"/>
                  </a:lnTo>
                  <a:lnTo>
                    <a:pt x="9" y="2"/>
                  </a:lnTo>
                  <a:lnTo>
                    <a:pt x="10" y="1"/>
                  </a:lnTo>
                  <a:lnTo>
                    <a:pt x="11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2" name="Freeform 410">
              <a:extLst>
                <a:ext uri="{FF2B5EF4-FFF2-40B4-BE49-F238E27FC236}">
                  <a16:creationId xmlns:a16="http://schemas.microsoft.com/office/drawing/2014/main" id="{D0CBE7DE-8F98-4E6F-AEA9-4AC596374275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21218" y="2441017"/>
              <a:ext cx="69521" cy="64078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8" y="1"/>
                </a:cxn>
                <a:cxn ang="0">
                  <a:pos x="21" y="2"/>
                </a:cxn>
                <a:cxn ang="0">
                  <a:pos x="24" y="4"/>
                </a:cxn>
                <a:cxn ang="0">
                  <a:pos x="26" y="8"/>
                </a:cxn>
                <a:cxn ang="0">
                  <a:pos x="28" y="11"/>
                </a:cxn>
                <a:cxn ang="0">
                  <a:pos x="28" y="18"/>
                </a:cxn>
                <a:cxn ang="0">
                  <a:pos x="24" y="24"/>
                </a:cxn>
                <a:cxn ang="0">
                  <a:pos x="21" y="27"/>
                </a:cxn>
                <a:cxn ang="0">
                  <a:pos x="18" y="28"/>
                </a:cxn>
                <a:cxn ang="0">
                  <a:pos x="14" y="29"/>
                </a:cxn>
                <a:cxn ang="0">
                  <a:pos x="7" y="27"/>
                </a:cxn>
                <a:cxn ang="0">
                  <a:pos x="4" y="24"/>
                </a:cxn>
                <a:cxn ang="0">
                  <a:pos x="0" y="18"/>
                </a:cxn>
                <a:cxn ang="0">
                  <a:pos x="0" y="11"/>
                </a:cxn>
                <a:cxn ang="0">
                  <a:pos x="2" y="8"/>
                </a:cxn>
                <a:cxn ang="0">
                  <a:pos x="4" y="4"/>
                </a:cxn>
                <a:cxn ang="0">
                  <a:pos x="7" y="2"/>
                </a:cxn>
                <a:cxn ang="0">
                  <a:pos x="14" y="0"/>
                </a:cxn>
              </a:cxnLst>
              <a:rect l="0" t="0" r="r" b="b"/>
              <a:pathLst>
                <a:path w="28" h="29">
                  <a:moveTo>
                    <a:pt x="14" y="0"/>
                  </a:moveTo>
                  <a:lnTo>
                    <a:pt x="18" y="1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8"/>
                  </a:lnTo>
                  <a:lnTo>
                    <a:pt x="28" y="11"/>
                  </a:lnTo>
                  <a:lnTo>
                    <a:pt x="28" y="18"/>
                  </a:lnTo>
                  <a:lnTo>
                    <a:pt x="24" y="24"/>
                  </a:lnTo>
                  <a:lnTo>
                    <a:pt x="21" y="27"/>
                  </a:lnTo>
                  <a:lnTo>
                    <a:pt x="18" y="28"/>
                  </a:lnTo>
                  <a:lnTo>
                    <a:pt x="14" y="29"/>
                  </a:lnTo>
                  <a:lnTo>
                    <a:pt x="7" y="27"/>
                  </a:lnTo>
                  <a:lnTo>
                    <a:pt x="4" y="24"/>
                  </a:lnTo>
                  <a:lnTo>
                    <a:pt x="0" y="18"/>
                  </a:lnTo>
                  <a:lnTo>
                    <a:pt x="0" y="11"/>
                  </a:lnTo>
                  <a:lnTo>
                    <a:pt x="2" y="8"/>
                  </a:lnTo>
                  <a:lnTo>
                    <a:pt x="4" y="4"/>
                  </a:lnTo>
                  <a:lnTo>
                    <a:pt x="7" y="2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3" name="Freeform 411">
              <a:extLst>
                <a:ext uri="{FF2B5EF4-FFF2-40B4-BE49-F238E27FC236}">
                  <a16:creationId xmlns:a16="http://schemas.microsoft.com/office/drawing/2014/main" id="{4BAD4BA5-6DBA-4B38-A0DE-BBEF53340AD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916253" y="2436599"/>
              <a:ext cx="79453" cy="72916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1" y="5"/>
                </a:cxn>
                <a:cxn ang="0">
                  <a:pos x="8" y="8"/>
                </a:cxn>
                <a:cxn ang="0">
                  <a:pos x="5" y="13"/>
                </a:cxn>
                <a:cxn ang="0">
                  <a:pos x="4" y="17"/>
                </a:cxn>
                <a:cxn ang="0">
                  <a:pos x="5" y="20"/>
                </a:cxn>
                <a:cxn ang="0">
                  <a:pos x="8" y="25"/>
                </a:cxn>
                <a:cxn ang="0">
                  <a:pos x="11" y="28"/>
                </a:cxn>
                <a:cxn ang="0">
                  <a:pos x="16" y="29"/>
                </a:cxn>
                <a:cxn ang="0">
                  <a:pos x="20" y="28"/>
                </a:cxn>
                <a:cxn ang="0">
                  <a:pos x="25" y="25"/>
                </a:cxn>
                <a:cxn ang="0">
                  <a:pos x="27" y="20"/>
                </a:cxn>
                <a:cxn ang="0">
                  <a:pos x="28" y="17"/>
                </a:cxn>
                <a:cxn ang="0">
                  <a:pos x="27" y="13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0" y="10"/>
                </a:cxn>
                <a:cxn ang="0">
                  <a:pos x="31" y="11"/>
                </a:cxn>
                <a:cxn ang="0">
                  <a:pos x="31" y="12"/>
                </a:cxn>
                <a:cxn ang="0">
                  <a:pos x="32" y="17"/>
                </a:cxn>
                <a:cxn ang="0">
                  <a:pos x="31" y="22"/>
                </a:cxn>
                <a:cxn ang="0">
                  <a:pos x="30" y="23"/>
                </a:cxn>
                <a:cxn ang="0">
                  <a:pos x="28" y="28"/>
                </a:cxn>
                <a:cxn ang="0">
                  <a:pos x="23" y="31"/>
                </a:cxn>
                <a:cxn ang="0">
                  <a:pos x="22" y="32"/>
                </a:cxn>
                <a:cxn ang="0">
                  <a:pos x="16" y="33"/>
                </a:cxn>
                <a:cxn ang="0">
                  <a:pos x="11" y="32"/>
                </a:cxn>
                <a:cxn ang="0">
                  <a:pos x="10" y="32"/>
                </a:cxn>
                <a:cxn ang="0">
                  <a:pos x="9" y="31"/>
                </a:cxn>
                <a:cxn ang="0">
                  <a:pos x="5" y="28"/>
                </a:cxn>
                <a:cxn ang="0">
                  <a:pos x="2" y="23"/>
                </a:cxn>
                <a:cxn ang="0">
                  <a:pos x="1" y="22"/>
                </a:cxn>
                <a:cxn ang="0">
                  <a:pos x="0" y="17"/>
                </a:cxn>
                <a:cxn ang="0">
                  <a:pos x="1" y="12"/>
                </a:cxn>
                <a:cxn ang="0">
                  <a:pos x="1" y="11"/>
                </a:cxn>
                <a:cxn ang="0">
                  <a:pos x="2" y="10"/>
                </a:cxn>
                <a:cxn ang="0">
                  <a:pos x="5" y="5"/>
                </a:cxn>
                <a:cxn ang="0">
                  <a:pos x="9" y="2"/>
                </a:cxn>
                <a:cxn ang="0">
                  <a:pos x="10" y="1"/>
                </a:cxn>
                <a:cxn ang="0">
                  <a:pos x="11" y="1"/>
                </a:cxn>
                <a:cxn ang="0">
                  <a:pos x="16" y="0"/>
                </a:cxn>
              </a:cxnLst>
              <a:rect l="0" t="0" r="r" b="b"/>
              <a:pathLst>
                <a:path w="32" h="33">
                  <a:moveTo>
                    <a:pt x="16" y="4"/>
                  </a:moveTo>
                  <a:lnTo>
                    <a:pt x="11" y="5"/>
                  </a:lnTo>
                  <a:lnTo>
                    <a:pt x="8" y="8"/>
                  </a:lnTo>
                  <a:lnTo>
                    <a:pt x="5" y="13"/>
                  </a:lnTo>
                  <a:lnTo>
                    <a:pt x="4" y="17"/>
                  </a:lnTo>
                  <a:lnTo>
                    <a:pt x="5" y="20"/>
                  </a:lnTo>
                  <a:lnTo>
                    <a:pt x="8" y="25"/>
                  </a:lnTo>
                  <a:lnTo>
                    <a:pt x="11" y="28"/>
                  </a:lnTo>
                  <a:lnTo>
                    <a:pt x="16" y="29"/>
                  </a:lnTo>
                  <a:lnTo>
                    <a:pt x="20" y="28"/>
                  </a:lnTo>
                  <a:lnTo>
                    <a:pt x="25" y="25"/>
                  </a:lnTo>
                  <a:lnTo>
                    <a:pt x="27" y="20"/>
                  </a:lnTo>
                  <a:lnTo>
                    <a:pt x="28" y="17"/>
                  </a:lnTo>
                  <a:lnTo>
                    <a:pt x="27" y="13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0" y="10"/>
                  </a:lnTo>
                  <a:lnTo>
                    <a:pt x="31" y="11"/>
                  </a:lnTo>
                  <a:lnTo>
                    <a:pt x="31" y="12"/>
                  </a:lnTo>
                  <a:lnTo>
                    <a:pt x="32" y="17"/>
                  </a:lnTo>
                  <a:lnTo>
                    <a:pt x="31" y="22"/>
                  </a:lnTo>
                  <a:lnTo>
                    <a:pt x="30" y="23"/>
                  </a:lnTo>
                  <a:lnTo>
                    <a:pt x="28" y="28"/>
                  </a:lnTo>
                  <a:lnTo>
                    <a:pt x="23" y="31"/>
                  </a:lnTo>
                  <a:lnTo>
                    <a:pt x="22" y="32"/>
                  </a:lnTo>
                  <a:lnTo>
                    <a:pt x="16" y="33"/>
                  </a:lnTo>
                  <a:lnTo>
                    <a:pt x="11" y="32"/>
                  </a:lnTo>
                  <a:lnTo>
                    <a:pt x="10" y="32"/>
                  </a:lnTo>
                  <a:lnTo>
                    <a:pt x="9" y="31"/>
                  </a:lnTo>
                  <a:lnTo>
                    <a:pt x="5" y="28"/>
                  </a:lnTo>
                  <a:lnTo>
                    <a:pt x="2" y="23"/>
                  </a:lnTo>
                  <a:lnTo>
                    <a:pt x="1" y="22"/>
                  </a:lnTo>
                  <a:lnTo>
                    <a:pt x="0" y="17"/>
                  </a:lnTo>
                  <a:lnTo>
                    <a:pt x="1" y="12"/>
                  </a:lnTo>
                  <a:lnTo>
                    <a:pt x="1" y="11"/>
                  </a:lnTo>
                  <a:lnTo>
                    <a:pt x="2" y="10"/>
                  </a:lnTo>
                  <a:lnTo>
                    <a:pt x="5" y="5"/>
                  </a:lnTo>
                  <a:lnTo>
                    <a:pt x="9" y="2"/>
                  </a:lnTo>
                  <a:lnTo>
                    <a:pt x="10" y="1"/>
                  </a:lnTo>
                  <a:lnTo>
                    <a:pt x="11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4" name="Freeform 412">
              <a:extLst>
                <a:ext uri="{FF2B5EF4-FFF2-40B4-BE49-F238E27FC236}">
                  <a16:creationId xmlns:a16="http://schemas.microsoft.com/office/drawing/2014/main" id="{74932890-A456-401E-8845-247564E4BDE2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43310" y="2253201"/>
              <a:ext cx="72004" cy="64078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9" y="1"/>
                </a:cxn>
                <a:cxn ang="0">
                  <a:pos x="23" y="3"/>
                </a:cxn>
                <a:cxn ang="0">
                  <a:pos x="26" y="6"/>
                </a:cxn>
                <a:cxn ang="0">
                  <a:pos x="28" y="10"/>
                </a:cxn>
                <a:cxn ang="0">
                  <a:pos x="29" y="14"/>
                </a:cxn>
                <a:cxn ang="0">
                  <a:pos x="28" y="19"/>
                </a:cxn>
                <a:cxn ang="0">
                  <a:pos x="26" y="23"/>
                </a:cxn>
                <a:cxn ang="0">
                  <a:pos x="23" y="26"/>
                </a:cxn>
                <a:cxn ang="0">
                  <a:pos x="19" y="28"/>
                </a:cxn>
                <a:cxn ang="0">
                  <a:pos x="14" y="29"/>
                </a:cxn>
                <a:cxn ang="0">
                  <a:pos x="10" y="28"/>
                </a:cxn>
                <a:cxn ang="0">
                  <a:pos x="6" y="26"/>
                </a:cxn>
                <a:cxn ang="0">
                  <a:pos x="3" y="23"/>
                </a:cxn>
                <a:cxn ang="0">
                  <a:pos x="1" y="19"/>
                </a:cxn>
                <a:cxn ang="0">
                  <a:pos x="0" y="14"/>
                </a:cxn>
                <a:cxn ang="0">
                  <a:pos x="1" y="10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10" y="1"/>
                </a:cxn>
                <a:cxn ang="0">
                  <a:pos x="14" y="0"/>
                </a:cxn>
              </a:cxnLst>
              <a:rect l="0" t="0" r="r" b="b"/>
              <a:pathLst>
                <a:path w="29" h="29">
                  <a:moveTo>
                    <a:pt x="14" y="0"/>
                  </a:moveTo>
                  <a:lnTo>
                    <a:pt x="19" y="1"/>
                  </a:lnTo>
                  <a:lnTo>
                    <a:pt x="23" y="3"/>
                  </a:lnTo>
                  <a:lnTo>
                    <a:pt x="26" y="6"/>
                  </a:lnTo>
                  <a:lnTo>
                    <a:pt x="28" y="10"/>
                  </a:lnTo>
                  <a:lnTo>
                    <a:pt x="29" y="14"/>
                  </a:lnTo>
                  <a:lnTo>
                    <a:pt x="28" y="19"/>
                  </a:lnTo>
                  <a:lnTo>
                    <a:pt x="26" y="23"/>
                  </a:lnTo>
                  <a:lnTo>
                    <a:pt x="23" y="26"/>
                  </a:lnTo>
                  <a:lnTo>
                    <a:pt x="19" y="28"/>
                  </a:lnTo>
                  <a:lnTo>
                    <a:pt x="14" y="29"/>
                  </a:lnTo>
                  <a:lnTo>
                    <a:pt x="10" y="28"/>
                  </a:lnTo>
                  <a:lnTo>
                    <a:pt x="6" y="26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4"/>
                  </a:lnTo>
                  <a:lnTo>
                    <a:pt x="1" y="10"/>
                  </a:lnTo>
                  <a:lnTo>
                    <a:pt x="3" y="6"/>
                  </a:lnTo>
                  <a:lnTo>
                    <a:pt x="6" y="3"/>
                  </a:lnTo>
                  <a:lnTo>
                    <a:pt x="10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5" name="Freeform 413">
              <a:extLst>
                <a:ext uri="{FF2B5EF4-FFF2-40B4-BE49-F238E27FC236}">
                  <a16:creationId xmlns:a16="http://schemas.microsoft.com/office/drawing/2014/main" id="{8D41A585-BF06-4BB1-AF46-B07E0DC0AB7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8338345" y="2248783"/>
              <a:ext cx="81935" cy="72916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2" y="5"/>
                </a:cxn>
                <a:cxn ang="0">
                  <a:pos x="8" y="8"/>
                </a:cxn>
                <a:cxn ang="0">
                  <a:pos x="5" y="12"/>
                </a:cxn>
                <a:cxn ang="0">
                  <a:pos x="4" y="16"/>
                </a:cxn>
                <a:cxn ang="0">
                  <a:pos x="5" y="20"/>
                </a:cxn>
                <a:cxn ang="0">
                  <a:pos x="8" y="25"/>
                </a:cxn>
                <a:cxn ang="0">
                  <a:pos x="12" y="28"/>
                </a:cxn>
                <a:cxn ang="0">
                  <a:pos x="16" y="29"/>
                </a:cxn>
                <a:cxn ang="0">
                  <a:pos x="20" y="28"/>
                </a:cxn>
                <a:cxn ang="0">
                  <a:pos x="25" y="25"/>
                </a:cxn>
                <a:cxn ang="0">
                  <a:pos x="28" y="20"/>
                </a:cxn>
                <a:cxn ang="0">
                  <a:pos x="29" y="16"/>
                </a:cxn>
                <a:cxn ang="0">
                  <a:pos x="28" y="12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1" y="10"/>
                </a:cxn>
                <a:cxn ang="0">
                  <a:pos x="32" y="11"/>
                </a:cxn>
                <a:cxn ang="0">
                  <a:pos x="32" y="12"/>
                </a:cxn>
                <a:cxn ang="0">
                  <a:pos x="33" y="16"/>
                </a:cxn>
                <a:cxn ang="0">
                  <a:pos x="32" y="22"/>
                </a:cxn>
                <a:cxn ang="0">
                  <a:pos x="31" y="23"/>
                </a:cxn>
                <a:cxn ang="0">
                  <a:pos x="28" y="28"/>
                </a:cxn>
                <a:cxn ang="0">
                  <a:pos x="23" y="31"/>
                </a:cxn>
                <a:cxn ang="0">
                  <a:pos x="22" y="32"/>
                </a:cxn>
                <a:cxn ang="0">
                  <a:pos x="16" y="33"/>
                </a:cxn>
                <a:cxn ang="0">
                  <a:pos x="12" y="32"/>
                </a:cxn>
                <a:cxn ang="0">
                  <a:pos x="11" y="32"/>
                </a:cxn>
                <a:cxn ang="0">
                  <a:pos x="10" y="31"/>
                </a:cxn>
                <a:cxn ang="0">
                  <a:pos x="5" y="28"/>
                </a:cxn>
                <a:cxn ang="0">
                  <a:pos x="2" y="23"/>
                </a:cxn>
                <a:cxn ang="0">
                  <a:pos x="1" y="22"/>
                </a:cxn>
                <a:cxn ang="0">
                  <a:pos x="0" y="16"/>
                </a:cxn>
                <a:cxn ang="0">
                  <a:pos x="1" y="12"/>
                </a:cxn>
                <a:cxn ang="0">
                  <a:pos x="1" y="11"/>
                </a:cxn>
                <a:cxn ang="0">
                  <a:pos x="2" y="10"/>
                </a:cxn>
                <a:cxn ang="0">
                  <a:pos x="5" y="5"/>
                </a:cxn>
                <a:cxn ang="0">
                  <a:pos x="10" y="2"/>
                </a:cxn>
                <a:cxn ang="0">
                  <a:pos x="11" y="1"/>
                </a:cxn>
                <a:cxn ang="0">
                  <a:pos x="12" y="1"/>
                </a:cxn>
                <a:cxn ang="0">
                  <a:pos x="16" y="0"/>
                </a:cxn>
              </a:cxnLst>
              <a:rect l="0" t="0" r="r" b="b"/>
              <a:pathLst>
                <a:path w="33" h="33">
                  <a:moveTo>
                    <a:pt x="16" y="4"/>
                  </a:moveTo>
                  <a:lnTo>
                    <a:pt x="12" y="5"/>
                  </a:lnTo>
                  <a:lnTo>
                    <a:pt x="8" y="8"/>
                  </a:lnTo>
                  <a:lnTo>
                    <a:pt x="5" y="12"/>
                  </a:lnTo>
                  <a:lnTo>
                    <a:pt x="4" y="16"/>
                  </a:lnTo>
                  <a:lnTo>
                    <a:pt x="5" y="20"/>
                  </a:lnTo>
                  <a:lnTo>
                    <a:pt x="8" y="25"/>
                  </a:lnTo>
                  <a:lnTo>
                    <a:pt x="12" y="28"/>
                  </a:lnTo>
                  <a:lnTo>
                    <a:pt x="16" y="29"/>
                  </a:lnTo>
                  <a:lnTo>
                    <a:pt x="20" y="28"/>
                  </a:lnTo>
                  <a:lnTo>
                    <a:pt x="25" y="25"/>
                  </a:lnTo>
                  <a:lnTo>
                    <a:pt x="28" y="20"/>
                  </a:lnTo>
                  <a:lnTo>
                    <a:pt x="29" y="16"/>
                  </a:lnTo>
                  <a:lnTo>
                    <a:pt x="28" y="12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1" y="10"/>
                  </a:lnTo>
                  <a:lnTo>
                    <a:pt x="32" y="11"/>
                  </a:lnTo>
                  <a:lnTo>
                    <a:pt x="32" y="12"/>
                  </a:lnTo>
                  <a:lnTo>
                    <a:pt x="33" y="16"/>
                  </a:lnTo>
                  <a:lnTo>
                    <a:pt x="32" y="22"/>
                  </a:lnTo>
                  <a:lnTo>
                    <a:pt x="31" y="23"/>
                  </a:lnTo>
                  <a:lnTo>
                    <a:pt x="28" y="28"/>
                  </a:lnTo>
                  <a:lnTo>
                    <a:pt x="23" y="31"/>
                  </a:lnTo>
                  <a:lnTo>
                    <a:pt x="22" y="32"/>
                  </a:lnTo>
                  <a:lnTo>
                    <a:pt x="16" y="33"/>
                  </a:lnTo>
                  <a:lnTo>
                    <a:pt x="12" y="32"/>
                  </a:lnTo>
                  <a:lnTo>
                    <a:pt x="11" y="32"/>
                  </a:lnTo>
                  <a:lnTo>
                    <a:pt x="10" y="31"/>
                  </a:lnTo>
                  <a:lnTo>
                    <a:pt x="5" y="28"/>
                  </a:lnTo>
                  <a:lnTo>
                    <a:pt x="2" y="23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1" y="12"/>
                  </a:lnTo>
                  <a:lnTo>
                    <a:pt x="1" y="11"/>
                  </a:lnTo>
                  <a:lnTo>
                    <a:pt x="2" y="10"/>
                  </a:lnTo>
                  <a:lnTo>
                    <a:pt x="5" y="5"/>
                  </a:lnTo>
                  <a:lnTo>
                    <a:pt x="10" y="2"/>
                  </a:lnTo>
                  <a:lnTo>
                    <a:pt x="11" y="1"/>
                  </a:lnTo>
                  <a:lnTo>
                    <a:pt x="12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6" name="Freeform 414">
              <a:extLst>
                <a:ext uri="{FF2B5EF4-FFF2-40B4-BE49-F238E27FC236}">
                  <a16:creationId xmlns:a16="http://schemas.microsoft.com/office/drawing/2014/main" id="{8626F6CB-CE32-4757-B1D6-438A74F3BEE2}"/>
                </a:ext>
              </a:extLst>
            </p:cNvPr>
            <p:cNvSpPr>
              <a:spLocks/>
            </p:cNvSpPr>
            <p:nvPr/>
          </p:nvSpPr>
          <p:spPr bwMode="auto">
            <a:xfrm>
              <a:off x="18554356" y="2158189"/>
              <a:ext cx="72004" cy="64078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9" y="1"/>
                </a:cxn>
                <a:cxn ang="0">
                  <a:pos x="23" y="3"/>
                </a:cxn>
                <a:cxn ang="0">
                  <a:pos x="26" y="6"/>
                </a:cxn>
                <a:cxn ang="0">
                  <a:pos x="28" y="10"/>
                </a:cxn>
                <a:cxn ang="0">
                  <a:pos x="29" y="15"/>
                </a:cxn>
                <a:cxn ang="0">
                  <a:pos x="28" y="20"/>
                </a:cxn>
                <a:cxn ang="0">
                  <a:pos x="26" y="23"/>
                </a:cxn>
                <a:cxn ang="0">
                  <a:pos x="23" y="26"/>
                </a:cxn>
                <a:cxn ang="0">
                  <a:pos x="19" y="28"/>
                </a:cxn>
                <a:cxn ang="0">
                  <a:pos x="14" y="29"/>
                </a:cxn>
                <a:cxn ang="0">
                  <a:pos x="10" y="28"/>
                </a:cxn>
                <a:cxn ang="0">
                  <a:pos x="6" y="26"/>
                </a:cxn>
                <a:cxn ang="0">
                  <a:pos x="3" y="23"/>
                </a:cxn>
                <a:cxn ang="0">
                  <a:pos x="1" y="20"/>
                </a:cxn>
                <a:cxn ang="0">
                  <a:pos x="0" y="15"/>
                </a:cxn>
                <a:cxn ang="0">
                  <a:pos x="1" y="10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10" y="1"/>
                </a:cxn>
                <a:cxn ang="0">
                  <a:pos x="14" y="0"/>
                </a:cxn>
              </a:cxnLst>
              <a:rect l="0" t="0" r="r" b="b"/>
              <a:pathLst>
                <a:path w="29" h="29">
                  <a:moveTo>
                    <a:pt x="14" y="0"/>
                  </a:moveTo>
                  <a:lnTo>
                    <a:pt x="19" y="1"/>
                  </a:lnTo>
                  <a:lnTo>
                    <a:pt x="23" y="3"/>
                  </a:lnTo>
                  <a:lnTo>
                    <a:pt x="26" y="6"/>
                  </a:lnTo>
                  <a:lnTo>
                    <a:pt x="28" y="10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3"/>
                  </a:lnTo>
                  <a:lnTo>
                    <a:pt x="23" y="26"/>
                  </a:lnTo>
                  <a:lnTo>
                    <a:pt x="19" y="28"/>
                  </a:lnTo>
                  <a:lnTo>
                    <a:pt x="14" y="29"/>
                  </a:lnTo>
                  <a:lnTo>
                    <a:pt x="10" y="28"/>
                  </a:lnTo>
                  <a:lnTo>
                    <a:pt x="6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5"/>
                  </a:lnTo>
                  <a:lnTo>
                    <a:pt x="1" y="10"/>
                  </a:lnTo>
                  <a:lnTo>
                    <a:pt x="3" y="6"/>
                  </a:lnTo>
                  <a:lnTo>
                    <a:pt x="6" y="3"/>
                  </a:lnTo>
                  <a:lnTo>
                    <a:pt x="10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7" name="Freeform 415">
              <a:extLst>
                <a:ext uri="{FF2B5EF4-FFF2-40B4-BE49-F238E27FC236}">
                  <a16:creationId xmlns:a16="http://schemas.microsoft.com/office/drawing/2014/main" id="{AA0C063B-C6A6-4D0E-958D-C8409ED82C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8549391" y="2153771"/>
              <a:ext cx="81935" cy="72916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2" y="5"/>
                </a:cxn>
                <a:cxn ang="0">
                  <a:pos x="8" y="8"/>
                </a:cxn>
                <a:cxn ang="0">
                  <a:pos x="5" y="13"/>
                </a:cxn>
                <a:cxn ang="0">
                  <a:pos x="4" y="17"/>
                </a:cxn>
                <a:cxn ang="0">
                  <a:pos x="5" y="21"/>
                </a:cxn>
                <a:cxn ang="0">
                  <a:pos x="8" y="25"/>
                </a:cxn>
                <a:cxn ang="0">
                  <a:pos x="12" y="28"/>
                </a:cxn>
                <a:cxn ang="0">
                  <a:pos x="16" y="29"/>
                </a:cxn>
                <a:cxn ang="0">
                  <a:pos x="20" y="28"/>
                </a:cxn>
                <a:cxn ang="0">
                  <a:pos x="25" y="25"/>
                </a:cxn>
                <a:cxn ang="0">
                  <a:pos x="28" y="21"/>
                </a:cxn>
                <a:cxn ang="0">
                  <a:pos x="29" y="17"/>
                </a:cxn>
                <a:cxn ang="0">
                  <a:pos x="28" y="13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1" y="10"/>
                </a:cxn>
                <a:cxn ang="0">
                  <a:pos x="32" y="11"/>
                </a:cxn>
                <a:cxn ang="0">
                  <a:pos x="32" y="12"/>
                </a:cxn>
                <a:cxn ang="0">
                  <a:pos x="33" y="17"/>
                </a:cxn>
                <a:cxn ang="0">
                  <a:pos x="32" y="23"/>
                </a:cxn>
                <a:cxn ang="0">
                  <a:pos x="31" y="24"/>
                </a:cxn>
                <a:cxn ang="0">
                  <a:pos x="28" y="28"/>
                </a:cxn>
                <a:cxn ang="0">
                  <a:pos x="23" y="31"/>
                </a:cxn>
                <a:cxn ang="0">
                  <a:pos x="22" y="32"/>
                </a:cxn>
                <a:cxn ang="0">
                  <a:pos x="16" y="33"/>
                </a:cxn>
                <a:cxn ang="0">
                  <a:pos x="12" y="32"/>
                </a:cxn>
                <a:cxn ang="0">
                  <a:pos x="11" y="32"/>
                </a:cxn>
                <a:cxn ang="0">
                  <a:pos x="10" y="31"/>
                </a:cxn>
                <a:cxn ang="0">
                  <a:pos x="5" y="28"/>
                </a:cxn>
                <a:cxn ang="0">
                  <a:pos x="2" y="24"/>
                </a:cxn>
                <a:cxn ang="0">
                  <a:pos x="1" y="23"/>
                </a:cxn>
                <a:cxn ang="0">
                  <a:pos x="0" y="17"/>
                </a:cxn>
                <a:cxn ang="0">
                  <a:pos x="1" y="12"/>
                </a:cxn>
                <a:cxn ang="0">
                  <a:pos x="1" y="11"/>
                </a:cxn>
                <a:cxn ang="0">
                  <a:pos x="2" y="10"/>
                </a:cxn>
                <a:cxn ang="0">
                  <a:pos x="5" y="5"/>
                </a:cxn>
                <a:cxn ang="0">
                  <a:pos x="10" y="2"/>
                </a:cxn>
                <a:cxn ang="0">
                  <a:pos x="11" y="1"/>
                </a:cxn>
                <a:cxn ang="0">
                  <a:pos x="12" y="1"/>
                </a:cxn>
                <a:cxn ang="0">
                  <a:pos x="16" y="0"/>
                </a:cxn>
              </a:cxnLst>
              <a:rect l="0" t="0" r="r" b="b"/>
              <a:pathLst>
                <a:path w="33" h="33">
                  <a:moveTo>
                    <a:pt x="16" y="4"/>
                  </a:moveTo>
                  <a:lnTo>
                    <a:pt x="12" y="5"/>
                  </a:lnTo>
                  <a:lnTo>
                    <a:pt x="8" y="8"/>
                  </a:lnTo>
                  <a:lnTo>
                    <a:pt x="5" y="13"/>
                  </a:lnTo>
                  <a:lnTo>
                    <a:pt x="4" y="17"/>
                  </a:lnTo>
                  <a:lnTo>
                    <a:pt x="5" y="21"/>
                  </a:lnTo>
                  <a:lnTo>
                    <a:pt x="8" y="25"/>
                  </a:lnTo>
                  <a:lnTo>
                    <a:pt x="12" y="28"/>
                  </a:lnTo>
                  <a:lnTo>
                    <a:pt x="16" y="29"/>
                  </a:lnTo>
                  <a:lnTo>
                    <a:pt x="20" y="28"/>
                  </a:lnTo>
                  <a:lnTo>
                    <a:pt x="25" y="25"/>
                  </a:lnTo>
                  <a:lnTo>
                    <a:pt x="28" y="21"/>
                  </a:lnTo>
                  <a:lnTo>
                    <a:pt x="29" y="17"/>
                  </a:lnTo>
                  <a:lnTo>
                    <a:pt x="28" y="13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1" y="10"/>
                  </a:lnTo>
                  <a:lnTo>
                    <a:pt x="32" y="11"/>
                  </a:lnTo>
                  <a:lnTo>
                    <a:pt x="32" y="12"/>
                  </a:lnTo>
                  <a:lnTo>
                    <a:pt x="33" y="17"/>
                  </a:lnTo>
                  <a:lnTo>
                    <a:pt x="32" y="23"/>
                  </a:lnTo>
                  <a:lnTo>
                    <a:pt x="31" y="24"/>
                  </a:lnTo>
                  <a:lnTo>
                    <a:pt x="28" y="28"/>
                  </a:lnTo>
                  <a:lnTo>
                    <a:pt x="23" y="31"/>
                  </a:lnTo>
                  <a:lnTo>
                    <a:pt x="22" y="32"/>
                  </a:lnTo>
                  <a:lnTo>
                    <a:pt x="16" y="33"/>
                  </a:lnTo>
                  <a:lnTo>
                    <a:pt x="12" y="32"/>
                  </a:lnTo>
                  <a:lnTo>
                    <a:pt x="11" y="32"/>
                  </a:lnTo>
                  <a:lnTo>
                    <a:pt x="10" y="31"/>
                  </a:lnTo>
                  <a:lnTo>
                    <a:pt x="5" y="28"/>
                  </a:lnTo>
                  <a:lnTo>
                    <a:pt x="2" y="24"/>
                  </a:lnTo>
                  <a:lnTo>
                    <a:pt x="1" y="23"/>
                  </a:lnTo>
                  <a:lnTo>
                    <a:pt x="0" y="17"/>
                  </a:lnTo>
                  <a:lnTo>
                    <a:pt x="1" y="12"/>
                  </a:lnTo>
                  <a:lnTo>
                    <a:pt x="1" y="11"/>
                  </a:lnTo>
                  <a:lnTo>
                    <a:pt x="2" y="10"/>
                  </a:lnTo>
                  <a:lnTo>
                    <a:pt x="5" y="5"/>
                  </a:lnTo>
                  <a:lnTo>
                    <a:pt x="10" y="2"/>
                  </a:lnTo>
                  <a:lnTo>
                    <a:pt x="11" y="1"/>
                  </a:lnTo>
                  <a:lnTo>
                    <a:pt x="12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8" name="Freeform 416">
              <a:extLst>
                <a:ext uri="{FF2B5EF4-FFF2-40B4-BE49-F238E27FC236}">
                  <a16:creationId xmlns:a16="http://schemas.microsoft.com/office/drawing/2014/main" id="{59B1BCC1-014F-4E06-A24B-A301B21D0A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65402" y="1687545"/>
              <a:ext cx="72004" cy="61869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8" y="0"/>
                </a:cxn>
                <a:cxn ang="0">
                  <a:pos x="21" y="2"/>
                </a:cxn>
                <a:cxn ang="0">
                  <a:pos x="25" y="4"/>
                </a:cxn>
                <a:cxn ang="0">
                  <a:pos x="27" y="7"/>
                </a:cxn>
                <a:cxn ang="0">
                  <a:pos x="28" y="10"/>
                </a:cxn>
                <a:cxn ang="0">
                  <a:pos x="29" y="14"/>
                </a:cxn>
                <a:cxn ang="0">
                  <a:pos x="27" y="22"/>
                </a:cxn>
                <a:cxn ang="0">
                  <a:pos x="25" y="25"/>
                </a:cxn>
                <a:cxn ang="0">
                  <a:pos x="21" y="27"/>
                </a:cxn>
                <a:cxn ang="0">
                  <a:pos x="18" y="28"/>
                </a:cxn>
                <a:cxn ang="0">
                  <a:pos x="11" y="28"/>
                </a:cxn>
                <a:cxn ang="0">
                  <a:pos x="5" y="25"/>
                </a:cxn>
                <a:cxn ang="0">
                  <a:pos x="2" y="22"/>
                </a:cxn>
                <a:cxn ang="0">
                  <a:pos x="0" y="14"/>
                </a:cxn>
                <a:cxn ang="0">
                  <a:pos x="1" y="10"/>
                </a:cxn>
                <a:cxn ang="0">
                  <a:pos x="2" y="7"/>
                </a:cxn>
                <a:cxn ang="0">
                  <a:pos x="5" y="4"/>
                </a:cxn>
                <a:cxn ang="0">
                  <a:pos x="11" y="0"/>
                </a:cxn>
              </a:cxnLst>
              <a:rect l="0" t="0" r="r" b="b"/>
              <a:pathLst>
                <a:path w="29" h="28">
                  <a:moveTo>
                    <a:pt x="11" y="0"/>
                  </a:moveTo>
                  <a:lnTo>
                    <a:pt x="18" y="0"/>
                  </a:lnTo>
                  <a:lnTo>
                    <a:pt x="21" y="2"/>
                  </a:lnTo>
                  <a:lnTo>
                    <a:pt x="25" y="4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29" y="14"/>
                  </a:lnTo>
                  <a:lnTo>
                    <a:pt x="27" y="22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8" y="28"/>
                  </a:lnTo>
                  <a:lnTo>
                    <a:pt x="11" y="28"/>
                  </a:lnTo>
                  <a:lnTo>
                    <a:pt x="5" y="25"/>
                  </a:lnTo>
                  <a:lnTo>
                    <a:pt x="2" y="22"/>
                  </a:lnTo>
                  <a:lnTo>
                    <a:pt x="0" y="14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4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9" name="Freeform 417">
              <a:extLst>
                <a:ext uri="{FF2B5EF4-FFF2-40B4-BE49-F238E27FC236}">
                  <a16:creationId xmlns:a16="http://schemas.microsoft.com/office/drawing/2014/main" id="{FED0C294-49A4-4D30-908F-B1D71139920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8760438" y="1683127"/>
              <a:ext cx="81935" cy="70707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3" y="5"/>
                </a:cxn>
                <a:cxn ang="0">
                  <a:pos x="8" y="8"/>
                </a:cxn>
                <a:cxn ang="0">
                  <a:pos x="5" y="12"/>
                </a:cxn>
                <a:cxn ang="0">
                  <a:pos x="4" y="16"/>
                </a:cxn>
                <a:cxn ang="0">
                  <a:pos x="5" y="21"/>
                </a:cxn>
                <a:cxn ang="0">
                  <a:pos x="8" y="25"/>
                </a:cxn>
                <a:cxn ang="0">
                  <a:pos x="13" y="28"/>
                </a:cxn>
                <a:cxn ang="0">
                  <a:pos x="16" y="29"/>
                </a:cxn>
                <a:cxn ang="0">
                  <a:pos x="20" y="28"/>
                </a:cxn>
                <a:cxn ang="0">
                  <a:pos x="25" y="25"/>
                </a:cxn>
                <a:cxn ang="0">
                  <a:pos x="28" y="21"/>
                </a:cxn>
                <a:cxn ang="0">
                  <a:pos x="29" y="16"/>
                </a:cxn>
                <a:cxn ang="0">
                  <a:pos x="28" y="12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1" y="9"/>
                </a:cxn>
                <a:cxn ang="0">
                  <a:pos x="32" y="10"/>
                </a:cxn>
                <a:cxn ang="0">
                  <a:pos x="32" y="11"/>
                </a:cxn>
                <a:cxn ang="0">
                  <a:pos x="33" y="16"/>
                </a:cxn>
                <a:cxn ang="0">
                  <a:pos x="32" y="23"/>
                </a:cxn>
                <a:cxn ang="0">
                  <a:pos x="31" y="24"/>
                </a:cxn>
                <a:cxn ang="0">
                  <a:pos x="28" y="28"/>
                </a:cxn>
                <a:cxn ang="0">
                  <a:pos x="23" y="30"/>
                </a:cxn>
                <a:cxn ang="0">
                  <a:pos x="22" y="31"/>
                </a:cxn>
                <a:cxn ang="0">
                  <a:pos x="16" y="32"/>
                </a:cxn>
                <a:cxn ang="0">
                  <a:pos x="12" y="31"/>
                </a:cxn>
                <a:cxn ang="0">
                  <a:pos x="11" y="31"/>
                </a:cxn>
                <a:cxn ang="0">
                  <a:pos x="10" y="30"/>
                </a:cxn>
                <a:cxn ang="0">
                  <a:pos x="5" y="28"/>
                </a:cxn>
                <a:cxn ang="0">
                  <a:pos x="2" y="24"/>
                </a:cxn>
                <a:cxn ang="0">
                  <a:pos x="1" y="23"/>
                </a:cxn>
                <a:cxn ang="0">
                  <a:pos x="0" y="16"/>
                </a:cxn>
                <a:cxn ang="0">
                  <a:pos x="1" y="11"/>
                </a:cxn>
                <a:cxn ang="0">
                  <a:pos x="1" y="10"/>
                </a:cxn>
                <a:cxn ang="0">
                  <a:pos x="2" y="9"/>
                </a:cxn>
                <a:cxn ang="0">
                  <a:pos x="5" y="5"/>
                </a:cxn>
                <a:cxn ang="0">
                  <a:pos x="10" y="2"/>
                </a:cxn>
                <a:cxn ang="0">
                  <a:pos x="11" y="1"/>
                </a:cxn>
                <a:cxn ang="0">
                  <a:pos x="12" y="1"/>
                </a:cxn>
                <a:cxn ang="0">
                  <a:pos x="16" y="0"/>
                </a:cxn>
              </a:cxnLst>
              <a:rect l="0" t="0" r="r" b="b"/>
              <a:pathLst>
                <a:path w="33" h="32">
                  <a:moveTo>
                    <a:pt x="16" y="4"/>
                  </a:moveTo>
                  <a:lnTo>
                    <a:pt x="13" y="5"/>
                  </a:lnTo>
                  <a:lnTo>
                    <a:pt x="8" y="8"/>
                  </a:lnTo>
                  <a:lnTo>
                    <a:pt x="5" y="12"/>
                  </a:lnTo>
                  <a:lnTo>
                    <a:pt x="4" y="16"/>
                  </a:lnTo>
                  <a:lnTo>
                    <a:pt x="5" y="21"/>
                  </a:lnTo>
                  <a:lnTo>
                    <a:pt x="8" y="25"/>
                  </a:lnTo>
                  <a:lnTo>
                    <a:pt x="13" y="28"/>
                  </a:lnTo>
                  <a:lnTo>
                    <a:pt x="16" y="29"/>
                  </a:lnTo>
                  <a:lnTo>
                    <a:pt x="20" y="28"/>
                  </a:lnTo>
                  <a:lnTo>
                    <a:pt x="25" y="25"/>
                  </a:lnTo>
                  <a:lnTo>
                    <a:pt x="28" y="21"/>
                  </a:lnTo>
                  <a:lnTo>
                    <a:pt x="29" y="16"/>
                  </a:lnTo>
                  <a:lnTo>
                    <a:pt x="28" y="12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1" y="9"/>
                  </a:lnTo>
                  <a:lnTo>
                    <a:pt x="32" y="10"/>
                  </a:lnTo>
                  <a:lnTo>
                    <a:pt x="32" y="11"/>
                  </a:lnTo>
                  <a:lnTo>
                    <a:pt x="33" y="16"/>
                  </a:lnTo>
                  <a:lnTo>
                    <a:pt x="32" y="23"/>
                  </a:lnTo>
                  <a:lnTo>
                    <a:pt x="31" y="24"/>
                  </a:lnTo>
                  <a:lnTo>
                    <a:pt x="28" y="28"/>
                  </a:lnTo>
                  <a:lnTo>
                    <a:pt x="23" y="30"/>
                  </a:lnTo>
                  <a:lnTo>
                    <a:pt x="22" y="31"/>
                  </a:lnTo>
                  <a:lnTo>
                    <a:pt x="16" y="32"/>
                  </a:lnTo>
                  <a:lnTo>
                    <a:pt x="12" y="31"/>
                  </a:lnTo>
                  <a:lnTo>
                    <a:pt x="11" y="31"/>
                  </a:lnTo>
                  <a:lnTo>
                    <a:pt x="10" y="30"/>
                  </a:lnTo>
                  <a:lnTo>
                    <a:pt x="5" y="28"/>
                  </a:lnTo>
                  <a:lnTo>
                    <a:pt x="2" y="24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11"/>
                  </a:lnTo>
                  <a:lnTo>
                    <a:pt x="1" y="10"/>
                  </a:lnTo>
                  <a:lnTo>
                    <a:pt x="2" y="9"/>
                  </a:lnTo>
                  <a:lnTo>
                    <a:pt x="5" y="5"/>
                  </a:lnTo>
                  <a:lnTo>
                    <a:pt x="10" y="2"/>
                  </a:lnTo>
                  <a:lnTo>
                    <a:pt x="11" y="1"/>
                  </a:lnTo>
                  <a:lnTo>
                    <a:pt x="12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1" name="Freeform 479">
              <a:extLst>
                <a:ext uri="{FF2B5EF4-FFF2-40B4-BE49-F238E27FC236}">
                  <a16:creationId xmlns:a16="http://schemas.microsoft.com/office/drawing/2014/main" id="{B2E8C0FF-EC3D-4971-B2BA-3E102E41F8FE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03408" y="1594742"/>
              <a:ext cx="69521" cy="61869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8" y="0"/>
                </a:cxn>
                <a:cxn ang="0">
                  <a:pos x="22" y="2"/>
                </a:cxn>
                <a:cxn ang="0">
                  <a:pos x="24" y="4"/>
                </a:cxn>
                <a:cxn ang="0">
                  <a:pos x="28" y="9"/>
                </a:cxn>
                <a:cxn ang="0">
                  <a:pos x="28" y="17"/>
                </a:cxn>
                <a:cxn ang="0">
                  <a:pos x="26" y="21"/>
                </a:cxn>
                <a:cxn ang="0">
                  <a:pos x="24" y="24"/>
                </a:cxn>
                <a:cxn ang="0">
                  <a:pos x="22" y="26"/>
                </a:cxn>
                <a:cxn ang="0">
                  <a:pos x="18" y="28"/>
                </a:cxn>
                <a:cxn ang="0">
                  <a:pos x="10" y="28"/>
                </a:cxn>
                <a:cxn ang="0">
                  <a:pos x="4" y="24"/>
                </a:cxn>
                <a:cxn ang="0">
                  <a:pos x="2" y="21"/>
                </a:cxn>
                <a:cxn ang="0">
                  <a:pos x="0" y="17"/>
                </a:cxn>
                <a:cxn ang="0">
                  <a:pos x="0" y="13"/>
                </a:cxn>
                <a:cxn ang="0">
                  <a:pos x="1" y="9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9" y="1"/>
                </a:cxn>
                <a:cxn ang="0">
                  <a:pos x="14" y="0"/>
                </a:cxn>
              </a:cxnLst>
              <a:rect l="0" t="0" r="r" b="b"/>
              <a:pathLst>
                <a:path w="28" h="28">
                  <a:moveTo>
                    <a:pt x="14" y="0"/>
                  </a:moveTo>
                  <a:lnTo>
                    <a:pt x="18" y="0"/>
                  </a:lnTo>
                  <a:lnTo>
                    <a:pt x="22" y="2"/>
                  </a:lnTo>
                  <a:lnTo>
                    <a:pt x="24" y="4"/>
                  </a:lnTo>
                  <a:lnTo>
                    <a:pt x="28" y="9"/>
                  </a:lnTo>
                  <a:lnTo>
                    <a:pt x="28" y="17"/>
                  </a:lnTo>
                  <a:lnTo>
                    <a:pt x="26" y="21"/>
                  </a:lnTo>
                  <a:lnTo>
                    <a:pt x="24" y="24"/>
                  </a:lnTo>
                  <a:lnTo>
                    <a:pt x="22" y="26"/>
                  </a:lnTo>
                  <a:lnTo>
                    <a:pt x="18" y="28"/>
                  </a:lnTo>
                  <a:lnTo>
                    <a:pt x="10" y="28"/>
                  </a:lnTo>
                  <a:lnTo>
                    <a:pt x="4" y="24"/>
                  </a:lnTo>
                  <a:lnTo>
                    <a:pt x="2" y="21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1" y="9"/>
                  </a:lnTo>
                  <a:lnTo>
                    <a:pt x="3" y="6"/>
                  </a:lnTo>
                  <a:lnTo>
                    <a:pt x="6" y="3"/>
                  </a:lnTo>
                  <a:lnTo>
                    <a:pt x="9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2" name="Line 480">
              <a:extLst>
                <a:ext uri="{FF2B5EF4-FFF2-40B4-BE49-F238E27FC236}">
                  <a16:creationId xmlns:a16="http://schemas.microsoft.com/office/drawing/2014/main" id="{E74EDADC-7E55-453A-B87C-2A1513123C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672929" y="1623467"/>
              <a:ext cx="2482" cy="883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3" name="Line 481">
              <a:extLst>
                <a:ext uri="{FF2B5EF4-FFF2-40B4-BE49-F238E27FC236}">
                  <a16:creationId xmlns:a16="http://schemas.microsoft.com/office/drawing/2014/main" id="{454FFCF1-EACC-4205-A973-C4CD9486B9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667964" y="1632306"/>
              <a:ext cx="4967" cy="883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4" name="Line 482">
              <a:extLst>
                <a:ext uri="{FF2B5EF4-FFF2-40B4-BE49-F238E27FC236}">
                  <a16:creationId xmlns:a16="http://schemas.microsoft.com/office/drawing/2014/main" id="{38893D6A-E99C-4095-AB8C-BAB3479984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662998" y="1641144"/>
              <a:ext cx="4967" cy="662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5" name="Line 483">
              <a:extLst>
                <a:ext uri="{FF2B5EF4-FFF2-40B4-BE49-F238E27FC236}">
                  <a16:creationId xmlns:a16="http://schemas.microsoft.com/office/drawing/2014/main" id="{D9869396-7838-41CE-92BA-DEC583948C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658031" y="1647773"/>
              <a:ext cx="4967" cy="442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6" name="Line 484">
              <a:extLst>
                <a:ext uri="{FF2B5EF4-FFF2-40B4-BE49-F238E27FC236}">
                  <a16:creationId xmlns:a16="http://schemas.microsoft.com/office/drawing/2014/main" id="{63F5612A-A1FA-45BD-9AF7-F1D60726FC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648100" y="1652193"/>
              <a:ext cx="9931" cy="442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7" name="Line 485">
              <a:extLst>
                <a:ext uri="{FF2B5EF4-FFF2-40B4-BE49-F238E27FC236}">
                  <a16:creationId xmlns:a16="http://schemas.microsoft.com/office/drawing/2014/main" id="{DC3CEE08-E7EE-4AC1-83A9-DDF5455513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628237" y="1656611"/>
              <a:ext cx="19863" cy="22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8" name="Line 486">
              <a:extLst>
                <a:ext uri="{FF2B5EF4-FFF2-40B4-BE49-F238E27FC236}">
                  <a16:creationId xmlns:a16="http://schemas.microsoft.com/office/drawing/2014/main" id="{B83542BB-EF04-4DCC-BCEB-76C51A482A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7613339" y="1647773"/>
              <a:ext cx="14898" cy="883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9" name="Line 487">
              <a:extLst>
                <a:ext uri="{FF2B5EF4-FFF2-40B4-BE49-F238E27FC236}">
                  <a16:creationId xmlns:a16="http://schemas.microsoft.com/office/drawing/2014/main" id="{C74B44D2-B526-4ED9-8013-029007F29E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7608374" y="1641144"/>
              <a:ext cx="4967" cy="662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0" name="Line 488">
              <a:extLst>
                <a:ext uri="{FF2B5EF4-FFF2-40B4-BE49-F238E27FC236}">
                  <a16:creationId xmlns:a16="http://schemas.microsoft.com/office/drawing/2014/main" id="{034C9547-DF36-4F5A-AE6E-F8565FD2F9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7603408" y="1632306"/>
              <a:ext cx="4967" cy="883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1" name="Line 489">
              <a:extLst>
                <a:ext uri="{FF2B5EF4-FFF2-40B4-BE49-F238E27FC236}">
                  <a16:creationId xmlns:a16="http://schemas.microsoft.com/office/drawing/2014/main" id="{156841D3-EB05-4468-AEC1-CE10453701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603408" y="1623467"/>
              <a:ext cx="2482" cy="883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2" name="Line 490">
              <a:extLst>
                <a:ext uri="{FF2B5EF4-FFF2-40B4-BE49-F238E27FC236}">
                  <a16:creationId xmlns:a16="http://schemas.microsoft.com/office/drawing/2014/main" id="{2ACD7AF3-1AA8-42F4-8DFC-97D3D7E39D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603408" y="1614629"/>
              <a:ext cx="2482" cy="883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3" name="Line 491">
              <a:extLst>
                <a:ext uri="{FF2B5EF4-FFF2-40B4-BE49-F238E27FC236}">
                  <a16:creationId xmlns:a16="http://schemas.microsoft.com/office/drawing/2014/main" id="{67A00437-ED12-42FF-A019-4513F8B38A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605890" y="1608000"/>
              <a:ext cx="4967" cy="662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4" name="Line 492">
              <a:extLst>
                <a:ext uri="{FF2B5EF4-FFF2-40B4-BE49-F238E27FC236}">
                  <a16:creationId xmlns:a16="http://schemas.microsoft.com/office/drawing/2014/main" id="{71079DEF-8422-4BB2-B7F6-B8236A6515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610857" y="1601371"/>
              <a:ext cx="7449" cy="662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5" name="Line 493">
              <a:extLst>
                <a:ext uri="{FF2B5EF4-FFF2-40B4-BE49-F238E27FC236}">
                  <a16:creationId xmlns:a16="http://schemas.microsoft.com/office/drawing/2014/main" id="{F8D932D2-63E8-4615-BFC4-2BA3D166F9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618306" y="1596953"/>
              <a:ext cx="7449" cy="442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6" name="Line 494">
              <a:extLst>
                <a:ext uri="{FF2B5EF4-FFF2-40B4-BE49-F238E27FC236}">
                  <a16:creationId xmlns:a16="http://schemas.microsoft.com/office/drawing/2014/main" id="{1FADE11D-0A69-4784-BF00-C4477816E6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625755" y="1594742"/>
              <a:ext cx="12414" cy="22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7" name="Line 495">
              <a:extLst>
                <a:ext uri="{FF2B5EF4-FFF2-40B4-BE49-F238E27FC236}">
                  <a16:creationId xmlns:a16="http://schemas.microsoft.com/office/drawing/2014/main" id="{D65BC5D4-57B3-4590-8B10-D29B9F162E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638168" y="1594742"/>
              <a:ext cx="9931" cy="220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8" name="Line 496">
              <a:extLst>
                <a:ext uri="{FF2B5EF4-FFF2-40B4-BE49-F238E27FC236}">
                  <a16:creationId xmlns:a16="http://schemas.microsoft.com/office/drawing/2014/main" id="{B191E9B9-9378-42C9-8660-BF7DBA659E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648100" y="1594742"/>
              <a:ext cx="9931" cy="442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9" name="Line 497">
              <a:extLst>
                <a:ext uri="{FF2B5EF4-FFF2-40B4-BE49-F238E27FC236}">
                  <a16:creationId xmlns:a16="http://schemas.microsoft.com/office/drawing/2014/main" id="{6D411B90-FD39-4D91-A434-CD4DB24A1A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658031" y="1599162"/>
              <a:ext cx="4967" cy="442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0" name="Line 498">
              <a:extLst>
                <a:ext uri="{FF2B5EF4-FFF2-40B4-BE49-F238E27FC236}">
                  <a16:creationId xmlns:a16="http://schemas.microsoft.com/office/drawing/2014/main" id="{9602B830-858B-40E3-A74C-A881C62592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662998" y="1603582"/>
              <a:ext cx="9931" cy="1104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1" name="Line 499">
              <a:extLst>
                <a:ext uri="{FF2B5EF4-FFF2-40B4-BE49-F238E27FC236}">
                  <a16:creationId xmlns:a16="http://schemas.microsoft.com/office/drawing/2014/main" id="{356AB932-81C4-4310-89FB-6CA09E4F82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672929" y="1614629"/>
              <a:ext cx="2482" cy="883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2" name="Line 550">
              <a:extLst>
                <a:ext uri="{FF2B5EF4-FFF2-40B4-BE49-F238E27FC236}">
                  <a16:creationId xmlns:a16="http://schemas.microsoft.com/office/drawing/2014/main" id="{70093AB1-77C5-402F-847C-7D8B837D6D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9857875" y="3698277"/>
              <a:ext cx="1057713" cy="18781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3" name="Line 551">
              <a:extLst>
                <a:ext uri="{FF2B5EF4-FFF2-40B4-BE49-F238E27FC236}">
                  <a16:creationId xmlns:a16="http://schemas.microsoft.com/office/drawing/2014/main" id="{7AC1B090-D4E3-4B10-9D6B-8634764213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8906927" y="3037609"/>
              <a:ext cx="950948" cy="66066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24" name="Line 552">
              <a:extLst>
                <a:ext uri="{FF2B5EF4-FFF2-40B4-BE49-F238E27FC236}">
                  <a16:creationId xmlns:a16="http://schemas.microsoft.com/office/drawing/2014/main" id="{0D28BEFC-4ACB-43A4-BB87-7D6DFC8393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7955979" y="2474162"/>
              <a:ext cx="950948" cy="56344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5" name="Line 553">
              <a:extLst>
                <a:ext uri="{FF2B5EF4-FFF2-40B4-BE49-F238E27FC236}">
                  <a16:creationId xmlns:a16="http://schemas.microsoft.com/office/drawing/2014/main" id="{5837F47A-ED39-475C-A5A2-1E247CFE7A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7638168" y="1623467"/>
              <a:ext cx="317810" cy="85069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6" name="Line 554">
              <a:extLst>
                <a:ext uri="{FF2B5EF4-FFF2-40B4-BE49-F238E27FC236}">
                  <a16:creationId xmlns:a16="http://schemas.microsoft.com/office/drawing/2014/main" id="{1933401A-AED0-4956-ADEF-CB9B720FB0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638168" y="1623467"/>
              <a:ext cx="739902" cy="66066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7" name="Line 555">
              <a:extLst>
                <a:ext uri="{FF2B5EF4-FFF2-40B4-BE49-F238E27FC236}">
                  <a16:creationId xmlns:a16="http://schemas.microsoft.com/office/drawing/2014/main" id="{E79042DF-D140-4D05-9C7D-953D1DE1EC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378071" y="2284136"/>
              <a:ext cx="528856" cy="75347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8" name="Line 556">
              <a:extLst>
                <a:ext uri="{FF2B5EF4-FFF2-40B4-BE49-F238E27FC236}">
                  <a16:creationId xmlns:a16="http://schemas.microsoft.com/office/drawing/2014/main" id="{80DDC68F-22CA-4C27-99E5-304C2AAA93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906927" y="3037609"/>
              <a:ext cx="1057713" cy="28503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9" name="Line 557">
              <a:extLst>
                <a:ext uri="{FF2B5EF4-FFF2-40B4-BE49-F238E27FC236}">
                  <a16:creationId xmlns:a16="http://schemas.microsoft.com/office/drawing/2014/main" id="{F263D6F1-A374-4844-ADFC-48C9A6839A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964639" y="3322646"/>
              <a:ext cx="1057713" cy="56344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0" name="Line 558">
              <a:extLst>
                <a:ext uri="{FF2B5EF4-FFF2-40B4-BE49-F238E27FC236}">
                  <a16:creationId xmlns:a16="http://schemas.microsoft.com/office/drawing/2014/main" id="{71AEC4BF-F241-460B-9A22-EA1FDA6927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0175685" y="3227634"/>
              <a:ext cx="846666" cy="65845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1" name="Line 559">
              <a:extLst>
                <a:ext uri="{FF2B5EF4-FFF2-40B4-BE49-F238E27FC236}">
                  <a16:creationId xmlns:a16="http://schemas.microsoft.com/office/drawing/2014/main" id="{B69CC98A-2B9D-45D5-83A2-7F974C34DE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9646829" y="2474162"/>
              <a:ext cx="528856" cy="75347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2" name="Line 560">
              <a:extLst>
                <a:ext uri="{FF2B5EF4-FFF2-40B4-BE49-F238E27FC236}">
                  <a16:creationId xmlns:a16="http://schemas.microsoft.com/office/drawing/2014/main" id="{4363C496-922B-482D-A51D-5786F0E437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8589117" y="2191334"/>
              <a:ext cx="1057713" cy="28282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3" name="Line 561">
              <a:extLst>
                <a:ext uri="{FF2B5EF4-FFF2-40B4-BE49-F238E27FC236}">
                  <a16:creationId xmlns:a16="http://schemas.microsoft.com/office/drawing/2014/main" id="{BC1A3EE8-7675-471C-A216-BD1DF02BC2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7638168" y="1623467"/>
              <a:ext cx="950948" cy="56786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4" name="Line 562">
              <a:extLst>
                <a:ext uri="{FF2B5EF4-FFF2-40B4-BE49-F238E27FC236}">
                  <a16:creationId xmlns:a16="http://schemas.microsoft.com/office/drawing/2014/main" id="{688FA9EF-D159-404D-93D4-86841F1C06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638168" y="1623467"/>
              <a:ext cx="1161994" cy="9501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5" name="Line 563">
              <a:extLst>
                <a:ext uri="{FF2B5EF4-FFF2-40B4-BE49-F238E27FC236}">
                  <a16:creationId xmlns:a16="http://schemas.microsoft.com/office/drawing/2014/main" id="{2BAF50A4-D863-4BC0-9685-FF59E5C6E9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800163" y="1718480"/>
              <a:ext cx="846666" cy="75568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6" name="Line 564">
              <a:extLst>
                <a:ext uri="{FF2B5EF4-FFF2-40B4-BE49-F238E27FC236}">
                  <a16:creationId xmlns:a16="http://schemas.microsoft.com/office/drawing/2014/main" id="{207A28F4-1132-4097-A41E-0764287F3E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46829" y="2474162"/>
              <a:ext cx="846666" cy="56344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7" name="Line 565">
              <a:extLst>
                <a:ext uri="{FF2B5EF4-FFF2-40B4-BE49-F238E27FC236}">
                  <a16:creationId xmlns:a16="http://schemas.microsoft.com/office/drawing/2014/main" id="{7B6AFB1F-196E-4F37-8FCC-2502199E3D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493496" y="3037609"/>
              <a:ext cx="528856" cy="84848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38" name="Line 550">
            <a:extLst>
              <a:ext uri="{FF2B5EF4-FFF2-40B4-BE49-F238E27FC236}">
                <a16:creationId xmlns:a16="http://schemas.microsoft.com/office/drawing/2014/main" id="{E9A87C12-F4A5-4FAC-AFF6-F52D2D66DA85}"/>
              </a:ext>
            </a:extLst>
          </p:cNvPr>
          <p:cNvSpPr>
            <a:spLocks noChangeShapeType="1"/>
          </p:cNvSpPr>
          <p:nvPr/>
        </p:nvSpPr>
        <p:spPr bwMode="auto">
          <a:xfrm rot="19439451" flipH="1" flipV="1">
            <a:off x="18106036" y="3359670"/>
            <a:ext cx="1011838" cy="408271"/>
          </a:xfrm>
          <a:prstGeom prst="line">
            <a:avLst/>
          </a:prstGeom>
          <a:noFill/>
          <a:ln w="5715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39" name="Line 551">
            <a:extLst>
              <a:ext uri="{FF2B5EF4-FFF2-40B4-BE49-F238E27FC236}">
                <a16:creationId xmlns:a16="http://schemas.microsoft.com/office/drawing/2014/main" id="{F27E8CE1-1324-4C1C-9241-3F629E5CFEDC}"/>
              </a:ext>
            </a:extLst>
          </p:cNvPr>
          <p:cNvSpPr>
            <a:spLocks noChangeShapeType="1"/>
          </p:cNvSpPr>
          <p:nvPr/>
        </p:nvSpPr>
        <p:spPr bwMode="auto">
          <a:xfrm rot="19439451" flipH="1" flipV="1">
            <a:off x="17106289" y="3215725"/>
            <a:ext cx="760530" cy="747219"/>
          </a:xfrm>
          <a:prstGeom prst="line">
            <a:avLst/>
          </a:prstGeom>
          <a:noFill/>
          <a:ln w="5715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40" name="Line 556">
            <a:extLst>
              <a:ext uri="{FF2B5EF4-FFF2-40B4-BE49-F238E27FC236}">
                <a16:creationId xmlns:a16="http://schemas.microsoft.com/office/drawing/2014/main" id="{FE342520-B105-438E-8B33-13B6AD39E61F}"/>
              </a:ext>
            </a:extLst>
          </p:cNvPr>
          <p:cNvSpPr>
            <a:spLocks noChangeShapeType="1"/>
          </p:cNvSpPr>
          <p:nvPr/>
        </p:nvSpPr>
        <p:spPr bwMode="auto">
          <a:xfrm rot="19439451">
            <a:off x="16942035" y="3172523"/>
            <a:ext cx="1057713" cy="285037"/>
          </a:xfrm>
          <a:prstGeom prst="line">
            <a:avLst/>
          </a:prstGeom>
          <a:noFill/>
          <a:ln w="5715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1" name="Line 557">
            <a:extLst>
              <a:ext uri="{FF2B5EF4-FFF2-40B4-BE49-F238E27FC236}">
                <a16:creationId xmlns:a16="http://schemas.microsoft.com/office/drawing/2014/main" id="{7B812178-DA8C-406D-AA15-89CC31E7D1C7}"/>
              </a:ext>
            </a:extLst>
          </p:cNvPr>
          <p:cNvSpPr>
            <a:spLocks noChangeShapeType="1"/>
          </p:cNvSpPr>
          <p:nvPr/>
        </p:nvSpPr>
        <p:spPr bwMode="auto">
          <a:xfrm rot="19439451">
            <a:off x="18166795" y="2807294"/>
            <a:ext cx="776012" cy="879208"/>
          </a:xfrm>
          <a:prstGeom prst="line">
            <a:avLst/>
          </a:prstGeom>
          <a:noFill/>
          <a:ln w="5715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077F9B7-FE4B-456B-B628-01A64274B9B0}"/>
              </a:ext>
            </a:extLst>
          </p:cNvPr>
          <p:cNvSpPr/>
          <p:nvPr/>
        </p:nvSpPr>
        <p:spPr>
          <a:xfrm>
            <a:off x="19099813" y="3342705"/>
            <a:ext cx="132320" cy="136963"/>
          </a:xfrm>
          <a:prstGeom prst="ellipse">
            <a:avLst/>
          </a:prstGeom>
          <a:solidFill>
            <a:srgbClr val="FFFFFF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Lato Bold"/>
            </a:endParaRPr>
          </a:p>
        </p:txBody>
      </p:sp>
      <p:sp>
        <p:nvSpPr>
          <p:cNvPr id="1142" name="Oval 1141">
            <a:extLst>
              <a:ext uri="{FF2B5EF4-FFF2-40B4-BE49-F238E27FC236}">
                <a16:creationId xmlns:a16="http://schemas.microsoft.com/office/drawing/2014/main" id="{C7CFFF1F-EE95-4B6E-8131-D9B2C49A1284}"/>
              </a:ext>
            </a:extLst>
          </p:cNvPr>
          <p:cNvSpPr/>
          <p:nvPr/>
        </p:nvSpPr>
        <p:spPr>
          <a:xfrm>
            <a:off x="17901652" y="3052726"/>
            <a:ext cx="132320" cy="136963"/>
          </a:xfrm>
          <a:prstGeom prst="ellipse">
            <a:avLst/>
          </a:prstGeom>
          <a:solidFill>
            <a:srgbClr val="FFFFFF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Lato Bold"/>
            </a:endParaRPr>
          </a:p>
        </p:txBody>
      </p:sp>
      <p:sp>
        <p:nvSpPr>
          <p:cNvPr id="1143" name="Oval 1142">
            <a:extLst>
              <a:ext uri="{FF2B5EF4-FFF2-40B4-BE49-F238E27FC236}">
                <a16:creationId xmlns:a16="http://schemas.microsoft.com/office/drawing/2014/main" id="{DE8D3EB3-2545-4E4F-B63E-16FA68ECFC04}"/>
              </a:ext>
            </a:extLst>
          </p:cNvPr>
          <p:cNvSpPr/>
          <p:nvPr/>
        </p:nvSpPr>
        <p:spPr>
          <a:xfrm>
            <a:off x="17985715" y="3617467"/>
            <a:ext cx="132320" cy="136963"/>
          </a:xfrm>
          <a:prstGeom prst="ellipse">
            <a:avLst/>
          </a:prstGeom>
          <a:solidFill>
            <a:srgbClr val="FFFFFF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Lato Bold"/>
            </a:endParaRPr>
          </a:p>
        </p:txBody>
      </p:sp>
      <p:sp>
        <p:nvSpPr>
          <p:cNvPr id="1144" name="Oval 1143">
            <a:extLst>
              <a:ext uri="{FF2B5EF4-FFF2-40B4-BE49-F238E27FC236}">
                <a16:creationId xmlns:a16="http://schemas.microsoft.com/office/drawing/2014/main" id="{9A1C11F5-8C5A-44D9-9A34-6693E30FD5EB}"/>
              </a:ext>
            </a:extLst>
          </p:cNvPr>
          <p:cNvSpPr/>
          <p:nvPr/>
        </p:nvSpPr>
        <p:spPr>
          <a:xfrm>
            <a:off x="16858304" y="3436788"/>
            <a:ext cx="132320" cy="136963"/>
          </a:xfrm>
          <a:prstGeom prst="ellipse">
            <a:avLst/>
          </a:prstGeom>
          <a:solidFill>
            <a:srgbClr val="FFFFFF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Lato Bold"/>
            </a:endParaRPr>
          </a:p>
        </p:txBody>
      </p:sp>
      <p:sp>
        <p:nvSpPr>
          <p:cNvPr id="1145" name="Line 557">
            <a:extLst>
              <a:ext uri="{FF2B5EF4-FFF2-40B4-BE49-F238E27FC236}">
                <a16:creationId xmlns:a16="http://schemas.microsoft.com/office/drawing/2014/main" id="{45DBAF7B-D3D3-4ACB-A5A6-ACBA181F2F4A}"/>
              </a:ext>
            </a:extLst>
          </p:cNvPr>
          <p:cNvSpPr>
            <a:spLocks noChangeShapeType="1"/>
          </p:cNvSpPr>
          <p:nvPr/>
        </p:nvSpPr>
        <p:spPr bwMode="auto">
          <a:xfrm rot="19439451">
            <a:off x="17513888" y="1547023"/>
            <a:ext cx="1005912" cy="729686"/>
          </a:xfrm>
          <a:prstGeom prst="line">
            <a:avLst/>
          </a:prstGeom>
          <a:noFill/>
          <a:ln w="5715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D4E20B3B-4194-4FA2-B61C-3471CAEF8CC4}"/>
                  </a:ext>
                </a:extLst>
              </p:cNvPr>
              <p:cNvSpPr txBox="1"/>
              <p:nvPr/>
            </p:nvSpPr>
            <p:spPr>
              <a:xfrm>
                <a:off x="18972749" y="1477999"/>
                <a:ext cx="813556" cy="65659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3600" b="0" i="1" u="none" strike="noStrike" cap="none" spc="0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FillTx/>
                          <a:latin typeface="Cambria Math" panose="02040503050406030204" pitchFamily="18" charset="0"/>
                          <a:ea typeface="Lato Regular"/>
                          <a:cs typeface="Lato Regular"/>
                          <a:sym typeface="Lato Regular"/>
                        </a:rPr>
                        <m:t> </m:t>
                      </m:r>
                      <m:sSub>
                        <m:sSubPr>
                          <m:ctrlPr>
                            <a:rPr kumimoji="0" lang="en-US" sz="3600" b="0" i="1" u="none" strike="noStrike" cap="none" spc="0" normalizeH="0" baseline="0" dirty="0" smtClean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Lato Regular"/>
                              <a:cs typeface="Lato Regular"/>
                              <a:sym typeface="Lato Regular"/>
                            </a:rPr>
                          </m:ctrlPr>
                        </m:sSubPr>
                        <m:e>
                          <m:r>
                            <a:rPr kumimoji="0" lang="en-US" sz="3600" b="0" i="1" u="none" strike="noStrike" cap="none" spc="0" normalizeH="0" baseline="0" dirty="0" smtClean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Lato Regular"/>
                              <a:cs typeface="Lato Regular"/>
                              <a:sym typeface="Lato Regular"/>
                            </a:rPr>
                            <m:t>𝐺</m:t>
                          </m:r>
                        </m:e>
                        <m:sub>
                          <m:r>
                            <a:rPr kumimoji="0" lang="en-US" sz="3600" b="0" i="1" u="none" strike="noStrike" cap="none" spc="0" normalizeH="0" baseline="0" dirty="0" smtClean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Lato Regular"/>
                              <a:cs typeface="Lato Regular"/>
                              <a:sym typeface="Lato Regular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kumimoji="0" lang="en-US" sz="36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ea typeface="Lato Regular"/>
                  <a:cs typeface="Lato Regular"/>
                  <a:sym typeface="Lato Regular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D4E20B3B-4194-4FA2-B61C-3471CAEF8C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72749" y="1477999"/>
                <a:ext cx="813556" cy="65659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46" name="TextBox 1145">
                <a:extLst>
                  <a:ext uri="{FF2B5EF4-FFF2-40B4-BE49-F238E27FC236}">
                    <a16:creationId xmlns:a16="http://schemas.microsoft.com/office/drawing/2014/main" id="{F8EE8AC6-9743-46BD-B549-C46D00665520}"/>
                  </a:ext>
                </a:extLst>
              </p:cNvPr>
              <p:cNvSpPr txBox="1"/>
              <p:nvPr/>
            </p:nvSpPr>
            <p:spPr>
              <a:xfrm>
                <a:off x="19537360" y="3036561"/>
                <a:ext cx="802848" cy="65659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3600" b="0" i="1" u="none" strike="noStrike" cap="none" spc="0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FillTx/>
                          <a:latin typeface="Cambria Math" panose="02040503050406030204" pitchFamily="18" charset="0"/>
                          <a:ea typeface="Lato Regular"/>
                          <a:cs typeface="Lato Regular"/>
                          <a:sym typeface="Lato Regular"/>
                        </a:rPr>
                        <m:t> </m:t>
                      </m:r>
                      <m:sSub>
                        <m:sSubPr>
                          <m:ctrlPr>
                            <a:rPr kumimoji="0" lang="en-US" sz="3600" b="0" i="1" u="none" strike="noStrike" cap="none" spc="0" normalizeH="0" baseline="0" dirty="0" smtClean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Lato Regular"/>
                              <a:cs typeface="Lato Regular"/>
                              <a:sym typeface="Lato Regular"/>
                            </a:rPr>
                          </m:ctrlPr>
                        </m:sSubPr>
                        <m:e>
                          <m:r>
                            <a:rPr kumimoji="0" lang="en-US" sz="3600" b="0" i="1" u="none" strike="noStrike" cap="none" spc="0" normalizeH="0" baseline="0" dirty="0" smtClean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Lato Regular"/>
                              <a:cs typeface="Lato Regular"/>
                              <a:sym typeface="Lato Regular"/>
                            </a:rPr>
                            <m:t>𝐺</m:t>
                          </m:r>
                        </m:e>
                        <m:sub>
                          <m:r>
                            <a:rPr kumimoji="0" lang="en-US" sz="3600" b="0" i="1" u="none" strike="noStrike" cap="none" spc="0" normalizeH="0" baseline="0" dirty="0" smtClean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Lato Regular"/>
                              <a:cs typeface="Lato Regular"/>
                              <a:sym typeface="Lato Regular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kumimoji="0" lang="en-US" sz="36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ea typeface="Lato Regular"/>
                  <a:cs typeface="Lato Regular"/>
                  <a:sym typeface="Lato Regular"/>
                </a:endParaRPr>
              </a:p>
            </p:txBody>
          </p:sp>
        </mc:Choice>
        <mc:Fallback xmlns="">
          <p:sp>
            <p:nvSpPr>
              <p:cNvPr id="1146" name="TextBox 1145">
                <a:extLst>
                  <a:ext uri="{FF2B5EF4-FFF2-40B4-BE49-F238E27FC236}">
                    <a16:creationId xmlns:a16="http://schemas.microsoft.com/office/drawing/2014/main" id="{F8EE8AC6-9743-46BD-B549-C46D006655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37360" y="3036561"/>
                <a:ext cx="802848" cy="65659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47" name="TextBox 1146">
                <a:extLst>
                  <a:ext uri="{FF2B5EF4-FFF2-40B4-BE49-F238E27FC236}">
                    <a16:creationId xmlns:a16="http://schemas.microsoft.com/office/drawing/2014/main" id="{0C75758D-9AF2-4795-9006-04AFDE64E766}"/>
                  </a:ext>
                </a:extLst>
              </p:cNvPr>
              <p:cNvSpPr txBox="1"/>
              <p:nvPr/>
            </p:nvSpPr>
            <p:spPr>
              <a:xfrm>
                <a:off x="20418175" y="4584542"/>
                <a:ext cx="813556" cy="65659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3600" b="0" i="1" u="none" strike="noStrike" cap="none" spc="0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FillTx/>
                          <a:latin typeface="Cambria Math" panose="02040503050406030204" pitchFamily="18" charset="0"/>
                          <a:ea typeface="Lato Regular"/>
                          <a:cs typeface="Lato Regular"/>
                          <a:sym typeface="Lato Regular"/>
                        </a:rPr>
                        <m:t> </m:t>
                      </m:r>
                      <m:sSub>
                        <m:sSubPr>
                          <m:ctrlPr>
                            <a:rPr kumimoji="0" lang="en-US" sz="3600" b="0" i="1" u="none" strike="noStrike" cap="none" spc="0" normalizeH="0" baseline="0" dirty="0" smtClean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Lato Regular"/>
                              <a:cs typeface="Lato Regular"/>
                              <a:sym typeface="Lato Regular"/>
                            </a:rPr>
                          </m:ctrlPr>
                        </m:sSubPr>
                        <m:e>
                          <m:r>
                            <a:rPr kumimoji="0" lang="en-US" sz="3600" b="0" i="1" u="none" strike="noStrike" cap="none" spc="0" normalizeH="0" baseline="0" dirty="0" smtClean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Lato Regular"/>
                              <a:cs typeface="Lato Regular"/>
                              <a:sym typeface="Lato Regular"/>
                            </a:rPr>
                            <m:t>𝐺</m:t>
                          </m:r>
                        </m:e>
                        <m:sub>
                          <m:r>
                            <a:rPr kumimoji="0" lang="en-US" sz="3600" b="0" i="1" u="none" strike="noStrike" cap="none" spc="0" normalizeH="0" baseline="0" dirty="0" smtClean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Lato Regular"/>
                              <a:cs typeface="Lato Regular"/>
                              <a:sym typeface="Lato Regular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kumimoji="0" lang="en-US" sz="36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ea typeface="Lato Regular"/>
                  <a:cs typeface="Lato Regular"/>
                  <a:sym typeface="Lato Regular"/>
                </a:endParaRPr>
              </a:p>
            </p:txBody>
          </p:sp>
        </mc:Choice>
        <mc:Fallback xmlns="">
          <p:sp>
            <p:nvSpPr>
              <p:cNvPr id="1147" name="TextBox 1146">
                <a:extLst>
                  <a:ext uri="{FF2B5EF4-FFF2-40B4-BE49-F238E27FC236}">
                    <a16:creationId xmlns:a16="http://schemas.microsoft.com/office/drawing/2014/main" id="{0C75758D-9AF2-4795-9006-04AFDE64E7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18175" y="4584542"/>
                <a:ext cx="813556" cy="65659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48" name="TextBox 1147">
                <a:extLst>
                  <a:ext uri="{FF2B5EF4-FFF2-40B4-BE49-F238E27FC236}">
                    <a16:creationId xmlns:a16="http://schemas.microsoft.com/office/drawing/2014/main" id="{485038B0-7A25-4D00-82EB-78BAF3A7BC06}"/>
                  </a:ext>
                </a:extLst>
              </p:cNvPr>
              <p:cNvSpPr txBox="1"/>
              <p:nvPr/>
            </p:nvSpPr>
            <p:spPr>
              <a:xfrm>
                <a:off x="21616972" y="8629515"/>
                <a:ext cx="813556" cy="65659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3600" b="0" i="1" u="none" strike="noStrike" cap="none" spc="0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FillTx/>
                          <a:latin typeface="Cambria Math" panose="02040503050406030204" pitchFamily="18" charset="0"/>
                          <a:ea typeface="Lato Regular"/>
                          <a:cs typeface="Lato Regular"/>
                          <a:sym typeface="Lato Regular"/>
                        </a:rPr>
                        <m:t> </m:t>
                      </m:r>
                      <m:sSub>
                        <m:sSubPr>
                          <m:ctrlPr>
                            <a:rPr kumimoji="0" lang="en-US" sz="3600" b="0" i="1" u="none" strike="noStrike" cap="none" spc="0" normalizeH="0" baseline="0" dirty="0" smtClean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Lato Regular"/>
                              <a:cs typeface="Lato Regular"/>
                              <a:sym typeface="Lato Regular"/>
                            </a:rPr>
                          </m:ctrlPr>
                        </m:sSubPr>
                        <m:e>
                          <m:r>
                            <a:rPr kumimoji="0" lang="en-US" sz="3600" b="0" i="1" u="none" strike="noStrike" cap="none" spc="0" normalizeH="0" baseline="0" dirty="0" smtClean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Lato Regular"/>
                              <a:cs typeface="Lato Regular"/>
                              <a:sym typeface="Lato Regular"/>
                            </a:rPr>
                            <m:t>𝐺</m:t>
                          </m:r>
                        </m:e>
                        <m:sub>
                          <m:r>
                            <a:rPr kumimoji="0" lang="en-US" sz="3600" b="0" i="1" u="none" strike="noStrike" cap="none" spc="0" normalizeH="0" baseline="0" dirty="0" smtClean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Lato Regular"/>
                              <a:cs typeface="Lato Regular"/>
                              <a:sym typeface="Lato Regular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kumimoji="0" lang="en-US" sz="36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ea typeface="Lato Regular"/>
                  <a:cs typeface="Lato Regular"/>
                  <a:sym typeface="Lato Regular"/>
                </a:endParaRPr>
              </a:p>
            </p:txBody>
          </p:sp>
        </mc:Choice>
        <mc:Fallback xmlns="">
          <p:sp>
            <p:nvSpPr>
              <p:cNvPr id="1148" name="TextBox 1147">
                <a:extLst>
                  <a:ext uri="{FF2B5EF4-FFF2-40B4-BE49-F238E27FC236}">
                    <a16:creationId xmlns:a16="http://schemas.microsoft.com/office/drawing/2014/main" id="{485038B0-7A25-4D00-82EB-78BAF3A7BC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16972" y="8629515"/>
                <a:ext cx="813556" cy="65659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3E3C5371-0D34-42AC-920C-5B8234B4B339}"/>
                  </a:ext>
                </a:extLst>
              </p:cNvPr>
              <p:cNvSpPr txBox="1"/>
              <p:nvPr/>
            </p:nvSpPr>
            <p:spPr>
              <a:xfrm>
                <a:off x="14140250" y="12152455"/>
                <a:ext cx="6757940" cy="61664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32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Lato Regular"/>
                          </a:rPr>
                        </m:ctrlPr>
                      </m:sSubPr>
                      <m:e>
                        <m:r>
                          <a:rPr kumimoji="0" lang="en-US" sz="32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Lato Regular"/>
                          </a:rPr>
                          <m:t>𝐺</m:t>
                        </m:r>
                      </m:e>
                      <m:sub>
                        <m:r>
                          <a:rPr kumimoji="0" lang="en-US" sz="32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Lato Regular"/>
                          </a:rPr>
                          <m:t>𝑘</m:t>
                        </m:r>
                      </m:sub>
                    </m:sSub>
                  </m:oMath>
                </a14:m>
                <a:r>
                  <a: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sym typeface="Lato Regular"/>
                  </a:rPr>
                  <a:t>: “diamon</a:t>
                </a:r>
                <a:r>
                  <a:rPr lang="en-US" sz="3200" dirty="0"/>
                  <a:t>d graph” or fractal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2,2</m:t>
                        </m:r>
                      </m:sub>
                    </m:sSub>
                  </m:oMath>
                </a14:m>
                <a:endParaRPr kumimoji="0" lang="en-US" sz="3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sym typeface="Lato Regular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3E3C5371-0D34-42AC-920C-5B8234B4B3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40250" y="12152455"/>
                <a:ext cx="6757940" cy="616644"/>
              </a:xfrm>
              <a:prstGeom prst="rect">
                <a:avLst/>
              </a:prstGeom>
              <a:blipFill>
                <a:blip r:embed="rId11"/>
                <a:stretch>
                  <a:fillRect t="-13861" b="-25743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10">
        <p159:morph option="byObject"/>
      </p:transition>
    </mc:Choice>
    <mc:Fallback xmlns="">
      <p:transition>
        <p:fade/>
      </p:transition>
    </mc:Fallback>
  </mc:AlternateContent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1138" grpId="0" animBg="1"/>
      <p:bldP spid="1139" grpId="0" animBg="1"/>
      <p:bldP spid="1140" grpId="0" animBg="1"/>
      <p:bldP spid="1141" grpId="0" animBg="1"/>
      <p:bldP spid="6" grpId="0" animBg="1"/>
      <p:bldP spid="1142" grpId="0" animBg="1"/>
      <p:bldP spid="1143" grpId="0" animBg="1"/>
      <p:bldP spid="1144" grpId="0" animBg="1"/>
      <p:bldP spid="1145" grpId="0" animBg="1"/>
      <p:bldP spid="14" grpId="0"/>
      <p:bldP spid="1146" grpId="0"/>
      <p:bldP spid="1147" grpId="0"/>
      <p:bldP spid="1148" grpId="0"/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et Cove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roadmap for today</a:t>
            </a:r>
            <a:endParaRPr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1AB9B0D-9613-4318-97C1-80FDE141B547}"/>
              </a:ext>
            </a:extLst>
          </p:cNvPr>
          <p:cNvSpPr txBox="1"/>
          <p:nvPr/>
        </p:nvSpPr>
        <p:spPr>
          <a:xfrm>
            <a:off x="1937279" y="3858602"/>
            <a:ext cx="2518318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3600" b="1" dirty="0">
                <a:solidFill>
                  <a:srgbClr val="FFFF00"/>
                </a:solidFill>
              </a:rPr>
              <a:t>Steiner tree</a:t>
            </a:r>
            <a:endParaRPr kumimoji="0" lang="en-US" sz="3600" b="1" i="0" u="none" strike="noStrike" cap="none" spc="0" normalizeH="0" baseline="0" dirty="0">
              <a:ln>
                <a:noFill/>
              </a:ln>
              <a:solidFill>
                <a:srgbClr val="FFFF00"/>
              </a:solidFill>
              <a:effectLst/>
              <a:uFillTx/>
              <a:sym typeface="Lato Regular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7011B43-11C8-44C8-9717-3DFCF7BA3476}"/>
              </a:ext>
            </a:extLst>
          </p:cNvPr>
          <p:cNvSpPr txBox="1"/>
          <p:nvPr/>
        </p:nvSpPr>
        <p:spPr>
          <a:xfrm>
            <a:off x="2517061" y="5099971"/>
            <a:ext cx="6312626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3600" dirty="0"/>
              <a:t>Online algo (using greedy algo)</a:t>
            </a:r>
            <a:endParaRPr kumimoji="0" lang="en-US" sz="36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sym typeface="Lato Regular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C7B8C11-4B95-4032-BDFE-42645427AB9A}"/>
              </a:ext>
            </a:extLst>
          </p:cNvPr>
          <p:cNvSpPr txBox="1"/>
          <p:nvPr/>
        </p:nvSpPr>
        <p:spPr>
          <a:xfrm>
            <a:off x="2517062" y="6341340"/>
            <a:ext cx="6617196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3600" dirty="0"/>
              <a:t>Some matching hardness results</a:t>
            </a:r>
            <a:endParaRPr kumimoji="0" lang="en-US" sz="36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sym typeface="Lato Regular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411E26E-6E8E-4300-8B3D-95074F65E7DD}"/>
              </a:ext>
            </a:extLst>
          </p:cNvPr>
          <p:cNvSpPr txBox="1"/>
          <p:nvPr/>
        </p:nvSpPr>
        <p:spPr>
          <a:xfrm>
            <a:off x="1937279" y="8661232"/>
            <a:ext cx="6548267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3600" dirty="0"/>
              <a:t>How to go beyond worst-case? </a:t>
            </a:r>
            <a:endParaRPr kumimoji="0" lang="en-US" sz="36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sym typeface="Lato Regular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25E927B-EC9C-49AC-A35C-2F0F704D02F0}"/>
              </a:ext>
            </a:extLst>
          </p:cNvPr>
          <p:cNvSpPr txBox="1"/>
          <p:nvPr/>
        </p:nvSpPr>
        <p:spPr>
          <a:xfrm>
            <a:off x="2517062" y="9902601"/>
            <a:ext cx="8221803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3600" dirty="0"/>
              <a:t>When requests from known distribution</a:t>
            </a:r>
            <a:endParaRPr kumimoji="0" lang="en-US" sz="36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sym typeface="Lato Regular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A48F3E4-F841-4BBE-AA6C-E2DAB1177FE1}"/>
                  </a:ext>
                </a:extLst>
              </p:cNvPr>
              <p:cNvSpPr txBox="1"/>
              <p:nvPr/>
            </p:nvSpPr>
            <p:spPr>
              <a:xfrm>
                <a:off x="13587403" y="5099971"/>
                <a:ext cx="7833426" cy="53347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8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ea typeface="Lato Regular"/>
                    <a:cs typeface="Lato Regular"/>
                    <a:sym typeface="Lato Regular"/>
                  </a:rPr>
                  <a:t>Theorem: </a:t>
                </a:r>
                <a14:m>
                  <m:oMath xmlns:m="http://schemas.openxmlformats.org/officeDocument/2006/math">
                    <m:r>
                      <a:rPr kumimoji="0" lang="en-US" sz="28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𝑂</m:t>
                    </m:r>
                    <m:r>
                      <a:rPr kumimoji="0" lang="en-US" sz="28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(</m:t>
                    </m:r>
                    <m:func>
                      <m:funcPr>
                        <m:ctrlPr>
                          <a:rPr kumimoji="0" lang="en-US" sz="28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kumimoji="0" lang="en-US" sz="2800" b="0" i="0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log</m:t>
                        </m:r>
                      </m:fName>
                      <m:e>
                        <m:r>
                          <a:rPr kumimoji="0" lang="en-US" sz="28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𝑇</m:t>
                        </m:r>
                      </m:e>
                    </m:func>
                    <m:r>
                      <a:rPr kumimoji="0" lang="en-US" sz="28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)</m:t>
                    </m:r>
                  </m:oMath>
                </a14:m>
                <a:r>
                  <a:rPr kumimoji="0" lang="en-US" sz="28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ea typeface="Lato Regular"/>
                    <a:cs typeface="Lato Regular"/>
                    <a:sym typeface="Lato Regular"/>
                  </a:rPr>
                  <a:t>-competitive using greedy algo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A48F3E4-F841-4BBE-AA6C-E2DAB1177F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87403" y="5099971"/>
                <a:ext cx="7833426" cy="533479"/>
              </a:xfrm>
              <a:prstGeom prst="rect">
                <a:avLst/>
              </a:prstGeom>
              <a:blipFill>
                <a:blip r:embed="rId2"/>
                <a:stretch>
                  <a:fillRect l="-1634" t="-12644" r="-1634" b="-29885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81651FB-C38B-4201-A4EE-58C2D78CD71F}"/>
                  </a:ext>
                </a:extLst>
              </p:cNvPr>
              <p:cNvSpPr txBox="1"/>
              <p:nvPr/>
            </p:nvSpPr>
            <p:spPr>
              <a:xfrm>
                <a:off x="13587403" y="6402895"/>
                <a:ext cx="7273210" cy="53347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8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ea typeface="Lato Regular"/>
                    <a:cs typeface="Lato Regular"/>
                    <a:sym typeface="Lato Regular"/>
                  </a:rPr>
                  <a:t>Theorem: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kumimoji="0" lang="en-US" sz="2800" b="0" i="0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Ω</m:t>
                    </m:r>
                    <m:r>
                      <a:rPr kumimoji="0" lang="en-US" sz="28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(</m:t>
                    </m:r>
                    <m:func>
                      <m:funcPr>
                        <m:ctrlPr>
                          <a:rPr kumimoji="0" lang="en-US" sz="28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kumimoji="0" lang="en-US" sz="2800" b="0" i="0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log</m:t>
                        </m:r>
                      </m:fName>
                      <m:e>
                        <m:r>
                          <a:rPr kumimoji="0" lang="en-US" sz="28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𝑇</m:t>
                        </m:r>
                      </m:e>
                    </m:func>
                    <m:r>
                      <a:rPr kumimoji="0" lang="en-US" sz="28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)</m:t>
                    </m:r>
                  </m:oMath>
                </a14:m>
                <a:r>
                  <a:rPr kumimoji="0" lang="en-US" sz="28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ea typeface="Lato Regular"/>
                    <a:cs typeface="Lato Regular"/>
                    <a:sym typeface="Lato Regular"/>
                  </a:rPr>
                  <a:t> bound on diamond</a:t>
                </a:r>
                <a:r>
                  <a:rPr kumimoji="0" lang="en-US" sz="2800" b="0" i="0" u="none" strike="noStrike" cap="none" spc="0" normalizeH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ea typeface="Lato Regular"/>
                    <a:cs typeface="Lato Regular"/>
                    <a:sym typeface="Lato Regular"/>
                  </a:rPr>
                  <a:t> graphs</a:t>
                </a:r>
                <a:endParaRPr kumimoji="0" lang="en-US" sz="28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ea typeface="Lato Regular"/>
                  <a:cs typeface="Lato Regular"/>
                  <a:sym typeface="Lato Regular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81651FB-C38B-4201-A4EE-58C2D78CD7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87403" y="6402895"/>
                <a:ext cx="7273210" cy="533479"/>
              </a:xfrm>
              <a:prstGeom prst="rect">
                <a:avLst/>
              </a:prstGeom>
              <a:blipFill>
                <a:blip r:embed="rId3"/>
                <a:stretch>
                  <a:fillRect l="-1174" t="-11364" r="-1090" b="-29545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6924325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69E4D0-2DA3-498A-9F43-365963F9D7C1}"/>
              </a:ext>
            </a:extLst>
          </p:cNvPr>
          <p:cNvSpPr>
            <a:spLocks noGrp="1"/>
          </p:cNvSpPr>
          <p:nvPr>
            <p:ph type="body" sz="half" idx="1"/>
          </p:nvPr>
        </p:nvSpPr>
        <p:spPr/>
        <p:txBody>
          <a:bodyPr>
            <a:norm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3800" b="1" spc="0" dirty="0">
                <a:latin typeface="Gotham Medium" pitchFamily="50" charset="0"/>
                <a:ea typeface="Lato Regular"/>
                <a:cs typeface="Lato Regular"/>
                <a:sym typeface="Lato Regular"/>
              </a:rPr>
              <a:t>Btw, approach #2</a:t>
            </a:r>
            <a:endParaRPr kumimoji="0" lang="en-US" sz="13800" b="1" i="0" u="none" strike="noStrike" cap="none" spc="0" normalizeH="0" baseline="0" dirty="0">
              <a:ln>
                <a:noFill/>
              </a:ln>
              <a:effectLst/>
              <a:uFillTx/>
              <a:latin typeface="Gotham Medium" pitchFamily="50" charset="0"/>
              <a:ea typeface="Lato Regular"/>
              <a:cs typeface="Lato Regular"/>
              <a:sym typeface="Lato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00387060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10">
        <p159:morph option="byObject"/>
      </p:transition>
    </mc:Choice>
    <mc:Fallback xmlns="">
      <p:transition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69E4D0-2DA3-498A-9F43-365963F9D7C1}"/>
              </a:ext>
            </a:extLst>
          </p:cNvPr>
          <p:cNvSpPr>
            <a:spLocks noGrp="1"/>
          </p:cNvSpPr>
          <p:nvPr>
            <p:ph type="body" sz="half" idx="1"/>
          </p:nvPr>
        </p:nvSpPr>
        <p:spPr/>
        <p:txBody>
          <a:bodyPr>
            <a:norm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5400" b="1" spc="0" dirty="0">
                <a:latin typeface="Gotham Medium" pitchFamily="50" charset="0"/>
                <a:ea typeface="Lato Regular"/>
                <a:cs typeface="Lato Regular"/>
                <a:sym typeface="Lato Regular"/>
              </a:rPr>
              <a:t>“Theorem”: Every n point metric space is “almost” a tree</a:t>
            </a:r>
            <a:endParaRPr kumimoji="0" lang="en-US" sz="5400" b="1" i="0" u="none" strike="noStrike" cap="none" spc="0" normalizeH="0" baseline="0" dirty="0">
              <a:ln>
                <a:noFill/>
              </a:ln>
              <a:effectLst/>
              <a:uFillTx/>
              <a:latin typeface="Gotham Medium" pitchFamily="50" charset="0"/>
              <a:ea typeface="Lato Regular"/>
              <a:cs typeface="Lato Regular"/>
              <a:sym typeface="Lato Regular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91EBE9A-D743-4BAD-A87F-E37C5F8AB66D}"/>
              </a:ext>
            </a:extLst>
          </p:cNvPr>
          <p:cNvSpPr txBox="1"/>
          <p:nvPr/>
        </p:nvSpPr>
        <p:spPr>
          <a:xfrm>
            <a:off x="13387632" y="9287868"/>
            <a:ext cx="8358057" cy="176458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Gotham Medium" pitchFamily="50" charset="0"/>
                <a:sym typeface="Lato Regular"/>
              </a:rPr>
              <a:t>in two senses:</a:t>
            </a:r>
          </a:p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600" b="1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Gotham Medium" pitchFamily="50" charset="0"/>
              <a:sym typeface="Lato Regular"/>
            </a:endParaRPr>
          </a:p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Gotham Medium" pitchFamily="50" charset="0"/>
                <a:sym typeface="Lato Regular"/>
              </a:rPr>
              <a:t>approximation </a:t>
            </a:r>
            <a:r>
              <a:rPr kumimoji="0" lang="en-US" sz="36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Gotham Medium" pitchFamily="50" charset="0"/>
                <a:sym typeface="Lato Regular"/>
              </a:rPr>
              <a:t>and </a:t>
            </a:r>
            <a:r>
              <a:rPr kumimoji="0" lang="en-US" sz="3600" b="1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Gotham Medium" pitchFamily="50" charset="0"/>
                <a:sym typeface="Lato Regular"/>
              </a:rPr>
              <a:t>randomization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B49E586F-38D3-4BB1-8886-5265AD69DF41}"/>
              </a:ext>
            </a:extLst>
          </p:cNvPr>
          <p:cNvCxnSpPr/>
          <p:nvPr/>
        </p:nvCxnSpPr>
        <p:spPr>
          <a:xfrm flipV="1">
            <a:off x="17363440" y="7335520"/>
            <a:ext cx="843280" cy="1859280"/>
          </a:xfrm>
          <a:prstGeom prst="straightConnector1">
            <a:avLst/>
          </a:prstGeom>
          <a:noFill/>
          <a:ln w="76200" cap="flat">
            <a:solidFill>
              <a:srgbClr val="FFFFFF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3239665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10">
        <p159:morph option="byObject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Placeholder 3">
                <a:extLst>
                  <a:ext uri="{FF2B5EF4-FFF2-40B4-BE49-F238E27FC236}">
                    <a16:creationId xmlns:a16="http://schemas.microsoft.com/office/drawing/2014/main" id="{0669E4D0-2DA3-498A-9F43-365963F9D7C1}"/>
                  </a:ext>
                </a:extLst>
              </p:cNvPr>
              <p:cNvSpPr>
                <a:spLocks noGrp="1"/>
              </p:cNvSpPr>
              <p:nvPr>
                <p:ph type="body" sz="half" idx="1"/>
              </p:nvPr>
            </p:nvSpPr>
            <p:spPr>
              <a:xfrm>
                <a:off x="1743763" y="3588580"/>
                <a:ext cx="20876154" cy="5911020"/>
              </a:xfrm>
            </p:spPr>
            <p:txBody>
              <a:bodyPr>
                <a:normAutofit fontScale="92500" lnSpcReduction="10000"/>
              </a:bodyPr>
              <a:lstStyle/>
              <a:p>
                <a:pPr marL="0" marR="0" indent="0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4000" b="1" spc="0" dirty="0">
                    <a:ea typeface="Lato Regular"/>
                    <a:cs typeface="Lato Regular"/>
                    <a:sym typeface="Lato Regular"/>
                  </a:rPr>
                  <a:t>Theorem:</a:t>
                </a:r>
              </a:p>
              <a:p>
                <a:pPr marL="0" marR="0" indent="0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lang="en-US" sz="4000" spc="0" dirty="0">
                  <a:ea typeface="Lato Regular"/>
                  <a:cs typeface="Lato Regular"/>
                  <a:sym typeface="Lato Regular"/>
                </a:endParaRPr>
              </a:p>
              <a:p>
                <a:pPr marL="0" indent="0" hangingPunct="0">
                  <a:lnSpc>
                    <a:spcPct val="100000"/>
                  </a:lnSpc>
                </a:pPr>
                <a:r>
                  <a:rPr lang="en-US" sz="4000" spc="0" dirty="0">
                    <a:ea typeface="Lato Regular"/>
                    <a:cs typeface="Lato Regular"/>
                    <a:sym typeface="Lato Regular"/>
                  </a:rPr>
                  <a:t>Exists algo that takes any n point metric space </a:t>
                </a:r>
                <a14:m>
                  <m:oMath xmlns:m="http://schemas.openxmlformats.org/officeDocument/2006/math">
                    <m:r>
                      <a:rPr lang="en-US" sz="4000" i="1" spc="0" dirty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𝑀</m:t>
                    </m:r>
                    <m:r>
                      <a:rPr lang="en-US" sz="4000" i="1" spc="0" dirty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 = (</m:t>
                    </m:r>
                    <m:r>
                      <a:rPr lang="en-US" sz="4000" i="1" spc="0" dirty="0" err="1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𝑉</m:t>
                    </m:r>
                    <m:r>
                      <a:rPr lang="en-US" sz="4000" i="1" spc="0" dirty="0" err="1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,</m:t>
                    </m:r>
                    <m:r>
                      <a:rPr lang="en-US" sz="4000" i="1" spc="0" dirty="0" err="1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𝑑</m:t>
                    </m:r>
                    <m:r>
                      <a:rPr lang="en-US" sz="4000" i="1" spc="0" dirty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)</m:t>
                    </m:r>
                  </m:oMath>
                </a14:m>
                <a:r>
                  <a:rPr lang="en-US" sz="4000" spc="0" dirty="0">
                    <a:ea typeface="Lato Regular"/>
                    <a:cs typeface="Lato Regular"/>
                    <a:sym typeface="Lato Regular"/>
                  </a:rPr>
                  <a:t> </a:t>
                </a:r>
                <a:r>
                  <a:rPr kumimoji="0" lang="en-US" sz="4000" i="0" u="none" strike="noStrike" cap="none" spc="0" normalizeH="0" baseline="0" dirty="0">
                    <a:ln>
                      <a:noFill/>
                    </a:ln>
                    <a:effectLst/>
                    <a:uFillTx/>
                    <a:ea typeface="Lato Regular"/>
                    <a:cs typeface="Lato Regular"/>
                    <a:sym typeface="Lato Regular"/>
                  </a:rPr>
                  <a:t>and </a:t>
                </a:r>
                <a:br>
                  <a:rPr kumimoji="0" lang="en-US" sz="4000" i="0" u="none" strike="noStrike" cap="none" spc="0" normalizeH="0" baseline="0" dirty="0">
                    <a:ln>
                      <a:noFill/>
                    </a:ln>
                    <a:effectLst/>
                    <a:uFillTx/>
                    <a:ea typeface="Lato Regular"/>
                    <a:cs typeface="Lato Regular"/>
                    <a:sym typeface="Lato Regular"/>
                  </a:rPr>
                </a:br>
                <a:br>
                  <a:rPr kumimoji="0" lang="en-US" sz="4000" i="0" u="none" strike="noStrike" cap="none" spc="0" normalizeH="0" baseline="0" dirty="0">
                    <a:ln>
                      <a:noFill/>
                    </a:ln>
                    <a:effectLst/>
                    <a:uFillTx/>
                    <a:ea typeface="Lato Regular"/>
                    <a:cs typeface="Lato Regular"/>
                    <a:sym typeface="Lato Regular"/>
                  </a:rPr>
                </a:br>
                <a:r>
                  <a:rPr kumimoji="0" lang="en-US" sz="4000" i="0" u="none" strike="noStrike" cap="none" spc="0" normalizeH="0" baseline="0" dirty="0">
                    <a:ln>
                      <a:noFill/>
                    </a:ln>
                    <a:effectLst/>
                    <a:uFillTx/>
                    <a:ea typeface="Lato Regular"/>
                    <a:cs typeface="Lato Regular"/>
                    <a:sym typeface="Lato Regular"/>
                  </a:rPr>
                  <a:t>		</a:t>
                </a:r>
                <a:r>
                  <a:rPr lang="en-US" sz="4000" spc="0" dirty="0">
                    <a:ea typeface="Lato Regular"/>
                    <a:cs typeface="Lato Regular"/>
                    <a:sym typeface="Lato Regular"/>
                  </a:rPr>
                  <a:t>outputs a random tree </a:t>
                </a:r>
                <a14:m>
                  <m:oMath xmlns:m="http://schemas.openxmlformats.org/officeDocument/2006/math">
                    <m:r>
                      <a:rPr lang="en-US" sz="4000" i="1" spc="0" dirty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𝑇</m:t>
                    </m:r>
                    <m:r>
                      <a:rPr lang="en-US" sz="4000" i="1" spc="0" dirty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 = (</m:t>
                    </m:r>
                    <m:r>
                      <a:rPr lang="en-US" sz="4000" i="1" spc="0" dirty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𝑉</m:t>
                    </m:r>
                    <m:r>
                      <a:rPr lang="en-US" sz="4000" i="1" spc="0" dirty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, </m:t>
                    </m:r>
                    <m:r>
                      <a:rPr lang="en-US" sz="4000" i="1" spc="0" dirty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𝑑</m:t>
                    </m:r>
                    <m:r>
                      <a:rPr lang="en-US" sz="4000" i="1" spc="0" dirty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)</m:t>
                    </m:r>
                  </m:oMath>
                </a14:m>
                <a:r>
                  <a:rPr lang="en-US" sz="4000" spc="0" dirty="0">
                    <a:ea typeface="Lato Regular"/>
                    <a:cs typeface="Lato Regular"/>
                    <a:sym typeface="Lato Regular"/>
                  </a:rPr>
                  <a:t> such that for all </a:t>
                </a:r>
                <a14:m>
                  <m:oMath xmlns:m="http://schemas.openxmlformats.org/officeDocument/2006/math">
                    <m:r>
                      <a:rPr lang="en-US" sz="4000" i="1" spc="0" dirty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𝑥</m:t>
                    </m:r>
                    <m:r>
                      <a:rPr lang="en-US" sz="4000" i="1" spc="0" dirty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,</m:t>
                    </m:r>
                    <m:r>
                      <a:rPr lang="en-US" sz="4000" i="1" spc="0" dirty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𝑦</m:t>
                    </m:r>
                    <m:r>
                      <a:rPr lang="en-US" sz="4000" i="1" spc="0" dirty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∈</m:t>
                    </m:r>
                    <m:r>
                      <a:rPr lang="en-US" sz="4000" i="1" spc="0" dirty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𝑉</m:t>
                    </m:r>
                  </m:oMath>
                </a14:m>
                <a:endParaRPr lang="en-US" sz="4000" spc="0" dirty="0">
                  <a:ea typeface="Lato Regular"/>
                  <a:cs typeface="Lato Regular"/>
                  <a:sym typeface="Lato Regular"/>
                </a:endParaRPr>
              </a:p>
              <a:p>
                <a:pPr marL="0" marR="0" indent="0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4000" i="0" u="none" strike="noStrike" cap="none" spc="0" normalizeH="0" baseline="0" dirty="0">
                  <a:ln>
                    <a:noFill/>
                  </a:ln>
                  <a:effectLst/>
                  <a:uFillTx/>
                  <a:ea typeface="Lato Regular"/>
                  <a:cs typeface="Lato Regular"/>
                  <a:sym typeface="Lato Regular"/>
                </a:endParaRPr>
              </a:p>
              <a:p>
                <a:pPr marL="914400" marR="0" indent="-914400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lphaLcPeriod"/>
                  <a:tabLst/>
                </a:pPr>
                <a:r>
                  <a:rPr lang="en-US" sz="4000" spc="0" dirty="0">
                    <a:ea typeface="Lato Regular"/>
                    <a:cs typeface="Lato Regular"/>
                    <a:sym typeface="Lato Regular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</m:ctrlPr>
                      </m:sSubPr>
                      <m:e>
                        <m:r>
                          <a:rPr lang="en-US" sz="4000" b="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𝑑</m:t>
                        </m:r>
                      </m:e>
                      <m:sub>
                        <m:r>
                          <a:rPr lang="en-US" sz="4000" b="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𝑇</m:t>
                        </m:r>
                      </m:sub>
                    </m:sSub>
                    <m:d>
                      <m:dPr>
                        <m:ctrlPr>
                          <a:rPr lang="en-US" sz="400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</m:ctrlPr>
                      </m:dPr>
                      <m:e>
                        <m:r>
                          <a:rPr lang="en-US" sz="4000" b="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𝑥</m:t>
                        </m:r>
                        <m:r>
                          <a:rPr lang="en-US" sz="4000" b="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,</m:t>
                        </m:r>
                        <m:r>
                          <a:rPr lang="en-US" sz="4000" b="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𝑦</m:t>
                        </m:r>
                      </m:e>
                    </m:d>
                    <m:r>
                      <a:rPr lang="en-US" sz="4000" b="0" i="1" spc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≥</m:t>
                    </m:r>
                    <m:sSub>
                      <m:sSubPr>
                        <m:ctrlPr>
                          <a:rPr lang="en-US" sz="400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</m:ctrlPr>
                      </m:sSubPr>
                      <m:e>
                        <m:r>
                          <a:rPr lang="en-US" sz="4000" b="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𝑑</m:t>
                        </m:r>
                      </m:e>
                      <m:sub>
                        <m:r>
                          <a:rPr lang="en-US" sz="4000" b="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𝑀</m:t>
                        </m:r>
                      </m:sub>
                    </m:sSub>
                    <m:d>
                      <m:dPr>
                        <m:ctrlPr>
                          <a:rPr lang="en-US" sz="400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</m:ctrlPr>
                      </m:dPr>
                      <m:e>
                        <m:r>
                          <a:rPr lang="en-US" sz="4000" b="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𝑥</m:t>
                        </m:r>
                        <m:r>
                          <a:rPr lang="en-US" sz="4000" b="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,</m:t>
                        </m:r>
                        <m:r>
                          <a:rPr lang="en-US" sz="4000" b="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𝑦</m:t>
                        </m:r>
                      </m:e>
                    </m:d>
                  </m:oMath>
                </a14:m>
                <a:endParaRPr kumimoji="0" lang="en-US" sz="4000" i="0" u="none" strike="noStrike" cap="none" spc="0" normalizeH="0" baseline="0" dirty="0">
                  <a:ln>
                    <a:noFill/>
                  </a:ln>
                  <a:effectLst/>
                  <a:uFillTx/>
                  <a:ea typeface="Lato Regular"/>
                  <a:cs typeface="Lato Regular"/>
                  <a:sym typeface="Lato Regular"/>
                </a:endParaRPr>
              </a:p>
              <a:p>
                <a:pPr marL="914400" marR="0" indent="-914400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lphaLcPeriod"/>
                  <a:tabLst/>
                </a:pPr>
                <a:endParaRPr kumimoji="0" lang="en-US" sz="4000" i="0" u="none" strike="noStrike" cap="none" spc="0" normalizeH="0" baseline="0" dirty="0">
                  <a:ln>
                    <a:noFill/>
                  </a:ln>
                  <a:effectLst/>
                  <a:uFillTx/>
                  <a:ea typeface="Lato Regular"/>
                  <a:cs typeface="Lato Regular"/>
                  <a:sym typeface="Lato Regular"/>
                </a:endParaRPr>
              </a:p>
              <a:p>
                <a:pPr marL="914400" marR="0" indent="-914400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lphaLcPeriod"/>
                  <a:tabLst/>
                </a:pPr>
                <a:r>
                  <a:rPr kumimoji="0" lang="en-US" sz="4000" i="0" u="none" strike="noStrike" cap="none" spc="0" normalizeH="0" baseline="0" dirty="0">
                    <a:ln>
                      <a:noFill/>
                    </a:ln>
                    <a:effectLst/>
                    <a:uFillTx/>
                    <a:ea typeface="Lato Regular"/>
                    <a:cs typeface="Lato Regular"/>
                    <a:sym typeface="Lato Regular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4000" b="0" i="1" u="none" strike="noStrike" cap="none" spc="0" normalizeH="0" baseline="0" smtClean="0">
                        <a:ln>
                          <a:noFill/>
                        </a:ln>
                        <a:effectLst/>
                        <a:uFillTx/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𝔼</m:t>
                    </m:r>
                    <m:d>
                      <m:dPr>
                        <m:begChr m:val="["/>
                        <m:endChr m:val="]"/>
                        <m:ctrlPr>
                          <a:rPr kumimoji="0" lang="en-US" sz="4000" i="1" u="none" strike="noStrike" cap="none" spc="0" normalizeH="0" baseline="0" smtClean="0">
                            <a:ln>
                              <a:noFill/>
                            </a:ln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</m:ctrlPr>
                      </m:dPr>
                      <m:e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 </m:t>
                        </m:r>
                        <m:sSub>
                          <m:sSubPr>
                            <m:ctrlPr>
                              <a:rPr kumimoji="0" lang="en-US" sz="4000" i="1" u="none" strike="noStrike" cap="none" spc="0" normalizeH="0" baseline="0" smtClean="0">
                                <a:ln>
                                  <a:noFill/>
                                </a:ln>
                                <a:effectLst/>
                                <a:uFillTx/>
                                <a:latin typeface="Cambria Math" panose="02040503050406030204" pitchFamily="18" charset="0"/>
                                <a:ea typeface="Lato Regular"/>
                                <a:cs typeface="Lato Regular"/>
                                <a:sym typeface="Lato Regular"/>
                              </a:rPr>
                            </m:ctrlPr>
                          </m:sSubPr>
                          <m:e>
                            <m:r>
                              <a:rPr kumimoji="0" lang="en-US" sz="4000" b="0" i="1" u="none" strike="noStrike" cap="none" spc="0" normalizeH="0" baseline="0" smtClean="0">
                                <a:ln>
                                  <a:noFill/>
                                </a:ln>
                                <a:effectLst/>
                                <a:uFillTx/>
                                <a:latin typeface="Cambria Math" panose="02040503050406030204" pitchFamily="18" charset="0"/>
                                <a:ea typeface="Lato Regular"/>
                                <a:cs typeface="Lato Regular"/>
                                <a:sym typeface="Lato Regular"/>
                              </a:rPr>
                              <m:t>𝑑</m:t>
                            </m:r>
                          </m:e>
                          <m:sub>
                            <m:r>
                              <a:rPr kumimoji="0" lang="en-US" sz="4000" b="0" i="1" u="none" strike="noStrike" cap="none" spc="0" normalizeH="0" baseline="0" smtClean="0">
                                <a:ln>
                                  <a:noFill/>
                                </a:ln>
                                <a:effectLst/>
                                <a:uFillTx/>
                                <a:latin typeface="Cambria Math" panose="02040503050406030204" pitchFamily="18" charset="0"/>
                                <a:ea typeface="Lato Regular"/>
                                <a:cs typeface="Lato Regular"/>
                                <a:sym typeface="Lato Regular"/>
                              </a:rPr>
                              <m:t>𝑇</m:t>
                            </m:r>
                          </m:sub>
                        </m:sSub>
                        <m:d>
                          <m:dPr>
                            <m:ctrlPr>
                              <a:rPr kumimoji="0" lang="en-US" sz="4000" i="1" u="none" strike="noStrike" cap="none" spc="0" normalizeH="0" baseline="0" smtClean="0">
                                <a:ln>
                                  <a:noFill/>
                                </a:ln>
                                <a:effectLst/>
                                <a:uFillTx/>
                                <a:latin typeface="Cambria Math" panose="02040503050406030204" pitchFamily="18" charset="0"/>
                                <a:ea typeface="Lato Regular"/>
                                <a:cs typeface="Lato Regular"/>
                                <a:sym typeface="Lato Regular"/>
                              </a:rPr>
                            </m:ctrlPr>
                          </m:dPr>
                          <m:e>
                            <m:r>
                              <a:rPr kumimoji="0" lang="en-US" sz="4000" b="0" i="1" u="none" strike="noStrike" cap="none" spc="0" normalizeH="0" baseline="0" smtClean="0">
                                <a:ln>
                                  <a:noFill/>
                                </a:ln>
                                <a:effectLst/>
                                <a:uFillTx/>
                                <a:latin typeface="Cambria Math" panose="02040503050406030204" pitchFamily="18" charset="0"/>
                                <a:ea typeface="Lato Regular"/>
                                <a:cs typeface="Lato Regular"/>
                                <a:sym typeface="Lato Regular"/>
                              </a:rPr>
                              <m:t>𝑥</m:t>
                            </m:r>
                            <m:r>
                              <a:rPr kumimoji="0" lang="en-US" sz="4000" b="0" i="1" u="none" strike="noStrike" cap="none" spc="0" normalizeH="0" baseline="0" smtClean="0">
                                <a:ln>
                                  <a:noFill/>
                                </a:ln>
                                <a:effectLst/>
                                <a:uFillTx/>
                                <a:latin typeface="Cambria Math" panose="02040503050406030204" pitchFamily="18" charset="0"/>
                                <a:ea typeface="Lato Regular"/>
                                <a:cs typeface="Lato Regular"/>
                                <a:sym typeface="Lato Regular"/>
                              </a:rPr>
                              <m:t>,</m:t>
                            </m:r>
                            <m:r>
                              <a:rPr kumimoji="0" lang="en-US" sz="4000" b="0" i="1" u="none" strike="noStrike" cap="none" spc="0" normalizeH="0" baseline="0" smtClean="0">
                                <a:ln>
                                  <a:noFill/>
                                </a:ln>
                                <a:effectLst/>
                                <a:uFillTx/>
                                <a:latin typeface="Cambria Math" panose="02040503050406030204" pitchFamily="18" charset="0"/>
                                <a:ea typeface="Lato Regular"/>
                                <a:cs typeface="Lato Regular"/>
                                <a:sym typeface="Lato Regular"/>
                              </a:rPr>
                              <m:t>𝑦</m:t>
                            </m:r>
                          </m:e>
                        </m:d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 </m:t>
                        </m:r>
                      </m:e>
                    </m:d>
                    <m:r>
                      <a:rPr kumimoji="0" lang="en-US" sz="4000" b="0" i="1" u="none" strike="noStrike" cap="none" spc="0" normalizeH="0" baseline="0" smtClean="0">
                        <a:ln>
                          <a:noFill/>
                        </a:ln>
                        <a:effectLst/>
                        <a:uFillTx/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≤</m:t>
                    </m:r>
                    <m:r>
                      <a:rPr kumimoji="0" lang="en-US" sz="4000" b="0" i="1" u="none" strike="noStrike" cap="none" spc="0" normalizeH="0" baseline="0" smtClean="0">
                        <a:ln>
                          <a:noFill/>
                        </a:ln>
                        <a:effectLst/>
                        <a:uFillTx/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𝛼</m:t>
                    </m:r>
                    <m:r>
                      <a:rPr kumimoji="0" lang="en-US" sz="4000" b="0" i="1" u="none" strike="noStrike" cap="none" spc="0" normalizeH="0" baseline="0" smtClean="0">
                        <a:ln>
                          <a:noFill/>
                        </a:ln>
                        <a:effectLst/>
                        <a:uFillTx/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 </m:t>
                    </m:r>
                    <m:sSub>
                      <m:sSubPr>
                        <m:ctrlPr>
                          <a:rPr kumimoji="0" lang="en-US" sz="4000" i="1" u="none" strike="noStrike" cap="none" spc="0" normalizeH="0" baseline="0" smtClean="0">
                            <a:ln>
                              <a:noFill/>
                            </a:ln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</m:ctrlPr>
                      </m:sSubPr>
                      <m:e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𝑑</m:t>
                        </m:r>
                      </m:e>
                      <m:sub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𝑀</m:t>
                        </m:r>
                      </m:sub>
                    </m:sSub>
                    <m:d>
                      <m:dPr>
                        <m:ctrlPr>
                          <a:rPr kumimoji="0" lang="en-US" sz="4000" i="1" u="none" strike="noStrike" cap="none" spc="0" normalizeH="0" baseline="0" smtClean="0">
                            <a:ln>
                              <a:noFill/>
                            </a:ln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</m:ctrlPr>
                      </m:dPr>
                      <m:e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𝑥</m:t>
                        </m:r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,</m:t>
                        </m:r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𝑦</m:t>
                        </m:r>
                      </m:e>
                    </m:d>
                  </m:oMath>
                </a14:m>
                <a:r>
                  <a:rPr kumimoji="0" lang="en-US" sz="4000" i="0" u="none" strike="noStrike" cap="none" spc="0" normalizeH="0" baseline="0" dirty="0">
                    <a:ln>
                      <a:noFill/>
                    </a:ln>
                    <a:effectLst/>
                    <a:uFillTx/>
                    <a:ea typeface="Lato Regular"/>
                    <a:cs typeface="Lato Regular"/>
                    <a:sym typeface="Lato Regular"/>
                  </a:rPr>
                  <a:t> </a:t>
                </a:r>
              </a:p>
              <a:p>
                <a:pPr marL="914400" marR="0" indent="-914400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lphaLcPeriod"/>
                  <a:tabLst/>
                </a:pPr>
                <a:endParaRPr lang="en-US" sz="4000" spc="0" dirty="0">
                  <a:ea typeface="Lato Regular"/>
                  <a:cs typeface="Lato Regular"/>
                  <a:sym typeface="Lato Regular"/>
                </a:endParaRPr>
              </a:p>
              <a:p>
                <a:pPr marL="0" marR="0" indent="0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</a:pPr>
                <a:r>
                  <a:rPr lang="en-US" sz="4000" spc="0" dirty="0">
                    <a:ea typeface="Lato Regular"/>
                    <a:cs typeface="Lato Regular"/>
                    <a:sym typeface="Lato Regular"/>
                  </a:rPr>
                  <a:t>where </a:t>
                </a:r>
                <a14:m>
                  <m:oMath xmlns:m="http://schemas.openxmlformats.org/officeDocument/2006/math">
                    <m:r>
                      <a:rPr lang="en-US" sz="4000" b="0" i="1" spc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𝛼</m:t>
                    </m:r>
                    <m:r>
                      <a:rPr lang="en-US" sz="4000" b="0" i="1" spc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=</m:t>
                    </m:r>
                    <m:r>
                      <a:rPr lang="en-US" sz="4000" b="0" i="1" spc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𝑂</m:t>
                    </m:r>
                    <m:r>
                      <a:rPr lang="en-US" sz="4000" b="0" i="1" spc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(</m:t>
                    </m:r>
                    <m:func>
                      <m:funcPr>
                        <m:ctrlPr>
                          <a:rPr lang="en-US" sz="4000" b="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4000" b="0" i="0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log</m:t>
                        </m:r>
                      </m:fName>
                      <m:e>
                        <m:r>
                          <a:rPr lang="en-US" sz="4000" b="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𝑛</m:t>
                        </m:r>
                      </m:e>
                    </m:func>
                    <m:r>
                      <a:rPr lang="en-US" sz="4000" b="0" i="1" spc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)</m:t>
                    </m:r>
                  </m:oMath>
                </a14:m>
                <a:endParaRPr lang="en-US" sz="4000" spc="0" dirty="0">
                  <a:ea typeface="Lato Regular"/>
                  <a:cs typeface="Lato Regular"/>
                  <a:sym typeface="Lato Regular"/>
                </a:endParaRPr>
              </a:p>
            </p:txBody>
          </p:sp>
        </mc:Choice>
        <mc:Fallback xmlns="">
          <p:sp>
            <p:nvSpPr>
              <p:cNvPr id="4" name="Text Placeholder 3">
                <a:extLst>
                  <a:ext uri="{FF2B5EF4-FFF2-40B4-BE49-F238E27FC236}">
                    <a16:creationId xmlns:a16="http://schemas.microsoft.com/office/drawing/2014/main" id="{0669E4D0-2DA3-498A-9F43-365963F9D7C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"/>
              </p:nvPr>
            </p:nvSpPr>
            <p:spPr>
              <a:xfrm>
                <a:off x="1743763" y="3588580"/>
                <a:ext cx="20876154" cy="5911020"/>
              </a:xfrm>
              <a:blipFill>
                <a:blip r:embed="rId2"/>
                <a:stretch>
                  <a:fillRect l="-1109" t="-619" b="-19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64832B00-7976-4188-9AAA-B1BB7C2C0D15}"/>
              </a:ext>
            </a:extLst>
          </p:cNvPr>
          <p:cNvSpPr txBox="1"/>
          <p:nvPr/>
        </p:nvSpPr>
        <p:spPr>
          <a:xfrm>
            <a:off x="14849286" y="8318800"/>
            <a:ext cx="4703212" cy="256480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Lato Regular"/>
                <a:ea typeface="Lato Regular"/>
                <a:cs typeface="Lato Regular"/>
                <a:sym typeface="Lato Regular"/>
              </a:rPr>
              <a:t>distances change </a:t>
            </a:r>
          </a:p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3200" dirty="0">
              <a:solidFill>
                <a:srgbClr val="FFFF00"/>
              </a:solidFill>
            </a:endParaRPr>
          </a:p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Lato Regular"/>
                <a:ea typeface="Lato Regular"/>
                <a:cs typeface="Lato Regular"/>
                <a:sym typeface="Lato Regular"/>
              </a:rPr>
              <a:t>by only logarithmic factor</a:t>
            </a:r>
          </a:p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3200" dirty="0">
              <a:solidFill>
                <a:srgbClr val="FFFF00"/>
              </a:solidFill>
            </a:endParaRPr>
          </a:p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Lato Regular"/>
                <a:ea typeface="Lato Regular"/>
                <a:cs typeface="Lato Regular"/>
                <a:sym typeface="Lato Regular"/>
              </a:rPr>
              <a:t>in expectation.</a:t>
            </a:r>
          </a:p>
        </p:txBody>
      </p:sp>
      <p:sp>
        <p:nvSpPr>
          <p:cNvPr id="5" name="[Alon Awerbuch Azar Buchbinder Naor 03]">
            <a:extLst>
              <a:ext uri="{FF2B5EF4-FFF2-40B4-BE49-F238E27FC236}">
                <a16:creationId xmlns:a16="http://schemas.microsoft.com/office/drawing/2014/main" id="{1BF13BAE-9A72-4CE8-B0D2-8FC73D2D5D7C}"/>
              </a:ext>
            </a:extLst>
          </p:cNvPr>
          <p:cNvSpPr txBox="1"/>
          <p:nvPr/>
        </p:nvSpPr>
        <p:spPr>
          <a:xfrm>
            <a:off x="13594080" y="13189755"/>
            <a:ext cx="10674313" cy="4473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lnSpc>
                <a:spcPct val="80000"/>
              </a:lnSpc>
              <a:defRPr sz="5500" spc="-110">
                <a:solidFill>
                  <a:schemeClr val="accent6"/>
                </a:solidFill>
                <a:latin typeface="+mn-lt"/>
                <a:ea typeface="+mn-ea"/>
                <a:cs typeface="+mn-cs"/>
                <a:sym typeface="Lato Bold"/>
              </a:defRPr>
            </a:lvl1pPr>
          </a:lstStyle>
          <a:p>
            <a:pPr algn="r"/>
            <a:r>
              <a:rPr sz="2800" dirty="0">
                <a:solidFill>
                  <a:srgbClr val="FF9900"/>
                </a:solidFill>
              </a:rPr>
              <a:t>[</a:t>
            </a:r>
            <a:r>
              <a:rPr lang="en-US" sz="2800" dirty="0">
                <a:solidFill>
                  <a:srgbClr val="FF9900"/>
                </a:solidFill>
              </a:rPr>
              <a:t>Alon Karp Peleg West 94, </a:t>
            </a:r>
            <a:r>
              <a:rPr lang="en-US" sz="2800" dirty="0" err="1">
                <a:solidFill>
                  <a:srgbClr val="FF9900"/>
                </a:solidFill>
              </a:rPr>
              <a:t>Bartal</a:t>
            </a:r>
            <a:r>
              <a:rPr lang="en-US" sz="2800" dirty="0">
                <a:solidFill>
                  <a:srgbClr val="FF9900"/>
                </a:solidFill>
              </a:rPr>
              <a:t> 96, … , </a:t>
            </a:r>
            <a:r>
              <a:rPr lang="en-US" sz="2800" dirty="0" err="1">
                <a:solidFill>
                  <a:srgbClr val="FF9900"/>
                </a:solidFill>
              </a:rPr>
              <a:t>Fakcharoenphol</a:t>
            </a:r>
            <a:r>
              <a:rPr lang="en-US" sz="2800" dirty="0">
                <a:solidFill>
                  <a:srgbClr val="FF9900"/>
                </a:solidFill>
              </a:rPr>
              <a:t> Rao Talwar 04</a:t>
            </a:r>
            <a:r>
              <a:rPr sz="2800" dirty="0">
                <a:solidFill>
                  <a:srgbClr val="FF9900"/>
                </a:solidFill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79442442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10">
        <p159:morph option="byObject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[Alon Awerbuch Azar Buchbinder Naor 03]">
            <a:extLst>
              <a:ext uri="{FF2B5EF4-FFF2-40B4-BE49-F238E27FC236}">
                <a16:creationId xmlns:a16="http://schemas.microsoft.com/office/drawing/2014/main" id="{1BF13BAE-9A72-4CE8-B0D2-8FC73D2D5D7C}"/>
              </a:ext>
            </a:extLst>
          </p:cNvPr>
          <p:cNvSpPr txBox="1"/>
          <p:nvPr/>
        </p:nvSpPr>
        <p:spPr>
          <a:xfrm>
            <a:off x="13594080" y="13189755"/>
            <a:ext cx="10674313" cy="4473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lnSpc>
                <a:spcPct val="80000"/>
              </a:lnSpc>
              <a:defRPr sz="5500" spc="-110">
                <a:solidFill>
                  <a:schemeClr val="accent6"/>
                </a:solidFill>
                <a:latin typeface="+mn-lt"/>
                <a:ea typeface="+mn-ea"/>
                <a:cs typeface="+mn-cs"/>
                <a:sym typeface="Lato Bold"/>
              </a:defRPr>
            </a:lvl1pPr>
          </a:lstStyle>
          <a:p>
            <a:pPr algn="r"/>
            <a:r>
              <a:rPr sz="2800" dirty="0">
                <a:solidFill>
                  <a:srgbClr val="FF9900"/>
                </a:solidFill>
              </a:rPr>
              <a:t>[</a:t>
            </a:r>
            <a:r>
              <a:rPr lang="en-US" sz="2800" dirty="0">
                <a:solidFill>
                  <a:srgbClr val="FF9900"/>
                </a:solidFill>
              </a:rPr>
              <a:t>Alon Karp Peleg West 94, </a:t>
            </a:r>
            <a:r>
              <a:rPr lang="en-US" sz="2800" dirty="0" err="1">
                <a:solidFill>
                  <a:srgbClr val="FF9900"/>
                </a:solidFill>
              </a:rPr>
              <a:t>Bartal</a:t>
            </a:r>
            <a:r>
              <a:rPr lang="en-US" sz="2800" dirty="0">
                <a:solidFill>
                  <a:srgbClr val="FF9900"/>
                </a:solidFill>
              </a:rPr>
              <a:t> 96, … , </a:t>
            </a:r>
            <a:r>
              <a:rPr lang="en-US" sz="2800" dirty="0" err="1">
                <a:solidFill>
                  <a:srgbClr val="FF9900"/>
                </a:solidFill>
              </a:rPr>
              <a:t>Fakcharoenphol</a:t>
            </a:r>
            <a:r>
              <a:rPr lang="en-US" sz="2800" dirty="0">
                <a:solidFill>
                  <a:srgbClr val="FF9900"/>
                </a:solidFill>
              </a:rPr>
              <a:t> Rao Talwar 04</a:t>
            </a:r>
            <a:r>
              <a:rPr sz="2800" dirty="0">
                <a:solidFill>
                  <a:srgbClr val="FF9900"/>
                </a:solidFill>
              </a:rPr>
              <a:t>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911224-D351-47D7-AE6E-EDB03850CC6F}"/>
              </a:ext>
            </a:extLst>
          </p:cNvPr>
          <p:cNvSpPr txBox="1"/>
          <p:nvPr/>
        </p:nvSpPr>
        <p:spPr>
          <a:xfrm>
            <a:off x="1943142" y="1458006"/>
            <a:ext cx="4437113" cy="71814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4000" dirty="0"/>
              <a:t>E</a:t>
            </a:r>
            <a:r>
              <a:rPr kumimoji="0" lang="en-US" sz="40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Lato Regular"/>
                <a:ea typeface="Lato Regular"/>
                <a:cs typeface="Lato Regular"/>
                <a:sym typeface="Lato Regular"/>
              </a:rPr>
              <a:t>vocative example: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DA652FF-EE59-45B0-9B22-89EC70CD6294}"/>
              </a:ext>
            </a:extLst>
          </p:cNvPr>
          <p:cNvGrpSpPr/>
          <p:nvPr/>
        </p:nvGrpSpPr>
        <p:grpSpPr>
          <a:xfrm>
            <a:off x="3158408" y="3962165"/>
            <a:ext cx="5703271" cy="5791670"/>
            <a:chOff x="3868621" y="4624753"/>
            <a:chExt cx="5703271" cy="5791670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E91E9A54-4FFC-48DC-BA26-10D1D45AECB2}"/>
                </a:ext>
              </a:extLst>
            </p:cNvPr>
            <p:cNvSpPr/>
            <p:nvPr/>
          </p:nvSpPr>
          <p:spPr>
            <a:xfrm>
              <a:off x="3938954" y="4771292"/>
              <a:ext cx="5486400" cy="5486400"/>
            </a:xfrm>
            <a:prstGeom prst="ellipse">
              <a:avLst/>
            </a:prstGeom>
            <a:noFill/>
            <a:ln w="76200" cap="flat">
              <a:solidFill>
                <a:schemeClr val="tx1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Lato Bold"/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B13717E1-3C30-4EA9-8A24-BD381D9F7771}"/>
                </a:ext>
              </a:extLst>
            </p:cNvPr>
            <p:cNvSpPr/>
            <p:nvPr/>
          </p:nvSpPr>
          <p:spPr>
            <a:xfrm>
              <a:off x="6461237" y="4624753"/>
              <a:ext cx="293077" cy="293077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Lato Bold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8E1346F-5869-4762-BCE0-3EB55C1636FB}"/>
                </a:ext>
              </a:extLst>
            </p:cNvPr>
            <p:cNvSpPr/>
            <p:nvPr/>
          </p:nvSpPr>
          <p:spPr>
            <a:xfrm>
              <a:off x="5290865" y="4917830"/>
              <a:ext cx="293077" cy="293077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Lato Bold"/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96E6B442-50BA-4708-B09C-2F793DC6B24E}"/>
                </a:ext>
              </a:extLst>
            </p:cNvPr>
            <p:cNvSpPr/>
            <p:nvPr/>
          </p:nvSpPr>
          <p:spPr>
            <a:xfrm>
              <a:off x="4289168" y="5824832"/>
              <a:ext cx="293077" cy="293077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Lato Bold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FBB00808-7CCB-4E78-9909-AC62FBAA7F5C}"/>
                </a:ext>
              </a:extLst>
            </p:cNvPr>
            <p:cNvSpPr/>
            <p:nvPr/>
          </p:nvSpPr>
          <p:spPr>
            <a:xfrm>
              <a:off x="3868621" y="7060307"/>
              <a:ext cx="293077" cy="293077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Lato Bold"/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7BEACFB-8E92-4845-819D-E0FCB84C7E63}"/>
                </a:ext>
              </a:extLst>
            </p:cNvPr>
            <p:cNvSpPr/>
            <p:nvPr/>
          </p:nvSpPr>
          <p:spPr>
            <a:xfrm>
              <a:off x="4015159" y="8413769"/>
              <a:ext cx="293077" cy="293077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Lato Bold"/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DD12DF51-FADF-42EF-BE4C-E408C03D31C6}"/>
                </a:ext>
              </a:extLst>
            </p:cNvPr>
            <p:cNvSpPr/>
            <p:nvPr/>
          </p:nvSpPr>
          <p:spPr>
            <a:xfrm>
              <a:off x="4582245" y="9285260"/>
              <a:ext cx="293077" cy="293077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Lato Bold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5925794D-2C95-4E9C-97D7-D41801E5E022}"/>
                </a:ext>
              </a:extLst>
            </p:cNvPr>
            <p:cNvSpPr/>
            <p:nvPr/>
          </p:nvSpPr>
          <p:spPr>
            <a:xfrm>
              <a:off x="5464829" y="9919558"/>
              <a:ext cx="293077" cy="293077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Lato Bold"/>
              </a:endParaRP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DB9FB9E3-664D-49E6-9A38-25C29FE0345E}"/>
                </a:ext>
              </a:extLst>
            </p:cNvPr>
            <p:cNvSpPr/>
            <p:nvPr/>
          </p:nvSpPr>
          <p:spPr>
            <a:xfrm>
              <a:off x="6607775" y="10123346"/>
              <a:ext cx="293077" cy="293077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Lato Bold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89235B99-331C-43F0-BBD8-9AA35C9B92F8}"/>
                </a:ext>
              </a:extLst>
            </p:cNvPr>
            <p:cNvSpPr/>
            <p:nvPr/>
          </p:nvSpPr>
          <p:spPr>
            <a:xfrm>
              <a:off x="7726389" y="9830269"/>
              <a:ext cx="293077" cy="293077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Lato Bold"/>
              </a:endParaRP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88A1EE75-823A-41B8-BF1D-BA473E30D3D4}"/>
                </a:ext>
              </a:extLst>
            </p:cNvPr>
            <p:cNvSpPr/>
            <p:nvPr/>
          </p:nvSpPr>
          <p:spPr>
            <a:xfrm>
              <a:off x="8713290" y="9138721"/>
              <a:ext cx="293077" cy="293077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Lato Bold"/>
              </a:endParaRP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8E59CEF-1628-4279-B704-6D070C103399}"/>
                </a:ext>
              </a:extLst>
            </p:cNvPr>
            <p:cNvSpPr/>
            <p:nvPr/>
          </p:nvSpPr>
          <p:spPr>
            <a:xfrm>
              <a:off x="9202610" y="8120692"/>
              <a:ext cx="293077" cy="293077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Lato Bold"/>
              </a:endParaRP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3A398E1F-021A-4981-A729-DD948D049965}"/>
                </a:ext>
              </a:extLst>
            </p:cNvPr>
            <p:cNvSpPr/>
            <p:nvPr/>
          </p:nvSpPr>
          <p:spPr>
            <a:xfrm>
              <a:off x="9278815" y="7060306"/>
              <a:ext cx="293077" cy="293077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Lato Bold"/>
              </a:endParaRP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80F7DD58-2DD3-425B-9985-0F34F967DA7F}"/>
                </a:ext>
              </a:extLst>
            </p:cNvPr>
            <p:cNvSpPr/>
            <p:nvPr/>
          </p:nvSpPr>
          <p:spPr>
            <a:xfrm>
              <a:off x="8888358" y="5971370"/>
              <a:ext cx="293077" cy="293077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Lato Bold"/>
              </a:endParaRP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1BAC1492-9953-405B-A781-1B267866E557}"/>
                </a:ext>
              </a:extLst>
            </p:cNvPr>
            <p:cNvSpPr/>
            <p:nvPr/>
          </p:nvSpPr>
          <p:spPr>
            <a:xfrm>
              <a:off x="7813148" y="4917830"/>
              <a:ext cx="293077" cy="293077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Lato Bold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07C65D6-F2C2-4BF7-9485-49601EC6BD46}"/>
                  </a:ext>
                </a:extLst>
              </p:cNvPr>
              <p:cNvSpPr txBox="1"/>
              <p:nvPr/>
            </p:nvSpPr>
            <p:spPr>
              <a:xfrm>
                <a:off x="2622134" y="3598027"/>
                <a:ext cx="915699" cy="84125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48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Lato Regular"/>
                              <a:cs typeface="Lato Regular"/>
                              <a:sym typeface="Lato Regular"/>
                            </a:rPr>
                          </m:ctrlPr>
                        </m:sSubPr>
                        <m:e>
                          <m:r>
                            <a:rPr kumimoji="0" lang="en-US" sz="48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Lato Regular"/>
                              <a:cs typeface="Lato Regular"/>
                              <a:sym typeface="Lato Regular"/>
                            </a:rPr>
                            <m:t>𝐶</m:t>
                          </m:r>
                        </m:e>
                        <m:sub>
                          <m:r>
                            <a:rPr kumimoji="0" lang="en-US" sz="48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Lato Regular"/>
                              <a:cs typeface="Lato Regular"/>
                              <a:sym typeface="Lato Regular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kumimoji="0" lang="en-US" sz="48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ea typeface="Lato Regular"/>
                  <a:cs typeface="Lato Regular"/>
                  <a:sym typeface="Lato Regular"/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07C65D6-F2C2-4BF7-9485-49601EC6BD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2134" y="3598027"/>
                <a:ext cx="915699" cy="84125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746945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10">
        <p159:morph option="byObject"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65B615B-79D8-3970-B108-41474B66B377}"/>
                  </a:ext>
                </a:extLst>
              </p:cNvPr>
              <p:cNvSpPr txBox="1"/>
              <p:nvPr/>
            </p:nvSpPr>
            <p:spPr>
              <a:xfrm>
                <a:off x="2227007" y="3382254"/>
                <a:ext cx="20367522" cy="865487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:pPr marL="0" indent="0" algn="l">
                  <a:buNone/>
                </a:pPr>
                <a:r>
                  <a:rPr lang="en-US" sz="4800" dirty="0"/>
                  <a:t>Metric space. n points arrive over time, maintain a connected graph.</a:t>
                </a:r>
              </a:p>
              <a:p>
                <a:pPr marL="0" indent="0" algn="l">
                  <a:buNone/>
                </a:pPr>
                <a:endParaRPr lang="en-US" sz="4800" dirty="0"/>
              </a:p>
              <a:p>
                <a:pPr marL="0" indent="0" algn="l">
                  <a:buNone/>
                </a:pPr>
                <a:r>
                  <a:rPr lang="en-US" sz="4800" dirty="0"/>
                  <a:t>    Goal: minimize cost of tree</a:t>
                </a:r>
              </a:p>
              <a:p>
                <a:pPr marL="0" indent="0" algn="l">
                  <a:buNone/>
                </a:pPr>
                <a:endParaRPr lang="en-US" sz="4800" dirty="0"/>
              </a:p>
              <a:p>
                <a:pPr marL="0" indent="0" algn="l">
                  <a:buNone/>
                </a:pPr>
                <a:endParaRPr lang="en-US" sz="4800" dirty="0"/>
              </a:p>
              <a:p>
                <a:pPr marL="0" indent="0" algn="l">
                  <a:buNone/>
                </a:pPr>
                <a:endParaRPr lang="en-US" sz="4800" dirty="0"/>
              </a:p>
              <a:p>
                <a:pPr marL="0" indent="0" algn="l">
                  <a:buNone/>
                </a:pPr>
                <a:r>
                  <a:rPr lang="en-US" sz="4800" b="1" dirty="0">
                    <a:solidFill>
                      <a:srgbClr val="FFFF00"/>
                    </a:solidFill>
                  </a:rPr>
                  <a:t>Competitive ratio</a:t>
                </a:r>
                <a:r>
                  <a:rPr lang="en-US" sz="4800" dirty="0">
                    <a:solidFill>
                      <a:schemeClr val="accent5"/>
                    </a:solidFill>
                  </a:rPr>
                  <a:t> </a:t>
                </a:r>
                <a:r>
                  <a:rPr lang="en-US" sz="4800" dirty="0"/>
                  <a:t>of algorithm </a:t>
                </a:r>
                <a14:m>
                  <m:oMath xmlns:m="http://schemas.openxmlformats.org/officeDocument/2006/math">
                    <m:r>
                      <a:rPr lang="en-US" sz="4800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4800" dirty="0"/>
                  <a:t>:     </a:t>
                </a:r>
              </a:p>
              <a:p>
                <a:pPr marL="0" indent="0" algn="l">
                  <a:buNone/>
                </a:pPr>
                <a:endParaRPr lang="en-US" sz="4800" dirty="0"/>
              </a:p>
              <a:p>
                <a:pPr marL="0" indent="0" algn="l">
                  <a:buNone/>
                </a:pPr>
                <a:r>
                  <a:rPr lang="en-US" sz="4800" dirty="0"/>
                  <a:t>	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48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4800" b="0" i="0" smtClean="0">
                                <a:latin typeface="Cambria Math" panose="02040503050406030204" pitchFamily="18" charset="0"/>
                              </a:rPr>
                              <m:t>max</m:t>
                            </m:r>
                          </m:e>
                          <m:lim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sz="4800" b="0" i="0" smtClean="0">
                                <a:latin typeface="Cambria Math" panose="02040503050406030204" pitchFamily="18" charset="0"/>
                              </a:rPr>
                              <m:t>instances</m:t>
                            </m:r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lim>
                        </m:limLow>
                      </m:fName>
                      <m:e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      </m:t>
                        </m:r>
                        <m:f>
                          <m:fPr>
                            <m:ctrlP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n-US" sz="4800" b="0" i="0" smtClean="0">
                                <a:latin typeface="Cambria Math" panose="02040503050406030204" pitchFamily="18" charset="0"/>
                              </a:rPr>
                              <m:t>cost</m:t>
                            </m:r>
                            <m:r>
                              <a:rPr lang="en-US" sz="4800" b="0" i="0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sz="4800" b="0" i="0" smtClean="0">
                                <a:latin typeface="Cambria Math" panose="02040503050406030204" pitchFamily="18" charset="0"/>
                              </a:rPr>
                              <m:t>of</m:t>
                            </m:r>
                            <m:r>
                              <a:rPr lang="en-US" sz="4800" b="0" i="0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sz="4800" b="0" i="0" smtClean="0">
                                <a:latin typeface="Cambria Math" panose="02040503050406030204" pitchFamily="18" charset="0"/>
                              </a:rPr>
                              <m:t>algorithm</m:t>
                            </m:r>
                            <m:r>
                              <a:rPr lang="en-US" sz="4800" b="0" i="0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  <m:r>
                              <a:rPr lang="en-US" sz="4800" b="0" i="0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sz="4800" b="0" i="0" smtClean="0">
                                <a:latin typeface="Cambria Math" panose="02040503050406030204" pitchFamily="18" charset="0"/>
                              </a:rPr>
                              <m:t>on</m:t>
                            </m:r>
                            <m:r>
                              <a:rPr lang="en-US" sz="4800" b="0" i="0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sz="4800" b="0" i="0" smtClean="0">
                                <a:latin typeface="Cambria Math" panose="02040503050406030204" pitchFamily="18" charset="0"/>
                              </a:rPr>
                              <m:t>instance</m:t>
                            </m:r>
                            <m:r>
                              <a:rPr lang="en-US" sz="4800" b="0" i="0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n-US" sz="4800" b="0" i="0" smtClean="0">
                                <a:latin typeface="Cambria Math" panose="02040503050406030204" pitchFamily="18" charset="0"/>
                              </a:rPr>
                              <m:t>optimal</m:t>
                            </m:r>
                            <m:r>
                              <a:rPr lang="en-US" sz="4800" b="0" i="0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sz="4800" b="0" i="0" smtClean="0">
                                <a:latin typeface="Cambria Math" panose="02040503050406030204" pitchFamily="18" charset="0"/>
                              </a:rPr>
                              <m:t>cost</m:t>
                            </m:r>
                            <m:r>
                              <a:rPr lang="en-US" sz="4800" b="0" i="0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sz="4800" b="0" i="0" smtClean="0">
                                <a:latin typeface="Cambria Math" panose="02040503050406030204" pitchFamily="18" charset="0"/>
                              </a:rPr>
                              <m:t>to</m:t>
                            </m:r>
                            <m:r>
                              <a:rPr lang="en-US" sz="4800" b="0" i="0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sz="4800" b="0" i="0" smtClean="0">
                                <a:latin typeface="Cambria Math" panose="02040503050406030204" pitchFamily="18" charset="0"/>
                              </a:rPr>
                              <m:t>serve</m:t>
                            </m:r>
                            <m:r>
                              <a:rPr lang="en-US" sz="4800" b="0" i="0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den>
                        </m:f>
                      </m:e>
                    </m:func>
                  </m:oMath>
                </a14:m>
                <a:endParaRPr lang="en-US" sz="4800" dirty="0"/>
              </a:p>
              <a:p>
                <a:pPr marL="0" indent="0" algn="l">
                  <a:buNone/>
                </a:pPr>
                <a:endParaRPr lang="en-US" sz="4800" dirty="0"/>
              </a:p>
              <a:p>
                <a:pPr marL="0" indent="0" algn="l">
                  <a:buNone/>
                </a:pPr>
                <a:r>
                  <a:rPr lang="en-US" sz="4800" dirty="0"/>
                  <a:t>Want to minimize the competitive ratio.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65B615B-79D8-3970-B108-41474B66B3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7007" y="3382254"/>
                <a:ext cx="20367522" cy="8654870"/>
              </a:xfrm>
              <a:prstGeom prst="rect">
                <a:avLst/>
              </a:prstGeom>
              <a:blipFill>
                <a:blip r:embed="rId2"/>
                <a:stretch>
                  <a:fillRect l="-1347" t="-1620" b="-2746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2" name="Set Cove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Online Network Design</a:t>
            </a:r>
            <a:endParaRPr dirty="0"/>
          </a:p>
        </p:txBody>
      </p:sp>
      <p:sp>
        <p:nvSpPr>
          <p:cNvPr id="2" name="Oval 4">
            <a:extLst>
              <a:ext uri="{FF2B5EF4-FFF2-40B4-BE49-F238E27FC236}">
                <a16:creationId xmlns:a16="http://schemas.microsoft.com/office/drawing/2014/main" id="{2E421D3F-024B-748D-A661-F15481E511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49022" y="5476530"/>
            <a:ext cx="354747" cy="33644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" name="Oval 5">
            <a:extLst>
              <a:ext uri="{FF2B5EF4-FFF2-40B4-BE49-F238E27FC236}">
                <a16:creationId xmlns:a16="http://schemas.microsoft.com/office/drawing/2014/main" id="{BBEF3617-F932-C905-2E05-90047F4CB7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14694" y="7158734"/>
            <a:ext cx="354747" cy="33644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" name="Oval 6">
            <a:extLst>
              <a:ext uri="{FF2B5EF4-FFF2-40B4-BE49-F238E27FC236}">
                <a16:creationId xmlns:a16="http://schemas.microsoft.com/office/drawing/2014/main" id="{EB7F827F-36FC-181C-FE7C-09C4743AD4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69440" y="9850260"/>
            <a:ext cx="354747" cy="33644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" name="Oval 7">
            <a:extLst>
              <a:ext uri="{FF2B5EF4-FFF2-40B4-BE49-F238E27FC236}">
                <a16:creationId xmlns:a16="http://schemas.microsoft.com/office/drawing/2014/main" id="{5207526C-4F4C-00E8-F9FE-F0F70C3576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13261" y="7663395"/>
            <a:ext cx="354747" cy="33644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" name="Oval 9">
            <a:extLst>
              <a:ext uri="{FF2B5EF4-FFF2-40B4-BE49-F238E27FC236}">
                <a16:creationId xmlns:a16="http://schemas.microsoft.com/office/drawing/2014/main" id="{1C5D1335-32E2-3105-AF32-C7F8C79339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43171" y="7999835"/>
            <a:ext cx="354747" cy="33644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" name="Oval 10">
            <a:extLst>
              <a:ext uri="{FF2B5EF4-FFF2-40B4-BE49-F238E27FC236}">
                <a16:creationId xmlns:a16="http://schemas.microsoft.com/office/drawing/2014/main" id="{405CDBF8-3AC8-1861-4C0D-D513CF6DF5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97919" y="10186701"/>
            <a:ext cx="354747" cy="33644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" name="Oval 11">
            <a:extLst>
              <a:ext uri="{FF2B5EF4-FFF2-40B4-BE49-F238E27FC236}">
                <a16:creationId xmlns:a16="http://schemas.microsoft.com/office/drawing/2014/main" id="{A8824EA6-1894-FD0F-1602-9B10F8A29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97918" y="6990513"/>
            <a:ext cx="354747" cy="33644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10" name="Oval 13">
            <a:extLst>
              <a:ext uri="{FF2B5EF4-FFF2-40B4-BE49-F238E27FC236}">
                <a16:creationId xmlns:a16="http://schemas.microsoft.com/office/drawing/2014/main" id="{AA2B1A9B-EFF6-4273-9EAD-C57540EACF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03769" y="11027802"/>
            <a:ext cx="354747" cy="33644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" name="Oval 14">
            <a:extLst>
              <a:ext uri="{FF2B5EF4-FFF2-40B4-BE49-F238E27FC236}">
                <a16:creationId xmlns:a16="http://schemas.microsoft.com/office/drawing/2014/main" id="{7D82F448-2FBC-D397-B429-6F442B9DF2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75290" y="4971869"/>
            <a:ext cx="354747" cy="33644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2" name="Oval 17">
            <a:extLst>
              <a:ext uri="{FF2B5EF4-FFF2-40B4-BE49-F238E27FC236}">
                <a16:creationId xmlns:a16="http://schemas.microsoft.com/office/drawing/2014/main" id="{B843C306-07D1-C50F-E6CF-35C5EA1A5B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22753" y="8336276"/>
            <a:ext cx="354747" cy="33644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" name="Oval 18">
            <a:extLst>
              <a:ext uri="{FF2B5EF4-FFF2-40B4-BE49-F238E27FC236}">
                <a16:creationId xmlns:a16="http://schemas.microsoft.com/office/drawing/2014/main" id="{701D9126-6483-67E0-C272-F9B8027076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35888" y="6485852"/>
            <a:ext cx="354747" cy="33644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" name="Oval 20">
            <a:extLst>
              <a:ext uri="{FF2B5EF4-FFF2-40B4-BE49-F238E27FC236}">
                <a16:creationId xmlns:a16="http://schemas.microsoft.com/office/drawing/2014/main" id="{6CD77330-E2E5-36F0-7161-1EBAA29876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88425" y="9682040"/>
            <a:ext cx="354747" cy="33644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5" name="Oval 21">
            <a:extLst>
              <a:ext uri="{FF2B5EF4-FFF2-40B4-BE49-F238E27FC236}">
                <a16:creationId xmlns:a16="http://schemas.microsoft.com/office/drawing/2014/main" id="{C785EAB4-D8BA-D0A5-16A1-43A8B211FF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39529" y="6822293"/>
            <a:ext cx="354747" cy="33644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16" name="Oval 22">
            <a:extLst>
              <a:ext uri="{FF2B5EF4-FFF2-40B4-BE49-F238E27FC236}">
                <a16:creationId xmlns:a16="http://schemas.microsoft.com/office/drawing/2014/main" id="{269532B3-CA02-B5AA-CD6E-4AE96D3D31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58515" y="8672717"/>
            <a:ext cx="354747" cy="33644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7" name="Oval 23">
            <a:extLst>
              <a:ext uri="{FF2B5EF4-FFF2-40B4-BE49-F238E27FC236}">
                <a16:creationId xmlns:a16="http://schemas.microsoft.com/office/drawing/2014/main" id="{52D166AA-8F07-BB60-770E-6C47CFC9BA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84783" y="10859581"/>
            <a:ext cx="354747" cy="33644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" name="Oval 24">
            <a:extLst>
              <a:ext uri="{FF2B5EF4-FFF2-40B4-BE49-F238E27FC236}">
                <a16:creationId xmlns:a16="http://schemas.microsoft.com/office/drawing/2014/main" id="{B023454A-1F49-74F6-4A4B-B7E78AACEE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78932" y="5812971"/>
            <a:ext cx="354747" cy="33644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9" name="Oval 27">
            <a:extLst>
              <a:ext uri="{FF2B5EF4-FFF2-40B4-BE49-F238E27FC236}">
                <a16:creationId xmlns:a16="http://schemas.microsoft.com/office/drawing/2014/main" id="{04514BA2-75F8-2067-7F16-D241E6FDA2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07410" y="7831615"/>
            <a:ext cx="354747" cy="33644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" name="Oval 28">
            <a:extLst>
              <a:ext uri="{FF2B5EF4-FFF2-40B4-BE49-F238E27FC236}">
                <a16:creationId xmlns:a16="http://schemas.microsoft.com/office/drawing/2014/main" id="{BC74CF9B-45E5-DA34-5CE3-DCC2975F59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49022" y="6822293"/>
            <a:ext cx="354747" cy="33644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" name="Oval 30">
            <a:extLst>
              <a:ext uri="{FF2B5EF4-FFF2-40B4-BE49-F238E27FC236}">
                <a16:creationId xmlns:a16="http://schemas.microsoft.com/office/drawing/2014/main" id="{66CB5B36-3CFE-8436-50E3-6578CDFABE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56306" y="10859581"/>
            <a:ext cx="354747" cy="33644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2" name="Oval 31">
            <a:extLst>
              <a:ext uri="{FF2B5EF4-FFF2-40B4-BE49-F238E27FC236}">
                <a16:creationId xmlns:a16="http://schemas.microsoft.com/office/drawing/2014/main" id="{8403E014-83D6-F7DF-86CC-F83C9AF787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92067" y="6317632"/>
            <a:ext cx="354747" cy="33644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3" name="Oval 32">
            <a:extLst>
              <a:ext uri="{FF2B5EF4-FFF2-40B4-BE49-F238E27FC236}">
                <a16:creationId xmlns:a16="http://schemas.microsoft.com/office/drawing/2014/main" id="{17550EEE-6A07-0C10-7228-015C0BF934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71649" y="9009158"/>
            <a:ext cx="354747" cy="33644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4" name="Oval 33">
            <a:extLst>
              <a:ext uri="{FF2B5EF4-FFF2-40B4-BE49-F238E27FC236}">
                <a16:creationId xmlns:a16="http://schemas.microsoft.com/office/drawing/2014/main" id="{EE2AC853-04C5-ED84-56B6-4DE4420EDD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97918" y="11700684"/>
            <a:ext cx="354747" cy="33644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25" name="Oval 37">
            <a:extLst>
              <a:ext uri="{FF2B5EF4-FFF2-40B4-BE49-F238E27FC236}">
                <a16:creationId xmlns:a16="http://schemas.microsoft.com/office/drawing/2014/main" id="{B6A422E0-0F65-88EE-EAE9-ED28C34C13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46197" y="8916569"/>
            <a:ext cx="354747" cy="33644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6" name="Oval 38">
            <a:extLst>
              <a:ext uri="{FF2B5EF4-FFF2-40B4-BE49-F238E27FC236}">
                <a16:creationId xmlns:a16="http://schemas.microsoft.com/office/drawing/2014/main" id="{90D13D6E-A117-1CBE-5ED3-B431E6983D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30037" y="6485852"/>
            <a:ext cx="354747" cy="33644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7" name="Oval 41">
            <a:extLst>
              <a:ext uri="{FF2B5EF4-FFF2-40B4-BE49-F238E27FC236}">
                <a16:creationId xmlns:a16="http://schemas.microsoft.com/office/drawing/2014/main" id="{FE6F1E42-3111-817B-3263-CB3246CDFF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33678" y="6822293"/>
            <a:ext cx="354747" cy="33644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8" name="Oval 42">
            <a:extLst>
              <a:ext uri="{FF2B5EF4-FFF2-40B4-BE49-F238E27FC236}">
                <a16:creationId xmlns:a16="http://schemas.microsoft.com/office/drawing/2014/main" id="{B0AF093F-7C9A-F257-665D-A91FB09C2B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75290" y="9009158"/>
            <a:ext cx="354747" cy="33644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9" name="Oval 43">
            <a:extLst>
              <a:ext uri="{FF2B5EF4-FFF2-40B4-BE49-F238E27FC236}">
                <a16:creationId xmlns:a16="http://schemas.microsoft.com/office/drawing/2014/main" id="{8E9FBE0E-DE2B-4F2D-32BE-47DD868322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92067" y="11700684"/>
            <a:ext cx="354747" cy="33644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" name="Oval 44">
            <a:extLst>
              <a:ext uri="{FF2B5EF4-FFF2-40B4-BE49-F238E27FC236}">
                <a16:creationId xmlns:a16="http://schemas.microsoft.com/office/drawing/2014/main" id="{BC1A3D88-4376-D27D-23D1-90EA866E40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59947" y="9177378"/>
            <a:ext cx="354747" cy="33644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1" name="Oval 38">
            <a:extLst>
              <a:ext uri="{FF2B5EF4-FFF2-40B4-BE49-F238E27FC236}">
                <a16:creationId xmlns:a16="http://schemas.microsoft.com/office/drawing/2014/main" id="{99F26908-9A9E-DFBF-83F4-5594634ACF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6813" y="7831615"/>
            <a:ext cx="354747" cy="33644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C0B4C0B8-2F28-4495-0BAC-D82C0631E1FB}"/>
              </a:ext>
            </a:extLst>
          </p:cNvPr>
          <p:cNvCxnSpPr>
            <a:cxnSpLocks/>
            <a:stCxn id="9" idx="4"/>
            <a:endCxn id="7" idx="7"/>
          </p:cNvCxnSpPr>
          <p:nvPr/>
        </p:nvCxnSpPr>
        <p:spPr>
          <a:xfrm flipH="1">
            <a:off x="19045967" y="7326953"/>
            <a:ext cx="229325" cy="722152"/>
          </a:xfrm>
          <a:prstGeom prst="line">
            <a:avLst/>
          </a:prstGeom>
          <a:noFill/>
          <a:ln w="57150" cap="flat">
            <a:solidFill>
              <a:srgbClr val="FFFF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E52B9A2-2C76-A6AA-6093-4D7AF2182FCB}"/>
              </a:ext>
            </a:extLst>
          </p:cNvPr>
          <p:cNvCxnSpPr>
            <a:stCxn id="7" idx="4"/>
            <a:endCxn id="8" idx="0"/>
          </p:cNvCxnSpPr>
          <p:nvPr/>
        </p:nvCxnSpPr>
        <p:spPr>
          <a:xfrm>
            <a:off x="18920545" y="8336275"/>
            <a:ext cx="354748" cy="1850426"/>
          </a:xfrm>
          <a:prstGeom prst="line">
            <a:avLst/>
          </a:prstGeom>
          <a:noFill/>
          <a:ln w="57150" cap="flat">
            <a:solidFill>
              <a:srgbClr val="FFFF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7B0DFAC4-5344-2AB3-834C-B1C3B370A627}"/>
              </a:ext>
            </a:extLst>
          </p:cNvPr>
          <p:cNvCxnSpPr>
            <a:cxnSpLocks/>
            <a:stCxn id="9" idx="7"/>
            <a:endCxn id="26" idx="3"/>
          </p:cNvCxnSpPr>
          <p:nvPr/>
        </p:nvCxnSpPr>
        <p:spPr>
          <a:xfrm flipV="1">
            <a:off x="19400714" y="6773022"/>
            <a:ext cx="281274" cy="266761"/>
          </a:xfrm>
          <a:prstGeom prst="line">
            <a:avLst/>
          </a:prstGeom>
          <a:noFill/>
          <a:ln w="57150" cap="flat">
            <a:solidFill>
              <a:srgbClr val="FFFF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DE568BD4-0DC5-56F2-5EE7-33C62BE2BDA4}"/>
              </a:ext>
            </a:extLst>
          </p:cNvPr>
          <p:cNvCxnSpPr>
            <a:stCxn id="26" idx="7"/>
            <a:endCxn id="2" idx="3"/>
          </p:cNvCxnSpPr>
          <p:nvPr/>
        </p:nvCxnSpPr>
        <p:spPr>
          <a:xfrm flipV="1">
            <a:off x="19932833" y="5763700"/>
            <a:ext cx="1168140" cy="771422"/>
          </a:xfrm>
          <a:prstGeom prst="line">
            <a:avLst/>
          </a:prstGeom>
          <a:noFill/>
          <a:ln w="57150" cap="flat">
            <a:solidFill>
              <a:srgbClr val="FFFF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B22B6183-4CB2-E0F3-FBE7-4237F918901A}"/>
              </a:ext>
            </a:extLst>
          </p:cNvPr>
          <p:cNvCxnSpPr>
            <a:stCxn id="18" idx="5"/>
            <a:endCxn id="26" idx="1"/>
          </p:cNvCxnSpPr>
          <p:nvPr/>
        </p:nvCxnSpPr>
        <p:spPr>
          <a:xfrm>
            <a:off x="17981728" y="6100141"/>
            <a:ext cx="1700260" cy="434981"/>
          </a:xfrm>
          <a:prstGeom prst="line">
            <a:avLst/>
          </a:prstGeom>
          <a:noFill/>
          <a:ln w="57150" cap="flat">
            <a:solidFill>
              <a:srgbClr val="FFFF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9EC8B2F-B797-7C65-65DA-A85AE3C36258}"/>
              </a:ext>
            </a:extLst>
          </p:cNvPr>
          <p:cNvCxnSpPr>
            <a:stCxn id="30" idx="7"/>
            <a:endCxn id="7" idx="3"/>
          </p:cNvCxnSpPr>
          <p:nvPr/>
        </p:nvCxnSpPr>
        <p:spPr>
          <a:xfrm flipV="1">
            <a:off x="16562743" y="8287005"/>
            <a:ext cx="2232379" cy="939643"/>
          </a:xfrm>
          <a:prstGeom prst="line">
            <a:avLst/>
          </a:prstGeom>
          <a:noFill/>
          <a:ln w="57150" cap="flat">
            <a:solidFill>
              <a:srgbClr val="FFFF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54AD98D1-9FCF-DFEE-81C6-77678FA5DCF8}"/>
              </a:ext>
            </a:extLst>
          </p:cNvPr>
          <p:cNvCxnSpPr>
            <a:stCxn id="25" idx="7"/>
            <a:endCxn id="7" idx="3"/>
          </p:cNvCxnSpPr>
          <p:nvPr/>
        </p:nvCxnSpPr>
        <p:spPr>
          <a:xfrm flipV="1">
            <a:off x="17948993" y="8287005"/>
            <a:ext cx="846129" cy="678834"/>
          </a:xfrm>
          <a:prstGeom prst="line">
            <a:avLst/>
          </a:prstGeom>
          <a:noFill/>
          <a:ln w="57150" cap="flat">
            <a:solidFill>
              <a:srgbClr val="FFFF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B35AB8FB-3371-1D3C-E35B-3F3463968378}"/>
                  </a:ext>
                </a:extLst>
              </p:cNvPr>
              <p:cNvSpPr txBox="1"/>
              <p:nvPr/>
            </p:nvSpPr>
            <p:spPr>
              <a:xfrm>
                <a:off x="18373282" y="7655128"/>
                <a:ext cx="486736" cy="47192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24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Lato Regular"/>
                              <a:cs typeface="Lato Regular"/>
                              <a:sym typeface="Lato Regular"/>
                            </a:rPr>
                          </m:ctrlPr>
                        </m:sSubPr>
                        <m:e>
                          <m:r>
                            <a:rPr kumimoji="0" lang="en-US" sz="24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Lato Regular"/>
                              <a:cs typeface="Lato Regular"/>
                              <a:sym typeface="Lato Regular"/>
                            </a:rPr>
                            <m:t>𝑣</m:t>
                          </m:r>
                        </m:e>
                        <m:sub>
                          <m:r>
                            <a:rPr kumimoji="0" lang="en-US" sz="24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Lato Regular"/>
                              <a:cs typeface="Lato Regular"/>
                              <a:sym typeface="Lato Regular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kumimoji="0" lang="en-US" sz="24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Lato Regular"/>
                  <a:ea typeface="Lato Regular"/>
                  <a:cs typeface="Lato Regular"/>
                  <a:sym typeface="Lato Regular"/>
                </a:endParaRPr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B35AB8FB-3371-1D3C-E35B-3F34639683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73282" y="7655128"/>
                <a:ext cx="486736" cy="471924"/>
              </a:xfrm>
              <a:prstGeom prst="rect">
                <a:avLst/>
              </a:prstGeom>
              <a:blipFill>
                <a:blip r:embed="rId3"/>
                <a:stretch>
                  <a:fillRect l="-5000" b="-2597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7FA33E60-14DB-CB5B-156B-63AF4E9EE5EA}"/>
                  </a:ext>
                </a:extLst>
              </p:cNvPr>
              <p:cNvSpPr txBox="1"/>
              <p:nvPr/>
            </p:nvSpPr>
            <p:spPr>
              <a:xfrm>
                <a:off x="19465504" y="9782518"/>
                <a:ext cx="493853" cy="47192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24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Lato Regular"/>
                              <a:cs typeface="Lato Regular"/>
                              <a:sym typeface="Lato Regular"/>
                            </a:rPr>
                          </m:ctrlPr>
                        </m:sSubPr>
                        <m:e>
                          <m:r>
                            <a:rPr kumimoji="0" lang="en-US" sz="24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Lato Regular"/>
                              <a:cs typeface="Lato Regular"/>
                              <a:sym typeface="Lato Regular"/>
                            </a:rPr>
                            <m:t>𝑣</m:t>
                          </m:r>
                        </m:e>
                        <m:sub>
                          <m:r>
                            <a:rPr kumimoji="0" lang="en-US" sz="24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Lato Regular"/>
                              <a:cs typeface="Lato Regular"/>
                              <a:sym typeface="Lato Regular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kumimoji="0" lang="en-US" sz="24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Lato Regular"/>
                  <a:ea typeface="Lato Regular"/>
                  <a:cs typeface="Lato Regular"/>
                  <a:sym typeface="Lato Regular"/>
                </a:endParaRPr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7FA33E60-14DB-CB5B-156B-63AF4E9EE5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65504" y="9782518"/>
                <a:ext cx="493853" cy="471924"/>
              </a:xfrm>
              <a:prstGeom prst="rect">
                <a:avLst/>
              </a:prstGeom>
              <a:blipFill>
                <a:blip r:embed="rId4"/>
                <a:stretch>
                  <a:fillRect l="-4938" b="-2597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902C3720-BAEE-2383-A8B2-05B50A62ADCF}"/>
                  </a:ext>
                </a:extLst>
              </p:cNvPr>
              <p:cNvSpPr txBox="1"/>
              <p:nvPr/>
            </p:nvSpPr>
            <p:spPr>
              <a:xfrm>
                <a:off x="21334215" y="5745229"/>
                <a:ext cx="493853" cy="47192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24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Lato Regular"/>
                              <a:cs typeface="Lato Regular"/>
                              <a:sym typeface="Lato Regular"/>
                            </a:rPr>
                          </m:ctrlPr>
                        </m:sSubPr>
                        <m:e>
                          <m:r>
                            <a:rPr kumimoji="0" lang="en-US" sz="24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Lato Regular"/>
                              <a:cs typeface="Lato Regular"/>
                              <a:sym typeface="Lato Regular"/>
                            </a:rPr>
                            <m:t>𝑣</m:t>
                          </m:r>
                        </m:e>
                        <m:sub>
                          <m:r>
                            <a:rPr kumimoji="0" lang="en-US" sz="24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Lato Regular"/>
                              <a:cs typeface="Lato Regular"/>
                              <a:sym typeface="Lato Regular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kumimoji="0" lang="en-US" sz="24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Lato Regular"/>
                  <a:ea typeface="Lato Regular"/>
                  <a:cs typeface="Lato Regular"/>
                  <a:sym typeface="Lato Regular"/>
                </a:endParaRPr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902C3720-BAEE-2383-A8B2-05B50A62AD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4215" y="5745229"/>
                <a:ext cx="493853" cy="471924"/>
              </a:xfrm>
              <a:prstGeom prst="rect">
                <a:avLst/>
              </a:prstGeom>
              <a:blipFill>
                <a:blip r:embed="rId5"/>
                <a:stretch>
                  <a:fillRect l="-6173" b="-2564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96CD095D-4E86-BB2C-EEBA-168B9101C187}"/>
                  </a:ext>
                </a:extLst>
              </p:cNvPr>
              <p:cNvSpPr txBox="1"/>
              <p:nvPr/>
            </p:nvSpPr>
            <p:spPr>
              <a:xfrm>
                <a:off x="17429980" y="5989081"/>
                <a:ext cx="480709" cy="47192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24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Lato Regular"/>
                              <a:cs typeface="Lato Regular"/>
                              <a:sym typeface="Lato Regular"/>
                            </a:rPr>
                          </m:ctrlPr>
                        </m:sSubPr>
                        <m:e>
                          <m:r>
                            <a:rPr kumimoji="0" lang="en-US" sz="24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Lato Regular"/>
                              <a:cs typeface="Lato Regular"/>
                              <a:sym typeface="Lato Regular"/>
                            </a:rPr>
                            <m:t>𝑣</m:t>
                          </m:r>
                        </m:e>
                        <m:sub>
                          <m:r>
                            <a:rPr kumimoji="0" lang="en-US" sz="24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Lato Regular"/>
                              <a:cs typeface="Lato Regular"/>
                              <a:sym typeface="Lato Regular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kumimoji="0" lang="en-US" sz="24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Lato Regular"/>
                  <a:ea typeface="Lato Regular"/>
                  <a:cs typeface="Lato Regular"/>
                  <a:sym typeface="Lato Regular"/>
                </a:endParaRPr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96CD095D-4E86-BB2C-EEBA-168B9101C1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29980" y="5989081"/>
                <a:ext cx="480709" cy="471924"/>
              </a:xfrm>
              <a:prstGeom prst="rect">
                <a:avLst/>
              </a:prstGeom>
              <a:blipFill>
                <a:blip r:embed="rId6"/>
                <a:stretch>
                  <a:fillRect l="-5063" b="-2564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A846EEE5-23DE-1073-9967-F5E0616E657C}"/>
                  </a:ext>
                </a:extLst>
              </p:cNvPr>
              <p:cNvSpPr txBox="1"/>
              <p:nvPr/>
            </p:nvSpPr>
            <p:spPr>
              <a:xfrm>
                <a:off x="16190393" y="8625478"/>
                <a:ext cx="493853" cy="47192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24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Lato Regular"/>
                              <a:cs typeface="Lato Regular"/>
                              <a:sym typeface="Lato Regular"/>
                            </a:rPr>
                          </m:ctrlPr>
                        </m:sSubPr>
                        <m:e>
                          <m:r>
                            <a:rPr kumimoji="0" lang="en-US" sz="24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Lato Regular"/>
                              <a:cs typeface="Lato Regular"/>
                              <a:sym typeface="Lato Regular"/>
                            </a:rPr>
                            <m:t>𝑣</m:t>
                          </m:r>
                        </m:e>
                        <m:sub>
                          <m:r>
                            <a:rPr kumimoji="0" lang="en-US" sz="24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Lato Regular"/>
                              <a:cs typeface="Lato Regular"/>
                              <a:sym typeface="Lato Regular"/>
                            </a:rPr>
                            <m:t>5</m:t>
                          </m:r>
                        </m:sub>
                      </m:sSub>
                    </m:oMath>
                  </m:oMathPara>
                </a14:m>
                <a:endParaRPr kumimoji="0" lang="en-US" sz="24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Lato Regular"/>
                  <a:ea typeface="Lato Regular"/>
                  <a:cs typeface="Lato Regular"/>
                  <a:sym typeface="Lato Regular"/>
                </a:endParaRPr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A846EEE5-23DE-1073-9967-F5E0616E65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0393" y="8625478"/>
                <a:ext cx="493853" cy="471924"/>
              </a:xfrm>
              <a:prstGeom prst="rect">
                <a:avLst/>
              </a:prstGeom>
              <a:blipFill>
                <a:blip r:embed="rId7"/>
                <a:stretch>
                  <a:fillRect l="-6173" b="-3896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0BB9A581-27C1-A1A3-2763-7D506C9F9C6D}"/>
                  </a:ext>
                </a:extLst>
              </p:cNvPr>
              <p:cNvSpPr txBox="1"/>
              <p:nvPr/>
            </p:nvSpPr>
            <p:spPr>
              <a:xfrm>
                <a:off x="17443852" y="9134271"/>
                <a:ext cx="493853" cy="47192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24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Lato Regular"/>
                              <a:cs typeface="Lato Regular"/>
                              <a:sym typeface="Lato Regular"/>
                            </a:rPr>
                          </m:ctrlPr>
                        </m:sSubPr>
                        <m:e>
                          <m:r>
                            <a:rPr kumimoji="0" lang="en-US" sz="24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Lato Regular"/>
                              <a:cs typeface="Lato Regular"/>
                              <a:sym typeface="Lato Regular"/>
                            </a:rPr>
                            <m:t>𝑣</m:t>
                          </m:r>
                        </m:e>
                        <m:sub>
                          <m:r>
                            <a:rPr kumimoji="0" lang="en-US" sz="24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Lato Regular"/>
                              <a:cs typeface="Lato Regular"/>
                              <a:sym typeface="Lato Regular"/>
                            </a:rPr>
                            <m:t>6</m:t>
                          </m:r>
                        </m:sub>
                      </m:sSub>
                    </m:oMath>
                  </m:oMathPara>
                </a14:m>
                <a:endParaRPr kumimoji="0" lang="en-US" sz="24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Lato Regular"/>
                  <a:ea typeface="Lato Regular"/>
                  <a:cs typeface="Lato Regular"/>
                  <a:sym typeface="Lato Regular"/>
                </a:endParaRPr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0BB9A581-27C1-A1A3-2763-7D506C9F9C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43852" y="9134271"/>
                <a:ext cx="493853" cy="471924"/>
              </a:xfrm>
              <a:prstGeom prst="rect">
                <a:avLst/>
              </a:prstGeom>
              <a:blipFill>
                <a:blip r:embed="rId8"/>
                <a:stretch>
                  <a:fillRect l="-6173" b="-2564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[Alon Awerbuch Azar Buchbinder Naor 03]">
            <a:extLst>
              <a:ext uri="{FF2B5EF4-FFF2-40B4-BE49-F238E27FC236}">
                <a16:creationId xmlns:a16="http://schemas.microsoft.com/office/drawing/2014/main" id="{9AAE8F14-970C-4747-AF0E-F132703C4C48}"/>
              </a:ext>
            </a:extLst>
          </p:cNvPr>
          <p:cNvSpPr txBox="1"/>
          <p:nvPr/>
        </p:nvSpPr>
        <p:spPr>
          <a:xfrm>
            <a:off x="15076871" y="13251313"/>
            <a:ext cx="9237555" cy="3980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lnSpc>
                <a:spcPct val="80000"/>
              </a:lnSpc>
              <a:defRPr sz="5500" spc="-110">
                <a:solidFill>
                  <a:schemeClr val="accent6"/>
                </a:solidFill>
                <a:latin typeface="+mn-lt"/>
                <a:ea typeface="+mn-ea"/>
                <a:cs typeface="+mn-cs"/>
                <a:sym typeface="Lato Bold"/>
              </a:defRPr>
            </a:lvl1pPr>
          </a:lstStyle>
          <a:p>
            <a:pPr algn="r"/>
            <a:r>
              <a:rPr lang="en-US" sz="2400" dirty="0">
                <a:solidFill>
                  <a:srgbClr val="FFA5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[</a:t>
            </a:r>
            <a:r>
              <a:rPr lang="en-US" sz="2400" dirty="0" err="1">
                <a:solidFill>
                  <a:srgbClr val="FFA5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Imase</a:t>
            </a:r>
            <a:r>
              <a:rPr lang="en-US" sz="2400" dirty="0">
                <a:solidFill>
                  <a:srgbClr val="FFA5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Waxman 91]</a:t>
            </a:r>
            <a:endParaRPr sz="2400" dirty="0">
              <a:solidFill>
                <a:srgbClr val="FFA500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6253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4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6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8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  <p:bldP spid="18" grpId="0" animBg="1"/>
      <p:bldP spid="25" grpId="0" animBg="1"/>
      <p:bldP spid="30" grpId="0" animBg="1"/>
      <p:bldP spid="41" grpId="0"/>
      <p:bldP spid="42" grpId="0"/>
      <p:bldP spid="44" grpId="0"/>
      <p:bldP spid="45" grpId="0"/>
      <p:bldP spid="46" grpId="0"/>
      <p:bldP spid="4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Placeholder 3">
                <a:extLst>
                  <a:ext uri="{FF2B5EF4-FFF2-40B4-BE49-F238E27FC236}">
                    <a16:creationId xmlns:a16="http://schemas.microsoft.com/office/drawing/2014/main" id="{0669E4D0-2DA3-498A-9F43-365963F9D7C1}"/>
                  </a:ext>
                </a:extLst>
              </p:cNvPr>
              <p:cNvSpPr>
                <a:spLocks noGrp="1"/>
              </p:cNvSpPr>
              <p:nvPr>
                <p:ph type="body" sz="half" idx="1"/>
              </p:nvPr>
            </p:nvSpPr>
            <p:spPr>
              <a:xfrm>
                <a:off x="1743763" y="3588580"/>
                <a:ext cx="20876154" cy="5911020"/>
              </a:xfrm>
            </p:spPr>
            <p:txBody>
              <a:bodyPr>
                <a:normAutofit fontScale="92500" lnSpcReduction="10000"/>
              </a:bodyPr>
              <a:lstStyle/>
              <a:p>
                <a:pPr marL="0" marR="0" indent="0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4000" b="1" spc="0" dirty="0">
                    <a:ea typeface="Lato Regular"/>
                    <a:cs typeface="Lato Regular"/>
                    <a:sym typeface="Lato Regular"/>
                  </a:rPr>
                  <a:t>Theorem:</a:t>
                </a:r>
              </a:p>
              <a:p>
                <a:pPr marL="0" marR="0" indent="0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lang="en-US" sz="4000" spc="0" dirty="0">
                  <a:ea typeface="Lato Regular"/>
                  <a:cs typeface="Lato Regular"/>
                  <a:sym typeface="Lato Regular"/>
                </a:endParaRPr>
              </a:p>
              <a:p>
                <a:pPr marL="0" indent="0" hangingPunct="0">
                  <a:lnSpc>
                    <a:spcPct val="100000"/>
                  </a:lnSpc>
                </a:pPr>
                <a:r>
                  <a:rPr lang="en-US" sz="4000" spc="0" dirty="0">
                    <a:ea typeface="Lato Regular"/>
                    <a:cs typeface="Lato Regular"/>
                    <a:sym typeface="Lato Regular"/>
                  </a:rPr>
                  <a:t>Exists algo that takes any n point metric space </a:t>
                </a:r>
                <a14:m>
                  <m:oMath xmlns:m="http://schemas.openxmlformats.org/officeDocument/2006/math">
                    <m:r>
                      <a:rPr lang="en-US" sz="4000" i="1" spc="0" dirty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𝑀</m:t>
                    </m:r>
                    <m:r>
                      <a:rPr lang="en-US" sz="4000" i="1" spc="0" dirty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 = (</m:t>
                    </m:r>
                    <m:r>
                      <a:rPr lang="en-US" sz="4000" i="1" spc="0" dirty="0" err="1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𝑉</m:t>
                    </m:r>
                    <m:r>
                      <a:rPr lang="en-US" sz="4000" i="1" spc="0" dirty="0" err="1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,</m:t>
                    </m:r>
                    <m:r>
                      <a:rPr lang="en-US" sz="4000" i="1" spc="0" dirty="0" err="1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𝑑</m:t>
                    </m:r>
                    <m:r>
                      <a:rPr lang="en-US" sz="4000" i="1" spc="0" dirty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)</m:t>
                    </m:r>
                  </m:oMath>
                </a14:m>
                <a:r>
                  <a:rPr lang="en-US" sz="4000" spc="0" dirty="0">
                    <a:ea typeface="Lato Regular"/>
                    <a:cs typeface="Lato Regular"/>
                    <a:sym typeface="Lato Regular"/>
                  </a:rPr>
                  <a:t> </a:t>
                </a:r>
                <a:r>
                  <a:rPr kumimoji="0" lang="en-US" sz="4000" i="0" u="none" strike="noStrike" cap="none" spc="0" normalizeH="0" baseline="0" dirty="0">
                    <a:ln>
                      <a:noFill/>
                    </a:ln>
                    <a:effectLst/>
                    <a:uFillTx/>
                    <a:ea typeface="Lato Regular"/>
                    <a:cs typeface="Lato Regular"/>
                    <a:sym typeface="Lato Regular"/>
                  </a:rPr>
                  <a:t>and </a:t>
                </a:r>
                <a:br>
                  <a:rPr kumimoji="0" lang="en-US" sz="4000" i="0" u="none" strike="noStrike" cap="none" spc="0" normalizeH="0" baseline="0" dirty="0">
                    <a:ln>
                      <a:noFill/>
                    </a:ln>
                    <a:effectLst/>
                    <a:uFillTx/>
                    <a:ea typeface="Lato Regular"/>
                    <a:cs typeface="Lato Regular"/>
                    <a:sym typeface="Lato Regular"/>
                  </a:rPr>
                </a:br>
                <a:br>
                  <a:rPr kumimoji="0" lang="en-US" sz="4000" i="0" u="none" strike="noStrike" cap="none" spc="0" normalizeH="0" baseline="0" dirty="0">
                    <a:ln>
                      <a:noFill/>
                    </a:ln>
                    <a:effectLst/>
                    <a:uFillTx/>
                    <a:ea typeface="Lato Regular"/>
                    <a:cs typeface="Lato Regular"/>
                    <a:sym typeface="Lato Regular"/>
                  </a:rPr>
                </a:br>
                <a:r>
                  <a:rPr kumimoji="0" lang="en-US" sz="4000" i="0" u="none" strike="noStrike" cap="none" spc="0" normalizeH="0" baseline="0" dirty="0">
                    <a:ln>
                      <a:noFill/>
                    </a:ln>
                    <a:effectLst/>
                    <a:uFillTx/>
                    <a:ea typeface="Lato Regular"/>
                    <a:cs typeface="Lato Regular"/>
                    <a:sym typeface="Lato Regular"/>
                  </a:rPr>
                  <a:t>		</a:t>
                </a:r>
                <a:r>
                  <a:rPr lang="en-US" sz="4000" spc="0" dirty="0">
                    <a:ea typeface="Lato Regular"/>
                    <a:cs typeface="Lato Regular"/>
                    <a:sym typeface="Lato Regular"/>
                  </a:rPr>
                  <a:t>outputs a random tree </a:t>
                </a:r>
                <a14:m>
                  <m:oMath xmlns:m="http://schemas.openxmlformats.org/officeDocument/2006/math">
                    <m:r>
                      <a:rPr lang="en-US" sz="4000" i="1" spc="0" dirty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𝑇</m:t>
                    </m:r>
                    <m:r>
                      <a:rPr lang="en-US" sz="4000" i="1" spc="0" dirty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 = (</m:t>
                    </m:r>
                    <m:r>
                      <a:rPr lang="en-US" sz="4000" i="1" spc="0" dirty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𝑉</m:t>
                    </m:r>
                    <m:r>
                      <a:rPr lang="en-US" sz="4000" i="1" spc="0" dirty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, </m:t>
                    </m:r>
                    <m:r>
                      <a:rPr lang="en-US" sz="4000" i="1" spc="0" dirty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𝑑</m:t>
                    </m:r>
                    <m:r>
                      <a:rPr lang="en-US" sz="4000" i="1" spc="0" dirty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)</m:t>
                    </m:r>
                  </m:oMath>
                </a14:m>
                <a:r>
                  <a:rPr lang="en-US" sz="4000" spc="0" dirty="0">
                    <a:ea typeface="Lato Regular"/>
                    <a:cs typeface="Lato Regular"/>
                    <a:sym typeface="Lato Regular"/>
                  </a:rPr>
                  <a:t> such that for all </a:t>
                </a:r>
                <a14:m>
                  <m:oMath xmlns:m="http://schemas.openxmlformats.org/officeDocument/2006/math">
                    <m:r>
                      <a:rPr lang="en-US" sz="4000" i="1" spc="0" dirty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𝑥</m:t>
                    </m:r>
                    <m:r>
                      <a:rPr lang="en-US" sz="4000" i="1" spc="0" dirty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,</m:t>
                    </m:r>
                    <m:r>
                      <a:rPr lang="en-US" sz="4000" i="1" spc="0" dirty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𝑦</m:t>
                    </m:r>
                    <m:r>
                      <a:rPr lang="en-US" sz="4000" i="1" spc="0" dirty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∈</m:t>
                    </m:r>
                    <m:r>
                      <a:rPr lang="en-US" sz="4000" i="1" spc="0" dirty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𝑉</m:t>
                    </m:r>
                  </m:oMath>
                </a14:m>
                <a:endParaRPr lang="en-US" sz="4000" spc="0" dirty="0">
                  <a:ea typeface="Lato Regular"/>
                  <a:cs typeface="Lato Regular"/>
                  <a:sym typeface="Lato Regular"/>
                </a:endParaRPr>
              </a:p>
              <a:p>
                <a:pPr marL="0" marR="0" indent="0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4000" i="0" u="none" strike="noStrike" cap="none" spc="0" normalizeH="0" baseline="0" dirty="0">
                  <a:ln>
                    <a:noFill/>
                  </a:ln>
                  <a:effectLst/>
                  <a:uFillTx/>
                  <a:ea typeface="Lato Regular"/>
                  <a:cs typeface="Lato Regular"/>
                  <a:sym typeface="Lato Regular"/>
                </a:endParaRPr>
              </a:p>
              <a:p>
                <a:pPr marL="914400" marR="0" indent="-914400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lphaLcPeriod"/>
                  <a:tabLst/>
                </a:pPr>
                <a:r>
                  <a:rPr lang="en-US" sz="4000" spc="0" dirty="0">
                    <a:ea typeface="Lato Regular"/>
                    <a:cs typeface="Lato Regular"/>
                    <a:sym typeface="Lato Regular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</m:ctrlPr>
                      </m:sSubPr>
                      <m:e>
                        <m:r>
                          <a:rPr lang="en-US" sz="4000" b="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𝑑</m:t>
                        </m:r>
                      </m:e>
                      <m:sub>
                        <m:r>
                          <a:rPr lang="en-US" sz="4000" b="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𝑇</m:t>
                        </m:r>
                      </m:sub>
                    </m:sSub>
                    <m:d>
                      <m:dPr>
                        <m:ctrlPr>
                          <a:rPr lang="en-US" sz="400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</m:ctrlPr>
                      </m:dPr>
                      <m:e>
                        <m:r>
                          <a:rPr lang="en-US" sz="4000" b="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𝑥</m:t>
                        </m:r>
                        <m:r>
                          <a:rPr lang="en-US" sz="4000" b="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,</m:t>
                        </m:r>
                        <m:r>
                          <a:rPr lang="en-US" sz="4000" b="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𝑦</m:t>
                        </m:r>
                      </m:e>
                    </m:d>
                    <m:r>
                      <a:rPr lang="en-US" sz="4000" b="0" i="1" spc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≥</m:t>
                    </m:r>
                    <m:sSub>
                      <m:sSubPr>
                        <m:ctrlPr>
                          <a:rPr lang="en-US" sz="400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</m:ctrlPr>
                      </m:sSubPr>
                      <m:e>
                        <m:r>
                          <a:rPr lang="en-US" sz="4000" b="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𝑑</m:t>
                        </m:r>
                      </m:e>
                      <m:sub>
                        <m:r>
                          <a:rPr lang="en-US" sz="4000" b="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𝑀</m:t>
                        </m:r>
                      </m:sub>
                    </m:sSub>
                    <m:d>
                      <m:dPr>
                        <m:ctrlPr>
                          <a:rPr lang="en-US" sz="400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</m:ctrlPr>
                      </m:dPr>
                      <m:e>
                        <m:r>
                          <a:rPr lang="en-US" sz="4000" b="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𝑥</m:t>
                        </m:r>
                        <m:r>
                          <a:rPr lang="en-US" sz="4000" b="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,</m:t>
                        </m:r>
                        <m:r>
                          <a:rPr lang="en-US" sz="4000" b="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𝑦</m:t>
                        </m:r>
                      </m:e>
                    </m:d>
                  </m:oMath>
                </a14:m>
                <a:endParaRPr kumimoji="0" lang="en-US" sz="4000" i="0" u="none" strike="noStrike" cap="none" spc="0" normalizeH="0" baseline="0" dirty="0">
                  <a:ln>
                    <a:noFill/>
                  </a:ln>
                  <a:effectLst/>
                  <a:uFillTx/>
                  <a:ea typeface="Lato Regular"/>
                  <a:cs typeface="Lato Regular"/>
                  <a:sym typeface="Lato Regular"/>
                </a:endParaRPr>
              </a:p>
              <a:p>
                <a:pPr marL="914400" marR="0" indent="-914400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lphaLcPeriod"/>
                  <a:tabLst/>
                </a:pPr>
                <a:endParaRPr kumimoji="0" lang="en-US" sz="4000" i="0" u="none" strike="noStrike" cap="none" spc="0" normalizeH="0" baseline="0" dirty="0">
                  <a:ln>
                    <a:noFill/>
                  </a:ln>
                  <a:effectLst/>
                  <a:uFillTx/>
                  <a:ea typeface="Lato Regular"/>
                  <a:cs typeface="Lato Regular"/>
                  <a:sym typeface="Lato Regular"/>
                </a:endParaRPr>
              </a:p>
              <a:p>
                <a:pPr marL="914400" marR="0" indent="-914400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lphaLcPeriod"/>
                  <a:tabLst/>
                </a:pPr>
                <a:r>
                  <a:rPr kumimoji="0" lang="en-US" sz="4000" i="0" u="none" strike="noStrike" cap="none" spc="0" normalizeH="0" baseline="0" dirty="0">
                    <a:ln>
                      <a:noFill/>
                    </a:ln>
                    <a:effectLst/>
                    <a:uFillTx/>
                    <a:ea typeface="Lato Regular"/>
                    <a:cs typeface="Lato Regular"/>
                    <a:sym typeface="Lato Regular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4000" b="0" i="1" u="none" strike="noStrike" cap="none" spc="0" normalizeH="0" baseline="0" smtClean="0">
                        <a:ln>
                          <a:noFill/>
                        </a:ln>
                        <a:effectLst/>
                        <a:uFillTx/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𝔼</m:t>
                    </m:r>
                    <m:d>
                      <m:dPr>
                        <m:begChr m:val="["/>
                        <m:endChr m:val="]"/>
                        <m:ctrlPr>
                          <a:rPr kumimoji="0" lang="en-US" sz="4000" i="1" u="none" strike="noStrike" cap="none" spc="0" normalizeH="0" baseline="0" smtClean="0">
                            <a:ln>
                              <a:noFill/>
                            </a:ln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</m:ctrlPr>
                      </m:dPr>
                      <m:e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 </m:t>
                        </m:r>
                        <m:sSub>
                          <m:sSubPr>
                            <m:ctrlPr>
                              <a:rPr kumimoji="0" lang="en-US" sz="4000" i="1" u="none" strike="noStrike" cap="none" spc="0" normalizeH="0" baseline="0" smtClean="0">
                                <a:ln>
                                  <a:noFill/>
                                </a:ln>
                                <a:effectLst/>
                                <a:uFillTx/>
                                <a:latin typeface="Cambria Math" panose="02040503050406030204" pitchFamily="18" charset="0"/>
                                <a:ea typeface="Lato Regular"/>
                                <a:cs typeface="Lato Regular"/>
                                <a:sym typeface="Lato Regular"/>
                              </a:rPr>
                            </m:ctrlPr>
                          </m:sSubPr>
                          <m:e>
                            <m:r>
                              <a:rPr kumimoji="0" lang="en-US" sz="4000" b="0" i="1" u="none" strike="noStrike" cap="none" spc="0" normalizeH="0" baseline="0" smtClean="0">
                                <a:ln>
                                  <a:noFill/>
                                </a:ln>
                                <a:effectLst/>
                                <a:uFillTx/>
                                <a:latin typeface="Cambria Math" panose="02040503050406030204" pitchFamily="18" charset="0"/>
                                <a:ea typeface="Lato Regular"/>
                                <a:cs typeface="Lato Regular"/>
                                <a:sym typeface="Lato Regular"/>
                              </a:rPr>
                              <m:t>𝑑</m:t>
                            </m:r>
                          </m:e>
                          <m:sub>
                            <m:r>
                              <a:rPr kumimoji="0" lang="en-US" sz="4000" b="0" i="1" u="none" strike="noStrike" cap="none" spc="0" normalizeH="0" baseline="0" smtClean="0">
                                <a:ln>
                                  <a:noFill/>
                                </a:ln>
                                <a:effectLst/>
                                <a:uFillTx/>
                                <a:latin typeface="Cambria Math" panose="02040503050406030204" pitchFamily="18" charset="0"/>
                                <a:ea typeface="Lato Regular"/>
                                <a:cs typeface="Lato Regular"/>
                                <a:sym typeface="Lato Regular"/>
                              </a:rPr>
                              <m:t>𝑇</m:t>
                            </m:r>
                          </m:sub>
                        </m:sSub>
                        <m:d>
                          <m:dPr>
                            <m:ctrlPr>
                              <a:rPr kumimoji="0" lang="en-US" sz="4000" i="1" u="none" strike="noStrike" cap="none" spc="0" normalizeH="0" baseline="0" smtClean="0">
                                <a:ln>
                                  <a:noFill/>
                                </a:ln>
                                <a:effectLst/>
                                <a:uFillTx/>
                                <a:latin typeface="Cambria Math" panose="02040503050406030204" pitchFamily="18" charset="0"/>
                                <a:ea typeface="Lato Regular"/>
                                <a:cs typeface="Lato Regular"/>
                                <a:sym typeface="Lato Regular"/>
                              </a:rPr>
                            </m:ctrlPr>
                          </m:dPr>
                          <m:e>
                            <m:r>
                              <a:rPr kumimoji="0" lang="en-US" sz="4000" b="0" i="1" u="none" strike="noStrike" cap="none" spc="0" normalizeH="0" baseline="0" smtClean="0">
                                <a:ln>
                                  <a:noFill/>
                                </a:ln>
                                <a:effectLst/>
                                <a:uFillTx/>
                                <a:latin typeface="Cambria Math" panose="02040503050406030204" pitchFamily="18" charset="0"/>
                                <a:ea typeface="Lato Regular"/>
                                <a:cs typeface="Lato Regular"/>
                                <a:sym typeface="Lato Regular"/>
                              </a:rPr>
                              <m:t>𝑥</m:t>
                            </m:r>
                            <m:r>
                              <a:rPr kumimoji="0" lang="en-US" sz="4000" b="0" i="1" u="none" strike="noStrike" cap="none" spc="0" normalizeH="0" baseline="0" smtClean="0">
                                <a:ln>
                                  <a:noFill/>
                                </a:ln>
                                <a:effectLst/>
                                <a:uFillTx/>
                                <a:latin typeface="Cambria Math" panose="02040503050406030204" pitchFamily="18" charset="0"/>
                                <a:ea typeface="Lato Regular"/>
                                <a:cs typeface="Lato Regular"/>
                                <a:sym typeface="Lato Regular"/>
                              </a:rPr>
                              <m:t>,</m:t>
                            </m:r>
                            <m:r>
                              <a:rPr kumimoji="0" lang="en-US" sz="4000" b="0" i="1" u="none" strike="noStrike" cap="none" spc="0" normalizeH="0" baseline="0" smtClean="0">
                                <a:ln>
                                  <a:noFill/>
                                </a:ln>
                                <a:effectLst/>
                                <a:uFillTx/>
                                <a:latin typeface="Cambria Math" panose="02040503050406030204" pitchFamily="18" charset="0"/>
                                <a:ea typeface="Lato Regular"/>
                                <a:cs typeface="Lato Regular"/>
                                <a:sym typeface="Lato Regular"/>
                              </a:rPr>
                              <m:t>𝑦</m:t>
                            </m:r>
                          </m:e>
                        </m:d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 </m:t>
                        </m:r>
                      </m:e>
                    </m:d>
                    <m:r>
                      <a:rPr kumimoji="0" lang="en-US" sz="4000" b="0" i="1" u="none" strike="noStrike" cap="none" spc="0" normalizeH="0" baseline="0" smtClean="0">
                        <a:ln>
                          <a:noFill/>
                        </a:ln>
                        <a:effectLst/>
                        <a:uFillTx/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≤</m:t>
                    </m:r>
                    <m:r>
                      <a:rPr kumimoji="0" lang="en-US" sz="4000" b="0" i="1" u="none" strike="noStrike" cap="none" spc="0" normalizeH="0" baseline="0" smtClean="0">
                        <a:ln>
                          <a:noFill/>
                        </a:ln>
                        <a:effectLst/>
                        <a:uFillTx/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𝛼</m:t>
                    </m:r>
                    <m:r>
                      <a:rPr kumimoji="0" lang="en-US" sz="4000" b="0" i="1" u="none" strike="noStrike" cap="none" spc="0" normalizeH="0" baseline="0" smtClean="0">
                        <a:ln>
                          <a:noFill/>
                        </a:ln>
                        <a:effectLst/>
                        <a:uFillTx/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 </m:t>
                    </m:r>
                    <m:sSub>
                      <m:sSubPr>
                        <m:ctrlPr>
                          <a:rPr kumimoji="0" lang="en-US" sz="4000" i="1" u="none" strike="noStrike" cap="none" spc="0" normalizeH="0" baseline="0" smtClean="0">
                            <a:ln>
                              <a:noFill/>
                            </a:ln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</m:ctrlPr>
                      </m:sSubPr>
                      <m:e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𝑑</m:t>
                        </m:r>
                      </m:e>
                      <m:sub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𝑀</m:t>
                        </m:r>
                      </m:sub>
                    </m:sSub>
                    <m:d>
                      <m:dPr>
                        <m:ctrlPr>
                          <a:rPr kumimoji="0" lang="en-US" sz="4000" i="1" u="none" strike="noStrike" cap="none" spc="0" normalizeH="0" baseline="0" smtClean="0">
                            <a:ln>
                              <a:noFill/>
                            </a:ln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</m:ctrlPr>
                      </m:dPr>
                      <m:e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𝑥</m:t>
                        </m:r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,</m:t>
                        </m:r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𝑦</m:t>
                        </m:r>
                      </m:e>
                    </m:d>
                  </m:oMath>
                </a14:m>
                <a:r>
                  <a:rPr kumimoji="0" lang="en-US" sz="4000" i="0" u="none" strike="noStrike" cap="none" spc="0" normalizeH="0" baseline="0" dirty="0">
                    <a:ln>
                      <a:noFill/>
                    </a:ln>
                    <a:effectLst/>
                    <a:uFillTx/>
                    <a:ea typeface="Lato Regular"/>
                    <a:cs typeface="Lato Regular"/>
                    <a:sym typeface="Lato Regular"/>
                  </a:rPr>
                  <a:t> </a:t>
                </a:r>
              </a:p>
              <a:p>
                <a:pPr marL="914400" marR="0" indent="-914400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lphaLcPeriod"/>
                  <a:tabLst/>
                </a:pPr>
                <a:endParaRPr lang="en-US" sz="4000" spc="0" dirty="0">
                  <a:ea typeface="Lato Regular"/>
                  <a:cs typeface="Lato Regular"/>
                  <a:sym typeface="Lato Regular"/>
                </a:endParaRPr>
              </a:p>
              <a:p>
                <a:pPr marL="0" marR="0" indent="0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</a:pPr>
                <a:r>
                  <a:rPr lang="en-US" sz="4000" spc="0" dirty="0">
                    <a:ea typeface="Lato Regular"/>
                    <a:cs typeface="Lato Regular"/>
                    <a:sym typeface="Lato Regular"/>
                  </a:rPr>
                  <a:t>where </a:t>
                </a:r>
                <a14:m>
                  <m:oMath xmlns:m="http://schemas.openxmlformats.org/officeDocument/2006/math">
                    <m:r>
                      <a:rPr lang="en-US" sz="4000" b="0" i="1" spc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𝛼</m:t>
                    </m:r>
                    <m:r>
                      <a:rPr lang="en-US" sz="4000" b="0" i="1" spc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=</m:t>
                    </m:r>
                    <m:r>
                      <a:rPr lang="en-US" sz="4000" b="0" i="1" spc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𝑂</m:t>
                    </m:r>
                    <m:r>
                      <a:rPr lang="en-US" sz="4000" b="0" i="1" spc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(</m:t>
                    </m:r>
                    <m:func>
                      <m:funcPr>
                        <m:ctrlPr>
                          <a:rPr lang="en-US" sz="4000" b="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4000" b="0" i="0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log</m:t>
                        </m:r>
                      </m:fName>
                      <m:e>
                        <m:r>
                          <a:rPr lang="en-US" sz="4000" b="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𝑛</m:t>
                        </m:r>
                      </m:e>
                    </m:func>
                    <m:r>
                      <a:rPr lang="en-US" sz="4000" b="0" i="1" spc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)</m:t>
                    </m:r>
                  </m:oMath>
                </a14:m>
                <a:endParaRPr lang="en-US" sz="4000" spc="0" dirty="0">
                  <a:ea typeface="Lato Regular"/>
                  <a:cs typeface="Lato Regular"/>
                  <a:sym typeface="Lato Regular"/>
                </a:endParaRPr>
              </a:p>
            </p:txBody>
          </p:sp>
        </mc:Choice>
        <mc:Fallback xmlns="">
          <p:sp>
            <p:nvSpPr>
              <p:cNvPr id="4" name="Text Placeholder 3">
                <a:extLst>
                  <a:ext uri="{FF2B5EF4-FFF2-40B4-BE49-F238E27FC236}">
                    <a16:creationId xmlns:a16="http://schemas.microsoft.com/office/drawing/2014/main" id="{0669E4D0-2DA3-498A-9F43-365963F9D7C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"/>
              </p:nvPr>
            </p:nvSpPr>
            <p:spPr>
              <a:xfrm>
                <a:off x="1743763" y="3588580"/>
                <a:ext cx="20876154" cy="5911020"/>
              </a:xfrm>
              <a:blipFill>
                <a:blip r:embed="rId2"/>
                <a:stretch>
                  <a:fillRect l="-1109" t="-619" b="-19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64832B00-7976-4188-9AAA-B1BB7C2C0D15}"/>
              </a:ext>
            </a:extLst>
          </p:cNvPr>
          <p:cNvSpPr txBox="1"/>
          <p:nvPr/>
        </p:nvSpPr>
        <p:spPr>
          <a:xfrm>
            <a:off x="14849286" y="8318800"/>
            <a:ext cx="4703212" cy="256480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Lato Regular"/>
                <a:ea typeface="Lato Regular"/>
                <a:cs typeface="Lato Regular"/>
                <a:sym typeface="Lato Regular"/>
              </a:rPr>
              <a:t>distances change </a:t>
            </a:r>
          </a:p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3200" dirty="0">
              <a:solidFill>
                <a:srgbClr val="FFFF00"/>
              </a:solidFill>
            </a:endParaRPr>
          </a:p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Lato Regular"/>
                <a:ea typeface="Lato Regular"/>
                <a:cs typeface="Lato Regular"/>
                <a:sym typeface="Lato Regular"/>
              </a:rPr>
              <a:t>by only logarithmic factor</a:t>
            </a:r>
          </a:p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3200" dirty="0">
              <a:solidFill>
                <a:srgbClr val="FFFF00"/>
              </a:solidFill>
            </a:endParaRPr>
          </a:p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Lato Regular"/>
                <a:ea typeface="Lato Regular"/>
                <a:cs typeface="Lato Regular"/>
                <a:sym typeface="Lato Regular"/>
              </a:rPr>
              <a:t>in expectation.</a:t>
            </a:r>
          </a:p>
        </p:txBody>
      </p:sp>
      <p:sp>
        <p:nvSpPr>
          <p:cNvPr id="5" name="[Alon Awerbuch Azar Buchbinder Naor 03]">
            <a:extLst>
              <a:ext uri="{FF2B5EF4-FFF2-40B4-BE49-F238E27FC236}">
                <a16:creationId xmlns:a16="http://schemas.microsoft.com/office/drawing/2014/main" id="{1BF13BAE-9A72-4CE8-B0D2-8FC73D2D5D7C}"/>
              </a:ext>
            </a:extLst>
          </p:cNvPr>
          <p:cNvSpPr txBox="1"/>
          <p:nvPr/>
        </p:nvSpPr>
        <p:spPr>
          <a:xfrm>
            <a:off x="13594080" y="13189755"/>
            <a:ext cx="10674313" cy="4473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lnSpc>
                <a:spcPct val="80000"/>
              </a:lnSpc>
              <a:defRPr sz="5500" spc="-110">
                <a:solidFill>
                  <a:schemeClr val="accent6"/>
                </a:solidFill>
                <a:latin typeface="+mn-lt"/>
                <a:ea typeface="+mn-ea"/>
                <a:cs typeface="+mn-cs"/>
                <a:sym typeface="Lato Bold"/>
              </a:defRPr>
            </a:lvl1pPr>
          </a:lstStyle>
          <a:p>
            <a:pPr algn="r"/>
            <a:r>
              <a:rPr sz="2800" dirty="0">
                <a:solidFill>
                  <a:srgbClr val="FF9900"/>
                </a:solidFill>
              </a:rPr>
              <a:t>[</a:t>
            </a:r>
            <a:r>
              <a:rPr lang="en-US" sz="2800" dirty="0">
                <a:solidFill>
                  <a:srgbClr val="FF9900"/>
                </a:solidFill>
              </a:rPr>
              <a:t>Alon Karp Peleg West 94, </a:t>
            </a:r>
            <a:r>
              <a:rPr lang="en-US" sz="2800" dirty="0" err="1">
                <a:solidFill>
                  <a:srgbClr val="FF9900"/>
                </a:solidFill>
              </a:rPr>
              <a:t>Bartal</a:t>
            </a:r>
            <a:r>
              <a:rPr lang="en-US" sz="2800" dirty="0">
                <a:solidFill>
                  <a:srgbClr val="FF9900"/>
                </a:solidFill>
              </a:rPr>
              <a:t> 96, … , </a:t>
            </a:r>
            <a:r>
              <a:rPr lang="en-US" sz="2800" dirty="0" err="1">
                <a:solidFill>
                  <a:srgbClr val="FF9900"/>
                </a:solidFill>
              </a:rPr>
              <a:t>Fakcharoenphol</a:t>
            </a:r>
            <a:r>
              <a:rPr lang="en-US" sz="2800" dirty="0">
                <a:solidFill>
                  <a:srgbClr val="FF9900"/>
                </a:solidFill>
              </a:rPr>
              <a:t> Rao Talwar 04</a:t>
            </a:r>
            <a:r>
              <a:rPr sz="2800" dirty="0">
                <a:solidFill>
                  <a:srgbClr val="FF9900"/>
                </a:solidFill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5198370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10">
        <p159:morph option="byObject"/>
      </p:transition>
    </mc:Choice>
    <mc:Fallback xmlns="">
      <p:transition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Online Set Cove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Algorithm #2</a:t>
            </a:r>
            <a:endParaRPr dirty="0"/>
          </a:p>
        </p:txBody>
      </p:sp>
      <p:sp>
        <p:nvSpPr>
          <p:cNvPr id="5" name="[Alon Awerbuch Azar Buchbinder Naor 03]">
            <a:extLst>
              <a:ext uri="{FF2B5EF4-FFF2-40B4-BE49-F238E27FC236}">
                <a16:creationId xmlns:a16="http://schemas.microsoft.com/office/drawing/2014/main" id="{69C7657B-9A22-5E17-1C8D-23B7D0AA9F18}"/>
              </a:ext>
            </a:extLst>
          </p:cNvPr>
          <p:cNvSpPr txBox="1"/>
          <p:nvPr/>
        </p:nvSpPr>
        <p:spPr>
          <a:xfrm>
            <a:off x="17334825" y="13181670"/>
            <a:ext cx="6933568" cy="4473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lnSpc>
                <a:spcPct val="80000"/>
              </a:lnSpc>
              <a:defRPr sz="5500" spc="-110">
                <a:solidFill>
                  <a:schemeClr val="accent6"/>
                </a:solidFill>
                <a:latin typeface="+mn-lt"/>
                <a:ea typeface="+mn-ea"/>
                <a:cs typeface="+mn-cs"/>
                <a:sym typeface="Lato Bold"/>
              </a:defRPr>
            </a:lvl1pPr>
          </a:lstStyle>
          <a:p>
            <a:pPr algn="r"/>
            <a:r>
              <a:rPr sz="2800" dirty="0">
                <a:solidFill>
                  <a:srgbClr val="FF9900"/>
                </a:solidFill>
              </a:rPr>
              <a:t>[</a:t>
            </a:r>
            <a:r>
              <a:rPr lang="en-US" sz="2800" dirty="0" err="1">
                <a:solidFill>
                  <a:srgbClr val="FF9900"/>
                </a:solidFill>
              </a:rPr>
              <a:t>Awerbuch</a:t>
            </a:r>
            <a:r>
              <a:rPr lang="en-US" sz="2800" dirty="0">
                <a:solidFill>
                  <a:srgbClr val="FF9900"/>
                </a:solidFill>
              </a:rPr>
              <a:t> Azar 96</a:t>
            </a:r>
            <a:r>
              <a:rPr sz="2800" dirty="0">
                <a:solidFill>
                  <a:srgbClr val="FF9900"/>
                </a:solidFill>
              </a:rPr>
              <a:t>]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Goal: pick smallest # sets to cover all elements.">
                <a:extLst>
                  <a:ext uri="{FF2B5EF4-FFF2-40B4-BE49-F238E27FC236}">
                    <a16:creationId xmlns:a16="http://schemas.microsoft.com/office/drawing/2014/main" id="{A2BA297F-32AB-482C-858D-D7A907642C89}"/>
                  </a:ext>
                </a:extLst>
              </p:cNvPr>
              <p:cNvSpPr txBox="1"/>
              <p:nvPr/>
            </p:nvSpPr>
            <p:spPr>
              <a:xfrm>
                <a:off x="1536987" y="3914203"/>
                <a:ext cx="11702645" cy="729110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val="1"/>
                </a:ext>
              </a:extLst>
            </p:spPr>
            <p:txBody>
              <a:bodyPr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r>
                  <a:rPr lang="en-US" dirty="0"/>
                  <a:t>Sample a random tree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from the theorem</a:t>
                </a:r>
              </a:p>
            </p:txBody>
          </p:sp>
        </mc:Choice>
        <mc:Fallback xmlns="">
          <p:sp>
            <p:nvSpPr>
              <p:cNvPr id="42" name="Goal: pick smallest # sets to cover all elements.">
                <a:extLst>
                  <a:ext uri="{FF2B5EF4-FFF2-40B4-BE49-F238E27FC236}">
                    <a16:creationId xmlns:a16="http://schemas.microsoft.com/office/drawing/2014/main" id="{A2BA297F-32AB-482C-858D-D7A907642C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6987" y="3914203"/>
                <a:ext cx="11702645" cy="729110"/>
              </a:xfrm>
              <a:prstGeom prst="rect">
                <a:avLst/>
              </a:prstGeom>
              <a:blipFill>
                <a:blip r:embed="rId2"/>
                <a:stretch>
                  <a:fillRect l="-2188" t="-13333" b="-33333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xmlns:a14="http://schemas.microsoft.com/office/drawing/2010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Goal: pick smallest # sets to cover all elements.">
                <a:extLst>
                  <a:ext uri="{FF2B5EF4-FFF2-40B4-BE49-F238E27FC236}">
                    <a16:creationId xmlns:a16="http://schemas.microsoft.com/office/drawing/2014/main" id="{5FE9B98D-6F50-44C6-9BCB-167438CA649D}"/>
                  </a:ext>
                </a:extLst>
              </p:cNvPr>
              <p:cNvSpPr txBox="1"/>
              <p:nvPr/>
            </p:nvSpPr>
            <p:spPr>
              <a:xfrm>
                <a:off x="1536987" y="7881856"/>
                <a:ext cx="11813253" cy="718145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val="1"/>
                </a:ext>
              </a:extLst>
            </p:spPr>
            <p:txBody>
              <a:bodyPr wrap="square"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r>
                  <a:rPr lang="en-US" dirty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rPr>
                  <a:t>Thm 1:</a:t>
                </a:r>
                <a:r>
                  <a:rPr lang="en-US" dirty="0"/>
                  <a:t> algo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dirty="0"/>
                  <a:t>-competitive (randomized)</a:t>
                </a:r>
              </a:p>
            </p:txBody>
          </p:sp>
        </mc:Choice>
        <mc:Fallback xmlns="">
          <p:sp>
            <p:nvSpPr>
              <p:cNvPr id="44" name="Goal: pick smallest # sets to cover all elements.">
                <a:extLst>
                  <a:ext uri="{FF2B5EF4-FFF2-40B4-BE49-F238E27FC236}">
                    <a16:creationId xmlns:a16="http://schemas.microsoft.com/office/drawing/2014/main" id="{5FE9B98D-6F50-44C6-9BCB-167438CA64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6987" y="7881856"/>
                <a:ext cx="11813253" cy="718145"/>
              </a:xfrm>
              <a:prstGeom prst="rect">
                <a:avLst/>
              </a:prstGeom>
              <a:blipFill>
                <a:blip r:embed="rId3"/>
                <a:stretch>
                  <a:fillRect l="-2167" t="-14407" b="-34746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xmlns:a14="http://schemas.microsoft.com/office/drawing/2010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Goal: pick smallest # sets to cover all elements.">
                <a:extLst>
                  <a:ext uri="{FF2B5EF4-FFF2-40B4-BE49-F238E27FC236}">
                    <a16:creationId xmlns:a16="http://schemas.microsoft.com/office/drawing/2014/main" id="{698A8237-6A07-4E3D-A73C-AC160A957B52}"/>
                  </a:ext>
                </a:extLst>
              </p:cNvPr>
              <p:cNvSpPr txBox="1"/>
              <p:nvPr/>
            </p:nvSpPr>
            <p:spPr>
              <a:xfrm>
                <a:off x="2326473" y="4852498"/>
                <a:ext cx="12456327" cy="718145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val="1"/>
                </a:ext>
              </a:extLst>
            </p:spPr>
            <p:txBody>
              <a:bodyPr wrap="square"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r>
                  <a:rPr lang="en-US" dirty="0"/>
                  <a:t>When request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FFFF00"/>
                    </a:solidFill>
                  </a:rPr>
                  <a:t> </a:t>
                </a:r>
                <a:r>
                  <a:rPr lang="en-US" dirty="0"/>
                  <a:t>comes, use unique path to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92D050"/>
                        </a:solidFill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5" name="Goal: pick smallest # sets to cover all elements.">
                <a:extLst>
                  <a:ext uri="{FF2B5EF4-FFF2-40B4-BE49-F238E27FC236}">
                    <a16:creationId xmlns:a16="http://schemas.microsoft.com/office/drawing/2014/main" id="{698A8237-6A07-4E3D-A73C-AC160A957B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6473" y="4852498"/>
                <a:ext cx="12456327" cy="718145"/>
              </a:xfrm>
              <a:prstGeom prst="rect">
                <a:avLst/>
              </a:prstGeom>
              <a:blipFill>
                <a:blip r:embed="rId4"/>
                <a:stretch>
                  <a:fillRect l="-2105" t="-14407" b="-34746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xmlns:a14="http://schemas.microsoft.com/office/drawing/2010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Goal: pick smallest # sets to cover all elements.">
                <a:extLst>
                  <a:ext uri="{FF2B5EF4-FFF2-40B4-BE49-F238E27FC236}">
                    <a16:creationId xmlns:a16="http://schemas.microsoft.com/office/drawing/2014/main" id="{EDB11D80-83EA-4DB8-A9BC-77E9402B3657}"/>
                  </a:ext>
                </a:extLst>
              </p:cNvPr>
              <p:cNvSpPr txBox="1"/>
              <p:nvPr/>
            </p:nvSpPr>
            <p:spPr>
              <a:xfrm>
                <a:off x="1534913" y="2942175"/>
                <a:ext cx="11702645" cy="729110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val="1"/>
                </a:ext>
              </a:extLst>
            </p:spPr>
            <p:txBody>
              <a:bodyPr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r>
                  <a:rPr lang="en-US" dirty="0"/>
                  <a:t>Underlying metric space, root vertex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7" name="Goal: pick smallest # sets to cover all elements.">
                <a:extLst>
                  <a:ext uri="{FF2B5EF4-FFF2-40B4-BE49-F238E27FC236}">
                    <a16:creationId xmlns:a16="http://schemas.microsoft.com/office/drawing/2014/main" id="{EDB11D80-83EA-4DB8-A9BC-77E9402B36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4913" y="2942175"/>
                <a:ext cx="11702645" cy="729110"/>
              </a:xfrm>
              <a:prstGeom prst="rect">
                <a:avLst/>
              </a:prstGeom>
              <a:blipFill>
                <a:blip r:embed="rId6"/>
                <a:stretch>
                  <a:fillRect l="-2188" t="-13445" b="-34454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:m="http://schemas.openxmlformats.org/officeDocument/2006/math" xmlns="" xmlns:a14="http://schemas.microsoft.com/office/drawing/2010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Goal: pick smallest # sets to cover all elements.">
                <a:extLst>
                  <a:ext uri="{FF2B5EF4-FFF2-40B4-BE49-F238E27FC236}">
                    <a16:creationId xmlns:a16="http://schemas.microsoft.com/office/drawing/2014/main" id="{5EE82CF6-4A14-4D35-B2C3-55613F2352DC}"/>
                  </a:ext>
                </a:extLst>
              </p:cNvPr>
              <p:cNvSpPr txBox="1"/>
              <p:nvPr/>
            </p:nvSpPr>
            <p:spPr>
              <a:xfrm>
                <a:off x="2549991" y="9221041"/>
                <a:ext cx="10119527" cy="718145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val="1"/>
                </a:ext>
              </a:extLst>
            </p:spPr>
            <p:txBody>
              <a:bodyPr wrap="square"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r>
                  <a:rPr lang="en-US" dirty="0"/>
                  <a:t>Recall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9" name="Goal: pick smallest # sets to cover all elements.">
                <a:extLst>
                  <a:ext uri="{FF2B5EF4-FFF2-40B4-BE49-F238E27FC236}">
                    <a16:creationId xmlns:a16="http://schemas.microsoft.com/office/drawing/2014/main" id="{5EE82CF6-4A14-4D35-B2C3-55613F2352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9991" y="9221041"/>
                <a:ext cx="10119527" cy="718145"/>
              </a:xfrm>
              <a:prstGeom prst="rect">
                <a:avLst/>
              </a:prstGeom>
              <a:blipFill>
                <a:blip r:embed="rId7"/>
                <a:stretch>
                  <a:fillRect l="-2530" t="-14530" b="-35897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3963FCA-D25A-4330-85B3-8FDC8F6C1808}"/>
              </a:ext>
            </a:extLst>
          </p:cNvPr>
          <p:cNvCxnSpPr>
            <a:cxnSpLocks/>
          </p:cNvCxnSpPr>
          <p:nvPr/>
        </p:nvCxnSpPr>
        <p:spPr>
          <a:xfrm flipH="1">
            <a:off x="3071446" y="8841015"/>
            <a:ext cx="1339418" cy="2225570"/>
          </a:xfrm>
          <a:prstGeom prst="straightConnector1">
            <a:avLst/>
          </a:prstGeom>
          <a:noFill/>
          <a:ln w="76200" cap="flat">
            <a:solidFill>
              <a:srgbClr val="FFFFFF"/>
            </a:solidFill>
            <a:prstDash val="solid"/>
            <a:miter lim="400000"/>
            <a:headEnd type="triangle" w="med" len="med"/>
            <a:tailEnd type="none" w="med" len="med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8639954D-66AD-4A5C-88C5-2D62B674D3F6}"/>
              </a:ext>
            </a:extLst>
          </p:cNvPr>
          <p:cNvSpPr txBox="1"/>
          <p:nvPr/>
        </p:nvSpPr>
        <p:spPr>
          <a:xfrm>
            <a:off x="1055973" y="11443916"/>
            <a:ext cx="5302735" cy="59503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Lato Regular"/>
                <a:ea typeface="Lato Regular"/>
                <a:cs typeface="Lato Regular"/>
                <a:sym typeface="Lato Regular"/>
              </a:rPr>
              <a:t>only</a:t>
            </a:r>
            <a:r>
              <a:rPr kumimoji="0" lang="en-US" sz="3200" b="0" i="0" u="none" strike="noStrike" cap="none" spc="0" normalizeH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Lato Regular"/>
                <a:ea typeface="Lato Regular"/>
                <a:cs typeface="Lato Regular"/>
                <a:sym typeface="Lato Regular"/>
              </a:rPr>
              <a:t> </a:t>
            </a:r>
            <a:r>
              <a: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Lato Regular"/>
                <a:ea typeface="Lato Regular"/>
                <a:cs typeface="Lato Regular"/>
                <a:sym typeface="Lato Regular"/>
              </a:rPr>
              <a:t>works in known metric!!</a:t>
            </a:r>
          </a:p>
        </p:txBody>
      </p:sp>
    </p:spTree>
    <p:extLst>
      <p:ext uri="{BB962C8B-B14F-4D97-AF65-F5344CB8AC3E}">
        <p14:creationId xmlns:p14="http://schemas.microsoft.com/office/powerpoint/2010/main" val="571695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10">
        <p159:morph option="byObject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Online Set Cove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Algorithm #2</a:t>
            </a:r>
            <a:endParaRPr dirty="0"/>
          </a:p>
        </p:txBody>
      </p:sp>
      <p:sp>
        <p:nvSpPr>
          <p:cNvPr id="5" name="[Alon Awerbuch Azar Buchbinder Naor 03]">
            <a:extLst>
              <a:ext uri="{FF2B5EF4-FFF2-40B4-BE49-F238E27FC236}">
                <a16:creationId xmlns:a16="http://schemas.microsoft.com/office/drawing/2014/main" id="{69C7657B-9A22-5E17-1C8D-23B7D0AA9F18}"/>
              </a:ext>
            </a:extLst>
          </p:cNvPr>
          <p:cNvSpPr txBox="1"/>
          <p:nvPr/>
        </p:nvSpPr>
        <p:spPr>
          <a:xfrm>
            <a:off x="17334825" y="13181670"/>
            <a:ext cx="6933568" cy="4473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lnSpc>
                <a:spcPct val="80000"/>
              </a:lnSpc>
              <a:defRPr sz="5500" spc="-110">
                <a:solidFill>
                  <a:schemeClr val="accent6"/>
                </a:solidFill>
                <a:latin typeface="+mn-lt"/>
                <a:ea typeface="+mn-ea"/>
                <a:cs typeface="+mn-cs"/>
                <a:sym typeface="Lato Bold"/>
              </a:defRPr>
            </a:lvl1pPr>
          </a:lstStyle>
          <a:p>
            <a:pPr algn="r"/>
            <a:r>
              <a:rPr sz="2800" dirty="0">
                <a:solidFill>
                  <a:srgbClr val="FF9900"/>
                </a:solidFill>
              </a:rPr>
              <a:t>[</a:t>
            </a:r>
            <a:r>
              <a:rPr lang="en-US" sz="2800" dirty="0" err="1">
                <a:solidFill>
                  <a:srgbClr val="FF9900"/>
                </a:solidFill>
              </a:rPr>
              <a:t>Awerbuch</a:t>
            </a:r>
            <a:r>
              <a:rPr lang="en-US" sz="2800" dirty="0">
                <a:solidFill>
                  <a:srgbClr val="FF9900"/>
                </a:solidFill>
              </a:rPr>
              <a:t> Azar 96</a:t>
            </a:r>
            <a:r>
              <a:rPr sz="2800" dirty="0">
                <a:solidFill>
                  <a:srgbClr val="FF9900"/>
                </a:solidFill>
              </a:rPr>
              <a:t>]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Goal: pick smallest # sets to cover all elements.">
                <a:extLst>
                  <a:ext uri="{FF2B5EF4-FFF2-40B4-BE49-F238E27FC236}">
                    <a16:creationId xmlns:a16="http://schemas.microsoft.com/office/drawing/2014/main" id="{A2BA297F-32AB-482C-858D-D7A907642C89}"/>
                  </a:ext>
                </a:extLst>
              </p:cNvPr>
              <p:cNvSpPr txBox="1"/>
              <p:nvPr/>
            </p:nvSpPr>
            <p:spPr>
              <a:xfrm>
                <a:off x="1536987" y="3914203"/>
                <a:ext cx="11702645" cy="729110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val="1"/>
                </a:ext>
              </a:extLst>
            </p:spPr>
            <p:txBody>
              <a:bodyPr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r>
                  <a:rPr lang="en-US" dirty="0"/>
                  <a:t>Sample a random tree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from the theorem</a:t>
                </a:r>
              </a:p>
            </p:txBody>
          </p:sp>
        </mc:Choice>
        <mc:Fallback xmlns="">
          <p:sp>
            <p:nvSpPr>
              <p:cNvPr id="42" name="Goal: pick smallest # sets to cover all elements.">
                <a:extLst>
                  <a:ext uri="{FF2B5EF4-FFF2-40B4-BE49-F238E27FC236}">
                    <a16:creationId xmlns:a16="http://schemas.microsoft.com/office/drawing/2014/main" id="{A2BA297F-32AB-482C-858D-D7A907642C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6987" y="3914203"/>
                <a:ext cx="11702645" cy="729110"/>
              </a:xfrm>
              <a:prstGeom prst="rect">
                <a:avLst/>
              </a:prstGeom>
              <a:blipFill>
                <a:blip r:embed="rId2"/>
                <a:stretch>
                  <a:fillRect l="-2188" t="-13333" b="-33333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xmlns:a14="http://schemas.microsoft.com/office/drawing/2010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Goal: pick smallest # sets to cover all elements.">
                <a:extLst>
                  <a:ext uri="{FF2B5EF4-FFF2-40B4-BE49-F238E27FC236}">
                    <a16:creationId xmlns:a16="http://schemas.microsoft.com/office/drawing/2014/main" id="{5FE9B98D-6F50-44C6-9BCB-167438CA649D}"/>
                  </a:ext>
                </a:extLst>
              </p:cNvPr>
              <p:cNvSpPr txBox="1"/>
              <p:nvPr/>
            </p:nvSpPr>
            <p:spPr>
              <a:xfrm>
                <a:off x="1536987" y="7881856"/>
                <a:ext cx="11813253" cy="718145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val="1"/>
                </a:ext>
              </a:extLst>
            </p:spPr>
            <p:txBody>
              <a:bodyPr wrap="square"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r>
                  <a:rPr lang="en-US" dirty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rPr>
                  <a:t>Thm 1:</a:t>
                </a:r>
                <a:r>
                  <a:rPr lang="en-US" dirty="0"/>
                  <a:t> algo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dirty="0"/>
                  <a:t>-competitive (randomized)</a:t>
                </a:r>
              </a:p>
            </p:txBody>
          </p:sp>
        </mc:Choice>
        <mc:Fallback xmlns="">
          <p:sp>
            <p:nvSpPr>
              <p:cNvPr id="44" name="Goal: pick smallest # sets to cover all elements.">
                <a:extLst>
                  <a:ext uri="{FF2B5EF4-FFF2-40B4-BE49-F238E27FC236}">
                    <a16:creationId xmlns:a16="http://schemas.microsoft.com/office/drawing/2014/main" id="{5FE9B98D-6F50-44C6-9BCB-167438CA64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6987" y="7881856"/>
                <a:ext cx="11813253" cy="718145"/>
              </a:xfrm>
              <a:prstGeom prst="rect">
                <a:avLst/>
              </a:prstGeom>
              <a:blipFill>
                <a:blip r:embed="rId3"/>
                <a:stretch>
                  <a:fillRect l="-2167" t="-14407" b="-34746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xmlns:a14="http://schemas.microsoft.com/office/drawing/2010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Goal: pick smallest # sets to cover all elements.">
                <a:extLst>
                  <a:ext uri="{FF2B5EF4-FFF2-40B4-BE49-F238E27FC236}">
                    <a16:creationId xmlns:a16="http://schemas.microsoft.com/office/drawing/2014/main" id="{698A8237-6A07-4E3D-A73C-AC160A957B52}"/>
                  </a:ext>
                </a:extLst>
              </p:cNvPr>
              <p:cNvSpPr txBox="1"/>
              <p:nvPr/>
            </p:nvSpPr>
            <p:spPr>
              <a:xfrm>
                <a:off x="2326473" y="4852498"/>
                <a:ext cx="12456327" cy="718145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val="1"/>
                </a:ext>
              </a:extLst>
            </p:spPr>
            <p:txBody>
              <a:bodyPr wrap="square"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r>
                  <a:rPr lang="en-US" dirty="0"/>
                  <a:t>When request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FFFF00"/>
                    </a:solidFill>
                  </a:rPr>
                  <a:t> </a:t>
                </a:r>
                <a:r>
                  <a:rPr lang="en-US" dirty="0"/>
                  <a:t>comes, use unique path to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92D050"/>
                        </a:solidFill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5" name="Goal: pick smallest # sets to cover all elements.">
                <a:extLst>
                  <a:ext uri="{FF2B5EF4-FFF2-40B4-BE49-F238E27FC236}">
                    <a16:creationId xmlns:a16="http://schemas.microsoft.com/office/drawing/2014/main" id="{698A8237-6A07-4E3D-A73C-AC160A957B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6473" y="4852498"/>
                <a:ext cx="12456327" cy="718145"/>
              </a:xfrm>
              <a:prstGeom prst="rect">
                <a:avLst/>
              </a:prstGeom>
              <a:blipFill>
                <a:blip r:embed="rId4"/>
                <a:stretch>
                  <a:fillRect l="-2105" t="-14407" b="-34746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xmlns:a14="http://schemas.microsoft.com/office/drawing/2010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Goal: pick smallest # sets to cover all elements.">
                <a:extLst>
                  <a:ext uri="{FF2B5EF4-FFF2-40B4-BE49-F238E27FC236}">
                    <a16:creationId xmlns:a16="http://schemas.microsoft.com/office/drawing/2014/main" id="{EDB11D80-83EA-4DB8-A9BC-77E9402B3657}"/>
                  </a:ext>
                </a:extLst>
              </p:cNvPr>
              <p:cNvSpPr txBox="1"/>
              <p:nvPr/>
            </p:nvSpPr>
            <p:spPr>
              <a:xfrm>
                <a:off x="1534913" y="2942175"/>
                <a:ext cx="11702645" cy="729110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val="1"/>
                </a:ext>
              </a:extLst>
            </p:spPr>
            <p:txBody>
              <a:bodyPr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r>
                  <a:rPr lang="en-US" dirty="0"/>
                  <a:t>Underlying metric space, root vertex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7" name="Goal: pick smallest # sets to cover all elements.">
                <a:extLst>
                  <a:ext uri="{FF2B5EF4-FFF2-40B4-BE49-F238E27FC236}">
                    <a16:creationId xmlns:a16="http://schemas.microsoft.com/office/drawing/2014/main" id="{EDB11D80-83EA-4DB8-A9BC-77E9402B36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4913" y="2942175"/>
                <a:ext cx="11702645" cy="729110"/>
              </a:xfrm>
              <a:prstGeom prst="rect">
                <a:avLst/>
              </a:prstGeom>
              <a:blipFill>
                <a:blip r:embed="rId6"/>
                <a:stretch>
                  <a:fillRect l="-2188" t="-13445" b="-34454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:m="http://schemas.openxmlformats.org/officeDocument/2006/math" xmlns="" xmlns:a14="http://schemas.microsoft.com/office/drawing/2010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Goal: pick smallest # sets to cover all elements.">
                <a:extLst>
                  <a:ext uri="{FF2B5EF4-FFF2-40B4-BE49-F238E27FC236}">
                    <a16:creationId xmlns:a16="http://schemas.microsoft.com/office/drawing/2014/main" id="{5EE82CF6-4A14-4D35-B2C3-55613F2352DC}"/>
                  </a:ext>
                </a:extLst>
              </p:cNvPr>
              <p:cNvSpPr txBox="1"/>
              <p:nvPr/>
            </p:nvSpPr>
            <p:spPr>
              <a:xfrm>
                <a:off x="2549991" y="9221041"/>
                <a:ext cx="10119527" cy="718145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val="1"/>
                </a:ext>
              </a:extLst>
            </p:spPr>
            <p:txBody>
              <a:bodyPr wrap="square"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r>
                  <a:rPr lang="en-US" dirty="0"/>
                  <a:t>Recall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9" name="Goal: pick smallest # sets to cover all elements.">
                <a:extLst>
                  <a:ext uri="{FF2B5EF4-FFF2-40B4-BE49-F238E27FC236}">
                    <a16:creationId xmlns:a16="http://schemas.microsoft.com/office/drawing/2014/main" id="{5EE82CF6-4A14-4D35-B2C3-55613F2352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9991" y="9221041"/>
                <a:ext cx="10119527" cy="718145"/>
              </a:xfrm>
              <a:prstGeom prst="rect">
                <a:avLst/>
              </a:prstGeom>
              <a:blipFill>
                <a:blip r:embed="rId7"/>
                <a:stretch>
                  <a:fillRect l="-2530" t="-14530" b="-35897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Goal: pick smallest # sets to cover all elements.">
                <a:extLst>
                  <a:ext uri="{FF2B5EF4-FFF2-40B4-BE49-F238E27FC236}">
                    <a16:creationId xmlns:a16="http://schemas.microsoft.com/office/drawing/2014/main" id="{52521501-AB48-4CBD-9CF9-B9CD3880A8B0}"/>
                  </a:ext>
                </a:extLst>
              </p:cNvPr>
              <p:cNvSpPr txBox="1"/>
              <p:nvPr/>
            </p:nvSpPr>
            <p:spPr>
              <a:xfrm>
                <a:off x="13106233" y="7268383"/>
                <a:ext cx="9520087" cy="656590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val="1"/>
                </a:ext>
              </a:extLst>
            </p:spPr>
            <p:txBody>
              <a:bodyPr wrap="square"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r>
                  <a:rPr lang="en-US" sz="3600" dirty="0"/>
                  <a:t>Fact #1: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𝐴𝐿𝐺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</m:sSub>
                    <m:r>
                      <a:rPr lang="en-US" sz="36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𝑂𝑃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</m:sSub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12" name="Goal: pick smallest # sets to cover all elements.">
                <a:extLst>
                  <a:ext uri="{FF2B5EF4-FFF2-40B4-BE49-F238E27FC236}">
                    <a16:creationId xmlns:a16="http://schemas.microsoft.com/office/drawing/2014/main" id="{52521501-AB48-4CBD-9CF9-B9CD3880A8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06233" y="7268383"/>
                <a:ext cx="9520087" cy="656590"/>
              </a:xfrm>
              <a:prstGeom prst="rect">
                <a:avLst/>
              </a:prstGeom>
              <a:blipFill>
                <a:blip r:embed="rId8"/>
                <a:stretch>
                  <a:fillRect l="-2369" t="-13889" b="-33333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Goal: pick smallest # sets to cover all elements.">
                <a:extLst>
                  <a:ext uri="{FF2B5EF4-FFF2-40B4-BE49-F238E27FC236}">
                    <a16:creationId xmlns:a16="http://schemas.microsoft.com/office/drawing/2014/main" id="{E0975D22-4CD8-4204-ABD2-5FA6F015898C}"/>
                  </a:ext>
                </a:extLst>
              </p:cNvPr>
              <p:cNvSpPr txBox="1"/>
              <p:nvPr/>
            </p:nvSpPr>
            <p:spPr>
              <a:xfrm>
                <a:off x="13106233" y="8516615"/>
                <a:ext cx="9520087" cy="656590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val="1"/>
                </a:ext>
              </a:extLst>
            </p:spPr>
            <p:txBody>
              <a:bodyPr wrap="square"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r>
                  <a:rPr lang="en-US" sz="3600" dirty="0"/>
                  <a:t>Fact #2: </a:t>
                </a:r>
                <a14:m>
                  <m:oMath xmlns:m="http://schemas.openxmlformats.org/officeDocument/2006/math">
                    <m:r>
                      <a:rPr lang="en-US" sz="3600" i="1" dirty="0" smtClean="0">
                        <a:latin typeface="Cambria Math" panose="02040503050406030204" pitchFamily="18" charset="0"/>
                      </a:rPr>
                      <m:t>𝔼</m:t>
                    </m:r>
                    <m:d>
                      <m:dPr>
                        <m:begChr m:val="["/>
                        <m:endChr m:val="]"/>
                        <m:ctrlPr>
                          <a:rPr lang="en-US" sz="36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𝑐𝑜𝑠𝑡</m:t>
                        </m:r>
                        <m:d>
                          <m:dPr>
                            <m:ctrlPr>
                              <a:rPr lang="en-US" sz="36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</a:rPr>
                              <m:t>𝑂𝑃</m:t>
                            </m:r>
                            <m:sSub>
                              <m:sSubPr>
                                <m:ctrlPr>
                                  <a:rPr lang="en-US" sz="36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b="0" i="1" dirty="0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e>
                              <m:sub>
                                <m:r>
                                  <a:rPr lang="en-US" sz="3600" b="0" i="1" dirty="0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sub>
                            </m:sSub>
                          </m:e>
                        </m:d>
                      </m:e>
                    </m:d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𝑂𝑃</m:t>
                    </m:r>
                    <m:sSub>
                      <m:sSubPr>
                        <m:ctrlPr>
                          <a:rPr lang="en-US" sz="36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𝑀</m:t>
                        </m:r>
                      </m:sub>
                    </m:sSub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13" name="Goal: pick smallest # sets to cover all elements.">
                <a:extLst>
                  <a:ext uri="{FF2B5EF4-FFF2-40B4-BE49-F238E27FC236}">
                    <a16:creationId xmlns:a16="http://schemas.microsoft.com/office/drawing/2014/main" id="{E0975D22-4CD8-4204-ABD2-5FA6F01589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06233" y="8516615"/>
                <a:ext cx="9520087" cy="656590"/>
              </a:xfrm>
              <a:prstGeom prst="rect">
                <a:avLst/>
              </a:prstGeom>
              <a:blipFill>
                <a:blip r:embed="rId9"/>
                <a:stretch>
                  <a:fillRect l="-2369" t="-13889" b="-32407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Goal: pick smallest # sets to cover all elements.">
                <a:extLst>
                  <a:ext uri="{FF2B5EF4-FFF2-40B4-BE49-F238E27FC236}">
                    <a16:creationId xmlns:a16="http://schemas.microsoft.com/office/drawing/2014/main" id="{31F6AB91-567B-4B25-9BA8-81E8A7046C4D}"/>
                  </a:ext>
                </a:extLst>
              </p:cNvPr>
              <p:cNvSpPr txBox="1"/>
              <p:nvPr/>
            </p:nvSpPr>
            <p:spPr>
              <a:xfrm>
                <a:off x="13106233" y="9764847"/>
                <a:ext cx="9520087" cy="656590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val="1"/>
                </a:ext>
              </a:extLst>
            </p:spPr>
            <p:txBody>
              <a:bodyPr wrap="square"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r>
                  <a:rPr lang="en-US" sz="3600" dirty="0"/>
                  <a:t>Fact #3: 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𝑐𝑜𝑠𝑡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𝐴𝐿</m:t>
                    </m:r>
                    <m:sSub>
                      <m:sSubPr>
                        <m:ctrlPr>
                          <a:rPr lang="en-US" sz="36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𝑀</m:t>
                        </m:r>
                      </m:sub>
                    </m:sSub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)≤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𝐴𝐿</m:t>
                    </m:r>
                    <m:sSub>
                      <m:sSubPr>
                        <m:ctrlPr>
                          <a:rPr lang="en-US" sz="36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</m:sSub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14" name="Goal: pick smallest # sets to cover all elements.">
                <a:extLst>
                  <a:ext uri="{FF2B5EF4-FFF2-40B4-BE49-F238E27FC236}">
                    <a16:creationId xmlns:a16="http://schemas.microsoft.com/office/drawing/2014/main" id="{31F6AB91-567B-4B25-9BA8-81E8A7046C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06233" y="9764847"/>
                <a:ext cx="9520087" cy="656590"/>
              </a:xfrm>
              <a:prstGeom prst="rect">
                <a:avLst/>
              </a:prstGeom>
              <a:blipFill>
                <a:blip r:embed="rId10"/>
                <a:stretch>
                  <a:fillRect l="-2369" t="-13889" b="-32407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Goal: pick smallest # sets to cover all elements.">
                <a:extLst>
                  <a:ext uri="{FF2B5EF4-FFF2-40B4-BE49-F238E27FC236}">
                    <a16:creationId xmlns:a16="http://schemas.microsoft.com/office/drawing/2014/main" id="{CD2E9E61-5E09-4B93-99AC-C275D135196E}"/>
                  </a:ext>
                </a:extLst>
              </p:cNvPr>
              <p:cNvSpPr txBox="1"/>
              <p:nvPr/>
            </p:nvSpPr>
            <p:spPr>
              <a:xfrm>
                <a:off x="10759273" y="11144963"/>
                <a:ext cx="9520087" cy="656590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val="1"/>
                </a:ext>
              </a:extLst>
            </p:spPr>
            <p:txBody>
              <a:bodyPr wrap="square"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dirty="0" smtClean="0">
                          <a:latin typeface="Cambria Math" panose="02040503050406030204" pitchFamily="18" charset="0"/>
                        </a:rPr>
                        <m:t>𝑐𝑜𝑠𝑡</m:t>
                      </m:r>
                      <m:r>
                        <a:rPr lang="en-US" sz="36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600" b="0" i="1" dirty="0" smtClean="0">
                          <a:latin typeface="Cambria Math" panose="02040503050406030204" pitchFamily="18" charset="0"/>
                        </a:rPr>
                        <m:t>𝐴𝐿</m:t>
                      </m:r>
                      <m:sSub>
                        <m:sSubPr>
                          <m:ctrlPr>
                            <a:rPr lang="en-US" sz="36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sub>
                      </m:sSub>
                      <m:r>
                        <a:rPr lang="en-US" sz="3600" b="0" i="1" dirty="0" smtClean="0">
                          <a:latin typeface="Cambria Math" panose="02040503050406030204" pitchFamily="18" charset="0"/>
                        </a:rPr>
                        <m:t>)≤</m:t>
                      </m:r>
                      <m:r>
                        <a:rPr lang="en-US" sz="3600" b="0" i="1" dirty="0" smtClean="0">
                          <a:latin typeface="Cambria Math" panose="02040503050406030204" pitchFamily="18" charset="0"/>
                        </a:rPr>
                        <m:t>𝐴𝐿</m:t>
                      </m:r>
                      <m:sSub>
                        <m:sSubPr>
                          <m:ctrlPr>
                            <a:rPr lang="en-US" sz="36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  <m:r>
                        <a:rPr lang="en-US" sz="3600" b="0" i="1" dirty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5" name="Goal: pick smallest # sets to cover all elements.">
                <a:extLst>
                  <a:ext uri="{FF2B5EF4-FFF2-40B4-BE49-F238E27FC236}">
                    <a16:creationId xmlns:a16="http://schemas.microsoft.com/office/drawing/2014/main" id="{CD2E9E61-5E09-4B93-99AC-C275D13519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9273" y="11144963"/>
                <a:ext cx="9520087" cy="65659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Goal: pick smallest # sets to cover all elements.">
                <a:extLst>
                  <a:ext uri="{FF2B5EF4-FFF2-40B4-BE49-F238E27FC236}">
                    <a16:creationId xmlns:a16="http://schemas.microsoft.com/office/drawing/2014/main" id="{7A6EAAF2-2539-40DF-9A8E-D97A16E73685}"/>
                  </a:ext>
                </a:extLst>
              </p:cNvPr>
              <p:cNvSpPr txBox="1"/>
              <p:nvPr/>
            </p:nvSpPr>
            <p:spPr>
              <a:xfrm>
                <a:off x="13601449" y="11108010"/>
                <a:ext cx="9520087" cy="656590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val="1"/>
                </a:ext>
              </a:extLst>
            </p:spPr>
            <p:txBody>
              <a:bodyPr wrap="square"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𝑂𝑃</m:t>
                      </m:r>
                      <m:sSub>
                        <m:sSub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6" name="Goal: pick smallest # sets to cover all elements.">
                <a:extLst>
                  <a:ext uri="{FF2B5EF4-FFF2-40B4-BE49-F238E27FC236}">
                    <a16:creationId xmlns:a16="http://schemas.microsoft.com/office/drawing/2014/main" id="{7A6EAAF2-2539-40DF-9A8E-D97A16E736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01449" y="11108010"/>
                <a:ext cx="9520087" cy="65659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Goal: pick smallest # sets to cover all elements.">
                <a:extLst>
                  <a:ext uri="{FF2B5EF4-FFF2-40B4-BE49-F238E27FC236}">
                    <a16:creationId xmlns:a16="http://schemas.microsoft.com/office/drawing/2014/main" id="{A2EFE3EB-17D6-4E7F-97B6-D2B6A5CE1A33}"/>
                  </a:ext>
                </a:extLst>
              </p:cNvPr>
              <p:cNvSpPr txBox="1"/>
              <p:nvPr/>
            </p:nvSpPr>
            <p:spPr>
              <a:xfrm>
                <a:off x="12039433" y="11134046"/>
                <a:ext cx="10332887" cy="656590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val="1"/>
                </a:ext>
              </a:extLst>
            </p:spPr>
            <p:txBody>
              <a:bodyPr wrap="square"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dirty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𝔼</m:t>
                      </m:r>
                      <m:r>
                        <a:rPr lang="en-US" sz="3600" b="0" i="1" dirty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                                                         ≤</m:t>
                      </m:r>
                      <m:r>
                        <a:rPr lang="en-US" sz="3600" b="0" i="1" dirty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3600" b="0" i="1" dirty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600" b="0" i="1" dirty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𝑂𝑃</m:t>
                      </m:r>
                      <m:sSub>
                        <m:sSubPr>
                          <m:ctrlPr>
                            <a:rPr lang="en-US" sz="36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sz="36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𝑀</m:t>
                          </m:r>
                        </m:sub>
                      </m:sSub>
                      <m:r>
                        <a:rPr lang="en-US" sz="3600" b="0" i="1" dirty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36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7" name="Goal: pick smallest # sets to cover all elements.">
                <a:extLst>
                  <a:ext uri="{FF2B5EF4-FFF2-40B4-BE49-F238E27FC236}">
                    <a16:creationId xmlns:a16="http://schemas.microsoft.com/office/drawing/2014/main" id="{A2EFE3EB-17D6-4E7F-97B6-D2B6A5CE1A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39433" y="11134046"/>
                <a:ext cx="10332887" cy="65659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Left Brace 1">
            <a:extLst>
              <a:ext uri="{FF2B5EF4-FFF2-40B4-BE49-F238E27FC236}">
                <a16:creationId xmlns:a16="http://schemas.microsoft.com/office/drawing/2014/main" id="{9ABF82D5-CF6F-407E-A8CD-AA5477E4EADF}"/>
              </a:ext>
            </a:extLst>
          </p:cNvPr>
          <p:cNvSpPr/>
          <p:nvPr/>
        </p:nvSpPr>
        <p:spPr>
          <a:xfrm>
            <a:off x="12192000" y="7142480"/>
            <a:ext cx="772160" cy="4958080"/>
          </a:xfrm>
          <a:prstGeom prst="leftBrace">
            <a:avLst/>
          </a:prstGeom>
          <a:noFill/>
          <a:ln w="76200" cap="flat">
            <a:solidFill>
              <a:srgbClr val="FFFFFF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39043498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10">
        <p159:morph option="byObject"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7" grpId="0" animBg="1"/>
      <p:bldP spid="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Online Set Cove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Algorithm #2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Goal: pick smallest # sets to cover all elements.">
                <a:extLst>
                  <a:ext uri="{FF2B5EF4-FFF2-40B4-BE49-F238E27FC236}">
                    <a16:creationId xmlns:a16="http://schemas.microsoft.com/office/drawing/2014/main" id="{A2BA297F-32AB-482C-858D-D7A907642C89}"/>
                  </a:ext>
                </a:extLst>
              </p:cNvPr>
              <p:cNvSpPr txBox="1"/>
              <p:nvPr/>
            </p:nvSpPr>
            <p:spPr>
              <a:xfrm>
                <a:off x="1536987" y="3914203"/>
                <a:ext cx="11702645" cy="729110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val="1"/>
                </a:ext>
              </a:extLst>
            </p:spPr>
            <p:txBody>
              <a:bodyPr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r>
                  <a:rPr lang="en-US" dirty="0"/>
                  <a:t>Sample a random tree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from the theorem</a:t>
                </a:r>
              </a:p>
            </p:txBody>
          </p:sp>
        </mc:Choice>
        <mc:Fallback xmlns="">
          <p:sp>
            <p:nvSpPr>
              <p:cNvPr id="42" name="Goal: pick smallest # sets to cover all elements.">
                <a:extLst>
                  <a:ext uri="{FF2B5EF4-FFF2-40B4-BE49-F238E27FC236}">
                    <a16:creationId xmlns:a16="http://schemas.microsoft.com/office/drawing/2014/main" id="{A2BA297F-32AB-482C-858D-D7A907642C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6987" y="3914203"/>
                <a:ext cx="11702645" cy="729110"/>
              </a:xfrm>
              <a:prstGeom prst="rect">
                <a:avLst/>
              </a:prstGeom>
              <a:blipFill>
                <a:blip r:embed="rId2"/>
                <a:stretch>
                  <a:fillRect l="-2188" t="-13333" b="-33333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xmlns:a14="http://schemas.microsoft.com/office/drawing/2010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Goal: pick smallest # sets to cover all elements.">
                <a:extLst>
                  <a:ext uri="{FF2B5EF4-FFF2-40B4-BE49-F238E27FC236}">
                    <a16:creationId xmlns:a16="http://schemas.microsoft.com/office/drawing/2014/main" id="{5FE9B98D-6F50-44C6-9BCB-167438CA649D}"/>
                  </a:ext>
                </a:extLst>
              </p:cNvPr>
              <p:cNvSpPr txBox="1"/>
              <p:nvPr/>
            </p:nvSpPr>
            <p:spPr>
              <a:xfrm>
                <a:off x="1536987" y="7881856"/>
                <a:ext cx="11813253" cy="718145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val="1"/>
                </a:ext>
              </a:extLst>
            </p:spPr>
            <p:txBody>
              <a:bodyPr wrap="square"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r>
                  <a:rPr lang="en-US" dirty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rPr>
                  <a:t>Thm 1:</a:t>
                </a:r>
                <a:r>
                  <a:rPr lang="en-US" dirty="0"/>
                  <a:t> algo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dirty="0"/>
                  <a:t>-competitive (randomized)</a:t>
                </a:r>
              </a:p>
            </p:txBody>
          </p:sp>
        </mc:Choice>
        <mc:Fallback xmlns="">
          <p:sp>
            <p:nvSpPr>
              <p:cNvPr id="44" name="Goal: pick smallest # sets to cover all elements.">
                <a:extLst>
                  <a:ext uri="{FF2B5EF4-FFF2-40B4-BE49-F238E27FC236}">
                    <a16:creationId xmlns:a16="http://schemas.microsoft.com/office/drawing/2014/main" id="{5FE9B98D-6F50-44C6-9BCB-167438CA64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6987" y="7881856"/>
                <a:ext cx="11813253" cy="718145"/>
              </a:xfrm>
              <a:prstGeom prst="rect">
                <a:avLst/>
              </a:prstGeom>
              <a:blipFill>
                <a:blip r:embed="rId3"/>
                <a:stretch>
                  <a:fillRect l="-2167" t="-14407" b="-34746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xmlns:a14="http://schemas.microsoft.com/office/drawing/2010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Goal: pick smallest # sets to cover all elements.">
                <a:extLst>
                  <a:ext uri="{FF2B5EF4-FFF2-40B4-BE49-F238E27FC236}">
                    <a16:creationId xmlns:a16="http://schemas.microsoft.com/office/drawing/2014/main" id="{698A8237-6A07-4E3D-A73C-AC160A957B52}"/>
                  </a:ext>
                </a:extLst>
              </p:cNvPr>
              <p:cNvSpPr txBox="1"/>
              <p:nvPr/>
            </p:nvSpPr>
            <p:spPr>
              <a:xfrm>
                <a:off x="2326473" y="4852498"/>
                <a:ext cx="12456327" cy="718145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val="1"/>
                </a:ext>
              </a:extLst>
            </p:spPr>
            <p:txBody>
              <a:bodyPr wrap="square"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r>
                  <a:rPr lang="en-US" dirty="0"/>
                  <a:t>When request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FFFF00"/>
                    </a:solidFill>
                  </a:rPr>
                  <a:t> </a:t>
                </a:r>
                <a:r>
                  <a:rPr lang="en-US" dirty="0"/>
                  <a:t>comes, use unique path to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92D050"/>
                        </a:solidFill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5" name="Goal: pick smallest # sets to cover all elements.">
                <a:extLst>
                  <a:ext uri="{FF2B5EF4-FFF2-40B4-BE49-F238E27FC236}">
                    <a16:creationId xmlns:a16="http://schemas.microsoft.com/office/drawing/2014/main" id="{698A8237-6A07-4E3D-A73C-AC160A957B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6473" y="4852498"/>
                <a:ext cx="12456327" cy="718145"/>
              </a:xfrm>
              <a:prstGeom prst="rect">
                <a:avLst/>
              </a:prstGeom>
              <a:blipFill>
                <a:blip r:embed="rId4"/>
                <a:stretch>
                  <a:fillRect l="-2105" t="-14407" b="-34746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xmlns:a14="http://schemas.microsoft.com/office/drawing/2010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Goal: pick smallest # sets to cover all elements.">
                <a:extLst>
                  <a:ext uri="{FF2B5EF4-FFF2-40B4-BE49-F238E27FC236}">
                    <a16:creationId xmlns:a16="http://schemas.microsoft.com/office/drawing/2014/main" id="{EDB11D80-83EA-4DB8-A9BC-77E9402B3657}"/>
                  </a:ext>
                </a:extLst>
              </p:cNvPr>
              <p:cNvSpPr txBox="1"/>
              <p:nvPr/>
            </p:nvSpPr>
            <p:spPr>
              <a:xfrm>
                <a:off x="1534913" y="2942175"/>
                <a:ext cx="11702645" cy="729110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val="1"/>
                </a:ext>
              </a:extLst>
            </p:spPr>
            <p:txBody>
              <a:bodyPr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r>
                  <a:rPr lang="en-US" dirty="0"/>
                  <a:t>Underlying metric space, root vertex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7" name="Goal: pick smallest # sets to cover all elements.">
                <a:extLst>
                  <a:ext uri="{FF2B5EF4-FFF2-40B4-BE49-F238E27FC236}">
                    <a16:creationId xmlns:a16="http://schemas.microsoft.com/office/drawing/2014/main" id="{EDB11D80-83EA-4DB8-A9BC-77E9402B36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4913" y="2942175"/>
                <a:ext cx="11702645" cy="729110"/>
              </a:xfrm>
              <a:prstGeom prst="rect">
                <a:avLst/>
              </a:prstGeom>
              <a:blipFill>
                <a:blip r:embed="rId6"/>
                <a:stretch>
                  <a:fillRect l="-2188" t="-13445" b="-34454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:m="http://schemas.openxmlformats.org/officeDocument/2006/math" xmlns="" xmlns:a14="http://schemas.microsoft.com/office/drawing/2010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Goal: pick smallest # sets to cover all elements.">
                <a:extLst>
                  <a:ext uri="{FF2B5EF4-FFF2-40B4-BE49-F238E27FC236}">
                    <a16:creationId xmlns:a16="http://schemas.microsoft.com/office/drawing/2014/main" id="{5EE82CF6-4A14-4D35-B2C3-55613F2352DC}"/>
                  </a:ext>
                </a:extLst>
              </p:cNvPr>
              <p:cNvSpPr txBox="1"/>
              <p:nvPr/>
            </p:nvSpPr>
            <p:spPr>
              <a:xfrm>
                <a:off x="2549991" y="9221041"/>
                <a:ext cx="10119527" cy="718145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val="1"/>
                </a:ext>
              </a:extLst>
            </p:spPr>
            <p:txBody>
              <a:bodyPr wrap="square"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r>
                  <a:rPr lang="en-US" dirty="0"/>
                  <a:t>Recall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9" name="Goal: pick smallest # sets to cover all elements.">
                <a:extLst>
                  <a:ext uri="{FF2B5EF4-FFF2-40B4-BE49-F238E27FC236}">
                    <a16:creationId xmlns:a16="http://schemas.microsoft.com/office/drawing/2014/main" id="{5EE82CF6-4A14-4D35-B2C3-55613F2352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9991" y="9221041"/>
                <a:ext cx="10119527" cy="718145"/>
              </a:xfrm>
              <a:prstGeom prst="rect">
                <a:avLst/>
              </a:prstGeom>
              <a:blipFill>
                <a:blip r:embed="rId7"/>
                <a:stretch>
                  <a:fillRect l="-2530" t="-14530" b="-35897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5673AEE-9FC7-4BD8-9044-1B126DE3C0B0}"/>
                  </a:ext>
                </a:extLst>
              </p:cNvPr>
              <p:cNvSpPr txBox="1"/>
              <p:nvPr/>
            </p:nvSpPr>
            <p:spPr>
              <a:xfrm>
                <a:off x="5755915" y="10838032"/>
                <a:ext cx="12872178" cy="256480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sym typeface="Lato Regular"/>
                  </a:rPr>
                  <a:t>Btw, lower bound shows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kumimoji="0" lang="en-US" sz="3200" b="0" i="0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sym typeface="Lato Regular"/>
                      </a:rPr>
                      <m:t>Ω</m:t>
                    </m:r>
                    <m:r>
                      <a:rPr kumimoji="0" lang="en-US" sz="32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sym typeface="Lato Regular"/>
                      </a:rPr>
                      <m:t>(</m:t>
                    </m:r>
                    <m:func>
                      <m:funcPr>
                        <m:ctrlPr>
                          <a:rPr kumimoji="0" lang="en-US" sz="32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Lato Regular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kumimoji="0" lang="en-US" sz="3200" b="0" i="0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Lato Regular"/>
                          </a:rPr>
                          <m:t>log</m:t>
                        </m:r>
                      </m:fName>
                      <m:e>
                        <m:r>
                          <a:rPr kumimoji="0" lang="en-US" sz="32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Lato Regular"/>
                          </a:rPr>
                          <m:t>𝑇</m:t>
                        </m:r>
                        <m:r>
                          <a:rPr kumimoji="0" lang="en-US" sz="32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Lato Regular"/>
                          </a:rPr>
                          <m:t>)</m:t>
                        </m:r>
                      </m:e>
                    </m:func>
                  </m:oMath>
                </a14:m>
                <a:r>
                  <a: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sym typeface="Lato Regular"/>
                  </a:rPr>
                  <a:t>-competitive</a:t>
                </a:r>
              </a:p>
              <a:p>
                <a:pPr marL="0" marR="0" indent="0" algn="ctr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sym typeface="Lato Regular"/>
                </a:endParaRPr>
              </a:p>
              <a:p>
                <a:pPr marL="0" marR="0" indent="0" algn="ctr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3200" dirty="0"/>
                  <a:t>On this example: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b="0" i="1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3200" b="0" i="1" smtClean="0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endParaRPr lang="en-US" sz="3200" b="0" dirty="0"/>
              </a:p>
              <a:p>
                <a:pPr marL="0" marR="0" indent="0" algn="ctr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sym typeface="Lato Regular"/>
                </a:endParaRPr>
              </a:p>
              <a:p>
                <a:pPr marL="0" marR="0" indent="0" algn="ctr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⇒ </m:t>
                    </m:r>
                  </m:oMath>
                </a14:m>
                <a:r>
                  <a:rPr lang="en-US" sz="3200" dirty="0"/>
                  <a:t>embedding diamond graphs into random trees requires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</a:rPr>
                      <m:t>Ω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r>
                  <a: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sym typeface="Lato Regular"/>
                  </a:rPr>
                  <a:t>.</a:t>
                </a: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5673AEE-9FC7-4BD8-9044-1B126DE3C0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5915" y="10838032"/>
                <a:ext cx="12872178" cy="2564805"/>
              </a:xfrm>
              <a:prstGeom prst="rect">
                <a:avLst/>
              </a:prstGeom>
              <a:blipFill>
                <a:blip r:embed="rId8"/>
                <a:stretch>
                  <a:fillRect t="-2613" r="-1042" b="-6888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78" name="Group 362">
            <a:extLst>
              <a:ext uri="{FF2B5EF4-FFF2-40B4-BE49-F238E27FC236}">
                <a16:creationId xmlns:a16="http://schemas.microsoft.com/office/drawing/2014/main" id="{BD623196-D2D3-4395-8B85-8FB2531F3DE8}"/>
              </a:ext>
            </a:extLst>
          </p:cNvPr>
          <p:cNvGrpSpPr/>
          <p:nvPr/>
        </p:nvGrpSpPr>
        <p:grpSpPr>
          <a:xfrm>
            <a:off x="17433733" y="6797078"/>
            <a:ext cx="4588625" cy="3409867"/>
            <a:chOff x="2786347" y="3627662"/>
            <a:chExt cx="3157253" cy="2392138"/>
          </a:xfrm>
        </p:grpSpPr>
        <p:sp>
          <p:nvSpPr>
            <p:cNvPr id="379" name="Line 206">
              <a:extLst>
                <a:ext uri="{FF2B5EF4-FFF2-40B4-BE49-F238E27FC236}">
                  <a16:creationId xmlns:a16="http://schemas.microsoft.com/office/drawing/2014/main" id="{1CCE18AB-86AD-4EEA-A5A2-3FB79E7DB3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25954" y="3680667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0" name="Line 207">
              <a:extLst>
                <a:ext uri="{FF2B5EF4-FFF2-40B4-BE49-F238E27FC236}">
                  <a16:creationId xmlns:a16="http://schemas.microsoft.com/office/drawing/2014/main" id="{4E7FD03D-848D-49F2-87F9-07C89F9CD4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29411" y="3684124"/>
              <a:ext cx="1152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1" name="Line 208">
              <a:extLst>
                <a:ext uri="{FF2B5EF4-FFF2-40B4-BE49-F238E27FC236}">
                  <a16:creationId xmlns:a16="http://schemas.microsoft.com/office/drawing/2014/main" id="{8CCEA445-655F-424F-B8DB-DBAF524153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30563" y="3687581"/>
              <a:ext cx="1152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2" name="Freeform 209">
              <a:extLst>
                <a:ext uri="{FF2B5EF4-FFF2-40B4-BE49-F238E27FC236}">
                  <a16:creationId xmlns:a16="http://schemas.microsoft.com/office/drawing/2014/main" id="{3C355CC4-909D-4748-9CAD-C9A98A8114E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9935" y="5101431"/>
              <a:ext cx="33416" cy="3226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8" y="0"/>
                </a:cxn>
                <a:cxn ang="0">
                  <a:pos x="24" y="4"/>
                </a:cxn>
                <a:cxn ang="0">
                  <a:pos x="27" y="7"/>
                </a:cxn>
                <a:cxn ang="0">
                  <a:pos x="28" y="10"/>
                </a:cxn>
                <a:cxn ang="0">
                  <a:pos x="29" y="14"/>
                </a:cxn>
                <a:cxn ang="0">
                  <a:pos x="27" y="21"/>
                </a:cxn>
                <a:cxn ang="0">
                  <a:pos x="24" y="24"/>
                </a:cxn>
                <a:cxn ang="0">
                  <a:pos x="18" y="28"/>
                </a:cxn>
                <a:cxn ang="0">
                  <a:pos x="11" y="28"/>
                </a:cxn>
                <a:cxn ang="0">
                  <a:pos x="8" y="26"/>
                </a:cxn>
                <a:cxn ang="0">
                  <a:pos x="4" y="24"/>
                </a:cxn>
                <a:cxn ang="0">
                  <a:pos x="2" y="21"/>
                </a:cxn>
                <a:cxn ang="0">
                  <a:pos x="0" y="14"/>
                </a:cxn>
                <a:cxn ang="0">
                  <a:pos x="1" y="10"/>
                </a:cxn>
                <a:cxn ang="0">
                  <a:pos x="2" y="7"/>
                </a:cxn>
                <a:cxn ang="0">
                  <a:pos x="4" y="4"/>
                </a:cxn>
                <a:cxn ang="0">
                  <a:pos x="8" y="2"/>
                </a:cxn>
                <a:cxn ang="0">
                  <a:pos x="11" y="0"/>
                </a:cxn>
              </a:cxnLst>
              <a:rect l="0" t="0" r="r" b="b"/>
              <a:pathLst>
                <a:path w="29" h="28">
                  <a:moveTo>
                    <a:pt x="11" y="0"/>
                  </a:moveTo>
                  <a:lnTo>
                    <a:pt x="18" y="0"/>
                  </a:lnTo>
                  <a:lnTo>
                    <a:pt x="24" y="4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29" y="14"/>
                  </a:lnTo>
                  <a:lnTo>
                    <a:pt x="27" y="21"/>
                  </a:lnTo>
                  <a:lnTo>
                    <a:pt x="24" y="24"/>
                  </a:lnTo>
                  <a:lnTo>
                    <a:pt x="18" y="28"/>
                  </a:lnTo>
                  <a:lnTo>
                    <a:pt x="11" y="28"/>
                  </a:lnTo>
                  <a:lnTo>
                    <a:pt x="8" y="26"/>
                  </a:lnTo>
                  <a:lnTo>
                    <a:pt x="4" y="24"/>
                  </a:lnTo>
                  <a:lnTo>
                    <a:pt x="2" y="21"/>
                  </a:lnTo>
                  <a:lnTo>
                    <a:pt x="0" y="14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4"/>
                  </a:lnTo>
                  <a:lnTo>
                    <a:pt x="8" y="2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3" name="Line 210">
              <a:extLst>
                <a:ext uri="{FF2B5EF4-FFF2-40B4-BE49-F238E27FC236}">
                  <a16:creationId xmlns:a16="http://schemas.microsoft.com/office/drawing/2014/main" id="{B23A092A-0E04-471A-9C84-3CF28A70F1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91047" y="5117563"/>
              <a:ext cx="2305" cy="8066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4" name="Line 211">
              <a:extLst>
                <a:ext uri="{FF2B5EF4-FFF2-40B4-BE49-F238E27FC236}">
                  <a16:creationId xmlns:a16="http://schemas.microsoft.com/office/drawing/2014/main" id="{ED09B320-45CF-48F1-A28E-02E6C594B4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87590" y="5125629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5" name="Line 212">
              <a:extLst>
                <a:ext uri="{FF2B5EF4-FFF2-40B4-BE49-F238E27FC236}">
                  <a16:creationId xmlns:a16="http://schemas.microsoft.com/office/drawing/2014/main" id="{D04E2A2C-6573-43CE-AF7F-E9D5470E46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80676" y="5129086"/>
              <a:ext cx="6914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6" name="Line 213">
              <a:extLst>
                <a:ext uri="{FF2B5EF4-FFF2-40B4-BE49-F238E27FC236}">
                  <a16:creationId xmlns:a16="http://schemas.microsoft.com/office/drawing/2014/main" id="{4E61BC70-717F-43D2-B21D-27C81B3EF0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72610" y="5133695"/>
              <a:ext cx="8066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7" name="Line 214">
              <a:extLst>
                <a:ext uri="{FF2B5EF4-FFF2-40B4-BE49-F238E27FC236}">
                  <a16:creationId xmlns:a16="http://schemas.microsoft.com/office/drawing/2014/main" id="{69832FE3-2B36-4419-9409-3D0F9D58CCE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269153" y="5131390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8" name="Line 215">
              <a:extLst>
                <a:ext uri="{FF2B5EF4-FFF2-40B4-BE49-F238E27FC236}">
                  <a16:creationId xmlns:a16="http://schemas.microsoft.com/office/drawing/2014/main" id="{026D1DB6-F395-4022-A7D8-1F39E97B9A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264544" y="5129086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9" name="Line 216">
              <a:extLst>
                <a:ext uri="{FF2B5EF4-FFF2-40B4-BE49-F238E27FC236}">
                  <a16:creationId xmlns:a16="http://schemas.microsoft.com/office/drawing/2014/main" id="{1801BA56-4896-4358-AFFB-1F8C25F75C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262240" y="5125629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0" name="Line 217">
              <a:extLst>
                <a:ext uri="{FF2B5EF4-FFF2-40B4-BE49-F238E27FC236}">
                  <a16:creationId xmlns:a16="http://schemas.microsoft.com/office/drawing/2014/main" id="{41F648E4-B055-4DA1-98EB-73431F8CB5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259935" y="5117563"/>
              <a:ext cx="2305" cy="8066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1" name="Line 218">
              <a:extLst>
                <a:ext uri="{FF2B5EF4-FFF2-40B4-BE49-F238E27FC236}">
                  <a16:creationId xmlns:a16="http://schemas.microsoft.com/office/drawing/2014/main" id="{F8F2A3D1-1172-43E7-AD52-388B053D02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59935" y="5112954"/>
              <a:ext cx="1152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2" name="Line 219">
              <a:extLst>
                <a:ext uri="{FF2B5EF4-FFF2-40B4-BE49-F238E27FC236}">
                  <a16:creationId xmlns:a16="http://schemas.microsoft.com/office/drawing/2014/main" id="{0F1D25BA-90C4-4A84-80D6-8C19F616E3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61087" y="5109497"/>
              <a:ext cx="1152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3" name="Line 220">
              <a:extLst>
                <a:ext uri="{FF2B5EF4-FFF2-40B4-BE49-F238E27FC236}">
                  <a16:creationId xmlns:a16="http://schemas.microsoft.com/office/drawing/2014/main" id="{FC2E6E5D-F974-4292-81E6-6219419C26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62240" y="5106040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4" name="Line 221">
              <a:extLst>
                <a:ext uri="{FF2B5EF4-FFF2-40B4-BE49-F238E27FC236}">
                  <a16:creationId xmlns:a16="http://schemas.microsoft.com/office/drawing/2014/main" id="{329C3C19-187A-4729-B843-FEFA366F49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64544" y="5103736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5" name="Line 222">
              <a:extLst>
                <a:ext uri="{FF2B5EF4-FFF2-40B4-BE49-F238E27FC236}">
                  <a16:creationId xmlns:a16="http://schemas.microsoft.com/office/drawing/2014/main" id="{9165E90F-A360-4FD1-903D-AE92301DB2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69153" y="5101431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6" name="Line 223">
              <a:extLst>
                <a:ext uri="{FF2B5EF4-FFF2-40B4-BE49-F238E27FC236}">
                  <a16:creationId xmlns:a16="http://schemas.microsoft.com/office/drawing/2014/main" id="{BED9BA7E-218F-4F02-8050-294E66EF96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72610" y="5101431"/>
              <a:ext cx="8066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7" name="Line 224">
              <a:extLst>
                <a:ext uri="{FF2B5EF4-FFF2-40B4-BE49-F238E27FC236}">
                  <a16:creationId xmlns:a16="http://schemas.microsoft.com/office/drawing/2014/main" id="{21B53B5A-08AD-4C60-A6D7-7853F042B5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0676" y="5101431"/>
              <a:ext cx="6914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8" name="Line 225">
              <a:extLst>
                <a:ext uri="{FF2B5EF4-FFF2-40B4-BE49-F238E27FC236}">
                  <a16:creationId xmlns:a16="http://schemas.microsoft.com/office/drawing/2014/main" id="{7C4FED8D-D13A-46BE-9A8B-AD8C2F994B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7590" y="5106040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9" name="Line 226">
              <a:extLst>
                <a:ext uri="{FF2B5EF4-FFF2-40B4-BE49-F238E27FC236}">
                  <a16:creationId xmlns:a16="http://schemas.microsoft.com/office/drawing/2014/main" id="{35AE3B61-448B-499D-9A42-5DF0CB6386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91047" y="5109497"/>
              <a:ext cx="1152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0" name="Line 227">
              <a:extLst>
                <a:ext uri="{FF2B5EF4-FFF2-40B4-BE49-F238E27FC236}">
                  <a16:creationId xmlns:a16="http://schemas.microsoft.com/office/drawing/2014/main" id="{F00277BB-5D94-4BEE-8FD4-B3C046DE99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92199" y="5112954"/>
              <a:ext cx="1152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1" name="Freeform 228">
              <a:extLst>
                <a:ext uri="{FF2B5EF4-FFF2-40B4-BE49-F238E27FC236}">
                  <a16:creationId xmlns:a16="http://schemas.microsoft.com/office/drawing/2014/main" id="{8CDDEB36-39C4-4939-9205-54A91E4B085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09483" y="4904391"/>
              <a:ext cx="33416" cy="33416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9" y="1"/>
                </a:cxn>
                <a:cxn ang="0">
                  <a:pos x="23" y="3"/>
                </a:cxn>
                <a:cxn ang="0">
                  <a:pos x="26" y="6"/>
                </a:cxn>
                <a:cxn ang="0">
                  <a:pos x="28" y="9"/>
                </a:cxn>
                <a:cxn ang="0">
                  <a:pos x="29" y="14"/>
                </a:cxn>
                <a:cxn ang="0">
                  <a:pos x="28" y="19"/>
                </a:cxn>
                <a:cxn ang="0">
                  <a:pos x="26" y="23"/>
                </a:cxn>
                <a:cxn ang="0">
                  <a:pos x="23" y="26"/>
                </a:cxn>
                <a:cxn ang="0">
                  <a:pos x="19" y="28"/>
                </a:cxn>
                <a:cxn ang="0">
                  <a:pos x="14" y="29"/>
                </a:cxn>
                <a:cxn ang="0">
                  <a:pos x="9" y="28"/>
                </a:cxn>
                <a:cxn ang="0">
                  <a:pos x="5" y="26"/>
                </a:cxn>
                <a:cxn ang="0">
                  <a:pos x="3" y="23"/>
                </a:cxn>
                <a:cxn ang="0">
                  <a:pos x="1" y="19"/>
                </a:cxn>
                <a:cxn ang="0">
                  <a:pos x="0" y="14"/>
                </a:cxn>
                <a:cxn ang="0">
                  <a:pos x="1" y="9"/>
                </a:cxn>
                <a:cxn ang="0">
                  <a:pos x="3" y="6"/>
                </a:cxn>
                <a:cxn ang="0">
                  <a:pos x="5" y="3"/>
                </a:cxn>
                <a:cxn ang="0">
                  <a:pos x="9" y="1"/>
                </a:cxn>
                <a:cxn ang="0">
                  <a:pos x="14" y="0"/>
                </a:cxn>
              </a:cxnLst>
              <a:rect l="0" t="0" r="r" b="b"/>
              <a:pathLst>
                <a:path w="29" h="29">
                  <a:moveTo>
                    <a:pt x="14" y="0"/>
                  </a:moveTo>
                  <a:lnTo>
                    <a:pt x="19" y="1"/>
                  </a:lnTo>
                  <a:lnTo>
                    <a:pt x="23" y="3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29" y="14"/>
                  </a:lnTo>
                  <a:lnTo>
                    <a:pt x="28" y="19"/>
                  </a:lnTo>
                  <a:lnTo>
                    <a:pt x="26" y="23"/>
                  </a:lnTo>
                  <a:lnTo>
                    <a:pt x="23" y="26"/>
                  </a:lnTo>
                  <a:lnTo>
                    <a:pt x="19" y="28"/>
                  </a:lnTo>
                  <a:lnTo>
                    <a:pt x="14" y="29"/>
                  </a:lnTo>
                  <a:lnTo>
                    <a:pt x="9" y="28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4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9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2" name="Line 229">
              <a:extLst>
                <a:ext uri="{FF2B5EF4-FFF2-40B4-BE49-F238E27FC236}">
                  <a16:creationId xmlns:a16="http://schemas.microsoft.com/office/drawing/2014/main" id="{C75E1F73-1809-4FA2-8653-C0A0010835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41747" y="4920523"/>
              <a:ext cx="1152" cy="576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3" name="Line 230">
              <a:extLst>
                <a:ext uri="{FF2B5EF4-FFF2-40B4-BE49-F238E27FC236}">
                  <a16:creationId xmlns:a16="http://schemas.microsoft.com/office/drawing/2014/main" id="{A365B7B5-1B69-4E4C-9D2A-8531B4D2D1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39442" y="4926284"/>
              <a:ext cx="2305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4" name="Line 231">
              <a:extLst>
                <a:ext uri="{FF2B5EF4-FFF2-40B4-BE49-F238E27FC236}">
                  <a16:creationId xmlns:a16="http://schemas.microsoft.com/office/drawing/2014/main" id="{282CA6E8-21A8-45A9-8D6A-5A506984B7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35986" y="4930893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5" name="Line 232">
              <a:extLst>
                <a:ext uri="{FF2B5EF4-FFF2-40B4-BE49-F238E27FC236}">
                  <a16:creationId xmlns:a16="http://schemas.microsoft.com/office/drawing/2014/main" id="{441282E5-D1A5-4F43-B465-1080FA4F24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31376" y="4934350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6" name="Line 233">
              <a:extLst>
                <a:ext uri="{FF2B5EF4-FFF2-40B4-BE49-F238E27FC236}">
                  <a16:creationId xmlns:a16="http://schemas.microsoft.com/office/drawing/2014/main" id="{712DF491-8514-4F50-AB15-C2CC784445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25615" y="4936655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7" name="Line 234">
              <a:extLst>
                <a:ext uri="{FF2B5EF4-FFF2-40B4-BE49-F238E27FC236}">
                  <a16:creationId xmlns:a16="http://schemas.microsoft.com/office/drawing/2014/main" id="{4AEED62E-4996-4880-A03D-01782CF65C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319854" y="4936655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8" name="Line 235">
              <a:extLst>
                <a:ext uri="{FF2B5EF4-FFF2-40B4-BE49-F238E27FC236}">
                  <a16:creationId xmlns:a16="http://schemas.microsoft.com/office/drawing/2014/main" id="{41BF6332-88F0-478E-95DD-1CFF75BF22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315245" y="4934350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" name="Line 236">
              <a:extLst>
                <a:ext uri="{FF2B5EF4-FFF2-40B4-BE49-F238E27FC236}">
                  <a16:creationId xmlns:a16="http://schemas.microsoft.com/office/drawing/2014/main" id="{5D9A6AD9-103F-49AB-B9F2-9D941F0402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312940" y="4930893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" name="Line 237">
              <a:extLst>
                <a:ext uri="{FF2B5EF4-FFF2-40B4-BE49-F238E27FC236}">
                  <a16:creationId xmlns:a16="http://schemas.microsoft.com/office/drawing/2014/main" id="{00B6082C-9D8B-47A5-9A46-D6F38C46DAE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310635" y="4926284"/>
              <a:ext cx="2305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1" name="Line 238">
              <a:extLst>
                <a:ext uri="{FF2B5EF4-FFF2-40B4-BE49-F238E27FC236}">
                  <a16:creationId xmlns:a16="http://schemas.microsoft.com/office/drawing/2014/main" id="{B86A8C9E-ED6D-4617-971A-59FA65382D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309483" y="4920523"/>
              <a:ext cx="1152" cy="576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2" name="Line 239">
              <a:extLst>
                <a:ext uri="{FF2B5EF4-FFF2-40B4-BE49-F238E27FC236}">
                  <a16:creationId xmlns:a16="http://schemas.microsoft.com/office/drawing/2014/main" id="{0BF42513-0768-4A5F-A173-D29905FC25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09483" y="4914761"/>
              <a:ext cx="1152" cy="576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3" name="Line 240">
              <a:extLst>
                <a:ext uri="{FF2B5EF4-FFF2-40B4-BE49-F238E27FC236}">
                  <a16:creationId xmlns:a16="http://schemas.microsoft.com/office/drawing/2014/main" id="{13DB3FA5-3FCA-4E84-96DD-7260109AC3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10635" y="4911304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4" name="Line 241">
              <a:extLst>
                <a:ext uri="{FF2B5EF4-FFF2-40B4-BE49-F238E27FC236}">
                  <a16:creationId xmlns:a16="http://schemas.microsoft.com/office/drawing/2014/main" id="{0249AF3C-6D54-4231-9C16-75604ADB6A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12940" y="4907848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5" name="Line 242">
              <a:extLst>
                <a:ext uri="{FF2B5EF4-FFF2-40B4-BE49-F238E27FC236}">
                  <a16:creationId xmlns:a16="http://schemas.microsoft.com/office/drawing/2014/main" id="{5DF5489D-B2F5-4D24-891F-6E78DE95E6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15245" y="4905543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6" name="Line 243">
              <a:extLst>
                <a:ext uri="{FF2B5EF4-FFF2-40B4-BE49-F238E27FC236}">
                  <a16:creationId xmlns:a16="http://schemas.microsoft.com/office/drawing/2014/main" id="{D9E901A8-B432-408F-9F71-0410A13F7E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19854" y="4904391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7" name="Line 244">
              <a:extLst>
                <a:ext uri="{FF2B5EF4-FFF2-40B4-BE49-F238E27FC236}">
                  <a16:creationId xmlns:a16="http://schemas.microsoft.com/office/drawing/2014/main" id="{DCBBB2A8-4048-4342-AB04-D79EE136E3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25615" y="4904391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8" name="Line 245">
              <a:extLst>
                <a:ext uri="{FF2B5EF4-FFF2-40B4-BE49-F238E27FC236}">
                  <a16:creationId xmlns:a16="http://schemas.microsoft.com/office/drawing/2014/main" id="{9A92B6E2-65DB-4BF0-B1C0-D070848EBF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31376" y="4905543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9" name="Line 246">
              <a:extLst>
                <a:ext uri="{FF2B5EF4-FFF2-40B4-BE49-F238E27FC236}">
                  <a16:creationId xmlns:a16="http://schemas.microsoft.com/office/drawing/2014/main" id="{120AA0BC-A9F7-4B41-89A8-C212CE9513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35986" y="4907848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0" name="Line 247">
              <a:extLst>
                <a:ext uri="{FF2B5EF4-FFF2-40B4-BE49-F238E27FC236}">
                  <a16:creationId xmlns:a16="http://schemas.microsoft.com/office/drawing/2014/main" id="{414DB18B-D30F-4EE0-932F-5BD54DFA24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39442" y="4911304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1" name="Line 248">
              <a:extLst>
                <a:ext uri="{FF2B5EF4-FFF2-40B4-BE49-F238E27FC236}">
                  <a16:creationId xmlns:a16="http://schemas.microsoft.com/office/drawing/2014/main" id="{43995BE4-AA47-4167-8EED-58377F0657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41747" y="4914761"/>
              <a:ext cx="1152" cy="576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2" name="Freeform 249">
              <a:extLst>
                <a:ext uri="{FF2B5EF4-FFF2-40B4-BE49-F238E27FC236}">
                  <a16:creationId xmlns:a16="http://schemas.microsoft.com/office/drawing/2014/main" id="{929C13B5-283A-494E-A59E-0D7BB396840B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7427" y="5542755"/>
              <a:ext cx="33416" cy="33416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9" y="1"/>
                </a:cxn>
                <a:cxn ang="0">
                  <a:pos x="23" y="3"/>
                </a:cxn>
                <a:cxn ang="0">
                  <a:pos x="26" y="6"/>
                </a:cxn>
                <a:cxn ang="0">
                  <a:pos x="28" y="10"/>
                </a:cxn>
                <a:cxn ang="0">
                  <a:pos x="29" y="15"/>
                </a:cxn>
                <a:cxn ang="0">
                  <a:pos x="28" y="20"/>
                </a:cxn>
                <a:cxn ang="0">
                  <a:pos x="26" y="23"/>
                </a:cxn>
                <a:cxn ang="0">
                  <a:pos x="23" y="26"/>
                </a:cxn>
                <a:cxn ang="0">
                  <a:pos x="19" y="28"/>
                </a:cxn>
                <a:cxn ang="0">
                  <a:pos x="14" y="29"/>
                </a:cxn>
                <a:cxn ang="0">
                  <a:pos x="9" y="28"/>
                </a:cxn>
                <a:cxn ang="0">
                  <a:pos x="5" y="26"/>
                </a:cxn>
                <a:cxn ang="0">
                  <a:pos x="3" y="23"/>
                </a:cxn>
                <a:cxn ang="0">
                  <a:pos x="1" y="20"/>
                </a:cxn>
                <a:cxn ang="0">
                  <a:pos x="0" y="15"/>
                </a:cxn>
                <a:cxn ang="0">
                  <a:pos x="1" y="10"/>
                </a:cxn>
                <a:cxn ang="0">
                  <a:pos x="3" y="6"/>
                </a:cxn>
                <a:cxn ang="0">
                  <a:pos x="5" y="3"/>
                </a:cxn>
                <a:cxn ang="0">
                  <a:pos x="9" y="1"/>
                </a:cxn>
                <a:cxn ang="0">
                  <a:pos x="14" y="0"/>
                </a:cxn>
              </a:cxnLst>
              <a:rect l="0" t="0" r="r" b="b"/>
              <a:pathLst>
                <a:path w="29" h="29">
                  <a:moveTo>
                    <a:pt x="14" y="0"/>
                  </a:moveTo>
                  <a:lnTo>
                    <a:pt x="19" y="1"/>
                  </a:lnTo>
                  <a:lnTo>
                    <a:pt x="23" y="3"/>
                  </a:lnTo>
                  <a:lnTo>
                    <a:pt x="26" y="6"/>
                  </a:lnTo>
                  <a:lnTo>
                    <a:pt x="28" y="10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3"/>
                  </a:lnTo>
                  <a:lnTo>
                    <a:pt x="23" y="26"/>
                  </a:lnTo>
                  <a:lnTo>
                    <a:pt x="19" y="28"/>
                  </a:lnTo>
                  <a:lnTo>
                    <a:pt x="14" y="29"/>
                  </a:lnTo>
                  <a:lnTo>
                    <a:pt x="9" y="28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5"/>
                  </a:lnTo>
                  <a:lnTo>
                    <a:pt x="1" y="10"/>
                  </a:lnTo>
                  <a:lnTo>
                    <a:pt x="3" y="6"/>
                  </a:lnTo>
                  <a:lnTo>
                    <a:pt x="5" y="3"/>
                  </a:lnTo>
                  <a:lnTo>
                    <a:pt x="9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3" name="Line 250">
              <a:extLst>
                <a:ext uri="{FF2B5EF4-FFF2-40B4-BE49-F238E27FC236}">
                  <a16:creationId xmlns:a16="http://schemas.microsoft.com/office/drawing/2014/main" id="{89E91C5B-4225-40F9-A265-CB522B7FF8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39691" y="5560039"/>
              <a:ext cx="1152" cy="576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4" name="Line 251">
              <a:extLst>
                <a:ext uri="{FF2B5EF4-FFF2-40B4-BE49-F238E27FC236}">
                  <a16:creationId xmlns:a16="http://schemas.microsoft.com/office/drawing/2014/main" id="{FC18D5E7-2641-4AE0-B8CE-F357855B05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37386" y="5565801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5" name="Line 252">
              <a:extLst>
                <a:ext uri="{FF2B5EF4-FFF2-40B4-BE49-F238E27FC236}">
                  <a16:creationId xmlns:a16="http://schemas.microsoft.com/office/drawing/2014/main" id="{9BF50C6C-7A57-421C-9850-493A4D427F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33930" y="5569258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6" name="Line 253">
              <a:extLst>
                <a:ext uri="{FF2B5EF4-FFF2-40B4-BE49-F238E27FC236}">
                  <a16:creationId xmlns:a16="http://schemas.microsoft.com/office/drawing/2014/main" id="{89B65DE2-C5DA-4175-AB64-4F4F1C8ED0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29320" y="5572714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7" name="Line 254">
              <a:extLst>
                <a:ext uri="{FF2B5EF4-FFF2-40B4-BE49-F238E27FC236}">
                  <a16:creationId xmlns:a16="http://schemas.microsoft.com/office/drawing/2014/main" id="{FA24EC44-0186-49CF-9FEC-46199892F8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23559" y="5575019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8" name="Line 255">
              <a:extLst>
                <a:ext uri="{FF2B5EF4-FFF2-40B4-BE49-F238E27FC236}">
                  <a16:creationId xmlns:a16="http://schemas.microsoft.com/office/drawing/2014/main" id="{876FACB7-CF31-4BAD-AD01-5ACE4C72AF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17798" y="5575019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9" name="Line 256">
              <a:extLst>
                <a:ext uri="{FF2B5EF4-FFF2-40B4-BE49-F238E27FC236}">
                  <a16:creationId xmlns:a16="http://schemas.microsoft.com/office/drawing/2014/main" id="{A46EC6BB-747A-4FD4-AA34-C90C93C2AA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13189" y="5572714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" name="Line 257">
              <a:extLst>
                <a:ext uri="{FF2B5EF4-FFF2-40B4-BE49-F238E27FC236}">
                  <a16:creationId xmlns:a16="http://schemas.microsoft.com/office/drawing/2014/main" id="{0DA2985E-EA20-489C-A988-906A55963F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10884" y="5569258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1" name="Line 258">
              <a:extLst>
                <a:ext uri="{FF2B5EF4-FFF2-40B4-BE49-F238E27FC236}">
                  <a16:creationId xmlns:a16="http://schemas.microsoft.com/office/drawing/2014/main" id="{6A8668F8-17BC-46DD-B919-0C73496331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08579" y="5565801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2" name="Line 259">
              <a:extLst>
                <a:ext uri="{FF2B5EF4-FFF2-40B4-BE49-F238E27FC236}">
                  <a16:creationId xmlns:a16="http://schemas.microsoft.com/office/drawing/2014/main" id="{76C340D6-8B13-47BD-8947-B6CC2E6066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07427" y="5560039"/>
              <a:ext cx="1152" cy="576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3" name="Line 260">
              <a:extLst>
                <a:ext uri="{FF2B5EF4-FFF2-40B4-BE49-F238E27FC236}">
                  <a16:creationId xmlns:a16="http://schemas.microsoft.com/office/drawing/2014/main" id="{99C190D9-7EDA-4D46-AF11-025307811FF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07427" y="5554278"/>
              <a:ext cx="1152" cy="576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4" name="Line 261">
              <a:extLst>
                <a:ext uri="{FF2B5EF4-FFF2-40B4-BE49-F238E27FC236}">
                  <a16:creationId xmlns:a16="http://schemas.microsoft.com/office/drawing/2014/main" id="{ED9A22AF-EDED-4658-AFF4-49FF6408CE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08579" y="5549669"/>
              <a:ext cx="2305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5" name="Line 262">
              <a:extLst>
                <a:ext uri="{FF2B5EF4-FFF2-40B4-BE49-F238E27FC236}">
                  <a16:creationId xmlns:a16="http://schemas.microsoft.com/office/drawing/2014/main" id="{6CBE73E9-A12F-42BA-A4A7-7E517ABEEC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10884" y="5546212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6" name="Line 263">
              <a:extLst>
                <a:ext uri="{FF2B5EF4-FFF2-40B4-BE49-F238E27FC236}">
                  <a16:creationId xmlns:a16="http://schemas.microsoft.com/office/drawing/2014/main" id="{57271498-4F62-4837-BC7D-C263C4FBB0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13189" y="5543907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7" name="Line 264">
              <a:extLst>
                <a:ext uri="{FF2B5EF4-FFF2-40B4-BE49-F238E27FC236}">
                  <a16:creationId xmlns:a16="http://schemas.microsoft.com/office/drawing/2014/main" id="{5A68DA53-93B2-4EEF-9DD3-52E07D09316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17798" y="5542755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8" name="Line 265">
              <a:extLst>
                <a:ext uri="{FF2B5EF4-FFF2-40B4-BE49-F238E27FC236}">
                  <a16:creationId xmlns:a16="http://schemas.microsoft.com/office/drawing/2014/main" id="{BD797819-42E1-45EF-B5CB-13EE92DD83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23559" y="5542755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9" name="Line 266">
              <a:extLst>
                <a:ext uri="{FF2B5EF4-FFF2-40B4-BE49-F238E27FC236}">
                  <a16:creationId xmlns:a16="http://schemas.microsoft.com/office/drawing/2014/main" id="{1770AA8F-04AD-45D5-BF98-5D3302BB8C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29320" y="5543907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" name="Line 267">
              <a:extLst>
                <a:ext uri="{FF2B5EF4-FFF2-40B4-BE49-F238E27FC236}">
                  <a16:creationId xmlns:a16="http://schemas.microsoft.com/office/drawing/2014/main" id="{06C4949E-B784-4371-BA3B-7ED1EE1052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33930" y="5546212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" name="Line 268">
              <a:extLst>
                <a:ext uri="{FF2B5EF4-FFF2-40B4-BE49-F238E27FC236}">
                  <a16:creationId xmlns:a16="http://schemas.microsoft.com/office/drawing/2014/main" id="{8FD7F36B-179F-4365-94E2-AF49431E82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37386" y="5549669"/>
              <a:ext cx="2305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2" name="Line 269">
              <a:extLst>
                <a:ext uri="{FF2B5EF4-FFF2-40B4-BE49-F238E27FC236}">
                  <a16:creationId xmlns:a16="http://schemas.microsoft.com/office/drawing/2014/main" id="{69BCABFA-D019-473D-BCB6-45D380A662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39691" y="5554278"/>
              <a:ext cx="1152" cy="576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3" name="Freeform 270">
              <a:extLst>
                <a:ext uri="{FF2B5EF4-FFF2-40B4-BE49-F238E27FC236}">
                  <a16:creationId xmlns:a16="http://schemas.microsoft.com/office/drawing/2014/main" id="{D3F170A1-4253-4FB4-99B7-D39CA544C33B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0807" y="5248923"/>
              <a:ext cx="32264" cy="3226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9" y="0"/>
                </a:cxn>
                <a:cxn ang="0">
                  <a:pos x="24" y="4"/>
                </a:cxn>
                <a:cxn ang="0">
                  <a:pos x="26" y="7"/>
                </a:cxn>
                <a:cxn ang="0">
                  <a:pos x="28" y="10"/>
                </a:cxn>
                <a:cxn ang="0">
                  <a:pos x="28" y="14"/>
                </a:cxn>
                <a:cxn ang="0">
                  <a:pos x="27" y="19"/>
                </a:cxn>
                <a:cxn ang="0">
                  <a:pos x="25" y="22"/>
                </a:cxn>
                <a:cxn ang="0">
                  <a:pos x="22" y="25"/>
                </a:cxn>
                <a:cxn ang="0">
                  <a:pos x="20" y="27"/>
                </a:cxn>
                <a:cxn ang="0">
                  <a:pos x="15" y="28"/>
                </a:cxn>
                <a:cxn ang="0">
                  <a:pos x="11" y="28"/>
                </a:cxn>
                <a:cxn ang="0">
                  <a:pos x="8" y="26"/>
                </a:cxn>
                <a:cxn ang="0">
                  <a:pos x="4" y="24"/>
                </a:cxn>
                <a:cxn ang="0">
                  <a:pos x="2" y="21"/>
                </a:cxn>
                <a:cxn ang="0">
                  <a:pos x="1" y="18"/>
                </a:cxn>
                <a:cxn ang="0">
                  <a:pos x="0" y="14"/>
                </a:cxn>
                <a:cxn ang="0">
                  <a:pos x="2" y="7"/>
                </a:cxn>
                <a:cxn ang="0">
                  <a:pos x="4" y="4"/>
                </a:cxn>
                <a:cxn ang="0">
                  <a:pos x="8" y="2"/>
                </a:cxn>
                <a:cxn ang="0">
                  <a:pos x="11" y="0"/>
                </a:cxn>
              </a:cxnLst>
              <a:rect l="0" t="0" r="r" b="b"/>
              <a:pathLst>
                <a:path w="28" h="28">
                  <a:moveTo>
                    <a:pt x="11" y="0"/>
                  </a:moveTo>
                  <a:lnTo>
                    <a:pt x="19" y="0"/>
                  </a:lnTo>
                  <a:lnTo>
                    <a:pt x="24" y="4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8" y="14"/>
                  </a:lnTo>
                  <a:lnTo>
                    <a:pt x="27" y="19"/>
                  </a:lnTo>
                  <a:lnTo>
                    <a:pt x="25" y="22"/>
                  </a:lnTo>
                  <a:lnTo>
                    <a:pt x="22" y="25"/>
                  </a:lnTo>
                  <a:lnTo>
                    <a:pt x="20" y="27"/>
                  </a:lnTo>
                  <a:lnTo>
                    <a:pt x="15" y="28"/>
                  </a:lnTo>
                  <a:lnTo>
                    <a:pt x="11" y="28"/>
                  </a:lnTo>
                  <a:lnTo>
                    <a:pt x="8" y="26"/>
                  </a:lnTo>
                  <a:lnTo>
                    <a:pt x="4" y="24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4"/>
                  </a:lnTo>
                  <a:lnTo>
                    <a:pt x="2" y="7"/>
                  </a:lnTo>
                  <a:lnTo>
                    <a:pt x="4" y="4"/>
                  </a:lnTo>
                  <a:lnTo>
                    <a:pt x="8" y="2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4" name="Line 271">
              <a:extLst>
                <a:ext uri="{FF2B5EF4-FFF2-40B4-BE49-F238E27FC236}">
                  <a16:creationId xmlns:a16="http://schemas.microsoft.com/office/drawing/2014/main" id="{3B74AD50-9712-4D95-8BC9-1825CBA180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81919" y="5265055"/>
              <a:ext cx="1152" cy="576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5" name="Line 272">
              <a:extLst>
                <a:ext uri="{FF2B5EF4-FFF2-40B4-BE49-F238E27FC236}">
                  <a16:creationId xmlns:a16="http://schemas.microsoft.com/office/drawing/2014/main" id="{CADBA4CC-C9D9-41BA-AA2A-251AEA9D61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79614" y="5270816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6" name="Line 273">
              <a:extLst>
                <a:ext uri="{FF2B5EF4-FFF2-40B4-BE49-F238E27FC236}">
                  <a16:creationId xmlns:a16="http://schemas.microsoft.com/office/drawing/2014/main" id="{59EDD5D6-A4D3-4806-A7EE-E91502E79B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76157" y="5274273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7" name="Line 274">
              <a:extLst>
                <a:ext uri="{FF2B5EF4-FFF2-40B4-BE49-F238E27FC236}">
                  <a16:creationId xmlns:a16="http://schemas.microsoft.com/office/drawing/2014/main" id="{BB1C99EA-4415-408D-8DA6-061C142CCA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73853" y="5277730"/>
              <a:ext cx="2305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8" name="Line 275">
              <a:extLst>
                <a:ext uri="{FF2B5EF4-FFF2-40B4-BE49-F238E27FC236}">
                  <a16:creationId xmlns:a16="http://schemas.microsoft.com/office/drawing/2014/main" id="{729389C2-D74B-4DF3-B7C1-06E49FF2B5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68091" y="5280035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9" name="Line 276">
              <a:extLst>
                <a:ext uri="{FF2B5EF4-FFF2-40B4-BE49-F238E27FC236}">
                  <a16:creationId xmlns:a16="http://schemas.microsoft.com/office/drawing/2014/main" id="{B6C822CD-1091-4991-9ACB-CFEC4102D7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63482" y="5281187"/>
              <a:ext cx="4609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0" name="Line 277">
              <a:extLst>
                <a:ext uri="{FF2B5EF4-FFF2-40B4-BE49-F238E27FC236}">
                  <a16:creationId xmlns:a16="http://schemas.microsoft.com/office/drawing/2014/main" id="{686A0202-B172-424C-8BA3-609B1E5B8C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760025" y="5278882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1" name="Line 278">
              <a:extLst>
                <a:ext uri="{FF2B5EF4-FFF2-40B4-BE49-F238E27FC236}">
                  <a16:creationId xmlns:a16="http://schemas.microsoft.com/office/drawing/2014/main" id="{52A41903-883F-4DBE-B188-D198E25230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755416" y="5276578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2" name="Line 279">
              <a:extLst>
                <a:ext uri="{FF2B5EF4-FFF2-40B4-BE49-F238E27FC236}">
                  <a16:creationId xmlns:a16="http://schemas.microsoft.com/office/drawing/2014/main" id="{C86E8AC5-A1F0-408A-8E26-6E45134EA2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753112" y="5273121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3" name="Line 280">
              <a:extLst>
                <a:ext uri="{FF2B5EF4-FFF2-40B4-BE49-F238E27FC236}">
                  <a16:creationId xmlns:a16="http://schemas.microsoft.com/office/drawing/2014/main" id="{87D873E5-54ED-4D59-8D47-40BC99D852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751959" y="5269664"/>
              <a:ext cx="1152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4" name="Line 281">
              <a:extLst>
                <a:ext uri="{FF2B5EF4-FFF2-40B4-BE49-F238E27FC236}">
                  <a16:creationId xmlns:a16="http://schemas.microsoft.com/office/drawing/2014/main" id="{1BF55B51-1B07-4907-90D7-BA44546A98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750807" y="5265055"/>
              <a:ext cx="1152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5" name="Line 282">
              <a:extLst>
                <a:ext uri="{FF2B5EF4-FFF2-40B4-BE49-F238E27FC236}">
                  <a16:creationId xmlns:a16="http://schemas.microsoft.com/office/drawing/2014/main" id="{F447340F-EA7A-4207-8283-093D0581B7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50807" y="5256989"/>
              <a:ext cx="2305" cy="8066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6" name="Line 283">
              <a:extLst>
                <a:ext uri="{FF2B5EF4-FFF2-40B4-BE49-F238E27FC236}">
                  <a16:creationId xmlns:a16="http://schemas.microsoft.com/office/drawing/2014/main" id="{46C758FD-09B7-4AE2-9479-CB162BBD2B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53112" y="5253532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7" name="Line 284">
              <a:extLst>
                <a:ext uri="{FF2B5EF4-FFF2-40B4-BE49-F238E27FC236}">
                  <a16:creationId xmlns:a16="http://schemas.microsoft.com/office/drawing/2014/main" id="{E79AA484-9F59-488E-8899-6DF0F7957D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55416" y="5251228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8" name="Line 285">
              <a:extLst>
                <a:ext uri="{FF2B5EF4-FFF2-40B4-BE49-F238E27FC236}">
                  <a16:creationId xmlns:a16="http://schemas.microsoft.com/office/drawing/2014/main" id="{31415E28-23D5-491F-B492-8DC46F5A9FE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60025" y="5248923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9" name="Line 286">
              <a:extLst>
                <a:ext uri="{FF2B5EF4-FFF2-40B4-BE49-F238E27FC236}">
                  <a16:creationId xmlns:a16="http://schemas.microsoft.com/office/drawing/2014/main" id="{56771125-2484-4713-BD47-242C844D96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63482" y="5248923"/>
              <a:ext cx="9218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" name="Line 287">
              <a:extLst>
                <a:ext uri="{FF2B5EF4-FFF2-40B4-BE49-F238E27FC236}">
                  <a16:creationId xmlns:a16="http://schemas.microsoft.com/office/drawing/2014/main" id="{9CBE9638-B64F-46AA-9216-98B6C99BD9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72701" y="5248923"/>
              <a:ext cx="5761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" name="Line 288">
              <a:extLst>
                <a:ext uri="{FF2B5EF4-FFF2-40B4-BE49-F238E27FC236}">
                  <a16:creationId xmlns:a16="http://schemas.microsoft.com/office/drawing/2014/main" id="{35333F71-5377-45F0-ADFA-34CF66A8BE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78462" y="5253532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2" name="Line 289">
              <a:extLst>
                <a:ext uri="{FF2B5EF4-FFF2-40B4-BE49-F238E27FC236}">
                  <a16:creationId xmlns:a16="http://schemas.microsoft.com/office/drawing/2014/main" id="{5C6F71F2-3296-4E61-A9AA-CB7B23436B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80767" y="5256989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3" name="Line 290">
              <a:extLst>
                <a:ext uri="{FF2B5EF4-FFF2-40B4-BE49-F238E27FC236}">
                  <a16:creationId xmlns:a16="http://schemas.microsoft.com/office/drawing/2014/main" id="{6FCE41B4-8309-4080-A6FF-574FEF343A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83071" y="5260446"/>
              <a:ext cx="1152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4" name="Freeform 291">
              <a:extLst>
                <a:ext uri="{FF2B5EF4-FFF2-40B4-BE49-F238E27FC236}">
                  <a16:creationId xmlns:a16="http://schemas.microsoft.com/office/drawing/2014/main" id="{2D0B8D42-9190-4582-86EC-3692A397A127}"/>
                </a:ext>
              </a:extLst>
            </p:cNvPr>
            <p:cNvSpPr>
              <a:spLocks/>
            </p:cNvSpPr>
            <p:nvPr/>
          </p:nvSpPr>
          <p:spPr bwMode="auto">
            <a:xfrm>
              <a:off x="4193283" y="5542755"/>
              <a:ext cx="32264" cy="33416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18" y="1"/>
                </a:cxn>
                <a:cxn ang="0">
                  <a:pos x="22" y="3"/>
                </a:cxn>
                <a:cxn ang="0">
                  <a:pos x="25" y="6"/>
                </a:cxn>
                <a:cxn ang="0">
                  <a:pos x="27" y="10"/>
                </a:cxn>
                <a:cxn ang="0">
                  <a:pos x="28" y="15"/>
                </a:cxn>
                <a:cxn ang="0">
                  <a:pos x="27" y="20"/>
                </a:cxn>
                <a:cxn ang="0">
                  <a:pos x="25" y="23"/>
                </a:cxn>
                <a:cxn ang="0">
                  <a:pos x="22" y="26"/>
                </a:cxn>
                <a:cxn ang="0">
                  <a:pos x="18" y="28"/>
                </a:cxn>
                <a:cxn ang="0">
                  <a:pos x="13" y="29"/>
                </a:cxn>
                <a:cxn ang="0">
                  <a:pos x="9" y="28"/>
                </a:cxn>
                <a:cxn ang="0">
                  <a:pos x="7" y="27"/>
                </a:cxn>
                <a:cxn ang="0">
                  <a:pos x="4" y="25"/>
                </a:cxn>
                <a:cxn ang="0">
                  <a:pos x="2" y="22"/>
                </a:cxn>
                <a:cxn ang="0">
                  <a:pos x="0" y="19"/>
                </a:cxn>
                <a:cxn ang="0">
                  <a:pos x="0" y="11"/>
                </a:cxn>
                <a:cxn ang="0">
                  <a:pos x="4" y="5"/>
                </a:cxn>
                <a:cxn ang="0">
                  <a:pos x="7" y="2"/>
                </a:cxn>
                <a:cxn ang="0">
                  <a:pos x="9" y="1"/>
                </a:cxn>
                <a:cxn ang="0">
                  <a:pos x="13" y="0"/>
                </a:cxn>
              </a:cxnLst>
              <a:rect l="0" t="0" r="r" b="b"/>
              <a:pathLst>
                <a:path w="28" h="29">
                  <a:moveTo>
                    <a:pt x="13" y="0"/>
                  </a:moveTo>
                  <a:lnTo>
                    <a:pt x="18" y="1"/>
                  </a:lnTo>
                  <a:lnTo>
                    <a:pt x="22" y="3"/>
                  </a:lnTo>
                  <a:lnTo>
                    <a:pt x="25" y="6"/>
                  </a:lnTo>
                  <a:lnTo>
                    <a:pt x="27" y="10"/>
                  </a:lnTo>
                  <a:lnTo>
                    <a:pt x="28" y="15"/>
                  </a:lnTo>
                  <a:lnTo>
                    <a:pt x="27" y="20"/>
                  </a:lnTo>
                  <a:lnTo>
                    <a:pt x="25" y="23"/>
                  </a:lnTo>
                  <a:lnTo>
                    <a:pt x="22" y="26"/>
                  </a:lnTo>
                  <a:lnTo>
                    <a:pt x="18" y="28"/>
                  </a:lnTo>
                  <a:lnTo>
                    <a:pt x="13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2"/>
                  </a:lnTo>
                  <a:lnTo>
                    <a:pt x="0" y="19"/>
                  </a:lnTo>
                  <a:lnTo>
                    <a:pt x="0" y="11"/>
                  </a:lnTo>
                  <a:lnTo>
                    <a:pt x="4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5" name="Line 292">
              <a:extLst>
                <a:ext uri="{FF2B5EF4-FFF2-40B4-BE49-F238E27FC236}">
                  <a16:creationId xmlns:a16="http://schemas.microsoft.com/office/drawing/2014/main" id="{88D4511C-F603-47C3-91BB-FC06C24AA5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4395" y="5560039"/>
              <a:ext cx="1152" cy="576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6" name="Line 293">
              <a:extLst>
                <a:ext uri="{FF2B5EF4-FFF2-40B4-BE49-F238E27FC236}">
                  <a16:creationId xmlns:a16="http://schemas.microsoft.com/office/drawing/2014/main" id="{50655C9E-DCE2-49B6-A42F-BAB0E075ED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2091" y="5565801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7" name="Line 294">
              <a:extLst>
                <a:ext uri="{FF2B5EF4-FFF2-40B4-BE49-F238E27FC236}">
                  <a16:creationId xmlns:a16="http://schemas.microsoft.com/office/drawing/2014/main" id="{99D7C79B-7B6B-443D-BCC1-F5B2EE766F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18634" y="5569258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8" name="Line 295">
              <a:extLst>
                <a:ext uri="{FF2B5EF4-FFF2-40B4-BE49-F238E27FC236}">
                  <a16:creationId xmlns:a16="http://schemas.microsoft.com/office/drawing/2014/main" id="{E2A8759B-BDB1-4E75-9C40-85C5A948F3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14025" y="5572714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9" name="Line 296">
              <a:extLst>
                <a:ext uri="{FF2B5EF4-FFF2-40B4-BE49-F238E27FC236}">
                  <a16:creationId xmlns:a16="http://schemas.microsoft.com/office/drawing/2014/main" id="{9396A800-ACDC-46BF-B8C9-DCD3B79143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08263" y="5575019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0" name="Line 297">
              <a:extLst>
                <a:ext uri="{FF2B5EF4-FFF2-40B4-BE49-F238E27FC236}">
                  <a16:creationId xmlns:a16="http://schemas.microsoft.com/office/drawing/2014/main" id="{8776ECF8-7A92-4B35-8FFE-6E7E92B130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203654" y="5575019"/>
              <a:ext cx="4609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" name="Line 298">
              <a:extLst>
                <a:ext uri="{FF2B5EF4-FFF2-40B4-BE49-F238E27FC236}">
                  <a16:creationId xmlns:a16="http://schemas.microsoft.com/office/drawing/2014/main" id="{B2F52476-E50D-4974-9E29-99AC65AE0A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201349" y="5573867"/>
              <a:ext cx="2305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2" name="Line 299">
              <a:extLst>
                <a:ext uri="{FF2B5EF4-FFF2-40B4-BE49-F238E27FC236}">
                  <a16:creationId xmlns:a16="http://schemas.microsoft.com/office/drawing/2014/main" id="{2A722C56-B5B6-40B7-9C2D-4441D974C8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197893" y="5571562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3" name="Line 300">
              <a:extLst>
                <a:ext uri="{FF2B5EF4-FFF2-40B4-BE49-F238E27FC236}">
                  <a16:creationId xmlns:a16="http://schemas.microsoft.com/office/drawing/2014/main" id="{305392B3-826A-403B-85EA-6FBD27B50B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195588" y="5568105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4" name="Line 301">
              <a:extLst>
                <a:ext uri="{FF2B5EF4-FFF2-40B4-BE49-F238E27FC236}">
                  <a16:creationId xmlns:a16="http://schemas.microsoft.com/office/drawing/2014/main" id="{DF265781-6984-4384-A0E7-DFDCA5BFDE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193283" y="5564648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5" name="Line 302">
              <a:extLst>
                <a:ext uri="{FF2B5EF4-FFF2-40B4-BE49-F238E27FC236}">
                  <a16:creationId xmlns:a16="http://schemas.microsoft.com/office/drawing/2014/main" id="{CDDBA1B3-C1BD-4608-858E-685F918B50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93283" y="5555430"/>
              <a:ext cx="1152" cy="921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6" name="Line 303">
              <a:extLst>
                <a:ext uri="{FF2B5EF4-FFF2-40B4-BE49-F238E27FC236}">
                  <a16:creationId xmlns:a16="http://schemas.microsoft.com/office/drawing/2014/main" id="{75DA6C9A-2C00-4B43-9C49-029B4E87D5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93283" y="5548516"/>
              <a:ext cx="4609" cy="6914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7" name="Line 304">
              <a:extLst>
                <a:ext uri="{FF2B5EF4-FFF2-40B4-BE49-F238E27FC236}">
                  <a16:creationId xmlns:a16="http://schemas.microsoft.com/office/drawing/2014/main" id="{D29907A0-BC6B-46E3-B620-00F88F3E94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97893" y="5545060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8" name="Line 305">
              <a:extLst>
                <a:ext uri="{FF2B5EF4-FFF2-40B4-BE49-F238E27FC236}">
                  <a16:creationId xmlns:a16="http://schemas.microsoft.com/office/drawing/2014/main" id="{3B672AFF-D504-431C-B66E-D7BE17AE49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01349" y="5543907"/>
              <a:ext cx="2305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9" name="Line 306">
              <a:extLst>
                <a:ext uri="{FF2B5EF4-FFF2-40B4-BE49-F238E27FC236}">
                  <a16:creationId xmlns:a16="http://schemas.microsoft.com/office/drawing/2014/main" id="{74C93420-C25D-453C-9DFC-B1BF41E4F1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03654" y="5542755"/>
              <a:ext cx="4609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0" name="Line 307">
              <a:extLst>
                <a:ext uri="{FF2B5EF4-FFF2-40B4-BE49-F238E27FC236}">
                  <a16:creationId xmlns:a16="http://schemas.microsoft.com/office/drawing/2014/main" id="{18783B1B-EBE7-4797-96F0-EE148E876D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08263" y="5542755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" name="Line 308">
              <a:extLst>
                <a:ext uri="{FF2B5EF4-FFF2-40B4-BE49-F238E27FC236}">
                  <a16:creationId xmlns:a16="http://schemas.microsoft.com/office/drawing/2014/main" id="{12D9F10B-DD54-4487-9653-D8EBAC9B76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14025" y="5543907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2" name="Line 309">
              <a:extLst>
                <a:ext uri="{FF2B5EF4-FFF2-40B4-BE49-F238E27FC236}">
                  <a16:creationId xmlns:a16="http://schemas.microsoft.com/office/drawing/2014/main" id="{3BFE3E7A-D8C9-4E5F-9F81-9CE272AF5C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18634" y="5546212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3" name="Line 310">
              <a:extLst>
                <a:ext uri="{FF2B5EF4-FFF2-40B4-BE49-F238E27FC236}">
                  <a16:creationId xmlns:a16="http://schemas.microsoft.com/office/drawing/2014/main" id="{1C9FE2CE-248B-44B4-A6CF-3AFF57C5B5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2091" y="5549669"/>
              <a:ext cx="2305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4" name="Line 311">
              <a:extLst>
                <a:ext uri="{FF2B5EF4-FFF2-40B4-BE49-F238E27FC236}">
                  <a16:creationId xmlns:a16="http://schemas.microsoft.com/office/drawing/2014/main" id="{2A6E77D9-C357-4041-AA71-36185509A2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4395" y="5554278"/>
              <a:ext cx="1152" cy="576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5" name="Freeform 312">
              <a:extLst>
                <a:ext uri="{FF2B5EF4-FFF2-40B4-BE49-F238E27FC236}">
                  <a16:creationId xmlns:a16="http://schemas.microsoft.com/office/drawing/2014/main" id="{9D94EA76-8067-46A8-B07A-5ECC6448AF7B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6243" y="5640699"/>
              <a:ext cx="33416" cy="33416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9" y="1"/>
                </a:cxn>
                <a:cxn ang="0">
                  <a:pos x="23" y="3"/>
                </a:cxn>
                <a:cxn ang="0">
                  <a:pos x="26" y="6"/>
                </a:cxn>
                <a:cxn ang="0">
                  <a:pos x="28" y="10"/>
                </a:cxn>
                <a:cxn ang="0">
                  <a:pos x="29" y="15"/>
                </a:cxn>
                <a:cxn ang="0">
                  <a:pos x="28" y="20"/>
                </a:cxn>
                <a:cxn ang="0">
                  <a:pos x="26" y="24"/>
                </a:cxn>
                <a:cxn ang="0">
                  <a:pos x="23" y="26"/>
                </a:cxn>
                <a:cxn ang="0">
                  <a:pos x="19" y="28"/>
                </a:cxn>
                <a:cxn ang="0">
                  <a:pos x="14" y="29"/>
                </a:cxn>
                <a:cxn ang="0">
                  <a:pos x="9" y="28"/>
                </a:cxn>
                <a:cxn ang="0">
                  <a:pos x="6" y="26"/>
                </a:cxn>
                <a:cxn ang="0">
                  <a:pos x="3" y="24"/>
                </a:cxn>
                <a:cxn ang="0">
                  <a:pos x="1" y="20"/>
                </a:cxn>
                <a:cxn ang="0">
                  <a:pos x="0" y="15"/>
                </a:cxn>
                <a:cxn ang="0">
                  <a:pos x="1" y="10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9" y="1"/>
                </a:cxn>
                <a:cxn ang="0">
                  <a:pos x="14" y="0"/>
                </a:cxn>
              </a:cxnLst>
              <a:rect l="0" t="0" r="r" b="b"/>
              <a:pathLst>
                <a:path w="29" h="29">
                  <a:moveTo>
                    <a:pt x="14" y="0"/>
                  </a:moveTo>
                  <a:lnTo>
                    <a:pt x="19" y="1"/>
                  </a:lnTo>
                  <a:lnTo>
                    <a:pt x="23" y="3"/>
                  </a:lnTo>
                  <a:lnTo>
                    <a:pt x="26" y="6"/>
                  </a:lnTo>
                  <a:lnTo>
                    <a:pt x="28" y="10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4"/>
                  </a:lnTo>
                  <a:lnTo>
                    <a:pt x="23" y="26"/>
                  </a:lnTo>
                  <a:lnTo>
                    <a:pt x="19" y="28"/>
                  </a:lnTo>
                  <a:lnTo>
                    <a:pt x="14" y="29"/>
                  </a:lnTo>
                  <a:lnTo>
                    <a:pt x="9" y="28"/>
                  </a:lnTo>
                  <a:lnTo>
                    <a:pt x="6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5"/>
                  </a:lnTo>
                  <a:lnTo>
                    <a:pt x="1" y="10"/>
                  </a:lnTo>
                  <a:lnTo>
                    <a:pt x="3" y="6"/>
                  </a:lnTo>
                  <a:lnTo>
                    <a:pt x="6" y="3"/>
                  </a:lnTo>
                  <a:lnTo>
                    <a:pt x="9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6" name="Line 313">
              <a:extLst>
                <a:ext uri="{FF2B5EF4-FFF2-40B4-BE49-F238E27FC236}">
                  <a16:creationId xmlns:a16="http://schemas.microsoft.com/office/drawing/2014/main" id="{4E4C02EC-2131-4BF9-BB78-7AFC40A466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28507" y="5657983"/>
              <a:ext cx="1152" cy="576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7" name="Line 314">
              <a:extLst>
                <a:ext uri="{FF2B5EF4-FFF2-40B4-BE49-F238E27FC236}">
                  <a16:creationId xmlns:a16="http://schemas.microsoft.com/office/drawing/2014/main" id="{22815183-5AAA-4126-A55D-91C3C6C7E6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26203" y="5663745"/>
              <a:ext cx="2305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8" name="Line 315">
              <a:extLst>
                <a:ext uri="{FF2B5EF4-FFF2-40B4-BE49-F238E27FC236}">
                  <a16:creationId xmlns:a16="http://schemas.microsoft.com/office/drawing/2014/main" id="{B5801A3E-800F-4FB6-B379-30FC0EAB68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22746" y="5668354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9" name="Line 316">
              <a:extLst>
                <a:ext uri="{FF2B5EF4-FFF2-40B4-BE49-F238E27FC236}">
                  <a16:creationId xmlns:a16="http://schemas.microsoft.com/office/drawing/2014/main" id="{C95EB021-754A-473A-9A21-02D0B6561A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18137" y="5670658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0" name="Line 317">
              <a:extLst>
                <a:ext uri="{FF2B5EF4-FFF2-40B4-BE49-F238E27FC236}">
                  <a16:creationId xmlns:a16="http://schemas.microsoft.com/office/drawing/2014/main" id="{29E27047-E9DF-4D00-9D65-17F6A1A4DE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12375" y="5672963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" name="Line 318">
              <a:extLst>
                <a:ext uri="{FF2B5EF4-FFF2-40B4-BE49-F238E27FC236}">
                  <a16:creationId xmlns:a16="http://schemas.microsoft.com/office/drawing/2014/main" id="{3C3E92BA-B7C5-4B8F-8F5D-0BC7596AB0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006614" y="5672963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2" name="Line 319">
              <a:extLst>
                <a:ext uri="{FF2B5EF4-FFF2-40B4-BE49-F238E27FC236}">
                  <a16:creationId xmlns:a16="http://schemas.microsoft.com/office/drawing/2014/main" id="{681BD86B-F4C7-4DA6-AC50-C0E592EF4A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003157" y="5670658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3" name="Line 320">
              <a:extLst>
                <a:ext uri="{FF2B5EF4-FFF2-40B4-BE49-F238E27FC236}">
                  <a16:creationId xmlns:a16="http://schemas.microsoft.com/office/drawing/2014/main" id="{570E7289-46CE-40C6-8D7F-E7324029CB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999700" y="5668354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4" name="Line 321">
              <a:extLst>
                <a:ext uri="{FF2B5EF4-FFF2-40B4-BE49-F238E27FC236}">
                  <a16:creationId xmlns:a16="http://schemas.microsoft.com/office/drawing/2014/main" id="{D5F7B103-4C13-4479-A877-ADCC1DDBA6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997396" y="5663745"/>
              <a:ext cx="2305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5" name="Line 322">
              <a:extLst>
                <a:ext uri="{FF2B5EF4-FFF2-40B4-BE49-F238E27FC236}">
                  <a16:creationId xmlns:a16="http://schemas.microsoft.com/office/drawing/2014/main" id="{8AD8B47D-9278-4CB5-B089-D74867B28D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996243" y="5657983"/>
              <a:ext cx="1152" cy="576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6" name="Line 323">
              <a:extLst>
                <a:ext uri="{FF2B5EF4-FFF2-40B4-BE49-F238E27FC236}">
                  <a16:creationId xmlns:a16="http://schemas.microsoft.com/office/drawing/2014/main" id="{27021D8E-DAF8-463F-AB90-38C96A2585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96243" y="5652222"/>
              <a:ext cx="1152" cy="576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7" name="Line 324">
              <a:extLst>
                <a:ext uri="{FF2B5EF4-FFF2-40B4-BE49-F238E27FC236}">
                  <a16:creationId xmlns:a16="http://schemas.microsoft.com/office/drawing/2014/main" id="{53ECEBDA-6507-41B3-AE44-9890F19DE0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97396" y="5647613"/>
              <a:ext cx="2305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8" name="Line 325">
              <a:extLst>
                <a:ext uri="{FF2B5EF4-FFF2-40B4-BE49-F238E27FC236}">
                  <a16:creationId xmlns:a16="http://schemas.microsoft.com/office/drawing/2014/main" id="{511729C4-D7E7-455E-A92C-DD1422D994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99700" y="5644156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9" name="Line 326">
              <a:extLst>
                <a:ext uri="{FF2B5EF4-FFF2-40B4-BE49-F238E27FC236}">
                  <a16:creationId xmlns:a16="http://schemas.microsoft.com/office/drawing/2014/main" id="{D3786AE4-5D83-4912-B9CD-D8D40017ED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03157" y="5641851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0" name="Line 327">
              <a:extLst>
                <a:ext uri="{FF2B5EF4-FFF2-40B4-BE49-F238E27FC236}">
                  <a16:creationId xmlns:a16="http://schemas.microsoft.com/office/drawing/2014/main" id="{BF519586-45B1-435E-9C3C-B337ECAAAF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06614" y="5640699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" name="Line 328">
              <a:extLst>
                <a:ext uri="{FF2B5EF4-FFF2-40B4-BE49-F238E27FC236}">
                  <a16:creationId xmlns:a16="http://schemas.microsoft.com/office/drawing/2014/main" id="{81D1361C-57E4-456B-9DD9-B1A31A9096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12375" y="5640699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" name="Line 329">
              <a:extLst>
                <a:ext uri="{FF2B5EF4-FFF2-40B4-BE49-F238E27FC236}">
                  <a16:creationId xmlns:a16="http://schemas.microsoft.com/office/drawing/2014/main" id="{1568B069-54B6-4D55-856D-55F4E80D7B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18137" y="5641851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3" name="Line 330">
              <a:extLst>
                <a:ext uri="{FF2B5EF4-FFF2-40B4-BE49-F238E27FC236}">
                  <a16:creationId xmlns:a16="http://schemas.microsoft.com/office/drawing/2014/main" id="{29C5043B-F1B2-4437-8B2F-88461BF506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22746" y="5644156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4" name="Line 331">
              <a:extLst>
                <a:ext uri="{FF2B5EF4-FFF2-40B4-BE49-F238E27FC236}">
                  <a16:creationId xmlns:a16="http://schemas.microsoft.com/office/drawing/2014/main" id="{1AE33155-EE93-4B3A-82D3-170B924332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26203" y="5647613"/>
              <a:ext cx="2305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5" name="Line 332">
              <a:extLst>
                <a:ext uri="{FF2B5EF4-FFF2-40B4-BE49-F238E27FC236}">
                  <a16:creationId xmlns:a16="http://schemas.microsoft.com/office/drawing/2014/main" id="{1267B551-238C-4527-9BD4-AE77696904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28507" y="5652222"/>
              <a:ext cx="1152" cy="576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6" name="Freeform 333">
              <a:extLst>
                <a:ext uri="{FF2B5EF4-FFF2-40B4-BE49-F238E27FC236}">
                  <a16:creationId xmlns:a16="http://schemas.microsoft.com/office/drawing/2014/main" id="{129D93FD-D6CB-4050-8BA9-B3E98395F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3898299" y="5690247"/>
              <a:ext cx="33416" cy="33416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9" y="1"/>
                </a:cxn>
                <a:cxn ang="0">
                  <a:pos x="23" y="3"/>
                </a:cxn>
                <a:cxn ang="0">
                  <a:pos x="26" y="6"/>
                </a:cxn>
                <a:cxn ang="0">
                  <a:pos x="28" y="10"/>
                </a:cxn>
                <a:cxn ang="0">
                  <a:pos x="29" y="14"/>
                </a:cxn>
                <a:cxn ang="0">
                  <a:pos x="28" y="19"/>
                </a:cxn>
                <a:cxn ang="0">
                  <a:pos x="26" y="23"/>
                </a:cxn>
                <a:cxn ang="0">
                  <a:pos x="23" y="26"/>
                </a:cxn>
                <a:cxn ang="0">
                  <a:pos x="19" y="28"/>
                </a:cxn>
                <a:cxn ang="0">
                  <a:pos x="14" y="29"/>
                </a:cxn>
                <a:cxn ang="0">
                  <a:pos x="9" y="28"/>
                </a:cxn>
                <a:cxn ang="0">
                  <a:pos x="6" y="26"/>
                </a:cxn>
                <a:cxn ang="0">
                  <a:pos x="3" y="23"/>
                </a:cxn>
                <a:cxn ang="0">
                  <a:pos x="1" y="19"/>
                </a:cxn>
                <a:cxn ang="0">
                  <a:pos x="0" y="14"/>
                </a:cxn>
                <a:cxn ang="0">
                  <a:pos x="1" y="10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9" y="1"/>
                </a:cxn>
                <a:cxn ang="0">
                  <a:pos x="14" y="0"/>
                </a:cxn>
              </a:cxnLst>
              <a:rect l="0" t="0" r="r" b="b"/>
              <a:pathLst>
                <a:path w="29" h="29">
                  <a:moveTo>
                    <a:pt x="14" y="0"/>
                  </a:moveTo>
                  <a:lnTo>
                    <a:pt x="19" y="1"/>
                  </a:lnTo>
                  <a:lnTo>
                    <a:pt x="23" y="3"/>
                  </a:lnTo>
                  <a:lnTo>
                    <a:pt x="26" y="6"/>
                  </a:lnTo>
                  <a:lnTo>
                    <a:pt x="28" y="10"/>
                  </a:lnTo>
                  <a:lnTo>
                    <a:pt x="29" y="14"/>
                  </a:lnTo>
                  <a:lnTo>
                    <a:pt x="28" y="19"/>
                  </a:lnTo>
                  <a:lnTo>
                    <a:pt x="26" y="23"/>
                  </a:lnTo>
                  <a:lnTo>
                    <a:pt x="23" y="26"/>
                  </a:lnTo>
                  <a:lnTo>
                    <a:pt x="19" y="28"/>
                  </a:lnTo>
                  <a:lnTo>
                    <a:pt x="14" y="29"/>
                  </a:lnTo>
                  <a:lnTo>
                    <a:pt x="9" y="28"/>
                  </a:lnTo>
                  <a:lnTo>
                    <a:pt x="6" y="26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4"/>
                  </a:lnTo>
                  <a:lnTo>
                    <a:pt x="1" y="10"/>
                  </a:lnTo>
                  <a:lnTo>
                    <a:pt x="3" y="6"/>
                  </a:lnTo>
                  <a:lnTo>
                    <a:pt x="6" y="3"/>
                  </a:lnTo>
                  <a:lnTo>
                    <a:pt x="9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7" name="Line 334">
              <a:extLst>
                <a:ext uri="{FF2B5EF4-FFF2-40B4-BE49-F238E27FC236}">
                  <a16:creationId xmlns:a16="http://schemas.microsoft.com/office/drawing/2014/main" id="{849D3A1F-74D5-49E4-8F85-5B3CB398E7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30563" y="5706379"/>
              <a:ext cx="1152" cy="576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8" name="Line 335">
              <a:extLst>
                <a:ext uri="{FF2B5EF4-FFF2-40B4-BE49-F238E27FC236}">
                  <a16:creationId xmlns:a16="http://schemas.microsoft.com/office/drawing/2014/main" id="{FB02F76D-2756-46E8-B9C6-91769C5BEB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28259" y="5712141"/>
              <a:ext cx="2305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9" name="Line 336">
              <a:extLst>
                <a:ext uri="{FF2B5EF4-FFF2-40B4-BE49-F238E27FC236}">
                  <a16:creationId xmlns:a16="http://schemas.microsoft.com/office/drawing/2014/main" id="{128C0CE2-2FB9-4CF7-A332-FA019C3D3A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24802" y="5716750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0" name="Line 337">
              <a:extLst>
                <a:ext uri="{FF2B5EF4-FFF2-40B4-BE49-F238E27FC236}">
                  <a16:creationId xmlns:a16="http://schemas.microsoft.com/office/drawing/2014/main" id="{DD8D47A4-F990-485A-AA84-BA42AD918E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20193" y="5720206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1" name="Line 338">
              <a:extLst>
                <a:ext uri="{FF2B5EF4-FFF2-40B4-BE49-F238E27FC236}">
                  <a16:creationId xmlns:a16="http://schemas.microsoft.com/office/drawing/2014/main" id="{73110BDB-2860-4522-9D18-DFF1AD7EED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14431" y="5722511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2" name="Line 339">
              <a:extLst>
                <a:ext uri="{FF2B5EF4-FFF2-40B4-BE49-F238E27FC236}">
                  <a16:creationId xmlns:a16="http://schemas.microsoft.com/office/drawing/2014/main" id="{3CB3EF17-0C8E-4076-97AD-B6FA81A4CB6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908670" y="5722511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3" name="Line 340">
              <a:extLst>
                <a:ext uri="{FF2B5EF4-FFF2-40B4-BE49-F238E27FC236}">
                  <a16:creationId xmlns:a16="http://schemas.microsoft.com/office/drawing/2014/main" id="{3BA98AA2-E5DD-4869-B311-D153861F76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905213" y="5720206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4" name="Line 341">
              <a:extLst>
                <a:ext uri="{FF2B5EF4-FFF2-40B4-BE49-F238E27FC236}">
                  <a16:creationId xmlns:a16="http://schemas.microsoft.com/office/drawing/2014/main" id="{3AB27BD8-C97C-4DF4-BC0A-81754702474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901756" y="5716750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5" name="Line 342">
              <a:extLst>
                <a:ext uri="{FF2B5EF4-FFF2-40B4-BE49-F238E27FC236}">
                  <a16:creationId xmlns:a16="http://schemas.microsoft.com/office/drawing/2014/main" id="{8FD5F206-78C3-4CC9-854A-D009CA1FE3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99452" y="5712141"/>
              <a:ext cx="2305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6" name="Line 343">
              <a:extLst>
                <a:ext uri="{FF2B5EF4-FFF2-40B4-BE49-F238E27FC236}">
                  <a16:creationId xmlns:a16="http://schemas.microsoft.com/office/drawing/2014/main" id="{3B1E07DE-E651-4EF4-9DB1-D3B8A4CE3A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98299" y="5706379"/>
              <a:ext cx="1152" cy="576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7" name="Line 344">
              <a:extLst>
                <a:ext uri="{FF2B5EF4-FFF2-40B4-BE49-F238E27FC236}">
                  <a16:creationId xmlns:a16="http://schemas.microsoft.com/office/drawing/2014/main" id="{32EB572A-8DB6-4D6D-9A0C-7CF6A9C429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98299" y="5701770"/>
              <a:ext cx="1152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8" name="Line 345">
              <a:extLst>
                <a:ext uri="{FF2B5EF4-FFF2-40B4-BE49-F238E27FC236}">
                  <a16:creationId xmlns:a16="http://schemas.microsoft.com/office/drawing/2014/main" id="{2DABED45-65D5-45E1-9588-91A7A8EF849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99452" y="5697161"/>
              <a:ext cx="2305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9" name="Line 346">
              <a:extLst>
                <a:ext uri="{FF2B5EF4-FFF2-40B4-BE49-F238E27FC236}">
                  <a16:creationId xmlns:a16="http://schemas.microsoft.com/office/drawing/2014/main" id="{CDCC64D4-6164-4D35-B2AD-37CE3CF019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01756" y="5693704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0" name="Line 347">
              <a:extLst>
                <a:ext uri="{FF2B5EF4-FFF2-40B4-BE49-F238E27FC236}">
                  <a16:creationId xmlns:a16="http://schemas.microsoft.com/office/drawing/2014/main" id="{DBA3C680-9A83-4FCB-8BD7-83811DF9C5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05213" y="5691399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1" name="Line 348">
              <a:extLst>
                <a:ext uri="{FF2B5EF4-FFF2-40B4-BE49-F238E27FC236}">
                  <a16:creationId xmlns:a16="http://schemas.microsoft.com/office/drawing/2014/main" id="{E1340BD6-4039-4D49-8B8C-72B40156F6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08670" y="5690247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" name="Line 349">
              <a:extLst>
                <a:ext uri="{FF2B5EF4-FFF2-40B4-BE49-F238E27FC236}">
                  <a16:creationId xmlns:a16="http://schemas.microsoft.com/office/drawing/2014/main" id="{BBA00539-D5B7-482F-BC79-1F908BF520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14431" y="5690247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3" name="Line 350">
              <a:extLst>
                <a:ext uri="{FF2B5EF4-FFF2-40B4-BE49-F238E27FC236}">
                  <a16:creationId xmlns:a16="http://schemas.microsoft.com/office/drawing/2014/main" id="{5E0CD7E3-3DFB-4654-935F-A85ACF1D16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20193" y="5691399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4" name="Line 351">
              <a:extLst>
                <a:ext uri="{FF2B5EF4-FFF2-40B4-BE49-F238E27FC236}">
                  <a16:creationId xmlns:a16="http://schemas.microsoft.com/office/drawing/2014/main" id="{12BC36F5-B7FD-4B2D-9635-9A2FD1A6A8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24802" y="5693704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5" name="Line 352">
              <a:extLst>
                <a:ext uri="{FF2B5EF4-FFF2-40B4-BE49-F238E27FC236}">
                  <a16:creationId xmlns:a16="http://schemas.microsoft.com/office/drawing/2014/main" id="{28C955C3-D477-4F70-B244-84717ADD6F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28259" y="5697161"/>
              <a:ext cx="2305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6" name="Line 353">
              <a:extLst>
                <a:ext uri="{FF2B5EF4-FFF2-40B4-BE49-F238E27FC236}">
                  <a16:creationId xmlns:a16="http://schemas.microsoft.com/office/drawing/2014/main" id="{23CC061C-2E72-4F7B-BBEB-CAA5281AFE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30563" y="5701770"/>
              <a:ext cx="1152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7" name="Freeform 354">
              <a:extLst>
                <a:ext uri="{FF2B5EF4-FFF2-40B4-BE49-F238E27FC236}">
                  <a16:creationId xmlns:a16="http://schemas.microsoft.com/office/drawing/2014/main" id="{ECF328B3-434E-4710-AD0A-43F461A6113A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0355" y="5936836"/>
              <a:ext cx="32264" cy="32264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8" y="0"/>
                </a:cxn>
                <a:cxn ang="0">
                  <a:pos x="24" y="4"/>
                </a:cxn>
                <a:cxn ang="0">
                  <a:pos x="26" y="7"/>
                </a:cxn>
                <a:cxn ang="0">
                  <a:pos x="28" y="10"/>
                </a:cxn>
                <a:cxn ang="0">
                  <a:pos x="28" y="14"/>
                </a:cxn>
                <a:cxn ang="0">
                  <a:pos x="27" y="19"/>
                </a:cxn>
                <a:cxn ang="0">
                  <a:pos x="25" y="22"/>
                </a:cxn>
                <a:cxn ang="0">
                  <a:pos x="22" y="25"/>
                </a:cxn>
                <a:cxn ang="0">
                  <a:pos x="19" y="27"/>
                </a:cxn>
                <a:cxn ang="0">
                  <a:pos x="14" y="28"/>
                </a:cxn>
                <a:cxn ang="0">
                  <a:pos x="10" y="28"/>
                </a:cxn>
                <a:cxn ang="0">
                  <a:pos x="7" y="26"/>
                </a:cxn>
                <a:cxn ang="0">
                  <a:pos x="4" y="24"/>
                </a:cxn>
                <a:cxn ang="0">
                  <a:pos x="2" y="21"/>
                </a:cxn>
                <a:cxn ang="0">
                  <a:pos x="1" y="18"/>
                </a:cxn>
                <a:cxn ang="0">
                  <a:pos x="0" y="14"/>
                </a:cxn>
                <a:cxn ang="0">
                  <a:pos x="2" y="7"/>
                </a:cxn>
                <a:cxn ang="0">
                  <a:pos x="4" y="4"/>
                </a:cxn>
                <a:cxn ang="0">
                  <a:pos x="7" y="2"/>
                </a:cxn>
                <a:cxn ang="0">
                  <a:pos x="10" y="0"/>
                </a:cxn>
              </a:cxnLst>
              <a:rect l="0" t="0" r="r" b="b"/>
              <a:pathLst>
                <a:path w="28" h="28">
                  <a:moveTo>
                    <a:pt x="10" y="0"/>
                  </a:moveTo>
                  <a:lnTo>
                    <a:pt x="18" y="0"/>
                  </a:lnTo>
                  <a:lnTo>
                    <a:pt x="24" y="4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8" y="14"/>
                  </a:lnTo>
                  <a:lnTo>
                    <a:pt x="27" y="19"/>
                  </a:lnTo>
                  <a:lnTo>
                    <a:pt x="25" y="22"/>
                  </a:lnTo>
                  <a:lnTo>
                    <a:pt x="22" y="25"/>
                  </a:lnTo>
                  <a:lnTo>
                    <a:pt x="19" y="27"/>
                  </a:lnTo>
                  <a:lnTo>
                    <a:pt x="14" y="28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4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8" name="Line 355">
              <a:extLst>
                <a:ext uri="{FF2B5EF4-FFF2-40B4-BE49-F238E27FC236}">
                  <a16:creationId xmlns:a16="http://schemas.microsoft.com/office/drawing/2014/main" id="{FF37156C-8321-4631-8780-9AD25056F8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31467" y="5952967"/>
              <a:ext cx="1152" cy="576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9" name="Line 356">
              <a:extLst>
                <a:ext uri="{FF2B5EF4-FFF2-40B4-BE49-F238E27FC236}">
                  <a16:creationId xmlns:a16="http://schemas.microsoft.com/office/drawing/2014/main" id="{07F8C869-067F-49DD-A7BE-AB55521139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29162" y="5958729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0" name="Line 357">
              <a:extLst>
                <a:ext uri="{FF2B5EF4-FFF2-40B4-BE49-F238E27FC236}">
                  <a16:creationId xmlns:a16="http://schemas.microsoft.com/office/drawing/2014/main" id="{B5B6888D-A654-4FE0-B35F-B91FDF7BCEE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25706" y="5962186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1" name="Line 358">
              <a:extLst>
                <a:ext uri="{FF2B5EF4-FFF2-40B4-BE49-F238E27FC236}">
                  <a16:creationId xmlns:a16="http://schemas.microsoft.com/office/drawing/2014/main" id="{3CD6BC0A-F15D-4E7A-BCEF-6293AD2D31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22249" y="5965643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2" name="Line 359">
              <a:extLst>
                <a:ext uri="{FF2B5EF4-FFF2-40B4-BE49-F238E27FC236}">
                  <a16:creationId xmlns:a16="http://schemas.microsoft.com/office/drawing/2014/main" id="{705BD06A-C9A7-44E6-B9A3-AA254A09B4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16487" y="5967947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3" name="Line 360">
              <a:extLst>
                <a:ext uri="{FF2B5EF4-FFF2-40B4-BE49-F238E27FC236}">
                  <a16:creationId xmlns:a16="http://schemas.microsoft.com/office/drawing/2014/main" id="{29FA3DE8-1962-40E8-BF3E-AB605A5467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11878" y="5969099"/>
              <a:ext cx="4609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4" name="Line 361">
              <a:extLst>
                <a:ext uri="{FF2B5EF4-FFF2-40B4-BE49-F238E27FC236}">
                  <a16:creationId xmlns:a16="http://schemas.microsoft.com/office/drawing/2014/main" id="{4F128240-4072-41FF-B0F8-CA044BD32B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08421" y="5966795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5" name="Line 362">
              <a:extLst>
                <a:ext uri="{FF2B5EF4-FFF2-40B4-BE49-F238E27FC236}">
                  <a16:creationId xmlns:a16="http://schemas.microsoft.com/office/drawing/2014/main" id="{BEF10090-ECCB-4DDB-868F-4977C5F5FE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04964" y="5964490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6" name="Line 363">
              <a:extLst>
                <a:ext uri="{FF2B5EF4-FFF2-40B4-BE49-F238E27FC236}">
                  <a16:creationId xmlns:a16="http://schemas.microsoft.com/office/drawing/2014/main" id="{D21B0263-F4E6-4026-AE52-D383580903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02660" y="5961033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7" name="Line 364">
              <a:extLst>
                <a:ext uri="{FF2B5EF4-FFF2-40B4-BE49-F238E27FC236}">
                  <a16:creationId xmlns:a16="http://schemas.microsoft.com/office/drawing/2014/main" id="{4CD62934-53E3-4CE2-911A-9B81C13CDD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01508" y="5957577"/>
              <a:ext cx="1152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8" name="Line 365">
              <a:extLst>
                <a:ext uri="{FF2B5EF4-FFF2-40B4-BE49-F238E27FC236}">
                  <a16:creationId xmlns:a16="http://schemas.microsoft.com/office/drawing/2014/main" id="{F15B963B-7C74-4302-94C0-72A83C9BD4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00355" y="5952967"/>
              <a:ext cx="1152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9" name="Line 366">
              <a:extLst>
                <a:ext uri="{FF2B5EF4-FFF2-40B4-BE49-F238E27FC236}">
                  <a16:creationId xmlns:a16="http://schemas.microsoft.com/office/drawing/2014/main" id="{83347C73-4DF4-4C20-94E4-1EDACB1419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00355" y="5944902"/>
              <a:ext cx="2305" cy="8066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0" name="Line 367">
              <a:extLst>
                <a:ext uri="{FF2B5EF4-FFF2-40B4-BE49-F238E27FC236}">
                  <a16:creationId xmlns:a16="http://schemas.microsoft.com/office/drawing/2014/main" id="{89B093DB-2F2F-4F0F-B26C-04C403EFB0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02660" y="5941445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1" name="Line 368">
              <a:extLst>
                <a:ext uri="{FF2B5EF4-FFF2-40B4-BE49-F238E27FC236}">
                  <a16:creationId xmlns:a16="http://schemas.microsoft.com/office/drawing/2014/main" id="{176C7C8B-4FCB-48CA-A5B6-9812B6489C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04964" y="5939140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2" name="Line 369">
              <a:extLst>
                <a:ext uri="{FF2B5EF4-FFF2-40B4-BE49-F238E27FC236}">
                  <a16:creationId xmlns:a16="http://schemas.microsoft.com/office/drawing/2014/main" id="{F36DB00D-A089-45DE-BD6A-DC46C45DDF1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08421" y="5936836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" name="Line 370">
              <a:extLst>
                <a:ext uri="{FF2B5EF4-FFF2-40B4-BE49-F238E27FC236}">
                  <a16:creationId xmlns:a16="http://schemas.microsoft.com/office/drawing/2014/main" id="{1A040793-EAB1-40FA-A83A-4F035DFAC5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11878" y="5936836"/>
              <a:ext cx="9218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4" name="Line 371">
              <a:extLst>
                <a:ext uri="{FF2B5EF4-FFF2-40B4-BE49-F238E27FC236}">
                  <a16:creationId xmlns:a16="http://schemas.microsoft.com/office/drawing/2014/main" id="{8192F457-C7BD-47DE-83B9-9F2361FDB1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21096" y="5936836"/>
              <a:ext cx="6914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5" name="Line 372">
              <a:extLst>
                <a:ext uri="{FF2B5EF4-FFF2-40B4-BE49-F238E27FC236}">
                  <a16:creationId xmlns:a16="http://schemas.microsoft.com/office/drawing/2014/main" id="{85B3A744-400E-4F2B-B46D-F3BFDBC661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28010" y="5941445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6" name="Line 373">
              <a:extLst>
                <a:ext uri="{FF2B5EF4-FFF2-40B4-BE49-F238E27FC236}">
                  <a16:creationId xmlns:a16="http://schemas.microsoft.com/office/drawing/2014/main" id="{D2FBA5E5-A26B-46FD-B23A-5A0584D32F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0315" y="5944902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7" name="Line 374">
              <a:extLst>
                <a:ext uri="{FF2B5EF4-FFF2-40B4-BE49-F238E27FC236}">
                  <a16:creationId xmlns:a16="http://schemas.microsoft.com/office/drawing/2014/main" id="{8552D58A-6A37-47A8-9ADA-C86CBD1A92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2619" y="5948358"/>
              <a:ext cx="1152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8" name="Freeform 375">
              <a:extLst>
                <a:ext uri="{FF2B5EF4-FFF2-40B4-BE49-F238E27FC236}">
                  <a16:creationId xmlns:a16="http://schemas.microsoft.com/office/drawing/2014/main" id="{719FE580-0341-4E58-9A60-AF86781425C4}"/>
                </a:ext>
              </a:extLst>
            </p:cNvPr>
            <p:cNvSpPr>
              <a:spLocks/>
            </p:cNvSpPr>
            <p:nvPr/>
          </p:nvSpPr>
          <p:spPr bwMode="auto">
            <a:xfrm>
              <a:off x="5910184" y="4806447"/>
              <a:ext cx="32264" cy="33416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8" y="1"/>
                </a:cxn>
                <a:cxn ang="0">
                  <a:pos x="21" y="2"/>
                </a:cxn>
                <a:cxn ang="0">
                  <a:pos x="24" y="3"/>
                </a:cxn>
                <a:cxn ang="0">
                  <a:pos x="26" y="6"/>
                </a:cxn>
                <a:cxn ang="0">
                  <a:pos x="28" y="10"/>
                </a:cxn>
                <a:cxn ang="0">
                  <a:pos x="28" y="13"/>
                </a:cxn>
                <a:cxn ang="0">
                  <a:pos x="26" y="21"/>
                </a:cxn>
                <a:cxn ang="0">
                  <a:pos x="21" y="27"/>
                </a:cxn>
                <a:cxn ang="0">
                  <a:pos x="14" y="29"/>
                </a:cxn>
                <a:cxn ang="0">
                  <a:pos x="6" y="27"/>
                </a:cxn>
                <a:cxn ang="0">
                  <a:pos x="1" y="21"/>
                </a:cxn>
                <a:cxn ang="0">
                  <a:pos x="0" y="13"/>
                </a:cxn>
                <a:cxn ang="0">
                  <a:pos x="0" y="10"/>
                </a:cxn>
                <a:cxn ang="0">
                  <a:pos x="1" y="6"/>
                </a:cxn>
                <a:cxn ang="0">
                  <a:pos x="3" y="3"/>
                </a:cxn>
                <a:cxn ang="0">
                  <a:pos x="6" y="2"/>
                </a:cxn>
                <a:cxn ang="0">
                  <a:pos x="14" y="0"/>
                </a:cxn>
              </a:cxnLst>
              <a:rect l="0" t="0" r="r" b="b"/>
              <a:pathLst>
                <a:path w="28" h="29">
                  <a:moveTo>
                    <a:pt x="14" y="0"/>
                  </a:moveTo>
                  <a:lnTo>
                    <a:pt x="18" y="1"/>
                  </a:lnTo>
                  <a:lnTo>
                    <a:pt x="21" y="2"/>
                  </a:lnTo>
                  <a:lnTo>
                    <a:pt x="24" y="3"/>
                  </a:lnTo>
                  <a:lnTo>
                    <a:pt x="26" y="6"/>
                  </a:lnTo>
                  <a:lnTo>
                    <a:pt x="28" y="10"/>
                  </a:lnTo>
                  <a:lnTo>
                    <a:pt x="28" y="13"/>
                  </a:lnTo>
                  <a:lnTo>
                    <a:pt x="26" y="21"/>
                  </a:lnTo>
                  <a:lnTo>
                    <a:pt x="21" y="27"/>
                  </a:lnTo>
                  <a:lnTo>
                    <a:pt x="14" y="29"/>
                  </a:lnTo>
                  <a:lnTo>
                    <a:pt x="6" y="27"/>
                  </a:lnTo>
                  <a:lnTo>
                    <a:pt x="1" y="21"/>
                  </a:lnTo>
                  <a:lnTo>
                    <a:pt x="0" y="13"/>
                  </a:lnTo>
                  <a:lnTo>
                    <a:pt x="0" y="10"/>
                  </a:lnTo>
                  <a:lnTo>
                    <a:pt x="1" y="6"/>
                  </a:lnTo>
                  <a:lnTo>
                    <a:pt x="3" y="3"/>
                  </a:lnTo>
                  <a:lnTo>
                    <a:pt x="6" y="2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9" name="Freeform 376">
              <a:extLst>
                <a:ext uri="{FF2B5EF4-FFF2-40B4-BE49-F238E27FC236}">
                  <a16:creationId xmlns:a16="http://schemas.microsoft.com/office/drawing/2014/main" id="{A272E745-4535-4E35-B914-8C9E729DFB2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7879" y="4804142"/>
              <a:ext cx="35721" cy="38025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1" y="5"/>
                </a:cxn>
                <a:cxn ang="0">
                  <a:pos x="7" y="7"/>
                </a:cxn>
                <a:cxn ang="0">
                  <a:pos x="4" y="11"/>
                </a:cxn>
                <a:cxn ang="0">
                  <a:pos x="3" y="15"/>
                </a:cxn>
                <a:cxn ang="0">
                  <a:pos x="4" y="20"/>
                </a:cxn>
                <a:cxn ang="0">
                  <a:pos x="7" y="25"/>
                </a:cxn>
                <a:cxn ang="0">
                  <a:pos x="11" y="28"/>
                </a:cxn>
                <a:cxn ang="0">
                  <a:pos x="16" y="29"/>
                </a:cxn>
                <a:cxn ang="0">
                  <a:pos x="20" y="28"/>
                </a:cxn>
                <a:cxn ang="0">
                  <a:pos x="25" y="25"/>
                </a:cxn>
                <a:cxn ang="0">
                  <a:pos x="27" y="20"/>
                </a:cxn>
                <a:cxn ang="0">
                  <a:pos x="28" y="15"/>
                </a:cxn>
                <a:cxn ang="0">
                  <a:pos x="27" y="11"/>
                </a:cxn>
                <a:cxn ang="0">
                  <a:pos x="25" y="7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0" y="8"/>
                </a:cxn>
                <a:cxn ang="0">
                  <a:pos x="31" y="9"/>
                </a:cxn>
                <a:cxn ang="0">
                  <a:pos x="31" y="10"/>
                </a:cxn>
                <a:cxn ang="0">
                  <a:pos x="31" y="15"/>
                </a:cxn>
                <a:cxn ang="0">
                  <a:pos x="31" y="22"/>
                </a:cxn>
                <a:cxn ang="0">
                  <a:pos x="30" y="23"/>
                </a:cxn>
                <a:cxn ang="0">
                  <a:pos x="28" y="28"/>
                </a:cxn>
                <a:cxn ang="0">
                  <a:pos x="23" y="31"/>
                </a:cxn>
                <a:cxn ang="0">
                  <a:pos x="22" y="32"/>
                </a:cxn>
                <a:cxn ang="0">
                  <a:pos x="16" y="33"/>
                </a:cxn>
                <a:cxn ang="0">
                  <a:pos x="10" y="32"/>
                </a:cxn>
                <a:cxn ang="0">
                  <a:pos x="9" y="32"/>
                </a:cxn>
                <a:cxn ang="0">
                  <a:pos x="8" y="31"/>
                </a:cxn>
                <a:cxn ang="0">
                  <a:pos x="4" y="28"/>
                </a:cxn>
                <a:cxn ang="0">
                  <a:pos x="2" y="23"/>
                </a:cxn>
                <a:cxn ang="0">
                  <a:pos x="1" y="22"/>
                </a:cxn>
                <a:cxn ang="0">
                  <a:pos x="0" y="15"/>
                </a:cxn>
                <a:cxn ang="0">
                  <a:pos x="1" y="10"/>
                </a:cxn>
                <a:cxn ang="0">
                  <a:pos x="1" y="9"/>
                </a:cxn>
                <a:cxn ang="0">
                  <a:pos x="2" y="8"/>
                </a:cxn>
                <a:cxn ang="0">
                  <a:pos x="4" y="5"/>
                </a:cxn>
                <a:cxn ang="0">
                  <a:pos x="8" y="2"/>
                </a:cxn>
                <a:cxn ang="0">
                  <a:pos x="9" y="1"/>
                </a:cxn>
                <a:cxn ang="0">
                  <a:pos x="10" y="1"/>
                </a:cxn>
                <a:cxn ang="0">
                  <a:pos x="16" y="0"/>
                </a:cxn>
              </a:cxnLst>
              <a:rect l="0" t="0" r="r" b="b"/>
              <a:pathLst>
                <a:path w="31" h="33">
                  <a:moveTo>
                    <a:pt x="16" y="4"/>
                  </a:moveTo>
                  <a:lnTo>
                    <a:pt x="11" y="5"/>
                  </a:lnTo>
                  <a:lnTo>
                    <a:pt x="7" y="7"/>
                  </a:lnTo>
                  <a:lnTo>
                    <a:pt x="4" y="11"/>
                  </a:lnTo>
                  <a:lnTo>
                    <a:pt x="3" y="15"/>
                  </a:lnTo>
                  <a:lnTo>
                    <a:pt x="4" y="20"/>
                  </a:lnTo>
                  <a:lnTo>
                    <a:pt x="7" y="25"/>
                  </a:lnTo>
                  <a:lnTo>
                    <a:pt x="11" y="28"/>
                  </a:lnTo>
                  <a:lnTo>
                    <a:pt x="16" y="29"/>
                  </a:lnTo>
                  <a:lnTo>
                    <a:pt x="20" y="28"/>
                  </a:lnTo>
                  <a:lnTo>
                    <a:pt x="25" y="25"/>
                  </a:lnTo>
                  <a:lnTo>
                    <a:pt x="27" y="20"/>
                  </a:lnTo>
                  <a:lnTo>
                    <a:pt x="28" y="15"/>
                  </a:lnTo>
                  <a:lnTo>
                    <a:pt x="27" y="11"/>
                  </a:lnTo>
                  <a:lnTo>
                    <a:pt x="25" y="7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0" y="8"/>
                  </a:lnTo>
                  <a:lnTo>
                    <a:pt x="31" y="9"/>
                  </a:lnTo>
                  <a:lnTo>
                    <a:pt x="31" y="10"/>
                  </a:lnTo>
                  <a:lnTo>
                    <a:pt x="31" y="15"/>
                  </a:lnTo>
                  <a:lnTo>
                    <a:pt x="31" y="22"/>
                  </a:lnTo>
                  <a:lnTo>
                    <a:pt x="30" y="23"/>
                  </a:lnTo>
                  <a:lnTo>
                    <a:pt x="28" y="28"/>
                  </a:lnTo>
                  <a:lnTo>
                    <a:pt x="23" y="31"/>
                  </a:lnTo>
                  <a:lnTo>
                    <a:pt x="22" y="32"/>
                  </a:lnTo>
                  <a:lnTo>
                    <a:pt x="16" y="33"/>
                  </a:lnTo>
                  <a:lnTo>
                    <a:pt x="10" y="32"/>
                  </a:lnTo>
                  <a:lnTo>
                    <a:pt x="9" y="32"/>
                  </a:lnTo>
                  <a:lnTo>
                    <a:pt x="8" y="31"/>
                  </a:lnTo>
                  <a:lnTo>
                    <a:pt x="4" y="28"/>
                  </a:lnTo>
                  <a:lnTo>
                    <a:pt x="2" y="23"/>
                  </a:lnTo>
                  <a:lnTo>
                    <a:pt x="1" y="22"/>
                  </a:lnTo>
                  <a:lnTo>
                    <a:pt x="0" y="15"/>
                  </a:lnTo>
                  <a:lnTo>
                    <a:pt x="1" y="10"/>
                  </a:lnTo>
                  <a:lnTo>
                    <a:pt x="1" y="9"/>
                  </a:lnTo>
                  <a:lnTo>
                    <a:pt x="2" y="8"/>
                  </a:lnTo>
                  <a:lnTo>
                    <a:pt x="4" y="5"/>
                  </a:lnTo>
                  <a:lnTo>
                    <a:pt x="8" y="2"/>
                  </a:lnTo>
                  <a:lnTo>
                    <a:pt x="9" y="1"/>
                  </a:lnTo>
                  <a:lnTo>
                    <a:pt x="10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0" name="Freeform 377">
              <a:extLst>
                <a:ext uri="{FF2B5EF4-FFF2-40B4-BE49-F238E27FC236}">
                  <a16:creationId xmlns:a16="http://schemas.microsoft.com/office/drawing/2014/main" id="{99841650-00C4-421F-BEA5-24CA3129B094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5200" y="5346867"/>
              <a:ext cx="32264" cy="32264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9" y="1"/>
                </a:cxn>
                <a:cxn ang="0">
                  <a:pos x="23" y="3"/>
                </a:cxn>
                <a:cxn ang="0">
                  <a:pos x="26" y="6"/>
                </a:cxn>
                <a:cxn ang="0">
                  <a:pos x="28" y="10"/>
                </a:cxn>
                <a:cxn ang="0">
                  <a:pos x="28" y="14"/>
                </a:cxn>
                <a:cxn ang="0">
                  <a:pos x="28" y="18"/>
                </a:cxn>
                <a:cxn ang="0">
                  <a:pos x="27" y="21"/>
                </a:cxn>
                <a:cxn ang="0">
                  <a:pos x="25" y="24"/>
                </a:cxn>
                <a:cxn ang="0">
                  <a:pos x="21" y="26"/>
                </a:cxn>
                <a:cxn ang="0">
                  <a:pos x="18" y="28"/>
                </a:cxn>
                <a:cxn ang="0">
                  <a:pos x="10" y="28"/>
                </a:cxn>
                <a:cxn ang="0">
                  <a:pos x="4" y="24"/>
                </a:cxn>
                <a:cxn ang="0">
                  <a:pos x="1" y="21"/>
                </a:cxn>
                <a:cxn ang="0">
                  <a:pos x="0" y="18"/>
                </a:cxn>
                <a:cxn ang="0">
                  <a:pos x="0" y="14"/>
                </a:cxn>
                <a:cxn ang="0">
                  <a:pos x="0" y="10"/>
                </a:cxn>
                <a:cxn ang="0">
                  <a:pos x="2" y="6"/>
                </a:cxn>
                <a:cxn ang="0">
                  <a:pos x="5" y="3"/>
                </a:cxn>
                <a:cxn ang="0">
                  <a:pos x="9" y="1"/>
                </a:cxn>
                <a:cxn ang="0">
                  <a:pos x="14" y="0"/>
                </a:cxn>
              </a:cxnLst>
              <a:rect l="0" t="0" r="r" b="b"/>
              <a:pathLst>
                <a:path w="28" h="28">
                  <a:moveTo>
                    <a:pt x="14" y="0"/>
                  </a:moveTo>
                  <a:lnTo>
                    <a:pt x="19" y="1"/>
                  </a:lnTo>
                  <a:lnTo>
                    <a:pt x="23" y="3"/>
                  </a:lnTo>
                  <a:lnTo>
                    <a:pt x="26" y="6"/>
                  </a:lnTo>
                  <a:lnTo>
                    <a:pt x="28" y="10"/>
                  </a:lnTo>
                  <a:lnTo>
                    <a:pt x="28" y="14"/>
                  </a:lnTo>
                  <a:lnTo>
                    <a:pt x="28" y="18"/>
                  </a:lnTo>
                  <a:lnTo>
                    <a:pt x="27" y="21"/>
                  </a:lnTo>
                  <a:lnTo>
                    <a:pt x="25" y="24"/>
                  </a:lnTo>
                  <a:lnTo>
                    <a:pt x="21" y="26"/>
                  </a:lnTo>
                  <a:lnTo>
                    <a:pt x="18" y="28"/>
                  </a:lnTo>
                  <a:lnTo>
                    <a:pt x="10" y="28"/>
                  </a:lnTo>
                  <a:lnTo>
                    <a:pt x="4" y="24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2" y="6"/>
                  </a:lnTo>
                  <a:lnTo>
                    <a:pt x="5" y="3"/>
                  </a:lnTo>
                  <a:lnTo>
                    <a:pt x="9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1" name="Freeform 378">
              <a:extLst>
                <a:ext uri="{FF2B5EF4-FFF2-40B4-BE49-F238E27FC236}">
                  <a16:creationId xmlns:a16="http://schemas.microsoft.com/office/drawing/2014/main" id="{17DB18E1-7DF3-4D6E-923A-76B24C56AEB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12895" y="5344562"/>
              <a:ext cx="36873" cy="36873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2" y="5"/>
                </a:cxn>
                <a:cxn ang="0">
                  <a:pos x="7" y="8"/>
                </a:cxn>
                <a:cxn ang="0">
                  <a:pos x="4" y="13"/>
                </a:cxn>
                <a:cxn ang="0">
                  <a:pos x="3" y="16"/>
                </a:cxn>
                <a:cxn ang="0">
                  <a:pos x="4" y="20"/>
                </a:cxn>
                <a:cxn ang="0">
                  <a:pos x="7" y="25"/>
                </a:cxn>
                <a:cxn ang="0">
                  <a:pos x="12" y="27"/>
                </a:cxn>
                <a:cxn ang="0">
                  <a:pos x="16" y="28"/>
                </a:cxn>
                <a:cxn ang="0">
                  <a:pos x="20" y="27"/>
                </a:cxn>
                <a:cxn ang="0">
                  <a:pos x="25" y="25"/>
                </a:cxn>
                <a:cxn ang="0">
                  <a:pos x="28" y="20"/>
                </a:cxn>
                <a:cxn ang="0">
                  <a:pos x="29" y="16"/>
                </a:cxn>
                <a:cxn ang="0">
                  <a:pos x="28" y="13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0" y="10"/>
                </a:cxn>
                <a:cxn ang="0">
                  <a:pos x="31" y="11"/>
                </a:cxn>
                <a:cxn ang="0">
                  <a:pos x="31" y="12"/>
                </a:cxn>
                <a:cxn ang="0">
                  <a:pos x="32" y="16"/>
                </a:cxn>
                <a:cxn ang="0">
                  <a:pos x="31" y="22"/>
                </a:cxn>
                <a:cxn ang="0">
                  <a:pos x="30" y="23"/>
                </a:cxn>
                <a:cxn ang="0">
                  <a:pos x="28" y="28"/>
                </a:cxn>
                <a:cxn ang="0">
                  <a:pos x="23" y="30"/>
                </a:cxn>
                <a:cxn ang="0">
                  <a:pos x="22" y="31"/>
                </a:cxn>
                <a:cxn ang="0">
                  <a:pos x="16" y="32"/>
                </a:cxn>
                <a:cxn ang="0">
                  <a:pos x="11" y="31"/>
                </a:cxn>
                <a:cxn ang="0">
                  <a:pos x="10" y="31"/>
                </a:cxn>
                <a:cxn ang="0">
                  <a:pos x="9" y="30"/>
                </a:cxn>
                <a:cxn ang="0">
                  <a:pos x="4" y="28"/>
                </a:cxn>
                <a:cxn ang="0">
                  <a:pos x="2" y="23"/>
                </a:cxn>
                <a:cxn ang="0">
                  <a:pos x="1" y="22"/>
                </a:cxn>
                <a:cxn ang="0">
                  <a:pos x="0" y="16"/>
                </a:cxn>
                <a:cxn ang="0">
                  <a:pos x="1" y="12"/>
                </a:cxn>
                <a:cxn ang="0">
                  <a:pos x="1" y="11"/>
                </a:cxn>
                <a:cxn ang="0">
                  <a:pos x="2" y="10"/>
                </a:cxn>
                <a:cxn ang="0">
                  <a:pos x="4" y="5"/>
                </a:cxn>
                <a:cxn ang="0">
                  <a:pos x="9" y="2"/>
                </a:cxn>
                <a:cxn ang="0">
                  <a:pos x="10" y="1"/>
                </a:cxn>
                <a:cxn ang="0">
                  <a:pos x="11" y="1"/>
                </a:cxn>
                <a:cxn ang="0">
                  <a:pos x="16" y="0"/>
                </a:cxn>
              </a:cxnLst>
              <a:rect l="0" t="0" r="r" b="b"/>
              <a:pathLst>
                <a:path w="32" h="32">
                  <a:moveTo>
                    <a:pt x="16" y="4"/>
                  </a:moveTo>
                  <a:lnTo>
                    <a:pt x="12" y="5"/>
                  </a:lnTo>
                  <a:lnTo>
                    <a:pt x="7" y="8"/>
                  </a:lnTo>
                  <a:lnTo>
                    <a:pt x="4" y="13"/>
                  </a:lnTo>
                  <a:lnTo>
                    <a:pt x="3" y="16"/>
                  </a:lnTo>
                  <a:lnTo>
                    <a:pt x="4" y="20"/>
                  </a:lnTo>
                  <a:lnTo>
                    <a:pt x="7" y="25"/>
                  </a:lnTo>
                  <a:lnTo>
                    <a:pt x="12" y="27"/>
                  </a:lnTo>
                  <a:lnTo>
                    <a:pt x="16" y="28"/>
                  </a:lnTo>
                  <a:lnTo>
                    <a:pt x="20" y="27"/>
                  </a:lnTo>
                  <a:lnTo>
                    <a:pt x="25" y="25"/>
                  </a:lnTo>
                  <a:lnTo>
                    <a:pt x="28" y="20"/>
                  </a:lnTo>
                  <a:lnTo>
                    <a:pt x="29" y="16"/>
                  </a:lnTo>
                  <a:lnTo>
                    <a:pt x="28" y="13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0" y="10"/>
                  </a:lnTo>
                  <a:lnTo>
                    <a:pt x="31" y="11"/>
                  </a:lnTo>
                  <a:lnTo>
                    <a:pt x="31" y="12"/>
                  </a:lnTo>
                  <a:lnTo>
                    <a:pt x="32" y="16"/>
                  </a:lnTo>
                  <a:lnTo>
                    <a:pt x="31" y="22"/>
                  </a:lnTo>
                  <a:lnTo>
                    <a:pt x="30" y="23"/>
                  </a:lnTo>
                  <a:lnTo>
                    <a:pt x="28" y="28"/>
                  </a:lnTo>
                  <a:lnTo>
                    <a:pt x="23" y="30"/>
                  </a:lnTo>
                  <a:lnTo>
                    <a:pt x="22" y="31"/>
                  </a:lnTo>
                  <a:lnTo>
                    <a:pt x="16" y="32"/>
                  </a:lnTo>
                  <a:lnTo>
                    <a:pt x="11" y="31"/>
                  </a:lnTo>
                  <a:lnTo>
                    <a:pt x="10" y="31"/>
                  </a:lnTo>
                  <a:lnTo>
                    <a:pt x="9" y="30"/>
                  </a:lnTo>
                  <a:lnTo>
                    <a:pt x="4" y="28"/>
                  </a:lnTo>
                  <a:lnTo>
                    <a:pt x="2" y="23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1" y="12"/>
                  </a:lnTo>
                  <a:lnTo>
                    <a:pt x="1" y="11"/>
                  </a:lnTo>
                  <a:lnTo>
                    <a:pt x="2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0" y="1"/>
                  </a:lnTo>
                  <a:lnTo>
                    <a:pt x="11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2" name="Freeform 379">
              <a:extLst>
                <a:ext uri="{FF2B5EF4-FFF2-40B4-BE49-F238E27FC236}">
                  <a16:creationId xmlns:a16="http://schemas.microsoft.com/office/drawing/2014/main" id="{453DF106-1A27-4DAC-95FD-5090620A96B7}"/>
                </a:ext>
              </a:extLst>
            </p:cNvPr>
            <p:cNvSpPr>
              <a:spLocks/>
            </p:cNvSpPr>
            <p:nvPr/>
          </p:nvSpPr>
          <p:spPr bwMode="auto">
            <a:xfrm>
              <a:off x="5222271" y="5640699"/>
              <a:ext cx="32264" cy="33416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19" y="1"/>
                </a:cxn>
                <a:cxn ang="0">
                  <a:pos x="22" y="2"/>
                </a:cxn>
                <a:cxn ang="0">
                  <a:pos x="25" y="5"/>
                </a:cxn>
                <a:cxn ang="0">
                  <a:pos x="28" y="11"/>
                </a:cxn>
                <a:cxn ang="0">
                  <a:pos x="28" y="19"/>
                </a:cxn>
                <a:cxn ang="0">
                  <a:pos x="27" y="22"/>
                </a:cxn>
                <a:cxn ang="0">
                  <a:pos x="25" y="26"/>
                </a:cxn>
                <a:cxn ang="0">
                  <a:pos x="22" y="27"/>
                </a:cxn>
                <a:cxn ang="0">
                  <a:pos x="19" y="28"/>
                </a:cxn>
                <a:cxn ang="0">
                  <a:pos x="15" y="29"/>
                </a:cxn>
                <a:cxn ang="0">
                  <a:pos x="7" y="27"/>
                </a:cxn>
                <a:cxn ang="0">
                  <a:pos x="4" y="26"/>
                </a:cxn>
                <a:cxn ang="0">
                  <a:pos x="2" y="22"/>
                </a:cxn>
                <a:cxn ang="0">
                  <a:pos x="0" y="19"/>
                </a:cxn>
                <a:cxn ang="0">
                  <a:pos x="0" y="11"/>
                </a:cxn>
                <a:cxn ang="0">
                  <a:pos x="4" y="5"/>
                </a:cxn>
                <a:cxn ang="0">
                  <a:pos x="7" y="2"/>
                </a:cxn>
                <a:cxn ang="0">
                  <a:pos x="15" y="0"/>
                </a:cxn>
              </a:cxnLst>
              <a:rect l="0" t="0" r="r" b="b"/>
              <a:pathLst>
                <a:path w="28" h="29">
                  <a:moveTo>
                    <a:pt x="15" y="0"/>
                  </a:moveTo>
                  <a:lnTo>
                    <a:pt x="19" y="1"/>
                  </a:lnTo>
                  <a:lnTo>
                    <a:pt x="22" y="2"/>
                  </a:lnTo>
                  <a:lnTo>
                    <a:pt x="25" y="5"/>
                  </a:lnTo>
                  <a:lnTo>
                    <a:pt x="28" y="11"/>
                  </a:lnTo>
                  <a:lnTo>
                    <a:pt x="28" y="19"/>
                  </a:lnTo>
                  <a:lnTo>
                    <a:pt x="27" y="22"/>
                  </a:lnTo>
                  <a:lnTo>
                    <a:pt x="25" y="26"/>
                  </a:lnTo>
                  <a:lnTo>
                    <a:pt x="22" y="27"/>
                  </a:lnTo>
                  <a:lnTo>
                    <a:pt x="19" y="28"/>
                  </a:lnTo>
                  <a:lnTo>
                    <a:pt x="15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2"/>
                  </a:lnTo>
                  <a:lnTo>
                    <a:pt x="0" y="19"/>
                  </a:lnTo>
                  <a:lnTo>
                    <a:pt x="0" y="11"/>
                  </a:lnTo>
                  <a:lnTo>
                    <a:pt x="4" y="5"/>
                  </a:lnTo>
                  <a:lnTo>
                    <a:pt x="7" y="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3" name="Freeform 380">
              <a:extLst>
                <a:ext uri="{FF2B5EF4-FFF2-40B4-BE49-F238E27FC236}">
                  <a16:creationId xmlns:a16="http://schemas.microsoft.com/office/drawing/2014/main" id="{488D274C-26CC-4C68-92B5-6104EB0CCDE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19967" y="5638394"/>
              <a:ext cx="36873" cy="38025"/>
            </a:xfrm>
            <a:custGeom>
              <a:avLst/>
              <a:gdLst/>
              <a:ahLst/>
              <a:cxnLst>
                <a:cxn ang="0">
                  <a:pos x="17" y="4"/>
                </a:cxn>
                <a:cxn ang="0">
                  <a:pos x="12" y="5"/>
                </a:cxn>
                <a:cxn ang="0">
                  <a:pos x="8" y="8"/>
                </a:cxn>
                <a:cxn ang="0">
                  <a:pos x="5" y="13"/>
                </a:cxn>
                <a:cxn ang="0">
                  <a:pos x="4" y="17"/>
                </a:cxn>
                <a:cxn ang="0">
                  <a:pos x="5" y="21"/>
                </a:cxn>
                <a:cxn ang="0">
                  <a:pos x="8" y="26"/>
                </a:cxn>
                <a:cxn ang="0">
                  <a:pos x="12" y="28"/>
                </a:cxn>
                <a:cxn ang="0">
                  <a:pos x="17" y="29"/>
                </a:cxn>
                <a:cxn ang="0">
                  <a:pos x="21" y="28"/>
                </a:cxn>
                <a:cxn ang="0">
                  <a:pos x="26" y="26"/>
                </a:cxn>
                <a:cxn ang="0">
                  <a:pos x="28" y="21"/>
                </a:cxn>
                <a:cxn ang="0">
                  <a:pos x="29" y="17"/>
                </a:cxn>
                <a:cxn ang="0">
                  <a:pos x="28" y="13"/>
                </a:cxn>
                <a:cxn ang="0">
                  <a:pos x="26" y="8"/>
                </a:cxn>
                <a:cxn ang="0">
                  <a:pos x="21" y="5"/>
                </a:cxn>
                <a:cxn ang="0">
                  <a:pos x="17" y="4"/>
                </a:cxn>
                <a:cxn ang="0">
                  <a:pos x="17" y="0"/>
                </a:cxn>
                <a:cxn ang="0">
                  <a:pos x="23" y="1"/>
                </a:cxn>
                <a:cxn ang="0">
                  <a:pos x="24" y="2"/>
                </a:cxn>
                <a:cxn ang="0">
                  <a:pos x="29" y="5"/>
                </a:cxn>
                <a:cxn ang="0">
                  <a:pos x="30" y="10"/>
                </a:cxn>
                <a:cxn ang="0">
                  <a:pos x="31" y="11"/>
                </a:cxn>
                <a:cxn ang="0">
                  <a:pos x="31" y="12"/>
                </a:cxn>
                <a:cxn ang="0">
                  <a:pos x="32" y="17"/>
                </a:cxn>
                <a:cxn ang="0">
                  <a:pos x="31" y="23"/>
                </a:cxn>
                <a:cxn ang="0">
                  <a:pos x="30" y="24"/>
                </a:cxn>
                <a:cxn ang="0">
                  <a:pos x="29" y="28"/>
                </a:cxn>
                <a:cxn ang="0">
                  <a:pos x="24" y="31"/>
                </a:cxn>
                <a:cxn ang="0">
                  <a:pos x="23" y="32"/>
                </a:cxn>
                <a:cxn ang="0">
                  <a:pos x="17" y="33"/>
                </a:cxn>
                <a:cxn ang="0">
                  <a:pos x="11" y="32"/>
                </a:cxn>
                <a:cxn ang="0">
                  <a:pos x="10" y="32"/>
                </a:cxn>
                <a:cxn ang="0">
                  <a:pos x="9" y="31"/>
                </a:cxn>
                <a:cxn ang="0">
                  <a:pos x="5" y="28"/>
                </a:cxn>
                <a:cxn ang="0">
                  <a:pos x="2" y="24"/>
                </a:cxn>
                <a:cxn ang="0">
                  <a:pos x="1" y="23"/>
                </a:cxn>
                <a:cxn ang="0">
                  <a:pos x="0" y="17"/>
                </a:cxn>
                <a:cxn ang="0">
                  <a:pos x="1" y="12"/>
                </a:cxn>
                <a:cxn ang="0">
                  <a:pos x="1" y="11"/>
                </a:cxn>
                <a:cxn ang="0">
                  <a:pos x="2" y="10"/>
                </a:cxn>
                <a:cxn ang="0">
                  <a:pos x="5" y="5"/>
                </a:cxn>
                <a:cxn ang="0">
                  <a:pos x="9" y="2"/>
                </a:cxn>
                <a:cxn ang="0">
                  <a:pos x="10" y="1"/>
                </a:cxn>
                <a:cxn ang="0">
                  <a:pos x="11" y="1"/>
                </a:cxn>
                <a:cxn ang="0">
                  <a:pos x="17" y="0"/>
                </a:cxn>
              </a:cxnLst>
              <a:rect l="0" t="0" r="r" b="b"/>
              <a:pathLst>
                <a:path w="32" h="33">
                  <a:moveTo>
                    <a:pt x="17" y="4"/>
                  </a:moveTo>
                  <a:lnTo>
                    <a:pt x="12" y="5"/>
                  </a:lnTo>
                  <a:lnTo>
                    <a:pt x="8" y="8"/>
                  </a:lnTo>
                  <a:lnTo>
                    <a:pt x="5" y="13"/>
                  </a:lnTo>
                  <a:lnTo>
                    <a:pt x="4" y="17"/>
                  </a:lnTo>
                  <a:lnTo>
                    <a:pt x="5" y="21"/>
                  </a:lnTo>
                  <a:lnTo>
                    <a:pt x="8" y="26"/>
                  </a:lnTo>
                  <a:lnTo>
                    <a:pt x="12" y="28"/>
                  </a:lnTo>
                  <a:lnTo>
                    <a:pt x="17" y="29"/>
                  </a:lnTo>
                  <a:lnTo>
                    <a:pt x="21" y="28"/>
                  </a:lnTo>
                  <a:lnTo>
                    <a:pt x="26" y="26"/>
                  </a:lnTo>
                  <a:lnTo>
                    <a:pt x="28" y="21"/>
                  </a:lnTo>
                  <a:lnTo>
                    <a:pt x="29" y="17"/>
                  </a:lnTo>
                  <a:lnTo>
                    <a:pt x="28" y="13"/>
                  </a:lnTo>
                  <a:lnTo>
                    <a:pt x="26" y="8"/>
                  </a:lnTo>
                  <a:lnTo>
                    <a:pt x="21" y="5"/>
                  </a:lnTo>
                  <a:lnTo>
                    <a:pt x="17" y="4"/>
                  </a:lnTo>
                  <a:close/>
                  <a:moveTo>
                    <a:pt x="17" y="0"/>
                  </a:moveTo>
                  <a:lnTo>
                    <a:pt x="23" y="1"/>
                  </a:lnTo>
                  <a:lnTo>
                    <a:pt x="24" y="2"/>
                  </a:lnTo>
                  <a:lnTo>
                    <a:pt x="29" y="5"/>
                  </a:lnTo>
                  <a:lnTo>
                    <a:pt x="30" y="10"/>
                  </a:lnTo>
                  <a:lnTo>
                    <a:pt x="31" y="11"/>
                  </a:lnTo>
                  <a:lnTo>
                    <a:pt x="31" y="12"/>
                  </a:lnTo>
                  <a:lnTo>
                    <a:pt x="32" y="17"/>
                  </a:lnTo>
                  <a:lnTo>
                    <a:pt x="31" y="23"/>
                  </a:lnTo>
                  <a:lnTo>
                    <a:pt x="30" y="24"/>
                  </a:lnTo>
                  <a:lnTo>
                    <a:pt x="29" y="28"/>
                  </a:lnTo>
                  <a:lnTo>
                    <a:pt x="24" y="31"/>
                  </a:lnTo>
                  <a:lnTo>
                    <a:pt x="23" y="32"/>
                  </a:lnTo>
                  <a:lnTo>
                    <a:pt x="17" y="33"/>
                  </a:lnTo>
                  <a:lnTo>
                    <a:pt x="11" y="32"/>
                  </a:lnTo>
                  <a:lnTo>
                    <a:pt x="10" y="32"/>
                  </a:lnTo>
                  <a:lnTo>
                    <a:pt x="9" y="31"/>
                  </a:lnTo>
                  <a:lnTo>
                    <a:pt x="5" y="28"/>
                  </a:lnTo>
                  <a:lnTo>
                    <a:pt x="2" y="24"/>
                  </a:lnTo>
                  <a:lnTo>
                    <a:pt x="1" y="23"/>
                  </a:lnTo>
                  <a:lnTo>
                    <a:pt x="0" y="17"/>
                  </a:lnTo>
                  <a:lnTo>
                    <a:pt x="1" y="12"/>
                  </a:lnTo>
                  <a:lnTo>
                    <a:pt x="1" y="11"/>
                  </a:lnTo>
                  <a:lnTo>
                    <a:pt x="2" y="10"/>
                  </a:lnTo>
                  <a:lnTo>
                    <a:pt x="5" y="5"/>
                  </a:lnTo>
                  <a:lnTo>
                    <a:pt x="9" y="2"/>
                  </a:lnTo>
                  <a:lnTo>
                    <a:pt x="10" y="1"/>
                  </a:lnTo>
                  <a:lnTo>
                    <a:pt x="11" y="1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4" name="Freeform 381">
              <a:extLst>
                <a:ext uri="{FF2B5EF4-FFF2-40B4-BE49-F238E27FC236}">
                  <a16:creationId xmlns:a16="http://schemas.microsoft.com/office/drawing/2014/main" id="{13A1ED29-6595-460E-8C04-D28FA20276B7}"/>
                </a:ext>
              </a:extLst>
            </p:cNvPr>
            <p:cNvSpPr>
              <a:spLocks/>
            </p:cNvSpPr>
            <p:nvPr/>
          </p:nvSpPr>
          <p:spPr bwMode="auto">
            <a:xfrm>
              <a:off x="5467707" y="5199375"/>
              <a:ext cx="33416" cy="3226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8" y="0"/>
                </a:cxn>
                <a:cxn ang="0">
                  <a:pos x="21" y="2"/>
                </a:cxn>
                <a:cxn ang="0">
                  <a:pos x="25" y="4"/>
                </a:cxn>
                <a:cxn ang="0">
                  <a:pos x="27" y="7"/>
                </a:cxn>
                <a:cxn ang="0">
                  <a:pos x="29" y="15"/>
                </a:cxn>
                <a:cxn ang="0">
                  <a:pos x="28" y="19"/>
                </a:cxn>
                <a:cxn ang="0">
                  <a:pos x="27" y="21"/>
                </a:cxn>
                <a:cxn ang="0">
                  <a:pos x="25" y="24"/>
                </a:cxn>
                <a:cxn ang="0">
                  <a:pos x="21" y="26"/>
                </a:cxn>
                <a:cxn ang="0">
                  <a:pos x="18" y="28"/>
                </a:cxn>
                <a:cxn ang="0">
                  <a:pos x="11" y="28"/>
                </a:cxn>
                <a:cxn ang="0">
                  <a:pos x="5" y="24"/>
                </a:cxn>
                <a:cxn ang="0">
                  <a:pos x="2" y="21"/>
                </a:cxn>
                <a:cxn ang="0">
                  <a:pos x="1" y="19"/>
                </a:cxn>
                <a:cxn ang="0">
                  <a:pos x="0" y="15"/>
                </a:cxn>
                <a:cxn ang="0">
                  <a:pos x="2" y="7"/>
                </a:cxn>
                <a:cxn ang="0">
                  <a:pos x="5" y="4"/>
                </a:cxn>
                <a:cxn ang="0">
                  <a:pos x="11" y="0"/>
                </a:cxn>
              </a:cxnLst>
              <a:rect l="0" t="0" r="r" b="b"/>
              <a:pathLst>
                <a:path w="29" h="28">
                  <a:moveTo>
                    <a:pt x="11" y="0"/>
                  </a:moveTo>
                  <a:lnTo>
                    <a:pt x="18" y="0"/>
                  </a:lnTo>
                  <a:lnTo>
                    <a:pt x="21" y="2"/>
                  </a:lnTo>
                  <a:lnTo>
                    <a:pt x="25" y="4"/>
                  </a:lnTo>
                  <a:lnTo>
                    <a:pt x="27" y="7"/>
                  </a:lnTo>
                  <a:lnTo>
                    <a:pt x="29" y="15"/>
                  </a:lnTo>
                  <a:lnTo>
                    <a:pt x="28" y="19"/>
                  </a:lnTo>
                  <a:lnTo>
                    <a:pt x="27" y="21"/>
                  </a:lnTo>
                  <a:lnTo>
                    <a:pt x="25" y="24"/>
                  </a:lnTo>
                  <a:lnTo>
                    <a:pt x="21" y="26"/>
                  </a:lnTo>
                  <a:lnTo>
                    <a:pt x="18" y="28"/>
                  </a:lnTo>
                  <a:lnTo>
                    <a:pt x="11" y="28"/>
                  </a:lnTo>
                  <a:lnTo>
                    <a:pt x="5" y="24"/>
                  </a:lnTo>
                  <a:lnTo>
                    <a:pt x="2" y="21"/>
                  </a:lnTo>
                  <a:lnTo>
                    <a:pt x="1" y="19"/>
                  </a:lnTo>
                  <a:lnTo>
                    <a:pt x="0" y="15"/>
                  </a:lnTo>
                  <a:lnTo>
                    <a:pt x="2" y="7"/>
                  </a:lnTo>
                  <a:lnTo>
                    <a:pt x="5" y="4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5" name="Freeform 382">
              <a:extLst>
                <a:ext uri="{FF2B5EF4-FFF2-40B4-BE49-F238E27FC236}">
                  <a16:creationId xmlns:a16="http://schemas.microsoft.com/office/drawing/2014/main" id="{C82906FF-96DC-4EDE-A762-13AC78B2DC9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65403" y="5197070"/>
              <a:ext cx="38025" cy="36873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3" y="5"/>
                </a:cxn>
                <a:cxn ang="0">
                  <a:pos x="8" y="8"/>
                </a:cxn>
                <a:cxn ang="0">
                  <a:pos x="5" y="12"/>
                </a:cxn>
                <a:cxn ang="0">
                  <a:pos x="4" y="17"/>
                </a:cxn>
                <a:cxn ang="0">
                  <a:pos x="5" y="21"/>
                </a:cxn>
                <a:cxn ang="0">
                  <a:pos x="8" y="25"/>
                </a:cxn>
                <a:cxn ang="0">
                  <a:pos x="13" y="27"/>
                </a:cxn>
                <a:cxn ang="0">
                  <a:pos x="16" y="28"/>
                </a:cxn>
                <a:cxn ang="0">
                  <a:pos x="20" y="27"/>
                </a:cxn>
                <a:cxn ang="0">
                  <a:pos x="25" y="25"/>
                </a:cxn>
                <a:cxn ang="0">
                  <a:pos x="28" y="21"/>
                </a:cxn>
                <a:cxn ang="0">
                  <a:pos x="29" y="17"/>
                </a:cxn>
                <a:cxn ang="0">
                  <a:pos x="28" y="12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1" y="9"/>
                </a:cxn>
                <a:cxn ang="0">
                  <a:pos x="32" y="10"/>
                </a:cxn>
                <a:cxn ang="0">
                  <a:pos x="32" y="11"/>
                </a:cxn>
                <a:cxn ang="0">
                  <a:pos x="33" y="17"/>
                </a:cxn>
                <a:cxn ang="0">
                  <a:pos x="32" y="23"/>
                </a:cxn>
                <a:cxn ang="0">
                  <a:pos x="31" y="23"/>
                </a:cxn>
                <a:cxn ang="0">
                  <a:pos x="28" y="28"/>
                </a:cxn>
                <a:cxn ang="0">
                  <a:pos x="23" y="30"/>
                </a:cxn>
                <a:cxn ang="0">
                  <a:pos x="22" y="31"/>
                </a:cxn>
                <a:cxn ang="0">
                  <a:pos x="16" y="32"/>
                </a:cxn>
                <a:cxn ang="0">
                  <a:pos x="12" y="31"/>
                </a:cxn>
                <a:cxn ang="0">
                  <a:pos x="11" y="31"/>
                </a:cxn>
                <a:cxn ang="0">
                  <a:pos x="10" y="30"/>
                </a:cxn>
                <a:cxn ang="0">
                  <a:pos x="5" y="28"/>
                </a:cxn>
                <a:cxn ang="0">
                  <a:pos x="2" y="23"/>
                </a:cxn>
                <a:cxn ang="0">
                  <a:pos x="1" y="23"/>
                </a:cxn>
                <a:cxn ang="0">
                  <a:pos x="0" y="17"/>
                </a:cxn>
                <a:cxn ang="0">
                  <a:pos x="1" y="11"/>
                </a:cxn>
                <a:cxn ang="0">
                  <a:pos x="1" y="10"/>
                </a:cxn>
                <a:cxn ang="0">
                  <a:pos x="2" y="9"/>
                </a:cxn>
                <a:cxn ang="0">
                  <a:pos x="5" y="5"/>
                </a:cxn>
                <a:cxn ang="0">
                  <a:pos x="10" y="2"/>
                </a:cxn>
                <a:cxn ang="0">
                  <a:pos x="11" y="1"/>
                </a:cxn>
                <a:cxn ang="0">
                  <a:pos x="12" y="1"/>
                </a:cxn>
                <a:cxn ang="0">
                  <a:pos x="16" y="0"/>
                </a:cxn>
              </a:cxnLst>
              <a:rect l="0" t="0" r="r" b="b"/>
              <a:pathLst>
                <a:path w="33" h="32">
                  <a:moveTo>
                    <a:pt x="16" y="4"/>
                  </a:moveTo>
                  <a:lnTo>
                    <a:pt x="13" y="5"/>
                  </a:lnTo>
                  <a:lnTo>
                    <a:pt x="8" y="8"/>
                  </a:lnTo>
                  <a:lnTo>
                    <a:pt x="5" y="12"/>
                  </a:lnTo>
                  <a:lnTo>
                    <a:pt x="4" y="17"/>
                  </a:lnTo>
                  <a:lnTo>
                    <a:pt x="5" y="21"/>
                  </a:lnTo>
                  <a:lnTo>
                    <a:pt x="8" y="25"/>
                  </a:lnTo>
                  <a:lnTo>
                    <a:pt x="13" y="27"/>
                  </a:lnTo>
                  <a:lnTo>
                    <a:pt x="16" y="28"/>
                  </a:lnTo>
                  <a:lnTo>
                    <a:pt x="20" y="27"/>
                  </a:lnTo>
                  <a:lnTo>
                    <a:pt x="25" y="25"/>
                  </a:lnTo>
                  <a:lnTo>
                    <a:pt x="28" y="21"/>
                  </a:lnTo>
                  <a:lnTo>
                    <a:pt x="29" y="17"/>
                  </a:lnTo>
                  <a:lnTo>
                    <a:pt x="28" y="12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1" y="9"/>
                  </a:lnTo>
                  <a:lnTo>
                    <a:pt x="32" y="10"/>
                  </a:lnTo>
                  <a:lnTo>
                    <a:pt x="32" y="11"/>
                  </a:lnTo>
                  <a:lnTo>
                    <a:pt x="33" y="17"/>
                  </a:lnTo>
                  <a:lnTo>
                    <a:pt x="32" y="23"/>
                  </a:lnTo>
                  <a:lnTo>
                    <a:pt x="31" y="23"/>
                  </a:lnTo>
                  <a:lnTo>
                    <a:pt x="28" y="28"/>
                  </a:lnTo>
                  <a:lnTo>
                    <a:pt x="23" y="30"/>
                  </a:lnTo>
                  <a:lnTo>
                    <a:pt x="22" y="31"/>
                  </a:lnTo>
                  <a:lnTo>
                    <a:pt x="16" y="32"/>
                  </a:lnTo>
                  <a:lnTo>
                    <a:pt x="12" y="31"/>
                  </a:lnTo>
                  <a:lnTo>
                    <a:pt x="11" y="31"/>
                  </a:lnTo>
                  <a:lnTo>
                    <a:pt x="10" y="30"/>
                  </a:lnTo>
                  <a:lnTo>
                    <a:pt x="5" y="28"/>
                  </a:lnTo>
                  <a:lnTo>
                    <a:pt x="2" y="23"/>
                  </a:lnTo>
                  <a:lnTo>
                    <a:pt x="1" y="23"/>
                  </a:lnTo>
                  <a:lnTo>
                    <a:pt x="0" y="17"/>
                  </a:lnTo>
                  <a:lnTo>
                    <a:pt x="1" y="11"/>
                  </a:lnTo>
                  <a:lnTo>
                    <a:pt x="1" y="10"/>
                  </a:lnTo>
                  <a:lnTo>
                    <a:pt x="2" y="9"/>
                  </a:lnTo>
                  <a:lnTo>
                    <a:pt x="5" y="5"/>
                  </a:lnTo>
                  <a:lnTo>
                    <a:pt x="10" y="2"/>
                  </a:lnTo>
                  <a:lnTo>
                    <a:pt x="11" y="1"/>
                  </a:lnTo>
                  <a:lnTo>
                    <a:pt x="12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6" name="Freeform 383">
              <a:extLst>
                <a:ext uri="{FF2B5EF4-FFF2-40B4-BE49-F238E27FC236}">
                  <a16:creationId xmlns:a16="http://schemas.microsoft.com/office/drawing/2014/main" id="{B1CF8F2F-D833-45E7-A26F-2327E7B58A27}"/>
                </a:ext>
              </a:extLst>
            </p:cNvPr>
            <p:cNvSpPr>
              <a:spLocks/>
            </p:cNvSpPr>
            <p:nvPr/>
          </p:nvSpPr>
          <p:spPr bwMode="auto">
            <a:xfrm>
              <a:off x="5369764" y="5150979"/>
              <a:ext cx="32264" cy="3226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4" y="0"/>
                </a:cxn>
                <a:cxn ang="0">
                  <a:pos x="19" y="1"/>
                </a:cxn>
                <a:cxn ang="0">
                  <a:pos x="22" y="3"/>
                </a:cxn>
                <a:cxn ang="0">
                  <a:pos x="25" y="5"/>
                </a:cxn>
                <a:cxn ang="0">
                  <a:pos x="27" y="8"/>
                </a:cxn>
                <a:cxn ang="0">
                  <a:pos x="28" y="13"/>
                </a:cxn>
                <a:cxn ang="0">
                  <a:pos x="28" y="17"/>
                </a:cxn>
                <a:cxn ang="0">
                  <a:pos x="26" y="21"/>
                </a:cxn>
                <a:cxn ang="0">
                  <a:pos x="24" y="24"/>
                </a:cxn>
                <a:cxn ang="0">
                  <a:pos x="18" y="28"/>
                </a:cxn>
                <a:cxn ang="0">
                  <a:pos x="11" y="28"/>
                </a:cxn>
                <a:cxn ang="0">
                  <a:pos x="5" y="24"/>
                </a:cxn>
                <a:cxn ang="0">
                  <a:pos x="2" y="21"/>
                </a:cxn>
                <a:cxn ang="0">
                  <a:pos x="0" y="13"/>
                </a:cxn>
                <a:cxn ang="0">
                  <a:pos x="1" y="9"/>
                </a:cxn>
                <a:cxn ang="0">
                  <a:pos x="2" y="6"/>
                </a:cxn>
                <a:cxn ang="0">
                  <a:pos x="5" y="3"/>
                </a:cxn>
                <a:cxn ang="0">
                  <a:pos x="11" y="0"/>
                </a:cxn>
              </a:cxnLst>
              <a:rect l="0" t="0" r="r" b="b"/>
              <a:pathLst>
                <a:path w="28" h="28">
                  <a:moveTo>
                    <a:pt x="11" y="0"/>
                  </a:moveTo>
                  <a:lnTo>
                    <a:pt x="14" y="0"/>
                  </a:lnTo>
                  <a:lnTo>
                    <a:pt x="19" y="1"/>
                  </a:lnTo>
                  <a:lnTo>
                    <a:pt x="22" y="3"/>
                  </a:lnTo>
                  <a:lnTo>
                    <a:pt x="25" y="5"/>
                  </a:lnTo>
                  <a:lnTo>
                    <a:pt x="27" y="8"/>
                  </a:lnTo>
                  <a:lnTo>
                    <a:pt x="28" y="13"/>
                  </a:lnTo>
                  <a:lnTo>
                    <a:pt x="28" y="17"/>
                  </a:lnTo>
                  <a:lnTo>
                    <a:pt x="26" y="21"/>
                  </a:lnTo>
                  <a:lnTo>
                    <a:pt x="24" y="24"/>
                  </a:lnTo>
                  <a:lnTo>
                    <a:pt x="18" y="28"/>
                  </a:lnTo>
                  <a:lnTo>
                    <a:pt x="11" y="28"/>
                  </a:lnTo>
                  <a:lnTo>
                    <a:pt x="5" y="24"/>
                  </a:lnTo>
                  <a:lnTo>
                    <a:pt x="2" y="21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6"/>
                  </a:lnTo>
                  <a:lnTo>
                    <a:pt x="5" y="3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7" name="Freeform 384">
              <a:extLst>
                <a:ext uri="{FF2B5EF4-FFF2-40B4-BE49-F238E27FC236}">
                  <a16:creationId xmlns:a16="http://schemas.microsoft.com/office/drawing/2014/main" id="{73F3B191-BD8C-4B1D-8AA4-EBFE3E43DB0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67459" y="5148675"/>
              <a:ext cx="36873" cy="36873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3" y="5"/>
                </a:cxn>
                <a:cxn ang="0">
                  <a:pos x="8" y="7"/>
                </a:cxn>
                <a:cxn ang="0">
                  <a:pos x="5" y="11"/>
                </a:cxn>
                <a:cxn ang="0">
                  <a:pos x="4" y="15"/>
                </a:cxn>
                <a:cxn ang="0">
                  <a:pos x="5" y="20"/>
                </a:cxn>
                <a:cxn ang="0">
                  <a:pos x="8" y="24"/>
                </a:cxn>
                <a:cxn ang="0">
                  <a:pos x="13" y="27"/>
                </a:cxn>
                <a:cxn ang="0">
                  <a:pos x="16" y="28"/>
                </a:cxn>
                <a:cxn ang="0">
                  <a:pos x="20" y="27"/>
                </a:cxn>
                <a:cxn ang="0">
                  <a:pos x="25" y="24"/>
                </a:cxn>
                <a:cxn ang="0">
                  <a:pos x="27" y="20"/>
                </a:cxn>
                <a:cxn ang="0">
                  <a:pos x="28" y="15"/>
                </a:cxn>
                <a:cxn ang="0">
                  <a:pos x="27" y="11"/>
                </a:cxn>
                <a:cxn ang="0">
                  <a:pos x="25" y="7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0" y="8"/>
                </a:cxn>
                <a:cxn ang="0">
                  <a:pos x="31" y="9"/>
                </a:cxn>
                <a:cxn ang="0">
                  <a:pos x="31" y="10"/>
                </a:cxn>
                <a:cxn ang="0">
                  <a:pos x="32" y="15"/>
                </a:cxn>
                <a:cxn ang="0">
                  <a:pos x="31" y="22"/>
                </a:cxn>
                <a:cxn ang="0">
                  <a:pos x="30" y="23"/>
                </a:cxn>
                <a:cxn ang="0">
                  <a:pos x="28" y="27"/>
                </a:cxn>
                <a:cxn ang="0">
                  <a:pos x="23" y="30"/>
                </a:cxn>
                <a:cxn ang="0">
                  <a:pos x="22" y="31"/>
                </a:cxn>
                <a:cxn ang="0">
                  <a:pos x="16" y="32"/>
                </a:cxn>
                <a:cxn ang="0">
                  <a:pos x="12" y="31"/>
                </a:cxn>
                <a:cxn ang="0">
                  <a:pos x="11" y="31"/>
                </a:cxn>
                <a:cxn ang="0">
                  <a:pos x="10" y="30"/>
                </a:cxn>
                <a:cxn ang="0">
                  <a:pos x="5" y="27"/>
                </a:cxn>
                <a:cxn ang="0">
                  <a:pos x="2" y="23"/>
                </a:cxn>
                <a:cxn ang="0">
                  <a:pos x="1" y="22"/>
                </a:cxn>
                <a:cxn ang="0">
                  <a:pos x="0" y="15"/>
                </a:cxn>
                <a:cxn ang="0">
                  <a:pos x="1" y="10"/>
                </a:cxn>
                <a:cxn ang="0">
                  <a:pos x="1" y="9"/>
                </a:cxn>
                <a:cxn ang="0">
                  <a:pos x="2" y="8"/>
                </a:cxn>
                <a:cxn ang="0">
                  <a:pos x="5" y="5"/>
                </a:cxn>
                <a:cxn ang="0">
                  <a:pos x="10" y="2"/>
                </a:cxn>
                <a:cxn ang="0">
                  <a:pos x="11" y="1"/>
                </a:cxn>
                <a:cxn ang="0">
                  <a:pos x="12" y="1"/>
                </a:cxn>
                <a:cxn ang="0">
                  <a:pos x="16" y="0"/>
                </a:cxn>
              </a:cxnLst>
              <a:rect l="0" t="0" r="r" b="b"/>
              <a:pathLst>
                <a:path w="32" h="32">
                  <a:moveTo>
                    <a:pt x="16" y="4"/>
                  </a:moveTo>
                  <a:lnTo>
                    <a:pt x="13" y="5"/>
                  </a:lnTo>
                  <a:lnTo>
                    <a:pt x="8" y="7"/>
                  </a:lnTo>
                  <a:lnTo>
                    <a:pt x="5" y="11"/>
                  </a:lnTo>
                  <a:lnTo>
                    <a:pt x="4" y="15"/>
                  </a:lnTo>
                  <a:lnTo>
                    <a:pt x="5" y="20"/>
                  </a:lnTo>
                  <a:lnTo>
                    <a:pt x="8" y="24"/>
                  </a:lnTo>
                  <a:lnTo>
                    <a:pt x="13" y="27"/>
                  </a:lnTo>
                  <a:lnTo>
                    <a:pt x="16" y="28"/>
                  </a:lnTo>
                  <a:lnTo>
                    <a:pt x="20" y="27"/>
                  </a:lnTo>
                  <a:lnTo>
                    <a:pt x="25" y="24"/>
                  </a:lnTo>
                  <a:lnTo>
                    <a:pt x="27" y="20"/>
                  </a:lnTo>
                  <a:lnTo>
                    <a:pt x="28" y="15"/>
                  </a:lnTo>
                  <a:lnTo>
                    <a:pt x="27" y="11"/>
                  </a:lnTo>
                  <a:lnTo>
                    <a:pt x="25" y="7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0" y="8"/>
                  </a:lnTo>
                  <a:lnTo>
                    <a:pt x="31" y="9"/>
                  </a:lnTo>
                  <a:lnTo>
                    <a:pt x="31" y="10"/>
                  </a:lnTo>
                  <a:lnTo>
                    <a:pt x="32" y="15"/>
                  </a:lnTo>
                  <a:lnTo>
                    <a:pt x="31" y="22"/>
                  </a:lnTo>
                  <a:lnTo>
                    <a:pt x="30" y="23"/>
                  </a:lnTo>
                  <a:lnTo>
                    <a:pt x="28" y="27"/>
                  </a:lnTo>
                  <a:lnTo>
                    <a:pt x="23" y="30"/>
                  </a:lnTo>
                  <a:lnTo>
                    <a:pt x="22" y="31"/>
                  </a:lnTo>
                  <a:lnTo>
                    <a:pt x="16" y="32"/>
                  </a:lnTo>
                  <a:lnTo>
                    <a:pt x="12" y="31"/>
                  </a:lnTo>
                  <a:lnTo>
                    <a:pt x="11" y="31"/>
                  </a:lnTo>
                  <a:lnTo>
                    <a:pt x="10" y="30"/>
                  </a:lnTo>
                  <a:lnTo>
                    <a:pt x="5" y="27"/>
                  </a:lnTo>
                  <a:lnTo>
                    <a:pt x="2" y="23"/>
                  </a:lnTo>
                  <a:lnTo>
                    <a:pt x="1" y="22"/>
                  </a:lnTo>
                  <a:lnTo>
                    <a:pt x="0" y="15"/>
                  </a:lnTo>
                  <a:lnTo>
                    <a:pt x="1" y="10"/>
                  </a:lnTo>
                  <a:lnTo>
                    <a:pt x="1" y="9"/>
                  </a:lnTo>
                  <a:lnTo>
                    <a:pt x="2" y="8"/>
                  </a:lnTo>
                  <a:lnTo>
                    <a:pt x="5" y="5"/>
                  </a:lnTo>
                  <a:lnTo>
                    <a:pt x="10" y="2"/>
                  </a:lnTo>
                  <a:lnTo>
                    <a:pt x="11" y="1"/>
                  </a:lnTo>
                  <a:lnTo>
                    <a:pt x="12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8" name="Freeform 385">
              <a:extLst>
                <a:ext uri="{FF2B5EF4-FFF2-40B4-BE49-F238E27FC236}">
                  <a16:creationId xmlns:a16="http://schemas.microsoft.com/office/drawing/2014/main" id="{91F14BEE-FEE3-45E0-B09A-97A7AF1C0A7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215" y="4904391"/>
              <a:ext cx="32264" cy="33416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19" y="1"/>
                </a:cxn>
                <a:cxn ang="0">
                  <a:pos x="22" y="2"/>
                </a:cxn>
                <a:cxn ang="0">
                  <a:pos x="25" y="5"/>
                </a:cxn>
                <a:cxn ang="0">
                  <a:pos x="28" y="10"/>
                </a:cxn>
                <a:cxn ang="0">
                  <a:pos x="28" y="18"/>
                </a:cxn>
                <a:cxn ang="0">
                  <a:pos x="27" y="21"/>
                </a:cxn>
                <a:cxn ang="0">
                  <a:pos x="25" y="25"/>
                </a:cxn>
                <a:cxn ang="0">
                  <a:pos x="22" y="27"/>
                </a:cxn>
                <a:cxn ang="0">
                  <a:pos x="19" y="28"/>
                </a:cxn>
                <a:cxn ang="0">
                  <a:pos x="15" y="29"/>
                </a:cxn>
                <a:cxn ang="0">
                  <a:pos x="10" y="28"/>
                </a:cxn>
                <a:cxn ang="0">
                  <a:pos x="6" y="26"/>
                </a:cxn>
                <a:cxn ang="0">
                  <a:pos x="3" y="23"/>
                </a:cxn>
                <a:cxn ang="0">
                  <a:pos x="1" y="19"/>
                </a:cxn>
                <a:cxn ang="0">
                  <a:pos x="0" y="14"/>
                </a:cxn>
                <a:cxn ang="0">
                  <a:pos x="1" y="9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10" y="1"/>
                </a:cxn>
                <a:cxn ang="0">
                  <a:pos x="15" y="0"/>
                </a:cxn>
              </a:cxnLst>
              <a:rect l="0" t="0" r="r" b="b"/>
              <a:pathLst>
                <a:path w="28" h="29">
                  <a:moveTo>
                    <a:pt x="15" y="0"/>
                  </a:moveTo>
                  <a:lnTo>
                    <a:pt x="19" y="1"/>
                  </a:lnTo>
                  <a:lnTo>
                    <a:pt x="22" y="2"/>
                  </a:lnTo>
                  <a:lnTo>
                    <a:pt x="25" y="5"/>
                  </a:lnTo>
                  <a:lnTo>
                    <a:pt x="28" y="10"/>
                  </a:lnTo>
                  <a:lnTo>
                    <a:pt x="28" y="18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22" y="27"/>
                  </a:lnTo>
                  <a:lnTo>
                    <a:pt x="19" y="28"/>
                  </a:lnTo>
                  <a:lnTo>
                    <a:pt x="15" y="29"/>
                  </a:lnTo>
                  <a:lnTo>
                    <a:pt x="10" y="28"/>
                  </a:lnTo>
                  <a:lnTo>
                    <a:pt x="6" y="26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4"/>
                  </a:lnTo>
                  <a:lnTo>
                    <a:pt x="1" y="9"/>
                  </a:lnTo>
                  <a:lnTo>
                    <a:pt x="3" y="6"/>
                  </a:lnTo>
                  <a:lnTo>
                    <a:pt x="6" y="3"/>
                  </a:lnTo>
                  <a:lnTo>
                    <a:pt x="10" y="1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9" name="Freeform 386">
              <a:extLst>
                <a:ext uri="{FF2B5EF4-FFF2-40B4-BE49-F238E27FC236}">
                  <a16:creationId xmlns:a16="http://schemas.microsoft.com/office/drawing/2014/main" id="{6A9FFF5C-6AD4-4F71-A03B-658E6D68C7B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19063" y="4902086"/>
              <a:ext cx="35721" cy="38025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2" y="5"/>
                </a:cxn>
                <a:cxn ang="0">
                  <a:pos x="7" y="8"/>
                </a:cxn>
                <a:cxn ang="0">
                  <a:pos x="4" y="12"/>
                </a:cxn>
                <a:cxn ang="0">
                  <a:pos x="3" y="16"/>
                </a:cxn>
                <a:cxn ang="0">
                  <a:pos x="4" y="20"/>
                </a:cxn>
                <a:cxn ang="0">
                  <a:pos x="7" y="25"/>
                </a:cxn>
                <a:cxn ang="0">
                  <a:pos x="12" y="28"/>
                </a:cxn>
                <a:cxn ang="0">
                  <a:pos x="16" y="29"/>
                </a:cxn>
                <a:cxn ang="0">
                  <a:pos x="20" y="28"/>
                </a:cxn>
                <a:cxn ang="0">
                  <a:pos x="25" y="25"/>
                </a:cxn>
                <a:cxn ang="0">
                  <a:pos x="27" y="20"/>
                </a:cxn>
                <a:cxn ang="0">
                  <a:pos x="28" y="16"/>
                </a:cxn>
                <a:cxn ang="0">
                  <a:pos x="27" y="12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29" y="10"/>
                </a:cxn>
                <a:cxn ang="0">
                  <a:pos x="30" y="10"/>
                </a:cxn>
                <a:cxn ang="0">
                  <a:pos x="30" y="11"/>
                </a:cxn>
                <a:cxn ang="0">
                  <a:pos x="31" y="16"/>
                </a:cxn>
                <a:cxn ang="0">
                  <a:pos x="30" y="22"/>
                </a:cxn>
                <a:cxn ang="0">
                  <a:pos x="29" y="23"/>
                </a:cxn>
                <a:cxn ang="0">
                  <a:pos x="28" y="28"/>
                </a:cxn>
                <a:cxn ang="0">
                  <a:pos x="23" y="31"/>
                </a:cxn>
                <a:cxn ang="0">
                  <a:pos x="22" y="32"/>
                </a:cxn>
                <a:cxn ang="0">
                  <a:pos x="16" y="33"/>
                </a:cxn>
                <a:cxn ang="0">
                  <a:pos x="11" y="32"/>
                </a:cxn>
                <a:cxn ang="0">
                  <a:pos x="10" y="32"/>
                </a:cxn>
                <a:cxn ang="0">
                  <a:pos x="9" y="31"/>
                </a:cxn>
                <a:cxn ang="0">
                  <a:pos x="4" y="28"/>
                </a:cxn>
                <a:cxn ang="0">
                  <a:pos x="1" y="23"/>
                </a:cxn>
                <a:cxn ang="0">
                  <a:pos x="0" y="22"/>
                </a:cxn>
                <a:cxn ang="0">
                  <a:pos x="0" y="16"/>
                </a:cxn>
                <a:cxn ang="0">
                  <a:pos x="0" y="11"/>
                </a:cxn>
                <a:cxn ang="0">
                  <a:pos x="0" y="10"/>
                </a:cxn>
                <a:cxn ang="0">
                  <a:pos x="1" y="10"/>
                </a:cxn>
                <a:cxn ang="0">
                  <a:pos x="4" y="5"/>
                </a:cxn>
                <a:cxn ang="0">
                  <a:pos x="9" y="2"/>
                </a:cxn>
                <a:cxn ang="0">
                  <a:pos x="10" y="1"/>
                </a:cxn>
                <a:cxn ang="0">
                  <a:pos x="11" y="1"/>
                </a:cxn>
                <a:cxn ang="0">
                  <a:pos x="16" y="0"/>
                </a:cxn>
              </a:cxnLst>
              <a:rect l="0" t="0" r="r" b="b"/>
              <a:pathLst>
                <a:path w="31" h="33">
                  <a:moveTo>
                    <a:pt x="16" y="4"/>
                  </a:moveTo>
                  <a:lnTo>
                    <a:pt x="12" y="5"/>
                  </a:lnTo>
                  <a:lnTo>
                    <a:pt x="7" y="8"/>
                  </a:lnTo>
                  <a:lnTo>
                    <a:pt x="4" y="12"/>
                  </a:lnTo>
                  <a:lnTo>
                    <a:pt x="3" y="16"/>
                  </a:lnTo>
                  <a:lnTo>
                    <a:pt x="4" y="20"/>
                  </a:lnTo>
                  <a:lnTo>
                    <a:pt x="7" y="25"/>
                  </a:lnTo>
                  <a:lnTo>
                    <a:pt x="12" y="28"/>
                  </a:lnTo>
                  <a:lnTo>
                    <a:pt x="16" y="29"/>
                  </a:lnTo>
                  <a:lnTo>
                    <a:pt x="20" y="28"/>
                  </a:lnTo>
                  <a:lnTo>
                    <a:pt x="25" y="25"/>
                  </a:lnTo>
                  <a:lnTo>
                    <a:pt x="27" y="20"/>
                  </a:lnTo>
                  <a:lnTo>
                    <a:pt x="28" y="16"/>
                  </a:lnTo>
                  <a:lnTo>
                    <a:pt x="27" y="12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29" y="10"/>
                  </a:lnTo>
                  <a:lnTo>
                    <a:pt x="30" y="10"/>
                  </a:lnTo>
                  <a:lnTo>
                    <a:pt x="30" y="11"/>
                  </a:lnTo>
                  <a:lnTo>
                    <a:pt x="31" y="16"/>
                  </a:lnTo>
                  <a:lnTo>
                    <a:pt x="30" y="22"/>
                  </a:lnTo>
                  <a:lnTo>
                    <a:pt x="29" y="23"/>
                  </a:lnTo>
                  <a:lnTo>
                    <a:pt x="28" y="28"/>
                  </a:lnTo>
                  <a:lnTo>
                    <a:pt x="23" y="31"/>
                  </a:lnTo>
                  <a:lnTo>
                    <a:pt x="22" y="32"/>
                  </a:lnTo>
                  <a:lnTo>
                    <a:pt x="16" y="33"/>
                  </a:lnTo>
                  <a:lnTo>
                    <a:pt x="11" y="32"/>
                  </a:lnTo>
                  <a:lnTo>
                    <a:pt x="10" y="32"/>
                  </a:ln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22"/>
                  </a:lnTo>
                  <a:lnTo>
                    <a:pt x="0" y="16"/>
                  </a:lnTo>
                  <a:lnTo>
                    <a:pt x="0" y="11"/>
                  </a:lnTo>
                  <a:lnTo>
                    <a:pt x="0" y="10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0" y="1"/>
                  </a:lnTo>
                  <a:lnTo>
                    <a:pt x="11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0" name="Freeform 387">
              <a:extLst>
                <a:ext uri="{FF2B5EF4-FFF2-40B4-BE49-F238E27FC236}">
                  <a16:creationId xmlns:a16="http://schemas.microsoft.com/office/drawing/2014/main" id="{E61ED8E3-D6CB-4726-A532-5EB5128E85BA}"/>
                </a:ext>
              </a:extLst>
            </p:cNvPr>
            <p:cNvSpPr>
              <a:spLocks/>
            </p:cNvSpPr>
            <p:nvPr/>
          </p:nvSpPr>
          <p:spPr bwMode="auto">
            <a:xfrm>
              <a:off x="4928439" y="5199375"/>
              <a:ext cx="32264" cy="32264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8" y="0"/>
                </a:cxn>
                <a:cxn ang="0">
                  <a:pos x="21" y="2"/>
                </a:cxn>
                <a:cxn ang="0">
                  <a:pos x="25" y="4"/>
                </a:cxn>
                <a:cxn ang="0">
                  <a:pos x="26" y="7"/>
                </a:cxn>
                <a:cxn ang="0">
                  <a:pos x="28" y="15"/>
                </a:cxn>
                <a:cxn ang="0">
                  <a:pos x="27" y="19"/>
                </a:cxn>
                <a:cxn ang="0">
                  <a:pos x="26" y="21"/>
                </a:cxn>
                <a:cxn ang="0">
                  <a:pos x="25" y="24"/>
                </a:cxn>
                <a:cxn ang="0">
                  <a:pos x="21" y="26"/>
                </a:cxn>
                <a:cxn ang="0">
                  <a:pos x="18" y="28"/>
                </a:cxn>
                <a:cxn ang="0">
                  <a:pos x="14" y="28"/>
                </a:cxn>
                <a:cxn ang="0">
                  <a:pos x="9" y="27"/>
                </a:cxn>
                <a:cxn ang="0">
                  <a:pos x="6" y="25"/>
                </a:cxn>
                <a:cxn ang="0">
                  <a:pos x="3" y="22"/>
                </a:cxn>
                <a:cxn ang="0">
                  <a:pos x="1" y="20"/>
                </a:cxn>
                <a:cxn ang="0">
                  <a:pos x="0" y="15"/>
                </a:cxn>
                <a:cxn ang="0">
                  <a:pos x="0" y="11"/>
                </a:cxn>
                <a:cxn ang="0">
                  <a:pos x="2" y="7"/>
                </a:cxn>
                <a:cxn ang="0">
                  <a:pos x="4" y="4"/>
                </a:cxn>
                <a:cxn ang="0">
                  <a:pos x="10" y="0"/>
                </a:cxn>
              </a:cxnLst>
              <a:rect l="0" t="0" r="r" b="b"/>
              <a:pathLst>
                <a:path w="28" h="28">
                  <a:moveTo>
                    <a:pt x="10" y="0"/>
                  </a:moveTo>
                  <a:lnTo>
                    <a:pt x="18" y="0"/>
                  </a:lnTo>
                  <a:lnTo>
                    <a:pt x="21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8" y="15"/>
                  </a:lnTo>
                  <a:lnTo>
                    <a:pt x="27" y="19"/>
                  </a:lnTo>
                  <a:lnTo>
                    <a:pt x="26" y="21"/>
                  </a:lnTo>
                  <a:lnTo>
                    <a:pt x="25" y="24"/>
                  </a:lnTo>
                  <a:lnTo>
                    <a:pt x="21" y="26"/>
                  </a:lnTo>
                  <a:lnTo>
                    <a:pt x="18" y="28"/>
                  </a:lnTo>
                  <a:lnTo>
                    <a:pt x="14" y="28"/>
                  </a:lnTo>
                  <a:lnTo>
                    <a:pt x="9" y="27"/>
                  </a:lnTo>
                  <a:lnTo>
                    <a:pt x="6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7"/>
                  </a:lnTo>
                  <a:lnTo>
                    <a:pt x="4" y="4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1" name="Freeform 388">
              <a:extLst>
                <a:ext uri="{FF2B5EF4-FFF2-40B4-BE49-F238E27FC236}">
                  <a16:creationId xmlns:a16="http://schemas.microsoft.com/office/drawing/2014/main" id="{BEC45F35-4653-454B-A460-D5393716889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26135" y="5197070"/>
              <a:ext cx="36873" cy="36873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2" y="5"/>
                </a:cxn>
                <a:cxn ang="0">
                  <a:pos x="8" y="8"/>
                </a:cxn>
                <a:cxn ang="0">
                  <a:pos x="5" y="12"/>
                </a:cxn>
                <a:cxn ang="0">
                  <a:pos x="4" y="17"/>
                </a:cxn>
                <a:cxn ang="0">
                  <a:pos x="5" y="21"/>
                </a:cxn>
                <a:cxn ang="0">
                  <a:pos x="8" y="25"/>
                </a:cxn>
                <a:cxn ang="0">
                  <a:pos x="12" y="27"/>
                </a:cxn>
                <a:cxn ang="0">
                  <a:pos x="16" y="28"/>
                </a:cxn>
                <a:cxn ang="0">
                  <a:pos x="20" y="27"/>
                </a:cxn>
                <a:cxn ang="0">
                  <a:pos x="25" y="25"/>
                </a:cxn>
                <a:cxn ang="0">
                  <a:pos x="27" y="21"/>
                </a:cxn>
                <a:cxn ang="0">
                  <a:pos x="28" y="17"/>
                </a:cxn>
                <a:cxn ang="0">
                  <a:pos x="27" y="12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7" y="5"/>
                </a:cxn>
                <a:cxn ang="0">
                  <a:pos x="30" y="9"/>
                </a:cxn>
                <a:cxn ang="0">
                  <a:pos x="31" y="10"/>
                </a:cxn>
                <a:cxn ang="0">
                  <a:pos x="31" y="11"/>
                </a:cxn>
                <a:cxn ang="0">
                  <a:pos x="32" y="17"/>
                </a:cxn>
                <a:cxn ang="0">
                  <a:pos x="31" y="23"/>
                </a:cxn>
                <a:cxn ang="0">
                  <a:pos x="30" y="23"/>
                </a:cxn>
                <a:cxn ang="0">
                  <a:pos x="27" y="28"/>
                </a:cxn>
                <a:cxn ang="0">
                  <a:pos x="23" y="30"/>
                </a:cxn>
                <a:cxn ang="0">
                  <a:pos x="22" y="31"/>
                </a:cxn>
                <a:cxn ang="0">
                  <a:pos x="16" y="32"/>
                </a:cxn>
                <a:cxn ang="0">
                  <a:pos x="11" y="31"/>
                </a:cxn>
                <a:cxn ang="0">
                  <a:pos x="10" y="31"/>
                </a:cxn>
                <a:cxn ang="0">
                  <a:pos x="9" y="30"/>
                </a:cxn>
                <a:cxn ang="0">
                  <a:pos x="5" y="28"/>
                </a:cxn>
                <a:cxn ang="0">
                  <a:pos x="2" y="23"/>
                </a:cxn>
                <a:cxn ang="0">
                  <a:pos x="1" y="23"/>
                </a:cxn>
                <a:cxn ang="0">
                  <a:pos x="0" y="17"/>
                </a:cxn>
                <a:cxn ang="0">
                  <a:pos x="1" y="11"/>
                </a:cxn>
                <a:cxn ang="0">
                  <a:pos x="1" y="10"/>
                </a:cxn>
                <a:cxn ang="0">
                  <a:pos x="2" y="9"/>
                </a:cxn>
                <a:cxn ang="0">
                  <a:pos x="5" y="5"/>
                </a:cxn>
                <a:cxn ang="0">
                  <a:pos x="9" y="2"/>
                </a:cxn>
                <a:cxn ang="0">
                  <a:pos x="10" y="1"/>
                </a:cxn>
                <a:cxn ang="0">
                  <a:pos x="11" y="1"/>
                </a:cxn>
                <a:cxn ang="0">
                  <a:pos x="16" y="0"/>
                </a:cxn>
              </a:cxnLst>
              <a:rect l="0" t="0" r="r" b="b"/>
              <a:pathLst>
                <a:path w="32" h="32">
                  <a:moveTo>
                    <a:pt x="16" y="4"/>
                  </a:moveTo>
                  <a:lnTo>
                    <a:pt x="12" y="5"/>
                  </a:lnTo>
                  <a:lnTo>
                    <a:pt x="8" y="8"/>
                  </a:lnTo>
                  <a:lnTo>
                    <a:pt x="5" y="12"/>
                  </a:lnTo>
                  <a:lnTo>
                    <a:pt x="4" y="17"/>
                  </a:lnTo>
                  <a:lnTo>
                    <a:pt x="5" y="21"/>
                  </a:lnTo>
                  <a:lnTo>
                    <a:pt x="8" y="25"/>
                  </a:lnTo>
                  <a:lnTo>
                    <a:pt x="12" y="27"/>
                  </a:lnTo>
                  <a:lnTo>
                    <a:pt x="16" y="28"/>
                  </a:lnTo>
                  <a:lnTo>
                    <a:pt x="20" y="27"/>
                  </a:lnTo>
                  <a:lnTo>
                    <a:pt x="25" y="25"/>
                  </a:lnTo>
                  <a:lnTo>
                    <a:pt x="27" y="21"/>
                  </a:lnTo>
                  <a:lnTo>
                    <a:pt x="28" y="17"/>
                  </a:lnTo>
                  <a:lnTo>
                    <a:pt x="27" y="12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7" y="5"/>
                  </a:lnTo>
                  <a:lnTo>
                    <a:pt x="30" y="9"/>
                  </a:lnTo>
                  <a:lnTo>
                    <a:pt x="31" y="10"/>
                  </a:lnTo>
                  <a:lnTo>
                    <a:pt x="31" y="11"/>
                  </a:lnTo>
                  <a:lnTo>
                    <a:pt x="32" y="17"/>
                  </a:lnTo>
                  <a:lnTo>
                    <a:pt x="31" y="23"/>
                  </a:lnTo>
                  <a:lnTo>
                    <a:pt x="30" y="23"/>
                  </a:lnTo>
                  <a:lnTo>
                    <a:pt x="27" y="28"/>
                  </a:lnTo>
                  <a:lnTo>
                    <a:pt x="23" y="30"/>
                  </a:lnTo>
                  <a:lnTo>
                    <a:pt x="22" y="31"/>
                  </a:lnTo>
                  <a:lnTo>
                    <a:pt x="16" y="32"/>
                  </a:lnTo>
                  <a:lnTo>
                    <a:pt x="11" y="31"/>
                  </a:lnTo>
                  <a:lnTo>
                    <a:pt x="10" y="31"/>
                  </a:lnTo>
                  <a:lnTo>
                    <a:pt x="9" y="30"/>
                  </a:lnTo>
                  <a:lnTo>
                    <a:pt x="5" y="28"/>
                  </a:lnTo>
                  <a:lnTo>
                    <a:pt x="2" y="23"/>
                  </a:lnTo>
                  <a:lnTo>
                    <a:pt x="1" y="23"/>
                  </a:lnTo>
                  <a:lnTo>
                    <a:pt x="0" y="17"/>
                  </a:lnTo>
                  <a:lnTo>
                    <a:pt x="1" y="11"/>
                  </a:lnTo>
                  <a:lnTo>
                    <a:pt x="1" y="10"/>
                  </a:lnTo>
                  <a:lnTo>
                    <a:pt x="2" y="9"/>
                  </a:lnTo>
                  <a:lnTo>
                    <a:pt x="5" y="5"/>
                  </a:lnTo>
                  <a:lnTo>
                    <a:pt x="9" y="2"/>
                  </a:lnTo>
                  <a:lnTo>
                    <a:pt x="10" y="1"/>
                  </a:lnTo>
                  <a:lnTo>
                    <a:pt x="11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2" name="Freeform 389">
              <a:extLst>
                <a:ext uri="{FF2B5EF4-FFF2-40B4-BE49-F238E27FC236}">
                  <a16:creationId xmlns:a16="http://schemas.microsoft.com/office/drawing/2014/main" id="{AA29706D-3CA0-4C47-9EF5-5B4B2CBE1C24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3003" y="5640699"/>
              <a:ext cx="33416" cy="33416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9" y="1"/>
                </a:cxn>
                <a:cxn ang="0">
                  <a:pos x="23" y="3"/>
                </a:cxn>
                <a:cxn ang="0">
                  <a:pos x="26" y="6"/>
                </a:cxn>
                <a:cxn ang="0">
                  <a:pos x="28" y="10"/>
                </a:cxn>
                <a:cxn ang="0">
                  <a:pos x="29" y="15"/>
                </a:cxn>
                <a:cxn ang="0">
                  <a:pos x="28" y="20"/>
                </a:cxn>
                <a:cxn ang="0">
                  <a:pos x="26" y="24"/>
                </a:cxn>
                <a:cxn ang="0">
                  <a:pos x="23" y="26"/>
                </a:cxn>
                <a:cxn ang="0">
                  <a:pos x="19" y="28"/>
                </a:cxn>
                <a:cxn ang="0">
                  <a:pos x="14" y="29"/>
                </a:cxn>
                <a:cxn ang="0">
                  <a:pos x="10" y="28"/>
                </a:cxn>
                <a:cxn ang="0">
                  <a:pos x="6" y="26"/>
                </a:cxn>
                <a:cxn ang="0">
                  <a:pos x="3" y="24"/>
                </a:cxn>
                <a:cxn ang="0">
                  <a:pos x="1" y="20"/>
                </a:cxn>
                <a:cxn ang="0">
                  <a:pos x="0" y="15"/>
                </a:cxn>
                <a:cxn ang="0">
                  <a:pos x="1" y="10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10" y="1"/>
                </a:cxn>
                <a:cxn ang="0">
                  <a:pos x="14" y="0"/>
                </a:cxn>
              </a:cxnLst>
              <a:rect l="0" t="0" r="r" b="b"/>
              <a:pathLst>
                <a:path w="29" h="29">
                  <a:moveTo>
                    <a:pt x="14" y="0"/>
                  </a:moveTo>
                  <a:lnTo>
                    <a:pt x="19" y="1"/>
                  </a:lnTo>
                  <a:lnTo>
                    <a:pt x="23" y="3"/>
                  </a:lnTo>
                  <a:lnTo>
                    <a:pt x="26" y="6"/>
                  </a:lnTo>
                  <a:lnTo>
                    <a:pt x="28" y="10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4"/>
                  </a:lnTo>
                  <a:lnTo>
                    <a:pt x="23" y="26"/>
                  </a:lnTo>
                  <a:lnTo>
                    <a:pt x="19" y="28"/>
                  </a:lnTo>
                  <a:lnTo>
                    <a:pt x="14" y="29"/>
                  </a:lnTo>
                  <a:lnTo>
                    <a:pt x="10" y="28"/>
                  </a:lnTo>
                  <a:lnTo>
                    <a:pt x="6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5"/>
                  </a:lnTo>
                  <a:lnTo>
                    <a:pt x="1" y="10"/>
                  </a:lnTo>
                  <a:lnTo>
                    <a:pt x="3" y="6"/>
                  </a:lnTo>
                  <a:lnTo>
                    <a:pt x="6" y="3"/>
                  </a:lnTo>
                  <a:lnTo>
                    <a:pt x="10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" name="Freeform 390">
              <a:extLst>
                <a:ext uri="{FF2B5EF4-FFF2-40B4-BE49-F238E27FC236}">
                  <a16:creationId xmlns:a16="http://schemas.microsoft.com/office/drawing/2014/main" id="{AA08CF8D-1C52-4175-8632-032062F1712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0699" y="5638394"/>
              <a:ext cx="38025" cy="38025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2" y="5"/>
                </a:cxn>
                <a:cxn ang="0">
                  <a:pos x="8" y="8"/>
                </a:cxn>
                <a:cxn ang="0">
                  <a:pos x="5" y="13"/>
                </a:cxn>
                <a:cxn ang="0">
                  <a:pos x="4" y="17"/>
                </a:cxn>
                <a:cxn ang="0">
                  <a:pos x="5" y="21"/>
                </a:cxn>
                <a:cxn ang="0">
                  <a:pos x="8" y="26"/>
                </a:cxn>
                <a:cxn ang="0">
                  <a:pos x="12" y="28"/>
                </a:cxn>
                <a:cxn ang="0">
                  <a:pos x="16" y="29"/>
                </a:cxn>
                <a:cxn ang="0">
                  <a:pos x="20" y="28"/>
                </a:cxn>
                <a:cxn ang="0">
                  <a:pos x="25" y="26"/>
                </a:cxn>
                <a:cxn ang="0">
                  <a:pos x="28" y="21"/>
                </a:cxn>
                <a:cxn ang="0">
                  <a:pos x="29" y="17"/>
                </a:cxn>
                <a:cxn ang="0">
                  <a:pos x="28" y="13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1" y="10"/>
                </a:cxn>
                <a:cxn ang="0">
                  <a:pos x="32" y="11"/>
                </a:cxn>
                <a:cxn ang="0">
                  <a:pos x="32" y="12"/>
                </a:cxn>
                <a:cxn ang="0">
                  <a:pos x="33" y="17"/>
                </a:cxn>
                <a:cxn ang="0">
                  <a:pos x="32" y="23"/>
                </a:cxn>
                <a:cxn ang="0">
                  <a:pos x="31" y="24"/>
                </a:cxn>
                <a:cxn ang="0">
                  <a:pos x="28" y="28"/>
                </a:cxn>
                <a:cxn ang="0">
                  <a:pos x="23" y="31"/>
                </a:cxn>
                <a:cxn ang="0">
                  <a:pos x="22" y="32"/>
                </a:cxn>
                <a:cxn ang="0">
                  <a:pos x="16" y="33"/>
                </a:cxn>
                <a:cxn ang="0">
                  <a:pos x="12" y="32"/>
                </a:cxn>
                <a:cxn ang="0">
                  <a:pos x="11" y="32"/>
                </a:cxn>
                <a:cxn ang="0">
                  <a:pos x="10" y="31"/>
                </a:cxn>
                <a:cxn ang="0">
                  <a:pos x="5" y="28"/>
                </a:cxn>
                <a:cxn ang="0">
                  <a:pos x="2" y="24"/>
                </a:cxn>
                <a:cxn ang="0">
                  <a:pos x="1" y="23"/>
                </a:cxn>
                <a:cxn ang="0">
                  <a:pos x="0" y="17"/>
                </a:cxn>
                <a:cxn ang="0">
                  <a:pos x="1" y="12"/>
                </a:cxn>
                <a:cxn ang="0">
                  <a:pos x="1" y="11"/>
                </a:cxn>
                <a:cxn ang="0">
                  <a:pos x="2" y="10"/>
                </a:cxn>
                <a:cxn ang="0">
                  <a:pos x="5" y="5"/>
                </a:cxn>
                <a:cxn ang="0">
                  <a:pos x="10" y="2"/>
                </a:cxn>
                <a:cxn ang="0">
                  <a:pos x="11" y="1"/>
                </a:cxn>
                <a:cxn ang="0">
                  <a:pos x="12" y="1"/>
                </a:cxn>
                <a:cxn ang="0">
                  <a:pos x="16" y="0"/>
                </a:cxn>
              </a:cxnLst>
              <a:rect l="0" t="0" r="r" b="b"/>
              <a:pathLst>
                <a:path w="33" h="33">
                  <a:moveTo>
                    <a:pt x="16" y="4"/>
                  </a:moveTo>
                  <a:lnTo>
                    <a:pt x="12" y="5"/>
                  </a:lnTo>
                  <a:lnTo>
                    <a:pt x="8" y="8"/>
                  </a:lnTo>
                  <a:lnTo>
                    <a:pt x="5" y="13"/>
                  </a:lnTo>
                  <a:lnTo>
                    <a:pt x="4" y="17"/>
                  </a:lnTo>
                  <a:lnTo>
                    <a:pt x="5" y="21"/>
                  </a:lnTo>
                  <a:lnTo>
                    <a:pt x="8" y="26"/>
                  </a:lnTo>
                  <a:lnTo>
                    <a:pt x="12" y="28"/>
                  </a:lnTo>
                  <a:lnTo>
                    <a:pt x="16" y="29"/>
                  </a:lnTo>
                  <a:lnTo>
                    <a:pt x="20" y="28"/>
                  </a:lnTo>
                  <a:lnTo>
                    <a:pt x="25" y="26"/>
                  </a:lnTo>
                  <a:lnTo>
                    <a:pt x="28" y="21"/>
                  </a:lnTo>
                  <a:lnTo>
                    <a:pt x="29" y="17"/>
                  </a:lnTo>
                  <a:lnTo>
                    <a:pt x="28" y="13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1" y="10"/>
                  </a:lnTo>
                  <a:lnTo>
                    <a:pt x="32" y="11"/>
                  </a:lnTo>
                  <a:lnTo>
                    <a:pt x="32" y="12"/>
                  </a:lnTo>
                  <a:lnTo>
                    <a:pt x="33" y="17"/>
                  </a:lnTo>
                  <a:lnTo>
                    <a:pt x="32" y="23"/>
                  </a:lnTo>
                  <a:lnTo>
                    <a:pt x="31" y="24"/>
                  </a:lnTo>
                  <a:lnTo>
                    <a:pt x="28" y="28"/>
                  </a:lnTo>
                  <a:lnTo>
                    <a:pt x="23" y="31"/>
                  </a:lnTo>
                  <a:lnTo>
                    <a:pt x="22" y="32"/>
                  </a:lnTo>
                  <a:lnTo>
                    <a:pt x="16" y="33"/>
                  </a:lnTo>
                  <a:lnTo>
                    <a:pt x="12" y="32"/>
                  </a:lnTo>
                  <a:lnTo>
                    <a:pt x="11" y="32"/>
                  </a:lnTo>
                  <a:lnTo>
                    <a:pt x="10" y="31"/>
                  </a:lnTo>
                  <a:lnTo>
                    <a:pt x="5" y="28"/>
                  </a:lnTo>
                  <a:lnTo>
                    <a:pt x="2" y="24"/>
                  </a:lnTo>
                  <a:lnTo>
                    <a:pt x="1" y="23"/>
                  </a:lnTo>
                  <a:lnTo>
                    <a:pt x="0" y="17"/>
                  </a:lnTo>
                  <a:lnTo>
                    <a:pt x="1" y="12"/>
                  </a:lnTo>
                  <a:lnTo>
                    <a:pt x="1" y="11"/>
                  </a:lnTo>
                  <a:lnTo>
                    <a:pt x="2" y="10"/>
                  </a:lnTo>
                  <a:lnTo>
                    <a:pt x="5" y="5"/>
                  </a:lnTo>
                  <a:lnTo>
                    <a:pt x="10" y="2"/>
                  </a:lnTo>
                  <a:lnTo>
                    <a:pt x="11" y="1"/>
                  </a:lnTo>
                  <a:lnTo>
                    <a:pt x="12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" name="Freeform 391">
              <a:extLst>
                <a:ext uri="{FF2B5EF4-FFF2-40B4-BE49-F238E27FC236}">
                  <a16:creationId xmlns:a16="http://schemas.microsoft.com/office/drawing/2014/main" id="{A6851F26-10A2-40F5-9074-2170EDD43F8F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7115" y="5542755"/>
              <a:ext cx="32264" cy="33416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8" y="1"/>
                </a:cxn>
                <a:cxn ang="0">
                  <a:pos x="21" y="2"/>
                </a:cxn>
                <a:cxn ang="0">
                  <a:pos x="24" y="5"/>
                </a:cxn>
                <a:cxn ang="0">
                  <a:pos x="28" y="11"/>
                </a:cxn>
                <a:cxn ang="0">
                  <a:pos x="28" y="19"/>
                </a:cxn>
                <a:cxn ang="0">
                  <a:pos x="26" y="22"/>
                </a:cxn>
                <a:cxn ang="0">
                  <a:pos x="24" y="25"/>
                </a:cxn>
                <a:cxn ang="0">
                  <a:pos x="21" y="27"/>
                </a:cxn>
                <a:cxn ang="0">
                  <a:pos x="18" y="28"/>
                </a:cxn>
                <a:cxn ang="0">
                  <a:pos x="14" y="29"/>
                </a:cxn>
                <a:cxn ang="0">
                  <a:pos x="7" y="27"/>
                </a:cxn>
                <a:cxn ang="0">
                  <a:pos x="4" y="25"/>
                </a:cxn>
                <a:cxn ang="0">
                  <a:pos x="2" y="22"/>
                </a:cxn>
                <a:cxn ang="0">
                  <a:pos x="0" y="19"/>
                </a:cxn>
                <a:cxn ang="0">
                  <a:pos x="0" y="11"/>
                </a:cxn>
                <a:cxn ang="0">
                  <a:pos x="4" y="5"/>
                </a:cxn>
                <a:cxn ang="0">
                  <a:pos x="7" y="2"/>
                </a:cxn>
                <a:cxn ang="0">
                  <a:pos x="14" y="0"/>
                </a:cxn>
              </a:cxnLst>
              <a:rect l="0" t="0" r="r" b="b"/>
              <a:pathLst>
                <a:path w="28" h="29">
                  <a:moveTo>
                    <a:pt x="14" y="0"/>
                  </a:moveTo>
                  <a:lnTo>
                    <a:pt x="18" y="1"/>
                  </a:lnTo>
                  <a:lnTo>
                    <a:pt x="21" y="2"/>
                  </a:lnTo>
                  <a:lnTo>
                    <a:pt x="24" y="5"/>
                  </a:lnTo>
                  <a:lnTo>
                    <a:pt x="28" y="11"/>
                  </a:lnTo>
                  <a:lnTo>
                    <a:pt x="28" y="19"/>
                  </a:lnTo>
                  <a:lnTo>
                    <a:pt x="26" y="22"/>
                  </a:lnTo>
                  <a:lnTo>
                    <a:pt x="24" y="25"/>
                  </a:lnTo>
                  <a:lnTo>
                    <a:pt x="21" y="27"/>
                  </a:lnTo>
                  <a:lnTo>
                    <a:pt x="18" y="28"/>
                  </a:lnTo>
                  <a:lnTo>
                    <a:pt x="14" y="29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2"/>
                  </a:lnTo>
                  <a:lnTo>
                    <a:pt x="0" y="19"/>
                  </a:lnTo>
                  <a:lnTo>
                    <a:pt x="0" y="11"/>
                  </a:lnTo>
                  <a:lnTo>
                    <a:pt x="4" y="5"/>
                  </a:lnTo>
                  <a:lnTo>
                    <a:pt x="7" y="2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5" name="Freeform 392">
              <a:extLst>
                <a:ext uri="{FF2B5EF4-FFF2-40B4-BE49-F238E27FC236}">
                  <a16:creationId xmlns:a16="http://schemas.microsoft.com/office/drawing/2014/main" id="{994001EB-F2F3-43E4-AE60-062812882BA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4811" y="5540450"/>
              <a:ext cx="36873" cy="38025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1" y="5"/>
                </a:cxn>
                <a:cxn ang="0">
                  <a:pos x="8" y="8"/>
                </a:cxn>
                <a:cxn ang="0">
                  <a:pos x="5" y="13"/>
                </a:cxn>
                <a:cxn ang="0">
                  <a:pos x="4" y="17"/>
                </a:cxn>
                <a:cxn ang="0">
                  <a:pos x="5" y="21"/>
                </a:cxn>
                <a:cxn ang="0">
                  <a:pos x="8" y="25"/>
                </a:cxn>
                <a:cxn ang="0">
                  <a:pos x="11" y="28"/>
                </a:cxn>
                <a:cxn ang="0">
                  <a:pos x="16" y="29"/>
                </a:cxn>
                <a:cxn ang="0">
                  <a:pos x="20" y="28"/>
                </a:cxn>
                <a:cxn ang="0">
                  <a:pos x="25" y="25"/>
                </a:cxn>
                <a:cxn ang="0">
                  <a:pos x="27" y="21"/>
                </a:cxn>
                <a:cxn ang="0">
                  <a:pos x="28" y="17"/>
                </a:cxn>
                <a:cxn ang="0">
                  <a:pos x="27" y="13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0" y="10"/>
                </a:cxn>
                <a:cxn ang="0">
                  <a:pos x="31" y="11"/>
                </a:cxn>
                <a:cxn ang="0">
                  <a:pos x="31" y="12"/>
                </a:cxn>
                <a:cxn ang="0">
                  <a:pos x="32" y="17"/>
                </a:cxn>
                <a:cxn ang="0">
                  <a:pos x="31" y="23"/>
                </a:cxn>
                <a:cxn ang="0">
                  <a:pos x="30" y="24"/>
                </a:cxn>
                <a:cxn ang="0">
                  <a:pos x="28" y="28"/>
                </a:cxn>
                <a:cxn ang="0">
                  <a:pos x="23" y="31"/>
                </a:cxn>
                <a:cxn ang="0">
                  <a:pos x="22" y="32"/>
                </a:cxn>
                <a:cxn ang="0">
                  <a:pos x="16" y="33"/>
                </a:cxn>
                <a:cxn ang="0">
                  <a:pos x="11" y="32"/>
                </a:cxn>
                <a:cxn ang="0">
                  <a:pos x="10" y="32"/>
                </a:cxn>
                <a:cxn ang="0">
                  <a:pos x="9" y="31"/>
                </a:cxn>
                <a:cxn ang="0">
                  <a:pos x="5" y="28"/>
                </a:cxn>
                <a:cxn ang="0">
                  <a:pos x="2" y="24"/>
                </a:cxn>
                <a:cxn ang="0">
                  <a:pos x="1" y="23"/>
                </a:cxn>
                <a:cxn ang="0">
                  <a:pos x="0" y="17"/>
                </a:cxn>
                <a:cxn ang="0">
                  <a:pos x="1" y="12"/>
                </a:cxn>
                <a:cxn ang="0">
                  <a:pos x="1" y="11"/>
                </a:cxn>
                <a:cxn ang="0">
                  <a:pos x="2" y="10"/>
                </a:cxn>
                <a:cxn ang="0">
                  <a:pos x="5" y="5"/>
                </a:cxn>
                <a:cxn ang="0">
                  <a:pos x="9" y="2"/>
                </a:cxn>
                <a:cxn ang="0">
                  <a:pos x="10" y="1"/>
                </a:cxn>
                <a:cxn ang="0">
                  <a:pos x="11" y="1"/>
                </a:cxn>
                <a:cxn ang="0">
                  <a:pos x="16" y="0"/>
                </a:cxn>
              </a:cxnLst>
              <a:rect l="0" t="0" r="r" b="b"/>
              <a:pathLst>
                <a:path w="32" h="33">
                  <a:moveTo>
                    <a:pt x="16" y="4"/>
                  </a:moveTo>
                  <a:lnTo>
                    <a:pt x="11" y="5"/>
                  </a:lnTo>
                  <a:lnTo>
                    <a:pt x="8" y="8"/>
                  </a:lnTo>
                  <a:lnTo>
                    <a:pt x="5" y="13"/>
                  </a:lnTo>
                  <a:lnTo>
                    <a:pt x="4" y="17"/>
                  </a:lnTo>
                  <a:lnTo>
                    <a:pt x="5" y="21"/>
                  </a:lnTo>
                  <a:lnTo>
                    <a:pt x="8" y="25"/>
                  </a:lnTo>
                  <a:lnTo>
                    <a:pt x="11" y="28"/>
                  </a:lnTo>
                  <a:lnTo>
                    <a:pt x="16" y="29"/>
                  </a:lnTo>
                  <a:lnTo>
                    <a:pt x="20" y="28"/>
                  </a:lnTo>
                  <a:lnTo>
                    <a:pt x="25" y="25"/>
                  </a:lnTo>
                  <a:lnTo>
                    <a:pt x="27" y="21"/>
                  </a:lnTo>
                  <a:lnTo>
                    <a:pt x="28" y="17"/>
                  </a:lnTo>
                  <a:lnTo>
                    <a:pt x="27" y="13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0" y="10"/>
                  </a:lnTo>
                  <a:lnTo>
                    <a:pt x="31" y="11"/>
                  </a:lnTo>
                  <a:lnTo>
                    <a:pt x="31" y="12"/>
                  </a:lnTo>
                  <a:lnTo>
                    <a:pt x="32" y="17"/>
                  </a:lnTo>
                  <a:lnTo>
                    <a:pt x="31" y="23"/>
                  </a:lnTo>
                  <a:lnTo>
                    <a:pt x="30" y="24"/>
                  </a:lnTo>
                  <a:lnTo>
                    <a:pt x="28" y="28"/>
                  </a:lnTo>
                  <a:lnTo>
                    <a:pt x="23" y="31"/>
                  </a:lnTo>
                  <a:lnTo>
                    <a:pt x="22" y="32"/>
                  </a:lnTo>
                  <a:lnTo>
                    <a:pt x="16" y="33"/>
                  </a:lnTo>
                  <a:lnTo>
                    <a:pt x="11" y="32"/>
                  </a:lnTo>
                  <a:lnTo>
                    <a:pt x="10" y="32"/>
                  </a:lnTo>
                  <a:lnTo>
                    <a:pt x="9" y="31"/>
                  </a:lnTo>
                  <a:lnTo>
                    <a:pt x="5" y="28"/>
                  </a:lnTo>
                  <a:lnTo>
                    <a:pt x="2" y="24"/>
                  </a:lnTo>
                  <a:lnTo>
                    <a:pt x="1" y="23"/>
                  </a:lnTo>
                  <a:lnTo>
                    <a:pt x="0" y="17"/>
                  </a:lnTo>
                  <a:lnTo>
                    <a:pt x="1" y="12"/>
                  </a:lnTo>
                  <a:lnTo>
                    <a:pt x="1" y="11"/>
                  </a:lnTo>
                  <a:lnTo>
                    <a:pt x="2" y="10"/>
                  </a:lnTo>
                  <a:lnTo>
                    <a:pt x="5" y="5"/>
                  </a:lnTo>
                  <a:lnTo>
                    <a:pt x="9" y="2"/>
                  </a:lnTo>
                  <a:lnTo>
                    <a:pt x="10" y="1"/>
                  </a:lnTo>
                  <a:lnTo>
                    <a:pt x="11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6" name="Freeform 393">
              <a:extLst>
                <a:ext uri="{FF2B5EF4-FFF2-40B4-BE49-F238E27FC236}">
                  <a16:creationId xmlns:a16="http://schemas.microsoft.com/office/drawing/2014/main" id="{74211009-2B0B-4B47-99CF-BDEE7A0EA3A4}"/>
                </a:ext>
              </a:extLst>
            </p:cNvPr>
            <p:cNvSpPr>
              <a:spLocks/>
            </p:cNvSpPr>
            <p:nvPr/>
          </p:nvSpPr>
          <p:spPr bwMode="auto">
            <a:xfrm>
              <a:off x="4731399" y="5739795"/>
              <a:ext cx="33416" cy="33416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9" y="0"/>
                </a:cxn>
                <a:cxn ang="0">
                  <a:pos x="22" y="2"/>
                </a:cxn>
                <a:cxn ang="0">
                  <a:pos x="25" y="4"/>
                </a:cxn>
                <a:cxn ang="0">
                  <a:pos x="27" y="7"/>
                </a:cxn>
                <a:cxn ang="0">
                  <a:pos x="28" y="10"/>
                </a:cxn>
                <a:cxn ang="0">
                  <a:pos x="29" y="14"/>
                </a:cxn>
                <a:cxn ang="0">
                  <a:pos x="28" y="19"/>
                </a:cxn>
                <a:cxn ang="0">
                  <a:pos x="26" y="23"/>
                </a:cxn>
                <a:cxn ang="0">
                  <a:pos x="24" y="26"/>
                </a:cxn>
                <a:cxn ang="0">
                  <a:pos x="20" y="28"/>
                </a:cxn>
                <a:cxn ang="0">
                  <a:pos x="15" y="29"/>
                </a:cxn>
                <a:cxn ang="0">
                  <a:pos x="10" y="28"/>
                </a:cxn>
                <a:cxn ang="0">
                  <a:pos x="6" y="26"/>
                </a:cxn>
                <a:cxn ang="0">
                  <a:pos x="3" y="23"/>
                </a:cxn>
                <a:cxn ang="0">
                  <a:pos x="1" y="19"/>
                </a:cxn>
                <a:cxn ang="0">
                  <a:pos x="0" y="14"/>
                </a:cxn>
                <a:cxn ang="0">
                  <a:pos x="1" y="10"/>
                </a:cxn>
                <a:cxn ang="0">
                  <a:pos x="2" y="7"/>
                </a:cxn>
                <a:cxn ang="0">
                  <a:pos x="5" y="4"/>
                </a:cxn>
                <a:cxn ang="0">
                  <a:pos x="11" y="0"/>
                </a:cxn>
              </a:cxnLst>
              <a:rect l="0" t="0" r="r" b="b"/>
              <a:pathLst>
                <a:path w="29" h="29">
                  <a:moveTo>
                    <a:pt x="11" y="0"/>
                  </a:moveTo>
                  <a:lnTo>
                    <a:pt x="19" y="0"/>
                  </a:lnTo>
                  <a:lnTo>
                    <a:pt x="22" y="2"/>
                  </a:lnTo>
                  <a:lnTo>
                    <a:pt x="25" y="4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29" y="14"/>
                  </a:lnTo>
                  <a:lnTo>
                    <a:pt x="28" y="19"/>
                  </a:lnTo>
                  <a:lnTo>
                    <a:pt x="26" y="23"/>
                  </a:lnTo>
                  <a:lnTo>
                    <a:pt x="24" y="26"/>
                  </a:lnTo>
                  <a:lnTo>
                    <a:pt x="20" y="28"/>
                  </a:lnTo>
                  <a:lnTo>
                    <a:pt x="15" y="29"/>
                  </a:lnTo>
                  <a:lnTo>
                    <a:pt x="10" y="28"/>
                  </a:lnTo>
                  <a:lnTo>
                    <a:pt x="6" y="26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4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4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7" name="Freeform 394">
              <a:extLst>
                <a:ext uri="{FF2B5EF4-FFF2-40B4-BE49-F238E27FC236}">
                  <a16:creationId xmlns:a16="http://schemas.microsoft.com/office/drawing/2014/main" id="{5A83232B-CB17-428B-88BB-936EE21F0EE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29095" y="5738643"/>
              <a:ext cx="38025" cy="35721"/>
            </a:xfrm>
            <a:custGeom>
              <a:avLst/>
              <a:gdLst/>
              <a:ahLst/>
              <a:cxnLst>
                <a:cxn ang="0">
                  <a:pos x="17" y="3"/>
                </a:cxn>
                <a:cxn ang="0">
                  <a:pos x="13" y="4"/>
                </a:cxn>
                <a:cxn ang="0">
                  <a:pos x="8" y="7"/>
                </a:cxn>
                <a:cxn ang="0">
                  <a:pos x="5" y="11"/>
                </a:cxn>
                <a:cxn ang="0">
                  <a:pos x="4" y="15"/>
                </a:cxn>
                <a:cxn ang="0">
                  <a:pos x="5" y="19"/>
                </a:cxn>
                <a:cxn ang="0">
                  <a:pos x="8" y="24"/>
                </a:cxn>
                <a:cxn ang="0">
                  <a:pos x="13" y="27"/>
                </a:cxn>
                <a:cxn ang="0">
                  <a:pos x="17" y="28"/>
                </a:cxn>
                <a:cxn ang="0">
                  <a:pos x="21" y="27"/>
                </a:cxn>
                <a:cxn ang="0">
                  <a:pos x="26" y="24"/>
                </a:cxn>
                <a:cxn ang="0">
                  <a:pos x="28" y="19"/>
                </a:cxn>
                <a:cxn ang="0">
                  <a:pos x="29" y="15"/>
                </a:cxn>
                <a:cxn ang="0">
                  <a:pos x="28" y="11"/>
                </a:cxn>
                <a:cxn ang="0">
                  <a:pos x="26" y="7"/>
                </a:cxn>
                <a:cxn ang="0">
                  <a:pos x="21" y="4"/>
                </a:cxn>
                <a:cxn ang="0">
                  <a:pos x="17" y="3"/>
                </a:cxn>
                <a:cxn ang="0">
                  <a:pos x="17" y="0"/>
                </a:cxn>
                <a:cxn ang="0">
                  <a:pos x="23" y="1"/>
                </a:cxn>
                <a:cxn ang="0">
                  <a:pos x="24" y="1"/>
                </a:cxn>
                <a:cxn ang="0">
                  <a:pos x="28" y="4"/>
                </a:cxn>
                <a:cxn ang="0">
                  <a:pos x="31" y="8"/>
                </a:cxn>
                <a:cxn ang="0">
                  <a:pos x="32" y="9"/>
                </a:cxn>
                <a:cxn ang="0">
                  <a:pos x="32" y="10"/>
                </a:cxn>
                <a:cxn ang="0">
                  <a:pos x="33" y="15"/>
                </a:cxn>
                <a:cxn ang="0">
                  <a:pos x="32" y="21"/>
                </a:cxn>
                <a:cxn ang="0">
                  <a:pos x="31" y="22"/>
                </a:cxn>
                <a:cxn ang="0">
                  <a:pos x="28" y="27"/>
                </a:cxn>
                <a:cxn ang="0">
                  <a:pos x="24" y="30"/>
                </a:cxn>
                <a:cxn ang="0">
                  <a:pos x="23" y="31"/>
                </a:cxn>
                <a:cxn ang="0">
                  <a:pos x="17" y="31"/>
                </a:cxn>
                <a:cxn ang="0">
                  <a:pos x="12" y="31"/>
                </a:cxn>
                <a:cxn ang="0">
                  <a:pos x="11" y="31"/>
                </a:cxn>
                <a:cxn ang="0">
                  <a:pos x="10" y="30"/>
                </a:cxn>
                <a:cxn ang="0">
                  <a:pos x="5" y="27"/>
                </a:cxn>
                <a:cxn ang="0">
                  <a:pos x="2" y="22"/>
                </a:cxn>
                <a:cxn ang="0">
                  <a:pos x="1" y="21"/>
                </a:cxn>
                <a:cxn ang="0">
                  <a:pos x="0" y="15"/>
                </a:cxn>
                <a:cxn ang="0">
                  <a:pos x="1" y="10"/>
                </a:cxn>
                <a:cxn ang="0">
                  <a:pos x="1" y="9"/>
                </a:cxn>
                <a:cxn ang="0">
                  <a:pos x="2" y="8"/>
                </a:cxn>
                <a:cxn ang="0">
                  <a:pos x="5" y="4"/>
                </a:cxn>
                <a:cxn ang="0">
                  <a:pos x="10" y="1"/>
                </a:cxn>
                <a:cxn ang="0">
                  <a:pos x="11" y="1"/>
                </a:cxn>
                <a:cxn ang="0">
                  <a:pos x="12" y="1"/>
                </a:cxn>
                <a:cxn ang="0">
                  <a:pos x="17" y="0"/>
                </a:cxn>
              </a:cxnLst>
              <a:rect l="0" t="0" r="r" b="b"/>
              <a:pathLst>
                <a:path w="33" h="31">
                  <a:moveTo>
                    <a:pt x="17" y="3"/>
                  </a:moveTo>
                  <a:lnTo>
                    <a:pt x="13" y="4"/>
                  </a:lnTo>
                  <a:lnTo>
                    <a:pt x="8" y="7"/>
                  </a:lnTo>
                  <a:lnTo>
                    <a:pt x="5" y="11"/>
                  </a:lnTo>
                  <a:lnTo>
                    <a:pt x="4" y="15"/>
                  </a:lnTo>
                  <a:lnTo>
                    <a:pt x="5" y="19"/>
                  </a:lnTo>
                  <a:lnTo>
                    <a:pt x="8" y="24"/>
                  </a:lnTo>
                  <a:lnTo>
                    <a:pt x="13" y="27"/>
                  </a:lnTo>
                  <a:lnTo>
                    <a:pt x="17" y="28"/>
                  </a:lnTo>
                  <a:lnTo>
                    <a:pt x="21" y="27"/>
                  </a:lnTo>
                  <a:lnTo>
                    <a:pt x="26" y="24"/>
                  </a:lnTo>
                  <a:lnTo>
                    <a:pt x="28" y="19"/>
                  </a:lnTo>
                  <a:lnTo>
                    <a:pt x="29" y="15"/>
                  </a:lnTo>
                  <a:lnTo>
                    <a:pt x="28" y="11"/>
                  </a:lnTo>
                  <a:lnTo>
                    <a:pt x="26" y="7"/>
                  </a:lnTo>
                  <a:lnTo>
                    <a:pt x="21" y="4"/>
                  </a:lnTo>
                  <a:lnTo>
                    <a:pt x="17" y="3"/>
                  </a:lnTo>
                  <a:close/>
                  <a:moveTo>
                    <a:pt x="17" y="0"/>
                  </a:moveTo>
                  <a:lnTo>
                    <a:pt x="23" y="1"/>
                  </a:lnTo>
                  <a:lnTo>
                    <a:pt x="24" y="1"/>
                  </a:lnTo>
                  <a:lnTo>
                    <a:pt x="28" y="4"/>
                  </a:lnTo>
                  <a:lnTo>
                    <a:pt x="31" y="8"/>
                  </a:lnTo>
                  <a:lnTo>
                    <a:pt x="32" y="9"/>
                  </a:lnTo>
                  <a:lnTo>
                    <a:pt x="32" y="10"/>
                  </a:lnTo>
                  <a:lnTo>
                    <a:pt x="33" y="15"/>
                  </a:lnTo>
                  <a:lnTo>
                    <a:pt x="32" y="21"/>
                  </a:lnTo>
                  <a:lnTo>
                    <a:pt x="31" y="22"/>
                  </a:lnTo>
                  <a:lnTo>
                    <a:pt x="28" y="27"/>
                  </a:lnTo>
                  <a:lnTo>
                    <a:pt x="24" y="30"/>
                  </a:lnTo>
                  <a:lnTo>
                    <a:pt x="23" y="31"/>
                  </a:lnTo>
                  <a:lnTo>
                    <a:pt x="17" y="31"/>
                  </a:lnTo>
                  <a:lnTo>
                    <a:pt x="12" y="31"/>
                  </a:lnTo>
                  <a:lnTo>
                    <a:pt x="11" y="31"/>
                  </a:lnTo>
                  <a:lnTo>
                    <a:pt x="10" y="30"/>
                  </a:lnTo>
                  <a:lnTo>
                    <a:pt x="5" y="27"/>
                  </a:lnTo>
                  <a:lnTo>
                    <a:pt x="2" y="22"/>
                  </a:lnTo>
                  <a:lnTo>
                    <a:pt x="1" y="21"/>
                  </a:lnTo>
                  <a:lnTo>
                    <a:pt x="0" y="15"/>
                  </a:lnTo>
                  <a:lnTo>
                    <a:pt x="1" y="10"/>
                  </a:lnTo>
                  <a:lnTo>
                    <a:pt x="1" y="9"/>
                  </a:lnTo>
                  <a:lnTo>
                    <a:pt x="2" y="8"/>
                  </a:lnTo>
                  <a:lnTo>
                    <a:pt x="5" y="4"/>
                  </a:lnTo>
                  <a:lnTo>
                    <a:pt x="10" y="1"/>
                  </a:lnTo>
                  <a:lnTo>
                    <a:pt x="11" y="1"/>
                  </a:lnTo>
                  <a:lnTo>
                    <a:pt x="12" y="1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8" name="Freeform 395">
              <a:extLst>
                <a:ext uri="{FF2B5EF4-FFF2-40B4-BE49-F238E27FC236}">
                  <a16:creationId xmlns:a16="http://schemas.microsoft.com/office/drawing/2014/main" id="{D640EA0E-6717-43B2-8CE2-AA6F64FB4AFA}"/>
                </a:ext>
              </a:extLst>
            </p:cNvPr>
            <p:cNvSpPr>
              <a:spLocks/>
            </p:cNvSpPr>
            <p:nvPr/>
          </p:nvSpPr>
          <p:spPr bwMode="auto">
            <a:xfrm>
              <a:off x="4780947" y="5936836"/>
              <a:ext cx="33416" cy="32264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8" y="0"/>
                </a:cxn>
                <a:cxn ang="0">
                  <a:pos x="21" y="2"/>
                </a:cxn>
                <a:cxn ang="0">
                  <a:pos x="25" y="4"/>
                </a:cxn>
                <a:cxn ang="0">
                  <a:pos x="27" y="7"/>
                </a:cxn>
                <a:cxn ang="0">
                  <a:pos x="29" y="14"/>
                </a:cxn>
                <a:cxn ang="0">
                  <a:pos x="28" y="18"/>
                </a:cxn>
                <a:cxn ang="0">
                  <a:pos x="27" y="21"/>
                </a:cxn>
                <a:cxn ang="0">
                  <a:pos x="25" y="24"/>
                </a:cxn>
                <a:cxn ang="0">
                  <a:pos x="21" y="26"/>
                </a:cxn>
                <a:cxn ang="0">
                  <a:pos x="18" y="28"/>
                </a:cxn>
                <a:cxn ang="0">
                  <a:pos x="10" y="28"/>
                </a:cxn>
                <a:cxn ang="0">
                  <a:pos x="5" y="24"/>
                </a:cxn>
                <a:cxn ang="0">
                  <a:pos x="2" y="21"/>
                </a:cxn>
                <a:cxn ang="0">
                  <a:pos x="1" y="18"/>
                </a:cxn>
                <a:cxn ang="0">
                  <a:pos x="0" y="14"/>
                </a:cxn>
                <a:cxn ang="0">
                  <a:pos x="2" y="7"/>
                </a:cxn>
                <a:cxn ang="0">
                  <a:pos x="5" y="4"/>
                </a:cxn>
                <a:cxn ang="0">
                  <a:pos x="10" y="0"/>
                </a:cxn>
              </a:cxnLst>
              <a:rect l="0" t="0" r="r" b="b"/>
              <a:pathLst>
                <a:path w="29" h="28">
                  <a:moveTo>
                    <a:pt x="10" y="0"/>
                  </a:moveTo>
                  <a:lnTo>
                    <a:pt x="18" y="0"/>
                  </a:lnTo>
                  <a:lnTo>
                    <a:pt x="21" y="2"/>
                  </a:lnTo>
                  <a:lnTo>
                    <a:pt x="25" y="4"/>
                  </a:lnTo>
                  <a:lnTo>
                    <a:pt x="27" y="7"/>
                  </a:lnTo>
                  <a:lnTo>
                    <a:pt x="29" y="14"/>
                  </a:lnTo>
                  <a:lnTo>
                    <a:pt x="28" y="18"/>
                  </a:lnTo>
                  <a:lnTo>
                    <a:pt x="27" y="21"/>
                  </a:lnTo>
                  <a:lnTo>
                    <a:pt x="25" y="24"/>
                  </a:lnTo>
                  <a:lnTo>
                    <a:pt x="21" y="26"/>
                  </a:lnTo>
                  <a:lnTo>
                    <a:pt x="18" y="28"/>
                  </a:lnTo>
                  <a:lnTo>
                    <a:pt x="10" y="28"/>
                  </a:lnTo>
                  <a:lnTo>
                    <a:pt x="5" y="24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4"/>
                  </a:lnTo>
                  <a:lnTo>
                    <a:pt x="2" y="7"/>
                  </a:lnTo>
                  <a:lnTo>
                    <a:pt x="5" y="4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9" name="Freeform 396">
              <a:extLst>
                <a:ext uri="{FF2B5EF4-FFF2-40B4-BE49-F238E27FC236}">
                  <a16:creationId xmlns:a16="http://schemas.microsoft.com/office/drawing/2014/main" id="{98388087-FF61-415F-B24C-CB2F3612FF4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78643" y="5934531"/>
              <a:ext cx="38025" cy="36873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2" y="5"/>
                </a:cxn>
                <a:cxn ang="0">
                  <a:pos x="8" y="8"/>
                </a:cxn>
                <a:cxn ang="0">
                  <a:pos x="5" y="11"/>
                </a:cxn>
                <a:cxn ang="0">
                  <a:pos x="4" y="16"/>
                </a:cxn>
                <a:cxn ang="0">
                  <a:pos x="5" y="20"/>
                </a:cxn>
                <a:cxn ang="0">
                  <a:pos x="8" y="25"/>
                </a:cxn>
                <a:cxn ang="0">
                  <a:pos x="12" y="27"/>
                </a:cxn>
                <a:cxn ang="0">
                  <a:pos x="16" y="28"/>
                </a:cxn>
                <a:cxn ang="0">
                  <a:pos x="20" y="27"/>
                </a:cxn>
                <a:cxn ang="0">
                  <a:pos x="25" y="25"/>
                </a:cxn>
                <a:cxn ang="0">
                  <a:pos x="28" y="20"/>
                </a:cxn>
                <a:cxn ang="0">
                  <a:pos x="29" y="16"/>
                </a:cxn>
                <a:cxn ang="0">
                  <a:pos x="28" y="11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1" y="9"/>
                </a:cxn>
                <a:cxn ang="0">
                  <a:pos x="32" y="10"/>
                </a:cxn>
                <a:cxn ang="0">
                  <a:pos x="32" y="11"/>
                </a:cxn>
                <a:cxn ang="0">
                  <a:pos x="33" y="16"/>
                </a:cxn>
                <a:cxn ang="0">
                  <a:pos x="32" y="22"/>
                </a:cxn>
                <a:cxn ang="0">
                  <a:pos x="31" y="23"/>
                </a:cxn>
                <a:cxn ang="0">
                  <a:pos x="28" y="28"/>
                </a:cxn>
                <a:cxn ang="0">
                  <a:pos x="23" y="30"/>
                </a:cxn>
                <a:cxn ang="0">
                  <a:pos x="22" y="31"/>
                </a:cxn>
                <a:cxn ang="0">
                  <a:pos x="16" y="32"/>
                </a:cxn>
                <a:cxn ang="0">
                  <a:pos x="12" y="31"/>
                </a:cxn>
                <a:cxn ang="0">
                  <a:pos x="11" y="31"/>
                </a:cxn>
                <a:cxn ang="0">
                  <a:pos x="10" y="30"/>
                </a:cxn>
                <a:cxn ang="0">
                  <a:pos x="5" y="28"/>
                </a:cxn>
                <a:cxn ang="0">
                  <a:pos x="2" y="23"/>
                </a:cxn>
                <a:cxn ang="0">
                  <a:pos x="1" y="22"/>
                </a:cxn>
                <a:cxn ang="0">
                  <a:pos x="0" y="16"/>
                </a:cxn>
                <a:cxn ang="0">
                  <a:pos x="1" y="11"/>
                </a:cxn>
                <a:cxn ang="0">
                  <a:pos x="1" y="10"/>
                </a:cxn>
                <a:cxn ang="0">
                  <a:pos x="2" y="9"/>
                </a:cxn>
                <a:cxn ang="0">
                  <a:pos x="5" y="5"/>
                </a:cxn>
                <a:cxn ang="0">
                  <a:pos x="10" y="2"/>
                </a:cxn>
                <a:cxn ang="0">
                  <a:pos x="11" y="1"/>
                </a:cxn>
                <a:cxn ang="0">
                  <a:pos x="12" y="1"/>
                </a:cxn>
                <a:cxn ang="0">
                  <a:pos x="16" y="0"/>
                </a:cxn>
              </a:cxnLst>
              <a:rect l="0" t="0" r="r" b="b"/>
              <a:pathLst>
                <a:path w="33" h="32">
                  <a:moveTo>
                    <a:pt x="16" y="4"/>
                  </a:moveTo>
                  <a:lnTo>
                    <a:pt x="12" y="5"/>
                  </a:lnTo>
                  <a:lnTo>
                    <a:pt x="8" y="8"/>
                  </a:lnTo>
                  <a:lnTo>
                    <a:pt x="5" y="11"/>
                  </a:lnTo>
                  <a:lnTo>
                    <a:pt x="4" y="16"/>
                  </a:lnTo>
                  <a:lnTo>
                    <a:pt x="5" y="20"/>
                  </a:lnTo>
                  <a:lnTo>
                    <a:pt x="8" y="25"/>
                  </a:lnTo>
                  <a:lnTo>
                    <a:pt x="12" y="27"/>
                  </a:lnTo>
                  <a:lnTo>
                    <a:pt x="16" y="28"/>
                  </a:lnTo>
                  <a:lnTo>
                    <a:pt x="20" y="27"/>
                  </a:lnTo>
                  <a:lnTo>
                    <a:pt x="25" y="25"/>
                  </a:lnTo>
                  <a:lnTo>
                    <a:pt x="28" y="20"/>
                  </a:lnTo>
                  <a:lnTo>
                    <a:pt x="29" y="16"/>
                  </a:lnTo>
                  <a:lnTo>
                    <a:pt x="28" y="11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1" y="9"/>
                  </a:lnTo>
                  <a:lnTo>
                    <a:pt x="32" y="10"/>
                  </a:lnTo>
                  <a:lnTo>
                    <a:pt x="32" y="11"/>
                  </a:lnTo>
                  <a:lnTo>
                    <a:pt x="33" y="16"/>
                  </a:lnTo>
                  <a:lnTo>
                    <a:pt x="32" y="22"/>
                  </a:lnTo>
                  <a:lnTo>
                    <a:pt x="31" y="23"/>
                  </a:lnTo>
                  <a:lnTo>
                    <a:pt x="28" y="28"/>
                  </a:lnTo>
                  <a:lnTo>
                    <a:pt x="23" y="30"/>
                  </a:lnTo>
                  <a:lnTo>
                    <a:pt x="22" y="31"/>
                  </a:lnTo>
                  <a:lnTo>
                    <a:pt x="16" y="32"/>
                  </a:lnTo>
                  <a:lnTo>
                    <a:pt x="12" y="31"/>
                  </a:lnTo>
                  <a:lnTo>
                    <a:pt x="11" y="31"/>
                  </a:lnTo>
                  <a:lnTo>
                    <a:pt x="10" y="30"/>
                  </a:lnTo>
                  <a:lnTo>
                    <a:pt x="5" y="28"/>
                  </a:lnTo>
                  <a:lnTo>
                    <a:pt x="2" y="23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1" y="11"/>
                  </a:lnTo>
                  <a:lnTo>
                    <a:pt x="1" y="10"/>
                  </a:lnTo>
                  <a:lnTo>
                    <a:pt x="2" y="9"/>
                  </a:lnTo>
                  <a:lnTo>
                    <a:pt x="5" y="5"/>
                  </a:lnTo>
                  <a:lnTo>
                    <a:pt x="10" y="2"/>
                  </a:lnTo>
                  <a:lnTo>
                    <a:pt x="11" y="1"/>
                  </a:lnTo>
                  <a:lnTo>
                    <a:pt x="12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0" name="Freeform 397">
              <a:extLst>
                <a:ext uri="{FF2B5EF4-FFF2-40B4-BE49-F238E27FC236}">
                  <a16:creationId xmlns:a16="http://schemas.microsoft.com/office/drawing/2014/main" id="{421FA548-666A-4CA3-B604-E633DA966D92}"/>
                </a:ext>
              </a:extLst>
            </p:cNvPr>
            <p:cNvSpPr>
              <a:spLocks/>
            </p:cNvSpPr>
            <p:nvPr/>
          </p:nvSpPr>
          <p:spPr bwMode="auto">
            <a:xfrm>
              <a:off x="5418159" y="4511462"/>
              <a:ext cx="33416" cy="3226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9" y="0"/>
                </a:cxn>
                <a:cxn ang="0">
                  <a:pos x="22" y="2"/>
                </a:cxn>
                <a:cxn ang="0">
                  <a:pos x="26" y="4"/>
                </a:cxn>
                <a:cxn ang="0">
                  <a:pos x="28" y="7"/>
                </a:cxn>
                <a:cxn ang="0">
                  <a:pos x="29" y="15"/>
                </a:cxn>
                <a:cxn ang="0">
                  <a:pos x="28" y="19"/>
                </a:cxn>
                <a:cxn ang="0">
                  <a:pos x="28" y="21"/>
                </a:cxn>
                <a:cxn ang="0">
                  <a:pos x="26" y="24"/>
                </a:cxn>
                <a:cxn ang="0">
                  <a:pos x="22" y="26"/>
                </a:cxn>
                <a:cxn ang="0">
                  <a:pos x="19" y="28"/>
                </a:cxn>
                <a:cxn ang="0">
                  <a:pos x="11" y="28"/>
                </a:cxn>
                <a:cxn ang="0">
                  <a:pos x="5" y="24"/>
                </a:cxn>
                <a:cxn ang="0">
                  <a:pos x="2" y="21"/>
                </a:cxn>
                <a:cxn ang="0">
                  <a:pos x="1" y="19"/>
                </a:cxn>
                <a:cxn ang="0">
                  <a:pos x="0" y="15"/>
                </a:cxn>
                <a:cxn ang="0">
                  <a:pos x="2" y="7"/>
                </a:cxn>
                <a:cxn ang="0">
                  <a:pos x="5" y="4"/>
                </a:cxn>
                <a:cxn ang="0">
                  <a:pos x="11" y="0"/>
                </a:cxn>
              </a:cxnLst>
              <a:rect l="0" t="0" r="r" b="b"/>
              <a:pathLst>
                <a:path w="29" h="28">
                  <a:moveTo>
                    <a:pt x="11" y="0"/>
                  </a:moveTo>
                  <a:lnTo>
                    <a:pt x="19" y="0"/>
                  </a:lnTo>
                  <a:lnTo>
                    <a:pt x="22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15"/>
                  </a:lnTo>
                  <a:lnTo>
                    <a:pt x="28" y="19"/>
                  </a:lnTo>
                  <a:lnTo>
                    <a:pt x="28" y="21"/>
                  </a:lnTo>
                  <a:lnTo>
                    <a:pt x="26" y="24"/>
                  </a:lnTo>
                  <a:lnTo>
                    <a:pt x="22" y="26"/>
                  </a:lnTo>
                  <a:lnTo>
                    <a:pt x="19" y="28"/>
                  </a:lnTo>
                  <a:lnTo>
                    <a:pt x="11" y="28"/>
                  </a:lnTo>
                  <a:lnTo>
                    <a:pt x="5" y="24"/>
                  </a:lnTo>
                  <a:lnTo>
                    <a:pt x="2" y="21"/>
                  </a:lnTo>
                  <a:lnTo>
                    <a:pt x="1" y="19"/>
                  </a:lnTo>
                  <a:lnTo>
                    <a:pt x="0" y="15"/>
                  </a:lnTo>
                  <a:lnTo>
                    <a:pt x="2" y="7"/>
                  </a:lnTo>
                  <a:lnTo>
                    <a:pt x="5" y="4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1" name="Freeform 398">
              <a:extLst>
                <a:ext uri="{FF2B5EF4-FFF2-40B4-BE49-F238E27FC236}">
                  <a16:creationId xmlns:a16="http://schemas.microsoft.com/office/drawing/2014/main" id="{EC9F4576-A6FC-466F-910B-EF5632BC6B8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17007" y="4509158"/>
              <a:ext cx="36873" cy="36873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2" y="5"/>
                </a:cxn>
                <a:cxn ang="0">
                  <a:pos x="7" y="8"/>
                </a:cxn>
                <a:cxn ang="0">
                  <a:pos x="4" y="12"/>
                </a:cxn>
                <a:cxn ang="0">
                  <a:pos x="3" y="17"/>
                </a:cxn>
                <a:cxn ang="0">
                  <a:pos x="4" y="21"/>
                </a:cxn>
                <a:cxn ang="0">
                  <a:pos x="7" y="25"/>
                </a:cxn>
                <a:cxn ang="0">
                  <a:pos x="12" y="27"/>
                </a:cxn>
                <a:cxn ang="0">
                  <a:pos x="16" y="28"/>
                </a:cxn>
                <a:cxn ang="0">
                  <a:pos x="20" y="27"/>
                </a:cxn>
                <a:cxn ang="0">
                  <a:pos x="25" y="25"/>
                </a:cxn>
                <a:cxn ang="0">
                  <a:pos x="28" y="21"/>
                </a:cxn>
                <a:cxn ang="0">
                  <a:pos x="29" y="17"/>
                </a:cxn>
                <a:cxn ang="0">
                  <a:pos x="28" y="12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0" y="9"/>
                </a:cxn>
                <a:cxn ang="0">
                  <a:pos x="31" y="10"/>
                </a:cxn>
                <a:cxn ang="0">
                  <a:pos x="31" y="11"/>
                </a:cxn>
                <a:cxn ang="0">
                  <a:pos x="32" y="17"/>
                </a:cxn>
                <a:cxn ang="0">
                  <a:pos x="31" y="22"/>
                </a:cxn>
                <a:cxn ang="0">
                  <a:pos x="30" y="23"/>
                </a:cxn>
                <a:cxn ang="0">
                  <a:pos x="28" y="28"/>
                </a:cxn>
                <a:cxn ang="0">
                  <a:pos x="23" y="30"/>
                </a:cxn>
                <a:cxn ang="0">
                  <a:pos x="22" y="31"/>
                </a:cxn>
                <a:cxn ang="0">
                  <a:pos x="16" y="32"/>
                </a:cxn>
                <a:cxn ang="0">
                  <a:pos x="11" y="31"/>
                </a:cxn>
                <a:cxn ang="0">
                  <a:pos x="10" y="31"/>
                </a:cxn>
                <a:cxn ang="0">
                  <a:pos x="9" y="30"/>
                </a:cxn>
                <a:cxn ang="0">
                  <a:pos x="4" y="28"/>
                </a:cxn>
                <a:cxn ang="0">
                  <a:pos x="1" y="23"/>
                </a:cxn>
                <a:cxn ang="0">
                  <a:pos x="1" y="22"/>
                </a:cxn>
                <a:cxn ang="0">
                  <a:pos x="0" y="17"/>
                </a:cxn>
                <a:cxn ang="0">
                  <a:pos x="1" y="11"/>
                </a:cxn>
                <a:cxn ang="0">
                  <a:pos x="1" y="10"/>
                </a:cxn>
                <a:cxn ang="0">
                  <a:pos x="1" y="9"/>
                </a:cxn>
                <a:cxn ang="0">
                  <a:pos x="4" y="5"/>
                </a:cxn>
                <a:cxn ang="0">
                  <a:pos x="9" y="2"/>
                </a:cxn>
                <a:cxn ang="0">
                  <a:pos x="10" y="1"/>
                </a:cxn>
                <a:cxn ang="0">
                  <a:pos x="11" y="1"/>
                </a:cxn>
                <a:cxn ang="0">
                  <a:pos x="16" y="0"/>
                </a:cxn>
              </a:cxnLst>
              <a:rect l="0" t="0" r="r" b="b"/>
              <a:pathLst>
                <a:path w="32" h="32">
                  <a:moveTo>
                    <a:pt x="16" y="4"/>
                  </a:moveTo>
                  <a:lnTo>
                    <a:pt x="12" y="5"/>
                  </a:lnTo>
                  <a:lnTo>
                    <a:pt x="7" y="8"/>
                  </a:lnTo>
                  <a:lnTo>
                    <a:pt x="4" y="12"/>
                  </a:lnTo>
                  <a:lnTo>
                    <a:pt x="3" y="17"/>
                  </a:lnTo>
                  <a:lnTo>
                    <a:pt x="4" y="21"/>
                  </a:lnTo>
                  <a:lnTo>
                    <a:pt x="7" y="25"/>
                  </a:lnTo>
                  <a:lnTo>
                    <a:pt x="12" y="27"/>
                  </a:lnTo>
                  <a:lnTo>
                    <a:pt x="16" y="28"/>
                  </a:lnTo>
                  <a:lnTo>
                    <a:pt x="20" y="27"/>
                  </a:lnTo>
                  <a:lnTo>
                    <a:pt x="25" y="25"/>
                  </a:lnTo>
                  <a:lnTo>
                    <a:pt x="28" y="21"/>
                  </a:lnTo>
                  <a:lnTo>
                    <a:pt x="29" y="17"/>
                  </a:lnTo>
                  <a:lnTo>
                    <a:pt x="28" y="12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0" y="9"/>
                  </a:lnTo>
                  <a:lnTo>
                    <a:pt x="31" y="10"/>
                  </a:lnTo>
                  <a:lnTo>
                    <a:pt x="31" y="11"/>
                  </a:lnTo>
                  <a:lnTo>
                    <a:pt x="32" y="17"/>
                  </a:lnTo>
                  <a:lnTo>
                    <a:pt x="31" y="22"/>
                  </a:lnTo>
                  <a:lnTo>
                    <a:pt x="30" y="23"/>
                  </a:lnTo>
                  <a:lnTo>
                    <a:pt x="28" y="28"/>
                  </a:lnTo>
                  <a:lnTo>
                    <a:pt x="23" y="30"/>
                  </a:lnTo>
                  <a:lnTo>
                    <a:pt x="22" y="31"/>
                  </a:lnTo>
                  <a:lnTo>
                    <a:pt x="16" y="32"/>
                  </a:lnTo>
                  <a:lnTo>
                    <a:pt x="11" y="31"/>
                  </a:lnTo>
                  <a:lnTo>
                    <a:pt x="10" y="31"/>
                  </a:lnTo>
                  <a:lnTo>
                    <a:pt x="9" y="30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1" y="22"/>
                  </a:lnTo>
                  <a:lnTo>
                    <a:pt x="0" y="17"/>
                  </a:lnTo>
                  <a:lnTo>
                    <a:pt x="1" y="11"/>
                  </a:lnTo>
                  <a:lnTo>
                    <a:pt x="1" y="10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2"/>
                  </a:lnTo>
                  <a:lnTo>
                    <a:pt x="10" y="1"/>
                  </a:lnTo>
                  <a:lnTo>
                    <a:pt x="11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2" name="Freeform 399">
              <a:extLst>
                <a:ext uri="{FF2B5EF4-FFF2-40B4-BE49-F238E27FC236}">
                  <a16:creationId xmlns:a16="http://schemas.microsoft.com/office/drawing/2014/main" id="{DF44F5F5-C8AC-40D6-BDE2-D09864955DB6}"/>
                </a:ext>
              </a:extLst>
            </p:cNvPr>
            <p:cNvSpPr>
              <a:spLocks/>
            </p:cNvSpPr>
            <p:nvPr/>
          </p:nvSpPr>
          <p:spPr bwMode="auto">
            <a:xfrm>
              <a:off x="5369764" y="4707350"/>
              <a:ext cx="32264" cy="33416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8" y="1"/>
                </a:cxn>
                <a:cxn ang="0">
                  <a:pos x="21" y="2"/>
                </a:cxn>
                <a:cxn ang="0">
                  <a:pos x="24" y="4"/>
                </a:cxn>
                <a:cxn ang="0">
                  <a:pos x="26" y="8"/>
                </a:cxn>
                <a:cxn ang="0">
                  <a:pos x="28" y="11"/>
                </a:cxn>
                <a:cxn ang="0">
                  <a:pos x="28" y="19"/>
                </a:cxn>
                <a:cxn ang="0">
                  <a:pos x="24" y="25"/>
                </a:cxn>
                <a:cxn ang="0">
                  <a:pos x="21" y="28"/>
                </a:cxn>
                <a:cxn ang="0">
                  <a:pos x="18" y="29"/>
                </a:cxn>
                <a:cxn ang="0">
                  <a:pos x="14" y="29"/>
                </a:cxn>
                <a:cxn ang="0">
                  <a:pos x="10" y="29"/>
                </a:cxn>
                <a:cxn ang="0">
                  <a:pos x="6" y="27"/>
                </a:cxn>
                <a:cxn ang="0">
                  <a:pos x="3" y="24"/>
                </a:cxn>
                <a:cxn ang="0">
                  <a:pos x="1" y="20"/>
                </a:cxn>
                <a:cxn ang="0">
                  <a:pos x="0" y="15"/>
                </a:cxn>
                <a:cxn ang="0">
                  <a:pos x="1" y="10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10" y="1"/>
                </a:cxn>
                <a:cxn ang="0">
                  <a:pos x="14" y="0"/>
                </a:cxn>
              </a:cxnLst>
              <a:rect l="0" t="0" r="r" b="b"/>
              <a:pathLst>
                <a:path w="28" h="29">
                  <a:moveTo>
                    <a:pt x="14" y="0"/>
                  </a:moveTo>
                  <a:lnTo>
                    <a:pt x="18" y="1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8"/>
                  </a:lnTo>
                  <a:lnTo>
                    <a:pt x="28" y="11"/>
                  </a:lnTo>
                  <a:lnTo>
                    <a:pt x="28" y="19"/>
                  </a:lnTo>
                  <a:lnTo>
                    <a:pt x="24" y="25"/>
                  </a:lnTo>
                  <a:lnTo>
                    <a:pt x="21" y="28"/>
                  </a:lnTo>
                  <a:lnTo>
                    <a:pt x="18" y="29"/>
                  </a:lnTo>
                  <a:lnTo>
                    <a:pt x="14" y="29"/>
                  </a:lnTo>
                  <a:lnTo>
                    <a:pt x="10" y="29"/>
                  </a:lnTo>
                  <a:lnTo>
                    <a:pt x="6" y="27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5"/>
                  </a:lnTo>
                  <a:lnTo>
                    <a:pt x="1" y="10"/>
                  </a:lnTo>
                  <a:lnTo>
                    <a:pt x="3" y="6"/>
                  </a:lnTo>
                  <a:lnTo>
                    <a:pt x="6" y="3"/>
                  </a:lnTo>
                  <a:lnTo>
                    <a:pt x="10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3" name="Freeform 400">
              <a:extLst>
                <a:ext uri="{FF2B5EF4-FFF2-40B4-BE49-F238E27FC236}">
                  <a16:creationId xmlns:a16="http://schemas.microsoft.com/office/drawing/2014/main" id="{1367B09F-9F7E-4B11-A263-56DB683C845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67459" y="4706198"/>
              <a:ext cx="36873" cy="36873"/>
            </a:xfrm>
            <a:custGeom>
              <a:avLst/>
              <a:gdLst/>
              <a:ahLst/>
              <a:cxnLst>
                <a:cxn ang="0">
                  <a:pos x="16" y="3"/>
                </a:cxn>
                <a:cxn ang="0">
                  <a:pos x="13" y="4"/>
                </a:cxn>
                <a:cxn ang="0">
                  <a:pos x="8" y="7"/>
                </a:cxn>
                <a:cxn ang="0">
                  <a:pos x="5" y="12"/>
                </a:cxn>
                <a:cxn ang="0">
                  <a:pos x="4" y="16"/>
                </a:cxn>
                <a:cxn ang="0">
                  <a:pos x="5" y="20"/>
                </a:cxn>
                <a:cxn ang="0">
                  <a:pos x="8" y="25"/>
                </a:cxn>
                <a:cxn ang="0">
                  <a:pos x="13" y="28"/>
                </a:cxn>
                <a:cxn ang="0">
                  <a:pos x="16" y="29"/>
                </a:cxn>
                <a:cxn ang="0">
                  <a:pos x="20" y="28"/>
                </a:cxn>
                <a:cxn ang="0">
                  <a:pos x="25" y="25"/>
                </a:cxn>
                <a:cxn ang="0">
                  <a:pos x="27" y="20"/>
                </a:cxn>
                <a:cxn ang="0">
                  <a:pos x="28" y="16"/>
                </a:cxn>
                <a:cxn ang="0">
                  <a:pos x="27" y="12"/>
                </a:cxn>
                <a:cxn ang="0">
                  <a:pos x="25" y="7"/>
                </a:cxn>
                <a:cxn ang="0">
                  <a:pos x="20" y="4"/>
                </a:cxn>
                <a:cxn ang="0">
                  <a:pos x="16" y="3"/>
                </a:cxn>
                <a:cxn ang="0">
                  <a:pos x="16" y="0"/>
                </a:cxn>
                <a:cxn ang="0">
                  <a:pos x="22" y="0"/>
                </a:cxn>
                <a:cxn ang="0">
                  <a:pos x="23" y="1"/>
                </a:cxn>
                <a:cxn ang="0">
                  <a:pos x="28" y="4"/>
                </a:cxn>
                <a:cxn ang="0">
                  <a:pos x="30" y="9"/>
                </a:cxn>
                <a:cxn ang="0">
                  <a:pos x="31" y="10"/>
                </a:cxn>
                <a:cxn ang="0">
                  <a:pos x="31" y="11"/>
                </a:cxn>
                <a:cxn ang="0">
                  <a:pos x="32" y="16"/>
                </a:cxn>
                <a:cxn ang="0">
                  <a:pos x="31" y="22"/>
                </a:cxn>
                <a:cxn ang="0">
                  <a:pos x="30" y="23"/>
                </a:cxn>
                <a:cxn ang="0">
                  <a:pos x="28" y="28"/>
                </a:cxn>
                <a:cxn ang="0">
                  <a:pos x="23" y="30"/>
                </a:cxn>
                <a:cxn ang="0">
                  <a:pos x="22" y="31"/>
                </a:cxn>
                <a:cxn ang="0">
                  <a:pos x="16" y="32"/>
                </a:cxn>
                <a:cxn ang="0">
                  <a:pos x="12" y="31"/>
                </a:cxn>
                <a:cxn ang="0">
                  <a:pos x="11" y="31"/>
                </a:cxn>
                <a:cxn ang="0">
                  <a:pos x="10" y="30"/>
                </a:cxn>
                <a:cxn ang="0">
                  <a:pos x="5" y="28"/>
                </a:cxn>
                <a:cxn ang="0">
                  <a:pos x="2" y="23"/>
                </a:cxn>
                <a:cxn ang="0">
                  <a:pos x="1" y="22"/>
                </a:cxn>
                <a:cxn ang="0">
                  <a:pos x="0" y="16"/>
                </a:cxn>
                <a:cxn ang="0">
                  <a:pos x="1" y="11"/>
                </a:cxn>
                <a:cxn ang="0">
                  <a:pos x="1" y="10"/>
                </a:cxn>
                <a:cxn ang="0">
                  <a:pos x="2" y="9"/>
                </a:cxn>
                <a:cxn ang="0">
                  <a:pos x="5" y="4"/>
                </a:cxn>
                <a:cxn ang="0">
                  <a:pos x="10" y="1"/>
                </a:cxn>
                <a:cxn ang="0">
                  <a:pos x="11" y="0"/>
                </a:cxn>
                <a:cxn ang="0">
                  <a:pos x="12" y="0"/>
                </a:cxn>
                <a:cxn ang="0">
                  <a:pos x="16" y="0"/>
                </a:cxn>
              </a:cxnLst>
              <a:rect l="0" t="0" r="r" b="b"/>
              <a:pathLst>
                <a:path w="32" h="32">
                  <a:moveTo>
                    <a:pt x="16" y="3"/>
                  </a:moveTo>
                  <a:lnTo>
                    <a:pt x="13" y="4"/>
                  </a:lnTo>
                  <a:lnTo>
                    <a:pt x="8" y="7"/>
                  </a:lnTo>
                  <a:lnTo>
                    <a:pt x="5" y="12"/>
                  </a:lnTo>
                  <a:lnTo>
                    <a:pt x="4" y="16"/>
                  </a:lnTo>
                  <a:lnTo>
                    <a:pt x="5" y="20"/>
                  </a:lnTo>
                  <a:lnTo>
                    <a:pt x="8" y="25"/>
                  </a:lnTo>
                  <a:lnTo>
                    <a:pt x="13" y="28"/>
                  </a:lnTo>
                  <a:lnTo>
                    <a:pt x="16" y="29"/>
                  </a:lnTo>
                  <a:lnTo>
                    <a:pt x="20" y="28"/>
                  </a:lnTo>
                  <a:lnTo>
                    <a:pt x="25" y="25"/>
                  </a:lnTo>
                  <a:lnTo>
                    <a:pt x="27" y="20"/>
                  </a:lnTo>
                  <a:lnTo>
                    <a:pt x="28" y="16"/>
                  </a:lnTo>
                  <a:lnTo>
                    <a:pt x="27" y="12"/>
                  </a:lnTo>
                  <a:lnTo>
                    <a:pt x="25" y="7"/>
                  </a:lnTo>
                  <a:lnTo>
                    <a:pt x="20" y="4"/>
                  </a:lnTo>
                  <a:lnTo>
                    <a:pt x="16" y="3"/>
                  </a:lnTo>
                  <a:close/>
                  <a:moveTo>
                    <a:pt x="16" y="0"/>
                  </a:moveTo>
                  <a:lnTo>
                    <a:pt x="22" y="0"/>
                  </a:lnTo>
                  <a:lnTo>
                    <a:pt x="23" y="1"/>
                  </a:lnTo>
                  <a:lnTo>
                    <a:pt x="28" y="4"/>
                  </a:lnTo>
                  <a:lnTo>
                    <a:pt x="30" y="9"/>
                  </a:lnTo>
                  <a:lnTo>
                    <a:pt x="31" y="10"/>
                  </a:lnTo>
                  <a:lnTo>
                    <a:pt x="31" y="11"/>
                  </a:lnTo>
                  <a:lnTo>
                    <a:pt x="32" y="16"/>
                  </a:lnTo>
                  <a:lnTo>
                    <a:pt x="31" y="22"/>
                  </a:lnTo>
                  <a:lnTo>
                    <a:pt x="30" y="23"/>
                  </a:lnTo>
                  <a:lnTo>
                    <a:pt x="28" y="28"/>
                  </a:lnTo>
                  <a:lnTo>
                    <a:pt x="23" y="30"/>
                  </a:lnTo>
                  <a:lnTo>
                    <a:pt x="22" y="31"/>
                  </a:lnTo>
                  <a:lnTo>
                    <a:pt x="16" y="32"/>
                  </a:lnTo>
                  <a:lnTo>
                    <a:pt x="12" y="31"/>
                  </a:lnTo>
                  <a:lnTo>
                    <a:pt x="11" y="31"/>
                  </a:lnTo>
                  <a:lnTo>
                    <a:pt x="10" y="30"/>
                  </a:lnTo>
                  <a:lnTo>
                    <a:pt x="5" y="28"/>
                  </a:lnTo>
                  <a:lnTo>
                    <a:pt x="2" y="23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1" y="11"/>
                  </a:lnTo>
                  <a:lnTo>
                    <a:pt x="1" y="10"/>
                  </a:lnTo>
                  <a:lnTo>
                    <a:pt x="2" y="9"/>
                  </a:lnTo>
                  <a:lnTo>
                    <a:pt x="5" y="4"/>
                  </a:lnTo>
                  <a:lnTo>
                    <a:pt x="10" y="1"/>
                  </a:lnTo>
                  <a:lnTo>
                    <a:pt x="11" y="0"/>
                  </a:lnTo>
                  <a:lnTo>
                    <a:pt x="12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4" name="Freeform 401">
              <a:extLst>
                <a:ext uri="{FF2B5EF4-FFF2-40B4-BE49-F238E27FC236}">
                  <a16:creationId xmlns:a16="http://schemas.microsoft.com/office/drawing/2014/main" id="{0A020B9E-0CD1-4284-86E4-DF1E5E1B6268}"/>
                </a:ext>
              </a:extLst>
            </p:cNvPr>
            <p:cNvSpPr>
              <a:spLocks/>
            </p:cNvSpPr>
            <p:nvPr/>
          </p:nvSpPr>
          <p:spPr bwMode="auto">
            <a:xfrm>
              <a:off x="5516103" y="4463067"/>
              <a:ext cx="33416" cy="3226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9" y="0"/>
                </a:cxn>
                <a:cxn ang="0">
                  <a:pos x="22" y="2"/>
                </a:cxn>
                <a:cxn ang="0">
                  <a:pos x="26" y="3"/>
                </a:cxn>
                <a:cxn ang="0">
                  <a:pos x="28" y="6"/>
                </a:cxn>
                <a:cxn ang="0">
                  <a:pos x="29" y="14"/>
                </a:cxn>
                <a:cxn ang="0">
                  <a:pos x="29" y="18"/>
                </a:cxn>
                <a:cxn ang="0">
                  <a:pos x="28" y="21"/>
                </a:cxn>
                <a:cxn ang="0">
                  <a:pos x="26" y="24"/>
                </a:cxn>
                <a:cxn ang="0">
                  <a:pos x="22" y="26"/>
                </a:cxn>
                <a:cxn ang="0">
                  <a:pos x="19" y="28"/>
                </a:cxn>
                <a:cxn ang="0">
                  <a:pos x="11" y="28"/>
                </a:cxn>
                <a:cxn ang="0">
                  <a:pos x="5" y="24"/>
                </a:cxn>
                <a:cxn ang="0">
                  <a:pos x="2" y="21"/>
                </a:cxn>
                <a:cxn ang="0">
                  <a:pos x="1" y="18"/>
                </a:cxn>
                <a:cxn ang="0">
                  <a:pos x="0" y="14"/>
                </a:cxn>
                <a:cxn ang="0">
                  <a:pos x="2" y="6"/>
                </a:cxn>
                <a:cxn ang="0">
                  <a:pos x="5" y="3"/>
                </a:cxn>
                <a:cxn ang="0">
                  <a:pos x="11" y="0"/>
                </a:cxn>
              </a:cxnLst>
              <a:rect l="0" t="0" r="r" b="b"/>
              <a:pathLst>
                <a:path w="29" h="28">
                  <a:moveTo>
                    <a:pt x="11" y="0"/>
                  </a:moveTo>
                  <a:lnTo>
                    <a:pt x="19" y="0"/>
                  </a:lnTo>
                  <a:lnTo>
                    <a:pt x="22" y="2"/>
                  </a:lnTo>
                  <a:lnTo>
                    <a:pt x="26" y="3"/>
                  </a:lnTo>
                  <a:lnTo>
                    <a:pt x="28" y="6"/>
                  </a:lnTo>
                  <a:lnTo>
                    <a:pt x="29" y="14"/>
                  </a:lnTo>
                  <a:lnTo>
                    <a:pt x="29" y="18"/>
                  </a:lnTo>
                  <a:lnTo>
                    <a:pt x="28" y="21"/>
                  </a:lnTo>
                  <a:lnTo>
                    <a:pt x="26" y="24"/>
                  </a:lnTo>
                  <a:lnTo>
                    <a:pt x="22" y="26"/>
                  </a:lnTo>
                  <a:lnTo>
                    <a:pt x="19" y="28"/>
                  </a:lnTo>
                  <a:lnTo>
                    <a:pt x="11" y="28"/>
                  </a:lnTo>
                  <a:lnTo>
                    <a:pt x="5" y="24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4"/>
                  </a:lnTo>
                  <a:lnTo>
                    <a:pt x="2" y="6"/>
                  </a:lnTo>
                  <a:lnTo>
                    <a:pt x="5" y="3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5" name="Freeform 402">
              <a:extLst>
                <a:ext uri="{FF2B5EF4-FFF2-40B4-BE49-F238E27FC236}">
                  <a16:creationId xmlns:a16="http://schemas.microsoft.com/office/drawing/2014/main" id="{F9088743-77A4-4A0D-9BBF-96644F9AABE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14951" y="4460762"/>
              <a:ext cx="36873" cy="36873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2" y="4"/>
                </a:cxn>
                <a:cxn ang="0">
                  <a:pos x="7" y="7"/>
                </a:cxn>
                <a:cxn ang="0">
                  <a:pos x="4" y="11"/>
                </a:cxn>
                <a:cxn ang="0">
                  <a:pos x="3" y="16"/>
                </a:cxn>
                <a:cxn ang="0">
                  <a:pos x="4" y="20"/>
                </a:cxn>
                <a:cxn ang="0">
                  <a:pos x="7" y="25"/>
                </a:cxn>
                <a:cxn ang="0">
                  <a:pos x="12" y="27"/>
                </a:cxn>
                <a:cxn ang="0">
                  <a:pos x="16" y="28"/>
                </a:cxn>
                <a:cxn ang="0">
                  <a:pos x="20" y="27"/>
                </a:cxn>
                <a:cxn ang="0">
                  <a:pos x="25" y="25"/>
                </a:cxn>
                <a:cxn ang="0">
                  <a:pos x="28" y="20"/>
                </a:cxn>
                <a:cxn ang="0">
                  <a:pos x="29" y="16"/>
                </a:cxn>
                <a:cxn ang="0">
                  <a:pos x="28" y="11"/>
                </a:cxn>
                <a:cxn ang="0">
                  <a:pos x="25" y="7"/>
                </a:cxn>
                <a:cxn ang="0">
                  <a:pos x="20" y="4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4"/>
                </a:cxn>
                <a:cxn ang="0">
                  <a:pos x="30" y="8"/>
                </a:cxn>
                <a:cxn ang="0">
                  <a:pos x="31" y="9"/>
                </a:cxn>
                <a:cxn ang="0">
                  <a:pos x="31" y="10"/>
                </a:cxn>
                <a:cxn ang="0">
                  <a:pos x="32" y="16"/>
                </a:cxn>
                <a:cxn ang="0">
                  <a:pos x="31" y="22"/>
                </a:cxn>
                <a:cxn ang="0">
                  <a:pos x="30" y="23"/>
                </a:cxn>
                <a:cxn ang="0">
                  <a:pos x="28" y="28"/>
                </a:cxn>
                <a:cxn ang="0">
                  <a:pos x="23" y="30"/>
                </a:cxn>
                <a:cxn ang="0">
                  <a:pos x="22" y="31"/>
                </a:cxn>
                <a:cxn ang="0">
                  <a:pos x="16" y="32"/>
                </a:cxn>
                <a:cxn ang="0">
                  <a:pos x="11" y="31"/>
                </a:cxn>
                <a:cxn ang="0">
                  <a:pos x="10" y="31"/>
                </a:cxn>
                <a:cxn ang="0">
                  <a:pos x="9" y="30"/>
                </a:cxn>
                <a:cxn ang="0">
                  <a:pos x="4" y="28"/>
                </a:cxn>
                <a:cxn ang="0">
                  <a:pos x="1" y="23"/>
                </a:cxn>
                <a:cxn ang="0">
                  <a:pos x="1" y="22"/>
                </a:cxn>
                <a:cxn ang="0">
                  <a:pos x="0" y="16"/>
                </a:cxn>
                <a:cxn ang="0">
                  <a:pos x="1" y="10"/>
                </a:cxn>
                <a:cxn ang="0">
                  <a:pos x="1" y="9"/>
                </a:cxn>
                <a:cxn ang="0">
                  <a:pos x="1" y="8"/>
                </a:cxn>
                <a:cxn ang="0">
                  <a:pos x="4" y="4"/>
                </a:cxn>
                <a:cxn ang="0">
                  <a:pos x="9" y="2"/>
                </a:cxn>
                <a:cxn ang="0">
                  <a:pos x="10" y="1"/>
                </a:cxn>
                <a:cxn ang="0">
                  <a:pos x="11" y="1"/>
                </a:cxn>
                <a:cxn ang="0">
                  <a:pos x="16" y="0"/>
                </a:cxn>
              </a:cxnLst>
              <a:rect l="0" t="0" r="r" b="b"/>
              <a:pathLst>
                <a:path w="32" h="32">
                  <a:moveTo>
                    <a:pt x="16" y="4"/>
                  </a:moveTo>
                  <a:lnTo>
                    <a:pt x="12" y="4"/>
                  </a:lnTo>
                  <a:lnTo>
                    <a:pt x="7" y="7"/>
                  </a:lnTo>
                  <a:lnTo>
                    <a:pt x="4" y="11"/>
                  </a:lnTo>
                  <a:lnTo>
                    <a:pt x="3" y="16"/>
                  </a:lnTo>
                  <a:lnTo>
                    <a:pt x="4" y="20"/>
                  </a:lnTo>
                  <a:lnTo>
                    <a:pt x="7" y="25"/>
                  </a:lnTo>
                  <a:lnTo>
                    <a:pt x="12" y="27"/>
                  </a:lnTo>
                  <a:lnTo>
                    <a:pt x="16" y="28"/>
                  </a:lnTo>
                  <a:lnTo>
                    <a:pt x="20" y="27"/>
                  </a:lnTo>
                  <a:lnTo>
                    <a:pt x="25" y="25"/>
                  </a:lnTo>
                  <a:lnTo>
                    <a:pt x="28" y="20"/>
                  </a:lnTo>
                  <a:lnTo>
                    <a:pt x="29" y="16"/>
                  </a:lnTo>
                  <a:lnTo>
                    <a:pt x="28" y="11"/>
                  </a:lnTo>
                  <a:lnTo>
                    <a:pt x="25" y="7"/>
                  </a:lnTo>
                  <a:lnTo>
                    <a:pt x="20" y="4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4"/>
                  </a:lnTo>
                  <a:lnTo>
                    <a:pt x="30" y="8"/>
                  </a:lnTo>
                  <a:lnTo>
                    <a:pt x="31" y="9"/>
                  </a:lnTo>
                  <a:lnTo>
                    <a:pt x="31" y="10"/>
                  </a:lnTo>
                  <a:lnTo>
                    <a:pt x="32" y="16"/>
                  </a:lnTo>
                  <a:lnTo>
                    <a:pt x="31" y="22"/>
                  </a:lnTo>
                  <a:lnTo>
                    <a:pt x="30" y="23"/>
                  </a:lnTo>
                  <a:lnTo>
                    <a:pt x="28" y="28"/>
                  </a:lnTo>
                  <a:lnTo>
                    <a:pt x="23" y="30"/>
                  </a:lnTo>
                  <a:lnTo>
                    <a:pt x="22" y="31"/>
                  </a:lnTo>
                  <a:lnTo>
                    <a:pt x="16" y="32"/>
                  </a:lnTo>
                  <a:lnTo>
                    <a:pt x="11" y="31"/>
                  </a:lnTo>
                  <a:lnTo>
                    <a:pt x="10" y="31"/>
                  </a:lnTo>
                  <a:lnTo>
                    <a:pt x="9" y="30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1" y="10"/>
                  </a:lnTo>
                  <a:lnTo>
                    <a:pt x="1" y="9"/>
                  </a:lnTo>
                  <a:lnTo>
                    <a:pt x="1" y="8"/>
                  </a:lnTo>
                  <a:lnTo>
                    <a:pt x="4" y="4"/>
                  </a:lnTo>
                  <a:lnTo>
                    <a:pt x="9" y="2"/>
                  </a:lnTo>
                  <a:lnTo>
                    <a:pt x="10" y="1"/>
                  </a:lnTo>
                  <a:lnTo>
                    <a:pt x="11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6" name="Freeform 403">
              <a:extLst>
                <a:ext uri="{FF2B5EF4-FFF2-40B4-BE49-F238E27FC236}">
                  <a16:creationId xmlns:a16="http://schemas.microsoft.com/office/drawing/2014/main" id="{1ED3336A-0965-4D39-B08E-1BF6FBC44218}"/>
                </a:ext>
              </a:extLst>
            </p:cNvPr>
            <p:cNvSpPr>
              <a:spLocks/>
            </p:cNvSpPr>
            <p:nvPr/>
          </p:nvSpPr>
          <p:spPr bwMode="auto">
            <a:xfrm>
              <a:off x="5663595" y="4363970"/>
              <a:ext cx="33416" cy="3226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8" y="0"/>
                </a:cxn>
                <a:cxn ang="0">
                  <a:pos x="21" y="2"/>
                </a:cxn>
                <a:cxn ang="0">
                  <a:pos x="25" y="4"/>
                </a:cxn>
                <a:cxn ang="0">
                  <a:pos x="27" y="7"/>
                </a:cxn>
                <a:cxn ang="0">
                  <a:pos x="28" y="10"/>
                </a:cxn>
                <a:cxn ang="0">
                  <a:pos x="29" y="14"/>
                </a:cxn>
                <a:cxn ang="0">
                  <a:pos x="27" y="22"/>
                </a:cxn>
                <a:cxn ang="0">
                  <a:pos x="25" y="25"/>
                </a:cxn>
                <a:cxn ang="0">
                  <a:pos x="21" y="27"/>
                </a:cxn>
                <a:cxn ang="0">
                  <a:pos x="18" y="28"/>
                </a:cxn>
                <a:cxn ang="0">
                  <a:pos x="11" y="28"/>
                </a:cxn>
                <a:cxn ang="0">
                  <a:pos x="5" y="25"/>
                </a:cxn>
                <a:cxn ang="0">
                  <a:pos x="2" y="22"/>
                </a:cxn>
                <a:cxn ang="0">
                  <a:pos x="0" y="14"/>
                </a:cxn>
                <a:cxn ang="0">
                  <a:pos x="1" y="10"/>
                </a:cxn>
                <a:cxn ang="0">
                  <a:pos x="2" y="7"/>
                </a:cxn>
                <a:cxn ang="0">
                  <a:pos x="5" y="4"/>
                </a:cxn>
                <a:cxn ang="0">
                  <a:pos x="11" y="0"/>
                </a:cxn>
              </a:cxnLst>
              <a:rect l="0" t="0" r="r" b="b"/>
              <a:pathLst>
                <a:path w="29" h="28">
                  <a:moveTo>
                    <a:pt x="11" y="0"/>
                  </a:moveTo>
                  <a:lnTo>
                    <a:pt x="18" y="0"/>
                  </a:lnTo>
                  <a:lnTo>
                    <a:pt x="21" y="2"/>
                  </a:lnTo>
                  <a:lnTo>
                    <a:pt x="25" y="4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29" y="14"/>
                  </a:lnTo>
                  <a:lnTo>
                    <a:pt x="27" y="22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8" y="28"/>
                  </a:lnTo>
                  <a:lnTo>
                    <a:pt x="11" y="28"/>
                  </a:lnTo>
                  <a:lnTo>
                    <a:pt x="5" y="25"/>
                  </a:lnTo>
                  <a:lnTo>
                    <a:pt x="2" y="22"/>
                  </a:lnTo>
                  <a:lnTo>
                    <a:pt x="0" y="14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4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7" name="Freeform 404">
              <a:extLst>
                <a:ext uri="{FF2B5EF4-FFF2-40B4-BE49-F238E27FC236}">
                  <a16:creationId xmlns:a16="http://schemas.microsoft.com/office/drawing/2014/main" id="{9762782C-6572-42B6-A38C-89117B49A45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61291" y="4361666"/>
              <a:ext cx="38025" cy="36873"/>
            </a:xfrm>
            <a:custGeom>
              <a:avLst/>
              <a:gdLst/>
              <a:ahLst/>
              <a:cxnLst>
                <a:cxn ang="0">
                  <a:pos x="17" y="4"/>
                </a:cxn>
                <a:cxn ang="0">
                  <a:pos x="13" y="5"/>
                </a:cxn>
                <a:cxn ang="0">
                  <a:pos x="8" y="8"/>
                </a:cxn>
                <a:cxn ang="0">
                  <a:pos x="5" y="12"/>
                </a:cxn>
                <a:cxn ang="0">
                  <a:pos x="4" y="16"/>
                </a:cxn>
                <a:cxn ang="0">
                  <a:pos x="5" y="21"/>
                </a:cxn>
                <a:cxn ang="0">
                  <a:pos x="8" y="25"/>
                </a:cxn>
                <a:cxn ang="0">
                  <a:pos x="13" y="28"/>
                </a:cxn>
                <a:cxn ang="0">
                  <a:pos x="17" y="29"/>
                </a:cxn>
                <a:cxn ang="0">
                  <a:pos x="20" y="28"/>
                </a:cxn>
                <a:cxn ang="0">
                  <a:pos x="25" y="25"/>
                </a:cxn>
                <a:cxn ang="0">
                  <a:pos x="28" y="21"/>
                </a:cxn>
                <a:cxn ang="0">
                  <a:pos x="29" y="16"/>
                </a:cxn>
                <a:cxn ang="0">
                  <a:pos x="28" y="12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7" y="4"/>
                </a:cxn>
                <a:cxn ang="0">
                  <a:pos x="17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1" y="9"/>
                </a:cxn>
                <a:cxn ang="0">
                  <a:pos x="32" y="10"/>
                </a:cxn>
                <a:cxn ang="0">
                  <a:pos x="32" y="11"/>
                </a:cxn>
                <a:cxn ang="0">
                  <a:pos x="33" y="16"/>
                </a:cxn>
                <a:cxn ang="0">
                  <a:pos x="32" y="23"/>
                </a:cxn>
                <a:cxn ang="0">
                  <a:pos x="31" y="24"/>
                </a:cxn>
                <a:cxn ang="0">
                  <a:pos x="28" y="28"/>
                </a:cxn>
                <a:cxn ang="0">
                  <a:pos x="23" y="30"/>
                </a:cxn>
                <a:cxn ang="0">
                  <a:pos x="22" y="31"/>
                </a:cxn>
                <a:cxn ang="0">
                  <a:pos x="17" y="32"/>
                </a:cxn>
                <a:cxn ang="0">
                  <a:pos x="12" y="31"/>
                </a:cxn>
                <a:cxn ang="0">
                  <a:pos x="11" y="31"/>
                </a:cxn>
                <a:cxn ang="0">
                  <a:pos x="10" y="30"/>
                </a:cxn>
                <a:cxn ang="0">
                  <a:pos x="5" y="28"/>
                </a:cxn>
                <a:cxn ang="0">
                  <a:pos x="2" y="24"/>
                </a:cxn>
                <a:cxn ang="0">
                  <a:pos x="1" y="23"/>
                </a:cxn>
                <a:cxn ang="0">
                  <a:pos x="0" y="16"/>
                </a:cxn>
                <a:cxn ang="0">
                  <a:pos x="1" y="11"/>
                </a:cxn>
                <a:cxn ang="0">
                  <a:pos x="1" y="10"/>
                </a:cxn>
                <a:cxn ang="0">
                  <a:pos x="2" y="9"/>
                </a:cxn>
                <a:cxn ang="0">
                  <a:pos x="5" y="5"/>
                </a:cxn>
                <a:cxn ang="0">
                  <a:pos x="10" y="2"/>
                </a:cxn>
                <a:cxn ang="0">
                  <a:pos x="11" y="1"/>
                </a:cxn>
                <a:cxn ang="0">
                  <a:pos x="12" y="1"/>
                </a:cxn>
                <a:cxn ang="0">
                  <a:pos x="17" y="0"/>
                </a:cxn>
              </a:cxnLst>
              <a:rect l="0" t="0" r="r" b="b"/>
              <a:pathLst>
                <a:path w="33" h="32">
                  <a:moveTo>
                    <a:pt x="17" y="4"/>
                  </a:moveTo>
                  <a:lnTo>
                    <a:pt x="13" y="5"/>
                  </a:lnTo>
                  <a:lnTo>
                    <a:pt x="8" y="8"/>
                  </a:lnTo>
                  <a:lnTo>
                    <a:pt x="5" y="12"/>
                  </a:lnTo>
                  <a:lnTo>
                    <a:pt x="4" y="16"/>
                  </a:lnTo>
                  <a:lnTo>
                    <a:pt x="5" y="21"/>
                  </a:lnTo>
                  <a:lnTo>
                    <a:pt x="8" y="25"/>
                  </a:lnTo>
                  <a:lnTo>
                    <a:pt x="13" y="28"/>
                  </a:lnTo>
                  <a:lnTo>
                    <a:pt x="17" y="29"/>
                  </a:lnTo>
                  <a:lnTo>
                    <a:pt x="20" y="28"/>
                  </a:lnTo>
                  <a:lnTo>
                    <a:pt x="25" y="25"/>
                  </a:lnTo>
                  <a:lnTo>
                    <a:pt x="28" y="21"/>
                  </a:lnTo>
                  <a:lnTo>
                    <a:pt x="29" y="16"/>
                  </a:lnTo>
                  <a:lnTo>
                    <a:pt x="28" y="12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7" y="4"/>
                  </a:lnTo>
                  <a:close/>
                  <a:moveTo>
                    <a:pt x="17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1" y="9"/>
                  </a:lnTo>
                  <a:lnTo>
                    <a:pt x="32" y="10"/>
                  </a:lnTo>
                  <a:lnTo>
                    <a:pt x="32" y="11"/>
                  </a:lnTo>
                  <a:lnTo>
                    <a:pt x="33" y="16"/>
                  </a:lnTo>
                  <a:lnTo>
                    <a:pt x="32" y="23"/>
                  </a:lnTo>
                  <a:lnTo>
                    <a:pt x="31" y="24"/>
                  </a:lnTo>
                  <a:lnTo>
                    <a:pt x="28" y="28"/>
                  </a:lnTo>
                  <a:lnTo>
                    <a:pt x="23" y="30"/>
                  </a:lnTo>
                  <a:lnTo>
                    <a:pt x="22" y="31"/>
                  </a:lnTo>
                  <a:lnTo>
                    <a:pt x="17" y="32"/>
                  </a:lnTo>
                  <a:lnTo>
                    <a:pt x="12" y="31"/>
                  </a:lnTo>
                  <a:lnTo>
                    <a:pt x="11" y="31"/>
                  </a:lnTo>
                  <a:lnTo>
                    <a:pt x="10" y="30"/>
                  </a:lnTo>
                  <a:lnTo>
                    <a:pt x="5" y="28"/>
                  </a:lnTo>
                  <a:lnTo>
                    <a:pt x="2" y="24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11"/>
                  </a:lnTo>
                  <a:lnTo>
                    <a:pt x="1" y="10"/>
                  </a:lnTo>
                  <a:lnTo>
                    <a:pt x="2" y="9"/>
                  </a:lnTo>
                  <a:lnTo>
                    <a:pt x="5" y="5"/>
                  </a:lnTo>
                  <a:lnTo>
                    <a:pt x="10" y="2"/>
                  </a:lnTo>
                  <a:lnTo>
                    <a:pt x="11" y="1"/>
                  </a:lnTo>
                  <a:lnTo>
                    <a:pt x="12" y="1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8" name="Freeform 405">
              <a:extLst>
                <a:ext uri="{FF2B5EF4-FFF2-40B4-BE49-F238E27FC236}">
                  <a16:creationId xmlns:a16="http://schemas.microsoft.com/office/drawing/2014/main" id="{E3A97069-3F93-4936-8349-13B52C60CF47}"/>
                </a:ext>
              </a:extLst>
            </p:cNvPr>
            <p:cNvSpPr>
              <a:spLocks/>
            </p:cNvSpPr>
            <p:nvPr/>
          </p:nvSpPr>
          <p:spPr bwMode="auto">
            <a:xfrm>
              <a:off x="5271820" y="4068986"/>
              <a:ext cx="32264" cy="33416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8" y="1"/>
                </a:cxn>
                <a:cxn ang="0">
                  <a:pos x="21" y="2"/>
                </a:cxn>
                <a:cxn ang="0">
                  <a:pos x="24" y="4"/>
                </a:cxn>
                <a:cxn ang="0">
                  <a:pos x="26" y="8"/>
                </a:cxn>
                <a:cxn ang="0">
                  <a:pos x="28" y="11"/>
                </a:cxn>
                <a:cxn ang="0">
                  <a:pos x="28" y="18"/>
                </a:cxn>
                <a:cxn ang="0">
                  <a:pos x="24" y="24"/>
                </a:cxn>
                <a:cxn ang="0">
                  <a:pos x="21" y="27"/>
                </a:cxn>
                <a:cxn ang="0">
                  <a:pos x="18" y="28"/>
                </a:cxn>
                <a:cxn ang="0">
                  <a:pos x="14" y="29"/>
                </a:cxn>
                <a:cxn ang="0">
                  <a:pos x="10" y="28"/>
                </a:cxn>
                <a:cxn ang="0">
                  <a:pos x="6" y="26"/>
                </a:cxn>
                <a:cxn ang="0">
                  <a:pos x="3" y="23"/>
                </a:cxn>
                <a:cxn ang="0">
                  <a:pos x="1" y="19"/>
                </a:cxn>
                <a:cxn ang="0">
                  <a:pos x="0" y="15"/>
                </a:cxn>
                <a:cxn ang="0">
                  <a:pos x="1" y="10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10" y="1"/>
                </a:cxn>
                <a:cxn ang="0">
                  <a:pos x="14" y="0"/>
                </a:cxn>
              </a:cxnLst>
              <a:rect l="0" t="0" r="r" b="b"/>
              <a:pathLst>
                <a:path w="28" h="29">
                  <a:moveTo>
                    <a:pt x="14" y="0"/>
                  </a:moveTo>
                  <a:lnTo>
                    <a:pt x="18" y="1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8"/>
                  </a:lnTo>
                  <a:lnTo>
                    <a:pt x="28" y="11"/>
                  </a:lnTo>
                  <a:lnTo>
                    <a:pt x="28" y="18"/>
                  </a:lnTo>
                  <a:lnTo>
                    <a:pt x="24" y="24"/>
                  </a:lnTo>
                  <a:lnTo>
                    <a:pt x="21" y="27"/>
                  </a:lnTo>
                  <a:lnTo>
                    <a:pt x="18" y="28"/>
                  </a:lnTo>
                  <a:lnTo>
                    <a:pt x="14" y="29"/>
                  </a:lnTo>
                  <a:lnTo>
                    <a:pt x="10" y="28"/>
                  </a:lnTo>
                  <a:lnTo>
                    <a:pt x="6" y="26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5"/>
                  </a:lnTo>
                  <a:lnTo>
                    <a:pt x="1" y="10"/>
                  </a:lnTo>
                  <a:lnTo>
                    <a:pt x="3" y="6"/>
                  </a:lnTo>
                  <a:lnTo>
                    <a:pt x="6" y="3"/>
                  </a:lnTo>
                  <a:lnTo>
                    <a:pt x="10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9" name="Freeform 407">
              <a:extLst>
                <a:ext uri="{FF2B5EF4-FFF2-40B4-BE49-F238E27FC236}">
                  <a16:creationId xmlns:a16="http://schemas.microsoft.com/office/drawing/2014/main" id="{D9B50BF4-C191-4D6F-B1DD-F6C261E5958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9515" y="4066682"/>
              <a:ext cx="36873" cy="38025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3" y="5"/>
                </a:cxn>
                <a:cxn ang="0">
                  <a:pos x="8" y="8"/>
                </a:cxn>
                <a:cxn ang="0">
                  <a:pos x="5" y="13"/>
                </a:cxn>
                <a:cxn ang="0">
                  <a:pos x="4" y="17"/>
                </a:cxn>
                <a:cxn ang="0">
                  <a:pos x="5" y="20"/>
                </a:cxn>
                <a:cxn ang="0">
                  <a:pos x="8" y="25"/>
                </a:cxn>
                <a:cxn ang="0">
                  <a:pos x="13" y="28"/>
                </a:cxn>
                <a:cxn ang="0">
                  <a:pos x="16" y="29"/>
                </a:cxn>
                <a:cxn ang="0">
                  <a:pos x="20" y="28"/>
                </a:cxn>
                <a:cxn ang="0">
                  <a:pos x="25" y="25"/>
                </a:cxn>
                <a:cxn ang="0">
                  <a:pos x="27" y="20"/>
                </a:cxn>
                <a:cxn ang="0">
                  <a:pos x="28" y="17"/>
                </a:cxn>
                <a:cxn ang="0">
                  <a:pos x="27" y="13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0" y="10"/>
                </a:cxn>
                <a:cxn ang="0">
                  <a:pos x="31" y="11"/>
                </a:cxn>
                <a:cxn ang="0">
                  <a:pos x="31" y="12"/>
                </a:cxn>
                <a:cxn ang="0">
                  <a:pos x="32" y="17"/>
                </a:cxn>
                <a:cxn ang="0">
                  <a:pos x="31" y="22"/>
                </a:cxn>
                <a:cxn ang="0">
                  <a:pos x="30" y="23"/>
                </a:cxn>
                <a:cxn ang="0">
                  <a:pos x="28" y="28"/>
                </a:cxn>
                <a:cxn ang="0">
                  <a:pos x="23" y="31"/>
                </a:cxn>
                <a:cxn ang="0">
                  <a:pos x="22" y="32"/>
                </a:cxn>
                <a:cxn ang="0">
                  <a:pos x="16" y="33"/>
                </a:cxn>
                <a:cxn ang="0">
                  <a:pos x="12" y="32"/>
                </a:cxn>
                <a:cxn ang="0">
                  <a:pos x="11" y="32"/>
                </a:cxn>
                <a:cxn ang="0">
                  <a:pos x="10" y="31"/>
                </a:cxn>
                <a:cxn ang="0">
                  <a:pos x="5" y="28"/>
                </a:cxn>
                <a:cxn ang="0">
                  <a:pos x="2" y="23"/>
                </a:cxn>
                <a:cxn ang="0">
                  <a:pos x="1" y="22"/>
                </a:cxn>
                <a:cxn ang="0">
                  <a:pos x="0" y="17"/>
                </a:cxn>
                <a:cxn ang="0">
                  <a:pos x="1" y="12"/>
                </a:cxn>
                <a:cxn ang="0">
                  <a:pos x="1" y="11"/>
                </a:cxn>
                <a:cxn ang="0">
                  <a:pos x="2" y="10"/>
                </a:cxn>
                <a:cxn ang="0">
                  <a:pos x="5" y="5"/>
                </a:cxn>
                <a:cxn ang="0">
                  <a:pos x="10" y="2"/>
                </a:cxn>
                <a:cxn ang="0">
                  <a:pos x="11" y="1"/>
                </a:cxn>
                <a:cxn ang="0">
                  <a:pos x="12" y="1"/>
                </a:cxn>
                <a:cxn ang="0">
                  <a:pos x="16" y="0"/>
                </a:cxn>
              </a:cxnLst>
              <a:rect l="0" t="0" r="r" b="b"/>
              <a:pathLst>
                <a:path w="32" h="33">
                  <a:moveTo>
                    <a:pt x="16" y="4"/>
                  </a:moveTo>
                  <a:lnTo>
                    <a:pt x="13" y="5"/>
                  </a:lnTo>
                  <a:lnTo>
                    <a:pt x="8" y="8"/>
                  </a:lnTo>
                  <a:lnTo>
                    <a:pt x="5" y="13"/>
                  </a:lnTo>
                  <a:lnTo>
                    <a:pt x="4" y="17"/>
                  </a:lnTo>
                  <a:lnTo>
                    <a:pt x="5" y="20"/>
                  </a:lnTo>
                  <a:lnTo>
                    <a:pt x="8" y="25"/>
                  </a:lnTo>
                  <a:lnTo>
                    <a:pt x="13" y="28"/>
                  </a:lnTo>
                  <a:lnTo>
                    <a:pt x="16" y="29"/>
                  </a:lnTo>
                  <a:lnTo>
                    <a:pt x="20" y="28"/>
                  </a:lnTo>
                  <a:lnTo>
                    <a:pt x="25" y="25"/>
                  </a:lnTo>
                  <a:lnTo>
                    <a:pt x="27" y="20"/>
                  </a:lnTo>
                  <a:lnTo>
                    <a:pt x="28" y="17"/>
                  </a:lnTo>
                  <a:lnTo>
                    <a:pt x="27" y="13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0" y="10"/>
                  </a:lnTo>
                  <a:lnTo>
                    <a:pt x="31" y="11"/>
                  </a:lnTo>
                  <a:lnTo>
                    <a:pt x="31" y="12"/>
                  </a:lnTo>
                  <a:lnTo>
                    <a:pt x="32" y="17"/>
                  </a:lnTo>
                  <a:lnTo>
                    <a:pt x="31" y="22"/>
                  </a:lnTo>
                  <a:lnTo>
                    <a:pt x="30" y="23"/>
                  </a:lnTo>
                  <a:lnTo>
                    <a:pt x="28" y="28"/>
                  </a:lnTo>
                  <a:lnTo>
                    <a:pt x="23" y="31"/>
                  </a:lnTo>
                  <a:lnTo>
                    <a:pt x="22" y="32"/>
                  </a:lnTo>
                  <a:lnTo>
                    <a:pt x="16" y="33"/>
                  </a:lnTo>
                  <a:lnTo>
                    <a:pt x="12" y="32"/>
                  </a:lnTo>
                  <a:lnTo>
                    <a:pt x="11" y="32"/>
                  </a:lnTo>
                  <a:lnTo>
                    <a:pt x="10" y="31"/>
                  </a:lnTo>
                  <a:lnTo>
                    <a:pt x="5" y="28"/>
                  </a:lnTo>
                  <a:lnTo>
                    <a:pt x="2" y="23"/>
                  </a:lnTo>
                  <a:lnTo>
                    <a:pt x="1" y="22"/>
                  </a:lnTo>
                  <a:lnTo>
                    <a:pt x="0" y="17"/>
                  </a:lnTo>
                  <a:lnTo>
                    <a:pt x="1" y="12"/>
                  </a:lnTo>
                  <a:lnTo>
                    <a:pt x="1" y="11"/>
                  </a:lnTo>
                  <a:lnTo>
                    <a:pt x="2" y="10"/>
                  </a:lnTo>
                  <a:lnTo>
                    <a:pt x="5" y="5"/>
                  </a:lnTo>
                  <a:lnTo>
                    <a:pt x="10" y="2"/>
                  </a:lnTo>
                  <a:lnTo>
                    <a:pt x="11" y="1"/>
                  </a:lnTo>
                  <a:lnTo>
                    <a:pt x="12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0" name="Freeform 408">
              <a:extLst>
                <a:ext uri="{FF2B5EF4-FFF2-40B4-BE49-F238E27FC236}">
                  <a16:creationId xmlns:a16="http://schemas.microsoft.com/office/drawing/2014/main" id="{D1E7DBA1-0F2E-4EE6-954D-D93B93CC1B7A}"/>
                </a:ext>
              </a:extLst>
            </p:cNvPr>
            <p:cNvSpPr>
              <a:spLocks/>
            </p:cNvSpPr>
            <p:nvPr/>
          </p:nvSpPr>
          <p:spPr bwMode="auto">
            <a:xfrm>
              <a:off x="4928439" y="4363971"/>
              <a:ext cx="32264" cy="32264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8" y="0"/>
                </a:cxn>
                <a:cxn ang="0">
                  <a:pos x="21" y="2"/>
                </a:cxn>
                <a:cxn ang="0">
                  <a:pos x="25" y="4"/>
                </a:cxn>
                <a:cxn ang="0">
                  <a:pos x="26" y="7"/>
                </a:cxn>
                <a:cxn ang="0">
                  <a:pos x="27" y="10"/>
                </a:cxn>
                <a:cxn ang="0">
                  <a:pos x="28" y="14"/>
                </a:cxn>
                <a:cxn ang="0">
                  <a:pos x="26" y="22"/>
                </a:cxn>
                <a:cxn ang="0">
                  <a:pos x="25" y="25"/>
                </a:cxn>
                <a:cxn ang="0">
                  <a:pos x="21" y="27"/>
                </a:cxn>
                <a:cxn ang="0">
                  <a:pos x="18" y="28"/>
                </a:cxn>
                <a:cxn ang="0">
                  <a:pos x="10" y="28"/>
                </a:cxn>
                <a:cxn ang="0">
                  <a:pos x="4" y="25"/>
                </a:cxn>
                <a:cxn ang="0">
                  <a:pos x="2" y="22"/>
                </a:cxn>
                <a:cxn ang="0">
                  <a:pos x="0" y="18"/>
                </a:cxn>
                <a:cxn ang="0">
                  <a:pos x="0" y="14"/>
                </a:cxn>
                <a:cxn ang="0">
                  <a:pos x="1" y="9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9" y="1"/>
                </a:cxn>
                <a:cxn ang="0">
                  <a:pos x="14" y="0"/>
                </a:cxn>
              </a:cxnLst>
              <a:rect l="0" t="0" r="r" b="b"/>
              <a:pathLst>
                <a:path w="28" h="28">
                  <a:moveTo>
                    <a:pt x="14" y="0"/>
                  </a:moveTo>
                  <a:lnTo>
                    <a:pt x="18" y="0"/>
                  </a:lnTo>
                  <a:lnTo>
                    <a:pt x="21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7" y="10"/>
                  </a:lnTo>
                  <a:lnTo>
                    <a:pt x="28" y="14"/>
                  </a:lnTo>
                  <a:lnTo>
                    <a:pt x="26" y="22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8" y="28"/>
                  </a:lnTo>
                  <a:lnTo>
                    <a:pt x="10" y="28"/>
                  </a:lnTo>
                  <a:lnTo>
                    <a:pt x="4" y="25"/>
                  </a:lnTo>
                  <a:lnTo>
                    <a:pt x="2" y="22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1" y="9"/>
                  </a:lnTo>
                  <a:lnTo>
                    <a:pt x="3" y="6"/>
                  </a:lnTo>
                  <a:lnTo>
                    <a:pt x="6" y="3"/>
                  </a:lnTo>
                  <a:lnTo>
                    <a:pt x="9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1" name="Freeform 409">
              <a:extLst>
                <a:ext uri="{FF2B5EF4-FFF2-40B4-BE49-F238E27FC236}">
                  <a16:creationId xmlns:a16="http://schemas.microsoft.com/office/drawing/2014/main" id="{D2CD6246-A47C-487F-AD7A-708499D4130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26135" y="4361666"/>
              <a:ext cx="36873" cy="36873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2" y="5"/>
                </a:cxn>
                <a:cxn ang="0">
                  <a:pos x="8" y="8"/>
                </a:cxn>
                <a:cxn ang="0">
                  <a:pos x="5" y="12"/>
                </a:cxn>
                <a:cxn ang="0">
                  <a:pos x="4" y="16"/>
                </a:cxn>
                <a:cxn ang="0">
                  <a:pos x="5" y="21"/>
                </a:cxn>
                <a:cxn ang="0">
                  <a:pos x="8" y="25"/>
                </a:cxn>
                <a:cxn ang="0">
                  <a:pos x="12" y="28"/>
                </a:cxn>
                <a:cxn ang="0">
                  <a:pos x="16" y="29"/>
                </a:cxn>
                <a:cxn ang="0">
                  <a:pos x="20" y="28"/>
                </a:cxn>
                <a:cxn ang="0">
                  <a:pos x="25" y="25"/>
                </a:cxn>
                <a:cxn ang="0">
                  <a:pos x="27" y="21"/>
                </a:cxn>
                <a:cxn ang="0">
                  <a:pos x="28" y="16"/>
                </a:cxn>
                <a:cxn ang="0">
                  <a:pos x="27" y="12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7" y="5"/>
                </a:cxn>
                <a:cxn ang="0">
                  <a:pos x="30" y="9"/>
                </a:cxn>
                <a:cxn ang="0">
                  <a:pos x="31" y="10"/>
                </a:cxn>
                <a:cxn ang="0">
                  <a:pos x="31" y="11"/>
                </a:cxn>
                <a:cxn ang="0">
                  <a:pos x="32" y="16"/>
                </a:cxn>
                <a:cxn ang="0">
                  <a:pos x="31" y="23"/>
                </a:cxn>
                <a:cxn ang="0">
                  <a:pos x="30" y="24"/>
                </a:cxn>
                <a:cxn ang="0">
                  <a:pos x="27" y="28"/>
                </a:cxn>
                <a:cxn ang="0">
                  <a:pos x="23" y="30"/>
                </a:cxn>
                <a:cxn ang="0">
                  <a:pos x="22" y="31"/>
                </a:cxn>
                <a:cxn ang="0">
                  <a:pos x="16" y="32"/>
                </a:cxn>
                <a:cxn ang="0">
                  <a:pos x="11" y="31"/>
                </a:cxn>
                <a:cxn ang="0">
                  <a:pos x="10" y="31"/>
                </a:cxn>
                <a:cxn ang="0">
                  <a:pos x="9" y="30"/>
                </a:cxn>
                <a:cxn ang="0">
                  <a:pos x="5" y="28"/>
                </a:cxn>
                <a:cxn ang="0">
                  <a:pos x="2" y="24"/>
                </a:cxn>
                <a:cxn ang="0">
                  <a:pos x="1" y="23"/>
                </a:cxn>
                <a:cxn ang="0">
                  <a:pos x="0" y="16"/>
                </a:cxn>
                <a:cxn ang="0">
                  <a:pos x="1" y="11"/>
                </a:cxn>
                <a:cxn ang="0">
                  <a:pos x="1" y="10"/>
                </a:cxn>
                <a:cxn ang="0">
                  <a:pos x="2" y="9"/>
                </a:cxn>
                <a:cxn ang="0">
                  <a:pos x="5" y="5"/>
                </a:cxn>
                <a:cxn ang="0">
                  <a:pos x="9" y="2"/>
                </a:cxn>
                <a:cxn ang="0">
                  <a:pos x="10" y="1"/>
                </a:cxn>
                <a:cxn ang="0">
                  <a:pos x="11" y="1"/>
                </a:cxn>
                <a:cxn ang="0">
                  <a:pos x="16" y="0"/>
                </a:cxn>
              </a:cxnLst>
              <a:rect l="0" t="0" r="r" b="b"/>
              <a:pathLst>
                <a:path w="32" h="32">
                  <a:moveTo>
                    <a:pt x="16" y="4"/>
                  </a:moveTo>
                  <a:lnTo>
                    <a:pt x="12" y="5"/>
                  </a:lnTo>
                  <a:lnTo>
                    <a:pt x="8" y="8"/>
                  </a:lnTo>
                  <a:lnTo>
                    <a:pt x="5" y="12"/>
                  </a:lnTo>
                  <a:lnTo>
                    <a:pt x="4" y="16"/>
                  </a:lnTo>
                  <a:lnTo>
                    <a:pt x="5" y="21"/>
                  </a:lnTo>
                  <a:lnTo>
                    <a:pt x="8" y="25"/>
                  </a:lnTo>
                  <a:lnTo>
                    <a:pt x="12" y="28"/>
                  </a:lnTo>
                  <a:lnTo>
                    <a:pt x="16" y="29"/>
                  </a:lnTo>
                  <a:lnTo>
                    <a:pt x="20" y="28"/>
                  </a:lnTo>
                  <a:lnTo>
                    <a:pt x="25" y="25"/>
                  </a:lnTo>
                  <a:lnTo>
                    <a:pt x="27" y="21"/>
                  </a:lnTo>
                  <a:lnTo>
                    <a:pt x="28" y="16"/>
                  </a:lnTo>
                  <a:lnTo>
                    <a:pt x="27" y="12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7" y="5"/>
                  </a:lnTo>
                  <a:lnTo>
                    <a:pt x="30" y="9"/>
                  </a:lnTo>
                  <a:lnTo>
                    <a:pt x="31" y="10"/>
                  </a:lnTo>
                  <a:lnTo>
                    <a:pt x="31" y="11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30" y="24"/>
                  </a:lnTo>
                  <a:lnTo>
                    <a:pt x="27" y="28"/>
                  </a:lnTo>
                  <a:lnTo>
                    <a:pt x="23" y="30"/>
                  </a:lnTo>
                  <a:lnTo>
                    <a:pt x="22" y="31"/>
                  </a:lnTo>
                  <a:lnTo>
                    <a:pt x="16" y="32"/>
                  </a:lnTo>
                  <a:lnTo>
                    <a:pt x="11" y="31"/>
                  </a:lnTo>
                  <a:lnTo>
                    <a:pt x="10" y="31"/>
                  </a:lnTo>
                  <a:lnTo>
                    <a:pt x="9" y="30"/>
                  </a:lnTo>
                  <a:lnTo>
                    <a:pt x="5" y="28"/>
                  </a:lnTo>
                  <a:lnTo>
                    <a:pt x="2" y="24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11"/>
                  </a:lnTo>
                  <a:lnTo>
                    <a:pt x="1" y="10"/>
                  </a:lnTo>
                  <a:lnTo>
                    <a:pt x="2" y="9"/>
                  </a:lnTo>
                  <a:lnTo>
                    <a:pt x="5" y="5"/>
                  </a:lnTo>
                  <a:lnTo>
                    <a:pt x="9" y="2"/>
                  </a:lnTo>
                  <a:lnTo>
                    <a:pt x="10" y="1"/>
                  </a:lnTo>
                  <a:lnTo>
                    <a:pt x="11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2" name="Freeform 410">
              <a:extLst>
                <a:ext uri="{FF2B5EF4-FFF2-40B4-BE49-F238E27FC236}">
                  <a16:creationId xmlns:a16="http://schemas.microsoft.com/office/drawing/2014/main" id="{3BAF9EB4-B8F8-467A-B4D1-38E6ECAC0E2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7115" y="4068986"/>
              <a:ext cx="32264" cy="33416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8" y="1"/>
                </a:cxn>
                <a:cxn ang="0">
                  <a:pos x="21" y="2"/>
                </a:cxn>
                <a:cxn ang="0">
                  <a:pos x="24" y="4"/>
                </a:cxn>
                <a:cxn ang="0">
                  <a:pos x="26" y="8"/>
                </a:cxn>
                <a:cxn ang="0">
                  <a:pos x="28" y="11"/>
                </a:cxn>
                <a:cxn ang="0">
                  <a:pos x="28" y="18"/>
                </a:cxn>
                <a:cxn ang="0">
                  <a:pos x="24" y="24"/>
                </a:cxn>
                <a:cxn ang="0">
                  <a:pos x="21" y="27"/>
                </a:cxn>
                <a:cxn ang="0">
                  <a:pos x="18" y="28"/>
                </a:cxn>
                <a:cxn ang="0">
                  <a:pos x="14" y="29"/>
                </a:cxn>
                <a:cxn ang="0">
                  <a:pos x="7" y="27"/>
                </a:cxn>
                <a:cxn ang="0">
                  <a:pos x="4" y="24"/>
                </a:cxn>
                <a:cxn ang="0">
                  <a:pos x="0" y="18"/>
                </a:cxn>
                <a:cxn ang="0">
                  <a:pos x="0" y="11"/>
                </a:cxn>
                <a:cxn ang="0">
                  <a:pos x="2" y="8"/>
                </a:cxn>
                <a:cxn ang="0">
                  <a:pos x="4" y="4"/>
                </a:cxn>
                <a:cxn ang="0">
                  <a:pos x="7" y="2"/>
                </a:cxn>
                <a:cxn ang="0">
                  <a:pos x="14" y="0"/>
                </a:cxn>
              </a:cxnLst>
              <a:rect l="0" t="0" r="r" b="b"/>
              <a:pathLst>
                <a:path w="28" h="29">
                  <a:moveTo>
                    <a:pt x="14" y="0"/>
                  </a:moveTo>
                  <a:lnTo>
                    <a:pt x="18" y="1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8"/>
                  </a:lnTo>
                  <a:lnTo>
                    <a:pt x="28" y="11"/>
                  </a:lnTo>
                  <a:lnTo>
                    <a:pt x="28" y="18"/>
                  </a:lnTo>
                  <a:lnTo>
                    <a:pt x="24" y="24"/>
                  </a:lnTo>
                  <a:lnTo>
                    <a:pt x="21" y="27"/>
                  </a:lnTo>
                  <a:lnTo>
                    <a:pt x="18" y="28"/>
                  </a:lnTo>
                  <a:lnTo>
                    <a:pt x="14" y="29"/>
                  </a:lnTo>
                  <a:lnTo>
                    <a:pt x="7" y="27"/>
                  </a:lnTo>
                  <a:lnTo>
                    <a:pt x="4" y="24"/>
                  </a:lnTo>
                  <a:lnTo>
                    <a:pt x="0" y="18"/>
                  </a:lnTo>
                  <a:lnTo>
                    <a:pt x="0" y="11"/>
                  </a:lnTo>
                  <a:lnTo>
                    <a:pt x="2" y="8"/>
                  </a:lnTo>
                  <a:lnTo>
                    <a:pt x="4" y="4"/>
                  </a:lnTo>
                  <a:lnTo>
                    <a:pt x="7" y="2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3" name="Freeform 411">
              <a:extLst>
                <a:ext uri="{FF2B5EF4-FFF2-40B4-BE49-F238E27FC236}">
                  <a16:creationId xmlns:a16="http://schemas.microsoft.com/office/drawing/2014/main" id="{FDBE1069-22D4-47A9-B0F5-B260FE71E16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4811" y="4066682"/>
              <a:ext cx="36873" cy="38025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1" y="5"/>
                </a:cxn>
                <a:cxn ang="0">
                  <a:pos x="8" y="8"/>
                </a:cxn>
                <a:cxn ang="0">
                  <a:pos x="5" y="13"/>
                </a:cxn>
                <a:cxn ang="0">
                  <a:pos x="4" y="17"/>
                </a:cxn>
                <a:cxn ang="0">
                  <a:pos x="5" y="20"/>
                </a:cxn>
                <a:cxn ang="0">
                  <a:pos x="8" y="25"/>
                </a:cxn>
                <a:cxn ang="0">
                  <a:pos x="11" y="28"/>
                </a:cxn>
                <a:cxn ang="0">
                  <a:pos x="16" y="29"/>
                </a:cxn>
                <a:cxn ang="0">
                  <a:pos x="20" y="28"/>
                </a:cxn>
                <a:cxn ang="0">
                  <a:pos x="25" y="25"/>
                </a:cxn>
                <a:cxn ang="0">
                  <a:pos x="27" y="20"/>
                </a:cxn>
                <a:cxn ang="0">
                  <a:pos x="28" y="17"/>
                </a:cxn>
                <a:cxn ang="0">
                  <a:pos x="27" y="13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0" y="10"/>
                </a:cxn>
                <a:cxn ang="0">
                  <a:pos x="31" y="11"/>
                </a:cxn>
                <a:cxn ang="0">
                  <a:pos x="31" y="12"/>
                </a:cxn>
                <a:cxn ang="0">
                  <a:pos x="32" y="17"/>
                </a:cxn>
                <a:cxn ang="0">
                  <a:pos x="31" y="22"/>
                </a:cxn>
                <a:cxn ang="0">
                  <a:pos x="30" y="23"/>
                </a:cxn>
                <a:cxn ang="0">
                  <a:pos x="28" y="28"/>
                </a:cxn>
                <a:cxn ang="0">
                  <a:pos x="23" y="31"/>
                </a:cxn>
                <a:cxn ang="0">
                  <a:pos x="22" y="32"/>
                </a:cxn>
                <a:cxn ang="0">
                  <a:pos x="16" y="33"/>
                </a:cxn>
                <a:cxn ang="0">
                  <a:pos x="11" y="32"/>
                </a:cxn>
                <a:cxn ang="0">
                  <a:pos x="10" y="32"/>
                </a:cxn>
                <a:cxn ang="0">
                  <a:pos x="9" y="31"/>
                </a:cxn>
                <a:cxn ang="0">
                  <a:pos x="5" y="28"/>
                </a:cxn>
                <a:cxn ang="0">
                  <a:pos x="2" y="23"/>
                </a:cxn>
                <a:cxn ang="0">
                  <a:pos x="1" y="22"/>
                </a:cxn>
                <a:cxn ang="0">
                  <a:pos x="0" y="17"/>
                </a:cxn>
                <a:cxn ang="0">
                  <a:pos x="1" y="12"/>
                </a:cxn>
                <a:cxn ang="0">
                  <a:pos x="1" y="11"/>
                </a:cxn>
                <a:cxn ang="0">
                  <a:pos x="2" y="10"/>
                </a:cxn>
                <a:cxn ang="0">
                  <a:pos x="5" y="5"/>
                </a:cxn>
                <a:cxn ang="0">
                  <a:pos x="9" y="2"/>
                </a:cxn>
                <a:cxn ang="0">
                  <a:pos x="10" y="1"/>
                </a:cxn>
                <a:cxn ang="0">
                  <a:pos x="11" y="1"/>
                </a:cxn>
                <a:cxn ang="0">
                  <a:pos x="16" y="0"/>
                </a:cxn>
              </a:cxnLst>
              <a:rect l="0" t="0" r="r" b="b"/>
              <a:pathLst>
                <a:path w="32" h="33">
                  <a:moveTo>
                    <a:pt x="16" y="4"/>
                  </a:moveTo>
                  <a:lnTo>
                    <a:pt x="11" y="5"/>
                  </a:lnTo>
                  <a:lnTo>
                    <a:pt x="8" y="8"/>
                  </a:lnTo>
                  <a:lnTo>
                    <a:pt x="5" y="13"/>
                  </a:lnTo>
                  <a:lnTo>
                    <a:pt x="4" y="17"/>
                  </a:lnTo>
                  <a:lnTo>
                    <a:pt x="5" y="20"/>
                  </a:lnTo>
                  <a:lnTo>
                    <a:pt x="8" y="25"/>
                  </a:lnTo>
                  <a:lnTo>
                    <a:pt x="11" y="28"/>
                  </a:lnTo>
                  <a:lnTo>
                    <a:pt x="16" y="29"/>
                  </a:lnTo>
                  <a:lnTo>
                    <a:pt x="20" y="28"/>
                  </a:lnTo>
                  <a:lnTo>
                    <a:pt x="25" y="25"/>
                  </a:lnTo>
                  <a:lnTo>
                    <a:pt x="27" y="20"/>
                  </a:lnTo>
                  <a:lnTo>
                    <a:pt x="28" y="17"/>
                  </a:lnTo>
                  <a:lnTo>
                    <a:pt x="27" y="13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0" y="10"/>
                  </a:lnTo>
                  <a:lnTo>
                    <a:pt x="31" y="11"/>
                  </a:lnTo>
                  <a:lnTo>
                    <a:pt x="31" y="12"/>
                  </a:lnTo>
                  <a:lnTo>
                    <a:pt x="32" y="17"/>
                  </a:lnTo>
                  <a:lnTo>
                    <a:pt x="31" y="22"/>
                  </a:lnTo>
                  <a:lnTo>
                    <a:pt x="30" y="23"/>
                  </a:lnTo>
                  <a:lnTo>
                    <a:pt x="28" y="28"/>
                  </a:lnTo>
                  <a:lnTo>
                    <a:pt x="23" y="31"/>
                  </a:lnTo>
                  <a:lnTo>
                    <a:pt x="22" y="32"/>
                  </a:lnTo>
                  <a:lnTo>
                    <a:pt x="16" y="33"/>
                  </a:lnTo>
                  <a:lnTo>
                    <a:pt x="11" y="32"/>
                  </a:lnTo>
                  <a:lnTo>
                    <a:pt x="10" y="32"/>
                  </a:lnTo>
                  <a:lnTo>
                    <a:pt x="9" y="31"/>
                  </a:lnTo>
                  <a:lnTo>
                    <a:pt x="5" y="28"/>
                  </a:lnTo>
                  <a:lnTo>
                    <a:pt x="2" y="23"/>
                  </a:lnTo>
                  <a:lnTo>
                    <a:pt x="1" y="22"/>
                  </a:lnTo>
                  <a:lnTo>
                    <a:pt x="0" y="17"/>
                  </a:lnTo>
                  <a:lnTo>
                    <a:pt x="1" y="12"/>
                  </a:lnTo>
                  <a:lnTo>
                    <a:pt x="1" y="11"/>
                  </a:lnTo>
                  <a:lnTo>
                    <a:pt x="2" y="10"/>
                  </a:lnTo>
                  <a:lnTo>
                    <a:pt x="5" y="5"/>
                  </a:lnTo>
                  <a:lnTo>
                    <a:pt x="9" y="2"/>
                  </a:lnTo>
                  <a:lnTo>
                    <a:pt x="10" y="1"/>
                  </a:lnTo>
                  <a:lnTo>
                    <a:pt x="11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4" name="Freeform 412">
              <a:extLst>
                <a:ext uri="{FF2B5EF4-FFF2-40B4-BE49-F238E27FC236}">
                  <a16:creationId xmlns:a16="http://schemas.microsoft.com/office/drawing/2014/main" id="{111A22EF-5395-42D8-8D16-B728B98C92F5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3003" y="3971042"/>
              <a:ext cx="33416" cy="33416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9" y="1"/>
                </a:cxn>
                <a:cxn ang="0">
                  <a:pos x="23" y="3"/>
                </a:cxn>
                <a:cxn ang="0">
                  <a:pos x="26" y="6"/>
                </a:cxn>
                <a:cxn ang="0">
                  <a:pos x="28" y="10"/>
                </a:cxn>
                <a:cxn ang="0">
                  <a:pos x="29" y="14"/>
                </a:cxn>
                <a:cxn ang="0">
                  <a:pos x="28" y="19"/>
                </a:cxn>
                <a:cxn ang="0">
                  <a:pos x="26" y="23"/>
                </a:cxn>
                <a:cxn ang="0">
                  <a:pos x="23" y="26"/>
                </a:cxn>
                <a:cxn ang="0">
                  <a:pos x="19" y="28"/>
                </a:cxn>
                <a:cxn ang="0">
                  <a:pos x="14" y="29"/>
                </a:cxn>
                <a:cxn ang="0">
                  <a:pos x="10" y="28"/>
                </a:cxn>
                <a:cxn ang="0">
                  <a:pos x="6" y="26"/>
                </a:cxn>
                <a:cxn ang="0">
                  <a:pos x="3" y="23"/>
                </a:cxn>
                <a:cxn ang="0">
                  <a:pos x="1" y="19"/>
                </a:cxn>
                <a:cxn ang="0">
                  <a:pos x="0" y="14"/>
                </a:cxn>
                <a:cxn ang="0">
                  <a:pos x="1" y="10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10" y="1"/>
                </a:cxn>
                <a:cxn ang="0">
                  <a:pos x="14" y="0"/>
                </a:cxn>
              </a:cxnLst>
              <a:rect l="0" t="0" r="r" b="b"/>
              <a:pathLst>
                <a:path w="29" h="29">
                  <a:moveTo>
                    <a:pt x="14" y="0"/>
                  </a:moveTo>
                  <a:lnTo>
                    <a:pt x="19" y="1"/>
                  </a:lnTo>
                  <a:lnTo>
                    <a:pt x="23" y="3"/>
                  </a:lnTo>
                  <a:lnTo>
                    <a:pt x="26" y="6"/>
                  </a:lnTo>
                  <a:lnTo>
                    <a:pt x="28" y="10"/>
                  </a:lnTo>
                  <a:lnTo>
                    <a:pt x="29" y="14"/>
                  </a:lnTo>
                  <a:lnTo>
                    <a:pt x="28" y="19"/>
                  </a:lnTo>
                  <a:lnTo>
                    <a:pt x="26" y="23"/>
                  </a:lnTo>
                  <a:lnTo>
                    <a:pt x="23" y="26"/>
                  </a:lnTo>
                  <a:lnTo>
                    <a:pt x="19" y="28"/>
                  </a:lnTo>
                  <a:lnTo>
                    <a:pt x="14" y="29"/>
                  </a:lnTo>
                  <a:lnTo>
                    <a:pt x="10" y="28"/>
                  </a:lnTo>
                  <a:lnTo>
                    <a:pt x="6" y="26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4"/>
                  </a:lnTo>
                  <a:lnTo>
                    <a:pt x="1" y="10"/>
                  </a:lnTo>
                  <a:lnTo>
                    <a:pt x="3" y="6"/>
                  </a:lnTo>
                  <a:lnTo>
                    <a:pt x="6" y="3"/>
                  </a:lnTo>
                  <a:lnTo>
                    <a:pt x="10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" name="Freeform 413">
              <a:extLst>
                <a:ext uri="{FF2B5EF4-FFF2-40B4-BE49-F238E27FC236}">
                  <a16:creationId xmlns:a16="http://schemas.microsoft.com/office/drawing/2014/main" id="{EB797334-91D3-485A-8704-9AF312B2061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0699" y="3968738"/>
              <a:ext cx="38025" cy="38025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2" y="5"/>
                </a:cxn>
                <a:cxn ang="0">
                  <a:pos x="8" y="8"/>
                </a:cxn>
                <a:cxn ang="0">
                  <a:pos x="5" y="12"/>
                </a:cxn>
                <a:cxn ang="0">
                  <a:pos x="4" y="16"/>
                </a:cxn>
                <a:cxn ang="0">
                  <a:pos x="5" y="20"/>
                </a:cxn>
                <a:cxn ang="0">
                  <a:pos x="8" y="25"/>
                </a:cxn>
                <a:cxn ang="0">
                  <a:pos x="12" y="28"/>
                </a:cxn>
                <a:cxn ang="0">
                  <a:pos x="16" y="29"/>
                </a:cxn>
                <a:cxn ang="0">
                  <a:pos x="20" y="28"/>
                </a:cxn>
                <a:cxn ang="0">
                  <a:pos x="25" y="25"/>
                </a:cxn>
                <a:cxn ang="0">
                  <a:pos x="28" y="20"/>
                </a:cxn>
                <a:cxn ang="0">
                  <a:pos x="29" y="16"/>
                </a:cxn>
                <a:cxn ang="0">
                  <a:pos x="28" y="12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1" y="10"/>
                </a:cxn>
                <a:cxn ang="0">
                  <a:pos x="32" y="11"/>
                </a:cxn>
                <a:cxn ang="0">
                  <a:pos x="32" y="12"/>
                </a:cxn>
                <a:cxn ang="0">
                  <a:pos x="33" y="16"/>
                </a:cxn>
                <a:cxn ang="0">
                  <a:pos x="32" y="22"/>
                </a:cxn>
                <a:cxn ang="0">
                  <a:pos x="31" y="23"/>
                </a:cxn>
                <a:cxn ang="0">
                  <a:pos x="28" y="28"/>
                </a:cxn>
                <a:cxn ang="0">
                  <a:pos x="23" y="31"/>
                </a:cxn>
                <a:cxn ang="0">
                  <a:pos x="22" y="32"/>
                </a:cxn>
                <a:cxn ang="0">
                  <a:pos x="16" y="33"/>
                </a:cxn>
                <a:cxn ang="0">
                  <a:pos x="12" y="32"/>
                </a:cxn>
                <a:cxn ang="0">
                  <a:pos x="11" y="32"/>
                </a:cxn>
                <a:cxn ang="0">
                  <a:pos x="10" y="31"/>
                </a:cxn>
                <a:cxn ang="0">
                  <a:pos x="5" y="28"/>
                </a:cxn>
                <a:cxn ang="0">
                  <a:pos x="2" y="23"/>
                </a:cxn>
                <a:cxn ang="0">
                  <a:pos x="1" y="22"/>
                </a:cxn>
                <a:cxn ang="0">
                  <a:pos x="0" y="16"/>
                </a:cxn>
                <a:cxn ang="0">
                  <a:pos x="1" y="12"/>
                </a:cxn>
                <a:cxn ang="0">
                  <a:pos x="1" y="11"/>
                </a:cxn>
                <a:cxn ang="0">
                  <a:pos x="2" y="10"/>
                </a:cxn>
                <a:cxn ang="0">
                  <a:pos x="5" y="5"/>
                </a:cxn>
                <a:cxn ang="0">
                  <a:pos x="10" y="2"/>
                </a:cxn>
                <a:cxn ang="0">
                  <a:pos x="11" y="1"/>
                </a:cxn>
                <a:cxn ang="0">
                  <a:pos x="12" y="1"/>
                </a:cxn>
                <a:cxn ang="0">
                  <a:pos x="16" y="0"/>
                </a:cxn>
              </a:cxnLst>
              <a:rect l="0" t="0" r="r" b="b"/>
              <a:pathLst>
                <a:path w="33" h="33">
                  <a:moveTo>
                    <a:pt x="16" y="4"/>
                  </a:moveTo>
                  <a:lnTo>
                    <a:pt x="12" y="5"/>
                  </a:lnTo>
                  <a:lnTo>
                    <a:pt x="8" y="8"/>
                  </a:lnTo>
                  <a:lnTo>
                    <a:pt x="5" y="12"/>
                  </a:lnTo>
                  <a:lnTo>
                    <a:pt x="4" y="16"/>
                  </a:lnTo>
                  <a:lnTo>
                    <a:pt x="5" y="20"/>
                  </a:lnTo>
                  <a:lnTo>
                    <a:pt x="8" y="25"/>
                  </a:lnTo>
                  <a:lnTo>
                    <a:pt x="12" y="28"/>
                  </a:lnTo>
                  <a:lnTo>
                    <a:pt x="16" y="29"/>
                  </a:lnTo>
                  <a:lnTo>
                    <a:pt x="20" y="28"/>
                  </a:lnTo>
                  <a:lnTo>
                    <a:pt x="25" y="25"/>
                  </a:lnTo>
                  <a:lnTo>
                    <a:pt x="28" y="20"/>
                  </a:lnTo>
                  <a:lnTo>
                    <a:pt x="29" y="16"/>
                  </a:lnTo>
                  <a:lnTo>
                    <a:pt x="28" y="12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1" y="10"/>
                  </a:lnTo>
                  <a:lnTo>
                    <a:pt x="32" y="11"/>
                  </a:lnTo>
                  <a:lnTo>
                    <a:pt x="32" y="12"/>
                  </a:lnTo>
                  <a:lnTo>
                    <a:pt x="33" y="16"/>
                  </a:lnTo>
                  <a:lnTo>
                    <a:pt x="32" y="22"/>
                  </a:lnTo>
                  <a:lnTo>
                    <a:pt x="31" y="23"/>
                  </a:lnTo>
                  <a:lnTo>
                    <a:pt x="28" y="28"/>
                  </a:lnTo>
                  <a:lnTo>
                    <a:pt x="23" y="31"/>
                  </a:lnTo>
                  <a:lnTo>
                    <a:pt x="22" y="32"/>
                  </a:lnTo>
                  <a:lnTo>
                    <a:pt x="16" y="33"/>
                  </a:lnTo>
                  <a:lnTo>
                    <a:pt x="12" y="32"/>
                  </a:lnTo>
                  <a:lnTo>
                    <a:pt x="11" y="32"/>
                  </a:lnTo>
                  <a:lnTo>
                    <a:pt x="10" y="31"/>
                  </a:lnTo>
                  <a:lnTo>
                    <a:pt x="5" y="28"/>
                  </a:lnTo>
                  <a:lnTo>
                    <a:pt x="2" y="23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1" y="12"/>
                  </a:lnTo>
                  <a:lnTo>
                    <a:pt x="1" y="11"/>
                  </a:lnTo>
                  <a:lnTo>
                    <a:pt x="2" y="10"/>
                  </a:lnTo>
                  <a:lnTo>
                    <a:pt x="5" y="5"/>
                  </a:lnTo>
                  <a:lnTo>
                    <a:pt x="10" y="2"/>
                  </a:lnTo>
                  <a:lnTo>
                    <a:pt x="11" y="1"/>
                  </a:lnTo>
                  <a:lnTo>
                    <a:pt x="12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6" name="Freeform 414">
              <a:extLst>
                <a:ext uri="{FF2B5EF4-FFF2-40B4-BE49-F238E27FC236}">
                  <a16:creationId xmlns:a16="http://schemas.microsoft.com/office/drawing/2014/main" id="{8D989EC7-1878-4C03-B5DD-6FE516130A02}"/>
                </a:ext>
              </a:extLst>
            </p:cNvPr>
            <p:cNvSpPr>
              <a:spLocks/>
            </p:cNvSpPr>
            <p:nvPr/>
          </p:nvSpPr>
          <p:spPr bwMode="auto">
            <a:xfrm>
              <a:off x="4780947" y="3921494"/>
              <a:ext cx="33416" cy="33416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9" y="1"/>
                </a:cxn>
                <a:cxn ang="0">
                  <a:pos x="23" y="3"/>
                </a:cxn>
                <a:cxn ang="0">
                  <a:pos x="26" y="6"/>
                </a:cxn>
                <a:cxn ang="0">
                  <a:pos x="28" y="10"/>
                </a:cxn>
                <a:cxn ang="0">
                  <a:pos x="29" y="15"/>
                </a:cxn>
                <a:cxn ang="0">
                  <a:pos x="28" y="20"/>
                </a:cxn>
                <a:cxn ang="0">
                  <a:pos x="26" y="23"/>
                </a:cxn>
                <a:cxn ang="0">
                  <a:pos x="23" y="26"/>
                </a:cxn>
                <a:cxn ang="0">
                  <a:pos x="19" y="28"/>
                </a:cxn>
                <a:cxn ang="0">
                  <a:pos x="14" y="29"/>
                </a:cxn>
                <a:cxn ang="0">
                  <a:pos x="10" y="28"/>
                </a:cxn>
                <a:cxn ang="0">
                  <a:pos x="6" y="26"/>
                </a:cxn>
                <a:cxn ang="0">
                  <a:pos x="3" y="23"/>
                </a:cxn>
                <a:cxn ang="0">
                  <a:pos x="1" y="20"/>
                </a:cxn>
                <a:cxn ang="0">
                  <a:pos x="0" y="15"/>
                </a:cxn>
                <a:cxn ang="0">
                  <a:pos x="1" y="10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10" y="1"/>
                </a:cxn>
                <a:cxn ang="0">
                  <a:pos x="14" y="0"/>
                </a:cxn>
              </a:cxnLst>
              <a:rect l="0" t="0" r="r" b="b"/>
              <a:pathLst>
                <a:path w="29" h="29">
                  <a:moveTo>
                    <a:pt x="14" y="0"/>
                  </a:moveTo>
                  <a:lnTo>
                    <a:pt x="19" y="1"/>
                  </a:lnTo>
                  <a:lnTo>
                    <a:pt x="23" y="3"/>
                  </a:lnTo>
                  <a:lnTo>
                    <a:pt x="26" y="6"/>
                  </a:lnTo>
                  <a:lnTo>
                    <a:pt x="28" y="10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3"/>
                  </a:lnTo>
                  <a:lnTo>
                    <a:pt x="23" y="26"/>
                  </a:lnTo>
                  <a:lnTo>
                    <a:pt x="19" y="28"/>
                  </a:lnTo>
                  <a:lnTo>
                    <a:pt x="14" y="29"/>
                  </a:lnTo>
                  <a:lnTo>
                    <a:pt x="10" y="28"/>
                  </a:lnTo>
                  <a:lnTo>
                    <a:pt x="6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5"/>
                  </a:lnTo>
                  <a:lnTo>
                    <a:pt x="1" y="10"/>
                  </a:lnTo>
                  <a:lnTo>
                    <a:pt x="3" y="6"/>
                  </a:lnTo>
                  <a:lnTo>
                    <a:pt x="6" y="3"/>
                  </a:lnTo>
                  <a:lnTo>
                    <a:pt x="10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7" name="Freeform 415">
              <a:extLst>
                <a:ext uri="{FF2B5EF4-FFF2-40B4-BE49-F238E27FC236}">
                  <a16:creationId xmlns:a16="http://schemas.microsoft.com/office/drawing/2014/main" id="{E7FA500A-6C79-4999-B0E4-6A3DA7B14F8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78643" y="3919190"/>
              <a:ext cx="38025" cy="38025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2" y="5"/>
                </a:cxn>
                <a:cxn ang="0">
                  <a:pos x="8" y="8"/>
                </a:cxn>
                <a:cxn ang="0">
                  <a:pos x="5" y="13"/>
                </a:cxn>
                <a:cxn ang="0">
                  <a:pos x="4" y="17"/>
                </a:cxn>
                <a:cxn ang="0">
                  <a:pos x="5" y="21"/>
                </a:cxn>
                <a:cxn ang="0">
                  <a:pos x="8" y="25"/>
                </a:cxn>
                <a:cxn ang="0">
                  <a:pos x="12" y="28"/>
                </a:cxn>
                <a:cxn ang="0">
                  <a:pos x="16" y="29"/>
                </a:cxn>
                <a:cxn ang="0">
                  <a:pos x="20" y="28"/>
                </a:cxn>
                <a:cxn ang="0">
                  <a:pos x="25" y="25"/>
                </a:cxn>
                <a:cxn ang="0">
                  <a:pos x="28" y="21"/>
                </a:cxn>
                <a:cxn ang="0">
                  <a:pos x="29" y="17"/>
                </a:cxn>
                <a:cxn ang="0">
                  <a:pos x="28" y="13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1" y="10"/>
                </a:cxn>
                <a:cxn ang="0">
                  <a:pos x="32" y="11"/>
                </a:cxn>
                <a:cxn ang="0">
                  <a:pos x="32" y="12"/>
                </a:cxn>
                <a:cxn ang="0">
                  <a:pos x="33" y="17"/>
                </a:cxn>
                <a:cxn ang="0">
                  <a:pos x="32" y="23"/>
                </a:cxn>
                <a:cxn ang="0">
                  <a:pos x="31" y="24"/>
                </a:cxn>
                <a:cxn ang="0">
                  <a:pos x="28" y="28"/>
                </a:cxn>
                <a:cxn ang="0">
                  <a:pos x="23" y="31"/>
                </a:cxn>
                <a:cxn ang="0">
                  <a:pos x="22" y="32"/>
                </a:cxn>
                <a:cxn ang="0">
                  <a:pos x="16" y="33"/>
                </a:cxn>
                <a:cxn ang="0">
                  <a:pos x="12" y="32"/>
                </a:cxn>
                <a:cxn ang="0">
                  <a:pos x="11" y="32"/>
                </a:cxn>
                <a:cxn ang="0">
                  <a:pos x="10" y="31"/>
                </a:cxn>
                <a:cxn ang="0">
                  <a:pos x="5" y="28"/>
                </a:cxn>
                <a:cxn ang="0">
                  <a:pos x="2" y="24"/>
                </a:cxn>
                <a:cxn ang="0">
                  <a:pos x="1" y="23"/>
                </a:cxn>
                <a:cxn ang="0">
                  <a:pos x="0" y="17"/>
                </a:cxn>
                <a:cxn ang="0">
                  <a:pos x="1" y="12"/>
                </a:cxn>
                <a:cxn ang="0">
                  <a:pos x="1" y="11"/>
                </a:cxn>
                <a:cxn ang="0">
                  <a:pos x="2" y="10"/>
                </a:cxn>
                <a:cxn ang="0">
                  <a:pos x="5" y="5"/>
                </a:cxn>
                <a:cxn ang="0">
                  <a:pos x="10" y="2"/>
                </a:cxn>
                <a:cxn ang="0">
                  <a:pos x="11" y="1"/>
                </a:cxn>
                <a:cxn ang="0">
                  <a:pos x="12" y="1"/>
                </a:cxn>
                <a:cxn ang="0">
                  <a:pos x="16" y="0"/>
                </a:cxn>
              </a:cxnLst>
              <a:rect l="0" t="0" r="r" b="b"/>
              <a:pathLst>
                <a:path w="33" h="33">
                  <a:moveTo>
                    <a:pt x="16" y="4"/>
                  </a:moveTo>
                  <a:lnTo>
                    <a:pt x="12" y="5"/>
                  </a:lnTo>
                  <a:lnTo>
                    <a:pt x="8" y="8"/>
                  </a:lnTo>
                  <a:lnTo>
                    <a:pt x="5" y="13"/>
                  </a:lnTo>
                  <a:lnTo>
                    <a:pt x="4" y="17"/>
                  </a:lnTo>
                  <a:lnTo>
                    <a:pt x="5" y="21"/>
                  </a:lnTo>
                  <a:lnTo>
                    <a:pt x="8" y="25"/>
                  </a:lnTo>
                  <a:lnTo>
                    <a:pt x="12" y="28"/>
                  </a:lnTo>
                  <a:lnTo>
                    <a:pt x="16" y="29"/>
                  </a:lnTo>
                  <a:lnTo>
                    <a:pt x="20" y="28"/>
                  </a:lnTo>
                  <a:lnTo>
                    <a:pt x="25" y="25"/>
                  </a:lnTo>
                  <a:lnTo>
                    <a:pt x="28" y="21"/>
                  </a:lnTo>
                  <a:lnTo>
                    <a:pt x="29" y="17"/>
                  </a:lnTo>
                  <a:lnTo>
                    <a:pt x="28" y="13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1" y="10"/>
                  </a:lnTo>
                  <a:lnTo>
                    <a:pt x="32" y="11"/>
                  </a:lnTo>
                  <a:lnTo>
                    <a:pt x="32" y="12"/>
                  </a:lnTo>
                  <a:lnTo>
                    <a:pt x="33" y="17"/>
                  </a:lnTo>
                  <a:lnTo>
                    <a:pt x="32" y="23"/>
                  </a:lnTo>
                  <a:lnTo>
                    <a:pt x="31" y="24"/>
                  </a:lnTo>
                  <a:lnTo>
                    <a:pt x="28" y="28"/>
                  </a:lnTo>
                  <a:lnTo>
                    <a:pt x="23" y="31"/>
                  </a:lnTo>
                  <a:lnTo>
                    <a:pt x="22" y="32"/>
                  </a:lnTo>
                  <a:lnTo>
                    <a:pt x="16" y="33"/>
                  </a:lnTo>
                  <a:lnTo>
                    <a:pt x="12" y="32"/>
                  </a:lnTo>
                  <a:lnTo>
                    <a:pt x="11" y="32"/>
                  </a:lnTo>
                  <a:lnTo>
                    <a:pt x="10" y="31"/>
                  </a:lnTo>
                  <a:lnTo>
                    <a:pt x="5" y="28"/>
                  </a:lnTo>
                  <a:lnTo>
                    <a:pt x="2" y="24"/>
                  </a:lnTo>
                  <a:lnTo>
                    <a:pt x="1" y="23"/>
                  </a:lnTo>
                  <a:lnTo>
                    <a:pt x="0" y="17"/>
                  </a:lnTo>
                  <a:lnTo>
                    <a:pt x="1" y="12"/>
                  </a:lnTo>
                  <a:lnTo>
                    <a:pt x="1" y="11"/>
                  </a:lnTo>
                  <a:lnTo>
                    <a:pt x="2" y="10"/>
                  </a:lnTo>
                  <a:lnTo>
                    <a:pt x="5" y="5"/>
                  </a:lnTo>
                  <a:lnTo>
                    <a:pt x="10" y="2"/>
                  </a:lnTo>
                  <a:lnTo>
                    <a:pt x="11" y="1"/>
                  </a:lnTo>
                  <a:lnTo>
                    <a:pt x="12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8" name="Freeform 416">
              <a:extLst>
                <a:ext uri="{FF2B5EF4-FFF2-40B4-BE49-F238E27FC236}">
                  <a16:creationId xmlns:a16="http://schemas.microsoft.com/office/drawing/2014/main" id="{DDD0CFB8-159A-4633-8C53-5E3F3EBBC266}"/>
                </a:ext>
              </a:extLst>
            </p:cNvPr>
            <p:cNvSpPr>
              <a:spLocks/>
            </p:cNvSpPr>
            <p:nvPr/>
          </p:nvSpPr>
          <p:spPr bwMode="auto">
            <a:xfrm>
              <a:off x="4878891" y="3676058"/>
              <a:ext cx="33416" cy="3226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8" y="0"/>
                </a:cxn>
                <a:cxn ang="0">
                  <a:pos x="21" y="2"/>
                </a:cxn>
                <a:cxn ang="0">
                  <a:pos x="25" y="4"/>
                </a:cxn>
                <a:cxn ang="0">
                  <a:pos x="27" y="7"/>
                </a:cxn>
                <a:cxn ang="0">
                  <a:pos x="28" y="10"/>
                </a:cxn>
                <a:cxn ang="0">
                  <a:pos x="29" y="14"/>
                </a:cxn>
                <a:cxn ang="0">
                  <a:pos x="27" y="22"/>
                </a:cxn>
                <a:cxn ang="0">
                  <a:pos x="25" y="25"/>
                </a:cxn>
                <a:cxn ang="0">
                  <a:pos x="21" y="27"/>
                </a:cxn>
                <a:cxn ang="0">
                  <a:pos x="18" y="28"/>
                </a:cxn>
                <a:cxn ang="0">
                  <a:pos x="11" y="28"/>
                </a:cxn>
                <a:cxn ang="0">
                  <a:pos x="5" y="25"/>
                </a:cxn>
                <a:cxn ang="0">
                  <a:pos x="2" y="22"/>
                </a:cxn>
                <a:cxn ang="0">
                  <a:pos x="0" y="14"/>
                </a:cxn>
                <a:cxn ang="0">
                  <a:pos x="1" y="10"/>
                </a:cxn>
                <a:cxn ang="0">
                  <a:pos x="2" y="7"/>
                </a:cxn>
                <a:cxn ang="0">
                  <a:pos x="5" y="4"/>
                </a:cxn>
                <a:cxn ang="0">
                  <a:pos x="11" y="0"/>
                </a:cxn>
              </a:cxnLst>
              <a:rect l="0" t="0" r="r" b="b"/>
              <a:pathLst>
                <a:path w="29" h="28">
                  <a:moveTo>
                    <a:pt x="11" y="0"/>
                  </a:moveTo>
                  <a:lnTo>
                    <a:pt x="18" y="0"/>
                  </a:lnTo>
                  <a:lnTo>
                    <a:pt x="21" y="2"/>
                  </a:lnTo>
                  <a:lnTo>
                    <a:pt x="25" y="4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29" y="14"/>
                  </a:lnTo>
                  <a:lnTo>
                    <a:pt x="27" y="22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8" y="28"/>
                  </a:lnTo>
                  <a:lnTo>
                    <a:pt x="11" y="28"/>
                  </a:lnTo>
                  <a:lnTo>
                    <a:pt x="5" y="25"/>
                  </a:lnTo>
                  <a:lnTo>
                    <a:pt x="2" y="22"/>
                  </a:lnTo>
                  <a:lnTo>
                    <a:pt x="0" y="14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4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9" name="Freeform 417">
              <a:extLst>
                <a:ext uri="{FF2B5EF4-FFF2-40B4-BE49-F238E27FC236}">
                  <a16:creationId xmlns:a16="http://schemas.microsoft.com/office/drawing/2014/main" id="{66DB9900-3ACF-4225-B47D-17089328D48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6587" y="3673754"/>
              <a:ext cx="38025" cy="36873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3" y="5"/>
                </a:cxn>
                <a:cxn ang="0">
                  <a:pos x="8" y="8"/>
                </a:cxn>
                <a:cxn ang="0">
                  <a:pos x="5" y="12"/>
                </a:cxn>
                <a:cxn ang="0">
                  <a:pos x="4" y="16"/>
                </a:cxn>
                <a:cxn ang="0">
                  <a:pos x="5" y="21"/>
                </a:cxn>
                <a:cxn ang="0">
                  <a:pos x="8" y="25"/>
                </a:cxn>
                <a:cxn ang="0">
                  <a:pos x="13" y="28"/>
                </a:cxn>
                <a:cxn ang="0">
                  <a:pos x="16" y="29"/>
                </a:cxn>
                <a:cxn ang="0">
                  <a:pos x="20" y="28"/>
                </a:cxn>
                <a:cxn ang="0">
                  <a:pos x="25" y="25"/>
                </a:cxn>
                <a:cxn ang="0">
                  <a:pos x="28" y="21"/>
                </a:cxn>
                <a:cxn ang="0">
                  <a:pos x="29" y="16"/>
                </a:cxn>
                <a:cxn ang="0">
                  <a:pos x="28" y="12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1" y="9"/>
                </a:cxn>
                <a:cxn ang="0">
                  <a:pos x="32" y="10"/>
                </a:cxn>
                <a:cxn ang="0">
                  <a:pos x="32" y="11"/>
                </a:cxn>
                <a:cxn ang="0">
                  <a:pos x="33" y="16"/>
                </a:cxn>
                <a:cxn ang="0">
                  <a:pos x="32" y="23"/>
                </a:cxn>
                <a:cxn ang="0">
                  <a:pos x="31" y="24"/>
                </a:cxn>
                <a:cxn ang="0">
                  <a:pos x="28" y="28"/>
                </a:cxn>
                <a:cxn ang="0">
                  <a:pos x="23" y="30"/>
                </a:cxn>
                <a:cxn ang="0">
                  <a:pos x="22" y="31"/>
                </a:cxn>
                <a:cxn ang="0">
                  <a:pos x="16" y="32"/>
                </a:cxn>
                <a:cxn ang="0">
                  <a:pos x="12" y="31"/>
                </a:cxn>
                <a:cxn ang="0">
                  <a:pos x="11" y="31"/>
                </a:cxn>
                <a:cxn ang="0">
                  <a:pos x="10" y="30"/>
                </a:cxn>
                <a:cxn ang="0">
                  <a:pos x="5" y="28"/>
                </a:cxn>
                <a:cxn ang="0">
                  <a:pos x="2" y="24"/>
                </a:cxn>
                <a:cxn ang="0">
                  <a:pos x="1" y="23"/>
                </a:cxn>
                <a:cxn ang="0">
                  <a:pos x="0" y="16"/>
                </a:cxn>
                <a:cxn ang="0">
                  <a:pos x="1" y="11"/>
                </a:cxn>
                <a:cxn ang="0">
                  <a:pos x="1" y="10"/>
                </a:cxn>
                <a:cxn ang="0">
                  <a:pos x="2" y="9"/>
                </a:cxn>
                <a:cxn ang="0">
                  <a:pos x="5" y="5"/>
                </a:cxn>
                <a:cxn ang="0">
                  <a:pos x="10" y="2"/>
                </a:cxn>
                <a:cxn ang="0">
                  <a:pos x="11" y="1"/>
                </a:cxn>
                <a:cxn ang="0">
                  <a:pos x="12" y="1"/>
                </a:cxn>
                <a:cxn ang="0">
                  <a:pos x="16" y="0"/>
                </a:cxn>
              </a:cxnLst>
              <a:rect l="0" t="0" r="r" b="b"/>
              <a:pathLst>
                <a:path w="33" h="32">
                  <a:moveTo>
                    <a:pt x="16" y="4"/>
                  </a:moveTo>
                  <a:lnTo>
                    <a:pt x="13" y="5"/>
                  </a:lnTo>
                  <a:lnTo>
                    <a:pt x="8" y="8"/>
                  </a:lnTo>
                  <a:lnTo>
                    <a:pt x="5" y="12"/>
                  </a:lnTo>
                  <a:lnTo>
                    <a:pt x="4" y="16"/>
                  </a:lnTo>
                  <a:lnTo>
                    <a:pt x="5" y="21"/>
                  </a:lnTo>
                  <a:lnTo>
                    <a:pt x="8" y="25"/>
                  </a:lnTo>
                  <a:lnTo>
                    <a:pt x="13" y="28"/>
                  </a:lnTo>
                  <a:lnTo>
                    <a:pt x="16" y="29"/>
                  </a:lnTo>
                  <a:lnTo>
                    <a:pt x="20" y="28"/>
                  </a:lnTo>
                  <a:lnTo>
                    <a:pt x="25" y="25"/>
                  </a:lnTo>
                  <a:lnTo>
                    <a:pt x="28" y="21"/>
                  </a:lnTo>
                  <a:lnTo>
                    <a:pt x="29" y="16"/>
                  </a:lnTo>
                  <a:lnTo>
                    <a:pt x="28" y="12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1" y="9"/>
                  </a:lnTo>
                  <a:lnTo>
                    <a:pt x="32" y="10"/>
                  </a:lnTo>
                  <a:lnTo>
                    <a:pt x="32" y="11"/>
                  </a:lnTo>
                  <a:lnTo>
                    <a:pt x="33" y="16"/>
                  </a:lnTo>
                  <a:lnTo>
                    <a:pt x="32" y="23"/>
                  </a:lnTo>
                  <a:lnTo>
                    <a:pt x="31" y="24"/>
                  </a:lnTo>
                  <a:lnTo>
                    <a:pt x="28" y="28"/>
                  </a:lnTo>
                  <a:lnTo>
                    <a:pt x="23" y="30"/>
                  </a:lnTo>
                  <a:lnTo>
                    <a:pt x="22" y="31"/>
                  </a:lnTo>
                  <a:lnTo>
                    <a:pt x="16" y="32"/>
                  </a:lnTo>
                  <a:lnTo>
                    <a:pt x="12" y="31"/>
                  </a:lnTo>
                  <a:lnTo>
                    <a:pt x="11" y="31"/>
                  </a:lnTo>
                  <a:lnTo>
                    <a:pt x="10" y="30"/>
                  </a:lnTo>
                  <a:lnTo>
                    <a:pt x="5" y="28"/>
                  </a:lnTo>
                  <a:lnTo>
                    <a:pt x="2" y="24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11"/>
                  </a:lnTo>
                  <a:lnTo>
                    <a:pt x="1" y="10"/>
                  </a:lnTo>
                  <a:lnTo>
                    <a:pt x="2" y="9"/>
                  </a:lnTo>
                  <a:lnTo>
                    <a:pt x="5" y="5"/>
                  </a:lnTo>
                  <a:lnTo>
                    <a:pt x="10" y="2"/>
                  </a:lnTo>
                  <a:lnTo>
                    <a:pt x="11" y="1"/>
                  </a:lnTo>
                  <a:lnTo>
                    <a:pt x="12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0" name="Freeform 418">
              <a:extLst>
                <a:ext uri="{FF2B5EF4-FFF2-40B4-BE49-F238E27FC236}">
                  <a16:creationId xmlns:a16="http://schemas.microsoft.com/office/drawing/2014/main" id="{CA28D789-3ED6-4831-8CE4-A8F27CDDC03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6975" y="3971042"/>
              <a:ext cx="32264" cy="33416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8" y="1"/>
                </a:cxn>
                <a:cxn ang="0">
                  <a:pos x="22" y="3"/>
                </a:cxn>
                <a:cxn ang="0">
                  <a:pos x="25" y="6"/>
                </a:cxn>
                <a:cxn ang="0">
                  <a:pos x="27" y="10"/>
                </a:cxn>
                <a:cxn ang="0">
                  <a:pos x="28" y="14"/>
                </a:cxn>
                <a:cxn ang="0">
                  <a:pos x="27" y="19"/>
                </a:cxn>
                <a:cxn ang="0">
                  <a:pos x="25" y="23"/>
                </a:cxn>
                <a:cxn ang="0">
                  <a:pos x="22" y="26"/>
                </a:cxn>
                <a:cxn ang="0">
                  <a:pos x="18" y="28"/>
                </a:cxn>
                <a:cxn ang="0">
                  <a:pos x="14" y="29"/>
                </a:cxn>
                <a:cxn ang="0">
                  <a:pos x="10" y="28"/>
                </a:cxn>
                <a:cxn ang="0">
                  <a:pos x="7" y="27"/>
                </a:cxn>
                <a:cxn ang="0">
                  <a:pos x="4" y="24"/>
                </a:cxn>
                <a:cxn ang="0">
                  <a:pos x="0" y="18"/>
                </a:cxn>
                <a:cxn ang="0">
                  <a:pos x="0" y="10"/>
                </a:cxn>
                <a:cxn ang="0">
                  <a:pos x="2" y="8"/>
                </a:cxn>
                <a:cxn ang="0">
                  <a:pos x="4" y="4"/>
                </a:cxn>
                <a:cxn ang="0">
                  <a:pos x="7" y="2"/>
                </a:cxn>
                <a:cxn ang="0">
                  <a:pos x="10" y="1"/>
                </a:cxn>
                <a:cxn ang="0">
                  <a:pos x="14" y="0"/>
                </a:cxn>
              </a:cxnLst>
              <a:rect l="0" t="0" r="r" b="b"/>
              <a:pathLst>
                <a:path w="28" h="29">
                  <a:moveTo>
                    <a:pt x="14" y="0"/>
                  </a:moveTo>
                  <a:lnTo>
                    <a:pt x="18" y="1"/>
                  </a:lnTo>
                  <a:lnTo>
                    <a:pt x="22" y="3"/>
                  </a:lnTo>
                  <a:lnTo>
                    <a:pt x="25" y="6"/>
                  </a:lnTo>
                  <a:lnTo>
                    <a:pt x="27" y="10"/>
                  </a:lnTo>
                  <a:lnTo>
                    <a:pt x="28" y="14"/>
                  </a:lnTo>
                  <a:lnTo>
                    <a:pt x="27" y="19"/>
                  </a:lnTo>
                  <a:lnTo>
                    <a:pt x="25" y="23"/>
                  </a:lnTo>
                  <a:lnTo>
                    <a:pt x="22" y="26"/>
                  </a:lnTo>
                  <a:lnTo>
                    <a:pt x="18" y="28"/>
                  </a:lnTo>
                  <a:lnTo>
                    <a:pt x="14" y="29"/>
                  </a:lnTo>
                  <a:lnTo>
                    <a:pt x="10" y="28"/>
                  </a:lnTo>
                  <a:lnTo>
                    <a:pt x="7" y="27"/>
                  </a:lnTo>
                  <a:lnTo>
                    <a:pt x="4" y="24"/>
                  </a:lnTo>
                  <a:lnTo>
                    <a:pt x="0" y="18"/>
                  </a:lnTo>
                  <a:lnTo>
                    <a:pt x="0" y="10"/>
                  </a:lnTo>
                  <a:lnTo>
                    <a:pt x="2" y="8"/>
                  </a:lnTo>
                  <a:lnTo>
                    <a:pt x="4" y="4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1" name="Line 419">
              <a:extLst>
                <a:ext uri="{FF2B5EF4-FFF2-40B4-BE49-F238E27FC236}">
                  <a16:creationId xmlns:a16="http://schemas.microsoft.com/office/drawing/2014/main" id="{4BDDFBD1-77D1-42A5-89ED-75EB2EC499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88087" y="3987174"/>
              <a:ext cx="1152" cy="576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2" name="Line 420">
              <a:extLst>
                <a:ext uri="{FF2B5EF4-FFF2-40B4-BE49-F238E27FC236}">
                  <a16:creationId xmlns:a16="http://schemas.microsoft.com/office/drawing/2014/main" id="{EE123091-EA36-4270-A003-0A87B52281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85782" y="3992936"/>
              <a:ext cx="2305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3" name="Line 421">
              <a:extLst>
                <a:ext uri="{FF2B5EF4-FFF2-40B4-BE49-F238E27FC236}">
                  <a16:creationId xmlns:a16="http://schemas.microsoft.com/office/drawing/2014/main" id="{969D3E8C-1631-4750-8807-C68F0A6BE5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82325" y="3997545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4" name="Line 422">
              <a:extLst>
                <a:ext uri="{FF2B5EF4-FFF2-40B4-BE49-F238E27FC236}">
                  <a16:creationId xmlns:a16="http://schemas.microsoft.com/office/drawing/2014/main" id="{AAB43E14-E76D-4232-8080-C0E6334074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77716" y="4001002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5" name="Line 423">
              <a:extLst>
                <a:ext uri="{FF2B5EF4-FFF2-40B4-BE49-F238E27FC236}">
                  <a16:creationId xmlns:a16="http://schemas.microsoft.com/office/drawing/2014/main" id="{2318B945-F979-45F8-9950-CE87507D88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73107" y="4003306"/>
              <a:ext cx="4609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6" name="Line 424">
              <a:extLst>
                <a:ext uri="{FF2B5EF4-FFF2-40B4-BE49-F238E27FC236}">
                  <a16:creationId xmlns:a16="http://schemas.microsoft.com/office/drawing/2014/main" id="{7269DC4A-171E-4BD0-A8C3-1DAA85078A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68498" y="4003306"/>
              <a:ext cx="4609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7" name="Line 425">
              <a:extLst>
                <a:ext uri="{FF2B5EF4-FFF2-40B4-BE49-F238E27FC236}">
                  <a16:creationId xmlns:a16="http://schemas.microsoft.com/office/drawing/2014/main" id="{97B04C20-0D63-47C1-8F3D-9B98EEA37D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65041" y="4002154"/>
              <a:ext cx="3457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8" name="Line 426">
              <a:extLst>
                <a:ext uri="{FF2B5EF4-FFF2-40B4-BE49-F238E27FC236}">
                  <a16:creationId xmlns:a16="http://schemas.microsoft.com/office/drawing/2014/main" id="{B5AB9052-D704-435C-A721-3C4C7020F6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61584" y="3998697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9" name="Line 427">
              <a:extLst>
                <a:ext uri="{FF2B5EF4-FFF2-40B4-BE49-F238E27FC236}">
                  <a16:creationId xmlns:a16="http://schemas.microsoft.com/office/drawing/2014/main" id="{493307A4-4811-47C0-A439-561116ED4A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56975" y="3991784"/>
              <a:ext cx="4609" cy="6914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0" name="Line 428">
              <a:extLst>
                <a:ext uri="{FF2B5EF4-FFF2-40B4-BE49-F238E27FC236}">
                  <a16:creationId xmlns:a16="http://schemas.microsoft.com/office/drawing/2014/main" id="{3DFA25DF-3DD7-42B0-93F7-426AD7E73D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56975" y="3982565"/>
              <a:ext cx="1152" cy="921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1" name="Line 429">
              <a:extLst>
                <a:ext uri="{FF2B5EF4-FFF2-40B4-BE49-F238E27FC236}">
                  <a16:creationId xmlns:a16="http://schemas.microsoft.com/office/drawing/2014/main" id="{3AB062CA-D65B-4881-B4D4-3B19F16D89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56975" y="3980261"/>
              <a:ext cx="2305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2" name="Line 430">
              <a:extLst>
                <a:ext uri="{FF2B5EF4-FFF2-40B4-BE49-F238E27FC236}">
                  <a16:creationId xmlns:a16="http://schemas.microsoft.com/office/drawing/2014/main" id="{3983A7A5-5320-458B-84B1-31D3FB32B6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59280" y="3975652"/>
              <a:ext cx="2305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3" name="Line 431">
              <a:extLst>
                <a:ext uri="{FF2B5EF4-FFF2-40B4-BE49-F238E27FC236}">
                  <a16:creationId xmlns:a16="http://schemas.microsoft.com/office/drawing/2014/main" id="{140E417B-A571-4A9D-A86A-1231669603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61584" y="3973347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" name="Line 432">
              <a:extLst>
                <a:ext uri="{FF2B5EF4-FFF2-40B4-BE49-F238E27FC236}">
                  <a16:creationId xmlns:a16="http://schemas.microsoft.com/office/drawing/2014/main" id="{4CA1C531-835B-4412-8D9C-2B004E1CD08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65041" y="3972195"/>
              <a:ext cx="3457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5" name="Line 433">
              <a:extLst>
                <a:ext uri="{FF2B5EF4-FFF2-40B4-BE49-F238E27FC236}">
                  <a16:creationId xmlns:a16="http://schemas.microsoft.com/office/drawing/2014/main" id="{51267A1C-BFDF-4FDB-B741-10BEC51DED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68498" y="3971042"/>
              <a:ext cx="4609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6" name="Line 434">
              <a:extLst>
                <a:ext uri="{FF2B5EF4-FFF2-40B4-BE49-F238E27FC236}">
                  <a16:creationId xmlns:a16="http://schemas.microsoft.com/office/drawing/2014/main" id="{BF26E50E-428F-4805-BB3B-B8473AC060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3107" y="3971042"/>
              <a:ext cx="4609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7" name="Line 435">
              <a:extLst>
                <a:ext uri="{FF2B5EF4-FFF2-40B4-BE49-F238E27FC236}">
                  <a16:creationId xmlns:a16="http://schemas.microsoft.com/office/drawing/2014/main" id="{3B4A858C-108E-4740-89A7-091667C24D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7716" y="3972195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8" name="Line 436">
              <a:extLst>
                <a:ext uri="{FF2B5EF4-FFF2-40B4-BE49-F238E27FC236}">
                  <a16:creationId xmlns:a16="http://schemas.microsoft.com/office/drawing/2014/main" id="{36916B59-FD49-4C17-A894-08DBFAA056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82325" y="3974499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9" name="Line 437">
              <a:extLst>
                <a:ext uri="{FF2B5EF4-FFF2-40B4-BE49-F238E27FC236}">
                  <a16:creationId xmlns:a16="http://schemas.microsoft.com/office/drawing/2014/main" id="{3B65FC01-DF9F-4AA3-B146-D0DA3D4B1F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85782" y="3977956"/>
              <a:ext cx="2305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0" name="Line 438">
              <a:extLst>
                <a:ext uri="{FF2B5EF4-FFF2-40B4-BE49-F238E27FC236}">
                  <a16:creationId xmlns:a16="http://schemas.microsoft.com/office/drawing/2014/main" id="{2C255E86-FAA2-4750-B92E-6D96A11D62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88087" y="3982565"/>
              <a:ext cx="1152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1" name="Freeform 439">
              <a:extLst>
                <a:ext uri="{FF2B5EF4-FFF2-40B4-BE49-F238E27FC236}">
                  <a16:creationId xmlns:a16="http://schemas.microsoft.com/office/drawing/2014/main" id="{5DB26D46-E6F2-42CC-BEEA-9415EED0092A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1991" y="5150979"/>
              <a:ext cx="33416" cy="3226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8" y="0"/>
                </a:cxn>
                <a:cxn ang="0">
                  <a:pos x="24" y="3"/>
                </a:cxn>
                <a:cxn ang="0">
                  <a:pos x="27" y="6"/>
                </a:cxn>
                <a:cxn ang="0">
                  <a:pos x="28" y="9"/>
                </a:cxn>
                <a:cxn ang="0">
                  <a:pos x="29" y="13"/>
                </a:cxn>
                <a:cxn ang="0">
                  <a:pos x="27" y="21"/>
                </a:cxn>
                <a:cxn ang="0">
                  <a:pos x="24" y="24"/>
                </a:cxn>
                <a:cxn ang="0">
                  <a:pos x="18" y="28"/>
                </a:cxn>
                <a:cxn ang="0">
                  <a:pos x="11" y="28"/>
                </a:cxn>
                <a:cxn ang="0">
                  <a:pos x="8" y="26"/>
                </a:cxn>
                <a:cxn ang="0">
                  <a:pos x="4" y="24"/>
                </a:cxn>
                <a:cxn ang="0">
                  <a:pos x="2" y="21"/>
                </a:cxn>
                <a:cxn ang="0">
                  <a:pos x="0" y="13"/>
                </a:cxn>
                <a:cxn ang="0">
                  <a:pos x="1" y="9"/>
                </a:cxn>
                <a:cxn ang="0">
                  <a:pos x="2" y="6"/>
                </a:cxn>
                <a:cxn ang="0">
                  <a:pos x="4" y="3"/>
                </a:cxn>
                <a:cxn ang="0">
                  <a:pos x="8" y="2"/>
                </a:cxn>
                <a:cxn ang="0">
                  <a:pos x="11" y="0"/>
                </a:cxn>
              </a:cxnLst>
              <a:rect l="0" t="0" r="r" b="b"/>
              <a:pathLst>
                <a:path w="29" h="28">
                  <a:moveTo>
                    <a:pt x="11" y="0"/>
                  </a:moveTo>
                  <a:lnTo>
                    <a:pt x="18" y="0"/>
                  </a:lnTo>
                  <a:lnTo>
                    <a:pt x="24" y="3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3"/>
                  </a:lnTo>
                  <a:lnTo>
                    <a:pt x="27" y="21"/>
                  </a:lnTo>
                  <a:lnTo>
                    <a:pt x="24" y="24"/>
                  </a:lnTo>
                  <a:lnTo>
                    <a:pt x="18" y="28"/>
                  </a:lnTo>
                  <a:lnTo>
                    <a:pt x="11" y="28"/>
                  </a:lnTo>
                  <a:lnTo>
                    <a:pt x="8" y="26"/>
                  </a:lnTo>
                  <a:lnTo>
                    <a:pt x="4" y="24"/>
                  </a:lnTo>
                  <a:lnTo>
                    <a:pt x="2" y="21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3"/>
                  </a:lnTo>
                  <a:lnTo>
                    <a:pt x="8" y="2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2" name="Line 440">
              <a:extLst>
                <a:ext uri="{FF2B5EF4-FFF2-40B4-BE49-F238E27FC236}">
                  <a16:creationId xmlns:a16="http://schemas.microsoft.com/office/drawing/2014/main" id="{B8E544E1-A9FB-42E1-9BAA-C4EB99AB0F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93103" y="5165959"/>
              <a:ext cx="2305" cy="921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3" name="Line 441">
              <a:extLst>
                <a:ext uri="{FF2B5EF4-FFF2-40B4-BE49-F238E27FC236}">
                  <a16:creationId xmlns:a16="http://schemas.microsoft.com/office/drawing/2014/main" id="{39B1AB85-9061-4232-8593-EC3B3265A8E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89646" y="5175177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4" name="Line 442">
              <a:extLst>
                <a:ext uri="{FF2B5EF4-FFF2-40B4-BE49-F238E27FC236}">
                  <a16:creationId xmlns:a16="http://schemas.microsoft.com/office/drawing/2014/main" id="{D6543386-F203-47B4-A8CC-19EE49C62A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82732" y="5178634"/>
              <a:ext cx="6914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5" name="Line 443">
              <a:extLst>
                <a:ext uri="{FF2B5EF4-FFF2-40B4-BE49-F238E27FC236}">
                  <a16:creationId xmlns:a16="http://schemas.microsoft.com/office/drawing/2014/main" id="{EAE3A940-7B3E-48F2-AF10-B463B590A9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74666" y="5183243"/>
              <a:ext cx="8066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6" name="Line 444">
              <a:extLst>
                <a:ext uri="{FF2B5EF4-FFF2-40B4-BE49-F238E27FC236}">
                  <a16:creationId xmlns:a16="http://schemas.microsoft.com/office/drawing/2014/main" id="{B9427939-898B-4070-A05B-C1822C0C22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171209" y="5180939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7" name="Line 445">
              <a:extLst>
                <a:ext uri="{FF2B5EF4-FFF2-40B4-BE49-F238E27FC236}">
                  <a16:creationId xmlns:a16="http://schemas.microsoft.com/office/drawing/2014/main" id="{0F19BE6C-1E61-4FEE-9F00-6EEE8F31B4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166600" y="5178634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8" name="Line 446">
              <a:extLst>
                <a:ext uri="{FF2B5EF4-FFF2-40B4-BE49-F238E27FC236}">
                  <a16:creationId xmlns:a16="http://schemas.microsoft.com/office/drawing/2014/main" id="{C04E5DA4-54AC-4D5A-ACC9-7FD4B95DDD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164296" y="5175177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9" name="Line 447">
              <a:extLst>
                <a:ext uri="{FF2B5EF4-FFF2-40B4-BE49-F238E27FC236}">
                  <a16:creationId xmlns:a16="http://schemas.microsoft.com/office/drawing/2014/main" id="{5AA549C2-6FD5-42C6-BFBF-22DDF97D21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161991" y="5165959"/>
              <a:ext cx="2305" cy="921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0" name="Line 448">
              <a:extLst>
                <a:ext uri="{FF2B5EF4-FFF2-40B4-BE49-F238E27FC236}">
                  <a16:creationId xmlns:a16="http://schemas.microsoft.com/office/drawing/2014/main" id="{742922F6-368C-4DAE-B783-F5EBBA5479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61991" y="5161350"/>
              <a:ext cx="1152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1" name="Line 449">
              <a:extLst>
                <a:ext uri="{FF2B5EF4-FFF2-40B4-BE49-F238E27FC236}">
                  <a16:creationId xmlns:a16="http://schemas.microsoft.com/office/drawing/2014/main" id="{AE440EEC-5154-4E93-8C53-65E6D149F20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63143" y="5157893"/>
              <a:ext cx="1152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2" name="Line 450">
              <a:extLst>
                <a:ext uri="{FF2B5EF4-FFF2-40B4-BE49-F238E27FC236}">
                  <a16:creationId xmlns:a16="http://schemas.microsoft.com/office/drawing/2014/main" id="{157740EE-85B3-4234-BE32-40D95B60D2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64296" y="5154436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3" name="Line 451">
              <a:extLst>
                <a:ext uri="{FF2B5EF4-FFF2-40B4-BE49-F238E27FC236}">
                  <a16:creationId xmlns:a16="http://schemas.microsoft.com/office/drawing/2014/main" id="{97DDFB84-4C66-4CDB-AE0E-9038B981348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66600" y="5153284"/>
              <a:ext cx="4609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" name="Line 452">
              <a:extLst>
                <a:ext uri="{FF2B5EF4-FFF2-40B4-BE49-F238E27FC236}">
                  <a16:creationId xmlns:a16="http://schemas.microsoft.com/office/drawing/2014/main" id="{01530E12-A4D6-4158-9FCD-22DF51AA99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71209" y="5150979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" name="Line 453">
              <a:extLst>
                <a:ext uri="{FF2B5EF4-FFF2-40B4-BE49-F238E27FC236}">
                  <a16:creationId xmlns:a16="http://schemas.microsoft.com/office/drawing/2014/main" id="{4A61EEEA-0FA6-453C-9FF6-2D52682C24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74666" y="5150979"/>
              <a:ext cx="8066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6" name="Line 454">
              <a:extLst>
                <a:ext uri="{FF2B5EF4-FFF2-40B4-BE49-F238E27FC236}">
                  <a16:creationId xmlns:a16="http://schemas.microsoft.com/office/drawing/2014/main" id="{BC0B2D95-23CA-46B0-9F3F-A1F0DFFBB6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82732" y="5150979"/>
              <a:ext cx="6914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7" name="Line 455">
              <a:extLst>
                <a:ext uri="{FF2B5EF4-FFF2-40B4-BE49-F238E27FC236}">
                  <a16:creationId xmlns:a16="http://schemas.microsoft.com/office/drawing/2014/main" id="{E1E2001F-5561-4FF3-A441-8E6856A78E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89646" y="5154436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8" name="Line 456">
              <a:extLst>
                <a:ext uri="{FF2B5EF4-FFF2-40B4-BE49-F238E27FC236}">
                  <a16:creationId xmlns:a16="http://schemas.microsoft.com/office/drawing/2014/main" id="{E85059AA-E499-442B-A2F9-BD37B9750F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3103" y="5157893"/>
              <a:ext cx="1152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9" name="Line 457">
              <a:extLst>
                <a:ext uri="{FF2B5EF4-FFF2-40B4-BE49-F238E27FC236}">
                  <a16:creationId xmlns:a16="http://schemas.microsoft.com/office/drawing/2014/main" id="{A052288D-57F7-4B43-9734-07FE1EFC56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4255" y="5161350"/>
              <a:ext cx="1152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0" name="Freeform 458">
              <a:extLst>
                <a:ext uri="{FF2B5EF4-FFF2-40B4-BE49-F238E27FC236}">
                  <a16:creationId xmlns:a16="http://schemas.microsoft.com/office/drawing/2014/main" id="{70891466-24FB-4A8B-9D95-C49552F992C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5651" y="5248923"/>
              <a:ext cx="32264" cy="32264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8" y="0"/>
                </a:cxn>
                <a:cxn ang="0">
                  <a:pos x="24" y="4"/>
                </a:cxn>
                <a:cxn ang="0">
                  <a:pos x="26" y="7"/>
                </a:cxn>
                <a:cxn ang="0">
                  <a:pos x="28" y="10"/>
                </a:cxn>
                <a:cxn ang="0">
                  <a:pos x="28" y="14"/>
                </a:cxn>
                <a:cxn ang="0">
                  <a:pos x="27" y="19"/>
                </a:cxn>
                <a:cxn ang="0">
                  <a:pos x="25" y="22"/>
                </a:cxn>
                <a:cxn ang="0">
                  <a:pos x="22" y="25"/>
                </a:cxn>
                <a:cxn ang="0">
                  <a:pos x="19" y="27"/>
                </a:cxn>
                <a:cxn ang="0">
                  <a:pos x="14" y="28"/>
                </a:cxn>
                <a:cxn ang="0">
                  <a:pos x="10" y="28"/>
                </a:cxn>
                <a:cxn ang="0">
                  <a:pos x="7" y="26"/>
                </a:cxn>
                <a:cxn ang="0">
                  <a:pos x="3" y="24"/>
                </a:cxn>
                <a:cxn ang="0">
                  <a:pos x="1" y="21"/>
                </a:cxn>
                <a:cxn ang="0">
                  <a:pos x="1" y="18"/>
                </a:cxn>
                <a:cxn ang="0">
                  <a:pos x="0" y="14"/>
                </a:cxn>
                <a:cxn ang="0">
                  <a:pos x="1" y="7"/>
                </a:cxn>
                <a:cxn ang="0">
                  <a:pos x="3" y="4"/>
                </a:cxn>
                <a:cxn ang="0">
                  <a:pos x="7" y="2"/>
                </a:cxn>
                <a:cxn ang="0">
                  <a:pos x="10" y="0"/>
                </a:cxn>
              </a:cxnLst>
              <a:rect l="0" t="0" r="r" b="b"/>
              <a:pathLst>
                <a:path w="28" h="28">
                  <a:moveTo>
                    <a:pt x="10" y="0"/>
                  </a:moveTo>
                  <a:lnTo>
                    <a:pt x="18" y="0"/>
                  </a:lnTo>
                  <a:lnTo>
                    <a:pt x="24" y="4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8" y="14"/>
                  </a:lnTo>
                  <a:lnTo>
                    <a:pt x="27" y="19"/>
                  </a:lnTo>
                  <a:lnTo>
                    <a:pt x="25" y="22"/>
                  </a:lnTo>
                  <a:lnTo>
                    <a:pt x="22" y="25"/>
                  </a:lnTo>
                  <a:lnTo>
                    <a:pt x="19" y="27"/>
                  </a:lnTo>
                  <a:lnTo>
                    <a:pt x="14" y="28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3" y="24"/>
                  </a:lnTo>
                  <a:lnTo>
                    <a:pt x="1" y="21"/>
                  </a:lnTo>
                  <a:lnTo>
                    <a:pt x="1" y="18"/>
                  </a:lnTo>
                  <a:lnTo>
                    <a:pt x="0" y="14"/>
                  </a:lnTo>
                  <a:lnTo>
                    <a:pt x="1" y="7"/>
                  </a:lnTo>
                  <a:lnTo>
                    <a:pt x="3" y="4"/>
                  </a:lnTo>
                  <a:lnTo>
                    <a:pt x="7" y="2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1" name="Line 459">
              <a:extLst>
                <a:ext uri="{FF2B5EF4-FFF2-40B4-BE49-F238E27FC236}">
                  <a16:creationId xmlns:a16="http://schemas.microsoft.com/office/drawing/2014/main" id="{F61BD286-1D9C-4DA9-84FA-C7C354F1F2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46763" y="5265055"/>
              <a:ext cx="1152" cy="576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2" name="Line 460">
              <a:extLst>
                <a:ext uri="{FF2B5EF4-FFF2-40B4-BE49-F238E27FC236}">
                  <a16:creationId xmlns:a16="http://schemas.microsoft.com/office/drawing/2014/main" id="{FF449A22-C0A7-4CC5-B43A-E80B517C4D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44458" y="5270817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3" name="Line 461">
              <a:extLst>
                <a:ext uri="{FF2B5EF4-FFF2-40B4-BE49-F238E27FC236}">
                  <a16:creationId xmlns:a16="http://schemas.microsoft.com/office/drawing/2014/main" id="{85B54251-C7DE-4D56-A729-B612345F65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41001" y="5274274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4" name="Line 462">
              <a:extLst>
                <a:ext uri="{FF2B5EF4-FFF2-40B4-BE49-F238E27FC236}">
                  <a16:creationId xmlns:a16="http://schemas.microsoft.com/office/drawing/2014/main" id="{3164AFE3-8675-47BF-AA41-FB84F2939D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37545" y="5277730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" name="Line 463">
              <a:extLst>
                <a:ext uri="{FF2B5EF4-FFF2-40B4-BE49-F238E27FC236}">
                  <a16:creationId xmlns:a16="http://schemas.microsoft.com/office/drawing/2014/main" id="{77F262E2-94FA-434A-B72E-0AA39B18AE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31783" y="5280035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6" name="Line 464">
              <a:extLst>
                <a:ext uri="{FF2B5EF4-FFF2-40B4-BE49-F238E27FC236}">
                  <a16:creationId xmlns:a16="http://schemas.microsoft.com/office/drawing/2014/main" id="{326A66D9-1079-4063-9998-307083DAC0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27174" y="5281187"/>
              <a:ext cx="4609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7" name="Line 465">
              <a:extLst>
                <a:ext uri="{FF2B5EF4-FFF2-40B4-BE49-F238E27FC236}">
                  <a16:creationId xmlns:a16="http://schemas.microsoft.com/office/drawing/2014/main" id="{0377BE36-8F25-481E-A26A-42A4733126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23717" y="5278883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8" name="Line 466">
              <a:extLst>
                <a:ext uri="{FF2B5EF4-FFF2-40B4-BE49-F238E27FC236}">
                  <a16:creationId xmlns:a16="http://schemas.microsoft.com/office/drawing/2014/main" id="{CB777A9A-C85D-4DC3-94C2-46D1E3ACCE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19108" y="5276578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9" name="Line 467">
              <a:extLst>
                <a:ext uri="{FF2B5EF4-FFF2-40B4-BE49-F238E27FC236}">
                  <a16:creationId xmlns:a16="http://schemas.microsoft.com/office/drawing/2014/main" id="{5EA432C3-9B69-436F-B0A3-34B8A08B62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16803" y="5273121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0" name="Line 468">
              <a:extLst>
                <a:ext uri="{FF2B5EF4-FFF2-40B4-BE49-F238E27FC236}">
                  <a16:creationId xmlns:a16="http://schemas.microsoft.com/office/drawing/2014/main" id="{5B51E686-D42C-43E5-B575-96485759B9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16803" y="5269664"/>
              <a:ext cx="1152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1" name="Line 469">
              <a:extLst>
                <a:ext uri="{FF2B5EF4-FFF2-40B4-BE49-F238E27FC236}">
                  <a16:creationId xmlns:a16="http://schemas.microsoft.com/office/drawing/2014/main" id="{FFE7B96F-9D20-4DF3-B458-53428AAD97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15651" y="5265055"/>
              <a:ext cx="1152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2" name="Line 470">
              <a:extLst>
                <a:ext uri="{FF2B5EF4-FFF2-40B4-BE49-F238E27FC236}">
                  <a16:creationId xmlns:a16="http://schemas.microsoft.com/office/drawing/2014/main" id="{1C1378CE-E9F5-46CA-982B-BF4ED7615DF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15651" y="5256989"/>
              <a:ext cx="1152" cy="8066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3" name="Line 471">
              <a:extLst>
                <a:ext uri="{FF2B5EF4-FFF2-40B4-BE49-F238E27FC236}">
                  <a16:creationId xmlns:a16="http://schemas.microsoft.com/office/drawing/2014/main" id="{DF526EBF-6CC9-40B6-B71C-6061FB67C5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16803" y="5253533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4" name="Line 472">
              <a:extLst>
                <a:ext uri="{FF2B5EF4-FFF2-40B4-BE49-F238E27FC236}">
                  <a16:creationId xmlns:a16="http://schemas.microsoft.com/office/drawing/2014/main" id="{5DE44919-48D5-4D10-8231-B64FD17FD7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19108" y="5251228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" name="Line 473">
              <a:extLst>
                <a:ext uri="{FF2B5EF4-FFF2-40B4-BE49-F238E27FC236}">
                  <a16:creationId xmlns:a16="http://schemas.microsoft.com/office/drawing/2014/main" id="{ED97E9B9-9E72-4D39-93CE-6A6B3016DC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23717" y="5248923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6" name="Line 474">
              <a:extLst>
                <a:ext uri="{FF2B5EF4-FFF2-40B4-BE49-F238E27FC236}">
                  <a16:creationId xmlns:a16="http://schemas.microsoft.com/office/drawing/2014/main" id="{0C2EECA3-432F-488F-9D59-6462296543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7174" y="5248923"/>
              <a:ext cx="9218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7" name="Line 475">
              <a:extLst>
                <a:ext uri="{FF2B5EF4-FFF2-40B4-BE49-F238E27FC236}">
                  <a16:creationId xmlns:a16="http://schemas.microsoft.com/office/drawing/2014/main" id="{67927516-8856-4DC9-8CBA-CB6D23DD78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36392" y="5248923"/>
              <a:ext cx="6914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8" name="Line 476">
              <a:extLst>
                <a:ext uri="{FF2B5EF4-FFF2-40B4-BE49-F238E27FC236}">
                  <a16:creationId xmlns:a16="http://schemas.microsoft.com/office/drawing/2014/main" id="{CCB6EFA5-D01B-4FCF-8140-4EE18D7FF8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3306" y="5253533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9" name="Line 477">
              <a:extLst>
                <a:ext uri="{FF2B5EF4-FFF2-40B4-BE49-F238E27FC236}">
                  <a16:creationId xmlns:a16="http://schemas.microsoft.com/office/drawing/2014/main" id="{BC1C5E57-A4E1-4371-9485-CC052FF4E5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5611" y="5256989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0" name="Line 478">
              <a:extLst>
                <a:ext uri="{FF2B5EF4-FFF2-40B4-BE49-F238E27FC236}">
                  <a16:creationId xmlns:a16="http://schemas.microsoft.com/office/drawing/2014/main" id="{467909C4-5FB6-49A8-9F0C-76099924E0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7915" y="5260446"/>
              <a:ext cx="1152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1" name="Freeform 479">
              <a:extLst>
                <a:ext uri="{FF2B5EF4-FFF2-40B4-BE49-F238E27FC236}">
                  <a16:creationId xmlns:a16="http://schemas.microsoft.com/office/drawing/2014/main" id="{26AF2DC5-DDCF-4936-8559-693EEBB86E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9623" y="3627662"/>
              <a:ext cx="32264" cy="32264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8" y="0"/>
                </a:cxn>
                <a:cxn ang="0">
                  <a:pos x="22" y="2"/>
                </a:cxn>
                <a:cxn ang="0">
                  <a:pos x="24" y="4"/>
                </a:cxn>
                <a:cxn ang="0">
                  <a:pos x="28" y="9"/>
                </a:cxn>
                <a:cxn ang="0">
                  <a:pos x="28" y="17"/>
                </a:cxn>
                <a:cxn ang="0">
                  <a:pos x="26" y="21"/>
                </a:cxn>
                <a:cxn ang="0">
                  <a:pos x="24" y="24"/>
                </a:cxn>
                <a:cxn ang="0">
                  <a:pos x="22" y="26"/>
                </a:cxn>
                <a:cxn ang="0">
                  <a:pos x="18" y="28"/>
                </a:cxn>
                <a:cxn ang="0">
                  <a:pos x="10" y="28"/>
                </a:cxn>
                <a:cxn ang="0">
                  <a:pos x="4" y="24"/>
                </a:cxn>
                <a:cxn ang="0">
                  <a:pos x="2" y="21"/>
                </a:cxn>
                <a:cxn ang="0">
                  <a:pos x="0" y="17"/>
                </a:cxn>
                <a:cxn ang="0">
                  <a:pos x="0" y="13"/>
                </a:cxn>
                <a:cxn ang="0">
                  <a:pos x="1" y="9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9" y="1"/>
                </a:cxn>
                <a:cxn ang="0">
                  <a:pos x="14" y="0"/>
                </a:cxn>
              </a:cxnLst>
              <a:rect l="0" t="0" r="r" b="b"/>
              <a:pathLst>
                <a:path w="28" h="28">
                  <a:moveTo>
                    <a:pt x="14" y="0"/>
                  </a:moveTo>
                  <a:lnTo>
                    <a:pt x="18" y="0"/>
                  </a:lnTo>
                  <a:lnTo>
                    <a:pt x="22" y="2"/>
                  </a:lnTo>
                  <a:lnTo>
                    <a:pt x="24" y="4"/>
                  </a:lnTo>
                  <a:lnTo>
                    <a:pt x="28" y="9"/>
                  </a:lnTo>
                  <a:lnTo>
                    <a:pt x="28" y="17"/>
                  </a:lnTo>
                  <a:lnTo>
                    <a:pt x="26" y="21"/>
                  </a:lnTo>
                  <a:lnTo>
                    <a:pt x="24" y="24"/>
                  </a:lnTo>
                  <a:lnTo>
                    <a:pt x="22" y="26"/>
                  </a:lnTo>
                  <a:lnTo>
                    <a:pt x="18" y="28"/>
                  </a:lnTo>
                  <a:lnTo>
                    <a:pt x="10" y="28"/>
                  </a:lnTo>
                  <a:lnTo>
                    <a:pt x="4" y="24"/>
                  </a:lnTo>
                  <a:lnTo>
                    <a:pt x="2" y="21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1" y="9"/>
                  </a:lnTo>
                  <a:lnTo>
                    <a:pt x="3" y="6"/>
                  </a:lnTo>
                  <a:lnTo>
                    <a:pt x="6" y="3"/>
                  </a:lnTo>
                  <a:lnTo>
                    <a:pt x="9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2" name="Line 480">
              <a:extLst>
                <a:ext uri="{FF2B5EF4-FFF2-40B4-BE49-F238E27FC236}">
                  <a16:creationId xmlns:a16="http://schemas.microsoft.com/office/drawing/2014/main" id="{502ED711-BDEE-4EA7-9D48-3D973E5A3E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71887" y="3642642"/>
              <a:ext cx="1152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3" name="Line 481">
              <a:extLst>
                <a:ext uri="{FF2B5EF4-FFF2-40B4-BE49-F238E27FC236}">
                  <a16:creationId xmlns:a16="http://schemas.microsoft.com/office/drawing/2014/main" id="{6DA694F3-6D98-47F7-92B2-DB12E58902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69583" y="3647251"/>
              <a:ext cx="2305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4" name="Line 482">
              <a:extLst>
                <a:ext uri="{FF2B5EF4-FFF2-40B4-BE49-F238E27FC236}">
                  <a16:creationId xmlns:a16="http://schemas.microsoft.com/office/drawing/2014/main" id="{97C4D3A4-53C0-4AD0-9604-8ED8696162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67278" y="3651860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" name="Line 483">
              <a:extLst>
                <a:ext uri="{FF2B5EF4-FFF2-40B4-BE49-F238E27FC236}">
                  <a16:creationId xmlns:a16="http://schemas.microsoft.com/office/drawing/2014/main" id="{0A4F5F4C-541B-459D-9936-3BDD626888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64973" y="3655317"/>
              <a:ext cx="2305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6" name="Line 484">
              <a:extLst>
                <a:ext uri="{FF2B5EF4-FFF2-40B4-BE49-F238E27FC236}">
                  <a16:creationId xmlns:a16="http://schemas.microsoft.com/office/drawing/2014/main" id="{567D376E-7425-4A32-8D13-8B50C80DDF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60364" y="3657622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7" name="Line 485">
              <a:extLst>
                <a:ext uri="{FF2B5EF4-FFF2-40B4-BE49-F238E27FC236}">
                  <a16:creationId xmlns:a16="http://schemas.microsoft.com/office/drawing/2014/main" id="{0BE3D37B-8918-4BC6-BD07-32D8DF0861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51146" y="3659926"/>
              <a:ext cx="9218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8" name="Line 486">
              <a:extLst>
                <a:ext uri="{FF2B5EF4-FFF2-40B4-BE49-F238E27FC236}">
                  <a16:creationId xmlns:a16="http://schemas.microsoft.com/office/drawing/2014/main" id="{34E5C254-51F8-4CEB-84D6-A4B14B5076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344232" y="3655317"/>
              <a:ext cx="6914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9" name="Line 487">
              <a:extLst>
                <a:ext uri="{FF2B5EF4-FFF2-40B4-BE49-F238E27FC236}">
                  <a16:creationId xmlns:a16="http://schemas.microsoft.com/office/drawing/2014/main" id="{14B6E324-F680-41B3-8C1D-BFA7FF6B76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341928" y="3651860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0" name="Line 488">
              <a:extLst>
                <a:ext uri="{FF2B5EF4-FFF2-40B4-BE49-F238E27FC236}">
                  <a16:creationId xmlns:a16="http://schemas.microsoft.com/office/drawing/2014/main" id="{B997E443-8ADE-4F2B-BE0C-93A4AE7C85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339623" y="3647251"/>
              <a:ext cx="2305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1" name="Line 489">
              <a:extLst>
                <a:ext uri="{FF2B5EF4-FFF2-40B4-BE49-F238E27FC236}">
                  <a16:creationId xmlns:a16="http://schemas.microsoft.com/office/drawing/2014/main" id="{5662712F-E4F0-4C27-98FE-D04E5BCF7C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39623" y="3642642"/>
              <a:ext cx="1152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2" name="Line 490">
              <a:extLst>
                <a:ext uri="{FF2B5EF4-FFF2-40B4-BE49-F238E27FC236}">
                  <a16:creationId xmlns:a16="http://schemas.microsoft.com/office/drawing/2014/main" id="{B3180875-1C74-4909-909A-818A56CC02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39623" y="3638033"/>
              <a:ext cx="1152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3" name="Line 491">
              <a:extLst>
                <a:ext uri="{FF2B5EF4-FFF2-40B4-BE49-F238E27FC236}">
                  <a16:creationId xmlns:a16="http://schemas.microsoft.com/office/drawing/2014/main" id="{1A9ABA6F-0B0C-4F5A-915E-B6FAA789A6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40775" y="3634576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4" name="Line 492">
              <a:extLst>
                <a:ext uri="{FF2B5EF4-FFF2-40B4-BE49-F238E27FC236}">
                  <a16:creationId xmlns:a16="http://schemas.microsoft.com/office/drawing/2014/main" id="{A9B0B18E-4F4E-4ED1-BB72-88C238DB4E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43080" y="3631119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" name="Line 493">
              <a:extLst>
                <a:ext uri="{FF2B5EF4-FFF2-40B4-BE49-F238E27FC236}">
                  <a16:creationId xmlns:a16="http://schemas.microsoft.com/office/drawing/2014/main" id="{7E6C9BA0-C335-4A9A-B1C1-44B08980CC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46537" y="3628815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6" name="Line 494">
              <a:extLst>
                <a:ext uri="{FF2B5EF4-FFF2-40B4-BE49-F238E27FC236}">
                  <a16:creationId xmlns:a16="http://schemas.microsoft.com/office/drawing/2014/main" id="{62876E9C-1E81-494D-8C30-6C56BE708A0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49994" y="3627662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7" name="Line 495">
              <a:extLst>
                <a:ext uri="{FF2B5EF4-FFF2-40B4-BE49-F238E27FC236}">
                  <a16:creationId xmlns:a16="http://schemas.microsoft.com/office/drawing/2014/main" id="{BF11429E-945A-4A07-B235-CC88DCBBC6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55755" y="3627662"/>
              <a:ext cx="4609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8" name="Line 496">
              <a:extLst>
                <a:ext uri="{FF2B5EF4-FFF2-40B4-BE49-F238E27FC236}">
                  <a16:creationId xmlns:a16="http://schemas.microsoft.com/office/drawing/2014/main" id="{A54359EE-2478-469F-84C2-BF9C471B23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0364" y="3627662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9" name="Line 497">
              <a:extLst>
                <a:ext uri="{FF2B5EF4-FFF2-40B4-BE49-F238E27FC236}">
                  <a16:creationId xmlns:a16="http://schemas.microsoft.com/office/drawing/2014/main" id="{5C883FE9-470B-47A2-8A3D-DFC39BC73D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4973" y="3629967"/>
              <a:ext cx="2305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0" name="Line 498">
              <a:extLst>
                <a:ext uri="{FF2B5EF4-FFF2-40B4-BE49-F238E27FC236}">
                  <a16:creationId xmlns:a16="http://schemas.microsoft.com/office/drawing/2014/main" id="{B13442BE-908A-4CBC-8818-9DE4B8D7D3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7278" y="3632272"/>
              <a:ext cx="4609" cy="576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1" name="Line 499">
              <a:extLst>
                <a:ext uri="{FF2B5EF4-FFF2-40B4-BE49-F238E27FC236}">
                  <a16:creationId xmlns:a16="http://schemas.microsoft.com/office/drawing/2014/main" id="{DE3272B6-97B3-4871-992A-ABB7B39F46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71887" y="3638033"/>
              <a:ext cx="1152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2" name="Freeform 500">
              <a:extLst>
                <a:ext uri="{FF2B5EF4-FFF2-40B4-BE49-F238E27FC236}">
                  <a16:creationId xmlns:a16="http://schemas.microsoft.com/office/drawing/2014/main" id="{E2931510-3073-404E-8CB1-1612E2CD9B43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9623" y="5985232"/>
              <a:ext cx="32264" cy="32264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8" y="0"/>
                </a:cxn>
                <a:cxn ang="0">
                  <a:pos x="22" y="2"/>
                </a:cxn>
                <a:cxn ang="0">
                  <a:pos x="24" y="4"/>
                </a:cxn>
                <a:cxn ang="0">
                  <a:pos x="26" y="7"/>
                </a:cxn>
                <a:cxn ang="0">
                  <a:pos x="28" y="11"/>
                </a:cxn>
                <a:cxn ang="0">
                  <a:pos x="28" y="19"/>
                </a:cxn>
                <a:cxn ang="0">
                  <a:pos x="24" y="25"/>
                </a:cxn>
                <a:cxn ang="0">
                  <a:pos x="22" y="26"/>
                </a:cxn>
                <a:cxn ang="0">
                  <a:pos x="18" y="28"/>
                </a:cxn>
                <a:cxn ang="0">
                  <a:pos x="14" y="28"/>
                </a:cxn>
                <a:cxn ang="0">
                  <a:pos x="9" y="27"/>
                </a:cxn>
                <a:cxn ang="0">
                  <a:pos x="6" y="26"/>
                </a:cxn>
                <a:cxn ang="0">
                  <a:pos x="3" y="23"/>
                </a:cxn>
                <a:cxn ang="0">
                  <a:pos x="1" y="20"/>
                </a:cxn>
                <a:cxn ang="0">
                  <a:pos x="0" y="15"/>
                </a:cxn>
                <a:cxn ang="0">
                  <a:pos x="0" y="11"/>
                </a:cxn>
                <a:cxn ang="0">
                  <a:pos x="2" y="7"/>
                </a:cxn>
                <a:cxn ang="0">
                  <a:pos x="4" y="4"/>
                </a:cxn>
                <a:cxn ang="0">
                  <a:pos x="10" y="0"/>
                </a:cxn>
              </a:cxnLst>
              <a:rect l="0" t="0" r="r" b="b"/>
              <a:pathLst>
                <a:path w="28" h="28">
                  <a:moveTo>
                    <a:pt x="10" y="0"/>
                  </a:moveTo>
                  <a:lnTo>
                    <a:pt x="18" y="0"/>
                  </a:lnTo>
                  <a:lnTo>
                    <a:pt x="22" y="2"/>
                  </a:lnTo>
                  <a:lnTo>
                    <a:pt x="24" y="4"/>
                  </a:lnTo>
                  <a:lnTo>
                    <a:pt x="26" y="7"/>
                  </a:lnTo>
                  <a:lnTo>
                    <a:pt x="28" y="11"/>
                  </a:lnTo>
                  <a:lnTo>
                    <a:pt x="28" y="19"/>
                  </a:lnTo>
                  <a:lnTo>
                    <a:pt x="24" y="25"/>
                  </a:lnTo>
                  <a:lnTo>
                    <a:pt x="22" y="26"/>
                  </a:lnTo>
                  <a:lnTo>
                    <a:pt x="18" y="28"/>
                  </a:lnTo>
                  <a:lnTo>
                    <a:pt x="14" y="28"/>
                  </a:lnTo>
                  <a:lnTo>
                    <a:pt x="9" y="27"/>
                  </a:lnTo>
                  <a:lnTo>
                    <a:pt x="6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7"/>
                  </a:lnTo>
                  <a:lnTo>
                    <a:pt x="4" y="4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3" name="Freeform 501">
              <a:extLst>
                <a:ext uri="{FF2B5EF4-FFF2-40B4-BE49-F238E27FC236}">
                  <a16:creationId xmlns:a16="http://schemas.microsoft.com/office/drawing/2014/main" id="{D983C9BD-EC20-48B5-A178-7381DFC23B7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337319" y="5982927"/>
              <a:ext cx="36873" cy="36873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2" y="5"/>
                </a:cxn>
                <a:cxn ang="0">
                  <a:pos x="8" y="8"/>
                </a:cxn>
                <a:cxn ang="0">
                  <a:pos x="5" y="12"/>
                </a:cxn>
                <a:cxn ang="0">
                  <a:pos x="4" y="17"/>
                </a:cxn>
                <a:cxn ang="0">
                  <a:pos x="5" y="21"/>
                </a:cxn>
                <a:cxn ang="0">
                  <a:pos x="8" y="26"/>
                </a:cxn>
                <a:cxn ang="0">
                  <a:pos x="12" y="28"/>
                </a:cxn>
                <a:cxn ang="0">
                  <a:pos x="16" y="28"/>
                </a:cxn>
                <a:cxn ang="0">
                  <a:pos x="21" y="28"/>
                </a:cxn>
                <a:cxn ang="0">
                  <a:pos x="24" y="26"/>
                </a:cxn>
                <a:cxn ang="0">
                  <a:pos x="27" y="21"/>
                </a:cxn>
                <a:cxn ang="0">
                  <a:pos x="28" y="17"/>
                </a:cxn>
                <a:cxn ang="0">
                  <a:pos x="27" y="12"/>
                </a:cxn>
                <a:cxn ang="0">
                  <a:pos x="24" y="8"/>
                </a:cxn>
                <a:cxn ang="0">
                  <a:pos x="21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3" y="1"/>
                </a:cxn>
                <a:cxn ang="0">
                  <a:pos x="24" y="2"/>
                </a:cxn>
                <a:cxn ang="0">
                  <a:pos x="27" y="5"/>
                </a:cxn>
                <a:cxn ang="0">
                  <a:pos x="30" y="9"/>
                </a:cxn>
                <a:cxn ang="0">
                  <a:pos x="31" y="10"/>
                </a:cxn>
                <a:cxn ang="0">
                  <a:pos x="31" y="11"/>
                </a:cxn>
                <a:cxn ang="0">
                  <a:pos x="32" y="17"/>
                </a:cxn>
                <a:cxn ang="0">
                  <a:pos x="31" y="23"/>
                </a:cxn>
                <a:cxn ang="0">
                  <a:pos x="30" y="24"/>
                </a:cxn>
                <a:cxn ang="0">
                  <a:pos x="27" y="28"/>
                </a:cxn>
                <a:cxn ang="0">
                  <a:pos x="24" y="30"/>
                </a:cxn>
                <a:cxn ang="0">
                  <a:pos x="23" y="31"/>
                </a:cxn>
                <a:cxn ang="0">
                  <a:pos x="16" y="32"/>
                </a:cxn>
                <a:cxn ang="0">
                  <a:pos x="11" y="31"/>
                </a:cxn>
                <a:cxn ang="0">
                  <a:pos x="10" y="31"/>
                </a:cxn>
                <a:cxn ang="0">
                  <a:pos x="9" y="30"/>
                </a:cxn>
                <a:cxn ang="0">
                  <a:pos x="5" y="28"/>
                </a:cxn>
                <a:cxn ang="0">
                  <a:pos x="2" y="24"/>
                </a:cxn>
                <a:cxn ang="0">
                  <a:pos x="1" y="23"/>
                </a:cxn>
                <a:cxn ang="0">
                  <a:pos x="0" y="17"/>
                </a:cxn>
                <a:cxn ang="0">
                  <a:pos x="1" y="11"/>
                </a:cxn>
                <a:cxn ang="0">
                  <a:pos x="1" y="10"/>
                </a:cxn>
                <a:cxn ang="0">
                  <a:pos x="2" y="9"/>
                </a:cxn>
                <a:cxn ang="0">
                  <a:pos x="5" y="5"/>
                </a:cxn>
                <a:cxn ang="0">
                  <a:pos x="9" y="2"/>
                </a:cxn>
                <a:cxn ang="0">
                  <a:pos x="10" y="1"/>
                </a:cxn>
                <a:cxn ang="0">
                  <a:pos x="11" y="1"/>
                </a:cxn>
                <a:cxn ang="0">
                  <a:pos x="16" y="0"/>
                </a:cxn>
              </a:cxnLst>
              <a:rect l="0" t="0" r="r" b="b"/>
              <a:pathLst>
                <a:path w="32" h="32">
                  <a:moveTo>
                    <a:pt x="16" y="4"/>
                  </a:moveTo>
                  <a:lnTo>
                    <a:pt x="12" y="5"/>
                  </a:lnTo>
                  <a:lnTo>
                    <a:pt x="8" y="8"/>
                  </a:lnTo>
                  <a:lnTo>
                    <a:pt x="5" y="12"/>
                  </a:lnTo>
                  <a:lnTo>
                    <a:pt x="4" y="17"/>
                  </a:lnTo>
                  <a:lnTo>
                    <a:pt x="5" y="21"/>
                  </a:lnTo>
                  <a:lnTo>
                    <a:pt x="8" y="26"/>
                  </a:lnTo>
                  <a:lnTo>
                    <a:pt x="12" y="28"/>
                  </a:lnTo>
                  <a:lnTo>
                    <a:pt x="16" y="28"/>
                  </a:lnTo>
                  <a:lnTo>
                    <a:pt x="21" y="28"/>
                  </a:lnTo>
                  <a:lnTo>
                    <a:pt x="24" y="26"/>
                  </a:lnTo>
                  <a:lnTo>
                    <a:pt x="27" y="21"/>
                  </a:lnTo>
                  <a:lnTo>
                    <a:pt x="28" y="17"/>
                  </a:lnTo>
                  <a:lnTo>
                    <a:pt x="27" y="12"/>
                  </a:lnTo>
                  <a:lnTo>
                    <a:pt x="24" y="8"/>
                  </a:lnTo>
                  <a:lnTo>
                    <a:pt x="21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3" y="1"/>
                  </a:lnTo>
                  <a:lnTo>
                    <a:pt x="24" y="2"/>
                  </a:lnTo>
                  <a:lnTo>
                    <a:pt x="27" y="5"/>
                  </a:lnTo>
                  <a:lnTo>
                    <a:pt x="30" y="9"/>
                  </a:lnTo>
                  <a:lnTo>
                    <a:pt x="31" y="10"/>
                  </a:lnTo>
                  <a:lnTo>
                    <a:pt x="31" y="11"/>
                  </a:lnTo>
                  <a:lnTo>
                    <a:pt x="32" y="17"/>
                  </a:lnTo>
                  <a:lnTo>
                    <a:pt x="31" y="23"/>
                  </a:lnTo>
                  <a:lnTo>
                    <a:pt x="30" y="24"/>
                  </a:lnTo>
                  <a:lnTo>
                    <a:pt x="27" y="28"/>
                  </a:lnTo>
                  <a:lnTo>
                    <a:pt x="24" y="30"/>
                  </a:lnTo>
                  <a:lnTo>
                    <a:pt x="23" y="31"/>
                  </a:lnTo>
                  <a:lnTo>
                    <a:pt x="16" y="32"/>
                  </a:lnTo>
                  <a:lnTo>
                    <a:pt x="11" y="31"/>
                  </a:lnTo>
                  <a:lnTo>
                    <a:pt x="10" y="31"/>
                  </a:lnTo>
                  <a:lnTo>
                    <a:pt x="9" y="30"/>
                  </a:lnTo>
                  <a:lnTo>
                    <a:pt x="5" y="28"/>
                  </a:lnTo>
                  <a:lnTo>
                    <a:pt x="2" y="24"/>
                  </a:lnTo>
                  <a:lnTo>
                    <a:pt x="1" y="23"/>
                  </a:lnTo>
                  <a:lnTo>
                    <a:pt x="0" y="17"/>
                  </a:lnTo>
                  <a:lnTo>
                    <a:pt x="1" y="11"/>
                  </a:lnTo>
                  <a:lnTo>
                    <a:pt x="1" y="10"/>
                  </a:lnTo>
                  <a:lnTo>
                    <a:pt x="2" y="9"/>
                  </a:lnTo>
                  <a:lnTo>
                    <a:pt x="5" y="5"/>
                  </a:lnTo>
                  <a:lnTo>
                    <a:pt x="9" y="2"/>
                  </a:lnTo>
                  <a:lnTo>
                    <a:pt x="10" y="1"/>
                  </a:lnTo>
                  <a:lnTo>
                    <a:pt x="11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4" name="Line 502">
              <a:extLst>
                <a:ext uri="{FF2B5EF4-FFF2-40B4-BE49-F238E27FC236}">
                  <a16:creationId xmlns:a16="http://schemas.microsoft.com/office/drawing/2014/main" id="{9D6DB9ED-6DC3-4391-BBC9-13EDF13C4C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6347" y="4282159"/>
              <a:ext cx="294984" cy="54042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5" name="Line 503">
              <a:extLst>
                <a:ext uri="{FF2B5EF4-FFF2-40B4-BE49-F238E27FC236}">
                  <a16:creationId xmlns:a16="http://schemas.microsoft.com/office/drawing/2014/main" id="{9045D1E8-1299-4558-87ED-8166FE0191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81331" y="3987174"/>
              <a:ext cx="391776" cy="294984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6" name="Line 504">
              <a:extLst>
                <a:ext uri="{FF2B5EF4-FFF2-40B4-BE49-F238E27FC236}">
                  <a16:creationId xmlns:a16="http://schemas.microsoft.com/office/drawing/2014/main" id="{184899C6-B72A-4B53-A7E4-7AB3E3F721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73107" y="3692190"/>
              <a:ext cx="441324" cy="294984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7" name="Line 505">
              <a:extLst>
                <a:ext uri="{FF2B5EF4-FFF2-40B4-BE49-F238E27FC236}">
                  <a16:creationId xmlns:a16="http://schemas.microsoft.com/office/drawing/2014/main" id="{A2EBCCBF-723E-4EFB-80B4-0317641102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14431" y="3642642"/>
              <a:ext cx="441324" cy="4954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8" name="Line 506">
              <a:extLst>
                <a:ext uri="{FF2B5EF4-FFF2-40B4-BE49-F238E27FC236}">
                  <a16:creationId xmlns:a16="http://schemas.microsoft.com/office/drawing/2014/main" id="{6605C3FB-A831-465A-94FE-38DD1A0D8C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63979" y="3642642"/>
              <a:ext cx="391776" cy="24658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9" name="Line 507">
              <a:extLst>
                <a:ext uri="{FF2B5EF4-FFF2-40B4-BE49-F238E27FC236}">
                  <a16:creationId xmlns:a16="http://schemas.microsoft.com/office/drawing/2014/main" id="{EEB3C928-C507-4690-A770-A796429C1B5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73107" y="3889230"/>
              <a:ext cx="490872" cy="97944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0" name="Line 508">
              <a:extLst>
                <a:ext uri="{FF2B5EF4-FFF2-40B4-BE49-F238E27FC236}">
                  <a16:creationId xmlns:a16="http://schemas.microsoft.com/office/drawing/2014/main" id="{D526B835-DA48-4A7F-B826-B97E200437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27671" y="3987174"/>
              <a:ext cx="245436" cy="442476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1" name="Line 509">
              <a:extLst>
                <a:ext uri="{FF2B5EF4-FFF2-40B4-BE49-F238E27FC236}">
                  <a16:creationId xmlns:a16="http://schemas.microsoft.com/office/drawing/2014/main" id="{8529D76B-BD12-42CB-A5A9-63FE2C55DC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86347" y="4429651"/>
              <a:ext cx="441324" cy="39292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2" name="Line 510">
              <a:extLst>
                <a:ext uri="{FF2B5EF4-FFF2-40B4-BE49-F238E27FC236}">
                  <a16:creationId xmlns:a16="http://schemas.microsoft.com/office/drawing/2014/main" id="{7B72380C-2824-422F-B9F5-D6C14E4946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6347" y="4479199"/>
              <a:ext cx="539268" cy="34338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3" name="Line 511">
              <a:extLst>
                <a:ext uri="{FF2B5EF4-FFF2-40B4-BE49-F238E27FC236}">
                  <a16:creationId xmlns:a16="http://schemas.microsoft.com/office/drawing/2014/main" id="{F14689A3-E174-4597-BE8F-13EC17213E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25615" y="4429651"/>
              <a:ext cx="442476" cy="4954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4" name="Line 512">
              <a:extLst>
                <a:ext uri="{FF2B5EF4-FFF2-40B4-BE49-F238E27FC236}">
                  <a16:creationId xmlns:a16="http://schemas.microsoft.com/office/drawing/2014/main" id="{A001260E-ED4F-45A1-95A0-D057E61616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68091" y="3987174"/>
              <a:ext cx="244284" cy="442476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5" name="Line 513">
              <a:extLst>
                <a:ext uri="{FF2B5EF4-FFF2-40B4-BE49-F238E27FC236}">
                  <a16:creationId xmlns:a16="http://schemas.microsoft.com/office/drawing/2014/main" id="{733A6269-4E25-4A43-91F9-9B9F2E01BD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12375" y="3642642"/>
              <a:ext cx="343380" cy="34453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" name="Line 514">
              <a:extLst>
                <a:ext uri="{FF2B5EF4-FFF2-40B4-BE49-F238E27FC236}">
                  <a16:creationId xmlns:a16="http://schemas.microsoft.com/office/drawing/2014/main" id="{D29EA9AA-87C8-412E-8F0B-A75FB51E7F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08263" y="3642642"/>
              <a:ext cx="147492" cy="44362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7" name="Line 515">
              <a:extLst>
                <a:ext uri="{FF2B5EF4-FFF2-40B4-BE49-F238E27FC236}">
                  <a16:creationId xmlns:a16="http://schemas.microsoft.com/office/drawing/2014/main" id="{229C873F-0410-4C44-93FF-9B8CB91731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68091" y="4086271"/>
              <a:ext cx="440172" cy="34338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8" name="Line 516">
              <a:extLst>
                <a:ext uri="{FF2B5EF4-FFF2-40B4-BE49-F238E27FC236}">
                  <a16:creationId xmlns:a16="http://schemas.microsoft.com/office/drawing/2014/main" id="{0707B068-9448-42A9-A27D-101523CE44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75163" y="4429651"/>
              <a:ext cx="392928" cy="294984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9" name="Line 517">
              <a:extLst>
                <a:ext uri="{FF2B5EF4-FFF2-40B4-BE49-F238E27FC236}">
                  <a16:creationId xmlns:a16="http://schemas.microsoft.com/office/drawing/2014/main" id="{D78F6C75-1101-44C0-BDC0-A9EAD27A10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34743" y="4724635"/>
              <a:ext cx="540420" cy="97944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0" name="Line 518">
              <a:extLst>
                <a:ext uri="{FF2B5EF4-FFF2-40B4-BE49-F238E27FC236}">
                  <a16:creationId xmlns:a16="http://schemas.microsoft.com/office/drawing/2014/main" id="{FACEF151-9DF7-4E24-ACA2-7DB28848F4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4743" y="4822579"/>
              <a:ext cx="490872" cy="97944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1" name="Line 519">
              <a:extLst>
                <a:ext uri="{FF2B5EF4-FFF2-40B4-BE49-F238E27FC236}">
                  <a16:creationId xmlns:a16="http://schemas.microsoft.com/office/drawing/2014/main" id="{2238308D-7AAB-43D3-8809-BACE350E78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25615" y="4920523"/>
              <a:ext cx="442476" cy="34453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2" name="Line 520">
              <a:extLst>
                <a:ext uri="{FF2B5EF4-FFF2-40B4-BE49-F238E27FC236}">
                  <a16:creationId xmlns:a16="http://schemas.microsoft.com/office/drawing/2014/main" id="{1B63EFBC-F15A-4DF7-B422-DF53CD0985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68091" y="5265055"/>
              <a:ext cx="440172" cy="294984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3" name="Line 521">
              <a:extLst>
                <a:ext uri="{FF2B5EF4-FFF2-40B4-BE49-F238E27FC236}">
                  <a16:creationId xmlns:a16="http://schemas.microsoft.com/office/drawing/2014/main" id="{2F00DAAF-B321-4AD6-94B6-C861FB29CD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08263" y="5560040"/>
              <a:ext cx="147492" cy="442476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4" name="Line 522">
              <a:extLst>
                <a:ext uri="{FF2B5EF4-FFF2-40B4-BE49-F238E27FC236}">
                  <a16:creationId xmlns:a16="http://schemas.microsoft.com/office/drawing/2014/main" id="{A94B8F14-ADEB-42F0-998A-7603978036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012375" y="5657984"/>
              <a:ext cx="343380" cy="34453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5" name="Line 523">
              <a:extLst>
                <a:ext uri="{FF2B5EF4-FFF2-40B4-BE49-F238E27FC236}">
                  <a16:creationId xmlns:a16="http://schemas.microsoft.com/office/drawing/2014/main" id="{E14BB4A0-7C28-4C2E-9A34-D527650151E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768091" y="5265055"/>
              <a:ext cx="244284" cy="39292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6" name="Line 524">
              <a:extLst>
                <a:ext uri="{FF2B5EF4-FFF2-40B4-BE49-F238E27FC236}">
                  <a16:creationId xmlns:a16="http://schemas.microsoft.com/office/drawing/2014/main" id="{14E9150F-B3FA-4A3F-A9D5-65FEAD27DC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277219" y="5117563"/>
              <a:ext cx="490872" cy="14749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7" name="Line 525">
              <a:extLst>
                <a:ext uri="{FF2B5EF4-FFF2-40B4-BE49-F238E27FC236}">
                  <a16:creationId xmlns:a16="http://schemas.microsoft.com/office/drawing/2014/main" id="{25221AC9-5AF4-4C92-8675-E166C7C82B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786347" y="4822579"/>
              <a:ext cx="490872" cy="294984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8" name="Line 526">
              <a:extLst>
                <a:ext uri="{FF2B5EF4-FFF2-40B4-BE49-F238E27FC236}">
                  <a16:creationId xmlns:a16="http://schemas.microsoft.com/office/drawing/2014/main" id="{4EEB051D-E0A5-4228-8024-1ED0ECCBC5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6347" y="4822579"/>
              <a:ext cx="392928" cy="34338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" name="Line 527">
              <a:extLst>
                <a:ext uri="{FF2B5EF4-FFF2-40B4-BE49-F238E27FC236}">
                  <a16:creationId xmlns:a16="http://schemas.microsoft.com/office/drawing/2014/main" id="{13B28C3E-F7D4-4052-8FB5-E53379529C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79275" y="5165959"/>
              <a:ext cx="244284" cy="39408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0" name="Line 528">
              <a:extLst>
                <a:ext uri="{FF2B5EF4-FFF2-40B4-BE49-F238E27FC236}">
                  <a16:creationId xmlns:a16="http://schemas.microsoft.com/office/drawing/2014/main" id="{BEA8CA65-B4DC-4827-9EE5-5412113979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23559" y="5560040"/>
              <a:ext cx="490872" cy="14634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1" name="Line 529">
              <a:extLst>
                <a:ext uri="{FF2B5EF4-FFF2-40B4-BE49-F238E27FC236}">
                  <a16:creationId xmlns:a16="http://schemas.microsoft.com/office/drawing/2014/main" id="{D5A39071-90E6-4ECE-BF84-5D32EE9113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14431" y="5706379"/>
              <a:ext cx="441324" cy="29613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2" name="Line 530">
              <a:extLst>
                <a:ext uri="{FF2B5EF4-FFF2-40B4-BE49-F238E27FC236}">
                  <a16:creationId xmlns:a16="http://schemas.microsoft.com/office/drawing/2014/main" id="{E4D77A47-1E7E-4AD3-97DA-B3EA874C06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16487" y="5952968"/>
              <a:ext cx="539268" cy="4954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3" name="Line 531">
              <a:extLst>
                <a:ext uri="{FF2B5EF4-FFF2-40B4-BE49-F238E27FC236}">
                  <a16:creationId xmlns:a16="http://schemas.microsoft.com/office/drawing/2014/main" id="{5C0872AC-795E-4A17-ADAE-F9D9A12298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23559" y="5560040"/>
              <a:ext cx="392928" cy="39292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4" name="Line 532">
              <a:extLst>
                <a:ext uri="{FF2B5EF4-FFF2-40B4-BE49-F238E27FC236}">
                  <a16:creationId xmlns:a16="http://schemas.microsoft.com/office/drawing/2014/main" id="{4779884A-946D-40A4-929C-AAE5F1D81A7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31783" y="5265055"/>
              <a:ext cx="391776" cy="294984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5" name="Line 533">
              <a:extLst>
                <a:ext uri="{FF2B5EF4-FFF2-40B4-BE49-F238E27FC236}">
                  <a16:creationId xmlns:a16="http://schemas.microsoft.com/office/drawing/2014/main" id="{9A33B81E-9378-47B1-8F6C-7BF0822ECC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786347" y="4822579"/>
              <a:ext cx="245436" cy="442476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6" name="Line 534">
              <a:extLst>
                <a:ext uri="{FF2B5EF4-FFF2-40B4-BE49-F238E27FC236}">
                  <a16:creationId xmlns:a16="http://schemas.microsoft.com/office/drawing/2014/main" id="{C66C806B-C430-437D-B12E-C51A6DB0AC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631331" y="4822579"/>
              <a:ext cx="294984" cy="54042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7" name="Line 535">
              <a:extLst>
                <a:ext uri="{FF2B5EF4-FFF2-40B4-BE49-F238E27FC236}">
                  <a16:creationId xmlns:a16="http://schemas.microsoft.com/office/drawing/2014/main" id="{45ED3C0B-3871-40CE-83B6-98EDCC80A2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239555" y="5362999"/>
              <a:ext cx="391776" cy="294984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8" name="Line 536">
              <a:extLst>
                <a:ext uri="{FF2B5EF4-FFF2-40B4-BE49-F238E27FC236}">
                  <a16:creationId xmlns:a16="http://schemas.microsoft.com/office/drawing/2014/main" id="{E9B13BFF-0A37-456C-B058-D5019CD7617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97079" y="5657984"/>
              <a:ext cx="442476" cy="294984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9" name="Line 537">
              <a:extLst>
                <a:ext uri="{FF2B5EF4-FFF2-40B4-BE49-F238E27FC236}">
                  <a16:creationId xmlns:a16="http://schemas.microsoft.com/office/drawing/2014/main" id="{1D3B2E78-6502-49A6-9EC6-DDF182585C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55755" y="5952968"/>
              <a:ext cx="441324" cy="4954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0" name="Line 538">
              <a:extLst>
                <a:ext uri="{FF2B5EF4-FFF2-40B4-BE49-F238E27FC236}">
                  <a16:creationId xmlns:a16="http://schemas.microsoft.com/office/drawing/2014/main" id="{80CE6E55-9395-496B-B395-D118B6D84D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55755" y="5755928"/>
              <a:ext cx="392928" cy="24658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1" name="Line 539">
              <a:extLst>
                <a:ext uri="{FF2B5EF4-FFF2-40B4-BE49-F238E27FC236}">
                  <a16:creationId xmlns:a16="http://schemas.microsoft.com/office/drawing/2014/main" id="{28B7614C-10BE-4F41-841C-D4A1035A2C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48683" y="5657984"/>
              <a:ext cx="490872" cy="97944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2" name="Line 540">
              <a:extLst>
                <a:ext uri="{FF2B5EF4-FFF2-40B4-BE49-F238E27FC236}">
                  <a16:creationId xmlns:a16="http://schemas.microsoft.com/office/drawing/2014/main" id="{6F1061FB-3558-4276-AFA5-35850045F4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39555" y="5216659"/>
              <a:ext cx="244284" cy="441324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3" name="Line 541">
              <a:extLst>
                <a:ext uri="{FF2B5EF4-FFF2-40B4-BE49-F238E27FC236}">
                  <a16:creationId xmlns:a16="http://schemas.microsoft.com/office/drawing/2014/main" id="{27E5053A-D8E8-47EC-AE58-868DEC11C5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83839" y="4822579"/>
              <a:ext cx="442476" cy="39408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4" name="Line 542">
              <a:extLst>
                <a:ext uri="{FF2B5EF4-FFF2-40B4-BE49-F238E27FC236}">
                  <a16:creationId xmlns:a16="http://schemas.microsoft.com/office/drawing/2014/main" id="{9678014F-DC87-4A56-80C7-F6D4302A9A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385895" y="4822579"/>
              <a:ext cx="540420" cy="34338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5" name="Line 543">
              <a:extLst>
                <a:ext uri="{FF2B5EF4-FFF2-40B4-BE49-F238E27FC236}">
                  <a16:creationId xmlns:a16="http://schemas.microsoft.com/office/drawing/2014/main" id="{9477E1CD-8C10-4EFC-9050-3BFADEEFE8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44571" y="5165959"/>
              <a:ext cx="441324" cy="5070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6" name="Line 544">
              <a:extLst>
                <a:ext uri="{FF2B5EF4-FFF2-40B4-BE49-F238E27FC236}">
                  <a16:creationId xmlns:a16="http://schemas.microsoft.com/office/drawing/2014/main" id="{EFFA16D0-4675-4506-B976-8E5A409270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99135" y="5216659"/>
              <a:ext cx="245436" cy="441324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" name="Line 545">
              <a:extLst>
                <a:ext uri="{FF2B5EF4-FFF2-40B4-BE49-F238E27FC236}">
                  <a16:creationId xmlns:a16="http://schemas.microsoft.com/office/drawing/2014/main" id="{F94DD522-3E2E-4C24-A377-7EF7B95FE5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55755" y="5657984"/>
              <a:ext cx="343380" cy="34453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8" name="Line 546">
              <a:extLst>
                <a:ext uri="{FF2B5EF4-FFF2-40B4-BE49-F238E27FC236}">
                  <a16:creationId xmlns:a16="http://schemas.microsoft.com/office/drawing/2014/main" id="{9EEE71E3-89D1-41BC-89A4-E815E98B75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55755" y="5560040"/>
              <a:ext cx="147492" cy="442476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9" name="Line 547">
              <a:extLst>
                <a:ext uri="{FF2B5EF4-FFF2-40B4-BE49-F238E27FC236}">
                  <a16:creationId xmlns:a16="http://schemas.microsoft.com/office/drawing/2014/main" id="{4CA4A268-8AD4-4794-BB38-2153590B0A1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03247" y="5216659"/>
              <a:ext cx="441324" cy="34338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0" name="Line 548">
              <a:extLst>
                <a:ext uri="{FF2B5EF4-FFF2-40B4-BE49-F238E27FC236}">
                  <a16:creationId xmlns:a16="http://schemas.microsoft.com/office/drawing/2014/main" id="{ED79CB15-69EA-4109-9F12-BE3ABB2F9C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44571" y="4920523"/>
              <a:ext cx="392928" cy="29613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1" name="Line 549">
              <a:extLst>
                <a:ext uri="{FF2B5EF4-FFF2-40B4-BE49-F238E27FC236}">
                  <a16:creationId xmlns:a16="http://schemas.microsoft.com/office/drawing/2014/main" id="{C94438FE-747A-42B2-8F53-D443520959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37499" y="4822579"/>
              <a:ext cx="539268" cy="97944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2" name="Line 550">
              <a:extLst>
                <a:ext uri="{FF2B5EF4-FFF2-40B4-BE49-F238E27FC236}">
                  <a16:creationId xmlns:a16="http://schemas.microsoft.com/office/drawing/2014/main" id="{225ECAF7-DDE6-4C95-A8C1-A01A63B877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385895" y="4724635"/>
              <a:ext cx="490872" cy="97944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3" name="Line 551">
              <a:extLst>
                <a:ext uri="{FF2B5EF4-FFF2-40B4-BE49-F238E27FC236}">
                  <a16:creationId xmlns:a16="http://schemas.microsoft.com/office/drawing/2014/main" id="{5852EF6B-012F-469D-B794-AF0512D88F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944571" y="4380103"/>
              <a:ext cx="441324" cy="34453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4" name="Line 552">
              <a:extLst>
                <a:ext uri="{FF2B5EF4-FFF2-40B4-BE49-F238E27FC236}">
                  <a16:creationId xmlns:a16="http://schemas.microsoft.com/office/drawing/2014/main" id="{75BB493C-EA36-47F6-A238-278DBABC07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503247" y="4086271"/>
              <a:ext cx="441324" cy="29383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5" name="Line 553">
              <a:extLst>
                <a:ext uri="{FF2B5EF4-FFF2-40B4-BE49-F238E27FC236}">
                  <a16:creationId xmlns:a16="http://schemas.microsoft.com/office/drawing/2014/main" id="{9DA35475-C44A-4C7A-89F3-B5799D1CF6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355755" y="3642642"/>
              <a:ext cx="147492" cy="44362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6" name="Line 554">
              <a:extLst>
                <a:ext uri="{FF2B5EF4-FFF2-40B4-BE49-F238E27FC236}">
                  <a16:creationId xmlns:a16="http://schemas.microsoft.com/office/drawing/2014/main" id="{25282A32-E3E4-450D-985F-842BCCA9CC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55755" y="3642642"/>
              <a:ext cx="343380" cy="34453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7" name="Line 555">
              <a:extLst>
                <a:ext uri="{FF2B5EF4-FFF2-40B4-BE49-F238E27FC236}">
                  <a16:creationId xmlns:a16="http://schemas.microsoft.com/office/drawing/2014/main" id="{85099272-008F-408D-B6B9-27BA71D54A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99135" y="3987174"/>
              <a:ext cx="245436" cy="39292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8" name="Line 556">
              <a:extLst>
                <a:ext uri="{FF2B5EF4-FFF2-40B4-BE49-F238E27FC236}">
                  <a16:creationId xmlns:a16="http://schemas.microsoft.com/office/drawing/2014/main" id="{59384A35-4E4B-4466-A09F-16C50034E9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44571" y="4380103"/>
              <a:ext cx="490872" cy="148644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9" name="Line 557">
              <a:extLst>
                <a:ext uri="{FF2B5EF4-FFF2-40B4-BE49-F238E27FC236}">
                  <a16:creationId xmlns:a16="http://schemas.microsoft.com/office/drawing/2014/main" id="{26212E17-2D3A-4AA2-B144-C34AE4995D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35443" y="4528747"/>
              <a:ext cx="490872" cy="29383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0" name="Line 558">
              <a:extLst>
                <a:ext uri="{FF2B5EF4-FFF2-40B4-BE49-F238E27FC236}">
                  <a16:creationId xmlns:a16="http://schemas.microsoft.com/office/drawing/2014/main" id="{D4ECF548-7CA7-45A9-B36F-3D0AE8BE3A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533387" y="4479199"/>
              <a:ext cx="392928" cy="34338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1" name="Line 559">
              <a:extLst>
                <a:ext uri="{FF2B5EF4-FFF2-40B4-BE49-F238E27FC236}">
                  <a16:creationId xmlns:a16="http://schemas.microsoft.com/office/drawing/2014/main" id="{5DF68FCD-4B50-477F-A376-F1368C46D4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287951" y="4086271"/>
              <a:ext cx="245436" cy="39292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2" name="Line 560">
              <a:extLst>
                <a:ext uri="{FF2B5EF4-FFF2-40B4-BE49-F238E27FC236}">
                  <a16:creationId xmlns:a16="http://schemas.microsoft.com/office/drawing/2014/main" id="{24598E22-68FE-426D-8D52-9104367ABF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797079" y="3938779"/>
              <a:ext cx="490872" cy="14749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3" name="Line 561">
              <a:extLst>
                <a:ext uri="{FF2B5EF4-FFF2-40B4-BE49-F238E27FC236}">
                  <a16:creationId xmlns:a16="http://schemas.microsoft.com/office/drawing/2014/main" id="{FA90FEB0-E77C-4F3A-BB06-6675F06135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355755" y="3642642"/>
              <a:ext cx="441324" cy="29613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4" name="Line 562">
              <a:extLst>
                <a:ext uri="{FF2B5EF4-FFF2-40B4-BE49-F238E27FC236}">
                  <a16:creationId xmlns:a16="http://schemas.microsoft.com/office/drawing/2014/main" id="{F33FDB11-09C1-4C55-8DD8-50C5CC6E72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55755" y="3642642"/>
              <a:ext cx="539268" cy="4954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5" name="Line 563">
              <a:extLst>
                <a:ext uri="{FF2B5EF4-FFF2-40B4-BE49-F238E27FC236}">
                  <a16:creationId xmlns:a16="http://schemas.microsoft.com/office/drawing/2014/main" id="{19519FBE-6782-4B0E-A536-02A618A449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95023" y="3692190"/>
              <a:ext cx="392928" cy="39408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6" name="Line 564">
              <a:extLst>
                <a:ext uri="{FF2B5EF4-FFF2-40B4-BE49-F238E27FC236}">
                  <a16:creationId xmlns:a16="http://schemas.microsoft.com/office/drawing/2014/main" id="{FF90A57D-4033-469C-BEF6-CD4D0A141C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7951" y="4086271"/>
              <a:ext cx="392928" cy="29383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7" name="Line 565">
              <a:extLst>
                <a:ext uri="{FF2B5EF4-FFF2-40B4-BE49-F238E27FC236}">
                  <a16:creationId xmlns:a16="http://schemas.microsoft.com/office/drawing/2014/main" id="{BCB69749-60EB-40D7-A71D-AAFA76CF2A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80879" y="4380103"/>
              <a:ext cx="245436" cy="442476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3163377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10">
        <p159:morph option="byObject"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Placeholder 3">
                <a:extLst>
                  <a:ext uri="{FF2B5EF4-FFF2-40B4-BE49-F238E27FC236}">
                    <a16:creationId xmlns:a16="http://schemas.microsoft.com/office/drawing/2014/main" id="{0669E4D0-2DA3-498A-9F43-365963F9D7C1}"/>
                  </a:ext>
                </a:extLst>
              </p:cNvPr>
              <p:cNvSpPr>
                <a:spLocks noGrp="1"/>
              </p:cNvSpPr>
              <p:nvPr>
                <p:ph type="body" sz="half" idx="1"/>
              </p:nvPr>
            </p:nvSpPr>
            <p:spPr>
              <a:xfrm>
                <a:off x="1743763" y="3588580"/>
                <a:ext cx="20876154" cy="5911020"/>
              </a:xfrm>
            </p:spPr>
            <p:txBody>
              <a:bodyPr>
                <a:normAutofit fontScale="92500" lnSpcReduction="10000"/>
              </a:bodyPr>
              <a:lstStyle/>
              <a:p>
                <a:pPr marL="0" marR="0" indent="0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4000" b="1" spc="0" dirty="0">
                    <a:ea typeface="Lato Regular"/>
                    <a:cs typeface="Lato Regular"/>
                    <a:sym typeface="Lato Regular"/>
                  </a:rPr>
                  <a:t>Theorem:</a:t>
                </a:r>
              </a:p>
              <a:p>
                <a:pPr marL="0" marR="0" indent="0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lang="en-US" sz="4000" spc="0" dirty="0">
                  <a:ea typeface="Lato Regular"/>
                  <a:cs typeface="Lato Regular"/>
                  <a:sym typeface="Lato Regular"/>
                </a:endParaRPr>
              </a:p>
              <a:p>
                <a:pPr marL="0" indent="0" hangingPunct="0">
                  <a:lnSpc>
                    <a:spcPct val="100000"/>
                  </a:lnSpc>
                </a:pPr>
                <a:r>
                  <a:rPr lang="en-US" sz="4000" spc="0" dirty="0">
                    <a:ea typeface="Lato Regular"/>
                    <a:cs typeface="Lato Regular"/>
                    <a:sym typeface="Lato Regular"/>
                  </a:rPr>
                  <a:t>Exists algo that takes any n point metric space </a:t>
                </a:r>
                <a14:m>
                  <m:oMath xmlns:m="http://schemas.openxmlformats.org/officeDocument/2006/math">
                    <m:r>
                      <a:rPr lang="en-US" sz="4000" i="1" spc="0" dirty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𝑀</m:t>
                    </m:r>
                    <m:r>
                      <a:rPr lang="en-US" sz="4000" i="1" spc="0" dirty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 = (</m:t>
                    </m:r>
                    <m:r>
                      <a:rPr lang="en-US" sz="4000" i="1" spc="0" dirty="0" err="1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𝑉</m:t>
                    </m:r>
                    <m:r>
                      <a:rPr lang="en-US" sz="4000" i="1" spc="0" dirty="0" err="1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,</m:t>
                    </m:r>
                    <m:r>
                      <a:rPr lang="en-US" sz="4000" i="1" spc="0" dirty="0" err="1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𝑑</m:t>
                    </m:r>
                    <m:r>
                      <a:rPr lang="en-US" sz="4000" i="1" spc="0" dirty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)</m:t>
                    </m:r>
                  </m:oMath>
                </a14:m>
                <a:r>
                  <a:rPr lang="en-US" sz="4000" spc="0" dirty="0">
                    <a:ea typeface="Lato Regular"/>
                    <a:cs typeface="Lato Regular"/>
                    <a:sym typeface="Lato Regular"/>
                  </a:rPr>
                  <a:t> </a:t>
                </a:r>
                <a:r>
                  <a:rPr kumimoji="0" lang="en-US" sz="4000" i="0" u="none" strike="noStrike" cap="none" spc="0" normalizeH="0" baseline="0" dirty="0">
                    <a:ln>
                      <a:noFill/>
                    </a:ln>
                    <a:effectLst/>
                    <a:uFillTx/>
                    <a:ea typeface="Lato Regular"/>
                    <a:cs typeface="Lato Regular"/>
                    <a:sym typeface="Lato Regular"/>
                  </a:rPr>
                  <a:t>and </a:t>
                </a:r>
                <a:br>
                  <a:rPr kumimoji="0" lang="en-US" sz="4000" i="0" u="none" strike="noStrike" cap="none" spc="0" normalizeH="0" baseline="0" dirty="0">
                    <a:ln>
                      <a:noFill/>
                    </a:ln>
                    <a:effectLst/>
                    <a:uFillTx/>
                    <a:ea typeface="Lato Regular"/>
                    <a:cs typeface="Lato Regular"/>
                    <a:sym typeface="Lato Regular"/>
                  </a:rPr>
                </a:br>
                <a:br>
                  <a:rPr kumimoji="0" lang="en-US" sz="4000" i="0" u="none" strike="noStrike" cap="none" spc="0" normalizeH="0" baseline="0" dirty="0">
                    <a:ln>
                      <a:noFill/>
                    </a:ln>
                    <a:effectLst/>
                    <a:uFillTx/>
                    <a:ea typeface="Lato Regular"/>
                    <a:cs typeface="Lato Regular"/>
                    <a:sym typeface="Lato Regular"/>
                  </a:rPr>
                </a:br>
                <a:r>
                  <a:rPr kumimoji="0" lang="en-US" sz="4000" i="0" u="none" strike="noStrike" cap="none" spc="0" normalizeH="0" baseline="0" dirty="0">
                    <a:ln>
                      <a:noFill/>
                    </a:ln>
                    <a:effectLst/>
                    <a:uFillTx/>
                    <a:ea typeface="Lato Regular"/>
                    <a:cs typeface="Lato Regular"/>
                    <a:sym typeface="Lato Regular"/>
                  </a:rPr>
                  <a:t>		</a:t>
                </a:r>
                <a:r>
                  <a:rPr lang="en-US" sz="4000" spc="0" dirty="0">
                    <a:ea typeface="Lato Regular"/>
                    <a:cs typeface="Lato Regular"/>
                    <a:sym typeface="Lato Regular"/>
                  </a:rPr>
                  <a:t>outputs a random tree </a:t>
                </a:r>
                <a14:m>
                  <m:oMath xmlns:m="http://schemas.openxmlformats.org/officeDocument/2006/math">
                    <m:r>
                      <a:rPr lang="en-US" sz="4000" i="1" spc="0" dirty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𝑇</m:t>
                    </m:r>
                    <m:r>
                      <a:rPr lang="en-US" sz="4000" i="1" spc="0" dirty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 = (</m:t>
                    </m:r>
                    <m:r>
                      <a:rPr lang="en-US" sz="4000" i="1" spc="0" dirty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𝑉</m:t>
                    </m:r>
                    <m:r>
                      <a:rPr lang="en-US" sz="4000" i="1" spc="0" dirty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, </m:t>
                    </m:r>
                    <m:r>
                      <a:rPr lang="en-US" sz="4000" i="1" spc="0" dirty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𝑑</m:t>
                    </m:r>
                    <m:r>
                      <a:rPr lang="en-US" sz="4000" i="1" spc="0" dirty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)</m:t>
                    </m:r>
                  </m:oMath>
                </a14:m>
                <a:r>
                  <a:rPr lang="en-US" sz="4000" spc="0" dirty="0">
                    <a:ea typeface="Lato Regular"/>
                    <a:cs typeface="Lato Regular"/>
                    <a:sym typeface="Lato Regular"/>
                  </a:rPr>
                  <a:t> such that for all </a:t>
                </a:r>
                <a14:m>
                  <m:oMath xmlns:m="http://schemas.openxmlformats.org/officeDocument/2006/math">
                    <m:r>
                      <a:rPr lang="en-US" sz="4000" i="1" spc="0" dirty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𝑥</m:t>
                    </m:r>
                    <m:r>
                      <a:rPr lang="en-US" sz="4000" i="1" spc="0" dirty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,</m:t>
                    </m:r>
                    <m:r>
                      <a:rPr lang="en-US" sz="4000" i="1" spc="0" dirty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𝑦</m:t>
                    </m:r>
                    <m:r>
                      <a:rPr lang="en-US" sz="4000" i="1" spc="0" dirty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∈</m:t>
                    </m:r>
                    <m:r>
                      <a:rPr lang="en-US" sz="4000" i="1" spc="0" dirty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𝑉</m:t>
                    </m:r>
                  </m:oMath>
                </a14:m>
                <a:endParaRPr lang="en-US" sz="4000" spc="0" dirty="0">
                  <a:ea typeface="Lato Regular"/>
                  <a:cs typeface="Lato Regular"/>
                  <a:sym typeface="Lato Regular"/>
                </a:endParaRPr>
              </a:p>
              <a:p>
                <a:pPr marL="0" marR="0" indent="0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4000" i="0" u="none" strike="noStrike" cap="none" spc="0" normalizeH="0" baseline="0" dirty="0">
                  <a:ln>
                    <a:noFill/>
                  </a:ln>
                  <a:effectLst/>
                  <a:uFillTx/>
                  <a:ea typeface="Lato Regular"/>
                  <a:cs typeface="Lato Regular"/>
                  <a:sym typeface="Lato Regular"/>
                </a:endParaRPr>
              </a:p>
              <a:p>
                <a:pPr marL="914400" marR="0" indent="-914400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lphaLcPeriod"/>
                  <a:tabLst/>
                </a:pPr>
                <a:r>
                  <a:rPr lang="en-US" sz="4000" spc="0" dirty="0">
                    <a:ea typeface="Lato Regular"/>
                    <a:cs typeface="Lato Regular"/>
                    <a:sym typeface="Lato Regular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</m:ctrlPr>
                      </m:sSubPr>
                      <m:e>
                        <m:r>
                          <a:rPr lang="en-US" sz="4000" b="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𝑑</m:t>
                        </m:r>
                      </m:e>
                      <m:sub>
                        <m:r>
                          <a:rPr lang="en-US" sz="4000" b="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𝑇</m:t>
                        </m:r>
                      </m:sub>
                    </m:sSub>
                    <m:d>
                      <m:dPr>
                        <m:ctrlPr>
                          <a:rPr lang="en-US" sz="400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</m:ctrlPr>
                      </m:dPr>
                      <m:e>
                        <m:r>
                          <a:rPr lang="en-US" sz="4000" b="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𝑥</m:t>
                        </m:r>
                        <m:r>
                          <a:rPr lang="en-US" sz="4000" b="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,</m:t>
                        </m:r>
                        <m:r>
                          <a:rPr lang="en-US" sz="4000" b="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𝑦</m:t>
                        </m:r>
                      </m:e>
                    </m:d>
                    <m:r>
                      <a:rPr lang="en-US" sz="4000" b="0" i="1" spc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≥</m:t>
                    </m:r>
                    <m:sSub>
                      <m:sSubPr>
                        <m:ctrlPr>
                          <a:rPr lang="en-US" sz="400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</m:ctrlPr>
                      </m:sSubPr>
                      <m:e>
                        <m:r>
                          <a:rPr lang="en-US" sz="4000" b="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𝑑</m:t>
                        </m:r>
                      </m:e>
                      <m:sub>
                        <m:r>
                          <a:rPr lang="en-US" sz="4000" b="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𝑀</m:t>
                        </m:r>
                      </m:sub>
                    </m:sSub>
                    <m:d>
                      <m:dPr>
                        <m:ctrlPr>
                          <a:rPr lang="en-US" sz="400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</m:ctrlPr>
                      </m:dPr>
                      <m:e>
                        <m:r>
                          <a:rPr lang="en-US" sz="4000" b="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𝑥</m:t>
                        </m:r>
                        <m:r>
                          <a:rPr lang="en-US" sz="4000" b="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,</m:t>
                        </m:r>
                        <m:r>
                          <a:rPr lang="en-US" sz="4000" b="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𝑦</m:t>
                        </m:r>
                      </m:e>
                    </m:d>
                  </m:oMath>
                </a14:m>
                <a:endParaRPr kumimoji="0" lang="en-US" sz="4000" i="0" u="none" strike="noStrike" cap="none" spc="0" normalizeH="0" baseline="0" dirty="0">
                  <a:ln>
                    <a:noFill/>
                  </a:ln>
                  <a:effectLst/>
                  <a:uFillTx/>
                  <a:ea typeface="Lato Regular"/>
                  <a:cs typeface="Lato Regular"/>
                  <a:sym typeface="Lato Regular"/>
                </a:endParaRPr>
              </a:p>
              <a:p>
                <a:pPr marL="914400" marR="0" indent="-914400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lphaLcPeriod"/>
                  <a:tabLst/>
                </a:pPr>
                <a:endParaRPr kumimoji="0" lang="en-US" sz="4000" i="0" u="none" strike="noStrike" cap="none" spc="0" normalizeH="0" baseline="0" dirty="0">
                  <a:ln>
                    <a:noFill/>
                  </a:ln>
                  <a:effectLst/>
                  <a:uFillTx/>
                  <a:ea typeface="Lato Regular"/>
                  <a:cs typeface="Lato Regular"/>
                  <a:sym typeface="Lato Regular"/>
                </a:endParaRPr>
              </a:p>
              <a:p>
                <a:pPr marL="914400" marR="0" indent="-914400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lphaLcPeriod"/>
                  <a:tabLst/>
                </a:pPr>
                <a:r>
                  <a:rPr kumimoji="0" lang="en-US" sz="4000" i="0" u="none" strike="noStrike" cap="none" spc="0" normalizeH="0" baseline="0" dirty="0">
                    <a:ln>
                      <a:noFill/>
                    </a:ln>
                    <a:effectLst/>
                    <a:uFillTx/>
                    <a:ea typeface="Lato Regular"/>
                    <a:cs typeface="Lato Regular"/>
                    <a:sym typeface="Lato Regular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4000" b="0" i="1" u="none" strike="noStrike" cap="none" spc="0" normalizeH="0" baseline="0" smtClean="0">
                        <a:ln>
                          <a:noFill/>
                        </a:ln>
                        <a:effectLst/>
                        <a:uFillTx/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𝔼</m:t>
                    </m:r>
                    <m:d>
                      <m:dPr>
                        <m:begChr m:val="["/>
                        <m:endChr m:val="]"/>
                        <m:ctrlPr>
                          <a:rPr kumimoji="0" lang="en-US" sz="4000" i="1" u="none" strike="noStrike" cap="none" spc="0" normalizeH="0" baseline="0" smtClean="0">
                            <a:ln>
                              <a:noFill/>
                            </a:ln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</m:ctrlPr>
                      </m:dPr>
                      <m:e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 </m:t>
                        </m:r>
                        <m:sSub>
                          <m:sSubPr>
                            <m:ctrlPr>
                              <a:rPr kumimoji="0" lang="en-US" sz="4000" i="1" u="none" strike="noStrike" cap="none" spc="0" normalizeH="0" baseline="0" smtClean="0">
                                <a:ln>
                                  <a:noFill/>
                                </a:ln>
                                <a:effectLst/>
                                <a:uFillTx/>
                                <a:latin typeface="Cambria Math" panose="02040503050406030204" pitchFamily="18" charset="0"/>
                                <a:ea typeface="Lato Regular"/>
                                <a:cs typeface="Lato Regular"/>
                                <a:sym typeface="Lato Regular"/>
                              </a:rPr>
                            </m:ctrlPr>
                          </m:sSubPr>
                          <m:e>
                            <m:r>
                              <a:rPr kumimoji="0" lang="en-US" sz="4000" b="0" i="1" u="none" strike="noStrike" cap="none" spc="0" normalizeH="0" baseline="0" smtClean="0">
                                <a:ln>
                                  <a:noFill/>
                                </a:ln>
                                <a:effectLst/>
                                <a:uFillTx/>
                                <a:latin typeface="Cambria Math" panose="02040503050406030204" pitchFamily="18" charset="0"/>
                                <a:ea typeface="Lato Regular"/>
                                <a:cs typeface="Lato Regular"/>
                                <a:sym typeface="Lato Regular"/>
                              </a:rPr>
                              <m:t>𝑑</m:t>
                            </m:r>
                          </m:e>
                          <m:sub>
                            <m:r>
                              <a:rPr kumimoji="0" lang="en-US" sz="4000" b="0" i="1" u="none" strike="noStrike" cap="none" spc="0" normalizeH="0" baseline="0" smtClean="0">
                                <a:ln>
                                  <a:noFill/>
                                </a:ln>
                                <a:effectLst/>
                                <a:uFillTx/>
                                <a:latin typeface="Cambria Math" panose="02040503050406030204" pitchFamily="18" charset="0"/>
                                <a:ea typeface="Lato Regular"/>
                                <a:cs typeface="Lato Regular"/>
                                <a:sym typeface="Lato Regular"/>
                              </a:rPr>
                              <m:t>𝑇</m:t>
                            </m:r>
                          </m:sub>
                        </m:sSub>
                        <m:d>
                          <m:dPr>
                            <m:ctrlPr>
                              <a:rPr kumimoji="0" lang="en-US" sz="4000" i="1" u="none" strike="noStrike" cap="none" spc="0" normalizeH="0" baseline="0" smtClean="0">
                                <a:ln>
                                  <a:noFill/>
                                </a:ln>
                                <a:effectLst/>
                                <a:uFillTx/>
                                <a:latin typeface="Cambria Math" panose="02040503050406030204" pitchFamily="18" charset="0"/>
                                <a:ea typeface="Lato Regular"/>
                                <a:cs typeface="Lato Regular"/>
                                <a:sym typeface="Lato Regular"/>
                              </a:rPr>
                            </m:ctrlPr>
                          </m:dPr>
                          <m:e>
                            <m:r>
                              <a:rPr kumimoji="0" lang="en-US" sz="4000" b="0" i="1" u="none" strike="noStrike" cap="none" spc="0" normalizeH="0" baseline="0" smtClean="0">
                                <a:ln>
                                  <a:noFill/>
                                </a:ln>
                                <a:effectLst/>
                                <a:uFillTx/>
                                <a:latin typeface="Cambria Math" panose="02040503050406030204" pitchFamily="18" charset="0"/>
                                <a:ea typeface="Lato Regular"/>
                                <a:cs typeface="Lato Regular"/>
                                <a:sym typeface="Lato Regular"/>
                              </a:rPr>
                              <m:t>𝑥</m:t>
                            </m:r>
                            <m:r>
                              <a:rPr kumimoji="0" lang="en-US" sz="4000" b="0" i="1" u="none" strike="noStrike" cap="none" spc="0" normalizeH="0" baseline="0" smtClean="0">
                                <a:ln>
                                  <a:noFill/>
                                </a:ln>
                                <a:effectLst/>
                                <a:uFillTx/>
                                <a:latin typeface="Cambria Math" panose="02040503050406030204" pitchFamily="18" charset="0"/>
                                <a:ea typeface="Lato Regular"/>
                                <a:cs typeface="Lato Regular"/>
                                <a:sym typeface="Lato Regular"/>
                              </a:rPr>
                              <m:t>,</m:t>
                            </m:r>
                            <m:r>
                              <a:rPr kumimoji="0" lang="en-US" sz="4000" b="0" i="1" u="none" strike="noStrike" cap="none" spc="0" normalizeH="0" baseline="0" smtClean="0">
                                <a:ln>
                                  <a:noFill/>
                                </a:ln>
                                <a:effectLst/>
                                <a:uFillTx/>
                                <a:latin typeface="Cambria Math" panose="02040503050406030204" pitchFamily="18" charset="0"/>
                                <a:ea typeface="Lato Regular"/>
                                <a:cs typeface="Lato Regular"/>
                                <a:sym typeface="Lato Regular"/>
                              </a:rPr>
                              <m:t>𝑦</m:t>
                            </m:r>
                          </m:e>
                        </m:d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 </m:t>
                        </m:r>
                      </m:e>
                    </m:d>
                    <m:r>
                      <a:rPr kumimoji="0" lang="en-US" sz="4000" b="0" i="1" u="none" strike="noStrike" cap="none" spc="0" normalizeH="0" baseline="0" smtClean="0">
                        <a:ln>
                          <a:noFill/>
                        </a:ln>
                        <a:effectLst/>
                        <a:uFillTx/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≤</m:t>
                    </m:r>
                    <m:r>
                      <a:rPr kumimoji="0" lang="en-US" sz="4000" b="0" i="1" u="none" strike="noStrike" cap="none" spc="0" normalizeH="0" baseline="0" smtClean="0">
                        <a:ln>
                          <a:noFill/>
                        </a:ln>
                        <a:effectLst/>
                        <a:uFillTx/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𝛼</m:t>
                    </m:r>
                    <m:r>
                      <a:rPr kumimoji="0" lang="en-US" sz="4000" b="0" i="1" u="none" strike="noStrike" cap="none" spc="0" normalizeH="0" baseline="0" smtClean="0">
                        <a:ln>
                          <a:noFill/>
                        </a:ln>
                        <a:effectLst/>
                        <a:uFillTx/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 </m:t>
                    </m:r>
                    <m:sSub>
                      <m:sSubPr>
                        <m:ctrlPr>
                          <a:rPr kumimoji="0" lang="en-US" sz="4000" i="1" u="none" strike="noStrike" cap="none" spc="0" normalizeH="0" baseline="0" smtClean="0">
                            <a:ln>
                              <a:noFill/>
                            </a:ln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</m:ctrlPr>
                      </m:sSubPr>
                      <m:e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𝑑</m:t>
                        </m:r>
                      </m:e>
                      <m:sub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𝑀</m:t>
                        </m:r>
                      </m:sub>
                    </m:sSub>
                    <m:d>
                      <m:dPr>
                        <m:ctrlPr>
                          <a:rPr kumimoji="0" lang="en-US" sz="4000" i="1" u="none" strike="noStrike" cap="none" spc="0" normalizeH="0" baseline="0" smtClean="0">
                            <a:ln>
                              <a:noFill/>
                            </a:ln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</m:ctrlPr>
                      </m:dPr>
                      <m:e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𝑥</m:t>
                        </m:r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,</m:t>
                        </m:r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𝑦</m:t>
                        </m:r>
                      </m:e>
                    </m:d>
                  </m:oMath>
                </a14:m>
                <a:r>
                  <a:rPr kumimoji="0" lang="en-US" sz="4000" i="0" u="none" strike="noStrike" cap="none" spc="0" normalizeH="0" baseline="0" dirty="0">
                    <a:ln>
                      <a:noFill/>
                    </a:ln>
                    <a:effectLst/>
                    <a:uFillTx/>
                    <a:ea typeface="Lato Regular"/>
                    <a:cs typeface="Lato Regular"/>
                    <a:sym typeface="Lato Regular"/>
                  </a:rPr>
                  <a:t> </a:t>
                </a:r>
              </a:p>
              <a:p>
                <a:pPr marL="914400" marR="0" indent="-914400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lphaLcPeriod"/>
                  <a:tabLst/>
                </a:pPr>
                <a:endParaRPr lang="en-US" sz="4000" spc="0" dirty="0">
                  <a:ea typeface="Lato Regular"/>
                  <a:cs typeface="Lato Regular"/>
                  <a:sym typeface="Lato Regular"/>
                </a:endParaRPr>
              </a:p>
              <a:p>
                <a:pPr marL="0" marR="0" indent="0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</a:pPr>
                <a:r>
                  <a:rPr lang="en-US" sz="4000" spc="0" dirty="0">
                    <a:ea typeface="Lato Regular"/>
                    <a:cs typeface="Lato Regular"/>
                    <a:sym typeface="Lato Regular"/>
                  </a:rPr>
                  <a:t>where </a:t>
                </a:r>
                <a14:m>
                  <m:oMath xmlns:m="http://schemas.openxmlformats.org/officeDocument/2006/math">
                    <m:r>
                      <a:rPr lang="en-US" sz="4000" b="0" i="1" spc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𝛼</m:t>
                    </m:r>
                    <m:r>
                      <a:rPr lang="en-US" sz="4000" b="0" i="1" spc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=</m:t>
                    </m:r>
                    <m:r>
                      <a:rPr lang="en-US" sz="4000" b="0" i="1" spc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𝑂</m:t>
                    </m:r>
                    <m:r>
                      <a:rPr lang="en-US" sz="4000" b="0" i="1" spc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(</m:t>
                    </m:r>
                    <m:func>
                      <m:funcPr>
                        <m:ctrlPr>
                          <a:rPr lang="en-US" sz="4000" b="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4000" b="0" i="0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log</m:t>
                        </m:r>
                      </m:fName>
                      <m:e>
                        <m:r>
                          <a:rPr lang="en-US" sz="4000" b="0" i="1" spc="0" smtClean="0"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𝑛</m:t>
                        </m:r>
                      </m:e>
                    </m:func>
                    <m:r>
                      <a:rPr lang="en-US" sz="4000" b="0" i="1" spc="0" smtClean="0"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)</m:t>
                    </m:r>
                  </m:oMath>
                </a14:m>
                <a:endParaRPr lang="en-US" sz="4000" spc="0" dirty="0">
                  <a:ea typeface="Lato Regular"/>
                  <a:cs typeface="Lato Regular"/>
                  <a:sym typeface="Lato Regular"/>
                </a:endParaRPr>
              </a:p>
            </p:txBody>
          </p:sp>
        </mc:Choice>
        <mc:Fallback xmlns="">
          <p:sp>
            <p:nvSpPr>
              <p:cNvPr id="4" name="Text Placeholder 3">
                <a:extLst>
                  <a:ext uri="{FF2B5EF4-FFF2-40B4-BE49-F238E27FC236}">
                    <a16:creationId xmlns:a16="http://schemas.microsoft.com/office/drawing/2014/main" id="{0669E4D0-2DA3-498A-9F43-365963F9D7C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"/>
              </p:nvPr>
            </p:nvSpPr>
            <p:spPr>
              <a:xfrm>
                <a:off x="1743763" y="3588580"/>
                <a:ext cx="20876154" cy="5911020"/>
              </a:xfrm>
              <a:blipFill>
                <a:blip r:embed="rId2"/>
                <a:stretch>
                  <a:fillRect l="-1109" t="-619" b="-19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[Alon Awerbuch Azar Buchbinder Naor 03]">
            <a:extLst>
              <a:ext uri="{FF2B5EF4-FFF2-40B4-BE49-F238E27FC236}">
                <a16:creationId xmlns:a16="http://schemas.microsoft.com/office/drawing/2014/main" id="{1BF13BAE-9A72-4CE8-B0D2-8FC73D2D5D7C}"/>
              </a:ext>
            </a:extLst>
          </p:cNvPr>
          <p:cNvSpPr txBox="1"/>
          <p:nvPr/>
        </p:nvSpPr>
        <p:spPr>
          <a:xfrm>
            <a:off x="13594080" y="13189755"/>
            <a:ext cx="10674313" cy="4473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lnSpc>
                <a:spcPct val="80000"/>
              </a:lnSpc>
              <a:defRPr sz="5500" spc="-110">
                <a:solidFill>
                  <a:schemeClr val="accent6"/>
                </a:solidFill>
                <a:latin typeface="+mn-lt"/>
                <a:ea typeface="+mn-ea"/>
                <a:cs typeface="+mn-cs"/>
                <a:sym typeface="Lato Bold"/>
              </a:defRPr>
            </a:lvl1pPr>
          </a:lstStyle>
          <a:p>
            <a:pPr algn="r"/>
            <a:r>
              <a:rPr sz="2800" dirty="0">
                <a:solidFill>
                  <a:srgbClr val="FF9900"/>
                </a:solidFill>
              </a:rPr>
              <a:t>[</a:t>
            </a:r>
            <a:r>
              <a:rPr lang="en-US" sz="2800" dirty="0">
                <a:solidFill>
                  <a:srgbClr val="FF9900"/>
                </a:solidFill>
              </a:rPr>
              <a:t>Alon Karp Peleg West 94, </a:t>
            </a:r>
            <a:r>
              <a:rPr lang="en-US" sz="2800" dirty="0" err="1">
                <a:solidFill>
                  <a:srgbClr val="FF9900"/>
                </a:solidFill>
              </a:rPr>
              <a:t>Bartal</a:t>
            </a:r>
            <a:r>
              <a:rPr lang="en-US" sz="2800" dirty="0">
                <a:solidFill>
                  <a:srgbClr val="FF9900"/>
                </a:solidFill>
              </a:rPr>
              <a:t> 96, … , </a:t>
            </a:r>
            <a:r>
              <a:rPr lang="en-US" sz="2800" dirty="0" err="1">
                <a:solidFill>
                  <a:srgbClr val="FF9900"/>
                </a:solidFill>
              </a:rPr>
              <a:t>Fakcharoenphol</a:t>
            </a:r>
            <a:r>
              <a:rPr lang="en-US" sz="2800" dirty="0">
                <a:solidFill>
                  <a:srgbClr val="FF9900"/>
                </a:solidFill>
              </a:rPr>
              <a:t> Rao Talwar 04</a:t>
            </a:r>
            <a:r>
              <a:rPr sz="2800" dirty="0">
                <a:solidFill>
                  <a:srgbClr val="FF9900"/>
                </a:solidFill>
              </a:rPr>
              <a:t>]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F559FCB-3B27-403A-95F7-4B40AC991677}"/>
                  </a:ext>
                </a:extLst>
              </p:cNvPr>
              <p:cNvSpPr txBox="1"/>
              <p:nvPr/>
            </p:nvSpPr>
            <p:spPr>
              <a:xfrm>
                <a:off x="17528253" y="10780754"/>
                <a:ext cx="5014193" cy="96436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14:m>
                  <m:oMath xmlns:m="http://schemas.openxmlformats.org/officeDocument/2006/math">
                    <m:r>
                      <a:rPr kumimoji="0" lang="en-US" sz="28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⇒</m:t>
                    </m:r>
                  </m:oMath>
                </a14:m>
                <a:r>
                  <a:rPr kumimoji="0" lang="en-US" sz="28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ea typeface="Lato Regular"/>
                    <a:cs typeface="Lato Regular"/>
                    <a:sym typeface="Lato Regular"/>
                  </a:rPr>
                  <a:t> </a:t>
                </a:r>
                <a:r>
                  <a:rPr kumimoji="0" lang="en-US" sz="2800" b="0" i="0" u="none" strike="noStrike" cap="none" spc="0" normalizeH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ea typeface="Lato Regular"/>
                    <a:cs typeface="Lato Regular"/>
                    <a:sym typeface="Lato Regular"/>
                  </a:rPr>
                  <a:t>gives matching lower bound </a:t>
                </a:r>
                <a:br>
                  <a:rPr kumimoji="0" lang="en-US" sz="2800" b="0" i="0" u="none" strike="noStrike" cap="none" spc="0" normalizeH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ea typeface="Lato Regular"/>
                    <a:cs typeface="Lato Regular"/>
                    <a:sym typeface="Lato Regular"/>
                  </a:rPr>
                </a:br>
                <a:r>
                  <a:rPr kumimoji="0" lang="en-US" sz="2800" b="0" i="0" u="none" strike="noStrike" cap="none" spc="0" normalizeH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ea typeface="Lato Regular"/>
                    <a:cs typeface="Lato Regular"/>
                    <a:sym typeface="Lato Regular"/>
                  </a:rPr>
                  <a:t>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kumimoji="0" lang="en-US" sz="2800" b="0" i="0" u="none" strike="noStrike" cap="none" spc="0" normalizeH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Ω</m:t>
                    </m:r>
                    <m:r>
                      <a:rPr kumimoji="0" lang="en-US" sz="2800" b="0" i="1" u="none" strike="noStrike" cap="none" spc="0" normalizeH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(</m:t>
                    </m:r>
                    <m:func>
                      <m:funcPr>
                        <m:ctrlPr>
                          <a:rPr kumimoji="0" lang="en-US" sz="2800" b="0" i="1" u="none" strike="noStrike" cap="none" spc="0" normalizeH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kumimoji="0" lang="en-US" sz="2800" b="0" i="0" u="none" strike="noStrike" cap="none" spc="0" normalizeH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log</m:t>
                        </m:r>
                      </m:fName>
                      <m:e>
                        <m:r>
                          <a:rPr kumimoji="0" lang="en-US" sz="2800" b="0" i="1" u="none" strike="noStrike" cap="none" spc="0" normalizeH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𝑛</m:t>
                        </m:r>
                        <m:r>
                          <a:rPr kumimoji="0" lang="en-US" sz="2800" b="0" i="1" u="none" strike="noStrike" cap="none" spc="0" normalizeH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)</m:t>
                        </m:r>
                      </m:e>
                    </m:func>
                  </m:oMath>
                </a14:m>
                <a:r>
                  <a:rPr kumimoji="0" lang="en-US" sz="28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ea typeface="Lato Regular"/>
                    <a:cs typeface="Lato Regular"/>
                    <a:sym typeface="Lato Regular"/>
                  </a:rPr>
                  <a:t> for </a:t>
                </a:r>
                <a14:m>
                  <m:oMath xmlns:m="http://schemas.openxmlformats.org/officeDocument/2006/math">
                    <m:r>
                      <a:rPr kumimoji="0" lang="en-US" sz="28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𝛼</m:t>
                    </m:r>
                  </m:oMath>
                </a14:m>
                <a:endParaRPr kumimoji="0" lang="en-US" sz="28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ea typeface="Lato Regular"/>
                  <a:cs typeface="Lato Regular"/>
                  <a:sym typeface="Lato Regular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F559FCB-3B27-403A-95F7-4B40AC9916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8253" y="10780754"/>
                <a:ext cx="5014193" cy="964367"/>
              </a:xfrm>
              <a:prstGeom prst="rect">
                <a:avLst/>
              </a:prstGeom>
              <a:blipFill>
                <a:blip r:embed="rId3"/>
                <a:stretch>
                  <a:fillRect t="-5660" r="-2795" b="-15723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66" name="Group 362">
            <a:extLst>
              <a:ext uri="{FF2B5EF4-FFF2-40B4-BE49-F238E27FC236}">
                <a16:creationId xmlns:a16="http://schemas.microsoft.com/office/drawing/2014/main" id="{2FF5579C-1066-46F0-99F3-C0BB89D4CB91}"/>
              </a:ext>
            </a:extLst>
          </p:cNvPr>
          <p:cNvGrpSpPr/>
          <p:nvPr/>
        </p:nvGrpSpPr>
        <p:grpSpPr>
          <a:xfrm>
            <a:off x="17433733" y="6797078"/>
            <a:ext cx="4588625" cy="3409867"/>
            <a:chOff x="2786347" y="3627662"/>
            <a:chExt cx="3157253" cy="2392138"/>
          </a:xfrm>
        </p:grpSpPr>
        <p:sp>
          <p:nvSpPr>
            <p:cNvPr id="367" name="Line 206">
              <a:extLst>
                <a:ext uri="{FF2B5EF4-FFF2-40B4-BE49-F238E27FC236}">
                  <a16:creationId xmlns:a16="http://schemas.microsoft.com/office/drawing/2014/main" id="{3A08AC43-4DA7-437B-AE72-F9AF450001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25954" y="3680667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8" name="Line 207">
              <a:extLst>
                <a:ext uri="{FF2B5EF4-FFF2-40B4-BE49-F238E27FC236}">
                  <a16:creationId xmlns:a16="http://schemas.microsoft.com/office/drawing/2014/main" id="{D3A4C1BC-7999-4C3D-86E8-1997118C98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29411" y="3684124"/>
              <a:ext cx="1152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9" name="Line 208">
              <a:extLst>
                <a:ext uri="{FF2B5EF4-FFF2-40B4-BE49-F238E27FC236}">
                  <a16:creationId xmlns:a16="http://schemas.microsoft.com/office/drawing/2014/main" id="{8B5EB08E-EC2F-48C1-A904-36A0BE6C88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30563" y="3687581"/>
              <a:ext cx="1152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0" name="Freeform 209">
              <a:extLst>
                <a:ext uri="{FF2B5EF4-FFF2-40B4-BE49-F238E27FC236}">
                  <a16:creationId xmlns:a16="http://schemas.microsoft.com/office/drawing/2014/main" id="{03852895-3839-4231-8D1D-A2CF7036A7CC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9935" y="5101431"/>
              <a:ext cx="33416" cy="3226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8" y="0"/>
                </a:cxn>
                <a:cxn ang="0">
                  <a:pos x="24" y="4"/>
                </a:cxn>
                <a:cxn ang="0">
                  <a:pos x="27" y="7"/>
                </a:cxn>
                <a:cxn ang="0">
                  <a:pos x="28" y="10"/>
                </a:cxn>
                <a:cxn ang="0">
                  <a:pos x="29" y="14"/>
                </a:cxn>
                <a:cxn ang="0">
                  <a:pos x="27" y="21"/>
                </a:cxn>
                <a:cxn ang="0">
                  <a:pos x="24" y="24"/>
                </a:cxn>
                <a:cxn ang="0">
                  <a:pos x="18" y="28"/>
                </a:cxn>
                <a:cxn ang="0">
                  <a:pos x="11" y="28"/>
                </a:cxn>
                <a:cxn ang="0">
                  <a:pos x="8" y="26"/>
                </a:cxn>
                <a:cxn ang="0">
                  <a:pos x="4" y="24"/>
                </a:cxn>
                <a:cxn ang="0">
                  <a:pos x="2" y="21"/>
                </a:cxn>
                <a:cxn ang="0">
                  <a:pos x="0" y="14"/>
                </a:cxn>
                <a:cxn ang="0">
                  <a:pos x="1" y="10"/>
                </a:cxn>
                <a:cxn ang="0">
                  <a:pos x="2" y="7"/>
                </a:cxn>
                <a:cxn ang="0">
                  <a:pos x="4" y="4"/>
                </a:cxn>
                <a:cxn ang="0">
                  <a:pos x="8" y="2"/>
                </a:cxn>
                <a:cxn ang="0">
                  <a:pos x="11" y="0"/>
                </a:cxn>
              </a:cxnLst>
              <a:rect l="0" t="0" r="r" b="b"/>
              <a:pathLst>
                <a:path w="29" h="28">
                  <a:moveTo>
                    <a:pt x="11" y="0"/>
                  </a:moveTo>
                  <a:lnTo>
                    <a:pt x="18" y="0"/>
                  </a:lnTo>
                  <a:lnTo>
                    <a:pt x="24" y="4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29" y="14"/>
                  </a:lnTo>
                  <a:lnTo>
                    <a:pt x="27" y="21"/>
                  </a:lnTo>
                  <a:lnTo>
                    <a:pt x="24" y="24"/>
                  </a:lnTo>
                  <a:lnTo>
                    <a:pt x="18" y="28"/>
                  </a:lnTo>
                  <a:lnTo>
                    <a:pt x="11" y="28"/>
                  </a:lnTo>
                  <a:lnTo>
                    <a:pt x="8" y="26"/>
                  </a:lnTo>
                  <a:lnTo>
                    <a:pt x="4" y="24"/>
                  </a:lnTo>
                  <a:lnTo>
                    <a:pt x="2" y="21"/>
                  </a:lnTo>
                  <a:lnTo>
                    <a:pt x="0" y="14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4"/>
                  </a:lnTo>
                  <a:lnTo>
                    <a:pt x="8" y="2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1" name="Line 210">
              <a:extLst>
                <a:ext uri="{FF2B5EF4-FFF2-40B4-BE49-F238E27FC236}">
                  <a16:creationId xmlns:a16="http://schemas.microsoft.com/office/drawing/2014/main" id="{82D24DC0-5190-410A-A89C-8FC8802FEF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91047" y="5117563"/>
              <a:ext cx="2305" cy="8066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2" name="Line 211">
              <a:extLst>
                <a:ext uri="{FF2B5EF4-FFF2-40B4-BE49-F238E27FC236}">
                  <a16:creationId xmlns:a16="http://schemas.microsoft.com/office/drawing/2014/main" id="{95080F59-016E-4CFF-BDEF-7A7DAF20B1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87590" y="5125629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3" name="Line 212">
              <a:extLst>
                <a:ext uri="{FF2B5EF4-FFF2-40B4-BE49-F238E27FC236}">
                  <a16:creationId xmlns:a16="http://schemas.microsoft.com/office/drawing/2014/main" id="{34D61B8C-1533-497F-9EF3-8ECC6FC57B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80676" y="5129086"/>
              <a:ext cx="6914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4" name="Line 213">
              <a:extLst>
                <a:ext uri="{FF2B5EF4-FFF2-40B4-BE49-F238E27FC236}">
                  <a16:creationId xmlns:a16="http://schemas.microsoft.com/office/drawing/2014/main" id="{093676C9-7AC6-4679-8A2C-F5BAB60A52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72610" y="5133695"/>
              <a:ext cx="8066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5" name="Line 214">
              <a:extLst>
                <a:ext uri="{FF2B5EF4-FFF2-40B4-BE49-F238E27FC236}">
                  <a16:creationId xmlns:a16="http://schemas.microsoft.com/office/drawing/2014/main" id="{CA4507AE-772C-4B27-84F4-BCC76EA1CA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269153" y="5131390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6" name="Line 215">
              <a:extLst>
                <a:ext uri="{FF2B5EF4-FFF2-40B4-BE49-F238E27FC236}">
                  <a16:creationId xmlns:a16="http://schemas.microsoft.com/office/drawing/2014/main" id="{73F90B93-B005-4EA6-91DE-90761B98CC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264544" y="5129086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7" name="Line 216">
              <a:extLst>
                <a:ext uri="{FF2B5EF4-FFF2-40B4-BE49-F238E27FC236}">
                  <a16:creationId xmlns:a16="http://schemas.microsoft.com/office/drawing/2014/main" id="{EB474598-8211-47DC-BC54-A1BB2CAE43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262240" y="5125629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8" name="Line 217">
              <a:extLst>
                <a:ext uri="{FF2B5EF4-FFF2-40B4-BE49-F238E27FC236}">
                  <a16:creationId xmlns:a16="http://schemas.microsoft.com/office/drawing/2014/main" id="{316065CE-BA4D-4522-B832-81DACDC5DD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259935" y="5117563"/>
              <a:ext cx="2305" cy="8066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9" name="Line 218">
              <a:extLst>
                <a:ext uri="{FF2B5EF4-FFF2-40B4-BE49-F238E27FC236}">
                  <a16:creationId xmlns:a16="http://schemas.microsoft.com/office/drawing/2014/main" id="{F6460BF6-3BAF-4F10-8C2C-E5758CD8E9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59935" y="5112954"/>
              <a:ext cx="1152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0" name="Line 219">
              <a:extLst>
                <a:ext uri="{FF2B5EF4-FFF2-40B4-BE49-F238E27FC236}">
                  <a16:creationId xmlns:a16="http://schemas.microsoft.com/office/drawing/2014/main" id="{D4B071DC-B597-442E-8082-B8D4844563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61087" y="5109497"/>
              <a:ext cx="1152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1" name="Line 220">
              <a:extLst>
                <a:ext uri="{FF2B5EF4-FFF2-40B4-BE49-F238E27FC236}">
                  <a16:creationId xmlns:a16="http://schemas.microsoft.com/office/drawing/2014/main" id="{075FA898-CCEE-4311-BE4D-96A8D8E0C6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62240" y="5106040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2" name="Line 221">
              <a:extLst>
                <a:ext uri="{FF2B5EF4-FFF2-40B4-BE49-F238E27FC236}">
                  <a16:creationId xmlns:a16="http://schemas.microsoft.com/office/drawing/2014/main" id="{94CC62C2-235E-4E8A-8625-05332E6108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64544" y="5103736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3" name="Line 222">
              <a:extLst>
                <a:ext uri="{FF2B5EF4-FFF2-40B4-BE49-F238E27FC236}">
                  <a16:creationId xmlns:a16="http://schemas.microsoft.com/office/drawing/2014/main" id="{6303DA2A-84D2-4B3E-B626-4675034112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69153" y="5101431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4" name="Line 223">
              <a:extLst>
                <a:ext uri="{FF2B5EF4-FFF2-40B4-BE49-F238E27FC236}">
                  <a16:creationId xmlns:a16="http://schemas.microsoft.com/office/drawing/2014/main" id="{4325BECF-9959-42D4-BC0A-2CB8CD3A27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72610" y="5101431"/>
              <a:ext cx="8066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5" name="Line 224">
              <a:extLst>
                <a:ext uri="{FF2B5EF4-FFF2-40B4-BE49-F238E27FC236}">
                  <a16:creationId xmlns:a16="http://schemas.microsoft.com/office/drawing/2014/main" id="{BBAAE76B-0EC8-4A1C-ACB5-33D5C59FFB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0676" y="5101431"/>
              <a:ext cx="6914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6" name="Line 225">
              <a:extLst>
                <a:ext uri="{FF2B5EF4-FFF2-40B4-BE49-F238E27FC236}">
                  <a16:creationId xmlns:a16="http://schemas.microsoft.com/office/drawing/2014/main" id="{CAA4CD1C-C613-42D4-801A-1C1D0FA53A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7590" y="5106040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7" name="Line 226">
              <a:extLst>
                <a:ext uri="{FF2B5EF4-FFF2-40B4-BE49-F238E27FC236}">
                  <a16:creationId xmlns:a16="http://schemas.microsoft.com/office/drawing/2014/main" id="{5A6A2B79-C72D-4944-95C2-97905D4A3C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91047" y="5109497"/>
              <a:ext cx="1152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8" name="Line 227">
              <a:extLst>
                <a:ext uri="{FF2B5EF4-FFF2-40B4-BE49-F238E27FC236}">
                  <a16:creationId xmlns:a16="http://schemas.microsoft.com/office/drawing/2014/main" id="{D807B4D7-D906-448C-A5CC-1C0EA7BEDC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92199" y="5112954"/>
              <a:ext cx="1152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9" name="Freeform 228">
              <a:extLst>
                <a:ext uri="{FF2B5EF4-FFF2-40B4-BE49-F238E27FC236}">
                  <a16:creationId xmlns:a16="http://schemas.microsoft.com/office/drawing/2014/main" id="{1A1E0E6D-34FA-4BF3-BD3A-E4A8AA1E8A6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09483" y="4904391"/>
              <a:ext cx="33416" cy="33416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9" y="1"/>
                </a:cxn>
                <a:cxn ang="0">
                  <a:pos x="23" y="3"/>
                </a:cxn>
                <a:cxn ang="0">
                  <a:pos x="26" y="6"/>
                </a:cxn>
                <a:cxn ang="0">
                  <a:pos x="28" y="9"/>
                </a:cxn>
                <a:cxn ang="0">
                  <a:pos x="29" y="14"/>
                </a:cxn>
                <a:cxn ang="0">
                  <a:pos x="28" y="19"/>
                </a:cxn>
                <a:cxn ang="0">
                  <a:pos x="26" y="23"/>
                </a:cxn>
                <a:cxn ang="0">
                  <a:pos x="23" y="26"/>
                </a:cxn>
                <a:cxn ang="0">
                  <a:pos x="19" y="28"/>
                </a:cxn>
                <a:cxn ang="0">
                  <a:pos x="14" y="29"/>
                </a:cxn>
                <a:cxn ang="0">
                  <a:pos x="9" y="28"/>
                </a:cxn>
                <a:cxn ang="0">
                  <a:pos x="5" y="26"/>
                </a:cxn>
                <a:cxn ang="0">
                  <a:pos x="3" y="23"/>
                </a:cxn>
                <a:cxn ang="0">
                  <a:pos x="1" y="19"/>
                </a:cxn>
                <a:cxn ang="0">
                  <a:pos x="0" y="14"/>
                </a:cxn>
                <a:cxn ang="0">
                  <a:pos x="1" y="9"/>
                </a:cxn>
                <a:cxn ang="0">
                  <a:pos x="3" y="6"/>
                </a:cxn>
                <a:cxn ang="0">
                  <a:pos x="5" y="3"/>
                </a:cxn>
                <a:cxn ang="0">
                  <a:pos x="9" y="1"/>
                </a:cxn>
                <a:cxn ang="0">
                  <a:pos x="14" y="0"/>
                </a:cxn>
              </a:cxnLst>
              <a:rect l="0" t="0" r="r" b="b"/>
              <a:pathLst>
                <a:path w="29" h="29">
                  <a:moveTo>
                    <a:pt x="14" y="0"/>
                  </a:moveTo>
                  <a:lnTo>
                    <a:pt x="19" y="1"/>
                  </a:lnTo>
                  <a:lnTo>
                    <a:pt x="23" y="3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29" y="14"/>
                  </a:lnTo>
                  <a:lnTo>
                    <a:pt x="28" y="19"/>
                  </a:lnTo>
                  <a:lnTo>
                    <a:pt x="26" y="23"/>
                  </a:lnTo>
                  <a:lnTo>
                    <a:pt x="23" y="26"/>
                  </a:lnTo>
                  <a:lnTo>
                    <a:pt x="19" y="28"/>
                  </a:lnTo>
                  <a:lnTo>
                    <a:pt x="14" y="29"/>
                  </a:lnTo>
                  <a:lnTo>
                    <a:pt x="9" y="28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4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9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0" name="Line 229">
              <a:extLst>
                <a:ext uri="{FF2B5EF4-FFF2-40B4-BE49-F238E27FC236}">
                  <a16:creationId xmlns:a16="http://schemas.microsoft.com/office/drawing/2014/main" id="{C96E5EEB-3C3C-4C57-9BDE-87697A9D91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41747" y="4920523"/>
              <a:ext cx="1152" cy="576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1" name="Line 230">
              <a:extLst>
                <a:ext uri="{FF2B5EF4-FFF2-40B4-BE49-F238E27FC236}">
                  <a16:creationId xmlns:a16="http://schemas.microsoft.com/office/drawing/2014/main" id="{06C21188-D3E6-48CC-846B-B74ECAEE38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39442" y="4926284"/>
              <a:ext cx="2305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2" name="Line 231">
              <a:extLst>
                <a:ext uri="{FF2B5EF4-FFF2-40B4-BE49-F238E27FC236}">
                  <a16:creationId xmlns:a16="http://schemas.microsoft.com/office/drawing/2014/main" id="{29148119-A332-4117-A686-3D1DA3F5F2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35986" y="4930893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3" name="Line 232">
              <a:extLst>
                <a:ext uri="{FF2B5EF4-FFF2-40B4-BE49-F238E27FC236}">
                  <a16:creationId xmlns:a16="http://schemas.microsoft.com/office/drawing/2014/main" id="{EFFAECF0-F6C9-42F9-BE27-851651E150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31376" y="4934350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4" name="Line 233">
              <a:extLst>
                <a:ext uri="{FF2B5EF4-FFF2-40B4-BE49-F238E27FC236}">
                  <a16:creationId xmlns:a16="http://schemas.microsoft.com/office/drawing/2014/main" id="{E53DAB9D-A818-4BC1-81B0-DAE91455B2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25615" y="4936655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5" name="Line 234">
              <a:extLst>
                <a:ext uri="{FF2B5EF4-FFF2-40B4-BE49-F238E27FC236}">
                  <a16:creationId xmlns:a16="http://schemas.microsoft.com/office/drawing/2014/main" id="{B6D8AC41-66DA-4767-9CB4-D25F6BDBB6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319854" y="4936655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6" name="Line 235">
              <a:extLst>
                <a:ext uri="{FF2B5EF4-FFF2-40B4-BE49-F238E27FC236}">
                  <a16:creationId xmlns:a16="http://schemas.microsoft.com/office/drawing/2014/main" id="{C37385D5-66D7-470F-9B78-D4076D65E7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315245" y="4934350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7" name="Line 236">
              <a:extLst>
                <a:ext uri="{FF2B5EF4-FFF2-40B4-BE49-F238E27FC236}">
                  <a16:creationId xmlns:a16="http://schemas.microsoft.com/office/drawing/2014/main" id="{92226565-1995-4FE8-9A9B-44F38A5823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312940" y="4930893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8" name="Line 237">
              <a:extLst>
                <a:ext uri="{FF2B5EF4-FFF2-40B4-BE49-F238E27FC236}">
                  <a16:creationId xmlns:a16="http://schemas.microsoft.com/office/drawing/2014/main" id="{04ACFE22-B3FE-463B-A0BD-5D7C3A407B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310635" y="4926284"/>
              <a:ext cx="2305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9" name="Line 238">
              <a:extLst>
                <a:ext uri="{FF2B5EF4-FFF2-40B4-BE49-F238E27FC236}">
                  <a16:creationId xmlns:a16="http://schemas.microsoft.com/office/drawing/2014/main" id="{154F5204-7535-4199-AE8E-EAF88B699A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309483" y="4920523"/>
              <a:ext cx="1152" cy="576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0" name="Line 239">
              <a:extLst>
                <a:ext uri="{FF2B5EF4-FFF2-40B4-BE49-F238E27FC236}">
                  <a16:creationId xmlns:a16="http://schemas.microsoft.com/office/drawing/2014/main" id="{CC420AA3-05FA-44F3-8572-482D1A5A2C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09483" y="4914761"/>
              <a:ext cx="1152" cy="576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1" name="Line 240">
              <a:extLst>
                <a:ext uri="{FF2B5EF4-FFF2-40B4-BE49-F238E27FC236}">
                  <a16:creationId xmlns:a16="http://schemas.microsoft.com/office/drawing/2014/main" id="{3089A5D5-608D-4914-B64D-E632EC15E5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10635" y="4911304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2" name="Line 241">
              <a:extLst>
                <a:ext uri="{FF2B5EF4-FFF2-40B4-BE49-F238E27FC236}">
                  <a16:creationId xmlns:a16="http://schemas.microsoft.com/office/drawing/2014/main" id="{0622978C-FD6F-40E5-9AEF-A562F317BB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12940" y="4907848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3" name="Line 242">
              <a:extLst>
                <a:ext uri="{FF2B5EF4-FFF2-40B4-BE49-F238E27FC236}">
                  <a16:creationId xmlns:a16="http://schemas.microsoft.com/office/drawing/2014/main" id="{2D37F27D-9F6D-4E37-B028-4BD5D44A01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15245" y="4905543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4" name="Line 243">
              <a:extLst>
                <a:ext uri="{FF2B5EF4-FFF2-40B4-BE49-F238E27FC236}">
                  <a16:creationId xmlns:a16="http://schemas.microsoft.com/office/drawing/2014/main" id="{FBB38056-B4F0-4EE7-B5F7-40975F9DCA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19854" y="4904391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5" name="Line 244">
              <a:extLst>
                <a:ext uri="{FF2B5EF4-FFF2-40B4-BE49-F238E27FC236}">
                  <a16:creationId xmlns:a16="http://schemas.microsoft.com/office/drawing/2014/main" id="{5ACBFA26-57BD-4E05-AAE7-8F65FF043E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25615" y="4904391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6" name="Line 245">
              <a:extLst>
                <a:ext uri="{FF2B5EF4-FFF2-40B4-BE49-F238E27FC236}">
                  <a16:creationId xmlns:a16="http://schemas.microsoft.com/office/drawing/2014/main" id="{577EF281-02FB-4486-B245-7F6E1EF72D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31376" y="4905543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7" name="Line 246">
              <a:extLst>
                <a:ext uri="{FF2B5EF4-FFF2-40B4-BE49-F238E27FC236}">
                  <a16:creationId xmlns:a16="http://schemas.microsoft.com/office/drawing/2014/main" id="{BC9951F6-543C-4995-93E9-2FFAF299AD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35986" y="4907848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8" name="Line 247">
              <a:extLst>
                <a:ext uri="{FF2B5EF4-FFF2-40B4-BE49-F238E27FC236}">
                  <a16:creationId xmlns:a16="http://schemas.microsoft.com/office/drawing/2014/main" id="{9C9D7223-0298-4191-9025-5DD5E62D4F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39442" y="4911304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" name="Line 248">
              <a:extLst>
                <a:ext uri="{FF2B5EF4-FFF2-40B4-BE49-F238E27FC236}">
                  <a16:creationId xmlns:a16="http://schemas.microsoft.com/office/drawing/2014/main" id="{F59EF198-5824-4095-87FF-117CC2CF63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41747" y="4914761"/>
              <a:ext cx="1152" cy="576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" name="Freeform 249">
              <a:extLst>
                <a:ext uri="{FF2B5EF4-FFF2-40B4-BE49-F238E27FC236}">
                  <a16:creationId xmlns:a16="http://schemas.microsoft.com/office/drawing/2014/main" id="{82F71925-A9C0-4A8E-8F07-462D2FB786E3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7427" y="5542755"/>
              <a:ext cx="33416" cy="33416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9" y="1"/>
                </a:cxn>
                <a:cxn ang="0">
                  <a:pos x="23" y="3"/>
                </a:cxn>
                <a:cxn ang="0">
                  <a:pos x="26" y="6"/>
                </a:cxn>
                <a:cxn ang="0">
                  <a:pos x="28" y="10"/>
                </a:cxn>
                <a:cxn ang="0">
                  <a:pos x="29" y="15"/>
                </a:cxn>
                <a:cxn ang="0">
                  <a:pos x="28" y="20"/>
                </a:cxn>
                <a:cxn ang="0">
                  <a:pos x="26" y="23"/>
                </a:cxn>
                <a:cxn ang="0">
                  <a:pos x="23" y="26"/>
                </a:cxn>
                <a:cxn ang="0">
                  <a:pos x="19" y="28"/>
                </a:cxn>
                <a:cxn ang="0">
                  <a:pos x="14" y="29"/>
                </a:cxn>
                <a:cxn ang="0">
                  <a:pos x="9" y="28"/>
                </a:cxn>
                <a:cxn ang="0">
                  <a:pos x="5" y="26"/>
                </a:cxn>
                <a:cxn ang="0">
                  <a:pos x="3" y="23"/>
                </a:cxn>
                <a:cxn ang="0">
                  <a:pos x="1" y="20"/>
                </a:cxn>
                <a:cxn ang="0">
                  <a:pos x="0" y="15"/>
                </a:cxn>
                <a:cxn ang="0">
                  <a:pos x="1" y="10"/>
                </a:cxn>
                <a:cxn ang="0">
                  <a:pos x="3" y="6"/>
                </a:cxn>
                <a:cxn ang="0">
                  <a:pos x="5" y="3"/>
                </a:cxn>
                <a:cxn ang="0">
                  <a:pos x="9" y="1"/>
                </a:cxn>
                <a:cxn ang="0">
                  <a:pos x="14" y="0"/>
                </a:cxn>
              </a:cxnLst>
              <a:rect l="0" t="0" r="r" b="b"/>
              <a:pathLst>
                <a:path w="29" h="29">
                  <a:moveTo>
                    <a:pt x="14" y="0"/>
                  </a:moveTo>
                  <a:lnTo>
                    <a:pt x="19" y="1"/>
                  </a:lnTo>
                  <a:lnTo>
                    <a:pt x="23" y="3"/>
                  </a:lnTo>
                  <a:lnTo>
                    <a:pt x="26" y="6"/>
                  </a:lnTo>
                  <a:lnTo>
                    <a:pt x="28" y="10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3"/>
                  </a:lnTo>
                  <a:lnTo>
                    <a:pt x="23" y="26"/>
                  </a:lnTo>
                  <a:lnTo>
                    <a:pt x="19" y="28"/>
                  </a:lnTo>
                  <a:lnTo>
                    <a:pt x="14" y="29"/>
                  </a:lnTo>
                  <a:lnTo>
                    <a:pt x="9" y="28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5"/>
                  </a:lnTo>
                  <a:lnTo>
                    <a:pt x="1" y="10"/>
                  </a:lnTo>
                  <a:lnTo>
                    <a:pt x="3" y="6"/>
                  </a:lnTo>
                  <a:lnTo>
                    <a:pt x="5" y="3"/>
                  </a:lnTo>
                  <a:lnTo>
                    <a:pt x="9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1" name="Line 250">
              <a:extLst>
                <a:ext uri="{FF2B5EF4-FFF2-40B4-BE49-F238E27FC236}">
                  <a16:creationId xmlns:a16="http://schemas.microsoft.com/office/drawing/2014/main" id="{3634D47E-5343-463B-9856-C437FC84DD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39691" y="5560039"/>
              <a:ext cx="1152" cy="576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2" name="Line 251">
              <a:extLst>
                <a:ext uri="{FF2B5EF4-FFF2-40B4-BE49-F238E27FC236}">
                  <a16:creationId xmlns:a16="http://schemas.microsoft.com/office/drawing/2014/main" id="{73400B11-46B2-42FF-843B-48383B0219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37386" y="5565801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3" name="Line 252">
              <a:extLst>
                <a:ext uri="{FF2B5EF4-FFF2-40B4-BE49-F238E27FC236}">
                  <a16:creationId xmlns:a16="http://schemas.microsoft.com/office/drawing/2014/main" id="{36BB857C-C6E8-4FE7-A922-7DA96791EE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33930" y="5569258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4" name="Line 253">
              <a:extLst>
                <a:ext uri="{FF2B5EF4-FFF2-40B4-BE49-F238E27FC236}">
                  <a16:creationId xmlns:a16="http://schemas.microsoft.com/office/drawing/2014/main" id="{145C83FB-DFA8-4AD7-91C0-310D6B0DD7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29320" y="5572714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5" name="Line 254">
              <a:extLst>
                <a:ext uri="{FF2B5EF4-FFF2-40B4-BE49-F238E27FC236}">
                  <a16:creationId xmlns:a16="http://schemas.microsoft.com/office/drawing/2014/main" id="{69018A81-BB86-474A-9A45-9145FE4D5D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23559" y="5575019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6" name="Line 255">
              <a:extLst>
                <a:ext uri="{FF2B5EF4-FFF2-40B4-BE49-F238E27FC236}">
                  <a16:creationId xmlns:a16="http://schemas.microsoft.com/office/drawing/2014/main" id="{A6B93477-EABF-4C7C-BC8C-B447FD0F23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17798" y="5575019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7" name="Line 256">
              <a:extLst>
                <a:ext uri="{FF2B5EF4-FFF2-40B4-BE49-F238E27FC236}">
                  <a16:creationId xmlns:a16="http://schemas.microsoft.com/office/drawing/2014/main" id="{253E3CCC-6AC0-407E-9AFF-63856F9816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13189" y="5572714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8" name="Line 257">
              <a:extLst>
                <a:ext uri="{FF2B5EF4-FFF2-40B4-BE49-F238E27FC236}">
                  <a16:creationId xmlns:a16="http://schemas.microsoft.com/office/drawing/2014/main" id="{8C90D359-373D-49AA-B8C3-F8251E398A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10884" y="5569258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9" name="Line 258">
              <a:extLst>
                <a:ext uri="{FF2B5EF4-FFF2-40B4-BE49-F238E27FC236}">
                  <a16:creationId xmlns:a16="http://schemas.microsoft.com/office/drawing/2014/main" id="{72EAB24A-2D42-4162-87F3-570B1CA37B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08579" y="5565801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0" name="Line 259">
              <a:extLst>
                <a:ext uri="{FF2B5EF4-FFF2-40B4-BE49-F238E27FC236}">
                  <a16:creationId xmlns:a16="http://schemas.microsoft.com/office/drawing/2014/main" id="{B7E482B1-5D65-4C1C-B1AC-33BCA4A902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07427" y="5560039"/>
              <a:ext cx="1152" cy="576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1" name="Line 260">
              <a:extLst>
                <a:ext uri="{FF2B5EF4-FFF2-40B4-BE49-F238E27FC236}">
                  <a16:creationId xmlns:a16="http://schemas.microsoft.com/office/drawing/2014/main" id="{6B9E4356-A91E-49B1-A5E7-BF2B0FFAB2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07427" y="5554278"/>
              <a:ext cx="1152" cy="576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2" name="Line 261">
              <a:extLst>
                <a:ext uri="{FF2B5EF4-FFF2-40B4-BE49-F238E27FC236}">
                  <a16:creationId xmlns:a16="http://schemas.microsoft.com/office/drawing/2014/main" id="{A5630662-B937-428B-9611-90509536BA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08579" y="5549669"/>
              <a:ext cx="2305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3" name="Line 262">
              <a:extLst>
                <a:ext uri="{FF2B5EF4-FFF2-40B4-BE49-F238E27FC236}">
                  <a16:creationId xmlns:a16="http://schemas.microsoft.com/office/drawing/2014/main" id="{871768FC-6C5F-4170-90F8-910DE1FA39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10884" y="5546212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4" name="Line 263">
              <a:extLst>
                <a:ext uri="{FF2B5EF4-FFF2-40B4-BE49-F238E27FC236}">
                  <a16:creationId xmlns:a16="http://schemas.microsoft.com/office/drawing/2014/main" id="{D172DD8B-AB77-4218-A833-86B93577FE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13189" y="5543907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5" name="Line 264">
              <a:extLst>
                <a:ext uri="{FF2B5EF4-FFF2-40B4-BE49-F238E27FC236}">
                  <a16:creationId xmlns:a16="http://schemas.microsoft.com/office/drawing/2014/main" id="{FB6CA94B-99E9-4C40-8144-F0F1BC3D53E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17798" y="5542755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6" name="Line 265">
              <a:extLst>
                <a:ext uri="{FF2B5EF4-FFF2-40B4-BE49-F238E27FC236}">
                  <a16:creationId xmlns:a16="http://schemas.microsoft.com/office/drawing/2014/main" id="{AA158E11-D9E4-441E-90BD-B69EB6FFF8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23559" y="5542755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7" name="Line 266">
              <a:extLst>
                <a:ext uri="{FF2B5EF4-FFF2-40B4-BE49-F238E27FC236}">
                  <a16:creationId xmlns:a16="http://schemas.microsoft.com/office/drawing/2014/main" id="{B6D0CCEA-18D1-4AF8-BF0E-3AA0867D8E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29320" y="5543907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8" name="Line 267">
              <a:extLst>
                <a:ext uri="{FF2B5EF4-FFF2-40B4-BE49-F238E27FC236}">
                  <a16:creationId xmlns:a16="http://schemas.microsoft.com/office/drawing/2014/main" id="{D77AA3C0-5B3F-4142-9500-A30F743224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33930" y="5546212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9" name="Line 268">
              <a:extLst>
                <a:ext uri="{FF2B5EF4-FFF2-40B4-BE49-F238E27FC236}">
                  <a16:creationId xmlns:a16="http://schemas.microsoft.com/office/drawing/2014/main" id="{A54507C9-91EE-4CBC-847D-FD20B63ED8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37386" y="5549669"/>
              <a:ext cx="2305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" name="Line 269">
              <a:extLst>
                <a:ext uri="{FF2B5EF4-FFF2-40B4-BE49-F238E27FC236}">
                  <a16:creationId xmlns:a16="http://schemas.microsoft.com/office/drawing/2014/main" id="{00A7CF43-2BB9-4696-B820-C0BDD07993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39691" y="5554278"/>
              <a:ext cx="1152" cy="576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1" name="Freeform 270">
              <a:extLst>
                <a:ext uri="{FF2B5EF4-FFF2-40B4-BE49-F238E27FC236}">
                  <a16:creationId xmlns:a16="http://schemas.microsoft.com/office/drawing/2014/main" id="{C09F70BE-049A-4C91-AE51-C07F325A3EC9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0807" y="5248923"/>
              <a:ext cx="32264" cy="3226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9" y="0"/>
                </a:cxn>
                <a:cxn ang="0">
                  <a:pos x="24" y="4"/>
                </a:cxn>
                <a:cxn ang="0">
                  <a:pos x="26" y="7"/>
                </a:cxn>
                <a:cxn ang="0">
                  <a:pos x="28" y="10"/>
                </a:cxn>
                <a:cxn ang="0">
                  <a:pos x="28" y="14"/>
                </a:cxn>
                <a:cxn ang="0">
                  <a:pos x="27" y="19"/>
                </a:cxn>
                <a:cxn ang="0">
                  <a:pos x="25" y="22"/>
                </a:cxn>
                <a:cxn ang="0">
                  <a:pos x="22" y="25"/>
                </a:cxn>
                <a:cxn ang="0">
                  <a:pos x="20" y="27"/>
                </a:cxn>
                <a:cxn ang="0">
                  <a:pos x="15" y="28"/>
                </a:cxn>
                <a:cxn ang="0">
                  <a:pos x="11" y="28"/>
                </a:cxn>
                <a:cxn ang="0">
                  <a:pos x="8" y="26"/>
                </a:cxn>
                <a:cxn ang="0">
                  <a:pos x="4" y="24"/>
                </a:cxn>
                <a:cxn ang="0">
                  <a:pos x="2" y="21"/>
                </a:cxn>
                <a:cxn ang="0">
                  <a:pos x="1" y="18"/>
                </a:cxn>
                <a:cxn ang="0">
                  <a:pos x="0" y="14"/>
                </a:cxn>
                <a:cxn ang="0">
                  <a:pos x="2" y="7"/>
                </a:cxn>
                <a:cxn ang="0">
                  <a:pos x="4" y="4"/>
                </a:cxn>
                <a:cxn ang="0">
                  <a:pos x="8" y="2"/>
                </a:cxn>
                <a:cxn ang="0">
                  <a:pos x="11" y="0"/>
                </a:cxn>
              </a:cxnLst>
              <a:rect l="0" t="0" r="r" b="b"/>
              <a:pathLst>
                <a:path w="28" h="28">
                  <a:moveTo>
                    <a:pt x="11" y="0"/>
                  </a:moveTo>
                  <a:lnTo>
                    <a:pt x="19" y="0"/>
                  </a:lnTo>
                  <a:lnTo>
                    <a:pt x="24" y="4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8" y="14"/>
                  </a:lnTo>
                  <a:lnTo>
                    <a:pt x="27" y="19"/>
                  </a:lnTo>
                  <a:lnTo>
                    <a:pt x="25" y="22"/>
                  </a:lnTo>
                  <a:lnTo>
                    <a:pt x="22" y="25"/>
                  </a:lnTo>
                  <a:lnTo>
                    <a:pt x="20" y="27"/>
                  </a:lnTo>
                  <a:lnTo>
                    <a:pt x="15" y="28"/>
                  </a:lnTo>
                  <a:lnTo>
                    <a:pt x="11" y="28"/>
                  </a:lnTo>
                  <a:lnTo>
                    <a:pt x="8" y="26"/>
                  </a:lnTo>
                  <a:lnTo>
                    <a:pt x="4" y="24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4"/>
                  </a:lnTo>
                  <a:lnTo>
                    <a:pt x="2" y="7"/>
                  </a:lnTo>
                  <a:lnTo>
                    <a:pt x="4" y="4"/>
                  </a:lnTo>
                  <a:lnTo>
                    <a:pt x="8" y="2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2" name="Line 271">
              <a:extLst>
                <a:ext uri="{FF2B5EF4-FFF2-40B4-BE49-F238E27FC236}">
                  <a16:creationId xmlns:a16="http://schemas.microsoft.com/office/drawing/2014/main" id="{CB1A17F7-400F-4504-BA93-DFD6959DDA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81919" y="5265055"/>
              <a:ext cx="1152" cy="576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3" name="Line 272">
              <a:extLst>
                <a:ext uri="{FF2B5EF4-FFF2-40B4-BE49-F238E27FC236}">
                  <a16:creationId xmlns:a16="http://schemas.microsoft.com/office/drawing/2014/main" id="{A6C3565D-66E2-40A1-97C0-2386797808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79614" y="5270816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4" name="Line 273">
              <a:extLst>
                <a:ext uri="{FF2B5EF4-FFF2-40B4-BE49-F238E27FC236}">
                  <a16:creationId xmlns:a16="http://schemas.microsoft.com/office/drawing/2014/main" id="{A43DCFFD-A1DE-4C38-8AFE-BC9CC7C6A8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76157" y="5274273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5" name="Line 274">
              <a:extLst>
                <a:ext uri="{FF2B5EF4-FFF2-40B4-BE49-F238E27FC236}">
                  <a16:creationId xmlns:a16="http://schemas.microsoft.com/office/drawing/2014/main" id="{10E7A23A-6020-4A1B-9605-9F8A2F459D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73853" y="5277730"/>
              <a:ext cx="2305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6" name="Line 275">
              <a:extLst>
                <a:ext uri="{FF2B5EF4-FFF2-40B4-BE49-F238E27FC236}">
                  <a16:creationId xmlns:a16="http://schemas.microsoft.com/office/drawing/2014/main" id="{9E42F59A-0B2D-4F90-8CF7-DC9A70CF8A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68091" y="5280035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7" name="Line 276">
              <a:extLst>
                <a:ext uri="{FF2B5EF4-FFF2-40B4-BE49-F238E27FC236}">
                  <a16:creationId xmlns:a16="http://schemas.microsoft.com/office/drawing/2014/main" id="{4ABBB0FA-B00D-4137-B580-D4264F1811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63482" y="5281187"/>
              <a:ext cx="4609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8" name="Line 277">
              <a:extLst>
                <a:ext uri="{FF2B5EF4-FFF2-40B4-BE49-F238E27FC236}">
                  <a16:creationId xmlns:a16="http://schemas.microsoft.com/office/drawing/2014/main" id="{43A1AA2B-9129-443F-873D-E6CCCE55D2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760025" y="5278882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9" name="Line 278">
              <a:extLst>
                <a:ext uri="{FF2B5EF4-FFF2-40B4-BE49-F238E27FC236}">
                  <a16:creationId xmlns:a16="http://schemas.microsoft.com/office/drawing/2014/main" id="{6A04B1FE-5B25-4843-9A53-AD887FD44B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755416" y="5276578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" name="Line 279">
              <a:extLst>
                <a:ext uri="{FF2B5EF4-FFF2-40B4-BE49-F238E27FC236}">
                  <a16:creationId xmlns:a16="http://schemas.microsoft.com/office/drawing/2014/main" id="{40F6F4DD-83C2-4EC9-83DB-BEC72F63268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753112" y="5273121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" name="Line 280">
              <a:extLst>
                <a:ext uri="{FF2B5EF4-FFF2-40B4-BE49-F238E27FC236}">
                  <a16:creationId xmlns:a16="http://schemas.microsoft.com/office/drawing/2014/main" id="{9BB81433-4F31-4CA1-ABAB-7A972CFE03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751959" y="5269664"/>
              <a:ext cx="1152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2" name="Line 281">
              <a:extLst>
                <a:ext uri="{FF2B5EF4-FFF2-40B4-BE49-F238E27FC236}">
                  <a16:creationId xmlns:a16="http://schemas.microsoft.com/office/drawing/2014/main" id="{B862CB79-F138-48EE-95D8-AA4A9FC8F1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750807" y="5265055"/>
              <a:ext cx="1152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3" name="Line 282">
              <a:extLst>
                <a:ext uri="{FF2B5EF4-FFF2-40B4-BE49-F238E27FC236}">
                  <a16:creationId xmlns:a16="http://schemas.microsoft.com/office/drawing/2014/main" id="{95A407E8-483C-4997-A423-0EEE462F41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50807" y="5256989"/>
              <a:ext cx="2305" cy="8066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4" name="Line 283">
              <a:extLst>
                <a:ext uri="{FF2B5EF4-FFF2-40B4-BE49-F238E27FC236}">
                  <a16:creationId xmlns:a16="http://schemas.microsoft.com/office/drawing/2014/main" id="{FD88044C-95EA-456B-A9A2-C40D0224D0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53112" y="5253532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5" name="Line 284">
              <a:extLst>
                <a:ext uri="{FF2B5EF4-FFF2-40B4-BE49-F238E27FC236}">
                  <a16:creationId xmlns:a16="http://schemas.microsoft.com/office/drawing/2014/main" id="{B0D89331-D82B-4275-9398-781A246611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55416" y="5251228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6" name="Line 285">
              <a:extLst>
                <a:ext uri="{FF2B5EF4-FFF2-40B4-BE49-F238E27FC236}">
                  <a16:creationId xmlns:a16="http://schemas.microsoft.com/office/drawing/2014/main" id="{8E8A7D9D-C2F2-4C8E-A74D-4893C427F7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60025" y="5248923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7" name="Line 286">
              <a:extLst>
                <a:ext uri="{FF2B5EF4-FFF2-40B4-BE49-F238E27FC236}">
                  <a16:creationId xmlns:a16="http://schemas.microsoft.com/office/drawing/2014/main" id="{20DA844F-CD04-46F6-B6E1-91A77902EC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63482" y="5248923"/>
              <a:ext cx="9218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8" name="Line 287">
              <a:extLst>
                <a:ext uri="{FF2B5EF4-FFF2-40B4-BE49-F238E27FC236}">
                  <a16:creationId xmlns:a16="http://schemas.microsoft.com/office/drawing/2014/main" id="{8A7D9AB3-D2B7-48A4-8196-B7F3563C7C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72701" y="5248923"/>
              <a:ext cx="5761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9" name="Line 288">
              <a:extLst>
                <a:ext uri="{FF2B5EF4-FFF2-40B4-BE49-F238E27FC236}">
                  <a16:creationId xmlns:a16="http://schemas.microsoft.com/office/drawing/2014/main" id="{224944D7-194E-4CDE-987D-AD3031737A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78462" y="5253532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0" name="Line 289">
              <a:extLst>
                <a:ext uri="{FF2B5EF4-FFF2-40B4-BE49-F238E27FC236}">
                  <a16:creationId xmlns:a16="http://schemas.microsoft.com/office/drawing/2014/main" id="{EE0ED352-1A59-4A87-AE03-C933FE3362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80767" y="5256989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1" name="Line 290">
              <a:extLst>
                <a:ext uri="{FF2B5EF4-FFF2-40B4-BE49-F238E27FC236}">
                  <a16:creationId xmlns:a16="http://schemas.microsoft.com/office/drawing/2014/main" id="{0C5D5F6F-83F1-43E5-A6D2-CDA59F1629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83071" y="5260446"/>
              <a:ext cx="1152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2" name="Freeform 291">
              <a:extLst>
                <a:ext uri="{FF2B5EF4-FFF2-40B4-BE49-F238E27FC236}">
                  <a16:creationId xmlns:a16="http://schemas.microsoft.com/office/drawing/2014/main" id="{F210BD94-93A9-42D8-B079-D1131FDA1BAC}"/>
                </a:ext>
              </a:extLst>
            </p:cNvPr>
            <p:cNvSpPr>
              <a:spLocks/>
            </p:cNvSpPr>
            <p:nvPr/>
          </p:nvSpPr>
          <p:spPr bwMode="auto">
            <a:xfrm>
              <a:off x="4193283" y="5542755"/>
              <a:ext cx="32264" cy="33416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18" y="1"/>
                </a:cxn>
                <a:cxn ang="0">
                  <a:pos x="22" y="3"/>
                </a:cxn>
                <a:cxn ang="0">
                  <a:pos x="25" y="6"/>
                </a:cxn>
                <a:cxn ang="0">
                  <a:pos x="27" y="10"/>
                </a:cxn>
                <a:cxn ang="0">
                  <a:pos x="28" y="15"/>
                </a:cxn>
                <a:cxn ang="0">
                  <a:pos x="27" y="20"/>
                </a:cxn>
                <a:cxn ang="0">
                  <a:pos x="25" y="23"/>
                </a:cxn>
                <a:cxn ang="0">
                  <a:pos x="22" y="26"/>
                </a:cxn>
                <a:cxn ang="0">
                  <a:pos x="18" y="28"/>
                </a:cxn>
                <a:cxn ang="0">
                  <a:pos x="13" y="29"/>
                </a:cxn>
                <a:cxn ang="0">
                  <a:pos x="9" y="28"/>
                </a:cxn>
                <a:cxn ang="0">
                  <a:pos x="7" y="27"/>
                </a:cxn>
                <a:cxn ang="0">
                  <a:pos x="4" y="25"/>
                </a:cxn>
                <a:cxn ang="0">
                  <a:pos x="2" y="22"/>
                </a:cxn>
                <a:cxn ang="0">
                  <a:pos x="0" y="19"/>
                </a:cxn>
                <a:cxn ang="0">
                  <a:pos x="0" y="11"/>
                </a:cxn>
                <a:cxn ang="0">
                  <a:pos x="4" y="5"/>
                </a:cxn>
                <a:cxn ang="0">
                  <a:pos x="7" y="2"/>
                </a:cxn>
                <a:cxn ang="0">
                  <a:pos x="9" y="1"/>
                </a:cxn>
                <a:cxn ang="0">
                  <a:pos x="13" y="0"/>
                </a:cxn>
              </a:cxnLst>
              <a:rect l="0" t="0" r="r" b="b"/>
              <a:pathLst>
                <a:path w="28" h="29">
                  <a:moveTo>
                    <a:pt x="13" y="0"/>
                  </a:moveTo>
                  <a:lnTo>
                    <a:pt x="18" y="1"/>
                  </a:lnTo>
                  <a:lnTo>
                    <a:pt x="22" y="3"/>
                  </a:lnTo>
                  <a:lnTo>
                    <a:pt x="25" y="6"/>
                  </a:lnTo>
                  <a:lnTo>
                    <a:pt x="27" y="10"/>
                  </a:lnTo>
                  <a:lnTo>
                    <a:pt x="28" y="15"/>
                  </a:lnTo>
                  <a:lnTo>
                    <a:pt x="27" y="20"/>
                  </a:lnTo>
                  <a:lnTo>
                    <a:pt x="25" y="23"/>
                  </a:lnTo>
                  <a:lnTo>
                    <a:pt x="22" y="26"/>
                  </a:lnTo>
                  <a:lnTo>
                    <a:pt x="18" y="28"/>
                  </a:lnTo>
                  <a:lnTo>
                    <a:pt x="13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2"/>
                  </a:lnTo>
                  <a:lnTo>
                    <a:pt x="0" y="19"/>
                  </a:lnTo>
                  <a:lnTo>
                    <a:pt x="0" y="11"/>
                  </a:lnTo>
                  <a:lnTo>
                    <a:pt x="4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3" name="Line 292">
              <a:extLst>
                <a:ext uri="{FF2B5EF4-FFF2-40B4-BE49-F238E27FC236}">
                  <a16:creationId xmlns:a16="http://schemas.microsoft.com/office/drawing/2014/main" id="{48563A13-52FD-4F65-AE83-9515CE06EC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4395" y="5560039"/>
              <a:ext cx="1152" cy="576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4" name="Line 293">
              <a:extLst>
                <a:ext uri="{FF2B5EF4-FFF2-40B4-BE49-F238E27FC236}">
                  <a16:creationId xmlns:a16="http://schemas.microsoft.com/office/drawing/2014/main" id="{F967B79A-13F5-484A-B43B-245A7C48D4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2091" y="5565801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5" name="Line 294">
              <a:extLst>
                <a:ext uri="{FF2B5EF4-FFF2-40B4-BE49-F238E27FC236}">
                  <a16:creationId xmlns:a16="http://schemas.microsoft.com/office/drawing/2014/main" id="{78D0EA37-D527-4AB4-AE60-450ED5BC06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18634" y="5569258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6" name="Line 295">
              <a:extLst>
                <a:ext uri="{FF2B5EF4-FFF2-40B4-BE49-F238E27FC236}">
                  <a16:creationId xmlns:a16="http://schemas.microsoft.com/office/drawing/2014/main" id="{DFF5932C-9B6C-4538-AF75-BF79385F4A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14025" y="5572714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7" name="Line 296">
              <a:extLst>
                <a:ext uri="{FF2B5EF4-FFF2-40B4-BE49-F238E27FC236}">
                  <a16:creationId xmlns:a16="http://schemas.microsoft.com/office/drawing/2014/main" id="{BEA001FF-3F40-4270-8C77-012EE2530B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08263" y="5575019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8" name="Line 297">
              <a:extLst>
                <a:ext uri="{FF2B5EF4-FFF2-40B4-BE49-F238E27FC236}">
                  <a16:creationId xmlns:a16="http://schemas.microsoft.com/office/drawing/2014/main" id="{C111BFED-2DAE-4562-A9EF-5AF2AFC161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203654" y="5575019"/>
              <a:ext cx="4609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9" name="Line 298">
              <a:extLst>
                <a:ext uri="{FF2B5EF4-FFF2-40B4-BE49-F238E27FC236}">
                  <a16:creationId xmlns:a16="http://schemas.microsoft.com/office/drawing/2014/main" id="{08DB9CAA-7062-4751-8DDC-AD060B8657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201349" y="5573867"/>
              <a:ext cx="2305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" name="Line 299">
              <a:extLst>
                <a:ext uri="{FF2B5EF4-FFF2-40B4-BE49-F238E27FC236}">
                  <a16:creationId xmlns:a16="http://schemas.microsoft.com/office/drawing/2014/main" id="{F10A64C3-175A-438B-815B-31E85B6923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197893" y="5571562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" name="Line 300">
              <a:extLst>
                <a:ext uri="{FF2B5EF4-FFF2-40B4-BE49-F238E27FC236}">
                  <a16:creationId xmlns:a16="http://schemas.microsoft.com/office/drawing/2014/main" id="{85C252A8-D8AF-425A-9211-16949B8DA1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195588" y="5568105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2" name="Line 301">
              <a:extLst>
                <a:ext uri="{FF2B5EF4-FFF2-40B4-BE49-F238E27FC236}">
                  <a16:creationId xmlns:a16="http://schemas.microsoft.com/office/drawing/2014/main" id="{9229DE71-70A2-4750-8782-BB53F5D811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193283" y="5564648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3" name="Line 302">
              <a:extLst>
                <a:ext uri="{FF2B5EF4-FFF2-40B4-BE49-F238E27FC236}">
                  <a16:creationId xmlns:a16="http://schemas.microsoft.com/office/drawing/2014/main" id="{D642A58B-4BBA-452C-AE52-1C18304763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93283" y="5555430"/>
              <a:ext cx="1152" cy="921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4" name="Line 303">
              <a:extLst>
                <a:ext uri="{FF2B5EF4-FFF2-40B4-BE49-F238E27FC236}">
                  <a16:creationId xmlns:a16="http://schemas.microsoft.com/office/drawing/2014/main" id="{C4361261-12C3-40C3-A7C5-F6D54754CE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93283" y="5548516"/>
              <a:ext cx="4609" cy="6914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5" name="Line 304">
              <a:extLst>
                <a:ext uri="{FF2B5EF4-FFF2-40B4-BE49-F238E27FC236}">
                  <a16:creationId xmlns:a16="http://schemas.microsoft.com/office/drawing/2014/main" id="{66CEF1DC-5E9D-4AAB-AE84-D56314D2F8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97893" y="5545060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6" name="Line 305">
              <a:extLst>
                <a:ext uri="{FF2B5EF4-FFF2-40B4-BE49-F238E27FC236}">
                  <a16:creationId xmlns:a16="http://schemas.microsoft.com/office/drawing/2014/main" id="{6D3AC285-69A2-463E-9EDB-FFF28A4A9A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01349" y="5543907"/>
              <a:ext cx="2305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7" name="Line 306">
              <a:extLst>
                <a:ext uri="{FF2B5EF4-FFF2-40B4-BE49-F238E27FC236}">
                  <a16:creationId xmlns:a16="http://schemas.microsoft.com/office/drawing/2014/main" id="{D6569D48-7465-4ED8-8D43-25371D1285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03654" y="5542755"/>
              <a:ext cx="4609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8" name="Line 307">
              <a:extLst>
                <a:ext uri="{FF2B5EF4-FFF2-40B4-BE49-F238E27FC236}">
                  <a16:creationId xmlns:a16="http://schemas.microsoft.com/office/drawing/2014/main" id="{6AA7FE56-F81E-4427-9B21-1BC679C16D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08263" y="5542755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9" name="Line 308">
              <a:extLst>
                <a:ext uri="{FF2B5EF4-FFF2-40B4-BE49-F238E27FC236}">
                  <a16:creationId xmlns:a16="http://schemas.microsoft.com/office/drawing/2014/main" id="{53709A7F-200E-47A6-A5A6-0CEB3F88E7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14025" y="5543907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0" name="Line 309">
              <a:extLst>
                <a:ext uri="{FF2B5EF4-FFF2-40B4-BE49-F238E27FC236}">
                  <a16:creationId xmlns:a16="http://schemas.microsoft.com/office/drawing/2014/main" id="{73294FEB-8CE3-40B8-8E3C-6D3933C839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18634" y="5546212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" name="Line 310">
              <a:extLst>
                <a:ext uri="{FF2B5EF4-FFF2-40B4-BE49-F238E27FC236}">
                  <a16:creationId xmlns:a16="http://schemas.microsoft.com/office/drawing/2014/main" id="{5D853283-7A8B-4882-B6B8-AF1DB2C8A9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2091" y="5549669"/>
              <a:ext cx="2305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2" name="Line 311">
              <a:extLst>
                <a:ext uri="{FF2B5EF4-FFF2-40B4-BE49-F238E27FC236}">
                  <a16:creationId xmlns:a16="http://schemas.microsoft.com/office/drawing/2014/main" id="{CA1FE90F-ED6F-4D5D-8288-C8070C6E7E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4395" y="5554278"/>
              <a:ext cx="1152" cy="576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3" name="Freeform 312">
              <a:extLst>
                <a:ext uri="{FF2B5EF4-FFF2-40B4-BE49-F238E27FC236}">
                  <a16:creationId xmlns:a16="http://schemas.microsoft.com/office/drawing/2014/main" id="{30204099-4242-4450-8C86-90E8BE1340A5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6243" y="5640699"/>
              <a:ext cx="33416" cy="33416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9" y="1"/>
                </a:cxn>
                <a:cxn ang="0">
                  <a:pos x="23" y="3"/>
                </a:cxn>
                <a:cxn ang="0">
                  <a:pos x="26" y="6"/>
                </a:cxn>
                <a:cxn ang="0">
                  <a:pos x="28" y="10"/>
                </a:cxn>
                <a:cxn ang="0">
                  <a:pos x="29" y="15"/>
                </a:cxn>
                <a:cxn ang="0">
                  <a:pos x="28" y="20"/>
                </a:cxn>
                <a:cxn ang="0">
                  <a:pos x="26" y="24"/>
                </a:cxn>
                <a:cxn ang="0">
                  <a:pos x="23" y="26"/>
                </a:cxn>
                <a:cxn ang="0">
                  <a:pos x="19" y="28"/>
                </a:cxn>
                <a:cxn ang="0">
                  <a:pos x="14" y="29"/>
                </a:cxn>
                <a:cxn ang="0">
                  <a:pos x="9" y="28"/>
                </a:cxn>
                <a:cxn ang="0">
                  <a:pos x="6" y="26"/>
                </a:cxn>
                <a:cxn ang="0">
                  <a:pos x="3" y="24"/>
                </a:cxn>
                <a:cxn ang="0">
                  <a:pos x="1" y="20"/>
                </a:cxn>
                <a:cxn ang="0">
                  <a:pos x="0" y="15"/>
                </a:cxn>
                <a:cxn ang="0">
                  <a:pos x="1" y="10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9" y="1"/>
                </a:cxn>
                <a:cxn ang="0">
                  <a:pos x="14" y="0"/>
                </a:cxn>
              </a:cxnLst>
              <a:rect l="0" t="0" r="r" b="b"/>
              <a:pathLst>
                <a:path w="29" h="29">
                  <a:moveTo>
                    <a:pt x="14" y="0"/>
                  </a:moveTo>
                  <a:lnTo>
                    <a:pt x="19" y="1"/>
                  </a:lnTo>
                  <a:lnTo>
                    <a:pt x="23" y="3"/>
                  </a:lnTo>
                  <a:lnTo>
                    <a:pt x="26" y="6"/>
                  </a:lnTo>
                  <a:lnTo>
                    <a:pt x="28" y="10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4"/>
                  </a:lnTo>
                  <a:lnTo>
                    <a:pt x="23" y="26"/>
                  </a:lnTo>
                  <a:lnTo>
                    <a:pt x="19" y="28"/>
                  </a:lnTo>
                  <a:lnTo>
                    <a:pt x="14" y="29"/>
                  </a:lnTo>
                  <a:lnTo>
                    <a:pt x="9" y="28"/>
                  </a:lnTo>
                  <a:lnTo>
                    <a:pt x="6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5"/>
                  </a:lnTo>
                  <a:lnTo>
                    <a:pt x="1" y="10"/>
                  </a:lnTo>
                  <a:lnTo>
                    <a:pt x="3" y="6"/>
                  </a:lnTo>
                  <a:lnTo>
                    <a:pt x="6" y="3"/>
                  </a:lnTo>
                  <a:lnTo>
                    <a:pt x="9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4" name="Line 313">
              <a:extLst>
                <a:ext uri="{FF2B5EF4-FFF2-40B4-BE49-F238E27FC236}">
                  <a16:creationId xmlns:a16="http://schemas.microsoft.com/office/drawing/2014/main" id="{AAED6B7C-6654-4F11-BA66-7FDCA6688E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28507" y="5657983"/>
              <a:ext cx="1152" cy="576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5" name="Line 314">
              <a:extLst>
                <a:ext uri="{FF2B5EF4-FFF2-40B4-BE49-F238E27FC236}">
                  <a16:creationId xmlns:a16="http://schemas.microsoft.com/office/drawing/2014/main" id="{4BAC3B88-C00F-4A47-B79D-D0497AC0EF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26203" y="5663745"/>
              <a:ext cx="2305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6" name="Line 315">
              <a:extLst>
                <a:ext uri="{FF2B5EF4-FFF2-40B4-BE49-F238E27FC236}">
                  <a16:creationId xmlns:a16="http://schemas.microsoft.com/office/drawing/2014/main" id="{AEA5ECB3-44F1-49ED-9EB0-2F0D81FB3D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22746" y="5668354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7" name="Line 316">
              <a:extLst>
                <a:ext uri="{FF2B5EF4-FFF2-40B4-BE49-F238E27FC236}">
                  <a16:creationId xmlns:a16="http://schemas.microsoft.com/office/drawing/2014/main" id="{0C10D351-BF0A-4724-A5E9-A82482D3D6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18137" y="5670658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8" name="Line 317">
              <a:extLst>
                <a:ext uri="{FF2B5EF4-FFF2-40B4-BE49-F238E27FC236}">
                  <a16:creationId xmlns:a16="http://schemas.microsoft.com/office/drawing/2014/main" id="{4F028DA7-16C2-4551-A50A-4770A28B6D7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12375" y="5672963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9" name="Line 318">
              <a:extLst>
                <a:ext uri="{FF2B5EF4-FFF2-40B4-BE49-F238E27FC236}">
                  <a16:creationId xmlns:a16="http://schemas.microsoft.com/office/drawing/2014/main" id="{9CA9206F-30D0-4492-B5EB-FB7D52B5C0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006614" y="5672963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0" name="Line 319">
              <a:extLst>
                <a:ext uri="{FF2B5EF4-FFF2-40B4-BE49-F238E27FC236}">
                  <a16:creationId xmlns:a16="http://schemas.microsoft.com/office/drawing/2014/main" id="{62979867-0931-4B12-AB53-39D7009836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003157" y="5670658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" name="Line 320">
              <a:extLst>
                <a:ext uri="{FF2B5EF4-FFF2-40B4-BE49-F238E27FC236}">
                  <a16:creationId xmlns:a16="http://schemas.microsoft.com/office/drawing/2014/main" id="{77AA1C57-9B9C-477B-94E8-C96CC96A348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999700" y="5668354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2" name="Line 321">
              <a:extLst>
                <a:ext uri="{FF2B5EF4-FFF2-40B4-BE49-F238E27FC236}">
                  <a16:creationId xmlns:a16="http://schemas.microsoft.com/office/drawing/2014/main" id="{E48967CE-6C1F-45A3-B660-57519A866A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997396" y="5663745"/>
              <a:ext cx="2305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3" name="Line 322">
              <a:extLst>
                <a:ext uri="{FF2B5EF4-FFF2-40B4-BE49-F238E27FC236}">
                  <a16:creationId xmlns:a16="http://schemas.microsoft.com/office/drawing/2014/main" id="{4A731927-33DE-4032-A077-BD77F7E96B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996243" y="5657983"/>
              <a:ext cx="1152" cy="576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4" name="Line 323">
              <a:extLst>
                <a:ext uri="{FF2B5EF4-FFF2-40B4-BE49-F238E27FC236}">
                  <a16:creationId xmlns:a16="http://schemas.microsoft.com/office/drawing/2014/main" id="{A94C3D21-8427-40B7-A39F-30E42BC770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96243" y="5652222"/>
              <a:ext cx="1152" cy="576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5" name="Line 324">
              <a:extLst>
                <a:ext uri="{FF2B5EF4-FFF2-40B4-BE49-F238E27FC236}">
                  <a16:creationId xmlns:a16="http://schemas.microsoft.com/office/drawing/2014/main" id="{CEDF5552-5597-49A2-80AE-A02C266F30E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97396" y="5647613"/>
              <a:ext cx="2305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6" name="Line 325">
              <a:extLst>
                <a:ext uri="{FF2B5EF4-FFF2-40B4-BE49-F238E27FC236}">
                  <a16:creationId xmlns:a16="http://schemas.microsoft.com/office/drawing/2014/main" id="{7A8792A8-B0E0-4C09-904A-A8EB7CF1C0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99700" y="5644156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7" name="Line 326">
              <a:extLst>
                <a:ext uri="{FF2B5EF4-FFF2-40B4-BE49-F238E27FC236}">
                  <a16:creationId xmlns:a16="http://schemas.microsoft.com/office/drawing/2014/main" id="{FA014FEB-D8C2-4CDF-A4E6-BE10A8AF22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03157" y="5641851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8" name="Line 327">
              <a:extLst>
                <a:ext uri="{FF2B5EF4-FFF2-40B4-BE49-F238E27FC236}">
                  <a16:creationId xmlns:a16="http://schemas.microsoft.com/office/drawing/2014/main" id="{740CC108-4E5C-4B50-843D-FE612C3D01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06614" y="5640699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9" name="Line 328">
              <a:extLst>
                <a:ext uri="{FF2B5EF4-FFF2-40B4-BE49-F238E27FC236}">
                  <a16:creationId xmlns:a16="http://schemas.microsoft.com/office/drawing/2014/main" id="{73D833BC-1EF5-4BF4-81BE-6D478AF74E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12375" y="5640699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0" name="Line 329">
              <a:extLst>
                <a:ext uri="{FF2B5EF4-FFF2-40B4-BE49-F238E27FC236}">
                  <a16:creationId xmlns:a16="http://schemas.microsoft.com/office/drawing/2014/main" id="{05AD55F9-E61B-4CCD-B036-6D2D02773A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18137" y="5641851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" name="Line 330">
              <a:extLst>
                <a:ext uri="{FF2B5EF4-FFF2-40B4-BE49-F238E27FC236}">
                  <a16:creationId xmlns:a16="http://schemas.microsoft.com/office/drawing/2014/main" id="{35FC0D08-5008-4F2D-85CE-2957135742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22746" y="5644156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2" name="Line 331">
              <a:extLst>
                <a:ext uri="{FF2B5EF4-FFF2-40B4-BE49-F238E27FC236}">
                  <a16:creationId xmlns:a16="http://schemas.microsoft.com/office/drawing/2014/main" id="{2E10272E-5DFA-4075-B398-260A14FD31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26203" y="5647613"/>
              <a:ext cx="2305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3" name="Line 332">
              <a:extLst>
                <a:ext uri="{FF2B5EF4-FFF2-40B4-BE49-F238E27FC236}">
                  <a16:creationId xmlns:a16="http://schemas.microsoft.com/office/drawing/2014/main" id="{09AF7FF6-F06A-4A7C-B305-999A107E1E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28507" y="5652222"/>
              <a:ext cx="1152" cy="576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4" name="Freeform 333">
              <a:extLst>
                <a:ext uri="{FF2B5EF4-FFF2-40B4-BE49-F238E27FC236}">
                  <a16:creationId xmlns:a16="http://schemas.microsoft.com/office/drawing/2014/main" id="{758D8F28-7E0E-4FF5-9BCE-4DD195B24642}"/>
                </a:ext>
              </a:extLst>
            </p:cNvPr>
            <p:cNvSpPr>
              <a:spLocks/>
            </p:cNvSpPr>
            <p:nvPr/>
          </p:nvSpPr>
          <p:spPr bwMode="auto">
            <a:xfrm>
              <a:off x="3898299" y="5690247"/>
              <a:ext cx="33416" cy="33416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9" y="1"/>
                </a:cxn>
                <a:cxn ang="0">
                  <a:pos x="23" y="3"/>
                </a:cxn>
                <a:cxn ang="0">
                  <a:pos x="26" y="6"/>
                </a:cxn>
                <a:cxn ang="0">
                  <a:pos x="28" y="10"/>
                </a:cxn>
                <a:cxn ang="0">
                  <a:pos x="29" y="14"/>
                </a:cxn>
                <a:cxn ang="0">
                  <a:pos x="28" y="19"/>
                </a:cxn>
                <a:cxn ang="0">
                  <a:pos x="26" y="23"/>
                </a:cxn>
                <a:cxn ang="0">
                  <a:pos x="23" y="26"/>
                </a:cxn>
                <a:cxn ang="0">
                  <a:pos x="19" y="28"/>
                </a:cxn>
                <a:cxn ang="0">
                  <a:pos x="14" y="29"/>
                </a:cxn>
                <a:cxn ang="0">
                  <a:pos x="9" y="28"/>
                </a:cxn>
                <a:cxn ang="0">
                  <a:pos x="6" y="26"/>
                </a:cxn>
                <a:cxn ang="0">
                  <a:pos x="3" y="23"/>
                </a:cxn>
                <a:cxn ang="0">
                  <a:pos x="1" y="19"/>
                </a:cxn>
                <a:cxn ang="0">
                  <a:pos x="0" y="14"/>
                </a:cxn>
                <a:cxn ang="0">
                  <a:pos x="1" y="10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9" y="1"/>
                </a:cxn>
                <a:cxn ang="0">
                  <a:pos x="14" y="0"/>
                </a:cxn>
              </a:cxnLst>
              <a:rect l="0" t="0" r="r" b="b"/>
              <a:pathLst>
                <a:path w="29" h="29">
                  <a:moveTo>
                    <a:pt x="14" y="0"/>
                  </a:moveTo>
                  <a:lnTo>
                    <a:pt x="19" y="1"/>
                  </a:lnTo>
                  <a:lnTo>
                    <a:pt x="23" y="3"/>
                  </a:lnTo>
                  <a:lnTo>
                    <a:pt x="26" y="6"/>
                  </a:lnTo>
                  <a:lnTo>
                    <a:pt x="28" y="10"/>
                  </a:lnTo>
                  <a:lnTo>
                    <a:pt x="29" y="14"/>
                  </a:lnTo>
                  <a:lnTo>
                    <a:pt x="28" y="19"/>
                  </a:lnTo>
                  <a:lnTo>
                    <a:pt x="26" y="23"/>
                  </a:lnTo>
                  <a:lnTo>
                    <a:pt x="23" y="26"/>
                  </a:lnTo>
                  <a:lnTo>
                    <a:pt x="19" y="28"/>
                  </a:lnTo>
                  <a:lnTo>
                    <a:pt x="14" y="29"/>
                  </a:lnTo>
                  <a:lnTo>
                    <a:pt x="9" y="28"/>
                  </a:lnTo>
                  <a:lnTo>
                    <a:pt x="6" y="26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4"/>
                  </a:lnTo>
                  <a:lnTo>
                    <a:pt x="1" y="10"/>
                  </a:lnTo>
                  <a:lnTo>
                    <a:pt x="3" y="6"/>
                  </a:lnTo>
                  <a:lnTo>
                    <a:pt x="6" y="3"/>
                  </a:lnTo>
                  <a:lnTo>
                    <a:pt x="9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5" name="Line 334">
              <a:extLst>
                <a:ext uri="{FF2B5EF4-FFF2-40B4-BE49-F238E27FC236}">
                  <a16:creationId xmlns:a16="http://schemas.microsoft.com/office/drawing/2014/main" id="{168E51DE-A257-4FD3-9BAF-D7759EA176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30563" y="5706379"/>
              <a:ext cx="1152" cy="576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6" name="Line 335">
              <a:extLst>
                <a:ext uri="{FF2B5EF4-FFF2-40B4-BE49-F238E27FC236}">
                  <a16:creationId xmlns:a16="http://schemas.microsoft.com/office/drawing/2014/main" id="{2A1C3B61-DE0E-4674-A4C3-7343A5E884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28259" y="5712141"/>
              <a:ext cx="2305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7" name="Line 336">
              <a:extLst>
                <a:ext uri="{FF2B5EF4-FFF2-40B4-BE49-F238E27FC236}">
                  <a16:creationId xmlns:a16="http://schemas.microsoft.com/office/drawing/2014/main" id="{F6DB3FD5-1EF4-40E4-875B-B593FEE28E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24802" y="5716750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8" name="Line 337">
              <a:extLst>
                <a:ext uri="{FF2B5EF4-FFF2-40B4-BE49-F238E27FC236}">
                  <a16:creationId xmlns:a16="http://schemas.microsoft.com/office/drawing/2014/main" id="{31A8091B-72EA-49E6-8773-B84162834A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20193" y="5720206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9" name="Line 338">
              <a:extLst>
                <a:ext uri="{FF2B5EF4-FFF2-40B4-BE49-F238E27FC236}">
                  <a16:creationId xmlns:a16="http://schemas.microsoft.com/office/drawing/2014/main" id="{C786A29D-B406-4FBA-A464-B4CA36FE3E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14431" y="5722511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0" name="Line 339">
              <a:extLst>
                <a:ext uri="{FF2B5EF4-FFF2-40B4-BE49-F238E27FC236}">
                  <a16:creationId xmlns:a16="http://schemas.microsoft.com/office/drawing/2014/main" id="{FAB2A5ED-5797-4F42-9FFF-D03C3F6DD6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908670" y="5722511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" name="Line 340">
              <a:extLst>
                <a:ext uri="{FF2B5EF4-FFF2-40B4-BE49-F238E27FC236}">
                  <a16:creationId xmlns:a16="http://schemas.microsoft.com/office/drawing/2014/main" id="{E2C09F82-710F-421D-A516-FFA358665E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905213" y="5720206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" name="Line 341">
              <a:extLst>
                <a:ext uri="{FF2B5EF4-FFF2-40B4-BE49-F238E27FC236}">
                  <a16:creationId xmlns:a16="http://schemas.microsoft.com/office/drawing/2014/main" id="{22655661-0F75-4A2B-A1D8-E6548E307D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901756" y="5716750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3" name="Line 342">
              <a:extLst>
                <a:ext uri="{FF2B5EF4-FFF2-40B4-BE49-F238E27FC236}">
                  <a16:creationId xmlns:a16="http://schemas.microsoft.com/office/drawing/2014/main" id="{650404BA-42E4-4CE7-8E02-B79B4A7CAA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99452" y="5712141"/>
              <a:ext cx="2305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4" name="Line 343">
              <a:extLst>
                <a:ext uri="{FF2B5EF4-FFF2-40B4-BE49-F238E27FC236}">
                  <a16:creationId xmlns:a16="http://schemas.microsoft.com/office/drawing/2014/main" id="{5B44BC58-501E-40D7-B43C-2077AC4C5A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98299" y="5706379"/>
              <a:ext cx="1152" cy="576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5" name="Line 344">
              <a:extLst>
                <a:ext uri="{FF2B5EF4-FFF2-40B4-BE49-F238E27FC236}">
                  <a16:creationId xmlns:a16="http://schemas.microsoft.com/office/drawing/2014/main" id="{8EFCE320-19E8-447B-812A-A183F01342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98299" y="5701770"/>
              <a:ext cx="1152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6" name="Line 345">
              <a:extLst>
                <a:ext uri="{FF2B5EF4-FFF2-40B4-BE49-F238E27FC236}">
                  <a16:creationId xmlns:a16="http://schemas.microsoft.com/office/drawing/2014/main" id="{A2AD36DC-8076-43E4-BA56-25EC95444B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99452" y="5697161"/>
              <a:ext cx="2305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7" name="Line 346">
              <a:extLst>
                <a:ext uri="{FF2B5EF4-FFF2-40B4-BE49-F238E27FC236}">
                  <a16:creationId xmlns:a16="http://schemas.microsoft.com/office/drawing/2014/main" id="{A4AA340F-A138-4C6C-9070-7D42A71BFA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01756" y="5693704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8" name="Line 347">
              <a:extLst>
                <a:ext uri="{FF2B5EF4-FFF2-40B4-BE49-F238E27FC236}">
                  <a16:creationId xmlns:a16="http://schemas.microsoft.com/office/drawing/2014/main" id="{F8736C86-DBC4-4A8D-B033-C2E7497756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05213" y="5691399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9" name="Line 348">
              <a:extLst>
                <a:ext uri="{FF2B5EF4-FFF2-40B4-BE49-F238E27FC236}">
                  <a16:creationId xmlns:a16="http://schemas.microsoft.com/office/drawing/2014/main" id="{E85203F7-C65D-4B96-BC8E-5F6689181D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08670" y="5690247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0" name="Line 349">
              <a:extLst>
                <a:ext uri="{FF2B5EF4-FFF2-40B4-BE49-F238E27FC236}">
                  <a16:creationId xmlns:a16="http://schemas.microsoft.com/office/drawing/2014/main" id="{4C53E631-1095-4BF6-BAF3-2CD6A9ED6B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14431" y="5690247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1" name="Line 350">
              <a:extLst>
                <a:ext uri="{FF2B5EF4-FFF2-40B4-BE49-F238E27FC236}">
                  <a16:creationId xmlns:a16="http://schemas.microsoft.com/office/drawing/2014/main" id="{0D401110-466B-4D64-A59F-2C3B5E7A99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20193" y="5691399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2" name="Line 351">
              <a:extLst>
                <a:ext uri="{FF2B5EF4-FFF2-40B4-BE49-F238E27FC236}">
                  <a16:creationId xmlns:a16="http://schemas.microsoft.com/office/drawing/2014/main" id="{79B6F475-EF1A-4CFA-8CC9-F1B21A3604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24802" y="5693704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3" name="Line 352">
              <a:extLst>
                <a:ext uri="{FF2B5EF4-FFF2-40B4-BE49-F238E27FC236}">
                  <a16:creationId xmlns:a16="http://schemas.microsoft.com/office/drawing/2014/main" id="{61156249-3802-4EDC-A4D5-25EF82913F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28259" y="5697161"/>
              <a:ext cx="2305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4" name="Line 353">
              <a:extLst>
                <a:ext uri="{FF2B5EF4-FFF2-40B4-BE49-F238E27FC236}">
                  <a16:creationId xmlns:a16="http://schemas.microsoft.com/office/drawing/2014/main" id="{92D33818-179F-4251-894E-773137E455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30563" y="5701770"/>
              <a:ext cx="1152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5" name="Freeform 354">
              <a:extLst>
                <a:ext uri="{FF2B5EF4-FFF2-40B4-BE49-F238E27FC236}">
                  <a16:creationId xmlns:a16="http://schemas.microsoft.com/office/drawing/2014/main" id="{2C700897-DBAA-431C-826F-BC63B874502B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0355" y="5936836"/>
              <a:ext cx="32264" cy="32264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8" y="0"/>
                </a:cxn>
                <a:cxn ang="0">
                  <a:pos x="24" y="4"/>
                </a:cxn>
                <a:cxn ang="0">
                  <a:pos x="26" y="7"/>
                </a:cxn>
                <a:cxn ang="0">
                  <a:pos x="28" y="10"/>
                </a:cxn>
                <a:cxn ang="0">
                  <a:pos x="28" y="14"/>
                </a:cxn>
                <a:cxn ang="0">
                  <a:pos x="27" y="19"/>
                </a:cxn>
                <a:cxn ang="0">
                  <a:pos x="25" y="22"/>
                </a:cxn>
                <a:cxn ang="0">
                  <a:pos x="22" y="25"/>
                </a:cxn>
                <a:cxn ang="0">
                  <a:pos x="19" y="27"/>
                </a:cxn>
                <a:cxn ang="0">
                  <a:pos x="14" y="28"/>
                </a:cxn>
                <a:cxn ang="0">
                  <a:pos x="10" y="28"/>
                </a:cxn>
                <a:cxn ang="0">
                  <a:pos x="7" y="26"/>
                </a:cxn>
                <a:cxn ang="0">
                  <a:pos x="4" y="24"/>
                </a:cxn>
                <a:cxn ang="0">
                  <a:pos x="2" y="21"/>
                </a:cxn>
                <a:cxn ang="0">
                  <a:pos x="1" y="18"/>
                </a:cxn>
                <a:cxn ang="0">
                  <a:pos x="0" y="14"/>
                </a:cxn>
                <a:cxn ang="0">
                  <a:pos x="2" y="7"/>
                </a:cxn>
                <a:cxn ang="0">
                  <a:pos x="4" y="4"/>
                </a:cxn>
                <a:cxn ang="0">
                  <a:pos x="7" y="2"/>
                </a:cxn>
                <a:cxn ang="0">
                  <a:pos x="10" y="0"/>
                </a:cxn>
              </a:cxnLst>
              <a:rect l="0" t="0" r="r" b="b"/>
              <a:pathLst>
                <a:path w="28" h="28">
                  <a:moveTo>
                    <a:pt x="10" y="0"/>
                  </a:moveTo>
                  <a:lnTo>
                    <a:pt x="18" y="0"/>
                  </a:lnTo>
                  <a:lnTo>
                    <a:pt x="24" y="4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8" y="14"/>
                  </a:lnTo>
                  <a:lnTo>
                    <a:pt x="27" y="19"/>
                  </a:lnTo>
                  <a:lnTo>
                    <a:pt x="25" y="22"/>
                  </a:lnTo>
                  <a:lnTo>
                    <a:pt x="22" y="25"/>
                  </a:lnTo>
                  <a:lnTo>
                    <a:pt x="19" y="27"/>
                  </a:lnTo>
                  <a:lnTo>
                    <a:pt x="14" y="28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4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6" name="Line 355">
              <a:extLst>
                <a:ext uri="{FF2B5EF4-FFF2-40B4-BE49-F238E27FC236}">
                  <a16:creationId xmlns:a16="http://schemas.microsoft.com/office/drawing/2014/main" id="{D3BA0774-6AC6-4200-8F12-4DC0EEC3B4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31467" y="5952967"/>
              <a:ext cx="1152" cy="576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7" name="Line 356">
              <a:extLst>
                <a:ext uri="{FF2B5EF4-FFF2-40B4-BE49-F238E27FC236}">
                  <a16:creationId xmlns:a16="http://schemas.microsoft.com/office/drawing/2014/main" id="{DCE35639-6306-4B2C-93AD-23951FC066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29162" y="5958729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8" name="Line 357">
              <a:extLst>
                <a:ext uri="{FF2B5EF4-FFF2-40B4-BE49-F238E27FC236}">
                  <a16:creationId xmlns:a16="http://schemas.microsoft.com/office/drawing/2014/main" id="{95D7345A-6CDA-4CC7-85BF-F3C4DBD4DA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25706" y="5962186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9" name="Line 358">
              <a:extLst>
                <a:ext uri="{FF2B5EF4-FFF2-40B4-BE49-F238E27FC236}">
                  <a16:creationId xmlns:a16="http://schemas.microsoft.com/office/drawing/2014/main" id="{FCFA5A18-A418-4912-8637-6F0BB19C1F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22249" y="5965643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0" name="Line 359">
              <a:extLst>
                <a:ext uri="{FF2B5EF4-FFF2-40B4-BE49-F238E27FC236}">
                  <a16:creationId xmlns:a16="http://schemas.microsoft.com/office/drawing/2014/main" id="{D0125E44-A805-4CE0-B300-3E30FA57CA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16487" y="5967947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1" name="Line 360">
              <a:extLst>
                <a:ext uri="{FF2B5EF4-FFF2-40B4-BE49-F238E27FC236}">
                  <a16:creationId xmlns:a16="http://schemas.microsoft.com/office/drawing/2014/main" id="{8C88C1C5-6C72-4C66-AAA0-2D64B5E7E7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11878" y="5969099"/>
              <a:ext cx="4609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" name="Line 361">
              <a:extLst>
                <a:ext uri="{FF2B5EF4-FFF2-40B4-BE49-F238E27FC236}">
                  <a16:creationId xmlns:a16="http://schemas.microsoft.com/office/drawing/2014/main" id="{87F4D5C1-82E8-4EFA-9D73-B048235781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08421" y="5966795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3" name="Line 362">
              <a:extLst>
                <a:ext uri="{FF2B5EF4-FFF2-40B4-BE49-F238E27FC236}">
                  <a16:creationId xmlns:a16="http://schemas.microsoft.com/office/drawing/2014/main" id="{FFDEC26B-3293-4CC7-8F48-6550A6D2895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04964" y="5964490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4" name="Line 363">
              <a:extLst>
                <a:ext uri="{FF2B5EF4-FFF2-40B4-BE49-F238E27FC236}">
                  <a16:creationId xmlns:a16="http://schemas.microsoft.com/office/drawing/2014/main" id="{6DC3E3B9-FD00-4684-99E3-E72B741A28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02660" y="5961033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5" name="Line 364">
              <a:extLst>
                <a:ext uri="{FF2B5EF4-FFF2-40B4-BE49-F238E27FC236}">
                  <a16:creationId xmlns:a16="http://schemas.microsoft.com/office/drawing/2014/main" id="{CA21170A-06E7-47F3-9460-0E1A9EC77F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01508" y="5957577"/>
              <a:ext cx="1152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6" name="Line 365">
              <a:extLst>
                <a:ext uri="{FF2B5EF4-FFF2-40B4-BE49-F238E27FC236}">
                  <a16:creationId xmlns:a16="http://schemas.microsoft.com/office/drawing/2014/main" id="{2A155247-E844-419E-986E-608CE9B5D4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00355" y="5952967"/>
              <a:ext cx="1152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7" name="Line 366">
              <a:extLst>
                <a:ext uri="{FF2B5EF4-FFF2-40B4-BE49-F238E27FC236}">
                  <a16:creationId xmlns:a16="http://schemas.microsoft.com/office/drawing/2014/main" id="{F9728B12-11C0-4F56-B855-D1E0CA6F94F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00355" y="5944902"/>
              <a:ext cx="2305" cy="8066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8" name="Line 367">
              <a:extLst>
                <a:ext uri="{FF2B5EF4-FFF2-40B4-BE49-F238E27FC236}">
                  <a16:creationId xmlns:a16="http://schemas.microsoft.com/office/drawing/2014/main" id="{A017427D-8018-41D2-847C-91ABDCD281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02660" y="5941445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9" name="Line 368">
              <a:extLst>
                <a:ext uri="{FF2B5EF4-FFF2-40B4-BE49-F238E27FC236}">
                  <a16:creationId xmlns:a16="http://schemas.microsoft.com/office/drawing/2014/main" id="{8BDF0C0B-BC8D-4F29-896C-3E6326FA81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04964" y="5939140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0" name="Line 369">
              <a:extLst>
                <a:ext uri="{FF2B5EF4-FFF2-40B4-BE49-F238E27FC236}">
                  <a16:creationId xmlns:a16="http://schemas.microsoft.com/office/drawing/2014/main" id="{9ECAA403-AFC7-42FD-B278-E2F6F4DBDB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08421" y="5936836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1" name="Line 370">
              <a:extLst>
                <a:ext uri="{FF2B5EF4-FFF2-40B4-BE49-F238E27FC236}">
                  <a16:creationId xmlns:a16="http://schemas.microsoft.com/office/drawing/2014/main" id="{CA01943B-D353-457E-859F-718904DA3D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11878" y="5936836"/>
              <a:ext cx="9218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2" name="Line 371">
              <a:extLst>
                <a:ext uri="{FF2B5EF4-FFF2-40B4-BE49-F238E27FC236}">
                  <a16:creationId xmlns:a16="http://schemas.microsoft.com/office/drawing/2014/main" id="{0CD7C09F-6DDE-4D19-8F34-E3CA846F8F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21096" y="5936836"/>
              <a:ext cx="6914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3" name="Line 372">
              <a:extLst>
                <a:ext uri="{FF2B5EF4-FFF2-40B4-BE49-F238E27FC236}">
                  <a16:creationId xmlns:a16="http://schemas.microsoft.com/office/drawing/2014/main" id="{13B1BA19-1FF9-472D-8A98-A1AE274006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28010" y="5941445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4" name="Line 373">
              <a:extLst>
                <a:ext uri="{FF2B5EF4-FFF2-40B4-BE49-F238E27FC236}">
                  <a16:creationId xmlns:a16="http://schemas.microsoft.com/office/drawing/2014/main" id="{556241B2-B5EA-4981-82C5-87C6D2F06B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0315" y="5944902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5" name="Line 374">
              <a:extLst>
                <a:ext uri="{FF2B5EF4-FFF2-40B4-BE49-F238E27FC236}">
                  <a16:creationId xmlns:a16="http://schemas.microsoft.com/office/drawing/2014/main" id="{1F2DD183-B451-4D1C-8EBC-40F9C0A7C9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2619" y="5948358"/>
              <a:ext cx="1152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6" name="Freeform 375">
              <a:extLst>
                <a:ext uri="{FF2B5EF4-FFF2-40B4-BE49-F238E27FC236}">
                  <a16:creationId xmlns:a16="http://schemas.microsoft.com/office/drawing/2014/main" id="{AD18F702-474C-409E-9489-87ABD12C7D1F}"/>
                </a:ext>
              </a:extLst>
            </p:cNvPr>
            <p:cNvSpPr>
              <a:spLocks/>
            </p:cNvSpPr>
            <p:nvPr/>
          </p:nvSpPr>
          <p:spPr bwMode="auto">
            <a:xfrm>
              <a:off x="5910184" y="4806447"/>
              <a:ext cx="32264" cy="33416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8" y="1"/>
                </a:cxn>
                <a:cxn ang="0">
                  <a:pos x="21" y="2"/>
                </a:cxn>
                <a:cxn ang="0">
                  <a:pos x="24" y="3"/>
                </a:cxn>
                <a:cxn ang="0">
                  <a:pos x="26" y="6"/>
                </a:cxn>
                <a:cxn ang="0">
                  <a:pos x="28" y="10"/>
                </a:cxn>
                <a:cxn ang="0">
                  <a:pos x="28" y="13"/>
                </a:cxn>
                <a:cxn ang="0">
                  <a:pos x="26" y="21"/>
                </a:cxn>
                <a:cxn ang="0">
                  <a:pos x="21" y="27"/>
                </a:cxn>
                <a:cxn ang="0">
                  <a:pos x="14" y="29"/>
                </a:cxn>
                <a:cxn ang="0">
                  <a:pos x="6" y="27"/>
                </a:cxn>
                <a:cxn ang="0">
                  <a:pos x="1" y="21"/>
                </a:cxn>
                <a:cxn ang="0">
                  <a:pos x="0" y="13"/>
                </a:cxn>
                <a:cxn ang="0">
                  <a:pos x="0" y="10"/>
                </a:cxn>
                <a:cxn ang="0">
                  <a:pos x="1" y="6"/>
                </a:cxn>
                <a:cxn ang="0">
                  <a:pos x="3" y="3"/>
                </a:cxn>
                <a:cxn ang="0">
                  <a:pos x="6" y="2"/>
                </a:cxn>
                <a:cxn ang="0">
                  <a:pos x="14" y="0"/>
                </a:cxn>
              </a:cxnLst>
              <a:rect l="0" t="0" r="r" b="b"/>
              <a:pathLst>
                <a:path w="28" h="29">
                  <a:moveTo>
                    <a:pt x="14" y="0"/>
                  </a:moveTo>
                  <a:lnTo>
                    <a:pt x="18" y="1"/>
                  </a:lnTo>
                  <a:lnTo>
                    <a:pt x="21" y="2"/>
                  </a:lnTo>
                  <a:lnTo>
                    <a:pt x="24" y="3"/>
                  </a:lnTo>
                  <a:lnTo>
                    <a:pt x="26" y="6"/>
                  </a:lnTo>
                  <a:lnTo>
                    <a:pt x="28" y="10"/>
                  </a:lnTo>
                  <a:lnTo>
                    <a:pt x="28" y="13"/>
                  </a:lnTo>
                  <a:lnTo>
                    <a:pt x="26" y="21"/>
                  </a:lnTo>
                  <a:lnTo>
                    <a:pt x="21" y="27"/>
                  </a:lnTo>
                  <a:lnTo>
                    <a:pt x="14" y="29"/>
                  </a:lnTo>
                  <a:lnTo>
                    <a:pt x="6" y="27"/>
                  </a:lnTo>
                  <a:lnTo>
                    <a:pt x="1" y="21"/>
                  </a:lnTo>
                  <a:lnTo>
                    <a:pt x="0" y="13"/>
                  </a:lnTo>
                  <a:lnTo>
                    <a:pt x="0" y="10"/>
                  </a:lnTo>
                  <a:lnTo>
                    <a:pt x="1" y="6"/>
                  </a:lnTo>
                  <a:lnTo>
                    <a:pt x="3" y="3"/>
                  </a:lnTo>
                  <a:lnTo>
                    <a:pt x="6" y="2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7" name="Freeform 376">
              <a:extLst>
                <a:ext uri="{FF2B5EF4-FFF2-40B4-BE49-F238E27FC236}">
                  <a16:creationId xmlns:a16="http://schemas.microsoft.com/office/drawing/2014/main" id="{DD505439-90A3-473A-99C1-84CD9FFEBC1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7879" y="4804142"/>
              <a:ext cx="35721" cy="38025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1" y="5"/>
                </a:cxn>
                <a:cxn ang="0">
                  <a:pos x="7" y="7"/>
                </a:cxn>
                <a:cxn ang="0">
                  <a:pos x="4" y="11"/>
                </a:cxn>
                <a:cxn ang="0">
                  <a:pos x="3" y="15"/>
                </a:cxn>
                <a:cxn ang="0">
                  <a:pos x="4" y="20"/>
                </a:cxn>
                <a:cxn ang="0">
                  <a:pos x="7" y="25"/>
                </a:cxn>
                <a:cxn ang="0">
                  <a:pos x="11" y="28"/>
                </a:cxn>
                <a:cxn ang="0">
                  <a:pos x="16" y="29"/>
                </a:cxn>
                <a:cxn ang="0">
                  <a:pos x="20" y="28"/>
                </a:cxn>
                <a:cxn ang="0">
                  <a:pos x="25" y="25"/>
                </a:cxn>
                <a:cxn ang="0">
                  <a:pos x="27" y="20"/>
                </a:cxn>
                <a:cxn ang="0">
                  <a:pos x="28" y="15"/>
                </a:cxn>
                <a:cxn ang="0">
                  <a:pos x="27" y="11"/>
                </a:cxn>
                <a:cxn ang="0">
                  <a:pos x="25" y="7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0" y="8"/>
                </a:cxn>
                <a:cxn ang="0">
                  <a:pos x="31" y="9"/>
                </a:cxn>
                <a:cxn ang="0">
                  <a:pos x="31" y="10"/>
                </a:cxn>
                <a:cxn ang="0">
                  <a:pos x="31" y="15"/>
                </a:cxn>
                <a:cxn ang="0">
                  <a:pos x="31" y="22"/>
                </a:cxn>
                <a:cxn ang="0">
                  <a:pos x="30" y="23"/>
                </a:cxn>
                <a:cxn ang="0">
                  <a:pos x="28" y="28"/>
                </a:cxn>
                <a:cxn ang="0">
                  <a:pos x="23" y="31"/>
                </a:cxn>
                <a:cxn ang="0">
                  <a:pos x="22" y="32"/>
                </a:cxn>
                <a:cxn ang="0">
                  <a:pos x="16" y="33"/>
                </a:cxn>
                <a:cxn ang="0">
                  <a:pos x="10" y="32"/>
                </a:cxn>
                <a:cxn ang="0">
                  <a:pos x="9" y="32"/>
                </a:cxn>
                <a:cxn ang="0">
                  <a:pos x="8" y="31"/>
                </a:cxn>
                <a:cxn ang="0">
                  <a:pos x="4" y="28"/>
                </a:cxn>
                <a:cxn ang="0">
                  <a:pos x="2" y="23"/>
                </a:cxn>
                <a:cxn ang="0">
                  <a:pos x="1" y="22"/>
                </a:cxn>
                <a:cxn ang="0">
                  <a:pos x="0" y="15"/>
                </a:cxn>
                <a:cxn ang="0">
                  <a:pos x="1" y="10"/>
                </a:cxn>
                <a:cxn ang="0">
                  <a:pos x="1" y="9"/>
                </a:cxn>
                <a:cxn ang="0">
                  <a:pos x="2" y="8"/>
                </a:cxn>
                <a:cxn ang="0">
                  <a:pos x="4" y="5"/>
                </a:cxn>
                <a:cxn ang="0">
                  <a:pos x="8" y="2"/>
                </a:cxn>
                <a:cxn ang="0">
                  <a:pos x="9" y="1"/>
                </a:cxn>
                <a:cxn ang="0">
                  <a:pos x="10" y="1"/>
                </a:cxn>
                <a:cxn ang="0">
                  <a:pos x="16" y="0"/>
                </a:cxn>
              </a:cxnLst>
              <a:rect l="0" t="0" r="r" b="b"/>
              <a:pathLst>
                <a:path w="31" h="33">
                  <a:moveTo>
                    <a:pt x="16" y="4"/>
                  </a:moveTo>
                  <a:lnTo>
                    <a:pt x="11" y="5"/>
                  </a:lnTo>
                  <a:lnTo>
                    <a:pt x="7" y="7"/>
                  </a:lnTo>
                  <a:lnTo>
                    <a:pt x="4" y="11"/>
                  </a:lnTo>
                  <a:lnTo>
                    <a:pt x="3" y="15"/>
                  </a:lnTo>
                  <a:lnTo>
                    <a:pt x="4" y="20"/>
                  </a:lnTo>
                  <a:lnTo>
                    <a:pt x="7" y="25"/>
                  </a:lnTo>
                  <a:lnTo>
                    <a:pt x="11" y="28"/>
                  </a:lnTo>
                  <a:lnTo>
                    <a:pt x="16" y="29"/>
                  </a:lnTo>
                  <a:lnTo>
                    <a:pt x="20" y="28"/>
                  </a:lnTo>
                  <a:lnTo>
                    <a:pt x="25" y="25"/>
                  </a:lnTo>
                  <a:lnTo>
                    <a:pt x="27" y="20"/>
                  </a:lnTo>
                  <a:lnTo>
                    <a:pt x="28" y="15"/>
                  </a:lnTo>
                  <a:lnTo>
                    <a:pt x="27" y="11"/>
                  </a:lnTo>
                  <a:lnTo>
                    <a:pt x="25" y="7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0" y="8"/>
                  </a:lnTo>
                  <a:lnTo>
                    <a:pt x="31" y="9"/>
                  </a:lnTo>
                  <a:lnTo>
                    <a:pt x="31" y="10"/>
                  </a:lnTo>
                  <a:lnTo>
                    <a:pt x="31" y="15"/>
                  </a:lnTo>
                  <a:lnTo>
                    <a:pt x="31" y="22"/>
                  </a:lnTo>
                  <a:lnTo>
                    <a:pt x="30" y="23"/>
                  </a:lnTo>
                  <a:lnTo>
                    <a:pt x="28" y="28"/>
                  </a:lnTo>
                  <a:lnTo>
                    <a:pt x="23" y="31"/>
                  </a:lnTo>
                  <a:lnTo>
                    <a:pt x="22" y="32"/>
                  </a:lnTo>
                  <a:lnTo>
                    <a:pt x="16" y="33"/>
                  </a:lnTo>
                  <a:lnTo>
                    <a:pt x="10" y="32"/>
                  </a:lnTo>
                  <a:lnTo>
                    <a:pt x="9" y="32"/>
                  </a:lnTo>
                  <a:lnTo>
                    <a:pt x="8" y="31"/>
                  </a:lnTo>
                  <a:lnTo>
                    <a:pt x="4" y="28"/>
                  </a:lnTo>
                  <a:lnTo>
                    <a:pt x="2" y="23"/>
                  </a:lnTo>
                  <a:lnTo>
                    <a:pt x="1" y="22"/>
                  </a:lnTo>
                  <a:lnTo>
                    <a:pt x="0" y="15"/>
                  </a:lnTo>
                  <a:lnTo>
                    <a:pt x="1" y="10"/>
                  </a:lnTo>
                  <a:lnTo>
                    <a:pt x="1" y="9"/>
                  </a:lnTo>
                  <a:lnTo>
                    <a:pt x="2" y="8"/>
                  </a:lnTo>
                  <a:lnTo>
                    <a:pt x="4" y="5"/>
                  </a:lnTo>
                  <a:lnTo>
                    <a:pt x="8" y="2"/>
                  </a:lnTo>
                  <a:lnTo>
                    <a:pt x="9" y="1"/>
                  </a:lnTo>
                  <a:lnTo>
                    <a:pt x="10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8" name="Freeform 377">
              <a:extLst>
                <a:ext uri="{FF2B5EF4-FFF2-40B4-BE49-F238E27FC236}">
                  <a16:creationId xmlns:a16="http://schemas.microsoft.com/office/drawing/2014/main" id="{66CC7A52-6257-4B4C-B62E-381834FBCC82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5200" y="5346867"/>
              <a:ext cx="32264" cy="32264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9" y="1"/>
                </a:cxn>
                <a:cxn ang="0">
                  <a:pos x="23" y="3"/>
                </a:cxn>
                <a:cxn ang="0">
                  <a:pos x="26" y="6"/>
                </a:cxn>
                <a:cxn ang="0">
                  <a:pos x="28" y="10"/>
                </a:cxn>
                <a:cxn ang="0">
                  <a:pos x="28" y="14"/>
                </a:cxn>
                <a:cxn ang="0">
                  <a:pos x="28" y="18"/>
                </a:cxn>
                <a:cxn ang="0">
                  <a:pos x="27" y="21"/>
                </a:cxn>
                <a:cxn ang="0">
                  <a:pos x="25" y="24"/>
                </a:cxn>
                <a:cxn ang="0">
                  <a:pos x="21" y="26"/>
                </a:cxn>
                <a:cxn ang="0">
                  <a:pos x="18" y="28"/>
                </a:cxn>
                <a:cxn ang="0">
                  <a:pos x="10" y="28"/>
                </a:cxn>
                <a:cxn ang="0">
                  <a:pos x="4" y="24"/>
                </a:cxn>
                <a:cxn ang="0">
                  <a:pos x="1" y="21"/>
                </a:cxn>
                <a:cxn ang="0">
                  <a:pos x="0" y="18"/>
                </a:cxn>
                <a:cxn ang="0">
                  <a:pos x="0" y="14"/>
                </a:cxn>
                <a:cxn ang="0">
                  <a:pos x="0" y="10"/>
                </a:cxn>
                <a:cxn ang="0">
                  <a:pos x="2" y="6"/>
                </a:cxn>
                <a:cxn ang="0">
                  <a:pos x="5" y="3"/>
                </a:cxn>
                <a:cxn ang="0">
                  <a:pos x="9" y="1"/>
                </a:cxn>
                <a:cxn ang="0">
                  <a:pos x="14" y="0"/>
                </a:cxn>
              </a:cxnLst>
              <a:rect l="0" t="0" r="r" b="b"/>
              <a:pathLst>
                <a:path w="28" h="28">
                  <a:moveTo>
                    <a:pt x="14" y="0"/>
                  </a:moveTo>
                  <a:lnTo>
                    <a:pt x="19" y="1"/>
                  </a:lnTo>
                  <a:lnTo>
                    <a:pt x="23" y="3"/>
                  </a:lnTo>
                  <a:lnTo>
                    <a:pt x="26" y="6"/>
                  </a:lnTo>
                  <a:lnTo>
                    <a:pt x="28" y="10"/>
                  </a:lnTo>
                  <a:lnTo>
                    <a:pt x="28" y="14"/>
                  </a:lnTo>
                  <a:lnTo>
                    <a:pt x="28" y="18"/>
                  </a:lnTo>
                  <a:lnTo>
                    <a:pt x="27" y="21"/>
                  </a:lnTo>
                  <a:lnTo>
                    <a:pt x="25" y="24"/>
                  </a:lnTo>
                  <a:lnTo>
                    <a:pt x="21" y="26"/>
                  </a:lnTo>
                  <a:lnTo>
                    <a:pt x="18" y="28"/>
                  </a:lnTo>
                  <a:lnTo>
                    <a:pt x="10" y="28"/>
                  </a:lnTo>
                  <a:lnTo>
                    <a:pt x="4" y="24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2" y="6"/>
                  </a:lnTo>
                  <a:lnTo>
                    <a:pt x="5" y="3"/>
                  </a:lnTo>
                  <a:lnTo>
                    <a:pt x="9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9" name="Freeform 378">
              <a:extLst>
                <a:ext uri="{FF2B5EF4-FFF2-40B4-BE49-F238E27FC236}">
                  <a16:creationId xmlns:a16="http://schemas.microsoft.com/office/drawing/2014/main" id="{20A2C45A-C0D2-46DD-9159-B8A23AB13AE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12895" y="5344562"/>
              <a:ext cx="36873" cy="36873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2" y="5"/>
                </a:cxn>
                <a:cxn ang="0">
                  <a:pos x="7" y="8"/>
                </a:cxn>
                <a:cxn ang="0">
                  <a:pos x="4" y="13"/>
                </a:cxn>
                <a:cxn ang="0">
                  <a:pos x="3" y="16"/>
                </a:cxn>
                <a:cxn ang="0">
                  <a:pos x="4" y="20"/>
                </a:cxn>
                <a:cxn ang="0">
                  <a:pos x="7" y="25"/>
                </a:cxn>
                <a:cxn ang="0">
                  <a:pos x="12" y="27"/>
                </a:cxn>
                <a:cxn ang="0">
                  <a:pos x="16" y="28"/>
                </a:cxn>
                <a:cxn ang="0">
                  <a:pos x="20" y="27"/>
                </a:cxn>
                <a:cxn ang="0">
                  <a:pos x="25" y="25"/>
                </a:cxn>
                <a:cxn ang="0">
                  <a:pos x="28" y="20"/>
                </a:cxn>
                <a:cxn ang="0">
                  <a:pos x="29" y="16"/>
                </a:cxn>
                <a:cxn ang="0">
                  <a:pos x="28" y="13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0" y="10"/>
                </a:cxn>
                <a:cxn ang="0">
                  <a:pos x="31" y="11"/>
                </a:cxn>
                <a:cxn ang="0">
                  <a:pos x="31" y="12"/>
                </a:cxn>
                <a:cxn ang="0">
                  <a:pos x="32" y="16"/>
                </a:cxn>
                <a:cxn ang="0">
                  <a:pos x="31" y="22"/>
                </a:cxn>
                <a:cxn ang="0">
                  <a:pos x="30" y="23"/>
                </a:cxn>
                <a:cxn ang="0">
                  <a:pos x="28" y="28"/>
                </a:cxn>
                <a:cxn ang="0">
                  <a:pos x="23" y="30"/>
                </a:cxn>
                <a:cxn ang="0">
                  <a:pos x="22" y="31"/>
                </a:cxn>
                <a:cxn ang="0">
                  <a:pos x="16" y="32"/>
                </a:cxn>
                <a:cxn ang="0">
                  <a:pos x="11" y="31"/>
                </a:cxn>
                <a:cxn ang="0">
                  <a:pos x="10" y="31"/>
                </a:cxn>
                <a:cxn ang="0">
                  <a:pos x="9" y="30"/>
                </a:cxn>
                <a:cxn ang="0">
                  <a:pos x="4" y="28"/>
                </a:cxn>
                <a:cxn ang="0">
                  <a:pos x="2" y="23"/>
                </a:cxn>
                <a:cxn ang="0">
                  <a:pos x="1" y="22"/>
                </a:cxn>
                <a:cxn ang="0">
                  <a:pos x="0" y="16"/>
                </a:cxn>
                <a:cxn ang="0">
                  <a:pos x="1" y="12"/>
                </a:cxn>
                <a:cxn ang="0">
                  <a:pos x="1" y="11"/>
                </a:cxn>
                <a:cxn ang="0">
                  <a:pos x="2" y="10"/>
                </a:cxn>
                <a:cxn ang="0">
                  <a:pos x="4" y="5"/>
                </a:cxn>
                <a:cxn ang="0">
                  <a:pos x="9" y="2"/>
                </a:cxn>
                <a:cxn ang="0">
                  <a:pos x="10" y="1"/>
                </a:cxn>
                <a:cxn ang="0">
                  <a:pos x="11" y="1"/>
                </a:cxn>
                <a:cxn ang="0">
                  <a:pos x="16" y="0"/>
                </a:cxn>
              </a:cxnLst>
              <a:rect l="0" t="0" r="r" b="b"/>
              <a:pathLst>
                <a:path w="32" h="32">
                  <a:moveTo>
                    <a:pt x="16" y="4"/>
                  </a:moveTo>
                  <a:lnTo>
                    <a:pt x="12" y="5"/>
                  </a:lnTo>
                  <a:lnTo>
                    <a:pt x="7" y="8"/>
                  </a:lnTo>
                  <a:lnTo>
                    <a:pt x="4" y="13"/>
                  </a:lnTo>
                  <a:lnTo>
                    <a:pt x="3" y="16"/>
                  </a:lnTo>
                  <a:lnTo>
                    <a:pt x="4" y="20"/>
                  </a:lnTo>
                  <a:lnTo>
                    <a:pt x="7" y="25"/>
                  </a:lnTo>
                  <a:lnTo>
                    <a:pt x="12" y="27"/>
                  </a:lnTo>
                  <a:lnTo>
                    <a:pt x="16" y="28"/>
                  </a:lnTo>
                  <a:lnTo>
                    <a:pt x="20" y="27"/>
                  </a:lnTo>
                  <a:lnTo>
                    <a:pt x="25" y="25"/>
                  </a:lnTo>
                  <a:lnTo>
                    <a:pt x="28" y="20"/>
                  </a:lnTo>
                  <a:lnTo>
                    <a:pt x="29" y="16"/>
                  </a:lnTo>
                  <a:lnTo>
                    <a:pt x="28" y="13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0" y="10"/>
                  </a:lnTo>
                  <a:lnTo>
                    <a:pt x="31" y="11"/>
                  </a:lnTo>
                  <a:lnTo>
                    <a:pt x="31" y="12"/>
                  </a:lnTo>
                  <a:lnTo>
                    <a:pt x="32" y="16"/>
                  </a:lnTo>
                  <a:lnTo>
                    <a:pt x="31" y="22"/>
                  </a:lnTo>
                  <a:lnTo>
                    <a:pt x="30" y="23"/>
                  </a:lnTo>
                  <a:lnTo>
                    <a:pt x="28" y="28"/>
                  </a:lnTo>
                  <a:lnTo>
                    <a:pt x="23" y="30"/>
                  </a:lnTo>
                  <a:lnTo>
                    <a:pt x="22" y="31"/>
                  </a:lnTo>
                  <a:lnTo>
                    <a:pt x="16" y="32"/>
                  </a:lnTo>
                  <a:lnTo>
                    <a:pt x="11" y="31"/>
                  </a:lnTo>
                  <a:lnTo>
                    <a:pt x="10" y="31"/>
                  </a:lnTo>
                  <a:lnTo>
                    <a:pt x="9" y="30"/>
                  </a:lnTo>
                  <a:lnTo>
                    <a:pt x="4" y="28"/>
                  </a:lnTo>
                  <a:lnTo>
                    <a:pt x="2" y="23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1" y="12"/>
                  </a:lnTo>
                  <a:lnTo>
                    <a:pt x="1" y="11"/>
                  </a:lnTo>
                  <a:lnTo>
                    <a:pt x="2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0" y="1"/>
                  </a:lnTo>
                  <a:lnTo>
                    <a:pt x="11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0" name="Freeform 379">
              <a:extLst>
                <a:ext uri="{FF2B5EF4-FFF2-40B4-BE49-F238E27FC236}">
                  <a16:creationId xmlns:a16="http://schemas.microsoft.com/office/drawing/2014/main" id="{CC0EF59F-25F1-41D7-8DDF-2C5A9A32C3B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22271" y="5640699"/>
              <a:ext cx="32264" cy="33416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19" y="1"/>
                </a:cxn>
                <a:cxn ang="0">
                  <a:pos x="22" y="2"/>
                </a:cxn>
                <a:cxn ang="0">
                  <a:pos x="25" y="5"/>
                </a:cxn>
                <a:cxn ang="0">
                  <a:pos x="28" y="11"/>
                </a:cxn>
                <a:cxn ang="0">
                  <a:pos x="28" y="19"/>
                </a:cxn>
                <a:cxn ang="0">
                  <a:pos x="27" y="22"/>
                </a:cxn>
                <a:cxn ang="0">
                  <a:pos x="25" y="26"/>
                </a:cxn>
                <a:cxn ang="0">
                  <a:pos x="22" y="27"/>
                </a:cxn>
                <a:cxn ang="0">
                  <a:pos x="19" y="28"/>
                </a:cxn>
                <a:cxn ang="0">
                  <a:pos x="15" y="29"/>
                </a:cxn>
                <a:cxn ang="0">
                  <a:pos x="7" y="27"/>
                </a:cxn>
                <a:cxn ang="0">
                  <a:pos x="4" y="26"/>
                </a:cxn>
                <a:cxn ang="0">
                  <a:pos x="2" y="22"/>
                </a:cxn>
                <a:cxn ang="0">
                  <a:pos x="0" y="19"/>
                </a:cxn>
                <a:cxn ang="0">
                  <a:pos x="0" y="11"/>
                </a:cxn>
                <a:cxn ang="0">
                  <a:pos x="4" y="5"/>
                </a:cxn>
                <a:cxn ang="0">
                  <a:pos x="7" y="2"/>
                </a:cxn>
                <a:cxn ang="0">
                  <a:pos x="15" y="0"/>
                </a:cxn>
              </a:cxnLst>
              <a:rect l="0" t="0" r="r" b="b"/>
              <a:pathLst>
                <a:path w="28" h="29">
                  <a:moveTo>
                    <a:pt x="15" y="0"/>
                  </a:moveTo>
                  <a:lnTo>
                    <a:pt x="19" y="1"/>
                  </a:lnTo>
                  <a:lnTo>
                    <a:pt x="22" y="2"/>
                  </a:lnTo>
                  <a:lnTo>
                    <a:pt x="25" y="5"/>
                  </a:lnTo>
                  <a:lnTo>
                    <a:pt x="28" y="11"/>
                  </a:lnTo>
                  <a:lnTo>
                    <a:pt x="28" y="19"/>
                  </a:lnTo>
                  <a:lnTo>
                    <a:pt x="27" y="22"/>
                  </a:lnTo>
                  <a:lnTo>
                    <a:pt x="25" y="26"/>
                  </a:lnTo>
                  <a:lnTo>
                    <a:pt x="22" y="27"/>
                  </a:lnTo>
                  <a:lnTo>
                    <a:pt x="19" y="28"/>
                  </a:lnTo>
                  <a:lnTo>
                    <a:pt x="15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2"/>
                  </a:lnTo>
                  <a:lnTo>
                    <a:pt x="0" y="19"/>
                  </a:lnTo>
                  <a:lnTo>
                    <a:pt x="0" y="11"/>
                  </a:lnTo>
                  <a:lnTo>
                    <a:pt x="4" y="5"/>
                  </a:lnTo>
                  <a:lnTo>
                    <a:pt x="7" y="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1" name="Freeform 380">
              <a:extLst>
                <a:ext uri="{FF2B5EF4-FFF2-40B4-BE49-F238E27FC236}">
                  <a16:creationId xmlns:a16="http://schemas.microsoft.com/office/drawing/2014/main" id="{1EC5F540-4BB6-448E-9542-8AE6B819FC0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19967" y="5638394"/>
              <a:ext cx="36873" cy="38025"/>
            </a:xfrm>
            <a:custGeom>
              <a:avLst/>
              <a:gdLst/>
              <a:ahLst/>
              <a:cxnLst>
                <a:cxn ang="0">
                  <a:pos x="17" y="4"/>
                </a:cxn>
                <a:cxn ang="0">
                  <a:pos x="12" y="5"/>
                </a:cxn>
                <a:cxn ang="0">
                  <a:pos x="8" y="8"/>
                </a:cxn>
                <a:cxn ang="0">
                  <a:pos x="5" y="13"/>
                </a:cxn>
                <a:cxn ang="0">
                  <a:pos x="4" y="17"/>
                </a:cxn>
                <a:cxn ang="0">
                  <a:pos x="5" y="21"/>
                </a:cxn>
                <a:cxn ang="0">
                  <a:pos x="8" y="26"/>
                </a:cxn>
                <a:cxn ang="0">
                  <a:pos x="12" y="28"/>
                </a:cxn>
                <a:cxn ang="0">
                  <a:pos x="17" y="29"/>
                </a:cxn>
                <a:cxn ang="0">
                  <a:pos x="21" y="28"/>
                </a:cxn>
                <a:cxn ang="0">
                  <a:pos x="26" y="26"/>
                </a:cxn>
                <a:cxn ang="0">
                  <a:pos x="28" y="21"/>
                </a:cxn>
                <a:cxn ang="0">
                  <a:pos x="29" y="17"/>
                </a:cxn>
                <a:cxn ang="0">
                  <a:pos x="28" y="13"/>
                </a:cxn>
                <a:cxn ang="0">
                  <a:pos x="26" y="8"/>
                </a:cxn>
                <a:cxn ang="0">
                  <a:pos x="21" y="5"/>
                </a:cxn>
                <a:cxn ang="0">
                  <a:pos x="17" y="4"/>
                </a:cxn>
                <a:cxn ang="0">
                  <a:pos x="17" y="0"/>
                </a:cxn>
                <a:cxn ang="0">
                  <a:pos x="23" y="1"/>
                </a:cxn>
                <a:cxn ang="0">
                  <a:pos x="24" y="2"/>
                </a:cxn>
                <a:cxn ang="0">
                  <a:pos x="29" y="5"/>
                </a:cxn>
                <a:cxn ang="0">
                  <a:pos x="30" y="10"/>
                </a:cxn>
                <a:cxn ang="0">
                  <a:pos x="31" y="11"/>
                </a:cxn>
                <a:cxn ang="0">
                  <a:pos x="31" y="12"/>
                </a:cxn>
                <a:cxn ang="0">
                  <a:pos x="32" y="17"/>
                </a:cxn>
                <a:cxn ang="0">
                  <a:pos x="31" y="23"/>
                </a:cxn>
                <a:cxn ang="0">
                  <a:pos x="30" y="24"/>
                </a:cxn>
                <a:cxn ang="0">
                  <a:pos x="29" y="28"/>
                </a:cxn>
                <a:cxn ang="0">
                  <a:pos x="24" y="31"/>
                </a:cxn>
                <a:cxn ang="0">
                  <a:pos x="23" y="32"/>
                </a:cxn>
                <a:cxn ang="0">
                  <a:pos x="17" y="33"/>
                </a:cxn>
                <a:cxn ang="0">
                  <a:pos x="11" y="32"/>
                </a:cxn>
                <a:cxn ang="0">
                  <a:pos x="10" y="32"/>
                </a:cxn>
                <a:cxn ang="0">
                  <a:pos x="9" y="31"/>
                </a:cxn>
                <a:cxn ang="0">
                  <a:pos x="5" y="28"/>
                </a:cxn>
                <a:cxn ang="0">
                  <a:pos x="2" y="24"/>
                </a:cxn>
                <a:cxn ang="0">
                  <a:pos x="1" y="23"/>
                </a:cxn>
                <a:cxn ang="0">
                  <a:pos x="0" y="17"/>
                </a:cxn>
                <a:cxn ang="0">
                  <a:pos x="1" y="12"/>
                </a:cxn>
                <a:cxn ang="0">
                  <a:pos x="1" y="11"/>
                </a:cxn>
                <a:cxn ang="0">
                  <a:pos x="2" y="10"/>
                </a:cxn>
                <a:cxn ang="0">
                  <a:pos x="5" y="5"/>
                </a:cxn>
                <a:cxn ang="0">
                  <a:pos x="9" y="2"/>
                </a:cxn>
                <a:cxn ang="0">
                  <a:pos x="10" y="1"/>
                </a:cxn>
                <a:cxn ang="0">
                  <a:pos x="11" y="1"/>
                </a:cxn>
                <a:cxn ang="0">
                  <a:pos x="17" y="0"/>
                </a:cxn>
              </a:cxnLst>
              <a:rect l="0" t="0" r="r" b="b"/>
              <a:pathLst>
                <a:path w="32" h="33">
                  <a:moveTo>
                    <a:pt x="17" y="4"/>
                  </a:moveTo>
                  <a:lnTo>
                    <a:pt x="12" y="5"/>
                  </a:lnTo>
                  <a:lnTo>
                    <a:pt x="8" y="8"/>
                  </a:lnTo>
                  <a:lnTo>
                    <a:pt x="5" y="13"/>
                  </a:lnTo>
                  <a:lnTo>
                    <a:pt x="4" y="17"/>
                  </a:lnTo>
                  <a:lnTo>
                    <a:pt x="5" y="21"/>
                  </a:lnTo>
                  <a:lnTo>
                    <a:pt x="8" y="26"/>
                  </a:lnTo>
                  <a:lnTo>
                    <a:pt x="12" y="28"/>
                  </a:lnTo>
                  <a:lnTo>
                    <a:pt x="17" y="29"/>
                  </a:lnTo>
                  <a:lnTo>
                    <a:pt x="21" y="28"/>
                  </a:lnTo>
                  <a:lnTo>
                    <a:pt x="26" y="26"/>
                  </a:lnTo>
                  <a:lnTo>
                    <a:pt x="28" y="21"/>
                  </a:lnTo>
                  <a:lnTo>
                    <a:pt x="29" y="17"/>
                  </a:lnTo>
                  <a:lnTo>
                    <a:pt x="28" y="13"/>
                  </a:lnTo>
                  <a:lnTo>
                    <a:pt x="26" y="8"/>
                  </a:lnTo>
                  <a:lnTo>
                    <a:pt x="21" y="5"/>
                  </a:lnTo>
                  <a:lnTo>
                    <a:pt x="17" y="4"/>
                  </a:lnTo>
                  <a:close/>
                  <a:moveTo>
                    <a:pt x="17" y="0"/>
                  </a:moveTo>
                  <a:lnTo>
                    <a:pt x="23" y="1"/>
                  </a:lnTo>
                  <a:lnTo>
                    <a:pt x="24" y="2"/>
                  </a:lnTo>
                  <a:lnTo>
                    <a:pt x="29" y="5"/>
                  </a:lnTo>
                  <a:lnTo>
                    <a:pt x="30" y="10"/>
                  </a:lnTo>
                  <a:lnTo>
                    <a:pt x="31" y="11"/>
                  </a:lnTo>
                  <a:lnTo>
                    <a:pt x="31" y="12"/>
                  </a:lnTo>
                  <a:lnTo>
                    <a:pt x="32" y="17"/>
                  </a:lnTo>
                  <a:lnTo>
                    <a:pt x="31" y="23"/>
                  </a:lnTo>
                  <a:lnTo>
                    <a:pt x="30" y="24"/>
                  </a:lnTo>
                  <a:lnTo>
                    <a:pt x="29" y="28"/>
                  </a:lnTo>
                  <a:lnTo>
                    <a:pt x="24" y="31"/>
                  </a:lnTo>
                  <a:lnTo>
                    <a:pt x="23" y="32"/>
                  </a:lnTo>
                  <a:lnTo>
                    <a:pt x="17" y="33"/>
                  </a:lnTo>
                  <a:lnTo>
                    <a:pt x="11" y="32"/>
                  </a:lnTo>
                  <a:lnTo>
                    <a:pt x="10" y="32"/>
                  </a:lnTo>
                  <a:lnTo>
                    <a:pt x="9" y="31"/>
                  </a:lnTo>
                  <a:lnTo>
                    <a:pt x="5" y="28"/>
                  </a:lnTo>
                  <a:lnTo>
                    <a:pt x="2" y="24"/>
                  </a:lnTo>
                  <a:lnTo>
                    <a:pt x="1" y="23"/>
                  </a:lnTo>
                  <a:lnTo>
                    <a:pt x="0" y="17"/>
                  </a:lnTo>
                  <a:lnTo>
                    <a:pt x="1" y="12"/>
                  </a:lnTo>
                  <a:lnTo>
                    <a:pt x="1" y="11"/>
                  </a:lnTo>
                  <a:lnTo>
                    <a:pt x="2" y="10"/>
                  </a:lnTo>
                  <a:lnTo>
                    <a:pt x="5" y="5"/>
                  </a:lnTo>
                  <a:lnTo>
                    <a:pt x="9" y="2"/>
                  </a:lnTo>
                  <a:lnTo>
                    <a:pt x="10" y="1"/>
                  </a:lnTo>
                  <a:lnTo>
                    <a:pt x="11" y="1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2" name="Freeform 381">
              <a:extLst>
                <a:ext uri="{FF2B5EF4-FFF2-40B4-BE49-F238E27FC236}">
                  <a16:creationId xmlns:a16="http://schemas.microsoft.com/office/drawing/2014/main" id="{E7C3B0A7-54CE-4D7C-BEDB-17923BEA0433}"/>
                </a:ext>
              </a:extLst>
            </p:cNvPr>
            <p:cNvSpPr>
              <a:spLocks/>
            </p:cNvSpPr>
            <p:nvPr/>
          </p:nvSpPr>
          <p:spPr bwMode="auto">
            <a:xfrm>
              <a:off x="5467707" y="5199375"/>
              <a:ext cx="33416" cy="3226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8" y="0"/>
                </a:cxn>
                <a:cxn ang="0">
                  <a:pos x="21" y="2"/>
                </a:cxn>
                <a:cxn ang="0">
                  <a:pos x="25" y="4"/>
                </a:cxn>
                <a:cxn ang="0">
                  <a:pos x="27" y="7"/>
                </a:cxn>
                <a:cxn ang="0">
                  <a:pos x="29" y="15"/>
                </a:cxn>
                <a:cxn ang="0">
                  <a:pos x="28" y="19"/>
                </a:cxn>
                <a:cxn ang="0">
                  <a:pos x="27" y="21"/>
                </a:cxn>
                <a:cxn ang="0">
                  <a:pos x="25" y="24"/>
                </a:cxn>
                <a:cxn ang="0">
                  <a:pos x="21" y="26"/>
                </a:cxn>
                <a:cxn ang="0">
                  <a:pos x="18" y="28"/>
                </a:cxn>
                <a:cxn ang="0">
                  <a:pos x="11" y="28"/>
                </a:cxn>
                <a:cxn ang="0">
                  <a:pos x="5" y="24"/>
                </a:cxn>
                <a:cxn ang="0">
                  <a:pos x="2" y="21"/>
                </a:cxn>
                <a:cxn ang="0">
                  <a:pos x="1" y="19"/>
                </a:cxn>
                <a:cxn ang="0">
                  <a:pos x="0" y="15"/>
                </a:cxn>
                <a:cxn ang="0">
                  <a:pos x="2" y="7"/>
                </a:cxn>
                <a:cxn ang="0">
                  <a:pos x="5" y="4"/>
                </a:cxn>
                <a:cxn ang="0">
                  <a:pos x="11" y="0"/>
                </a:cxn>
              </a:cxnLst>
              <a:rect l="0" t="0" r="r" b="b"/>
              <a:pathLst>
                <a:path w="29" h="28">
                  <a:moveTo>
                    <a:pt x="11" y="0"/>
                  </a:moveTo>
                  <a:lnTo>
                    <a:pt x="18" y="0"/>
                  </a:lnTo>
                  <a:lnTo>
                    <a:pt x="21" y="2"/>
                  </a:lnTo>
                  <a:lnTo>
                    <a:pt x="25" y="4"/>
                  </a:lnTo>
                  <a:lnTo>
                    <a:pt x="27" y="7"/>
                  </a:lnTo>
                  <a:lnTo>
                    <a:pt x="29" y="15"/>
                  </a:lnTo>
                  <a:lnTo>
                    <a:pt x="28" y="19"/>
                  </a:lnTo>
                  <a:lnTo>
                    <a:pt x="27" y="21"/>
                  </a:lnTo>
                  <a:lnTo>
                    <a:pt x="25" y="24"/>
                  </a:lnTo>
                  <a:lnTo>
                    <a:pt x="21" y="26"/>
                  </a:lnTo>
                  <a:lnTo>
                    <a:pt x="18" y="28"/>
                  </a:lnTo>
                  <a:lnTo>
                    <a:pt x="11" y="28"/>
                  </a:lnTo>
                  <a:lnTo>
                    <a:pt x="5" y="24"/>
                  </a:lnTo>
                  <a:lnTo>
                    <a:pt x="2" y="21"/>
                  </a:lnTo>
                  <a:lnTo>
                    <a:pt x="1" y="19"/>
                  </a:lnTo>
                  <a:lnTo>
                    <a:pt x="0" y="15"/>
                  </a:lnTo>
                  <a:lnTo>
                    <a:pt x="2" y="7"/>
                  </a:lnTo>
                  <a:lnTo>
                    <a:pt x="5" y="4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" name="Freeform 382">
              <a:extLst>
                <a:ext uri="{FF2B5EF4-FFF2-40B4-BE49-F238E27FC236}">
                  <a16:creationId xmlns:a16="http://schemas.microsoft.com/office/drawing/2014/main" id="{3669731D-E2E3-428C-8A3D-DFAC954FE9A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65403" y="5197070"/>
              <a:ext cx="38025" cy="36873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3" y="5"/>
                </a:cxn>
                <a:cxn ang="0">
                  <a:pos x="8" y="8"/>
                </a:cxn>
                <a:cxn ang="0">
                  <a:pos x="5" y="12"/>
                </a:cxn>
                <a:cxn ang="0">
                  <a:pos x="4" y="17"/>
                </a:cxn>
                <a:cxn ang="0">
                  <a:pos x="5" y="21"/>
                </a:cxn>
                <a:cxn ang="0">
                  <a:pos x="8" y="25"/>
                </a:cxn>
                <a:cxn ang="0">
                  <a:pos x="13" y="27"/>
                </a:cxn>
                <a:cxn ang="0">
                  <a:pos x="16" y="28"/>
                </a:cxn>
                <a:cxn ang="0">
                  <a:pos x="20" y="27"/>
                </a:cxn>
                <a:cxn ang="0">
                  <a:pos x="25" y="25"/>
                </a:cxn>
                <a:cxn ang="0">
                  <a:pos x="28" y="21"/>
                </a:cxn>
                <a:cxn ang="0">
                  <a:pos x="29" y="17"/>
                </a:cxn>
                <a:cxn ang="0">
                  <a:pos x="28" y="12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1" y="9"/>
                </a:cxn>
                <a:cxn ang="0">
                  <a:pos x="32" y="10"/>
                </a:cxn>
                <a:cxn ang="0">
                  <a:pos x="32" y="11"/>
                </a:cxn>
                <a:cxn ang="0">
                  <a:pos x="33" y="17"/>
                </a:cxn>
                <a:cxn ang="0">
                  <a:pos x="32" y="23"/>
                </a:cxn>
                <a:cxn ang="0">
                  <a:pos x="31" y="23"/>
                </a:cxn>
                <a:cxn ang="0">
                  <a:pos x="28" y="28"/>
                </a:cxn>
                <a:cxn ang="0">
                  <a:pos x="23" y="30"/>
                </a:cxn>
                <a:cxn ang="0">
                  <a:pos x="22" y="31"/>
                </a:cxn>
                <a:cxn ang="0">
                  <a:pos x="16" y="32"/>
                </a:cxn>
                <a:cxn ang="0">
                  <a:pos x="12" y="31"/>
                </a:cxn>
                <a:cxn ang="0">
                  <a:pos x="11" y="31"/>
                </a:cxn>
                <a:cxn ang="0">
                  <a:pos x="10" y="30"/>
                </a:cxn>
                <a:cxn ang="0">
                  <a:pos x="5" y="28"/>
                </a:cxn>
                <a:cxn ang="0">
                  <a:pos x="2" y="23"/>
                </a:cxn>
                <a:cxn ang="0">
                  <a:pos x="1" y="23"/>
                </a:cxn>
                <a:cxn ang="0">
                  <a:pos x="0" y="17"/>
                </a:cxn>
                <a:cxn ang="0">
                  <a:pos x="1" y="11"/>
                </a:cxn>
                <a:cxn ang="0">
                  <a:pos x="1" y="10"/>
                </a:cxn>
                <a:cxn ang="0">
                  <a:pos x="2" y="9"/>
                </a:cxn>
                <a:cxn ang="0">
                  <a:pos x="5" y="5"/>
                </a:cxn>
                <a:cxn ang="0">
                  <a:pos x="10" y="2"/>
                </a:cxn>
                <a:cxn ang="0">
                  <a:pos x="11" y="1"/>
                </a:cxn>
                <a:cxn ang="0">
                  <a:pos x="12" y="1"/>
                </a:cxn>
                <a:cxn ang="0">
                  <a:pos x="16" y="0"/>
                </a:cxn>
              </a:cxnLst>
              <a:rect l="0" t="0" r="r" b="b"/>
              <a:pathLst>
                <a:path w="33" h="32">
                  <a:moveTo>
                    <a:pt x="16" y="4"/>
                  </a:moveTo>
                  <a:lnTo>
                    <a:pt x="13" y="5"/>
                  </a:lnTo>
                  <a:lnTo>
                    <a:pt x="8" y="8"/>
                  </a:lnTo>
                  <a:lnTo>
                    <a:pt x="5" y="12"/>
                  </a:lnTo>
                  <a:lnTo>
                    <a:pt x="4" y="17"/>
                  </a:lnTo>
                  <a:lnTo>
                    <a:pt x="5" y="21"/>
                  </a:lnTo>
                  <a:lnTo>
                    <a:pt x="8" y="25"/>
                  </a:lnTo>
                  <a:lnTo>
                    <a:pt x="13" y="27"/>
                  </a:lnTo>
                  <a:lnTo>
                    <a:pt x="16" y="28"/>
                  </a:lnTo>
                  <a:lnTo>
                    <a:pt x="20" y="27"/>
                  </a:lnTo>
                  <a:lnTo>
                    <a:pt x="25" y="25"/>
                  </a:lnTo>
                  <a:lnTo>
                    <a:pt x="28" y="21"/>
                  </a:lnTo>
                  <a:lnTo>
                    <a:pt x="29" y="17"/>
                  </a:lnTo>
                  <a:lnTo>
                    <a:pt x="28" y="12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1" y="9"/>
                  </a:lnTo>
                  <a:lnTo>
                    <a:pt x="32" y="10"/>
                  </a:lnTo>
                  <a:lnTo>
                    <a:pt x="32" y="11"/>
                  </a:lnTo>
                  <a:lnTo>
                    <a:pt x="33" y="17"/>
                  </a:lnTo>
                  <a:lnTo>
                    <a:pt x="32" y="23"/>
                  </a:lnTo>
                  <a:lnTo>
                    <a:pt x="31" y="23"/>
                  </a:lnTo>
                  <a:lnTo>
                    <a:pt x="28" y="28"/>
                  </a:lnTo>
                  <a:lnTo>
                    <a:pt x="23" y="30"/>
                  </a:lnTo>
                  <a:lnTo>
                    <a:pt x="22" y="31"/>
                  </a:lnTo>
                  <a:lnTo>
                    <a:pt x="16" y="32"/>
                  </a:lnTo>
                  <a:lnTo>
                    <a:pt x="12" y="31"/>
                  </a:lnTo>
                  <a:lnTo>
                    <a:pt x="11" y="31"/>
                  </a:lnTo>
                  <a:lnTo>
                    <a:pt x="10" y="30"/>
                  </a:lnTo>
                  <a:lnTo>
                    <a:pt x="5" y="28"/>
                  </a:lnTo>
                  <a:lnTo>
                    <a:pt x="2" y="23"/>
                  </a:lnTo>
                  <a:lnTo>
                    <a:pt x="1" y="23"/>
                  </a:lnTo>
                  <a:lnTo>
                    <a:pt x="0" y="17"/>
                  </a:lnTo>
                  <a:lnTo>
                    <a:pt x="1" y="11"/>
                  </a:lnTo>
                  <a:lnTo>
                    <a:pt x="1" y="10"/>
                  </a:lnTo>
                  <a:lnTo>
                    <a:pt x="2" y="9"/>
                  </a:lnTo>
                  <a:lnTo>
                    <a:pt x="5" y="5"/>
                  </a:lnTo>
                  <a:lnTo>
                    <a:pt x="10" y="2"/>
                  </a:lnTo>
                  <a:lnTo>
                    <a:pt x="11" y="1"/>
                  </a:lnTo>
                  <a:lnTo>
                    <a:pt x="12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4" name="Freeform 383">
              <a:extLst>
                <a:ext uri="{FF2B5EF4-FFF2-40B4-BE49-F238E27FC236}">
                  <a16:creationId xmlns:a16="http://schemas.microsoft.com/office/drawing/2014/main" id="{1436C8BA-0DF0-4EC0-A0F2-6CE7AEFE67D4}"/>
                </a:ext>
              </a:extLst>
            </p:cNvPr>
            <p:cNvSpPr>
              <a:spLocks/>
            </p:cNvSpPr>
            <p:nvPr/>
          </p:nvSpPr>
          <p:spPr bwMode="auto">
            <a:xfrm>
              <a:off x="5369764" y="5150979"/>
              <a:ext cx="32264" cy="3226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4" y="0"/>
                </a:cxn>
                <a:cxn ang="0">
                  <a:pos x="19" y="1"/>
                </a:cxn>
                <a:cxn ang="0">
                  <a:pos x="22" y="3"/>
                </a:cxn>
                <a:cxn ang="0">
                  <a:pos x="25" y="5"/>
                </a:cxn>
                <a:cxn ang="0">
                  <a:pos x="27" y="8"/>
                </a:cxn>
                <a:cxn ang="0">
                  <a:pos x="28" y="13"/>
                </a:cxn>
                <a:cxn ang="0">
                  <a:pos x="28" y="17"/>
                </a:cxn>
                <a:cxn ang="0">
                  <a:pos x="26" y="21"/>
                </a:cxn>
                <a:cxn ang="0">
                  <a:pos x="24" y="24"/>
                </a:cxn>
                <a:cxn ang="0">
                  <a:pos x="18" y="28"/>
                </a:cxn>
                <a:cxn ang="0">
                  <a:pos x="11" y="28"/>
                </a:cxn>
                <a:cxn ang="0">
                  <a:pos x="5" y="24"/>
                </a:cxn>
                <a:cxn ang="0">
                  <a:pos x="2" y="21"/>
                </a:cxn>
                <a:cxn ang="0">
                  <a:pos x="0" y="13"/>
                </a:cxn>
                <a:cxn ang="0">
                  <a:pos x="1" y="9"/>
                </a:cxn>
                <a:cxn ang="0">
                  <a:pos x="2" y="6"/>
                </a:cxn>
                <a:cxn ang="0">
                  <a:pos x="5" y="3"/>
                </a:cxn>
                <a:cxn ang="0">
                  <a:pos x="11" y="0"/>
                </a:cxn>
              </a:cxnLst>
              <a:rect l="0" t="0" r="r" b="b"/>
              <a:pathLst>
                <a:path w="28" h="28">
                  <a:moveTo>
                    <a:pt x="11" y="0"/>
                  </a:moveTo>
                  <a:lnTo>
                    <a:pt x="14" y="0"/>
                  </a:lnTo>
                  <a:lnTo>
                    <a:pt x="19" y="1"/>
                  </a:lnTo>
                  <a:lnTo>
                    <a:pt x="22" y="3"/>
                  </a:lnTo>
                  <a:lnTo>
                    <a:pt x="25" y="5"/>
                  </a:lnTo>
                  <a:lnTo>
                    <a:pt x="27" y="8"/>
                  </a:lnTo>
                  <a:lnTo>
                    <a:pt x="28" y="13"/>
                  </a:lnTo>
                  <a:lnTo>
                    <a:pt x="28" y="17"/>
                  </a:lnTo>
                  <a:lnTo>
                    <a:pt x="26" y="21"/>
                  </a:lnTo>
                  <a:lnTo>
                    <a:pt x="24" y="24"/>
                  </a:lnTo>
                  <a:lnTo>
                    <a:pt x="18" y="28"/>
                  </a:lnTo>
                  <a:lnTo>
                    <a:pt x="11" y="28"/>
                  </a:lnTo>
                  <a:lnTo>
                    <a:pt x="5" y="24"/>
                  </a:lnTo>
                  <a:lnTo>
                    <a:pt x="2" y="21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6"/>
                  </a:lnTo>
                  <a:lnTo>
                    <a:pt x="5" y="3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5" name="Freeform 384">
              <a:extLst>
                <a:ext uri="{FF2B5EF4-FFF2-40B4-BE49-F238E27FC236}">
                  <a16:creationId xmlns:a16="http://schemas.microsoft.com/office/drawing/2014/main" id="{6E076DC1-952E-4A07-A17F-6C1FADC4D21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67459" y="5148675"/>
              <a:ext cx="36873" cy="36873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3" y="5"/>
                </a:cxn>
                <a:cxn ang="0">
                  <a:pos x="8" y="7"/>
                </a:cxn>
                <a:cxn ang="0">
                  <a:pos x="5" y="11"/>
                </a:cxn>
                <a:cxn ang="0">
                  <a:pos x="4" y="15"/>
                </a:cxn>
                <a:cxn ang="0">
                  <a:pos x="5" y="20"/>
                </a:cxn>
                <a:cxn ang="0">
                  <a:pos x="8" y="24"/>
                </a:cxn>
                <a:cxn ang="0">
                  <a:pos x="13" y="27"/>
                </a:cxn>
                <a:cxn ang="0">
                  <a:pos x="16" y="28"/>
                </a:cxn>
                <a:cxn ang="0">
                  <a:pos x="20" y="27"/>
                </a:cxn>
                <a:cxn ang="0">
                  <a:pos x="25" y="24"/>
                </a:cxn>
                <a:cxn ang="0">
                  <a:pos x="27" y="20"/>
                </a:cxn>
                <a:cxn ang="0">
                  <a:pos x="28" y="15"/>
                </a:cxn>
                <a:cxn ang="0">
                  <a:pos x="27" y="11"/>
                </a:cxn>
                <a:cxn ang="0">
                  <a:pos x="25" y="7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0" y="8"/>
                </a:cxn>
                <a:cxn ang="0">
                  <a:pos x="31" y="9"/>
                </a:cxn>
                <a:cxn ang="0">
                  <a:pos x="31" y="10"/>
                </a:cxn>
                <a:cxn ang="0">
                  <a:pos x="32" y="15"/>
                </a:cxn>
                <a:cxn ang="0">
                  <a:pos x="31" y="22"/>
                </a:cxn>
                <a:cxn ang="0">
                  <a:pos x="30" y="23"/>
                </a:cxn>
                <a:cxn ang="0">
                  <a:pos x="28" y="27"/>
                </a:cxn>
                <a:cxn ang="0">
                  <a:pos x="23" y="30"/>
                </a:cxn>
                <a:cxn ang="0">
                  <a:pos x="22" y="31"/>
                </a:cxn>
                <a:cxn ang="0">
                  <a:pos x="16" y="32"/>
                </a:cxn>
                <a:cxn ang="0">
                  <a:pos x="12" y="31"/>
                </a:cxn>
                <a:cxn ang="0">
                  <a:pos x="11" y="31"/>
                </a:cxn>
                <a:cxn ang="0">
                  <a:pos x="10" y="30"/>
                </a:cxn>
                <a:cxn ang="0">
                  <a:pos x="5" y="27"/>
                </a:cxn>
                <a:cxn ang="0">
                  <a:pos x="2" y="23"/>
                </a:cxn>
                <a:cxn ang="0">
                  <a:pos x="1" y="22"/>
                </a:cxn>
                <a:cxn ang="0">
                  <a:pos x="0" y="15"/>
                </a:cxn>
                <a:cxn ang="0">
                  <a:pos x="1" y="10"/>
                </a:cxn>
                <a:cxn ang="0">
                  <a:pos x="1" y="9"/>
                </a:cxn>
                <a:cxn ang="0">
                  <a:pos x="2" y="8"/>
                </a:cxn>
                <a:cxn ang="0">
                  <a:pos x="5" y="5"/>
                </a:cxn>
                <a:cxn ang="0">
                  <a:pos x="10" y="2"/>
                </a:cxn>
                <a:cxn ang="0">
                  <a:pos x="11" y="1"/>
                </a:cxn>
                <a:cxn ang="0">
                  <a:pos x="12" y="1"/>
                </a:cxn>
                <a:cxn ang="0">
                  <a:pos x="16" y="0"/>
                </a:cxn>
              </a:cxnLst>
              <a:rect l="0" t="0" r="r" b="b"/>
              <a:pathLst>
                <a:path w="32" h="32">
                  <a:moveTo>
                    <a:pt x="16" y="4"/>
                  </a:moveTo>
                  <a:lnTo>
                    <a:pt x="13" y="5"/>
                  </a:lnTo>
                  <a:lnTo>
                    <a:pt x="8" y="7"/>
                  </a:lnTo>
                  <a:lnTo>
                    <a:pt x="5" y="11"/>
                  </a:lnTo>
                  <a:lnTo>
                    <a:pt x="4" y="15"/>
                  </a:lnTo>
                  <a:lnTo>
                    <a:pt x="5" y="20"/>
                  </a:lnTo>
                  <a:lnTo>
                    <a:pt x="8" y="24"/>
                  </a:lnTo>
                  <a:lnTo>
                    <a:pt x="13" y="27"/>
                  </a:lnTo>
                  <a:lnTo>
                    <a:pt x="16" y="28"/>
                  </a:lnTo>
                  <a:lnTo>
                    <a:pt x="20" y="27"/>
                  </a:lnTo>
                  <a:lnTo>
                    <a:pt x="25" y="24"/>
                  </a:lnTo>
                  <a:lnTo>
                    <a:pt x="27" y="20"/>
                  </a:lnTo>
                  <a:lnTo>
                    <a:pt x="28" y="15"/>
                  </a:lnTo>
                  <a:lnTo>
                    <a:pt x="27" y="11"/>
                  </a:lnTo>
                  <a:lnTo>
                    <a:pt x="25" y="7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0" y="8"/>
                  </a:lnTo>
                  <a:lnTo>
                    <a:pt x="31" y="9"/>
                  </a:lnTo>
                  <a:lnTo>
                    <a:pt x="31" y="10"/>
                  </a:lnTo>
                  <a:lnTo>
                    <a:pt x="32" y="15"/>
                  </a:lnTo>
                  <a:lnTo>
                    <a:pt x="31" y="22"/>
                  </a:lnTo>
                  <a:lnTo>
                    <a:pt x="30" y="23"/>
                  </a:lnTo>
                  <a:lnTo>
                    <a:pt x="28" y="27"/>
                  </a:lnTo>
                  <a:lnTo>
                    <a:pt x="23" y="30"/>
                  </a:lnTo>
                  <a:lnTo>
                    <a:pt x="22" y="31"/>
                  </a:lnTo>
                  <a:lnTo>
                    <a:pt x="16" y="32"/>
                  </a:lnTo>
                  <a:lnTo>
                    <a:pt x="12" y="31"/>
                  </a:lnTo>
                  <a:lnTo>
                    <a:pt x="11" y="31"/>
                  </a:lnTo>
                  <a:lnTo>
                    <a:pt x="10" y="30"/>
                  </a:lnTo>
                  <a:lnTo>
                    <a:pt x="5" y="27"/>
                  </a:lnTo>
                  <a:lnTo>
                    <a:pt x="2" y="23"/>
                  </a:lnTo>
                  <a:lnTo>
                    <a:pt x="1" y="22"/>
                  </a:lnTo>
                  <a:lnTo>
                    <a:pt x="0" y="15"/>
                  </a:lnTo>
                  <a:lnTo>
                    <a:pt x="1" y="10"/>
                  </a:lnTo>
                  <a:lnTo>
                    <a:pt x="1" y="9"/>
                  </a:lnTo>
                  <a:lnTo>
                    <a:pt x="2" y="8"/>
                  </a:lnTo>
                  <a:lnTo>
                    <a:pt x="5" y="5"/>
                  </a:lnTo>
                  <a:lnTo>
                    <a:pt x="10" y="2"/>
                  </a:lnTo>
                  <a:lnTo>
                    <a:pt x="11" y="1"/>
                  </a:lnTo>
                  <a:lnTo>
                    <a:pt x="12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6" name="Freeform 385">
              <a:extLst>
                <a:ext uri="{FF2B5EF4-FFF2-40B4-BE49-F238E27FC236}">
                  <a16:creationId xmlns:a16="http://schemas.microsoft.com/office/drawing/2014/main" id="{82ECC811-1DE4-47E8-B6DC-A94F73F122CA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215" y="4904391"/>
              <a:ext cx="32264" cy="33416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19" y="1"/>
                </a:cxn>
                <a:cxn ang="0">
                  <a:pos x="22" y="2"/>
                </a:cxn>
                <a:cxn ang="0">
                  <a:pos x="25" y="5"/>
                </a:cxn>
                <a:cxn ang="0">
                  <a:pos x="28" y="10"/>
                </a:cxn>
                <a:cxn ang="0">
                  <a:pos x="28" y="18"/>
                </a:cxn>
                <a:cxn ang="0">
                  <a:pos x="27" y="21"/>
                </a:cxn>
                <a:cxn ang="0">
                  <a:pos x="25" y="25"/>
                </a:cxn>
                <a:cxn ang="0">
                  <a:pos x="22" y="27"/>
                </a:cxn>
                <a:cxn ang="0">
                  <a:pos x="19" y="28"/>
                </a:cxn>
                <a:cxn ang="0">
                  <a:pos x="15" y="29"/>
                </a:cxn>
                <a:cxn ang="0">
                  <a:pos x="10" y="28"/>
                </a:cxn>
                <a:cxn ang="0">
                  <a:pos x="6" y="26"/>
                </a:cxn>
                <a:cxn ang="0">
                  <a:pos x="3" y="23"/>
                </a:cxn>
                <a:cxn ang="0">
                  <a:pos x="1" y="19"/>
                </a:cxn>
                <a:cxn ang="0">
                  <a:pos x="0" y="14"/>
                </a:cxn>
                <a:cxn ang="0">
                  <a:pos x="1" y="9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10" y="1"/>
                </a:cxn>
                <a:cxn ang="0">
                  <a:pos x="15" y="0"/>
                </a:cxn>
              </a:cxnLst>
              <a:rect l="0" t="0" r="r" b="b"/>
              <a:pathLst>
                <a:path w="28" h="29">
                  <a:moveTo>
                    <a:pt x="15" y="0"/>
                  </a:moveTo>
                  <a:lnTo>
                    <a:pt x="19" y="1"/>
                  </a:lnTo>
                  <a:lnTo>
                    <a:pt x="22" y="2"/>
                  </a:lnTo>
                  <a:lnTo>
                    <a:pt x="25" y="5"/>
                  </a:lnTo>
                  <a:lnTo>
                    <a:pt x="28" y="10"/>
                  </a:lnTo>
                  <a:lnTo>
                    <a:pt x="28" y="18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22" y="27"/>
                  </a:lnTo>
                  <a:lnTo>
                    <a:pt x="19" y="28"/>
                  </a:lnTo>
                  <a:lnTo>
                    <a:pt x="15" y="29"/>
                  </a:lnTo>
                  <a:lnTo>
                    <a:pt x="10" y="28"/>
                  </a:lnTo>
                  <a:lnTo>
                    <a:pt x="6" y="26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4"/>
                  </a:lnTo>
                  <a:lnTo>
                    <a:pt x="1" y="9"/>
                  </a:lnTo>
                  <a:lnTo>
                    <a:pt x="3" y="6"/>
                  </a:lnTo>
                  <a:lnTo>
                    <a:pt x="6" y="3"/>
                  </a:lnTo>
                  <a:lnTo>
                    <a:pt x="10" y="1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7" name="Freeform 386">
              <a:extLst>
                <a:ext uri="{FF2B5EF4-FFF2-40B4-BE49-F238E27FC236}">
                  <a16:creationId xmlns:a16="http://schemas.microsoft.com/office/drawing/2014/main" id="{D6AB1C63-4720-4B22-89E9-FB9D2FD6933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19063" y="4902086"/>
              <a:ext cx="35721" cy="38025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2" y="5"/>
                </a:cxn>
                <a:cxn ang="0">
                  <a:pos x="7" y="8"/>
                </a:cxn>
                <a:cxn ang="0">
                  <a:pos x="4" y="12"/>
                </a:cxn>
                <a:cxn ang="0">
                  <a:pos x="3" y="16"/>
                </a:cxn>
                <a:cxn ang="0">
                  <a:pos x="4" y="20"/>
                </a:cxn>
                <a:cxn ang="0">
                  <a:pos x="7" y="25"/>
                </a:cxn>
                <a:cxn ang="0">
                  <a:pos x="12" y="28"/>
                </a:cxn>
                <a:cxn ang="0">
                  <a:pos x="16" y="29"/>
                </a:cxn>
                <a:cxn ang="0">
                  <a:pos x="20" y="28"/>
                </a:cxn>
                <a:cxn ang="0">
                  <a:pos x="25" y="25"/>
                </a:cxn>
                <a:cxn ang="0">
                  <a:pos x="27" y="20"/>
                </a:cxn>
                <a:cxn ang="0">
                  <a:pos x="28" y="16"/>
                </a:cxn>
                <a:cxn ang="0">
                  <a:pos x="27" y="12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29" y="10"/>
                </a:cxn>
                <a:cxn ang="0">
                  <a:pos x="30" y="10"/>
                </a:cxn>
                <a:cxn ang="0">
                  <a:pos x="30" y="11"/>
                </a:cxn>
                <a:cxn ang="0">
                  <a:pos x="31" y="16"/>
                </a:cxn>
                <a:cxn ang="0">
                  <a:pos x="30" y="22"/>
                </a:cxn>
                <a:cxn ang="0">
                  <a:pos x="29" y="23"/>
                </a:cxn>
                <a:cxn ang="0">
                  <a:pos x="28" y="28"/>
                </a:cxn>
                <a:cxn ang="0">
                  <a:pos x="23" y="31"/>
                </a:cxn>
                <a:cxn ang="0">
                  <a:pos x="22" y="32"/>
                </a:cxn>
                <a:cxn ang="0">
                  <a:pos x="16" y="33"/>
                </a:cxn>
                <a:cxn ang="0">
                  <a:pos x="11" y="32"/>
                </a:cxn>
                <a:cxn ang="0">
                  <a:pos x="10" y="32"/>
                </a:cxn>
                <a:cxn ang="0">
                  <a:pos x="9" y="31"/>
                </a:cxn>
                <a:cxn ang="0">
                  <a:pos x="4" y="28"/>
                </a:cxn>
                <a:cxn ang="0">
                  <a:pos x="1" y="23"/>
                </a:cxn>
                <a:cxn ang="0">
                  <a:pos x="0" y="22"/>
                </a:cxn>
                <a:cxn ang="0">
                  <a:pos x="0" y="16"/>
                </a:cxn>
                <a:cxn ang="0">
                  <a:pos x="0" y="11"/>
                </a:cxn>
                <a:cxn ang="0">
                  <a:pos x="0" y="10"/>
                </a:cxn>
                <a:cxn ang="0">
                  <a:pos x="1" y="10"/>
                </a:cxn>
                <a:cxn ang="0">
                  <a:pos x="4" y="5"/>
                </a:cxn>
                <a:cxn ang="0">
                  <a:pos x="9" y="2"/>
                </a:cxn>
                <a:cxn ang="0">
                  <a:pos x="10" y="1"/>
                </a:cxn>
                <a:cxn ang="0">
                  <a:pos x="11" y="1"/>
                </a:cxn>
                <a:cxn ang="0">
                  <a:pos x="16" y="0"/>
                </a:cxn>
              </a:cxnLst>
              <a:rect l="0" t="0" r="r" b="b"/>
              <a:pathLst>
                <a:path w="31" h="33">
                  <a:moveTo>
                    <a:pt x="16" y="4"/>
                  </a:moveTo>
                  <a:lnTo>
                    <a:pt x="12" y="5"/>
                  </a:lnTo>
                  <a:lnTo>
                    <a:pt x="7" y="8"/>
                  </a:lnTo>
                  <a:lnTo>
                    <a:pt x="4" y="12"/>
                  </a:lnTo>
                  <a:lnTo>
                    <a:pt x="3" y="16"/>
                  </a:lnTo>
                  <a:lnTo>
                    <a:pt x="4" y="20"/>
                  </a:lnTo>
                  <a:lnTo>
                    <a:pt x="7" y="25"/>
                  </a:lnTo>
                  <a:lnTo>
                    <a:pt x="12" y="28"/>
                  </a:lnTo>
                  <a:lnTo>
                    <a:pt x="16" y="29"/>
                  </a:lnTo>
                  <a:lnTo>
                    <a:pt x="20" y="28"/>
                  </a:lnTo>
                  <a:lnTo>
                    <a:pt x="25" y="25"/>
                  </a:lnTo>
                  <a:lnTo>
                    <a:pt x="27" y="20"/>
                  </a:lnTo>
                  <a:lnTo>
                    <a:pt x="28" y="16"/>
                  </a:lnTo>
                  <a:lnTo>
                    <a:pt x="27" y="12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29" y="10"/>
                  </a:lnTo>
                  <a:lnTo>
                    <a:pt x="30" y="10"/>
                  </a:lnTo>
                  <a:lnTo>
                    <a:pt x="30" y="11"/>
                  </a:lnTo>
                  <a:lnTo>
                    <a:pt x="31" y="16"/>
                  </a:lnTo>
                  <a:lnTo>
                    <a:pt x="30" y="22"/>
                  </a:lnTo>
                  <a:lnTo>
                    <a:pt x="29" y="23"/>
                  </a:lnTo>
                  <a:lnTo>
                    <a:pt x="28" y="28"/>
                  </a:lnTo>
                  <a:lnTo>
                    <a:pt x="23" y="31"/>
                  </a:lnTo>
                  <a:lnTo>
                    <a:pt x="22" y="32"/>
                  </a:lnTo>
                  <a:lnTo>
                    <a:pt x="16" y="33"/>
                  </a:lnTo>
                  <a:lnTo>
                    <a:pt x="11" y="32"/>
                  </a:lnTo>
                  <a:lnTo>
                    <a:pt x="10" y="32"/>
                  </a:ln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22"/>
                  </a:lnTo>
                  <a:lnTo>
                    <a:pt x="0" y="16"/>
                  </a:lnTo>
                  <a:lnTo>
                    <a:pt x="0" y="11"/>
                  </a:lnTo>
                  <a:lnTo>
                    <a:pt x="0" y="10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0" y="1"/>
                  </a:lnTo>
                  <a:lnTo>
                    <a:pt x="11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8" name="Freeform 387">
              <a:extLst>
                <a:ext uri="{FF2B5EF4-FFF2-40B4-BE49-F238E27FC236}">
                  <a16:creationId xmlns:a16="http://schemas.microsoft.com/office/drawing/2014/main" id="{F6C366CB-32BA-4535-8E0F-C7162A0A70F4}"/>
                </a:ext>
              </a:extLst>
            </p:cNvPr>
            <p:cNvSpPr>
              <a:spLocks/>
            </p:cNvSpPr>
            <p:nvPr/>
          </p:nvSpPr>
          <p:spPr bwMode="auto">
            <a:xfrm>
              <a:off x="4928439" y="5199375"/>
              <a:ext cx="32264" cy="32264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8" y="0"/>
                </a:cxn>
                <a:cxn ang="0">
                  <a:pos x="21" y="2"/>
                </a:cxn>
                <a:cxn ang="0">
                  <a:pos x="25" y="4"/>
                </a:cxn>
                <a:cxn ang="0">
                  <a:pos x="26" y="7"/>
                </a:cxn>
                <a:cxn ang="0">
                  <a:pos x="28" y="15"/>
                </a:cxn>
                <a:cxn ang="0">
                  <a:pos x="27" y="19"/>
                </a:cxn>
                <a:cxn ang="0">
                  <a:pos x="26" y="21"/>
                </a:cxn>
                <a:cxn ang="0">
                  <a:pos x="25" y="24"/>
                </a:cxn>
                <a:cxn ang="0">
                  <a:pos x="21" y="26"/>
                </a:cxn>
                <a:cxn ang="0">
                  <a:pos x="18" y="28"/>
                </a:cxn>
                <a:cxn ang="0">
                  <a:pos x="14" y="28"/>
                </a:cxn>
                <a:cxn ang="0">
                  <a:pos x="9" y="27"/>
                </a:cxn>
                <a:cxn ang="0">
                  <a:pos x="6" y="25"/>
                </a:cxn>
                <a:cxn ang="0">
                  <a:pos x="3" y="22"/>
                </a:cxn>
                <a:cxn ang="0">
                  <a:pos x="1" y="20"/>
                </a:cxn>
                <a:cxn ang="0">
                  <a:pos x="0" y="15"/>
                </a:cxn>
                <a:cxn ang="0">
                  <a:pos x="0" y="11"/>
                </a:cxn>
                <a:cxn ang="0">
                  <a:pos x="2" y="7"/>
                </a:cxn>
                <a:cxn ang="0">
                  <a:pos x="4" y="4"/>
                </a:cxn>
                <a:cxn ang="0">
                  <a:pos x="10" y="0"/>
                </a:cxn>
              </a:cxnLst>
              <a:rect l="0" t="0" r="r" b="b"/>
              <a:pathLst>
                <a:path w="28" h="28">
                  <a:moveTo>
                    <a:pt x="10" y="0"/>
                  </a:moveTo>
                  <a:lnTo>
                    <a:pt x="18" y="0"/>
                  </a:lnTo>
                  <a:lnTo>
                    <a:pt x="21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8" y="15"/>
                  </a:lnTo>
                  <a:lnTo>
                    <a:pt x="27" y="19"/>
                  </a:lnTo>
                  <a:lnTo>
                    <a:pt x="26" y="21"/>
                  </a:lnTo>
                  <a:lnTo>
                    <a:pt x="25" y="24"/>
                  </a:lnTo>
                  <a:lnTo>
                    <a:pt x="21" y="26"/>
                  </a:lnTo>
                  <a:lnTo>
                    <a:pt x="18" y="28"/>
                  </a:lnTo>
                  <a:lnTo>
                    <a:pt x="14" y="28"/>
                  </a:lnTo>
                  <a:lnTo>
                    <a:pt x="9" y="27"/>
                  </a:lnTo>
                  <a:lnTo>
                    <a:pt x="6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7"/>
                  </a:lnTo>
                  <a:lnTo>
                    <a:pt x="4" y="4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9" name="Freeform 388">
              <a:extLst>
                <a:ext uri="{FF2B5EF4-FFF2-40B4-BE49-F238E27FC236}">
                  <a16:creationId xmlns:a16="http://schemas.microsoft.com/office/drawing/2014/main" id="{22E0F58E-E18E-4224-B293-A4CD687D413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26135" y="5197070"/>
              <a:ext cx="36873" cy="36873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2" y="5"/>
                </a:cxn>
                <a:cxn ang="0">
                  <a:pos x="8" y="8"/>
                </a:cxn>
                <a:cxn ang="0">
                  <a:pos x="5" y="12"/>
                </a:cxn>
                <a:cxn ang="0">
                  <a:pos x="4" y="17"/>
                </a:cxn>
                <a:cxn ang="0">
                  <a:pos x="5" y="21"/>
                </a:cxn>
                <a:cxn ang="0">
                  <a:pos x="8" y="25"/>
                </a:cxn>
                <a:cxn ang="0">
                  <a:pos x="12" y="27"/>
                </a:cxn>
                <a:cxn ang="0">
                  <a:pos x="16" y="28"/>
                </a:cxn>
                <a:cxn ang="0">
                  <a:pos x="20" y="27"/>
                </a:cxn>
                <a:cxn ang="0">
                  <a:pos x="25" y="25"/>
                </a:cxn>
                <a:cxn ang="0">
                  <a:pos x="27" y="21"/>
                </a:cxn>
                <a:cxn ang="0">
                  <a:pos x="28" y="17"/>
                </a:cxn>
                <a:cxn ang="0">
                  <a:pos x="27" y="12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7" y="5"/>
                </a:cxn>
                <a:cxn ang="0">
                  <a:pos x="30" y="9"/>
                </a:cxn>
                <a:cxn ang="0">
                  <a:pos x="31" y="10"/>
                </a:cxn>
                <a:cxn ang="0">
                  <a:pos x="31" y="11"/>
                </a:cxn>
                <a:cxn ang="0">
                  <a:pos x="32" y="17"/>
                </a:cxn>
                <a:cxn ang="0">
                  <a:pos x="31" y="23"/>
                </a:cxn>
                <a:cxn ang="0">
                  <a:pos x="30" y="23"/>
                </a:cxn>
                <a:cxn ang="0">
                  <a:pos x="27" y="28"/>
                </a:cxn>
                <a:cxn ang="0">
                  <a:pos x="23" y="30"/>
                </a:cxn>
                <a:cxn ang="0">
                  <a:pos x="22" y="31"/>
                </a:cxn>
                <a:cxn ang="0">
                  <a:pos x="16" y="32"/>
                </a:cxn>
                <a:cxn ang="0">
                  <a:pos x="11" y="31"/>
                </a:cxn>
                <a:cxn ang="0">
                  <a:pos x="10" y="31"/>
                </a:cxn>
                <a:cxn ang="0">
                  <a:pos x="9" y="30"/>
                </a:cxn>
                <a:cxn ang="0">
                  <a:pos x="5" y="28"/>
                </a:cxn>
                <a:cxn ang="0">
                  <a:pos x="2" y="23"/>
                </a:cxn>
                <a:cxn ang="0">
                  <a:pos x="1" y="23"/>
                </a:cxn>
                <a:cxn ang="0">
                  <a:pos x="0" y="17"/>
                </a:cxn>
                <a:cxn ang="0">
                  <a:pos x="1" y="11"/>
                </a:cxn>
                <a:cxn ang="0">
                  <a:pos x="1" y="10"/>
                </a:cxn>
                <a:cxn ang="0">
                  <a:pos x="2" y="9"/>
                </a:cxn>
                <a:cxn ang="0">
                  <a:pos x="5" y="5"/>
                </a:cxn>
                <a:cxn ang="0">
                  <a:pos x="9" y="2"/>
                </a:cxn>
                <a:cxn ang="0">
                  <a:pos x="10" y="1"/>
                </a:cxn>
                <a:cxn ang="0">
                  <a:pos x="11" y="1"/>
                </a:cxn>
                <a:cxn ang="0">
                  <a:pos x="16" y="0"/>
                </a:cxn>
              </a:cxnLst>
              <a:rect l="0" t="0" r="r" b="b"/>
              <a:pathLst>
                <a:path w="32" h="32">
                  <a:moveTo>
                    <a:pt x="16" y="4"/>
                  </a:moveTo>
                  <a:lnTo>
                    <a:pt x="12" y="5"/>
                  </a:lnTo>
                  <a:lnTo>
                    <a:pt x="8" y="8"/>
                  </a:lnTo>
                  <a:lnTo>
                    <a:pt x="5" y="12"/>
                  </a:lnTo>
                  <a:lnTo>
                    <a:pt x="4" y="17"/>
                  </a:lnTo>
                  <a:lnTo>
                    <a:pt x="5" y="21"/>
                  </a:lnTo>
                  <a:lnTo>
                    <a:pt x="8" y="25"/>
                  </a:lnTo>
                  <a:lnTo>
                    <a:pt x="12" y="27"/>
                  </a:lnTo>
                  <a:lnTo>
                    <a:pt x="16" y="28"/>
                  </a:lnTo>
                  <a:lnTo>
                    <a:pt x="20" y="27"/>
                  </a:lnTo>
                  <a:lnTo>
                    <a:pt x="25" y="25"/>
                  </a:lnTo>
                  <a:lnTo>
                    <a:pt x="27" y="21"/>
                  </a:lnTo>
                  <a:lnTo>
                    <a:pt x="28" y="17"/>
                  </a:lnTo>
                  <a:lnTo>
                    <a:pt x="27" y="12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7" y="5"/>
                  </a:lnTo>
                  <a:lnTo>
                    <a:pt x="30" y="9"/>
                  </a:lnTo>
                  <a:lnTo>
                    <a:pt x="31" y="10"/>
                  </a:lnTo>
                  <a:lnTo>
                    <a:pt x="31" y="11"/>
                  </a:lnTo>
                  <a:lnTo>
                    <a:pt x="32" y="17"/>
                  </a:lnTo>
                  <a:lnTo>
                    <a:pt x="31" y="23"/>
                  </a:lnTo>
                  <a:lnTo>
                    <a:pt x="30" y="23"/>
                  </a:lnTo>
                  <a:lnTo>
                    <a:pt x="27" y="28"/>
                  </a:lnTo>
                  <a:lnTo>
                    <a:pt x="23" y="30"/>
                  </a:lnTo>
                  <a:lnTo>
                    <a:pt x="22" y="31"/>
                  </a:lnTo>
                  <a:lnTo>
                    <a:pt x="16" y="32"/>
                  </a:lnTo>
                  <a:lnTo>
                    <a:pt x="11" y="31"/>
                  </a:lnTo>
                  <a:lnTo>
                    <a:pt x="10" y="31"/>
                  </a:lnTo>
                  <a:lnTo>
                    <a:pt x="9" y="30"/>
                  </a:lnTo>
                  <a:lnTo>
                    <a:pt x="5" y="28"/>
                  </a:lnTo>
                  <a:lnTo>
                    <a:pt x="2" y="23"/>
                  </a:lnTo>
                  <a:lnTo>
                    <a:pt x="1" y="23"/>
                  </a:lnTo>
                  <a:lnTo>
                    <a:pt x="0" y="17"/>
                  </a:lnTo>
                  <a:lnTo>
                    <a:pt x="1" y="11"/>
                  </a:lnTo>
                  <a:lnTo>
                    <a:pt x="1" y="10"/>
                  </a:lnTo>
                  <a:lnTo>
                    <a:pt x="2" y="9"/>
                  </a:lnTo>
                  <a:lnTo>
                    <a:pt x="5" y="5"/>
                  </a:lnTo>
                  <a:lnTo>
                    <a:pt x="9" y="2"/>
                  </a:lnTo>
                  <a:lnTo>
                    <a:pt x="10" y="1"/>
                  </a:lnTo>
                  <a:lnTo>
                    <a:pt x="11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0" name="Freeform 389">
              <a:extLst>
                <a:ext uri="{FF2B5EF4-FFF2-40B4-BE49-F238E27FC236}">
                  <a16:creationId xmlns:a16="http://schemas.microsoft.com/office/drawing/2014/main" id="{64122CC7-6ECF-4014-A041-2AFEA2C7AFF1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3003" y="5640699"/>
              <a:ext cx="33416" cy="33416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9" y="1"/>
                </a:cxn>
                <a:cxn ang="0">
                  <a:pos x="23" y="3"/>
                </a:cxn>
                <a:cxn ang="0">
                  <a:pos x="26" y="6"/>
                </a:cxn>
                <a:cxn ang="0">
                  <a:pos x="28" y="10"/>
                </a:cxn>
                <a:cxn ang="0">
                  <a:pos x="29" y="15"/>
                </a:cxn>
                <a:cxn ang="0">
                  <a:pos x="28" y="20"/>
                </a:cxn>
                <a:cxn ang="0">
                  <a:pos x="26" y="24"/>
                </a:cxn>
                <a:cxn ang="0">
                  <a:pos x="23" y="26"/>
                </a:cxn>
                <a:cxn ang="0">
                  <a:pos x="19" y="28"/>
                </a:cxn>
                <a:cxn ang="0">
                  <a:pos x="14" y="29"/>
                </a:cxn>
                <a:cxn ang="0">
                  <a:pos x="10" y="28"/>
                </a:cxn>
                <a:cxn ang="0">
                  <a:pos x="6" y="26"/>
                </a:cxn>
                <a:cxn ang="0">
                  <a:pos x="3" y="24"/>
                </a:cxn>
                <a:cxn ang="0">
                  <a:pos x="1" y="20"/>
                </a:cxn>
                <a:cxn ang="0">
                  <a:pos x="0" y="15"/>
                </a:cxn>
                <a:cxn ang="0">
                  <a:pos x="1" y="10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10" y="1"/>
                </a:cxn>
                <a:cxn ang="0">
                  <a:pos x="14" y="0"/>
                </a:cxn>
              </a:cxnLst>
              <a:rect l="0" t="0" r="r" b="b"/>
              <a:pathLst>
                <a:path w="29" h="29">
                  <a:moveTo>
                    <a:pt x="14" y="0"/>
                  </a:moveTo>
                  <a:lnTo>
                    <a:pt x="19" y="1"/>
                  </a:lnTo>
                  <a:lnTo>
                    <a:pt x="23" y="3"/>
                  </a:lnTo>
                  <a:lnTo>
                    <a:pt x="26" y="6"/>
                  </a:lnTo>
                  <a:lnTo>
                    <a:pt x="28" y="10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4"/>
                  </a:lnTo>
                  <a:lnTo>
                    <a:pt x="23" y="26"/>
                  </a:lnTo>
                  <a:lnTo>
                    <a:pt x="19" y="28"/>
                  </a:lnTo>
                  <a:lnTo>
                    <a:pt x="14" y="29"/>
                  </a:lnTo>
                  <a:lnTo>
                    <a:pt x="10" y="28"/>
                  </a:lnTo>
                  <a:lnTo>
                    <a:pt x="6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5"/>
                  </a:lnTo>
                  <a:lnTo>
                    <a:pt x="1" y="10"/>
                  </a:lnTo>
                  <a:lnTo>
                    <a:pt x="3" y="6"/>
                  </a:lnTo>
                  <a:lnTo>
                    <a:pt x="6" y="3"/>
                  </a:lnTo>
                  <a:lnTo>
                    <a:pt x="10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1" name="Freeform 390">
              <a:extLst>
                <a:ext uri="{FF2B5EF4-FFF2-40B4-BE49-F238E27FC236}">
                  <a16:creationId xmlns:a16="http://schemas.microsoft.com/office/drawing/2014/main" id="{277C1762-F69A-4687-BE2C-8A803657D91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0699" y="5638394"/>
              <a:ext cx="38025" cy="38025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2" y="5"/>
                </a:cxn>
                <a:cxn ang="0">
                  <a:pos x="8" y="8"/>
                </a:cxn>
                <a:cxn ang="0">
                  <a:pos x="5" y="13"/>
                </a:cxn>
                <a:cxn ang="0">
                  <a:pos x="4" y="17"/>
                </a:cxn>
                <a:cxn ang="0">
                  <a:pos x="5" y="21"/>
                </a:cxn>
                <a:cxn ang="0">
                  <a:pos x="8" y="26"/>
                </a:cxn>
                <a:cxn ang="0">
                  <a:pos x="12" y="28"/>
                </a:cxn>
                <a:cxn ang="0">
                  <a:pos x="16" y="29"/>
                </a:cxn>
                <a:cxn ang="0">
                  <a:pos x="20" y="28"/>
                </a:cxn>
                <a:cxn ang="0">
                  <a:pos x="25" y="26"/>
                </a:cxn>
                <a:cxn ang="0">
                  <a:pos x="28" y="21"/>
                </a:cxn>
                <a:cxn ang="0">
                  <a:pos x="29" y="17"/>
                </a:cxn>
                <a:cxn ang="0">
                  <a:pos x="28" y="13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1" y="10"/>
                </a:cxn>
                <a:cxn ang="0">
                  <a:pos x="32" y="11"/>
                </a:cxn>
                <a:cxn ang="0">
                  <a:pos x="32" y="12"/>
                </a:cxn>
                <a:cxn ang="0">
                  <a:pos x="33" y="17"/>
                </a:cxn>
                <a:cxn ang="0">
                  <a:pos x="32" y="23"/>
                </a:cxn>
                <a:cxn ang="0">
                  <a:pos x="31" y="24"/>
                </a:cxn>
                <a:cxn ang="0">
                  <a:pos x="28" y="28"/>
                </a:cxn>
                <a:cxn ang="0">
                  <a:pos x="23" y="31"/>
                </a:cxn>
                <a:cxn ang="0">
                  <a:pos x="22" y="32"/>
                </a:cxn>
                <a:cxn ang="0">
                  <a:pos x="16" y="33"/>
                </a:cxn>
                <a:cxn ang="0">
                  <a:pos x="12" y="32"/>
                </a:cxn>
                <a:cxn ang="0">
                  <a:pos x="11" y="32"/>
                </a:cxn>
                <a:cxn ang="0">
                  <a:pos x="10" y="31"/>
                </a:cxn>
                <a:cxn ang="0">
                  <a:pos x="5" y="28"/>
                </a:cxn>
                <a:cxn ang="0">
                  <a:pos x="2" y="24"/>
                </a:cxn>
                <a:cxn ang="0">
                  <a:pos x="1" y="23"/>
                </a:cxn>
                <a:cxn ang="0">
                  <a:pos x="0" y="17"/>
                </a:cxn>
                <a:cxn ang="0">
                  <a:pos x="1" y="12"/>
                </a:cxn>
                <a:cxn ang="0">
                  <a:pos x="1" y="11"/>
                </a:cxn>
                <a:cxn ang="0">
                  <a:pos x="2" y="10"/>
                </a:cxn>
                <a:cxn ang="0">
                  <a:pos x="5" y="5"/>
                </a:cxn>
                <a:cxn ang="0">
                  <a:pos x="10" y="2"/>
                </a:cxn>
                <a:cxn ang="0">
                  <a:pos x="11" y="1"/>
                </a:cxn>
                <a:cxn ang="0">
                  <a:pos x="12" y="1"/>
                </a:cxn>
                <a:cxn ang="0">
                  <a:pos x="16" y="0"/>
                </a:cxn>
              </a:cxnLst>
              <a:rect l="0" t="0" r="r" b="b"/>
              <a:pathLst>
                <a:path w="33" h="33">
                  <a:moveTo>
                    <a:pt x="16" y="4"/>
                  </a:moveTo>
                  <a:lnTo>
                    <a:pt x="12" y="5"/>
                  </a:lnTo>
                  <a:lnTo>
                    <a:pt x="8" y="8"/>
                  </a:lnTo>
                  <a:lnTo>
                    <a:pt x="5" y="13"/>
                  </a:lnTo>
                  <a:lnTo>
                    <a:pt x="4" y="17"/>
                  </a:lnTo>
                  <a:lnTo>
                    <a:pt x="5" y="21"/>
                  </a:lnTo>
                  <a:lnTo>
                    <a:pt x="8" y="26"/>
                  </a:lnTo>
                  <a:lnTo>
                    <a:pt x="12" y="28"/>
                  </a:lnTo>
                  <a:lnTo>
                    <a:pt x="16" y="29"/>
                  </a:lnTo>
                  <a:lnTo>
                    <a:pt x="20" y="28"/>
                  </a:lnTo>
                  <a:lnTo>
                    <a:pt x="25" y="26"/>
                  </a:lnTo>
                  <a:lnTo>
                    <a:pt x="28" y="21"/>
                  </a:lnTo>
                  <a:lnTo>
                    <a:pt x="29" y="17"/>
                  </a:lnTo>
                  <a:lnTo>
                    <a:pt x="28" y="13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1" y="10"/>
                  </a:lnTo>
                  <a:lnTo>
                    <a:pt x="32" y="11"/>
                  </a:lnTo>
                  <a:lnTo>
                    <a:pt x="32" y="12"/>
                  </a:lnTo>
                  <a:lnTo>
                    <a:pt x="33" y="17"/>
                  </a:lnTo>
                  <a:lnTo>
                    <a:pt x="32" y="23"/>
                  </a:lnTo>
                  <a:lnTo>
                    <a:pt x="31" y="24"/>
                  </a:lnTo>
                  <a:lnTo>
                    <a:pt x="28" y="28"/>
                  </a:lnTo>
                  <a:lnTo>
                    <a:pt x="23" y="31"/>
                  </a:lnTo>
                  <a:lnTo>
                    <a:pt x="22" y="32"/>
                  </a:lnTo>
                  <a:lnTo>
                    <a:pt x="16" y="33"/>
                  </a:lnTo>
                  <a:lnTo>
                    <a:pt x="12" y="32"/>
                  </a:lnTo>
                  <a:lnTo>
                    <a:pt x="11" y="32"/>
                  </a:lnTo>
                  <a:lnTo>
                    <a:pt x="10" y="31"/>
                  </a:lnTo>
                  <a:lnTo>
                    <a:pt x="5" y="28"/>
                  </a:lnTo>
                  <a:lnTo>
                    <a:pt x="2" y="24"/>
                  </a:lnTo>
                  <a:lnTo>
                    <a:pt x="1" y="23"/>
                  </a:lnTo>
                  <a:lnTo>
                    <a:pt x="0" y="17"/>
                  </a:lnTo>
                  <a:lnTo>
                    <a:pt x="1" y="12"/>
                  </a:lnTo>
                  <a:lnTo>
                    <a:pt x="1" y="11"/>
                  </a:lnTo>
                  <a:lnTo>
                    <a:pt x="2" y="10"/>
                  </a:lnTo>
                  <a:lnTo>
                    <a:pt x="5" y="5"/>
                  </a:lnTo>
                  <a:lnTo>
                    <a:pt x="10" y="2"/>
                  </a:lnTo>
                  <a:lnTo>
                    <a:pt x="11" y="1"/>
                  </a:lnTo>
                  <a:lnTo>
                    <a:pt x="12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2" name="Freeform 391">
              <a:extLst>
                <a:ext uri="{FF2B5EF4-FFF2-40B4-BE49-F238E27FC236}">
                  <a16:creationId xmlns:a16="http://schemas.microsoft.com/office/drawing/2014/main" id="{55287ED0-45BB-421E-8AEB-DD66E53D927D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7115" y="5542755"/>
              <a:ext cx="32264" cy="33416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8" y="1"/>
                </a:cxn>
                <a:cxn ang="0">
                  <a:pos x="21" y="2"/>
                </a:cxn>
                <a:cxn ang="0">
                  <a:pos x="24" y="5"/>
                </a:cxn>
                <a:cxn ang="0">
                  <a:pos x="28" y="11"/>
                </a:cxn>
                <a:cxn ang="0">
                  <a:pos x="28" y="19"/>
                </a:cxn>
                <a:cxn ang="0">
                  <a:pos x="26" y="22"/>
                </a:cxn>
                <a:cxn ang="0">
                  <a:pos x="24" y="25"/>
                </a:cxn>
                <a:cxn ang="0">
                  <a:pos x="21" y="27"/>
                </a:cxn>
                <a:cxn ang="0">
                  <a:pos x="18" y="28"/>
                </a:cxn>
                <a:cxn ang="0">
                  <a:pos x="14" y="29"/>
                </a:cxn>
                <a:cxn ang="0">
                  <a:pos x="7" y="27"/>
                </a:cxn>
                <a:cxn ang="0">
                  <a:pos x="4" y="25"/>
                </a:cxn>
                <a:cxn ang="0">
                  <a:pos x="2" y="22"/>
                </a:cxn>
                <a:cxn ang="0">
                  <a:pos x="0" y="19"/>
                </a:cxn>
                <a:cxn ang="0">
                  <a:pos x="0" y="11"/>
                </a:cxn>
                <a:cxn ang="0">
                  <a:pos x="4" y="5"/>
                </a:cxn>
                <a:cxn ang="0">
                  <a:pos x="7" y="2"/>
                </a:cxn>
                <a:cxn ang="0">
                  <a:pos x="14" y="0"/>
                </a:cxn>
              </a:cxnLst>
              <a:rect l="0" t="0" r="r" b="b"/>
              <a:pathLst>
                <a:path w="28" h="29">
                  <a:moveTo>
                    <a:pt x="14" y="0"/>
                  </a:moveTo>
                  <a:lnTo>
                    <a:pt x="18" y="1"/>
                  </a:lnTo>
                  <a:lnTo>
                    <a:pt x="21" y="2"/>
                  </a:lnTo>
                  <a:lnTo>
                    <a:pt x="24" y="5"/>
                  </a:lnTo>
                  <a:lnTo>
                    <a:pt x="28" y="11"/>
                  </a:lnTo>
                  <a:lnTo>
                    <a:pt x="28" y="19"/>
                  </a:lnTo>
                  <a:lnTo>
                    <a:pt x="26" y="22"/>
                  </a:lnTo>
                  <a:lnTo>
                    <a:pt x="24" y="25"/>
                  </a:lnTo>
                  <a:lnTo>
                    <a:pt x="21" y="27"/>
                  </a:lnTo>
                  <a:lnTo>
                    <a:pt x="18" y="28"/>
                  </a:lnTo>
                  <a:lnTo>
                    <a:pt x="14" y="29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2"/>
                  </a:lnTo>
                  <a:lnTo>
                    <a:pt x="0" y="19"/>
                  </a:lnTo>
                  <a:lnTo>
                    <a:pt x="0" y="11"/>
                  </a:lnTo>
                  <a:lnTo>
                    <a:pt x="4" y="5"/>
                  </a:lnTo>
                  <a:lnTo>
                    <a:pt x="7" y="2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3" name="Freeform 392">
              <a:extLst>
                <a:ext uri="{FF2B5EF4-FFF2-40B4-BE49-F238E27FC236}">
                  <a16:creationId xmlns:a16="http://schemas.microsoft.com/office/drawing/2014/main" id="{F7328692-6FDC-40E2-A7F1-5135F379D6F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4811" y="5540450"/>
              <a:ext cx="36873" cy="38025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1" y="5"/>
                </a:cxn>
                <a:cxn ang="0">
                  <a:pos x="8" y="8"/>
                </a:cxn>
                <a:cxn ang="0">
                  <a:pos x="5" y="13"/>
                </a:cxn>
                <a:cxn ang="0">
                  <a:pos x="4" y="17"/>
                </a:cxn>
                <a:cxn ang="0">
                  <a:pos x="5" y="21"/>
                </a:cxn>
                <a:cxn ang="0">
                  <a:pos x="8" y="25"/>
                </a:cxn>
                <a:cxn ang="0">
                  <a:pos x="11" y="28"/>
                </a:cxn>
                <a:cxn ang="0">
                  <a:pos x="16" y="29"/>
                </a:cxn>
                <a:cxn ang="0">
                  <a:pos x="20" y="28"/>
                </a:cxn>
                <a:cxn ang="0">
                  <a:pos x="25" y="25"/>
                </a:cxn>
                <a:cxn ang="0">
                  <a:pos x="27" y="21"/>
                </a:cxn>
                <a:cxn ang="0">
                  <a:pos x="28" y="17"/>
                </a:cxn>
                <a:cxn ang="0">
                  <a:pos x="27" y="13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0" y="10"/>
                </a:cxn>
                <a:cxn ang="0">
                  <a:pos x="31" y="11"/>
                </a:cxn>
                <a:cxn ang="0">
                  <a:pos x="31" y="12"/>
                </a:cxn>
                <a:cxn ang="0">
                  <a:pos x="32" y="17"/>
                </a:cxn>
                <a:cxn ang="0">
                  <a:pos x="31" y="23"/>
                </a:cxn>
                <a:cxn ang="0">
                  <a:pos x="30" y="24"/>
                </a:cxn>
                <a:cxn ang="0">
                  <a:pos x="28" y="28"/>
                </a:cxn>
                <a:cxn ang="0">
                  <a:pos x="23" y="31"/>
                </a:cxn>
                <a:cxn ang="0">
                  <a:pos x="22" y="32"/>
                </a:cxn>
                <a:cxn ang="0">
                  <a:pos x="16" y="33"/>
                </a:cxn>
                <a:cxn ang="0">
                  <a:pos x="11" y="32"/>
                </a:cxn>
                <a:cxn ang="0">
                  <a:pos x="10" y="32"/>
                </a:cxn>
                <a:cxn ang="0">
                  <a:pos x="9" y="31"/>
                </a:cxn>
                <a:cxn ang="0">
                  <a:pos x="5" y="28"/>
                </a:cxn>
                <a:cxn ang="0">
                  <a:pos x="2" y="24"/>
                </a:cxn>
                <a:cxn ang="0">
                  <a:pos x="1" y="23"/>
                </a:cxn>
                <a:cxn ang="0">
                  <a:pos x="0" y="17"/>
                </a:cxn>
                <a:cxn ang="0">
                  <a:pos x="1" y="12"/>
                </a:cxn>
                <a:cxn ang="0">
                  <a:pos x="1" y="11"/>
                </a:cxn>
                <a:cxn ang="0">
                  <a:pos x="2" y="10"/>
                </a:cxn>
                <a:cxn ang="0">
                  <a:pos x="5" y="5"/>
                </a:cxn>
                <a:cxn ang="0">
                  <a:pos x="9" y="2"/>
                </a:cxn>
                <a:cxn ang="0">
                  <a:pos x="10" y="1"/>
                </a:cxn>
                <a:cxn ang="0">
                  <a:pos x="11" y="1"/>
                </a:cxn>
                <a:cxn ang="0">
                  <a:pos x="16" y="0"/>
                </a:cxn>
              </a:cxnLst>
              <a:rect l="0" t="0" r="r" b="b"/>
              <a:pathLst>
                <a:path w="32" h="33">
                  <a:moveTo>
                    <a:pt x="16" y="4"/>
                  </a:moveTo>
                  <a:lnTo>
                    <a:pt x="11" y="5"/>
                  </a:lnTo>
                  <a:lnTo>
                    <a:pt x="8" y="8"/>
                  </a:lnTo>
                  <a:lnTo>
                    <a:pt x="5" y="13"/>
                  </a:lnTo>
                  <a:lnTo>
                    <a:pt x="4" y="17"/>
                  </a:lnTo>
                  <a:lnTo>
                    <a:pt x="5" y="21"/>
                  </a:lnTo>
                  <a:lnTo>
                    <a:pt x="8" y="25"/>
                  </a:lnTo>
                  <a:lnTo>
                    <a:pt x="11" y="28"/>
                  </a:lnTo>
                  <a:lnTo>
                    <a:pt x="16" y="29"/>
                  </a:lnTo>
                  <a:lnTo>
                    <a:pt x="20" y="28"/>
                  </a:lnTo>
                  <a:lnTo>
                    <a:pt x="25" y="25"/>
                  </a:lnTo>
                  <a:lnTo>
                    <a:pt x="27" y="21"/>
                  </a:lnTo>
                  <a:lnTo>
                    <a:pt x="28" y="17"/>
                  </a:lnTo>
                  <a:lnTo>
                    <a:pt x="27" y="13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0" y="10"/>
                  </a:lnTo>
                  <a:lnTo>
                    <a:pt x="31" y="11"/>
                  </a:lnTo>
                  <a:lnTo>
                    <a:pt x="31" y="12"/>
                  </a:lnTo>
                  <a:lnTo>
                    <a:pt x="32" y="17"/>
                  </a:lnTo>
                  <a:lnTo>
                    <a:pt x="31" y="23"/>
                  </a:lnTo>
                  <a:lnTo>
                    <a:pt x="30" y="24"/>
                  </a:lnTo>
                  <a:lnTo>
                    <a:pt x="28" y="28"/>
                  </a:lnTo>
                  <a:lnTo>
                    <a:pt x="23" y="31"/>
                  </a:lnTo>
                  <a:lnTo>
                    <a:pt x="22" y="32"/>
                  </a:lnTo>
                  <a:lnTo>
                    <a:pt x="16" y="33"/>
                  </a:lnTo>
                  <a:lnTo>
                    <a:pt x="11" y="32"/>
                  </a:lnTo>
                  <a:lnTo>
                    <a:pt x="10" y="32"/>
                  </a:lnTo>
                  <a:lnTo>
                    <a:pt x="9" y="31"/>
                  </a:lnTo>
                  <a:lnTo>
                    <a:pt x="5" y="28"/>
                  </a:lnTo>
                  <a:lnTo>
                    <a:pt x="2" y="24"/>
                  </a:lnTo>
                  <a:lnTo>
                    <a:pt x="1" y="23"/>
                  </a:lnTo>
                  <a:lnTo>
                    <a:pt x="0" y="17"/>
                  </a:lnTo>
                  <a:lnTo>
                    <a:pt x="1" y="12"/>
                  </a:lnTo>
                  <a:lnTo>
                    <a:pt x="1" y="11"/>
                  </a:lnTo>
                  <a:lnTo>
                    <a:pt x="2" y="10"/>
                  </a:lnTo>
                  <a:lnTo>
                    <a:pt x="5" y="5"/>
                  </a:lnTo>
                  <a:lnTo>
                    <a:pt x="9" y="2"/>
                  </a:lnTo>
                  <a:lnTo>
                    <a:pt x="10" y="1"/>
                  </a:lnTo>
                  <a:lnTo>
                    <a:pt x="11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4" name="Freeform 393">
              <a:extLst>
                <a:ext uri="{FF2B5EF4-FFF2-40B4-BE49-F238E27FC236}">
                  <a16:creationId xmlns:a16="http://schemas.microsoft.com/office/drawing/2014/main" id="{C348348D-7F4F-4E97-A508-7A2AD74D699B}"/>
                </a:ext>
              </a:extLst>
            </p:cNvPr>
            <p:cNvSpPr>
              <a:spLocks/>
            </p:cNvSpPr>
            <p:nvPr/>
          </p:nvSpPr>
          <p:spPr bwMode="auto">
            <a:xfrm>
              <a:off x="4731399" y="5739795"/>
              <a:ext cx="33416" cy="33416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9" y="0"/>
                </a:cxn>
                <a:cxn ang="0">
                  <a:pos x="22" y="2"/>
                </a:cxn>
                <a:cxn ang="0">
                  <a:pos x="25" y="4"/>
                </a:cxn>
                <a:cxn ang="0">
                  <a:pos x="27" y="7"/>
                </a:cxn>
                <a:cxn ang="0">
                  <a:pos x="28" y="10"/>
                </a:cxn>
                <a:cxn ang="0">
                  <a:pos x="29" y="14"/>
                </a:cxn>
                <a:cxn ang="0">
                  <a:pos x="28" y="19"/>
                </a:cxn>
                <a:cxn ang="0">
                  <a:pos x="26" y="23"/>
                </a:cxn>
                <a:cxn ang="0">
                  <a:pos x="24" y="26"/>
                </a:cxn>
                <a:cxn ang="0">
                  <a:pos x="20" y="28"/>
                </a:cxn>
                <a:cxn ang="0">
                  <a:pos x="15" y="29"/>
                </a:cxn>
                <a:cxn ang="0">
                  <a:pos x="10" y="28"/>
                </a:cxn>
                <a:cxn ang="0">
                  <a:pos x="6" y="26"/>
                </a:cxn>
                <a:cxn ang="0">
                  <a:pos x="3" y="23"/>
                </a:cxn>
                <a:cxn ang="0">
                  <a:pos x="1" y="19"/>
                </a:cxn>
                <a:cxn ang="0">
                  <a:pos x="0" y="14"/>
                </a:cxn>
                <a:cxn ang="0">
                  <a:pos x="1" y="10"/>
                </a:cxn>
                <a:cxn ang="0">
                  <a:pos x="2" y="7"/>
                </a:cxn>
                <a:cxn ang="0">
                  <a:pos x="5" y="4"/>
                </a:cxn>
                <a:cxn ang="0">
                  <a:pos x="11" y="0"/>
                </a:cxn>
              </a:cxnLst>
              <a:rect l="0" t="0" r="r" b="b"/>
              <a:pathLst>
                <a:path w="29" h="29">
                  <a:moveTo>
                    <a:pt x="11" y="0"/>
                  </a:moveTo>
                  <a:lnTo>
                    <a:pt x="19" y="0"/>
                  </a:lnTo>
                  <a:lnTo>
                    <a:pt x="22" y="2"/>
                  </a:lnTo>
                  <a:lnTo>
                    <a:pt x="25" y="4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29" y="14"/>
                  </a:lnTo>
                  <a:lnTo>
                    <a:pt x="28" y="19"/>
                  </a:lnTo>
                  <a:lnTo>
                    <a:pt x="26" y="23"/>
                  </a:lnTo>
                  <a:lnTo>
                    <a:pt x="24" y="26"/>
                  </a:lnTo>
                  <a:lnTo>
                    <a:pt x="20" y="28"/>
                  </a:lnTo>
                  <a:lnTo>
                    <a:pt x="15" y="29"/>
                  </a:lnTo>
                  <a:lnTo>
                    <a:pt x="10" y="28"/>
                  </a:lnTo>
                  <a:lnTo>
                    <a:pt x="6" y="26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4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4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5" name="Freeform 394">
              <a:extLst>
                <a:ext uri="{FF2B5EF4-FFF2-40B4-BE49-F238E27FC236}">
                  <a16:creationId xmlns:a16="http://schemas.microsoft.com/office/drawing/2014/main" id="{71965D16-B119-477D-A7C4-DFD2BF838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29095" y="5738643"/>
              <a:ext cx="38025" cy="35721"/>
            </a:xfrm>
            <a:custGeom>
              <a:avLst/>
              <a:gdLst/>
              <a:ahLst/>
              <a:cxnLst>
                <a:cxn ang="0">
                  <a:pos x="17" y="3"/>
                </a:cxn>
                <a:cxn ang="0">
                  <a:pos x="13" y="4"/>
                </a:cxn>
                <a:cxn ang="0">
                  <a:pos x="8" y="7"/>
                </a:cxn>
                <a:cxn ang="0">
                  <a:pos x="5" y="11"/>
                </a:cxn>
                <a:cxn ang="0">
                  <a:pos x="4" y="15"/>
                </a:cxn>
                <a:cxn ang="0">
                  <a:pos x="5" y="19"/>
                </a:cxn>
                <a:cxn ang="0">
                  <a:pos x="8" y="24"/>
                </a:cxn>
                <a:cxn ang="0">
                  <a:pos x="13" y="27"/>
                </a:cxn>
                <a:cxn ang="0">
                  <a:pos x="17" y="28"/>
                </a:cxn>
                <a:cxn ang="0">
                  <a:pos x="21" y="27"/>
                </a:cxn>
                <a:cxn ang="0">
                  <a:pos x="26" y="24"/>
                </a:cxn>
                <a:cxn ang="0">
                  <a:pos x="28" y="19"/>
                </a:cxn>
                <a:cxn ang="0">
                  <a:pos x="29" y="15"/>
                </a:cxn>
                <a:cxn ang="0">
                  <a:pos x="28" y="11"/>
                </a:cxn>
                <a:cxn ang="0">
                  <a:pos x="26" y="7"/>
                </a:cxn>
                <a:cxn ang="0">
                  <a:pos x="21" y="4"/>
                </a:cxn>
                <a:cxn ang="0">
                  <a:pos x="17" y="3"/>
                </a:cxn>
                <a:cxn ang="0">
                  <a:pos x="17" y="0"/>
                </a:cxn>
                <a:cxn ang="0">
                  <a:pos x="23" y="1"/>
                </a:cxn>
                <a:cxn ang="0">
                  <a:pos x="24" y="1"/>
                </a:cxn>
                <a:cxn ang="0">
                  <a:pos x="28" y="4"/>
                </a:cxn>
                <a:cxn ang="0">
                  <a:pos x="31" y="8"/>
                </a:cxn>
                <a:cxn ang="0">
                  <a:pos x="32" y="9"/>
                </a:cxn>
                <a:cxn ang="0">
                  <a:pos x="32" y="10"/>
                </a:cxn>
                <a:cxn ang="0">
                  <a:pos x="33" y="15"/>
                </a:cxn>
                <a:cxn ang="0">
                  <a:pos x="32" y="21"/>
                </a:cxn>
                <a:cxn ang="0">
                  <a:pos x="31" y="22"/>
                </a:cxn>
                <a:cxn ang="0">
                  <a:pos x="28" y="27"/>
                </a:cxn>
                <a:cxn ang="0">
                  <a:pos x="24" y="30"/>
                </a:cxn>
                <a:cxn ang="0">
                  <a:pos x="23" y="31"/>
                </a:cxn>
                <a:cxn ang="0">
                  <a:pos x="17" y="31"/>
                </a:cxn>
                <a:cxn ang="0">
                  <a:pos x="12" y="31"/>
                </a:cxn>
                <a:cxn ang="0">
                  <a:pos x="11" y="31"/>
                </a:cxn>
                <a:cxn ang="0">
                  <a:pos x="10" y="30"/>
                </a:cxn>
                <a:cxn ang="0">
                  <a:pos x="5" y="27"/>
                </a:cxn>
                <a:cxn ang="0">
                  <a:pos x="2" y="22"/>
                </a:cxn>
                <a:cxn ang="0">
                  <a:pos x="1" y="21"/>
                </a:cxn>
                <a:cxn ang="0">
                  <a:pos x="0" y="15"/>
                </a:cxn>
                <a:cxn ang="0">
                  <a:pos x="1" y="10"/>
                </a:cxn>
                <a:cxn ang="0">
                  <a:pos x="1" y="9"/>
                </a:cxn>
                <a:cxn ang="0">
                  <a:pos x="2" y="8"/>
                </a:cxn>
                <a:cxn ang="0">
                  <a:pos x="5" y="4"/>
                </a:cxn>
                <a:cxn ang="0">
                  <a:pos x="10" y="1"/>
                </a:cxn>
                <a:cxn ang="0">
                  <a:pos x="11" y="1"/>
                </a:cxn>
                <a:cxn ang="0">
                  <a:pos x="12" y="1"/>
                </a:cxn>
                <a:cxn ang="0">
                  <a:pos x="17" y="0"/>
                </a:cxn>
              </a:cxnLst>
              <a:rect l="0" t="0" r="r" b="b"/>
              <a:pathLst>
                <a:path w="33" h="31">
                  <a:moveTo>
                    <a:pt x="17" y="3"/>
                  </a:moveTo>
                  <a:lnTo>
                    <a:pt x="13" y="4"/>
                  </a:lnTo>
                  <a:lnTo>
                    <a:pt x="8" y="7"/>
                  </a:lnTo>
                  <a:lnTo>
                    <a:pt x="5" y="11"/>
                  </a:lnTo>
                  <a:lnTo>
                    <a:pt x="4" y="15"/>
                  </a:lnTo>
                  <a:lnTo>
                    <a:pt x="5" y="19"/>
                  </a:lnTo>
                  <a:lnTo>
                    <a:pt x="8" y="24"/>
                  </a:lnTo>
                  <a:lnTo>
                    <a:pt x="13" y="27"/>
                  </a:lnTo>
                  <a:lnTo>
                    <a:pt x="17" y="28"/>
                  </a:lnTo>
                  <a:lnTo>
                    <a:pt x="21" y="27"/>
                  </a:lnTo>
                  <a:lnTo>
                    <a:pt x="26" y="24"/>
                  </a:lnTo>
                  <a:lnTo>
                    <a:pt x="28" y="19"/>
                  </a:lnTo>
                  <a:lnTo>
                    <a:pt x="29" y="15"/>
                  </a:lnTo>
                  <a:lnTo>
                    <a:pt x="28" y="11"/>
                  </a:lnTo>
                  <a:lnTo>
                    <a:pt x="26" y="7"/>
                  </a:lnTo>
                  <a:lnTo>
                    <a:pt x="21" y="4"/>
                  </a:lnTo>
                  <a:lnTo>
                    <a:pt x="17" y="3"/>
                  </a:lnTo>
                  <a:close/>
                  <a:moveTo>
                    <a:pt x="17" y="0"/>
                  </a:moveTo>
                  <a:lnTo>
                    <a:pt x="23" y="1"/>
                  </a:lnTo>
                  <a:lnTo>
                    <a:pt x="24" y="1"/>
                  </a:lnTo>
                  <a:lnTo>
                    <a:pt x="28" y="4"/>
                  </a:lnTo>
                  <a:lnTo>
                    <a:pt x="31" y="8"/>
                  </a:lnTo>
                  <a:lnTo>
                    <a:pt x="32" y="9"/>
                  </a:lnTo>
                  <a:lnTo>
                    <a:pt x="32" y="10"/>
                  </a:lnTo>
                  <a:lnTo>
                    <a:pt x="33" y="15"/>
                  </a:lnTo>
                  <a:lnTo>
                    <a:pt x="32" y="21"/>
                  </a:lnTo>
                  <a:lnTo>
                    <a:pt x="31" y="22"/>
                  </a:lnTo>
                  <a:lnTo>
                    <a:pt x="28" y="27"/>
                  </a:lnTo>
                  <a:lnTo>
                    <a:pt x="24" y="30"/>
                  </a:lnTo>
                  <a:lnTo>
                    <a:pt x="23" y="31"/>
                  </a:lnTo>
                  <a:lnTo>
                    <a:pt x="17" y="31"/>
                  </a:lnTo>
                  <a:lnTo>
                    <a:pt x="12" y="31"/>
                  </a:lnTo>
                  <a:lnTo>
                    <a:pt x="11" y="31"/>
                  </a:lnTo>
                  <a:lnTo>
                    <a:pt x="10" y="30"/>
                  </a:lnTo>
                  <a:lnTo>
                    <a:pt x="5" y="27"/>
                  </a:lnTo>
                  <a:lnTo>
                    <a:pt x="2" y="22"/>
                  </a:lnTo>
                  <a:lnTo>
                    <a:pt x="1" y="21"/>
                  </a:lnTo>
                  <a:lnTo>
                    <a:pt x="0" y="15"/>
                  </a:lnTo>
                  <a:lnTo>
                    <a:pt x="1" y="10"/>
                  </a:lnTo>
                  <a:lnTo>
                    <a:pt x="1" y="9"/>
                  </a:lnTo>
                  <a:lnTo>
                    <a:pt x="2" y="8"/>
                  </a:lnTo>
                  <a:lnTo>
                    <a:pt x="5" y="4"/>
                  </a:lnTo>
                  <a:lnTo>
                    <a:pt x="10" y="1"/>
                  </a:lnTo>
                  <a:lnTo>
                    <a:pt x="11" y="1"/>
                  </a:lnTo>
                  <a:lnTo>
                    <a:pt x="12" y="1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6" name="Freeform 395">
              <a:extLst>
                <a:ext uri="{FF2B5EF4-FFF2-40B4-BE49-F238E27FC236}">
                  <a16:creationId xmlns:a16="http://schemas.microsoft.com/office/drawing/2014/main" id="{A95E0730-E8CA-404C-B138-ECE211D95B97}"/>
                </a:ext>
              </a:extLst>
            </p:cNvPr>
            <p:cNvSpPr>
              <a:spLocks/>
            </p:cNvSpPr>
            <p:nvPr/>
          </p:nvSpPr>
          <p:spPr bwMode="auto">
            <a:xfrm>
              <a:off x="4780947" y="5936836"/>
              <a:ext cx="33416" cy="32264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8" y="0"/>
                </a:cxn>
                <a:cxn ang="0">
                  <a:pos x="21" y="2"/>
                </a:cxn>
                <a:cxn ang="0">
                  <a:pos x="25" y="4"/>
                </a:cxn>
                <a:cxn ang="0">
                  <a:pos x="27" y="7"/>
                </a:cxn>
                <a:cxn ang="0">
                  <a:pos x="29" y="14"/>
                </a:cxn>
                <a:cxn ang="0">
                  <a:pos x="28" y="18"/>
                </a:cxn>
                <a:cxn ang="0">
                  <a:pos x="27" y="21"/>
                </a:cxn>
                <a:cxn ang="0">
                  <a:pos x="25" y="24"/>
                </a:cxn>
                <a:cxn ang="0">
                  <a:pos x="21" y="26"/>
                </a:cxn>
                <a:cxn ang="0">
                  <a:pos x="18" y="28"/>
                </a:cxn>
                <a:cxn ang="0">
                  <a:pos x="10" y="28"/>
                </a:cxn>
                <a:cxn ang="0">
                  <a:pos x="5" y="24"/>
                </a:cxn>
                <a:cxn ang="0">
                  <a:pos x="2" y="21"/>
                </a:cxn>
                <a:cxn ang="0">
                  <a:pos x="1" y="18"/>
                </a:cxn>
                <a:cxn ang="0">
                  <a:pos x="0" y="14"/>
                </a:cxn>
                <a:cxn ang="0">
                  <a:pos x="2" y="7"/>
                </a:cxn>
                <a:cxn ang="0">
                  <a:pos x="5" y="4"/>
                </a:cxn>
                <a:cxn ang="0">
                  <a:pos x="10" y="0"/>
                </a:cxn>
              </a:cxnLst>
              <a:rect l="0" t="0" r="r" b="b"/>
              <a:pathLst>
                <a:path w="29" h="28">
                  <a:moveTo>
                    <a:pt x="10" y="0"/>
                  </a:moveTo>
                  <a:lnTo>
                    <a:pt x="18" y="0"/>
                  </a:lnTo>
                  <a:lnTo>
                    <a:pt x="21" y="2"/>
                  </a:lnTo>
                  <a:lnTo>
                    <a:pt x="25" y="4"/>
                  </a:lnTo>
                  <a:lnTo>
                    <a:pt x="27" y="7"/>
                  </a:lnTo>
                  <a:lnTo>
                    <a:pt x="29" y="14"/>
                  </a:lnTo>
                  <a:lnTo>
                    <a:pt x="28" y="18"/>
                  </a:lnTo>
                  <a:lnTo>
                    <a:pt x="27" y="21"/>
                  </a:lnTo>
                  <a:lnTo>
                    <a:pt x="25" y="24"/>
                  </a:lnTo>
                  <a:lnTo>
                    <a:pt x="21" y="26"/>
                  </a:lnTo>
                  <a:lnTo>
                    <a:pt x="18" y="28"/>
                  </a:lnTo>
                  <a:lnTo>
                    <a:pt x="10" y="28"/>
                  </a:lnTo>
                  <a:lnTo>
                    <a:pt x="5" y="24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4"/>
                  </a:lnTo>
                  <a:lnTo>
                    <a:pt x="2" y="7"/>
                  </a:lnTo>
                  <a:lnTo>
                    <a:pt x="5" y="4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7" name="Freeform 396">
              <a:extLst>
                <a:ext uri="{FF2B5EF4-FFF2-40B4-BE49-F238E27FC236}">
                  <a16:creationId xmlns:a16="http://schemas.microsoft.com/office/drawing/2014/main" id="{7E78E1FC-D848-471D-A907-2937278B236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78643" y="5934531"/>
              <a:ext cx="38025" cy="36873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2" y="5"/>
                </a:cxn>
                <a:cxn ang="0">
                  <a:pos x="8" y="8"/>
                </a:cxn>
                <a:cxn ang="0">
                  <a:pos x="5" y="11"/>
                </a:cxn>
                <a:cxn ang="0">
                  <a:pos x="4" y="16"/>
                </a:cxn>
                <a:cxn ang="0">
                  <a:pos x="5" y="20"/>
                </a:cxn>
                <a:cxn ang="0">
                  <a:pos x="8" y="25"/>
                </a:cxn>
                <a:cxn ang="0">
                  <a:pos x="12" y="27"/>
                </a:cxn>
                <a:cxn ang="0">
                  <a:pos x="16" y="28"/>
                </a:cxn>
                <a:cxn ang="0">
                  <a:pos x="20" y="27"/>
                </a:cxn>
                <a:cxn ang="0">
                  <a:pos x="25" y="25"/>
                </a:cxn>
                <a:cxn ang="0">
                  <a:pos x="28" y="20"/>
                </a:cxn>
                <a:cxn ang="0">
                  <a:pos x="29" y="16"/>
                </a:cxn>
                <a:cxn ang="0">
                  <a:pos x="28" y="11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1" y="9"/>
                </a:cxn>
                <a:cxn ang="0">
                  <a:pos x="32" y="10"/>
                </a:cxn>
                <a:cxn ang="0">
                  <a:pos x="32" y="11"/>
                </a:cxn>
                <a:cxn ang="0">
                  <a:pos x="33" y="16"/>
                </a:cxn>
                <a:cxn ang="0">
                  <a:pos x="32" y="22"/>
                </a:cxn>
                <a:cxn ang="0">
                  <a:pos x="31" y="23"/>
                </a:cxn>
                <a:cxn ang="0">
                  <a:pos x="28" y="28"/>
                </a:cxn>
                <a:cxn ang="0">
                  <a:pos x="23" y="30"/>
                </a:cxn>
                <a:cxn ang="0">
                  <a:pos x="22" y="31"/>
                </a:cxn>
                <a:cxn ang="0">
                  <a:pos x="16" y="32"/>
                </a:cxn>
                <a:cxn ang="0">
                  <a:pos x="12" y="31"/>
                </a:cxn>
                <a:cxn ang="0">
                  <a:pos x="11" y="31"/>
                </a:cxn>
                <a:cxn ang="0">
                  <a:pos x="10" y="30"/>
                </a:cxn>
                <a:cxn ang="0">
                  <a:pos x="5" y="28"/>
                </a:cxn>
                <a:cxn ang="0">
                  <a:pos x="2" y="23"/>
                </a:cxn>
                <a:cxn ang="0">
                  <a:pos x="1" y="22"/>
                </a:cxn>
                <a:cxn ang="0">
                  <a:pos x="0" y="16"/>
                </a:cxn>
                <a:cxn ang="0">
                  <a:pos x="1" y="11"/>
                </a:cxn>
                <a:cxn ang="0">
                  <a:pos x="1" y="10"/>
                </a:cxn>
                <a:cxn ang="0">
                  <a:pos x="2" y="9"/>
                </a:cxn>
                <a:cxn ang="0">
                  <a:pos x="5" y="5"/>
                </a:cxn>
                <a:cxn ang="0">
                  <a:pos x="10" y="2"/>
                </a:cxn>
                <a:cxn ang="0">
                  <a:pos x="11" y="1"/>
                </a:cxn>
                <a:cxn ang="0">
                  <a:pos x="12" y="1"/>
                </a:cxn>
                <a:cxn ang="0">
                  <a:pos x="16" y="0"/>
                </a:cxn>
              </a:cxnLst>
              <a:rect l="0" t="0" r="r" b="b"/>
              <a:pathLst>
                <a:path w="33" h="32">
                  <a:moveTo>
                    <a:pt x="16" y="4"/>
                  </a:moveTo>
                  <a:lnTo>
                    <a:pt x="12" y="5"/>
                  </a:lnTo>
                  <a:lnTo>
                    <a:pt x="8" y="8"/>
                  </a:lnTo>
                  <a:lnTo>
                    <a:pt x="5" y="11"/>
                  </a:lnTo>
                  <a:lnTo>
                    <a:pt x="4" y="16"/>
                  </a:lnTo>
                  <a:lnTo>
                    <a:pt x="5" y="20"/>
                  </a:lnTo>
                  <a:lnTo>
                    <a:pt x="8" y="25"/>
                  </a:lnTo>
                  <a:lnTo>
                    <a:pt x="12" y="27"/>
                  </a:lnTo>
                  <a:lnTo>
                    <a:pt x="16" y="28"/>
                  </a:lnTo>
                  <a:lnTo>
                    <a:pt x="20" y="27"/>
                  </a:lnTo>
                  <a:lnTo>
                    <a:pt x="25" y="25"/>
                  </a:lnTo>
                  <a:lnTo>
                    <a:pt x="28" y="20"/>
                  </a:lnTo>
                  <a:lnTo>
                    <a:pt x="29" y="16"/>
                  </a:lnTo>
                  <a:lnTo>
                    <a:pt x="28" y="11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1" y="9"/>
                  </a:lnTo>
                  <a:lnTo>
                    <a:pt x="32" y="10"/>
                  </a:lnTo>
                  <a:lnTo>
                    <a:pt x="32" y="11"/>
                  </a:lnTo>
                  <a:lnTo>
                    <a:pt x="33" y="16"/>
                  </a:lnTo>
                  <a:lnTo>
                    <a:pt x="32" y="22"/>
                  </a:lnTo>
                  <a:lnTo>
                    <a:pt x="31" y="23"/>
                  </a:lnTo>
                  <a:lnTo>
                    <a:pt x="28" y="28"/>
                  </a:lnTo>
                  <a:lnTo>
                    <a:pt x="23" y="30"/>
                  </a:lnTo>
                  <a:lnTo>
                    <a:pt x="22" y="31"/>
                  </a:lnTo>
                  <a:lnTo>
                    <a:pt x="16" y="32"/>
                  </a:lnTo>
                  <a:lnTo>
                    <a:pt x="12" y="31"/>
                  </a:lnTo>
                  <a:lnTo>
                    <a:pt x="11" y="31"/>
                  </a:lnTo>
                  <a:lnTo>
                    <a:pt x="10" y="30"/>
                  </a:lnTo>
                  <a:lnTo>
                    <a:pt x="5" y="28"/>
                  </a:lnTo>
                  <a:lnTo>
                    <a:pt x="2" y="23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1" y="11"/>
                  </a:lnTo>
                  <a:lnTo>
                    <a:pt x="1" y="10"/>
                  </a:lnTo>
                  <a:lnTo>
                    <a:pt x="2" y="9"/>
                  </a:lnTo>
                  <a:lnTo>
                    <a:pt x="5" y="5"/>
                  </a:lnTo>
                  <a:lnTo>
                    <a:pt x="10" y="2"/>
                  </a:lnTo>
                  <a:lnTo>
                    <a:pt x="11" y="1"/>
                  </a:lnTo>
                  <a:lnTo>
                    <a:pt x="12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8" name="Freeform 397">
              <a:extLst>
                <a:ext uri="{FF2B5EF4-FFF2-40B4-BE49-F238E27FC236}">
                  <a16:creationId xmlns:a16="http://schemas.microsoft.com/office/drawing/2014/main" id="{C9089A55-F442-49EA-9949-E401A982A0A7}"/>
                </a:ext>
              </a:extLst>
            </p:cNvPr>
            <p:cNvSpPr>
              <a:spLocks/>
            </p:cNvSpPr>
            <p:nvPr/>
          </p:nvSpPr>
          <p:spPr bwMode="auto">
            <a:xfrm>
              <a:off x="5418159" y="4511462"/>
              <a:ext cx="33416" cy="3226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9" y="0"/>
                </a:cxn>
                <a:cxn ang="0">
                  <a:pos x="22" y="2"/>
                </a:cxn>
                <a:cxn ang="0">
                  <a:pos x="26" y="4"/>
                </a:cxn>
                <a:cxn ang="0">
                  <a:pos x="28" y="7"/>
                </a:cxn>
                <a:cxn ang="0">
                  <a:pos x="29" y="15"/>
                </a:cxn>
                <a:cxn ang="0">
                  <a:pos x="28" y="19"/>
                </a:cxn>
                <a:cxn ang="0">
                  <a:pos x="28" y="21"/>
                </a:cxn>
                <a:cxn ang="0">
                  <a:pos x="26" y="24"/>
                </a:cxn>
                <a:cxn ang="0">
                  <a:pos x="22" y="26"/>
                </a:cxn>
                <a:cxn ang="0">
                  <a:pos x="19" y="28"/>
                </a:cxn>
                <a:cxn ang="0">
                  <a:pos x="11" y="28"/>
                </a:cxn>
                <a:cxn ang="0">
                  <a:pos x="5" y="24"/>
                </a:cxn>
                <a:cxn ang="0">
                  <a:pos x="2" y="21"/>
                </a:cxn>
                <a:cxn ang="0">
                  <a:pos x="1" y="19"/>
                </a:cxn>
                <a:cxn ang="0">
                  <a:pos x="0" y="15"/>
                </a:cxn>
                <a:cxn ang="0">
                  <a:pos x="2" y="7"/>
                </a:cxn>
                <a:cxn ang="0">
                  <a:pos x="5" y="4"/>
                </a:cxn>
                <a:cxn ang="0">
                  <a:pos x="11" y="0"/>
                </a:cxn>
              </a:cxnLst>
              <a:rect l="0" t="0" r="r" b="b"/>
              <a:pathLst>
                <a:path w="29" h="28">
                  <a:moveTo>
                    <a:pt x="11" y="0"/>
                  </a:moveTo>
                  <a:lnTo>
                    <a:pt x="19" y="0"/>
                  </a:lnTo>
                  <a:lnTo>
                    <a:pt x="22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15"/>
                  </a:lnTo>
                  <a:lnTo>
                    <a:pt x="28" y="19"/>
                  </a:lnTo>
                  <a:lnTo>
                    <a:pt x="28" y="21"/>
                  </a:lnTo>
                  <a:lnTo>
                    <a:pt x="26" y="24"/>
                  </a:lnTo>
                  <a:lnTo>
                    <a:pt x="22" y="26"/>
                  </a:lnTo>
                  <a:lnTo>
                    <a:pt x="19" y="28"/>
                  </a:lnTo>
                  <a:lnTo>
                    <a:pt x="11" y="28"/>
                  </a:lnTo>
                  <a:lnTo>
                    <a:pt x="5" y="24"/>
                  </a:lnTo>
                  <a:lnTo>
                    <a:pt x="2" y="21"/>
                  </a:lnTo>
                  <a:lnTo>
                    <a:pt x="1" y="19"/>
                  </a:lnTo>
                  <a:lnTo>
                    <a:pt x="0" y="15"/>
                  </a:lnTo>
                  <a:lnTo>
                    <a:pt x="2" y="7"/>
                  </a:lnTo>
                  <a:lnTo>
                    <a:pt x="5" y="4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9" name="Freeform 398">
              <a:extLst>
                <a:ext uri="{FF2B5EF4-FFF2-40B4-BE49-F238E27FC236}">
                  <a16:creationId xmlns:a16="http://schemas.microsoft.com/office/drawing/2014/main" id="{362B8BDC-B588-40C8-B18D-5042527689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17007" y="4509158"/>
              <a:ext cx="36873" cy="36873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2" y="5"/>
                </a:cxn>
                <a:cxn ang="0">
                  <a:pos x="7" y="8"/>
                </a:cxn>
                <a:cxn ang="0">
                  <a:pos x="4" y="12"/>
                </a:cxn>
                <a:cxn ang="0">
                  <a:pos x="3" y="17"/>
                </a:cxn>
                <a:cxn ang="0">
                  <a:pos x="4" y="21"/>
                </a:cxn>
                <a:cxn ang="0">
                  <a:pos x="7" y="25"/>
                </a:cxn>
                <a:cxn ang="0">
                  <a:pos x="12" y="27"/>
                </a:cxn>
                <a:cxn ang="0">
                  <a:pos x="16" y="28"/>
                </a:cxn>
                <a:cxn ang="0">
                  <a:pos x="20" y="27"/>
                </a:cxn>
                <a:cxn ang="0">
                  <a:pos x="25" y="25"/>
                </a:cxn>
                <a:cxn ang="0">
                  <a:pos x="28" y="21"/>
                </a:cxn>
                <a:cxn ang="0">
                  <a:pos x="29" y="17"/>
                </a:cxn>
                <a:cxn ang="0">
                  <a:pos x="28" y="12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0" y="9"/>
                </a:cxn>
                <a:cxn ang="0">
                  <a:pos x="31" y="10"/>
                </a:cxn>
                <a:cxn ang="0">
                  <a:pos x="31" y="11"/>
                </a:cxn>
                <a:cxn ang="0">
                  <a:pos x="32" y="17"/>
                </a:cxn>
                <a:cxn ang="0">
                  <a:pos x="31" y="22"/>
                </a:cxn>
                <a:cxn ang="0">
                  <a:pos x="30" y="23"/>
                </a:cxn>
                <a:cxn ang="0">
                  <a:pos x="28" y="28"/>
                </a:cxn>
                <a:cxn ang="0">
                  <a:pos x="23" y="30"/>
                </a:cxn>
                <a:cxn ang="0">
                  <a:pos x="22" y="31"/>
                </a:cxn>
                <a:cxn ang="0">
                  <a:pos x="16" y="32"/>
                </a:cxn>
                <a:cxn ang="0">
                  <a:pos x="11" y="31"/>
                </a:cxn>
                <a:cxn ang="0">
                  <a:pos x="10" y="31"/>
                </a:cxn>
                <a:cxn ang="0">
                  <a:pos x="9" y="30"/>
                </a:cxn>
                <a:cxn ang="0">
                  <a:pos x="4" y="28"/>
                </a:cxn>
                <a:cxn ang="0">
                  <a:pos x="1" y="23"/>
                </a:cxn>
                <a:cxn ang="0">
                  <a:pos x="1" y="22"/>
                </a:cxn>
                <a:cxn ang="0">
                  <a:pos x="0" y="17"/>
                </a:cxn>
                <a:cxn ang="0">
                  <a:pos x="1" y="11"/>
                </a:cxn>
                <a:cxn ang="0">
                  <a:pos x="1" y="10"/>
                </a:cxn>
                <a:cxn ang="0">
                  <a:pos x="1" y="9"/>
                </a:cxn>
                <a:cxn ang="0">
                  <a:pos x="4" y="5"/>
                </a:cxn>
                <a:cxn ang="0">
                  <a:pos x="9" y="2"/>
                </a:cxn>
                <a:cxn ang="0">
                  <a:pos x="10" y="1"/>
                </a:cxn>
                <a:cxn ang="0">
                  <a:pos x="11" y="1"/>
                </a:cxn>
                <a:cxn ang="0">
                  <a:pos x="16" y="0"/>
                </a:cxn>
              </a:cxnLst>
              <a:rect l="0" t="0" r="r" b="b"/>
              <a:pathLst>
                <a:path w="32" h="32">
                  <a:moveTo>
                    <a:pt x="16" y="4"/>
                  </a:moveTo>
                  <a:lnTo>
                    <a:pt x="12" y="5"/>
                  </a:lnTo>
                  <a:lnTo>
                    <a:pt x="7" y="8"/>
                  </a:lnTo>
                  <a:lnTo>
                    <a:pt x="4" y="12"/>
                  </a:lnTo>
                  <a:lnTo>
                    <a:pt x="3" y="17"/>
                  </a:lnTo>
                  <a:lnTo>
                    <a:pt x="4" y="21"/>
                  </a:lnTo>
                  <a:lnTo>
                    <a:pt x="7" y="25"/>
                  </a:lnTo>
                  <a:lnTo>
                    <a:pt x="12" y="27"/>
                  </a:lnTo>
                  <a:lnTo>
                    <a:pt x="16" y="28"/>
                  </a:lnTo>
                  <a:lnTo>
                    <a:pt x="20" y="27"/>
                  </a:lnTo>
                  <a:lnTo>
                    <a:pt x="25" y="25"/>
                  </a:lnTo>
                  <a:lnTo>
                    <a:pt x="28" y="21"/>
                  </a:lnTo>
                  <a:lnTo>
                    <a:pt x="29" y="17"/>
                  </a:lnTo>
                  <a:lnTo>
                    <a:pt x="28" y="12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0" y="9"/>
                  </a:lnTo>
                  <a:lnTo>
                    <a:pt x="31" y="10"/>
                  </a:lnTo>
                  <a:lnTo>
                    <a:pt x="31" y="11"/>
                  </a:lnTo>
                  <a:lnTo>
                    <a:pt x="32" y="17"/>
                  </a:lnTo>
                  <a:lnTo>
                    <a:pt x="31" y="22"/>
                  </a:lnTo>
                  <a:lnTo>
                    <a:pt x="30" y="23"/>
                  </a:lnTo>
                  <a:lnTo>
                    <a:pt x="28" y="28"/>
                  </a:lnTo>
                  <a:lnTo>
                    <a:pt x="23" y="30"/>
                  </a:lnTo>
                  <a:lnTo>
                    <a:pt x="22" y="31"/>
                  </a:lnTo>
                  <a:lnTo>
                    <a:pt x="16" y="32"/>
                  </a:lnTo>
                  <a:lnTo>
                    <a:pt x="11" y="31"/>
                  </a:lnTo>
                  <a:lnTo>
                    <a:pt x="10" y="31"/>
                  </a:lnTo>
                  <a:lnTo>
                    <a:pt x="9" y="30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1" y="22"/>
                  </a:lnTo>
                  <a:lnTo>
                    <a:pt x="0" y="17"/>
                  </a:lnTo>
                  <a:lnTo>
                    <a:pt x="1" y="11"/>
                  </a:lnTo>
                  <a:lnTo>
                    <a:pt x="1" y="10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2"/>
                  </a:lnTo>
                  <a:lnTo>
                    <a:pt x="10" y="1"/>
                  </a:lnTo>
                  <a:lnTo>
                    <a:pt x="11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0" name="Freeform 399">
              <a:extLst>
                <a:ext uri="{FF2B5EF4-FFF2-40B4-BE49-F238E27FC236}">
                  <a16:creationId xmlns:a16="http://schemas.microsoft.com/office/drawing/2014/main" id="{DA8922F4-0168-40F0-8F59-FC908A5727F5}"/>
                </a:ext>
              </a:extLst>
            </p:cNvPr>
            <p:cNvSpPr>
              <a:spLocks/>
            </p:cNvSpPr>
            <p:nvPr/>
          </p:nvSpPr>
          <p:spPr bwMode="auto">
            <a:xfrm>
              <a:off x="5369764" y="4707350"/>
              <a:ext cx="32264" cy="33416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8" y="1"/>
                </a:cxn>
                <a:cxn ang="0">
                  <a:pos x="21" y="2"/>
                </a:cxn>
                <a:cxn ang="0">
                  <a:pos x="24" y="4"/>
                </a:cxn>
                <a:cxn ang="0">
                  <a:pos x="26" y="8"/>
                </a:cxn>
                <a:cxn ang="0">
                  <a:pos x="28" y="11"/>
                </a:cxn>
                <a:cxn ang="0">
                  <a:pos x="28" y="19"/>
                </a:cxn>
                <a:cxn ang="0">
                  <a:pos x="24" y="25"/>
                </a:cxn>
                <a:cxn ang="0">
                  <a:pos x="21" y="28"/>
                </a:cxn>
                <a:cxn ang="0">
                  <a:pos x="18" y="29"/>
                </a:cxn>
                <a:cxn ang="0">
                  <a:pos x="14" y="29"/>
                </a:cxn>
                <a:cxn ang="0">
                  <a:pos x="10" y="29"/>
                </a:cxn>
                <a:cxn ang="0">
                  <a:pos x="6" y="27"/>
                </a:cxn>
                <a:cxn ang="0">
                  <a:pos x="3" y="24"/>
                </a:cxn>
                <a:cxn ang="0">
                  <a:pos x="1" y="20"/>
                </a:cxn>
                <a:cxn ang="0">
                  <a:pos x="0" y="15"/>
                </a:cxn>
                <a:cxn ang="0">
                  <a:pos x="1" y="10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10" y="1"/>
                </a:cxn>
                <a:cxn ang="0">
                  <a:pos x="14" y="0"/>
                </a:cxn>
              </a:cxnLst>
              <a:rect l="0" t="0" r="r" b="b"/>
              <a:pathLst>
                <a:path w="28" h="29">
                  <a:moveTo>
                    <a:pt x="14" y="0"/>
                  </a:moveTo>
                  <a:lnTo>
                    <a:pt x="18" y="1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8"/>
                  </a:lnTo>
                  <a:lnTo>
                    <a:pt x="28" y="11"/>
                  </a:lnTo>
                  <a:lnTo>
                    <a:pt x="28" y="19"/>
                  </a:lnTo>
                  <a:lnTo>
                    <a:pt x="24" y="25"/>
                  </a:lnTo>
                  <a:lnTo>
                    <a:pt x="21" y="28"/>
                  </a:lnTo>
                  <a:lnTo>
                    <a:pt x="18" y="29"/>
                  </a:lnTo>
                  <a:lnTo>
                    <a:pt x="14" y="29"/>
                  </a:lnTo>
                  <a:lnTo>
                    <a:pt x="10" y="29"/>
                  </a:lnTo>
                  <a:lnTo>
                    <a:pt x="6" y="27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5"/>
                  </a:lnTo>
                  <a:lnTo>
                    <a:pt x="1" y="10"/>
                  </a:lnTo>
                  <a:lnTo>
                    <a:pt x="3" y="6"/>
                  </a:lnTo>
                  <a:lnTo>
                    <a:pt x="6" y="3"/>
                  </a:lnTo>
                  <a:lnTo>
                    <a:pt x="10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1" name="Freeform 400">
              <a:extLst>
                <a:ext uri="{FF2B5EF4-FFF2-40B4-BE49-F238E27FC236}">
                  <a16:creationId xmlns:a16="http://schemas.microsoft.com/office/drawing/2014/main" id="{11EDA8A1-F07C-4C61-BAFA-6754BE13C99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67459" y="4706198"/>
              <a:ext cx="36873" cy="36873"/>
            </a:xfrm>
            <a:custGeom>
              <a:avLst/>
              <a:gdLst/>
              <a:ahLst/>
              <a:cxnLst>
                <a:cxn ang="0">
                  <a:pos x="16" y="3"/>
                </a:cxn>
                <a:cxn ang="0">
                  <a:pos x="13" y="4"/>
                </a:cxn>
                <a:cxn ang="0">
                  <a:pos x="8" y="7"/>
                </a:cxn>
                <a:cxn ang="0">
                  <a:pos x="5" y="12"/>
                </a:cxn>
                <a:cxn ang="0">
                  <a:pos x="4" y="16"/>
                </a:cxn>
                <a:cxn ang="0">
                  <a:pos x="5" y="20"/>
                </a:cxn>
                <a:cxn ang="0">
                  <a:pos x="8" y="25"/>
                </a:cxn>
                <a:cxn ang="0">
                  <a:pos x="13" y="28"/>
                </a:cxn>
                <a:cxn ang="0">
                  <a:pos x="16" y="29"/>
                </a:cxn>
                <a:cxn ang="0">
                  <a:pos x="20" y="28"/>
                </a:cxn>
                <a:cxn ang="0">
                  <a:pos x="25" y="25"/>
                </a:cxn>
                <a:cxn ang="0">
                  <a:pos x="27" y="20"/>
                </a:cxn>
                <a:cxn ang="0">
                  <a:pos x="28" y="16"/>
                </a:cxn>
                <a:cxn ang="0">
                  <a:pos x="27" y="12"/>
                </a:cxn>
                <a:cxn ang="0">
                  <a:pos x="25" y="7"/>
                </a:cxn>
                <a:cxn ang="0">
                  <a:pos x="20" y="4"/>
                </a:cxn>
                <a:cxn ang="0">
                  <a:pos x="16" y="3"/>
                </a:cxn>
                <a:cxn ang="0">
                  <a:pos x="16" y="0"/>
                </a:cxn>
                <a:cxn ang="0">
                  <a:pos x="22" y="0"/>
                </a:cxn>
                <a:cxn ang="0">
                  <a:pos x="23" y="1"/>
                </a:cxn>
                <a:cxn ang="0">
                  <a:pos x="28" y="4"/>
                </a:cxn>
                <a:cxn ang="0">
                  <a:pos x="30" y="9"/>
                </a:cxn>
                <a:cxn ang="0">
                  <a:pos x="31" y="10"/>
                </a:cxn>
                <a:cxn ang="0">
                  <a:pos x="31" y="11"/>
                </a:cxn>
                <a:cxn ang="0">
                  <a:pos x="32" y="16"/>
                </a:cxn>
                <a:cxn ang="0">
                  <a:pos x="31" y="22"/>
                </a:cxn>
                <a:cxn ang="0">
                  <a:pos x="30" y="23"/>
                </a:cxn>
                <a:cxn ang="0">
                  <a:pos x="28" y="28"/>
                </a:cxn>
                <a:cxn ang="0">
                  <a:pos x="23" y="30"/>
                </a:cxn>
                <a:cxn ang="0">
                  <a:pos x="22" y="31"/>
                </a:cxn>
                <a:cxn ang="0">
                  <a:pos x="16" y="32"/>
                </a:cxn>
                <a:cxn ang="0">
                  <a:pos x="12" y="31"/>
                </a:cxn>
                <a:cxn ang="0">
                  <a:pos x="11" y="31"/>
                </a:cxn>
                <a:cxn ang="0">
                  <a:pos x="10" y="30"/>
                </a:cxn>
                <a:cxn ang="0">
                  <a:pos x="5" y="28"/>
                </a:cxn>
                <a:cxn ang="0">
                  <a:pos x="2" y="23"/>
                </a:cxn>
                <a:cxn ang="0">
                  <a:pos x="1" y="22"/>
                </a:cxn>
                <a:cxn ang="0">
                  <a:pos x="0" y="16"/>
                </a:cxn>
                <a:cxn ang="0">
                  <a:pos x="1" y="11"/>
                </a:cxn>
                <a:cxn ang="0">
                  <a:pos x="1" y="10"/>
                </a:cxn>
                <a:cxn ang="0">
                  <a:pos x="2" y="9"/>
                </a:cxn>
                <a:cxn ang="0">
                  <a:pos x="5" y="4"/>
                </a:cxn>
                <a:cxn ang="0">
                  <a:pos x="10" y="1"/>
                </a:cxn>
                <a:cxn ang="0">
                  <a:pos x="11" y="0"/>
                </a:cxn>
                <a:cxn ang="0">
                  <a:pos x="12" y="0"/>
                </a:cxn>
                <a:cxn ang="0">
                  <a:pos x="16" y="0"/>
                </a:cxn>
              </a:cxnLst>
              <a:rect l="0" t="0" r="r" b="b"/>
              <a:pathLst>
                <a:path w="32" h="32">
                  <a:moveTo>
                    <a:pt x="16" y="3"/>
                  </a:moveTo>
                  <a:lnTo>
                    <a:pt x="13" y="4"/>
                  </a:lnTo>
                  <a:lnTo>
                    <a:pt x="8" y="7"/>
                  </a:lnTo>
                  <a:lnTo>
                    <a:pt x="5" y="12"/>
                  </a:lnTo>
                  <a:lnTo>
                    <a:pt x="4" y="16"/>
                  </a:lnTo>
                  <a:lnTo>
                    <a:pt x="5" y="20"/>
                  </a:lnTo>
                  <a:lnTo>
                    <a:pt x="8" y="25"/>
                  </a:lnTo>
                  <a:lnTo>
                    <a:pt x="13" y="28"/>
                  </a:lnTo>
                  <a:lnTo>
                    <a:pt x="16" y="29"/>
                  </a:lnTo>
                  <a:lnTo>
                    <a:pt x="20" y="28"/>
                  </a:lnTo>
                  <a:lnTo>
                    <a:pt x="25" y="25"/>
                  </a:lnTo>
                  <a:lnTo>
                    <a:pt x="27" y="20"/>
                  </a:lnTo>
                  <a:lnTo>
                    <a:pt x="28" y="16"/>
                  </a:lnTo>
                  <a:lnTo>
                    <a:pt x="27" y="12"/>
                  </a:lnTo>
                  <a:lnTo>
                    <a:pt x="25" y="7"/>
                  </a:lnTo>
                  <a:lnTo>
                    <a:pt x="20" y="4"/>
                  </a:lnTo>
                  <a:lnTo>
                    <a:pt x="16" y="3"/>
                  </a:lnTo>
                  <a:close/>
                  <a:moveTo>
                    <a:pt x="16" y="0"/>
                  </a:moveTo>
                  <a:lnTo>
                    <a:pt x="22" y="0"/>
                  </a:lnTo>
                  <a:lnTo>
                    <a:pt x="23" y="1"/>
                  </a:lnTo>
                  <a:lnTo>
                    <a:pt x="28" y="4"/>
                  </a:lnTo>
                  <a:lnTo>
                    <a:pt x="30" y="9"/>
                  </a:lnTo>
                  <a:lnTo>
                    <a:pt x="31" y="10"/>
                  </a:lnTo>
                  <a:lnTo>
                    <a:pt x="31" y="11"/>
                  </a:lnTo>
                  <a:lnTo>
                    <a:pt x="32" y="16"/>
                  </a:lnTo>
                  <a:lnTo>
                    <a:pt x="31" y="22"/>
                  </a:lnTo>
                  <a:lnTo>
                    <a:pt x="30" y="23"/>
                  </a:lnTo>
                  <a:lnTo>
                    <a:pt x="28" y="28"/>
                  </a:lnTo>
                  <a:lnTo>
                    <a:pt x="23" y="30"/>
                  </a:lnTo>
                  <a:lnTo>
                    <a:pt x="22" y="31"/>
                  </a:lnTo>
                  <a:lnTo>
                    <a:pt x="16" y="32"/>
                  </a:lnTo>
                  <a:lnTo>
                    <a:pt x="12" y="31"/>
                  </a:lnTo>
                  <a:lnTo>
                    <a:pt x="11" y="31"/>
                  </a:lnTo>
                  <a:lnTo>
                    <a:pt x="10" y="30"/>
                  </a:lnTo>
                  <a:lnTo>
                    <a:pt x="5" y="28"/>
                  </a:lnTo>
                  <a:lnTo>
                    <a:pt x="2" y="23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1" y="11"/>
                  </a:lnTo>
                  <a:lnTo>
                    <a:pt x="1" y="10"/>
                  </a:lnTo>
                  <a:lnTo>
                    <a:pt x="2" y="9"/>
                  </a:lnTo>
                  <a:lnTo>
                    <a:pt x="5" y="4"/>
                  </a:lnTo>
                  <a:lnTo>
                    <a:pt x="10" y="1"/>
                  </a:lnTo>
                  <a:lnTo>
                    <a:pt x="11" y="0"/>
                  </a:lnTo>
                  <a:lnTo>
                    <a:pt x="12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2" name="Freeform 401">
              <a:extLst>
                <a:ext uri="{FF2B5EF4-FFF2-40B4-BE49-F238E27FC236}">
                  <a16:creationId xmlns:a16="http://schemas.microsoft.com/office/drawing/2014/main" id="{09ECEADB-67EE-465B-84C2-0F4F0953C386}"/>
                </a:ext>
              </a:extLst>
            </p:cNvPr>
            <p:cNvSpPr>
              <a:spLocks/>
            </p:cNvSpPr>
            <p:nvPr/>
          </p:nvSpPr>
          <p:spPr bwMode="auto">
            <a:xfrm>
              <a:off x="5516103" y="4463067"/>
              <a:ext cx="33416" cy="3226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9" y="0"/>
                </a:cxn>
                <a:cxn ang="0">
                  <a:pos x="22" y="2"/>
                </a:cxn>
                <a:cxn ang="0">
                  <a:pos x="26" y="3"/>
                </a:cxn>
                <a:cxn ang="0">
                  <a:pos x="28" y="6"/>
                </a:cxn>
                <a:cxn ang="0">
                  <a:pos x="29" y="14"/>
                </a:cxn>
                <a:cxn ang="0">
                  <a:pos x="29" y="18"/>
                </a:cxn>
                <a:cxn ang="0">
                  <a:pos x="28" y="21"/>
                </a:cxn>
                <a:cxn ang="0">
                  <a:pos x="26" y="24"/>
                </a:cxn>
                <a:cxn ang="0">
                  <a:pos x="22" y="26"/>
                </a:cxn>
                <a:cxn ang="0">
                  <a:pos x="19" y="28"/>
                </a:cxn>
                <a:cxn ang="0">
                  <a:pos x="11" y="28"/>
                </a:cxn>
                <a:cxn ang="0">
                  <a:pos x="5" y="24"/>
                </a:cxn>
                <a:cxn ang="0">
                  <a:pos x="2" y="21"/>
                </a:cxn>
                <a:cxn ang="0">
                  <a:pos x="1" y="18"/>
                </a:cxn>
                <a:cxn ang="0">
                  <a:pos x="0" y="14"/>
                </a:cxn>
                <a:cxn ang="0">
                  <a:pos x="2" y="6"/>
                </a:cxn>
                <a:cxn ang="0">
                  <a:pos x="5" y="3"/>
                </a:cxn>
                <a:cxn ang="0">
                  <a:pos x="11" y="0"/>
                </a:cxn>
              </a:cxnLst>
              <a:rect l="0" t="0" r="r" b="b"/>
              <a:pathLst>
                <a:path w="29" h="28">
                  <a:moveTo>
                    <a:pt x="11" y="0"/>
                  </a:moveTo>
                  <a:lnTo>
                    <a:pt x="19" y="0"/>
                  </a:lnTo>
                  <a:lnTo>
                    <a:pt x="22" y="2"/>
                  </a:lnTo>
                  <a:lnTo>
                    <a:pt x="26" y="3"/>
                  </a:lnTo>
                  <a:lnTo>
                    <a:pt x="28" y="6"/>
                  </a:lnTo>
                  <a:lnTo>
                    <a:pt x="29" y="14"/>
                  </a:lnTo>
                  <a:lnTo>
                    <a:pt x="29" y="18"/>
                  </a:lnTo>
                  <a:lnTo>
                    <a:pt x="28" y="21"/>
                  </a:lnTo>
                  <a:lnTo>
                    <a:pt x="26" y="24"/>
                  </a:lnTo>
                  <a:lnTo>
                    <a:pt x="22" y="26"/>
                  </a:lnTo>
                  <a:lnTo>
                    <a:pt x="19" y="28"/>
                  </a:lnTo>
                  <a:lnTo>
                    <a:pt x="11" y="28"/>
                  </a:lnTo>
                  <a:lnTo>
                    <a:pt x="5" y="24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4"/>
                  </a:lnTo>
                  <a:lnTo>
                    <a:pt x="2" y="6"/>
                  </a:lnTo>
                  <a:lnTo>
                    <a:pt x="5" y="3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" name="Freeform 402">
              <a:extLst>
                <a:ext uri="{FF2B5EF4-FFF2-40B4-BE49-F238E27FC236}">
                  <a16:creationId xmlns:a16="http://schemas.microsoft.com/office/drawing/2014/main" id="{5450684A-4A72-4D7C-AB80-CADF7A189E0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14951" y="4460762"/>
              <a:ext cx="36873" cy="36873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2" y="4"/>
                </a:cxn>
                <a:cxn ang="0">
                  <a:pos x="7" y="7"/>
                </a:cxn>
                <a:cxn ang="0">
                  <a:pos x="4" y="11"/>
                </a:cxn>
                <a:cxn ang="0">
                  <a:pos x="3" y="16"/>
                </a:cxn>
                <a:cxn ang="0">
                  <a:pos x="4" y="20"/>
                </a:cxn>
                <a:cxn ang="0">
                  <a:pos x="7" y="25"/>
                </a:cxn>
                <a:cxn ang="0">
                  <a:pos x="12" y="27"/>
                </a:cxn>
                <a:cxn ang="0">
                  <a:pos x="16" y="28"/>
                </a:cxn>
                <a:cxn ang="0">
                  <a:pos x="20" y="27"/>
                </a:cxn>
                <a:cxn ang="0">
                  <a:pos x="25" y="25"/>
                </a:cxn>
                <a:cxn ang="0">
                  <a:pos x="28" y="20"/>
                </a:cxn>
                <a:cxn ang="0">
                  <a:pos x="29" y="16"/>
                </a:cxn>
                <a:cxn ang="0">
                  <a:pos x="28" y="11"/>
                </a:cxn>
                <a:cxn ang="0">
                  <a:pos x="25" y="7"/>
                </a:cxn>
                <a:cxn ang="0">
                  <a:pos x="20" y="4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4"/>
                </a:cxn>
                <a:cxn ang="0">
                  <a:pos x="30" y="8"/>
                </a:cxn>
                <a:cxn ang="0">
                  <a:pos x="31" y="9"/>
                </a:cxn>
                <a:cxn ang="0">
                  <a:pos x="31" y="10"/>
                </a:cxn>
                <a:cxn ang="0">
                  <a:pos x="32" y="16"/>
                </a:cxn>
                <a:cxn ang="0">
                  <a:pos x="31" y="22"/>
                </a:cxn>
                <a:cxn ang="0">
                  <a:pos x="30" y="23"/>
                </a:cxn>
                <a:cxn ang="0">
                  <a:pos x="28" y="28"/>
                </a:cxn>
                <a:cxn ang="0">
                  <a:pos x="23" y="30"/>
                </a:cxn>
                <a:cxn ang="0">
                  <a:pos x="22" y="31"/>
                </a:cxn>
                <a:cxn ang="0">
                  <a:pos x="16" y="32"/>
                </a:cxn>
                <a:cxn ang="0">
                  <a:pos x="11" y="31"/>
                </a:cxn>
                <a:cxn ang="0">
                  <a:pos x="10" y="31"/>
                </a:cxn>
                <a:cxn ang="0">
                  <a:pos x="9" y="30"/>
                </a:cxn>
                <a:cxn ang="0">
                  <a:pos x="4" y="28"/>
                </a:cxn>
                <a:cxn ang="0">
                  <a:pos x="1" y="23"/>
                </a:cxn>
                <a:cxn ang="0">
                  <a:pos x="1" y="22"/>
                </a:cxn>
                <a:cxn ang="0">
                  <a:pos x="0" y="16"/>
                </a:cxn>
                <a:cxn ang="0">
                  <a:pos x="1" y="10"/>
                </a:cxn>
                <a:cxn ang="0">
                  <a:pos x="1" y="9"/>
                </a:cxn>
                <a:cxn ang="0">
                  <a:pos x="1" y="8"/>
                </a:cxn>
                <a:cxn ang="0">
                  <a:pos x="4" y="4"/>
                </a:cxn>
                <a:cxn ang="0">
                  <a:pos x="9" y="2"/>
                </a:cxn>
                <a:cxn ang="0">
                  <a:pos x="10" y="1"/>
                </a:cxn>
                <a:cxn ang="0">
                  <a:pos x="11" y="1"/>
                </a:cxn>
                <a:cxn ang="0">
                  <a:pos x="16" y="0"/>
                </a:cxn>
              </a:cxnLst>
              <a:rect l="0" t="0" r="r" b="b"/>
              <a:pathLst>
                <a:path w="32" h="32">
                  <a:moveTo>
                    <a:pt x="16" y="4"/>
                  </a:moveTo>
                  <a:lnTo>
                    <a:pt x="12" y="4"/>
                  </a:lnTo>
                  <a:lnTo>
                    <a:pt x="7" y="7"/>
                  </a:lnTo>
                  <a:lnTo>
                    <a:pt x="4" y="11"/>
                  </a:lnTo>
                  <a:lnTo>
                    <a:pt x="3" y="16"/>
                  </a:lnTo>
                  <a:lnTo>
                    <a:pt x="4" y="20"/>
                  </a:lnTo>
                  <a:lnTo>
                    <a:pt x="7" y="25"/>
                  </a:lnTo>
                  <a:lnTo>
                    <a:pt x="12" y="27"/>
                  </a:lnTo>
                  <a:lnTo>
                    <a:pt x="16" y="28"/>
                  </a:lnTo>
                  <a:lnTo>
                    <a:pt x="20" y="27"/>
                  </a:lnTo>
                  <a:lnTo>
                    <a:pt x="25" y="25"/>
                  </a:lnTo>
                  <a:lnTo>
                    <a:pt x="28" y="20"/>
                  </a:lnTo>
                  <a:lnTo>
                    <a:pt x="29" y="16"/>
                  </a:lnTo>
                  <a:lnTo>
                    <a:pt x="28" y="11"/>
                  </a:lnTo>
                  <a:lnTo>
                    <a:pt x="25" y="7"/>
                  </a:lnTo>
                  <a:lnTo>
                    <a:pt x="20" y="4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4"/>
                  </a:lnTo>
                  <a:lnTo>
                    <a:pt x="30" y="8"/>
                  </a:lnTo>
                  <a:lnTo>
                    <a:pt x="31" y="9"/>
                  </a:lnTo>
                  <a:lnTo>
                    <a:pt x="31" y="10"/>
                  </a:lnTo>
                  <a:lnTo>
                    <a:pt x="32" y="16"/>
                  </a:lnTo>
                  <a:lnTo>
                    <a:pt x="31" y="22"/>
                  </a:lnTo>
                  <a:lnTo>
                    <a:pt x="30" y="23"/>
                  </a:lnTo>
                  <a:lnTo>
                    <a:pt x="28" y="28"/>
                  </a:lnTo>
                  <a:lnTo>
                    <a:pt x="23" y="30"/>
                  </a:lnTo>
                  <a:lnTo>
                    <a:pt x="22" y="31"/>
                  </a:lnTo>
                  <a:lnTo>
                    <a:pt x="16" y="32"/>
                  </a:lnTo>
                  <a:lnTo>
                    <a:pt x="11" y="31"/>
                  </a:lnTo>
                  <a:lnTo>
                    <a:pt x="10" y="31"/>
                  </a:lnTo>
                  <a:lnTo>
                    <a:pt x="9" y="30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1" y="10"/>
                  </a:lnTo>
                  <a:lnTo>
                    <a:pt x="1" y="9"/>
                  </a:lnTo>
                  <a:lnTo>
                    <a:pt x="1" y="8"/>
                  </a:lnTo>
                  <a:lnTo>
                    <a:pt x="4" y="4"/>
                  </a:lnTo>
                  <a:lnTo>
                    <a:pt x="9" y="2"/>
                  </a:lnTo>
                  <a:lnTo>
                    <a:pt x="10" y="1"/>
                  </a:lnTo>
                  <a:lnTo>
                    <a:pt x="11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" name="Freeform 403">
              <a:extLst>
                <a:ext uri="{FF2B5EF4-FFF2-40B4-BE49-F238E27FC236}">
                  <a16:creationId xmlns:a16="http://schemas.microsoft.com/office/drawing/2014/main" id="{5A35FDCE-F02B-497B-A411-D2202A6D17B8}"/>
                </a:ext>
              </a:extLst>
            </p:cNvPr>
            <p:cNvSpPr>
              <a:spLocks/>
            </p:cNvSpPr>
            <p:nvPr/>
          </p:nvSpPr>
          <p:spPr bwMode="auto">
            <a:xfrm>
              <a:off x="5663595" y="4363970"/>
              <a:ext cx="33416" cy="3226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8" y="0"/>
                </a:cxn>
                <a:cxn ang="0">
                  <a:pos x="21" y="2"/>
                </a:cxn>
                <a:cxn ang="0">
                  <a:pos x="25" y="4"/>
                </a:cxn>
                <a:cxn ang="0">
                  <a:pos x="27" y="7"/>
                </a:cxn>
                <a:cxn ang="0">
                  <a:pos x="28" y="10"/>
                </a:cxn>
                <a:cxn ang="0">
                  <a:pos x="29" y="14"/>
                </a:cxn>
                <a:cxn ang="0">
                  <a:pos x="27" y="22"/>
                </a:cxn>
                <a:cxn ang="0">
                  <a:pos x="25" y="25"/>
                </a:cxn>
                <a:cxn ang="0">
                  <a:pos x="21" y="27"/>
                </a:cxn>
                <a:cxn ang="0">
                  <a:pos x="18" y="28"/>
                </a:cxn>
                <a:cxn ang="0">
                  <a:pos x="11" y="28"/>
                </a:cxn>
                <a:cxn ang="0">
                  <a:pos x="5" y="25"/>
                </a:cxn>
                <a:cxn ang="0">
                  <a:pos x="2" y="22"/>
                </a:cxn>
                <a:cxn ang="0">
                  <a:pos x="0" y="14"/>
                </a:cxn>
                <a:cxn ang="0">
                  <a:pos x="1" y="10"/>
                </a:cxn>
                <a:cxn ang="0">
                  <a:pos x="2" y="7"/>
                </a:cxn>
                <a:cxn ang="0">
                  <a:pos x="5" y="4"/>
                </a:cxn>
                <a:cxn ang="0">
                  <a:pos x="11" y="0"/>
                </a:cxn>
              </a:cxnLst>
              <a:rect l="0" t="0" r="r" b="b"/>
              <a:pathLst>
                <a:path w="29" h="28">
                  <a:moveTo>
                    <a:pt x="11" y="0"/>
                  </a:moveTo>
                  <a:lnTo>
                    <a:pt x="18" y="0"/>
                  </a:lnTo>
                  <a:lnTo>
                    <a:pt x="21" y="2"/>
                  </a:lnTo>
                  <a:lnTo>
                    <a:pt x="25" y="4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29" y="14"/>
                  </a:lnTo>
                  <a:lnTo>
                    <a:pt x="27" y="22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8" y="28"/>
                  </a:lnTo>
                  <a:lnTo>
                    <a:pt x="11" y="28"/>
                  </a:lnTo>
                  <a:lnTo>
                    <a:pt x="5" y="25"/>
                  </a:lnTo>
                  <a:lnTo>
                    <a:pt x="2" y="22"/>
                  </a:lnTo>
                  <a:lnTo>
                    <a:pt x="0" y="14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4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5" name="Freeform 404">
              <a:extLst>
                <a:ext uri="{FF2B5EF4-FFF2-40B4-BE49-F238E27FC236}">
                  <a16:creationId xmlns:a16="http://schemas.microsoft.com/office/drawing/2014/main" id="{ED619700-7FBA-4EB6-8CAE-321F0AFC36F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61291" y="4361666"/>
              <a:ext cx="38025" cy="36873"/>
            </a:xfrm>
            <a:custGeom>
              <a:avLst/>
              <a:gdLst/>
              <a:ahLst/>
              <a:cxnLst>
                <a:cxn ang="0">
                  <a:pos x="17" y="4"/>
                </a:cxn>
                <a:cxn ang="0">
                  <a:pos x="13" y="5"/>
                </a:cxn>
                <a:cxn ang="0">
                  <a:pos x="8" y="8"/>
                </a:cxn>
                <a:cxn ang="0">
                  <a:pos x="5" y="12"/>
                </a:cxn>
                <a:cxn ang="0">
                  <a:pos x="4" y="16"/>
                </a:cxn>
                <a:cxn ang="0">
                  <a:pos x="5" y="21"/>
                </a:cxn>
                <a:cxn ang="0">
                  <a:pos x="8" y="25"/>
                </a:cxn>
                <a:cxn ang="0">
                  <a:pos x="13" y="28"/>
                </a:cxn>
                <a:cxn ang="0">
                  <a:pos x="17" y="29"/>
                </a:cxn>
                <a:cxn ang="0">
                  <a:pos x="20" y="28"/>
                </a:cxn>
                <a:cxn ang="0">
                  <a:pos x="25" y="25"/>
                </a:cxn>
                <a:cxn ang="0">
                  <a:pos x="28" y="21"/>
                </a:cxn>
                <a:cxn ang="0">
                  <a:pos x="29" y="16"/>
                </a:cxn>
                <a:cxn ang="0">
                  <a:pos x="28" y="12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7" y="4"/>
                </a:cxn>
                <a:cxn ang="0">
                  <a:pos x="17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1" y="9"/>
                </a:cxn>
                <a:cxn ang="0">
                  <a:pos x="32" y="10"/>
                </a:cxn>
                <a:cxn ang="0">
                  <a:pos x="32" y="11"/>
                </a:cxn>
                <a:cxn ang="0">
                  <a:pos x="33" y="16"/>
                </a:cxn>
                <a:cxn ang="0">
                  <a:pos x="32" y="23"/>
                </a:cxn>
                <a:cxn ang="0">
                  <a:pos x="31" y="24"/>
                </a:cxn>
                <a:cxn ang="0">
                  <a:pos x="28" y="28"/>
                </a:cxn>
                <a:cxn ang="0">
                  <a:pos x="23" y="30"/>
                </a:cxn>
                <a:cxn ang="0">
                  <a:pos x="22" y="31"/>
                </a:cxn>
                <a:cxn ang="0">
                  <a:pos x="17" y="32"/>
                </a:cxn>
                <a:cxn ang="0">
                  <a:pos x="12" y="31"/>
                </a:cxn>
                <a:cxn ang="0">
                  <a:pos x="11" y="31"/>
                </a:cxn>
                <a:cxn ang="0">
                  <a:pos x="10" y="30"/>
                </a:cxn>
                <a:cxn ang="0">
                  <a:pos x="5" y="28"/>
                </a:cxn>
                <a:cxn ang="0">
                  <a:pos x="2" y="24"/>
                </a:cxn>
                <a:cxn ang="0">
                  <a:pos x="1" y="23"/>
                </a:cxn>
                <a:cxn ang="0">
                  <a:pos x="0" y="16"/>
                </a:cxn>
                <a:cxn ang="0">
                  <a:pos x="1" y="11"/>
                </a:cxn>
                <a:cxn ang="0">
                  <a:pos x="1" y="10"/>
                </a:cxn>
                <a:cxn ang="0">
                  <a:pos x="2" y="9"/>
                </a:cxn>
                <a:cxn ang="0">
                  <a:pos x="5" y="5"/>
                </a:cxn>
                <a:cxn ang="0">
                  <a:pos x="10" y="2"/>
                </a:cxn>
                <a:cxn ang="0">
                  <a:pos x="11" y="1"/>
                </a:cxn>
                <a:cxn ang="0">
                  <a:pos x="12" y="1"/>
                </a:cxn>
                <a:cxn ang="0">
                  <a:pos x="17" y="0"/>
                </a:cxn>
              </a:cxnLst>
              <a:rect l="0" t="0" r="r" b="b"/>
              <a:pathLst>
                <a:path w="33" h="32">
                  <a:moveTo>
                    <a:pt x="17" y="4"/>
                  </a:moveTo>
                  <a:lnTo>
                    <a:pt x="13" y="5"/>
                  </a:lnTo>
                  <a:lnTo>
                    <a:pt x="8" y="8"/>
                  </a:lnTo>
                  <a:lnTo>
                    <a:pt x="5" y="12"/>
                  </a:lnTo>
                  <a:lnTo>
                    <a:pt x="4" y="16"/>
                  </a:lnTo>
                  <a:lnTo>
                    <a:pt x="5" y="21"/>
                  </a:lnTo>
                  <a:lnTo>
                    <a:pt x="8" y="25"/>
                  </a:lnTo>
                  <a:lnTo>
                    <a:pt x="13" y="28"/>
                  </a:lnTo>
                  <a:lnTo>
                    <a:pt x="17" y="29"/>
                  </a:lnTo>
                  <a:lnTo>
                    <a:pt x="20" y="28"/>
                  </a:lnTo>
                  <a:lnTo>
                    <a:pt x="25" y="25"/>
                  </a:lnTo>
                  <a:lnTo>
                    <a:pt x="28" y="21"/>
                  </a:lnTo>
                  <a:lnTo>
                    <a:pt x="29" y="16"/>
                  </a:lnTo>
                  <a:lnTo>
                    <a:pt x="28" y="12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7" y="4"/>
                  </a:lnTo>
                  <a:close/>
                  <a:moveTo>
                    <a:pt x="17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1" y="9"/>
                  </a:lnTo>
                  <a:lnTo>
                    <a:pt x="32" y="10"/>
                  </a:lnTo>
                  <a:lnTo>
                    <a:pt x="32" y="11"/>
                  </a:lnTo>
                  <a:lnTo>
                    <a:pt x="33" y="16"/>
                  </a:lnTo>
                  <a:lnTo>
                    <a:pt x="32" y="23"/>
                  </a:lnTo>
                  <a:lnTo>
                    <a:pt x="31" y="24"/>
                  </a:lnTo>
                  <a:lnTo>
                    <a:pt x="28" y="28"/>
                  </a:lnTo>
                  <a:lnTo>
                    <a:pt x="23" y="30"/>
                  </a:lnTo>
                  <a:lnTo>
                    <a:pt x="22" y="31"/>
                  </a:lnTo>
                  <a:lnTo>
                    <a:pt x="17" y="32"/>
                  </a:lnTo>
                  <a:lnTo>
                    <a:pt x="12" y="31"/>
                  </a:lnTo>
                  <a:lnTo>
                    <a:pt x="11" y="31"/>
                  </a:lnTo>
                  <a:lnTo>
                    <a:pt x="10" y="30"/>
                  </a:lnTo>
                  <a:lnTo>
                    <a:pt x="5" y="28"/>
                  </a:lnTo>
                  <a:lnTo>
                    <a:pt x="2" y="24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11"/>
                  </a:lnTo>
                  <a:lnTo>
                    <a:pt x="1" y="10"/>
                  </a:lnTo>
                  <a:lnTo>
                    <a:pt x="2" y="9"/>
                  </a:lnTo>
                  <a:lnTo>
                    <a:pt x="5" y="5"/>
                  </a:lnTo>
                  <a:lnTo>
                    <a:pt x="10" y="2"/>
                  </a:lnTo>
                  <a:lnTo>
                    <a:pt x="11" y="1"/>
                  </a:lnTo>
                  <a:lnTo>
                    <a:pt x="12" y="1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6" name="Freeform 405">
              <a:extLst>
                <a:ext uri="{FF2B5EF4-FFF2-40B4-BE49-F238E27FC236}">
                  <a16:creationId xmlns:a16="http://schemas.microsoft.com/office/drawing/2014/main" id="{8E33D810-D249-4C4B-94F6-6514EB7175A4}"/>
                </a:ext>
              </a:extLst>
            </p:cNvPr>
            <p:cNvSpPr>
              <a:spLocks/>
            </p:cNvSpPr>
            <p:nvPr/>
          </p:nvSpPr>
          <p:spPr bwMode="auto">
            <a:xfrm>
              <a:off x="5271820" y="4068986"/>
              <a:ext cx="32264" cy="33416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8" y="1"/>
                </a:cxn>
                <a:cxn ang="0">
                  <a:pos x="21" y="2"/>
                </a:cxn>
                <a:cxn ang="0">
                  <a:pos x="24" y="4"/>
                </a:cxn>
                <a:cxn ang="0">
                  <a:pos x="26" y="8"/>
                </a:cxn>
                <a:cxn ang="0">
                  <a:pos x="28" y="11"/>
                </a:cxn>
                <a:cxn ang="0">
                  <a:pos x="28" y="18"/>
                </a:cxn>
                <a:cxn ang="0">
                  <a:pos x="24" y="24"/>
                </a:cxn>
                <a:cxn ang="0">
                  <a:pos x="21" y="27"/>
                </a:cxn>
                <a:cxn ang="0">
                  <a:pos x="18" y="28"/>
                </a:cxn>
                <a:cxn ang="0">
                  <a:pos x="14" y="29"/>
                </a:cxn>
                <a:cxn ang="0">
                  <a:pos x="10" y="28"/>
                </a:cxn>
                <a:cxn ang="0">
                  <a:pos x="6" y="26"/>
                </a:cxn>
                <a:cxn ang="0">
                  <a:pos x="3" y="23"/>
                </a:cxn>
                <a:cxn ang="0">
                  <a:pos x="1" y="19"/>
                </a:cxn>
                <a:cxn ang="0">
                  <a:pos x="0" y="15"/>
                </a:cxn>
                <a:cxn ang="0">
                  <a:pos x="1" y="10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10" y="1"/>
                </a:cxn>
                <a:cxn ang="0">
                  <a:pos x="14" y="0"/>
                </a:cxn>
              </a:cxnLst>
              <a:rect l="0" t="0" r="r" b="b"/>
              <a:pathLst>
                <a:path w="28" h="29">
                  <a:moveTo>
                    <a:pt x="14" y="0"/>
                  </a:moveTo>
                  <a:lnTo>
                    <a:pt x="18" y="1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8"/>
                  </a:lnTo>
                  <a:lnTo>
                    <a:pt x="28" y="11"/>
                  </a:lnTo>
                  <a:lnTo>
                    <a:pt x="28" y="18"/>
                  </a:lnTo>
                  <a:lnTo>
                    <a:pt x="24" y="24"/>
                  </a:lnTo>
                  <a:lnTo>
                    <a:pt x="21" y="27"/>
                  </a:lnTo>
                  <a:lnTo>
                    <a:pt x="18" y="28"/>
                  </a:lnTo>
                  <a:lnTo>
                    <a:pt x="14" y="29"/>
                  </a:lnTo>
                  <a:lnTo>
                    <a:pt x="10" y="28"/>
                  </a:lnTo>
                  <a:lnTo>
                    <a:pt x="6" y="26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5"/>
                  </a:lnTo>
                  <a:lnTo>
                    <a:pt x="1" y="10"/>
                  </a:lnTo>
                  <a:lnTo>
                    <a:pt x="3" y="6"/>
                  </a:lnTo>
                  <a:lnTo>
                    <a:pt x="6" y="3"/>
                  </a:lnTo>
                  <a:lnTo>
                    <a:pt x="10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7" name="Freeform 407">
              <a:extLst>
                <a:ext uri="{FF2B5EF4-FFF2-40B4-BE49-F238E27FC236}">
                  <a16:creationId xmlns:a16="http://schemas.microsoft.com/office/drawing/2014/main" id="{E2D29EEE-3ECF-4E3A-B352-903489F15D1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9515" y="4066682"/>
              <a:ext cx="36873" cy="38025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3" y="5"/>
                </a:cxn>
                <a:cxn ang="0">
                  <a:pos x="8" y="8"/>
                </a:cxn>
                <a:cxn ang="0">
                  <a:pos x="5" y="13"/>
                </a:cxn>
                <a:cxn ang="0">
                  <a:pos x="4" y="17"/>
                </a:cxn>
                <a:cxn ang="0">
                  <a:pos x="5" y="20"/>
                </a:cxn>
                <a:cxn ang="0">
                  <a:pos x="8" y="25"/>
                </a:cxn>
                <a:cxn ang="0">
                  <a:pos x="13" y="28"/>
                </a:cxn>
                <a:cxn ang="0">
                  <a:pos x="16" y="29"/>
                </a:cxn>
                <a:cxn ang="0">
                  <a:pos x="20" y="28"/>
                </a:cxn>
                <a:cxn ang="0">
                  <a:pos x="25" y="25"/>
                </a:cxn>
                <a:cxn ang="0">
                  <a:pos x="27" y="20"/>
                </a:cxn>
                <a:cxn ang="0">
                  <a:pos x="28" y="17"/>
                </a:cxn>
                <a:cxn ang="0">
                  <a:pos x="27" y="13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0" y="10"/>
                </a:cxn>
                <a:cxn ang="0">
                  <a:pos x="31" y="11"/>
                </a:cxn>
                <a:cxn ang="0">
                  <a:pos x="31" y="12"/>
                </a:cxn>
                <a:cxn ang="0">
                  <a:pos x="32" y="17"/>
                </a:cxn>
                <a:cxn ang="0">
                  <a:pos x="31" y="22"/>
                </a:cxn>
                <a:cxn ang="0">
                  <a:pos x="30" y="23"/>
                </a:cxn>
                <a:cxn ang="0">
                  <a:pos x="28" y="28"/>
                </a:cxn>
                <a:cxn ang="0">
                  <a:pos x="23" y="31"/>
                </a:cxn>
                <a:cxn ang="0">
                  <a:pos x="22" y="32"/>
                </a:cxn>
                <a:cxn ang="0">
                  <a:pos x="16" y="33"/>
                </a:cxn>
                <a:cxn ang="0">
                  <a:pos x="12" y="32"/>
                </a:cxn>
                <a:cxn ang="0">
                  <a:pos x="11" y="32"/>
                </a:cxn>
                <a:cxn ang="0">
                  <a:pos x="10" y="31"/>
                </a:cxn>
                <a:cxn ang="0">
                  <a:pos x="5" y="28"/>
                </a:cxn>
                <a:cxn ang="0">
                  <a:pos x="2" y="23"/>
                </a:cxn>
                <a:cxn ang="0">
                  <a:pos x="1" y="22"/>
                </a:cxn>
                <a:cxn ang="0">
                  <a:pos x="0" y="17"/>
                </a:cxn>
                <a:cxn ang="0">
                  <a:pos x="1" y="12"/>
                </a:cxn>
                <a:cxn ang="0">
                  <a:pos x="1" y="11"/>
                </a:cxn>
                <a:cxn ang="0">
                  <a:pos x="2" y="10"/>
                </a:cxn>
                <a:cxn ang="0">
                  <a:pos x="5" y="5"/>
                </a:cxn>
                <a:cxn ang="0">
                  <a:pos x="10" y="2"/>
                </a:cxn>
                <a:cxn ang="0">
                  <a:pos x="11" y="1"/>
                </a:cxn>
                <a:cxn ang="0">
                  <a:pos x="12" y="1"/>
                </a:cxn>
                <a:cxn ang="0">
                  <a:pos x="16" y="0"/>
                </a:cxn>
              </a:cxnLst>
              <a:rect l="0" t="0" r="r" b="b"/>
              <a:pathLst>
                <a:path w="32" h="33">
                  <a:moveTo>
                    <a:pt x="16" y="4"/>
                  </a:moveTo>
                  <a:lnTo>
                    <a:pt x="13" y="5"/>
                  </a:lnTo>
                  <a:lnTo>
                    <a:pt x="8" y="8"/>
                  </a:lnTo>
                  <a:lnTo>
                    <a:pt x="5" y="13"/>
                  </a:lnTo>
                  <a:lnTo>
                    <a:pt x="4" y="17"/>
                  </a:lnTo>
                  <a:lnTo>
                    <a:pt x="5" y="20"/>
                  </a:lnTo>
                  <a:lnTo>
                    <a:pt x="8" y="25"/>
                  </a:lnTo>
                  <a:lnTo>
                    <a:pt x="13" y="28"/>
                  </a:lnTo>
                  <a:lnTo>
                    <a:pt x="16" y="29"/>
                  </a:lnTo>
                  <a:lnTo>
                    <a:pt x="20" y="28"/>
                  </a:lnTo>
                  <a:lnTo>
                    <a:pt x="25" y="25"/>
                  </a:lnTo>
                  <a:lnTo>
                    <a:pt x="27" y="20"/>
                  </a:lnTo>
                  <a:lnTo>
                    <a:pt x="28" y="17"/>
                  </a:lnTo>
                  <a:lnTo>
                    <a:pt x="27" y="13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0" y="10"/>
                  </a:lnTo>
                  <a:lnTo>
                    <a:pt x="31" y="11"/>
                  </a:lnTo>
                  <a:lnTo>
                    <a:pt x="31" y="12"/>
                  </a:lnTo>
                  <a:lnTo>
                    <a:pt x="32" y="17"/>
                  </a:lnTo>
                  <a:lnTo>
                    <a:pt x="31" y="22"/>
                  </a:lnTo>
                  <a:lnTo>
                    <a:pt x="30" y="23"/>
                  </a:lnTo>
                  <a:lnTo>
                    <a:pt x="28" y="28"/>
                  </a:lnTo>
                  <a:lnTo>
                    <a:pt x="23" y="31"/>
                  </a:lnTo>
                  <a:lnTo>
                    <a:pt x="22" y="32"/>
                  </a:lnTo>
                  <a:lnTo>
                    <a:pt x="16" y="33"/>
                  </a:lnTo>
                  <a:lnTo>
                    <a:pt x="12" y="32"/>
                  </a:lnTo>
                  <a:lnTo>
                    <a:pt x="11" y="32"/>
                  </a:lnTo>
                  <a:lnTo>
                    <a:pt x="10" y="31"/>
                  </a:lnTo>
                  <a:lnTo>
                    <a:pt x="5" y="28"/>
                  </a:lnTo>
                  <a:lnTo>
                    <a:pt x="2" y="23"/>
                  </a:lnTo>
                  <a:lnTo>
                    <a:pt x="1" y="22"/>
                  </a:lnTo>
                  <a:lnTo>
                    <a:pt x="0" y="17"/>
                  </a:lnTo>
                  <a:lnTo>
                    <a:pt x="1" y="12"/>
                  </a:lnTo>
                  <a:lnTo>
                    <a:pt x="1" y="11"/>
                  </a:lnTo>
                  <a:lnTo>
                    <a:pt x="2" y="10"/>
                  </a:lnTo>
                  <a:lnTo>
                    <a:pt x="5" y="5"/>
                  </a:lnTo>
                  <a:lnTo>
                    <a:pt x="10" y="2"/>
                  </a:lnTo>
                  <a:lnTo>
                    <a:pt x="11" y="1"/>
                  </a:lnTo>
                  <a:lnTo>
                    <a:pt x="12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8" name="Freeform 408">
              <a:extLst>
                <a:ext uri="{FF2B5EF4-FFF2-40B4-BE49-F238E27FC236}">
                  <a16:creationId xmlns:a16="http://schemas.microsoft.com/office/drawing/2014/main" id="{B8BAABDA-D188-41C6-82CC-144FB2F212FA}"/>
                </a:ext>
              </a:extLst>
            </p:cNvPr>
            <p:cNvSpPr>
              <a:spLocks/>
            </p:cNvSpPr>
            <p:nvPr/>
          </p:nvSpPr>
          <p:spPr bwMode="auto">
            <a:xfrm>
              <a:off x="4928439" y="4363971"/>
              <a:ext cx="32264" cy="32264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8" y="0"/>
                </a:cxn>
                <a:cxn ang="0">
                  <a:pos x="21" y="2"/>
                </a:cxn>
                <a:cxn ang="0">
                  <a:pos x="25" y="4"/>
                </a:cxn>
                <a:cxn ang="0">
                  <a:pos x="26" y="7"/>
                </a:cxn>
                <a:cxn ang="0">
                  <a:pos x="27" y="10"/>
                </a:cxn>
                <a:cxn ang="0">
                  <a:pos x="28" y="14"/>
                </a:cxn>
                <a:cxn ang="0">
                  <a:pos x="26" y="22"/>
                </a:cxn>
                <a:cxn ang="0">
                  <a:pos x="25" y="25"/>
                </a:cxn>
                <a:cxn ang="0">
                  <a:pos x="21" y="27"/>
                </a:cxn>
                <a:cxn ang="0">
                  <a:pos x="18" y="28"/>
                </a:cxn>
                <a:cxn ang="0">
                  <a:pos x="10" y="28"/>
                </a:cxn>
                <a:cxn ang="0">
                  <a:pos x="4" y="25"/>
                </a:cxn>
                <a:cxn ang="0">
                  <a:pos x="2" y="22"/>
                </a:cxn>
                <a:cxn ang="0">
                  <a:pos x="0" y="18"/>
                </a:cxn>
                <a:cxn ang="0">
                  <a:pos x="0" y="14"/>
                </a:cxn>
                <a:cxn ang="0">
                  <a:pos x="1" y="9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9" y="1"/>
                </a:cxn>
                <a:cxn ang="0">
                  <a:pos x="14" y="0"/>
                </a:cxn>
              </a:cxnLst>
              <a:rect l="0" t="0" r="r" b="b"/>
              <a:pathLst>
                <a:path w="28" h="28">
                  <a:moveTo>
                    <a:pt x="14" y="0"/>
                  </a:moveTo>
                  <a:lnTo>
                    <a:pt x="18" y="0"/>
                  </a:lnTo>
                  <a:lnTo>
                    <a:pt x="21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7" y="10"/>
                  </a:lnTo>
                  <a:lnTo>
                    <a:pt x="28" y="14"/>
                  </a:lnTo>
                  <a:lnTo>
                    <a:pt x="26" y="22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8" y="28"/>
                  </a:lnTo>
                  <a:lnTo>
                    <a:pt x="10" y="28"/>
                  </a:lnTo>
                  <a:lnTo>
                    <a:pt x="4" y="25"/>
                  </a:lnTo>
                  <a:lnTo>
                    <a:pt x="2" y="22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1" y="9"/>
                  </a:lnTo>
                  <a:lnTo>
                    <a:pt x="3" y="6"/>
                  </a:lnTo>
                  <a:lnTo>
                    <a:pt x="6" y="3"/>
                  </a:lnTo>
                  <a:lnTo>
                    <a:pt x="9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9" name="Freeform 409">
              <a:extLst>
                <a:ext uri="{FF2B5EF4-FFF2-40B4-BE49-F238E27FC236}">
                  <a16:creationId xmlns:a16="http://schemas.microsoft.com/office/drawing/2014/main" id="{71196B00-C4B8-410A-996D-CE01F2AAC4D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26135" y="4361666"/>
              <a:ext cx="36873" cy="36873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2" y="5"/>
                </a:cxn>
                <a:cxn ang="0">
                  <a:pos x="8" y="8"/>
                </a:cxn>
                <a:cxn ang="0">
                  <a:pos x="5" y="12"/>
                </a:cxn>
                <a:cxn ang="0">
                  <a:pos x="4" y="16"/>
                </a:cxn>
                <a:cxn ang="0">
                  <a:pos x="5" y="21"/>
                </a:cxn>
                <a:cxn ang="0">
                  <a:pos x="8" y="25"/>
                </a:cxn>
                <a:cxn ang="0">
                  <a:pos x="12" y="28"/>
                </a:cxn>
                <a:cxn ang="0">
                  <a:pos x="16" y="29"/>
                </a:cxn>
                <a:cxn ang="0">
                  <a:pos x="20" y="28"/>
                </a:cxn>
                <a:cxn ang="0">
                  <a:pos x="25" y="25"/>
                </a:cxn>
                <a:cxn ang="0">
                  <a:pos x="27" y="21"/>
                </a:cxn>
                <a:cxn ang="0">
                  <a:pos x="28" y="16"/>
                </a:cxn>
                <a:cxn ang="0">
                  <a:pos x="27" y="12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7" y="5"/>
                </a:cxn>
                <a:cxn ang="0">
                  <a:pos x="30" y="9"/>
                </a:cxn>
                <a:cxn ang="0">
                  <a:pos x="31" y="10"/>
                </a:cxn>
                <a:cxn ang="0">
                  <a:pos x="31" y="11"/>
                </a:cxn>
                <a:cxn ang="0">
                  <a:pos x="32" y="16"/>
                </a:cxn>
                <a:cxn ang="0">
                  <a:pos x="31" y="23"/>
                </a:cxn>
                <a:cxn ang="0">
                  <a:pos x="30" y="24"/>
                </a:cxn>
                <a:cxn ang="0">
                  <a:pos x="27" y="28"/>
                </a:cxn>
                <a:cxn ang="0">
                  <a:pos x="23" y="30"/>
                </a:cxn>
                <a:cxn ang="0">
                  <a:pos x="22" y="31"/>
                </a:cxn>
                <a:cxn ang="0">
                  <a:pos x="16" y="32"/>
                </a:cxn>
                <a:cxn ang="0">
                  <a:pos x="11" y="31"/>
                </a:cxn>
                <a:cxn ang="0">
                  <a:pos x="10" y="31"/>
                </a:cxn>
                <a:cxn ang="0">
                  <a:pos x="9" y="30"/>
                </a:cxn>
                <a:cxn ang="0">
                  <a:pos x="5" y="28"/>
                </a:cxn>
                <a:cxn ang="0">
                  <a:pos x="2" y="24"/>
                </a:cxn>
                <a:cxn ang="0">
                  <a:pos x="1" y="23"/>
                </a:cxn>
                <a:cxn ang="0">
                  <a:pos x="0" y="16"/>
                </a:cxn>
                <a:cxn ang="0">
                  <a:pos x="1" y="11"/>
                </a:cxn>
                <a:cxn ang="0">
                  <a:pos x="1" y="10"/>
                </a:cxn>
                <a:cxn ang="0">
                  <a:pos x="2" y="9"/>
                </a:cxn>
                <a:cxn ang="0">
                  <a:pos x="5" y="5"/>
                </a:cxn>
                <a:cxn ang="0">
                  <a:pos x="9" y="2"/>
                </a:cxn>
                <a:cxn ang="0">
                  <a:pos x="10" y="1"/>
                </a:cxn>
                <a:cxn ang="0">
                  <a:pos x="11" y="1"/>
                </a:cxn>
                <a:cxn ang="0">
                  <a:pos x="16" y="0"/>
                </a:cxn>
              </a:cxnLst>
              <a:rect l="0" t="0" r="r" b="b"/>
              <a:pathLst>
                <a:path w="32" h="32">
                  <a:moveTo>
                    <a:pt x="16" y="4"/>
                  </a:moveTo>
                  <a:lnTo>
                    <a:pt x="12" y="5"/>
                  </a:lnTo>
                  <a:lnTo>
                    <a:pt x="8" y="8"/>
                  </a:lnTo>
                  <a:lnTo>
                    <a:pt x="5" y="12"/>
                  </a:lnTo>
                  <a:lnTo>
                    <a:pt x="4" y="16"/>
                  </a:lnTo>
                  <a:lnTo>
                    <a:pt x="5" y="21"/>
                  </a:lnTo>
                  <a:lnTo>
                    <a:pt x="8" y="25"/>
                  </a:lnTo>
                  <a:lnTo>
                    <a:pt x="12" y="28"/>
                  </a:lnTo>
                  <a:lnTo>
                    <a:pt x="16" y="29"/>
                  </a:lnTo>
                  <a:lnTo>
                    <a:pt x="20" y="28"/>
                  </a:lnTo>
                  <a:lnTo>
                    <a:pt x="25" y="25"/>
                  </a:lnTo>
                  <a:lnTo>
                    <a:pt x="27" y="21"/>
                  </a:lnTo>
                  <a:lnTo>
                    <a:pt x="28" y="16"/>
                  </a:lnTo>
                  <a:lnTo>
                    <a:pt x="27" y="12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7" y="5"/>
                  </a:lnTo>
                  <a:lnTo>
                    <a:pt x="30" y="9"/>
                  </a:lnTo>
                  <a:lnTo>
                    <a:pt x="31" y="10"/>
                  </a:lnTo>
                  <a:lnTo>
                    <a:pt x="31" y="11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30" y="24"/>
                  </a:lnTo>
                  <a:lnTo>
                    <a:pt x="27" y="28"/>
                  </a:lnTo>
                  <a:lnTo>
                    <a:pt x="23" y="30"/>
                  </a:lnTo>
                  <a:lnTo>
                    <a:pt x="22" y="31"/>
                  </a:lnTo>
                  <a:lnTo>
                    <a:pt x="16" y="32"/>
                  </a:lnTo>
                  <a:lnTo>
                    <a:pt x="11" y="31"/>
                  </a:lnTo>
                  <a:lnTo>
                    <a:pt x="10" y="31"/>
                  </a:lnTo>
                  <a:lnTo>
                    <a:pt x="9" y="30"/>
                  </a:lnTo>
                  <a:lnTo>
                    <a:pt x="5" y="28"/>
                  </a:lnTo>
                  <a:lnTo>
                    <a:pt x="2" y="24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11"/>
                  </a:lnTo>
                  <a:lnTo>
                    <a:pt x="1" y="10"/>
                  </a:lnTo>
                  <a:lnTo>
                    <a:pt x="2" y="9"/>
                  </a:lnTo>
                  <a:lnTo>
                    <a:pt x="5" y="5"/>
                  </a:lnTo>
                  <a:lnTo>
                    <a:pt x="9" y="2"/>
                  </a:lnTo>
                  <a:lnTo>
                    <a:pt x="10" y="1"/>
                  </a:lnTo>
                  <a:lnTo>
                    <a:pt x="11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0" name="Freeform 410">
              <a:extLst>
                <a:ext uri="{FF2B5EF4-FFF2-40B4-BE49-F238E27FC236}">
                  <a16:creationId xmlns:a16="http://schemas.microsoft.com/office/drawing/2014/main" id="{CD5B8A55-A64F-409D-AFC8-08685CA0FB1C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7115" y="4068986"/>
              <a:ext cx="32264" cy="33416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8" y="1"/>
                </a:cxn>
                <a:cxn ang="0">
                  <a:pos x="21" y="2"/>
                </a:cxn>
                <a:cxn ang="0">
                  <a:pos x="24" y="4"/>
                </a:cxn>
                <a:cxn ang="0">
                  <a:pos x="26" y="8"/>
                </a:cxn>
                <a:cxn ang="0">
                  <a:pos x="28" y="11"/>
                </a:cxn>
                <a:cxn ang="0">
                  <a:pos x="28" y="18"/>
                </a:cxn>
                <a:cxn ang="0">
                  <a:pos x="24" y="24"/>
                </a:cxn>
                <a:cxn ang="0">
                  <a:pos x="21" y="27"/>
                </a:cxn>
                <a:cxn ang="0">
                  <a:pos x="18" y="28"/>
                </a:cxn>
                <a:cxn ang="0">
                  <a:pos x="14" y="29"/>
                </a:cxn>
                <a:cxn ang="0">
                  <a:pos x="7" y="27"/>
                </a:cxn>
                <a:cxn ang="0">
                  <a:pos x="4" y="24"/>
                </a:cxn>
                <a:cxn ang="0">
                  <a:pos x="0" y="18"/>
                </a:cxn>
                <a:cxn ang="0">
                  <a:pos x="0" y="11"/>
                </a:cxn>
                <a:cxn ang="0">
                  <a:pos x="2" y="8"/>
                </a:cxn>
                <a:cxn ang="0">
                  <a:pos x="4" y="4"/>
                </a:cxn>
                <a:cxn ang="0">
                  <a:pos x="7" y="2"/>
                </a:cxn>
                <a:cxn ang="0">
                  <a:pos x="14" y="0"/>
                </a:cxn>
              </a:cxnLst>
              <a:rect l="0" t="0" r="r" b="b"/>
              <a:pathLst>
                <a:path w="28" h="29">
                  <a:moveTo>
                    <a:pt x="14" y="0"/>
                  </a:moveTo>
                  <a:lnTo>
                    <a:pt x="18" y="1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8"/>
                  </a:lnTo>
                  <a:lnTo>
                    <a:pt x="28" y="11"/>
                  </a:lnTo>
                  <a:lnTo>
                    <a:pt x="28" y="18"/>
                  </a:lnTo>
                  <a:lnTo>
                    <a:pt x="24" y="24"/>
                  </a:lnTo>
                  <a:lnTo>
                    <a:pt x="21" y="27"/>
                  </a:lnTo>
                  <a:lnTo>
                    <a:pt x="18" y="28"/>
                  </a:lnTo>
                  <a:lnTo>
                    <a:pt x="14" y="29"/>
                  </a:lnTo>
                  <a:lnTo>
                    <a:pt x="7" y="27"/>
                  </a:lnTo>
                  <a:lnTo>
                    <a:pt x="4" y="24"/>
                  </a:lnTo>
                  <a:lnTo>
                    <a:pt x="0" y="18"/>
                  </a:lnTo>
                  <a:lnTo>
                    <a:pt x="0" y="11"/>
                  </a:lnTo>
                  <a:lnTo>
                    <a:pt x="2" y="8"/>
                  </a:lnTo>
                  <a:lnTo>
                    <a:pt x="4" y="4"/>
                  </a:lnTo>
                  <a:lnTo>
                    <a:pt x="7" y="2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1" name="Freeform 411">
              <a:extLst>
                <a:ext uri="{FF2B5EF4-FFF2-40B4-BE49-F238E27FC236}">
                  <a16:creationId xmlns:a16="http://schemas.microsoft.com/office/drawing/2014/main" id="{E9174285-3F00-44AB-B630-240A3393912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4811" y="4066682"/>
              <a:ext cx="36873" cy="38025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1" y="5"/>
                </a:cxn>
                <a:cxn ang="0">
                  <a:pos x="8" y="8"/>
                </a:cxn>
                <a:cxn ang="0">
                  <a:pos x="5" y="13"/>
                </a:cxn>
                <a:cxn ang="0">
                  <a:pos x="4" y="17"/>
                </a:cxn>
                <a:cxn ang="0">
                  <a:pos x="5" y="20"/>
                </a:cxn>
                <a:cxn ang="0">
                  <a:pos x="8" y="25"/>
                </a:cxn>
                <a:cxn ang="0">
                  <a:pos x="11" y="28"/>
                </a:cxn>
                <a:cxn ang="0">
                  <a:pos x="16" y="29"/>
                </a:cxn>
                <a:cxn ang="0">
                  <a:pos x="20" y="28"/>
                </a:cxn>
                <a:cxn ang="0">
                  <a:pos x="25" y="25"/>
                </a:cxn>
                <a:cxn ang="0">
                  <a:pos x="27" y="20"/>
                </a:cxn>
                <a:cxn ang="0">
                  <a:pos x="28" y="17"/>
                </a:cxn>
                <a:cxn ang="0">
                  <a:pos x="27" y="13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0" y="10"/>
                </a:cxn>
                <a:cxn ang="0">
                  <a:pos x="31" y="11"/>
                </a:cxn>
                <a:cxn ang="0">
                  <a:pos x="31" y="12"/>
                </a:cxn>
                <a:cxn ang="0">
                  <a:pos x="32" y="17"/>
                </a:cxn>
                <a:cxn ang="0">
                  <a:pos x="31" y="22"/>
                </a:cxn>
                <a:cxn ang="0">
                  <a:pos x="30" y="23"/>
                </a:cxn>
                <a:cxn ang="0">
                  <a:pos x="28" y="28"/>
                </a:cxn>
                <a:cxn ang="0">
                  <a:pos x="23" y="31"/>
                </a:cxn>
                <a:cxn ang="0">
                  <a:pos x="22" y="32"/>
                </a:cxn>
                <a:cxn ang="0">
                  <a:pos x="16" y="33"/>
                </a:cxn>
                <a:cxn ang="0">
                  <a:pos x="11" y="32"/>
                </a:cxn>
                <a:cxn ang="0">
                  <a:pos x="10" y="32"/>
                </a:cxn>
                <a:cxn ang="0">
                  <a:pos x="9" y="31"/>
                </a:cxn>
                <a:cxn ang="0">
                  <a:pos x="5" y="28"/>
                </a:cxn>
                <a:cxn ang="0">
                  <a:pos x="2" y="23"/>
                </a:cxn>
                <a:cxn ang="0">
                  <a:pos x="1" y="22"/>
                </a:cxn>
                <a:cxn ang="0">
                  <a:pos x="0" y="17"/>
                </a:cxn>
                <a:cxn ang="0">
                  <a:pos x="1" y="12"/>
                </a:cxn>
                <a:cxn ang="0">
                  <a:pos x="1" y="11"/>
                </a:cxn>
                <a:cxn ang="0">
                  <a:pos x="2" y="10"/>
                </a:cxn>
                <a:cxn ang="0">
                  <a:pos x="5" y="5"/>
                </a:cxn>
                <a:cxn ang="0">
                  <a:pos x="9" y="2"/>
                </a:cxn>
                <a:cxn ang="0">
                  <a:pos x="10" y="1"/>
                </a:cxn>
                <a:cxn ang="0">
                  <a:pos x="11" y="1"/>
                </a:cxn>
                <a:cxn ang="0">
                  <a:pos x="16" y="0"/>
                </a:cxn>
              </a:cxnLst>
              <a:rect l="0" t="0" r="r" b="b"/>
              <a:pathLst>
                <a:path w="32" h="33">
                  <a:moveTo>
                    <a:pt x="16" y="4"/>
                  </a:moveTo>
                  <a:lnTo>
                    <a:pt x="11" y="5"/>
                  </a:lnTo>
                  <a:lnTo>
                    <a:pt x="8" y="8"/>
                  </a:lnTo>
                  <a:lnTo>
                    <a:pt x="5" y="13"/>
                  </a:lnTo>
                  <a:lnTo>
                    <a:pt x="4" y="17"/>
                  </a:lnTo>
                  <a:lnTo>
                    <a:pt x="5" y="20"/>
                  </a:lnTo>
                  <a:lnTo>
                    <a:pt x="8" y="25"/>
                  </a:lnTo>
                  <a:lnTo>
                    <a:pt x="11" y="28"/>
                  </a:lnTo>
                  <a:lnTo>
                    <a:pt x="16" y="29"/>
                  </a:lnTo>
                  <a:lnTo>
                    <a:pt x="20" y="28"/>
                  </a:lnTo>
                  <a:lnTo>
                    <a:pt x="25" y="25"/>
                  </a:lnTo>
                  <a:lnTo>
                    <a:pt x="27" y="20"/>
                  </a:lnTo>
                  <a:lnTo>
                    <a:pt x="28" y="17"/>
                  </a:lnTo>
                  <a:lnTo>
                    <a:pt x="27" y="13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0" y="10"/>
                  </a:lnTo>
                  <a:lnTo>
                    <a:pt x="31" y="11"/>
                  </a:lnTo>
                  <a:lnTo>
                    <a:pt x="31" y="12"/>
                  </a:lnTo>
                  <a:lnTo>
                    <a:pt x="32" y="17"/>
                  </a:lnTo>
                  <a:lnTo>
                    <a:pt x="31" y="22"/>
                  </a:lnTo>
                  <a:lnTo>
                    <a:pt x="30" y="23"/>
                  </a:lnTo>
                  <a:lnTo>
                    <a:pt x="28" y="28"/>
                  </a:lnTo>
                  <a:lnTo>
                    <a:pt x="23" y="31"/>
                  </a:lnTo>
                  <a:lnTo>
                    <a:pt x="22" y="32"/>
                  </a:lnTo>
                  <a:lnTo>
                    <a:pt x="16" y="33"/>
                  </a:lnTo>
                  <a:lnTo>
                    <a:pt x="11" y="32"/>
                  </a:lnTo>
                  <a:lnTo>
                    <a:pt x="10" y="32"/>
                  </a:lnTo>
                  <a:lnTo>
                    <a:pt x="9" y="31"/>
                  </a:lnTo>
                  <a:lnTo>
                    <a:pt x="5" y="28"/>
                  </a:lnTo>
                  <a:lnTo>
                    <a:pt x="2" y="23"/>
                  </a:lnTo>
                  <a:lnTo>
                    <a:pt x="1" y="22"/>
                  </a:lnTo>
                  <a:lnTo>
                    <a:pt x="0" y="17"/>
                  </a:lnTo>
                  <a:lnTo>
                    <a:pt x="1" y="12"/>
                  </a:lnTo>
                  <a:lnTo>
                    <a:pt x="1" y="11"/>
                  </a:lnTo>
                  <a:lnTo>
                    <a:pt x="2" y="10"/>
                  </a:lnTo>
                  <a:lnTo>
                    <a:pt x="5" y="5"/>
                  </a:lnTo>
                  <a:lnTo>
                    <a:pt x="9" y="2"/>
                  </a:lnTo>
                  <a:lnTo>
                    <a:pt x="10" y="1"/>
                  </a:lnTo>
                  <a:lnTo>
                    <a:pt x="11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2" name="Freeform 412">
              <a:extLst>
                <a:ext uri="{FF2B5EF4-FFF2-40B4-BE49-F238E27FC236}">
                  <a16:creationId xmlns:a16="http://schemas.microsoft.com/office/drawing/2014/main" id="{0610765C-2FA1-40A3-B7A3-78C75CED7039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3003" y="3971042"/>
              <a:ext cx="33416" cy="33416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9" y="1"/>
                </a:cxn>
                <a:cxn ang="0">
                  <a:pos x="23" y="3"/>
                </a:cxn>
                <a:cxn ang="0">
                  <a:pos x="26" y="6"/>
                </a:cxn>
                <a:cxn ang="0">
                  <a:pos x="28" y="10"/>
                </a:cxn>
                <a:cxn ang="0">
                  <a:pos x="29" y="14"/>
                </a:cxn>
                <a:cxn ang="0">
                  <a:pos x="28" y="19"/>
                </a:cxn>
                <a:cxn ang="0">
                  <a:pos x="26" y="23"/>
                </a:cxn>
                <a:cxn ang="0">
                  <a:pos x="23" y="26"/>
                </a:cxn>
                <a:cxn ang="0">
                  <a:pos x="19" y="28"/>
                </a:cxn>
                <a:cxn ang="0">
                  <a:pos x="14" y="29"/>
                </a:cxn>
                <a:cxn ang="0">
                  <a:pos x="10" y="28"/>
                </a:cxn>
                <a:cxn ang="0">
                  <a:pos x="6" y="26"/>
                </a:cxn>
                <a:cxn ang="0">
                  <a:pos x="3" y="23"/>
                </a:cxn>
                <a:cxn ang="0">
                  <a:pos x="1" y="19"/>
                </a:cxn>
                <a:cxn ang="0">
                  <a:pos x="0" y="14"/>
                </a:cxn>
                <a:cxn ang="0">
                  <a:pos x="1" y="10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10" y="1"/>
                </a:cxn>
                <a:cxn ang="0">
                  <a:pos x="14" y="0"/>
                </a:cxn>
              </a:cxnLst>
              <a:rect l="0" t="0" r="r" b="b"/>
              <a:pathLst>
                <a:path w="29" h="29">
                  <a:moveTo>
                    <a:pt x="14" y="0"/>
                  </a:moveTo>
                  <a:lnTo>
                    <a:pt x="19" y="1"/>
                  </a:lnTo>
                  <a:lnTo>
                    <a:pt x="23" y="3"/>
                  </a:lnTo>
                  <a:lnTo>
                    <a:pt x="26" y="6"/>
                  </a:lnTo>
                  <a:lnTo>
                    <a:pt x="28" y="10"/>
                  </a:lnTo>
                  <a:lnTo>
                    <a:pt x="29" y="14"/>
                  </a:lnTo>
                  <a:lnTo>
                    <a:pt x="28" y="19"/>
                  </a:lnTo>
                  <a:lnTo>
                    <a:pt x="26" y="23"/>
                  </a:lnTo>
                  <a:lnTo>
                    <a:pt x="23" y="26"/>
                  </a:lnTo>
                  <a:lnTo>
                    <a:pt x="19" y="28"/>
                  </a:lnTo>
                  <a:lnTo>
                    <a:pt x="14" y="29"/>
                  </a:lnTo>
                  <a:lnTo>
                    <a:pt x="10" y="28"/>
                  </a:lnTo>
                  <a:lnTo>
                    <a:pt x="6" y="26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4"/>
                  </a:lnTo>
                  <a:lnTo>
                    <a:pt x="1" y="10"/>
                  </a:lnTo>
                  <a:lnTo>
                    <a:pt x="3" y="6"/>
                  </a:lnTo>
                  <a:lnTo>
                    <a:pt x="6" y="3"/>
                  </a:lnTo>
                  <a:lnTo>
                    <a:pt x="10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3" name="Freeform 413">
              <a:extLst>
                <a:ext uri="{FF2B5EF4-FFF2-40B4-BE49-F238E27FC236}">
                  <a16:creationId xmlns:a16="http://schemas.microsoft.com/office/drawing/2014/main" id="{BC6C78B4-DB9D-403E-B407-DC41DC22F6A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0699" y="3968738"/>
              <a:ext cx="38025" cy="38025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2" y="5"/>
                </a:cxn>
                <a:cxn ang="0">
                  <a:pos x="8" y="8"/>
                </a:cxn>
                <a:cxn ang="0">
                  <a:pos x="5" y="12"/>
                </a:cxn>
                <a:cxn ang="0">
                  <a:pos x="4" y="16"/>
                </a:cxn>
                <a:cxn ang="0">
                  <a:pos x="5" y="20"/>
                </a:cxn>
                <a:cxn ang="0">
                  <a:pos x="8" y="25"/>
                </a:cxn>
                <a:cxn ang="0">
                  <a:pos x="12" y="28"/>
                </a:cxn>
                <a:cxn ang="0">
                  <a:pos x="16" y="29"/>
                </a:cxn>
                <a:cxn ang="0">
                  <a:pos x="20" y="28"/>
                </a:cxn>
                <a:cxn ang="0">
                  <a:pos x="25" y="25"/>
                </a:cxn>
                <a:cxn ang="0">
                  <a:pos x="28" y="20"/>
                </a:cxn>
                <a:cxn ang="0">
                  <a:pos x="29" y="16"/>
                </a:cxn>
                <a:cxn ang="0">
                  <a:pos x="28" y="12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1" y="10"/>
                </a:cxn>
                <a:cxn ang="0">
                  <a:pos x="32" y="11"/>
                </a:cxn>
                <a:cxn ang="0">
                  <a:pos x="32" y="12"/>
                </a:cxn>
                <a:cxn ang="0">
                  <a:pos x="33" y="16"/>
                </a:cxn>
                <a:cxn ang="0">
                  <a:pos x="32" y="22"/>
                </a:cxn>
                <a:cxn ang="0">
                  <a:pos x="31" y="23"/>
                </a:cxn>
                <a:cxn ang="0">
                  <a:pos x="28" y="28"/>
                </a:cxn>
                <a:cxn ang="0">
                  <a:pos x="23" y="31"/>
                </a:cxn>
                <a:cxn ang="0">
                  <a:pos x="22" y="32"/>
                </a:cxn>
                <a:cxn ang="0">
                  <a:pos x="16" y="33"/>
                </a:cxn>
                <a:cxn ang="0">
                  <a:pos x="12" y="32"/>
                </a:cxn>
                <a:cxn ang="0">
                  <a:pos x="11" y="32"/>
                </a:cxn>
                <a:cxn ang="0">
                  <a:pos x="10" y="31"/>
                </a:cxn>
                <a:cxn ang="0">
                  <a:pos x="5" y="28"/>
                </a:cxn>
                <a:cxn ang="0">
                  <a:pos x="2" y="23"/>
                </a:cxn>
                <a:cxn ang="0">
                  <a:pos x="1" y="22"/>
                </a:cxn>
                <a:cxn ang="0">
                  <a:pos x="0" y="16"/>
                </a:cxn>
                <a:cxn ang="0">
                  <a:pos x="1" y="12"/>
                </a:cxn>
                <a:cxn ang="0">
                  <a:pos x="1" y="11"/>
                </a:cxn>
                <a:cxn ang="0">
                  <a:pos x="2" y="10"/>
                </a:cxn>
                <a:cxn ang="0">
                  <a:pos x="5" y="5"/>
                </a:cxn>
                <a:cxn ang="0">
                  <a:pos x="10" y="2"/>
                </a:cxn>
                <a:cxn ang="0">
                  <a:pos x="11" y="1"/>
                </a:cxn>
                <a:cxn ang="0">
                  <a:pos x="12" y="1"/>
                </a:cxn>
                <a:cxn ang="0">
                  <a:pos x="16" y="0"/>
                </a:cxn>
              </a:cxnLst>
              <a:rect l="0" t="0" r="r" b="b"/>
              <a:pathLst>
                <a:path w="33" h="33">
                  <a:moveTo>
                    <a:pt x="16" y="4"/>
                  </a:moveTo>
                  <a:lnTo>
                    <a:pt x="12" y="5"/>
                  </a:lnTo>
                  <a:lnTo>
                    <a:pt x="8" y="8"/>
                  </a:lnTo>
                  <a:lnTo>
                    <a:pt x="5" y="12"/>
                  </a:lnTo>
                  <a:lnTo>
                    <a:pt x="4" y="16"/>
                  </a:lnTo>
                  <a:lnTo>
                    <a:pt x="5" y="20"/>
                  </a:lnTo>
                  <a:lnTo>
                    <a:pt x="8" y="25"/>
                  </a:lnTo>
                  <a:lnTo>
                    <a:pt x="12" y="28"/>
                  </a:lnTo>
                  <a:lnTo>
                    <a:pt x="16" y="29"/>
                  </a:lnTo>
                  <a:lnTo>
                    <a:pt x="20" y="28"/>
                  </a:lnTo>
                  <a:lnTo>
                    <a:pt x="25" y="25"/>
                  </a:lnTo>
                  <a:lnTo>
                    <a:pt x="28" y="20"/>
                  </a:lnTo>
                  <a:lnTo>
                    <a:pt x="29" y="16"/>
                  </a:lnTo>
                  <a:lnTo>
                    <a:pt x="28" y="12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1" y="10"/>
                  </a:lnTo>
                  <a:lnTo>
                    <a:pt x="32" y="11"/>
                  </a:lnTo>
                  <a:lnTo>
                    <a:pt x="32" y="12"/>
                  </a:lnTo>
                  <a:lnTo>
                    <a:pt x="33" y="16"/>
                  </a:lnTo>
                  <a:lnTo>
                    <a:pt x="32" y="22"/>
                  </a:lnTo>
                  <a:lnTo>
                    <a:pt x="31" y="23"/>
                  </a:lnTo>
                  <a:lnTo>
                    <a:pt x="28" y="28"/>
                  </a:lnTo>
                  <a:lnTo>
                    <a:pt x="23" y="31"/>
                  </a:lnTo>
                  <a:lnTo>
                    <a:pt x="22" y="32"/>
                  </a:lnTo>
                  <a:lnTo>
                    <a:pt x="16" y="33"/>
                  </a:lnTo>
                  <a:lnTo>
                    <a:pt x="12" y="32"/>
                  </a:lnTo>
                  <a:lnTo>
                    <a:pt x="11" y="32"/>
                  </a:lnTo>
                  <a:lnTo>
                    <a:pt x="10" y="31"/>
                  </a:lnTo>
                  <a:lnTo>
                    <a:pt x="5" y="28"/>
                  </a:lnTo>
                  <a:lnTo>
                    <a:pt x="2" y="23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1" y="12"/>
                  </a:lnTo>
                  <a:lnTo>
                    <a:pt x="1" y="11"/>
                  </a:lnTo>
                  <a:lnTo>
                    <a:pt x="2" y="10"/>
                  </a:lnTo>
                  <a:lnTo>
                    <a:pt x="5" y="5"/>
                  </a:lnTo>
                  <a:lnTo>
                    <a:pt x="10" y="2"/>
                  </a:lnTo>
                  <a:lnTo>
                    <a:pt x="11" y="1"/>
                  </a:lnTo>
                  <a:lnTo>
                    <a:pt x="12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4" name="Freeform 414">
              <a:extLst>
                <a:ext uri="{FF2B5EF4-FFF2-40B4-BE49-F238E27FC236}">
                  <a16:creationId xmlns:a16="http://schemas.microsoft.com/office/drawing/2014/main" id="{634FA183-D39C-4273-B081-33B56ACE0426}"/>
                </a:ext>
              </a:extLst>
            </p:cNvPr>
            <p:cNvSpPr>
              <a:spLocks/>
            </p:cNvSpPr>
            <p:nvPr/>
          </p:nvSpPr>
          <p:spPr bwMode="auto">
            <a:xfrm>
              <a:off x="4780947" y="3921494"/>
              <a:ext cx="33416" cy="33416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9" y="1"/>
                </a:cxn>
                <a:cxn ang="0">
                  <a:pos x="23" y="3"/>
                </a:cxn>
                <a:cxn ang="0">
                  <a:pos x="26" y="6"/>
                </a:cxn>
                <a:cxn ang="0">
                  <a:pos x="28" y="10"/>
                </a:cxn>
                <a:cxn ang="0">
                  <a:pos x="29" y="15"/>
                </a:cxn>
                <a:cxn ang="0">
                  <a:pos x="28" y="20"/>
                </a:cxn>
                <a:cxn ang="0">
                  <a:pos x="26" y="23"/>
                </a:cxn>
                <a:cxn ang="0">
                  <a:pos x="23" y="26"/>
                </a:cxn>
                <a:cxn ang="0">
                  <a:pos x="19" y="28"/>
                </a:cxn>
                <a:cxn ang="0">
                  <a:pos x="14" y="29"/>
                </a:cxn>
                <a:cxn ang="0">
                  <a:pos x="10" y="28"/>
                </a:cxn>
                <a:cxn ang="0">
                  <a:pos x="6" y="26"/>
                </a:cxn>
                <a:cxn ang="0">
                  <a:pos x="3" y="23"/>
                </a:cxn>
                <a:cxn ang="0">
                  <a:pos x="1" y="20"/>
                </a:cxn>
                <a:cxn ang="0">
                  <a:pos x="0" y="15"/>
                </a:cxn>
                <a:cxn ang="0">
                  <a:pos x="1" y="10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10" y="1"/>
                </a:cxn>
                <a:cxn ang="0">
                  <a:pos x="14" y="0"/>
                </a:cxn>
              </a:cxnLst>
              <a:rect l="0" t="0" r="r" b="b"/>
              <a:pathLst>
                <a:path w="29" h="29">
                  <a:moveTo>
                    <a:pt x="14" y="0"/>
                  </a:moveTo>
                  <a:lnTo>
                    <a:pt x="19" y="1"/>
                  </a:lnTo>
                  <a:lnTo>
                    <a:pt x="23" y="3"/>
                  </a:lnTo>
                  <a:lnTo>
                    <a:pt x="26" y="6"/>
                  </a:lnTo>
                  <a:lnTo>
                    <a:pt x="28" y="10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3"/>
                  </a:lnTo>
                  <a:lnTo>
                    <a:pt x="23" y="26"/>
                  </a:lnTo>
                  <a:lnTo>
                    <a:pt x="19" y="28"/>
                  </a:lnTo>
                  <a:lnTo>
                    <a:pt x="14" y="29"/>
                  </a:lnTo>
                  <a:lnTo>
                    <a:pt x="10" y="28"/>
                  </a:lnTo>
                  <a:lnTo>
                    <a:pt x="6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5"/>
                  </a:lnTo>
                  <a:lnTo>
                    <a:pt x="1" y="10"/>
                  </a:lnTo>
                  <a:lnTo>
                    <a:pt x="3" y="6"/>
                  </a:lnTo>
                  <a:lnTo>
                    <a:pt x="6" y="3"/>
                  </a:lnTo>
                  <a:lnTo>
                    <a:pt x="10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5" name="Freeform 415">
              <a:extLst>
                <a:ext uri="{FF2B5EF4-FFF2-40B4-BE49-F238E27FC236}">
                  <a16:creationId xmlns:a16="http://schemas.microsoft.com/office/drawing/2014/main" id="{0B4BA5C1-FC47-4235-87AF-A2EEC5971E7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78643" y="3919190"/>
              <a:ext cx="38025" cy="38025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2" y="5"/>
                </a:cxn>
                <a:cxn ang="0">
                  <a:pos x="8" y="8"/>
                </a:cxn>
                <a:cxn ang="0">
                  <a:pos x="5" y="13"/>
                </a:cxn>
                <a:cxn ang="0">
                  <a:pos x="4" y="17"/>
                </a:cxn>
                <a:cxn ang="0">
                  <a:pos x="5" y="21"/>
                </a:cxn>
                <a:cxn ang="0">
                  <a:pos x="8" y="25"/>
                </a:cxn>
                <a:cxn ang="0">
                  <a:pos x="12" y="28"/>
                </a:cxn>
                <a:cxn ang="0">
                  <a:pos x="16" y="29"/>
                </a:cxn>
                <a:cxn ang="0">
                  <a:pos x="20" y="28"/>
                </a:cxn>
                <a:cxn ang="0">
                  <a:pos x="25" y="25"/>
                </a:cxn>
                <a:cxn ang="0">
                  <a:pos x="28" y="21"/>
                </a:cxn>
                <a:cxn ang="0">
                  <a:pos x="29" y="17"/>
                </a:cxn>
                <a:cxn ang="0">
                  <a:pos x="28" y="13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1" y="10"/>
                </a:cxn>
                <a:cxn ang="0">
                  <a:pos x="32" y="11"/>
                </a:cxn>
                <a:cxn ang="0">
                  <a:pos x="32" y="12"/>
                </a:cxn>
                <a:cxn ang="0">
                  <a:pos x="33" y="17"/>
                </a:cxn>
                <a:cxn ang="0">
                  <a:pos x="32" y="23"/>
                </a:cxn>
                <a:cxn ang="0">
                  <a:pos x="31" y="24"/>
                </a:cxn>
                <a:cxn ang="0">
                  <a:pos x="28" y="28"/>
                </a:cxn>
                <a:cxn ang="0">
                  <a:pos x="23" y="31"/>
                </a:cxn>
                <a:cxn ang="0">
                  <a:pos x="22" y="32"/>
                </a:cxn>
                <a:cxn ang="0">
                  <a:pos x="16" y="33"/>
                </a:cxn>
                <a:cxn ang="0">
                  <a:pos x="12" y="32"/>
                </a:cxn>
                <a:cxn ang="0">
                  <a:pos x="11" y="32"/>
                </a:cxn>
                <a:cxn ang="0">
                  <a:pos x="10" y="31"/>
                </a:cxn>
                <a:cxn ang="0">
                  <a:pos x="5" y="28"/>
                </a:cxn>
                <a:cxn ang="0">
                  <a:pos x="2" y="24"/>
                </a:cxn>
                <a:cxn ang="0">
                  <a:pos x="1" y="23"/>
                </a:cxn>
                <a:cxn ang="0">
                  <a:pos x="0" y="17"/>
                </a:cxn>
                <a:cxn ang="0">
                  <a:pos x="1" y="12"/>
                </a:cxn>
                <a:cxn ang="0">
                  <a:pos x="1" y="11"/>
                </a:cxn>
                <a:cxn ang="0">
                  <a:pos x="2" y="10"/>
                </a:cxn>
                <a:cxn ang="0">
                  <a:pos x="5" y="5"/>
                </a:cxn>
                <a:cxn ang="0">
                  <a:pos x="10" y="2"/>
                </a:cxn>
                <a:cxn ang="0">
                  <a:pos x="11" y="1"/>
                </a:cxn>
                <a:cxn ang="0">
                  <a:pos x="12" y="1"/>
                </a:cxn>
                <a:cxn ang="0">
                  <a:pos x="16" y="0"/>
                </a:cxn>
              </a:cxnLst>
              <a:rect l="0" t="0" r="r" b="b"/>
              <a:pathLst>
                <a:path w="33" h="33">
                  <a:moveTo>
                    <a:pt x="16" y="4"/>
                  </a:moveTo>
                  <a:lnTo>
                    <a:pt x="12" y="5"/>
                  </a:lnTo>
                  <a:lnTo>
                    <a:pt x="8" y="8"/>
                  </a:lnTo>
                  <a:lnTo>
                    <a:pt x="5" y="13"/>
                  </a:lnTo>
                  <a:lnTo>
                    <a:pt x="4" y="17"/>
                  </a:lnTo>
                  <a:lnTo>
                    <a:pt x="5" y="21"/>
                  </a:lnTo>
                  <a:lnTo>
                    <a:pt x="8" y="25"/>
                  </a:lnTo>
                  <a:lnTo>
                    <a:pt x="12" y="28"/>
                  </a:lnTo>
                  <a:lnTo>
                    <a:pt x="16" y="29"/>
                  </a:lnTo>
                  <a:lnTo>
                    <a:pt x="20" y="28"/>
                  </a:lnTo>
                  <a:lnTo>
                    <a:pt x="25" y="25"/>
                  </a:lnTo>
                  <a:lnTo>
                    <a:pt x="28" y="21"/>
                  </a:lnTo>
                  <a:lnTo>
                    <a:pt x="29" y="17"/>
                  </a:lnTo>
                  <a:lnTo>
                    <a:pt x="28" y="13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1" y="10"/>
                  </a:lnTo>
                  <a:lnTo>
                    <a:pt x="32" y="11"/>
                  </a:lnTo>
                  <a:lnTo>
                    <a:pt x="32" y="12"/>
                  </a:lnTo>
                  <a:lnTo>
                    <a:pt x="33" y="17"/>
                  </a:lnTo>
                  <a:lnTo>
                    <a:pt x="32" y="23"/>
                  </a:lnTo>
                  <a:lnTo>
                    <a:pt x="31" y="24"/>
                  </a:lnTo>
                  <a:lnTo>
                    <a:pt x="28" y="28"/>
                  </a:lnTo>
                  <a:lnTo>
                    <a:pt x="23" y="31"/>
                  </a:lnTo>
                  <a:lnTo>
                    <a:pt x="22" y="32"/>
                  </a:lnTo>
                  <a:lnTo>
                    <a:pt x="16" y="33"/>
                  </a:lnTo>
                  <a:lnTo>
                    <a:pt x="12" y="32"/>
                  </a:lnTo>
                  <a:lnTo>
                    <a:pt x="11" y="32"/>
                  </a:lnTo>
                  <a:lnTo>
                    <a:pt x="10" y="31"/>
                  </a:lnTo>
                  <a:lnTo>
                    <a:pt x="5" y="28"/>
                  </a:lnTo>
                  <a:lnTo>
                    <a:pt x="2" y="24"/>
                  </a:lnTo>
                  <a:lnTo>
                    <a:pt x="1" y="23"/>
                  </a:lnTo>
                  <a:lnTo>
                    <a:pt x="0" y="17"/>
                  </a:lnTo>
                  <a:lnTo>
                    <a:pt x="1" y="12"/>
                  </a:lnTo>
                  <a:lnTo>
                    <a:pt x="1" y="11"/>
                  </a:lnTo>
                  <a:lnTo>
                    <a:pt x="2" y="10"/>
                  </a:lnTo>
                  <a:lnTo>
                    <a:pt x="5" y="5"/>
                  </a:lnTo>
                  <a:lnTo>
                    <a:pt x="10" y="2"/>
                  </a:lnTo>
                  <a:lnTo>
                    <a:pt x="11" y="1"/>
                  </a:lnTo>
                  <a:lnTo>
                    <a:pt x="12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6" name="Freeform 416">
              <a:extLst>
                <a:ext uri="{FF2B5EF4-FFF2-40B4-BE49-F238E27FC236}">
                  <a16:creationId xmlns:a16="http://schemas.microsoft.com/office/drawing/2014/main" id="{4DB277C9-1539-4FF4-80B8-278D235268E0}"/>
                </a:ext>
              </a:extLst>
            </p:cNvPr>
            <p:cNvSpPr>
              <a:spLocks/>
            </p:cNvSpPr>
            <p:nvPr/>
          </p:nvSpPr>
          <p:spPr bwMode="auto">
            <a:xfrm>
              <a:off x="4878891" y="3676058"/>
              <a:ext cx="33416" cy="3226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8" y="0"/>
                </a:cxn>
                <a:cxn ang="0">
                  <a:pos x="21" y="2"/>
                </a:cxn>
                <a:cxn ang="0">
                  <a:pos x="25" y="4"/>
                </a:cxn>
                <a:cxn ang="0">
                  <a:pos x="27" y="7"/>
                </a:cxn>
                <a:cxn ang="0">
                  <a:pos x="28" y="10"/>
                </a:cxn>
                <a:cxn ang="0">
                  <a:pos x="29" y="14"/>
                </a:cxn>
                <a:cxn ang="0">
                  <a:pos x="27" y="22"/>
                </a:cxn>
                <a:cxn ang="0">
                  <a:pos x="25" y="25"/>
                </a:cxn>
                <a:cxn ang="0">
                  <a:pos x="21" y="27"/>
                </a:cxn>
                <a:cxn ang="0">
                  <a:pos x="18" y="28"/>
                </a:cxn>
                <a:cxn ang="0">
                  <a:pos x="11" y="28"/>
                </a:cxn>
                <a:cxn ang="0">
                  <a:pos x="5" y="25"/>
                </a:cxn>
                <a:cxn ang="0">
                  <a:pos x="2" y="22"/>
                </a:cxn>
                <a:cxn ang="0">
                  <a:pos x="0" y="14"/>
                </a:cxn>
                <a:cxn ang="0">
                  <a:pos x="1" y="10"/>
                </a:cxn>
                <a:cxn ang="0">
                  <a:pos x="2" y="7"/>
                </a:cxn>
                <a:cxn ang="0">
                  <a:pos x="5" y="4"/>
                </a:cxn>
                <a:cxn ang="0">
                  <a:pos x="11" y="0"/>
                </a:cxn>
              </a:cxnLst>
              <a:rect l="0" t="0" r="r" b="b"/>
              <a:pathLst>
                <a:path w="29" h="28">
                  <a:moveTo>
                    <a:pt x="11" y="0"/>
                  </a:moveTo>
                  <a:lnTo>
                    <a:pt x="18" y="0"/>
                  </a:lnTo>
                  <a:lnTo>
                    <a:pt x="21" y="2"/>
                  </a:lnTo>
                  <a:lnTo>
                    <a:pt x="25" y="4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29" y="14"/>
                  </a:lnTo>
                  <a:lnTo>
                    <a:pt x="27" y="22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8" y="28"/>
                  </a:lnTo>
                  <a:lnTo>
                    <a:pt x="11" y="28"/>
                  </a:lnTo>
                  <a:lnTo>
                    <a:pt x="5" y="25"/>
                  </a:lnTo>
                  <a:lnTo>
                    <a:pt x="2" y="22"/>
                  </a:lnTo>
                  <a:lnTo>
                    <a:pt x="0" y="14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4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7" name="Freeform 417">
              <a:extLst>
                <a:ext uri="{FF2B5EF4-FFF2-40B4-BE49-F238E27FC236}">
                  <a16:creationId xmlns:a16="http://schemas.microsoft.com/office/drawing/2014/main" id="{E5D2F197-5E37-4E9C-A223-BE27DA33D65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6587" y="3673754"/>
              <a:ext cx="38025" cy="36873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3" y="5"/>
                </a:cxn>
                <a:cxn ang="0">
                  <a:pos x="8" y="8"/>
                </a:cxn>
                <a:cxn ang="0">
                  <a:pos x="5" y="12"/>
                </a:cxn>
                <a:cxn ang="0">
                  <a:pos x="4" y="16"/>
                </a:cxn>
                <a:cxn ang="0">
                  <a:pos x="5" y="21"/>
                </a:cxn>
                <a:cxn ang="0">
                  <a:pos x="8" y="25"/>
                </a:cxn>
                <a:cxn ang="0">
                  <a:pos x="13" y="28"/>
                </a:cxn>
                <a:cxn ang="0">
                  <a:pos x="16" y="29"/>
                </a:cxn>
                <a:cxn ang="0">
                  <a:pos x="20" y="28"/>
                </a:cxn>
                <a:cxn ang="0">
                  <a:pos x="25" y="25"/>
                </a:cxn>
                <a:cxn ang="0">
                  <a:pos x="28" y="21"/>
                </a:cxn>
                <a:cxn ang="0">
                  <a:pos x="29" y="16"/>
                </a:cxn>
                <a:cxn ang="0">
                  <a:pos x="28" y="12"/>
                </a:cxn>
                <a:cxn ang="0">
                  <a:pos x="25" y="8"/>
                </a:cxn>
                <a:cxn ang="0">
                  <a:pos x="20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2" y="1"/>
                </a:cxn>
                <a:cxn ang="0">
                  <a:pos x="23" y="2"/>
                </a:cxn>
                <a:cxn ang="0">
                  <a:pos x="28" y="5"/>
                </a:cxn>
                <a:cxn ang="0">
                  <a:pos x="31" y="9"/>
                </a:cxn>
                <a:cxn ang="0">
                  <a:pos x="32" y="10"/>
                </a:cxn>
                <a:cxn ang="0">
                  <a:pos x="32" y="11"/>
                </a:cxn>
                <a:cxn ang="0">
                  <a:pos x="33" y="16"/>
                </a:cxn>
                <a:cxn ang="0">
                  <a:pos x="32" y="23"/>
                </a:cxn>
                <a:cxn ang="0">
                  <a:pos x="31" y="24"/>
                </a:cxn>
                <a:cxn ang="0">
                  <a:pos x="28" y="28"/>
                </a:cxn>
                <a:cxn ang="0">
                  <a:pos x="23" y="30"/>
                </a:cxn>
                <a:cxn ang="0">
                  <a:pos x="22" y="31"/>
                </a:cxn>
                <a:cxn ang="0">
                  <a:pos x="16" y="32"/>
                </a:cxn>
                <a:cxn ang="0">
                  <a:pos x="12" y="31"/>
                </a:cxn>
                <a:cxn ang="0">
                  <a:pos x="11" y="31"/>
                </a:cxn>
                <a:cxn ang="0">
                  <a:pos x="10" y="30"/>
                </a:cxn>
                <a:cxn ang="0">
                  <a:pos x="5" y="28"/>
                </a:cxn>
                <a:cxn ang="0">
                  <a:pos x="2" y="24"/>
                </a:cxn>
                <a:cxn ang="0">
                  <a:pos x="1" y="23"/>
                </a:cxn>
                <a:cxn ang="0">
                  <a:pos x="0" y="16"/>
                </a:cxn>
                <a:cxn ang="0">
                  <a:pos x="1" y="11"/>
                </a:cxn>
                <a:cxn ang="0">
                  <a:pos x="1" y="10"/>
                </a:cxn>
                <a:cxn ang="0">
                  <a:pos x="2" y="9"/>
                </a:cxn>
                <a:cxn ang="0">
                  <a:pos x="5" y="5"/>
                </a:cxn>
                <a:cxn ang="0">
                  <a:pos x="10" y="2"/>
                </a:cxn>
                <a:cxn ang="0">
                  <a:pos x="11" y="1"/>
                </a:cxn>
                <a:cxn ang="0">
                  <a:pos x="12" y="1"/>
                </a:cxn>
                <a:cxn ang="0">
                  <a:pos x="16" y="0"/>
                </a:cxn>
              </a:cxnLst>
              <a:rect l="0" t="0" r="r" b="b"/>
              <a:pathLst>
                <a:path w="33" h="32">
                  <a:moveTo>
                    <a:pt x="16" y="4"/>
                  </a:moveTo>
                  <a:lnTo>
                    <a:pt x="13" y="5"/>
                  </a:lnTo>
                  <a:lnTo>
                    <a:pt x="8" y="8"/>
                  </a:lnTo>
                  <a:lnTo>
                    <a:pt x="5" y="12"/>
                  </a:lnTo>
                  <a:lnTo>
                    <a:pt x="4" y="16"/>
                  </a:lnTo>
                  <a:lnTo>
                    <a:pt x="5" y="21"/>
                  </a:lnTo>
                  <a:lnTo>
                    <a:pt x="8" y="25"/>
                  </a:lnTo>
                  <a:lnTo>
                    <a:pt x="13" y="28"/>
                  </a:lnTo>
                  <a:lnTo>
                    <a:pt x="16" y="29"/>
                  </a:lnTo>
                  <a:lnTo>
                    <a:pt x="20" y="28"/>
                  </a:lnTo>
                  <a:lnTo>
                    <a:pt x="25" y="25"/>
                  </a:lnTo>
                  <a:lnTo>
                    <a:pt x="28" y="21"/>
                  </a:lnTo>
                  <a:lnTo>
                    <a:pt x="29" y="16"/>
                  </a:lnTo>
                  <a:lnTo>
                    <a:pt x="28" y="12"/>
                  </a:lnTo>
                  <a:lnTo>
                    <a:pt x="25" y="8"/>
                  </a:lnTo>
                  <a:lnTo>
                    <a:pt x="20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2" y="1"/>
                  </a:lnTo>
                  <a:lnTo>
                    <a:pt x="23" y="2"/>
                  </a:lnTo>
                  <a:lnTo>
                    <a:pt x="28" y="5"/>
                  </a:lnTo>
                  <a:lnTo>
                    <a:pt x="31" y="9"/>
                  </a:lnTo>
                  <a:lnTo>
                    <a:pt x="32" y="10"/>
                  </a:lnTo>
                  <a:lnTo>
                    <a:pt x="32" y="11"/>
                  </a:lnTo>
                  <a:lnTo>
                    <a:pt x="33" y="16"/>
                  </a:lnTo>
                  <a:lnTo>
                    <a:pt x="32" y="23"/>
                  </a:lnTo>
                  <a:lnTo>
                    <a:pt x="31" y="24"/>
                  </a:lnTo>
                  <a:lnTo>
                    <a:pt x="28" y="28"/>
                  </a:lnTo>
                  <a:lnTo>
                    <a:pt x="23" y="30"/>
                  </a:lnTo>
                  <a:lnTo>
                    <a:pt x="22" y="31"/>
                  </a:lnTo>
                  <a:lnTo>
                    <a:pt x="16" y="32"/>
                  </a:lnTo>
                  <a:lnTo>
                    <a:pt x="12" y="31"/>
                  </a:lnTo>
                  <a:lnTo>
                    <a:pt x="11" y="31"/>
                  </a:lnTo>
                  <a:lnTo>
                    <a:pt x="10" y="30"/>
                  </a:lnTo>
                  <a:lnTo>
                    <a:pt x="5" y="28"/>
                  </a:lnTo>
                  <a:lnTo>
                    <a:pt x="2" y="24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11"/>
                  </a:lnTo>
                  <a:lnTo>
                    <a:pt x="1" y="10"/>
                  </a:lnTo>
                  <a:lnTo>
                    <a:pt x="2" y="9"/>
                  </a:lnTo>
                  <a:lnTo>
                    <a:pt x="5" y="5"/>
                  </a:lnTo>
                  <a:lnTo>
                    <a:pt x="10" y="2"/>
                  </a:lnTo>
                  <a:lnTo>
                    <a:pt x="11" y="1"/>
                  </a:lnTo>
                  <a:lnTo>
                    <a:pt x="12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8" name="Freeform 418">
              <a:extLst>
                <a:ext uri="{FF2B5EF4-FFF2-40B4-BE49-F238E27FC236}">
                  <a16:creationId xmlns:a16="http://schemas.microsoft.com/office/drawing/2014/main" id="{167D6933-02DC-424A-B529-F18908F3B3F1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6975" y="3971042"/>
              <a:ext cx="32264" cy="33416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8" y="1"/>
                </a:cxn>
                <a:cxn ang="0">
                  <a:pos x="22" y="3"/>
                </a:cxn>
                <a:cxn ang="0">
                  <a:pos x="25" y="6"/>
                </a:cxn>
                <a:cxn ang="0">
                  <a:pos x="27" y="10"/>
                </a:cxn>
                <a:cxn ang="0">
                  <a:pos x="28" y="14"/>
                </a:cxn>
                <a:cxn ang="0">
                  <a:pos x="27" y="19"/>
                </a:cxn>
                <a:cxn ang="0">
                  <a:pos x="25" y="23"/>
                </a:cxn>
                <a:cxn ang="0">
                  <a:pos x="22" y="26"/>
                </a:cxn>
                <a:cxn ang="0">
                  <a:pos x="18" y="28"/>
                </a:cxn>
                <a:cxn ang="0">
                  <a:pos x="14" y="29"/>
                </a:cxn>
                <a:cxn ang="0">
                  <a:pos x="10" y="28"/>
                </a:cxn>
                <a:cxn ang="0">
                  <a:pos x="7" y="27"/>
                </a:cxn>
                <a:cxn ang="0">
                  <a:pos x="4" y="24"/>
                </a:cxn>
                <a:cxn ang="0">
                  <a:pos x="0" y="18"/>
                </a:cxn>
                <a:cxn ang="0">
                  <a:pos x="0" y="10"/>
                </a:cxn>
                <a:cxn ang="0">
                  <a:pos x="2" y="8"/>
                </a:cxn>
                <a:cxn ang="0">
                  <a:pos x="4" y="4"/>
                </a:cxn>
                <a:cxn ang="0">
                  <a:pos x="7" y="2"/>
                </a:cxn>
                <a:cxn ang="0">
                  <a:pos x="10" y="1"/>
                </a:cxn>
                <a:cxn ang="0">
                  <a:pos x="14" y="0"/>
                </a:cxn>
              </a:cxnLst>
              <a:rect l="0" t="0" r="r" b="b"/>
              <a:pathLst>
                <a:path w="28" h="29">
                  <a:moveTo>
                    <a:pt x="14" y="0"/>
                  </a:moveTo>
                  <a:lnTo>
                    <a:pt x="18" y="1"/>
                  </a:lnTo>
                  <a:lnTo>
                    <a:pt x="22" y="3"/>
                  </a:lnTo>
                  <a:lnTo>
                    <a:pt x="25" y="6"/>
                  </a:lnTo>
                  <a:lnTo>
                    <a:pt x="27" y="10"/>
                  </a:lnTo>
                  <a:lnTo>
                    <a:pt x="28" y="14"/>
                  </a:lnTo>
                  <a:lnTo>
                    <a:pt x="27" y="19"/>
                  </a:lnTo>
                  <a:lnTo>
                    <a:pt x="25" y="23"/>
                  </a:lnTo>
                  <a:lnTo>
                    <a:pt x="22" y="26"/>
                  </a:lnTo>
                  <a:lnTo>
                    <a:pt x="18" y="28"/>
                  </a:lnTo>
                  <a:lnTo>
                    <a:pt x="14" y="29"/>
                  </a:lnTo>
                  <a:lnTo>
                    <a:pt x="10" y="28"/>
                  </a:lnTo>
                  <a:lnTo>
                    <a:pt x="7" y="27"/>
                  </a:lnTo>
                  <a:lnTo>
                    <a:pt x="4" y="24"/>
                  </a:lnTo>
                  <a:lnTo>
                    <a:pt x="0" y="18"/>
                  </a:lnTo>
                  <a:lnTo>
                    <a:pt x="0" y="10"/>
                  </a:lnTo>
                  <a:lnTo>
                    <a:pt x="2" y="8"/>
                  </a:lnTo>
                  <a:lnTo>
                    <a:pt x="4" y="4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9" name="Line 419">
              <a:extLst>
                <a:ext uri="{FF2B5EF4-FFF2-40B4-BE49-F238E27FC236}">
                  <a16:creationId xmlns:a16="http://schemas.microsoft.com/office/drawing/2014/main" id="{C79FE3D7-FFA5-4F2D-A1B5-8504C1FF87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88087" y="3987174"/>
              <a:ext cx="1152" cy="576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0" name="Line 420">
              <a:extLst>
                <a:ext uri="{FF2B5EF4-FFF2-40B4-BE49-F238E27FC236}">
                  <a16:creationId xmlns:a16="http://schemas.microsoft.com/office/drawing/2014/main" id="{DA68F975-C83F-4B04-AD75-C4AA53863C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85782" y="3992936"/>
              <a:ext cx="2305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1" name="Line 421">
              <a:extLst>
                <a:ext uri="{FF2B5EF4-FFF2-40B4-BE49-F238E27FC236}">
                  <a16:creationId xmlns:a16="http://schemas.microsoft.com/office/drawing/2014/main" id="{62E79934-1196-4EC9-968D-7F709456A81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82325" y="3997545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2" name="Line 422">
              <a:extLst>
                <a:ext uri="{FF2B5EF4-FFF2-40B4-BE49-F238E27FC236}">
                  <a16:creationId xmlns:a16="http://schemas.microsoft.com/office/drawing/2014/main" id="{A9016C27-9D20-4C7B-A355-6EB3A6DD9C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77716" y="4001002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3" name="Line 423">
              <a:extLst>
                <a:ext uri="{FF2B5EF4-FFF2-40B4-BE49-F238E27FC236}">
                  <a16:creationId xmlns:a16="http://schemas.microsoft.com/office/drawing/2014/main" id="{1814B372-B1C9-4A0A-BB84-70F57C9CDE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73107" y="4003306"/>
              <a:ext cx="4609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4" name="Line 424">
              <a:extLst>
                <a:ext uri="{FF2B5EF4-FFF2-40B4-BE49-F238E27FC236}">
                  <a16:creationId xmlns:a16="http://schemas.microsoft.com/office/drawing/2014/main" id="{2D68FD79-5F88-41AE-AC25-BA5158FBC0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68498" y="4003306"/>
              <a:ext cx="4609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" name="Line 425">
              <a:extLst>
                <a:ext uri="{FF2B5EF4-FFF2-40B4-BE49-F238E27FC236}">
                  <a16:creationId xmlns:a16="http://schemas.microsoft.com/office/drawing/2014/main" id="{58AEF571-B2E4-43EF-A22F-C4E142D913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65041" y="4002154"/>
              <a:ext cx="3457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6" name="Line 426">
              <a:extLst>
                <a:ext uri="{FF2B5EF4-FFF2-40B4-BE49-F238E27FC236}">
                  <a16:creationId xmlns:a16="http://schemas.microsoft.com/office/drawing/2014/main" id="{2E5EB294-C101-434A-A6F6-877BE63EF4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61584" y="3998697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7" name="Line 427">
              <a:extLst>
                <a:ext uri="{FF2B5EF4-FFF2-40B4-BE49-F238E27FC236}">
                  <a16:creationId xmlns:a16="http://schemas.microsoft.com/office/drawing/2014/main" id="{342E268D-F11B-44AF-B099-59E6C8DD3C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56975" y="3991784"/>
              <a:ext cx="4609" cy="6914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8" name="Line 428">
              <a:extLst>
                <a:ext uri="{FF2B5EF4-FFF2-40B4-BE49-F238E27FC236}">
                  <a16:creationId xmlns:a16="http://schemas.microsoft.com/office/drawing/2014/main" id="{6E798941-080B-44D4-BE56-56A612E79E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56975" y="3982565"/>
              <a:ext cx="1152" cy="921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9" name="Line 429">
              <a:extLst>
                <a:ext uri="{FF2B5EF4-FFF2-40B4-BE49-F238E27FC236}">
                  <a16:creationId xmlns:a16="http://schemas.microsoft.com/office/drawing/2014/main" id="{9EF1B64C-B14D-4C10-A6CD-1D44D7F7754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56975" y="3980261"/>
              <a:ext cx="2305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0" name="Line 430">
              <a:extLst>
                <a:ext uri="{FF2B5EF4-FFF2-40B4-BE49-F238E27FC236}">
                  <a16:creationId xmlns:a16="http://schemas.microsoft.com/office/drawing/2014/main" id="{311F925E-DEEF-42BD-9447-29D8DF1DD74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59280" y="3975652"/>
              <a:ext cx="2305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1" name="Line 431">
              <a:extLst>
                <a:ext uri="{FF2B5EF4-FFF2-40B4-BE49-F238E27FC236}">
                  <a16:creationId xmlns:a16="http://schemas.microsoft.com/office/drawing/2014/main" id="{25310297-2618-453F-BCEA-8EDF16C75C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61584" y="3973347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2" name="Line 432">
              <a:extLst>
                <a:ext uri="{FF2B5EF4-FFF2-40B4-BE49-F238E27FC236}">
                  <a16:creationId xmlns:a16="http://schemas.microsoft.com/office/drawing/2014/main" id="{D8FBB525-1093-4E26-96E9-0F2C98B320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65041" y="3972195"/>
              <a:ext cx="3457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3" name="Line 433">
              <a:extLst>
                <a:ext uri="{FF2B5EF4-FFF2-40B4-BE49-F238E27FC236}">
                  <a16:creationId xmlns:a16="http://schemas.microsoft.com/office/drawing/2014/main" id="{2115C19F-6B56-4986-A521-D260B92241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68498" y="3971042"/>
              <a:ext cx="4609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4" name="Line 434">
              <a:extLst>
                <a:ext uri="{FF2B5EF4-FFF2-40B4-BE49-F238E27FC236}">
                  <a16:creationId xmlns:a16="http://schemas.microsoft.com/office/drawing/2014/main" id="{F1E456C3-8E49-46E4-A5C6-25DB8B4133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3107" y="3971042"/>
              <a:ext cx="4609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5" name="Line 435">
              <a:extLst>
                <a:ext uri="{FF2B5EF4-FFF2-40B4-BE49-F238E27FC236}">
                  <a16:creationId xmlns:a16="http://schemas.microsoft.com/office/drawing/2014/main" id="{837530B0-5D08-4A26-B0CD-4E0AB43221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7716" y="3972195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6" name="Line 436">
              <a:extLst>
                <a:ext uri="{FF2B5EF4-FFF2-40B4-BE49-F238E27FC236}">
                  <a16:creationId xmlns:a16="http://schemas.microsoft.com/office/drawing/2014/main" id="{AFF5F288-81C2-4833-A2D6-5D91834199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82325" y="3974499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7" name="Line 437">
              <a:extLst>
                <a:ext uri="{FF2B5EF4-FFF2-40B4-BE49-F238E27FC236}">
                  <a16:creationId xmlns:a16="http://schemas.microsoft.com/office/drawing/2014/main" id="{38C93FF7-4CC2-4EE1-B1F7-05B3BBB36D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85782" y="3977956"/>
              <a:ext cx="2305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8" name="Line 438">
              <a:extLst>
                <a:ext uri="{FF2B5EF4-FFF2-40B4-BE49-F238E27FC236}">
                  <a16:creationId xmlns:a16="http://schemas.microsoft.com/office/drawing/2014/main" id="{E56FE309-DDB2-4573-8E95-D0908279AE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88087" y="3982565"/>
              <a:ext cx="1152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9" name="Freeform 439">
              <a:extLst>
                <a:ext uri="{FF2B5EF4-FFF2-40B4-BE49-F238E27FC236}">
                  <a16:creationId xmlns:a16="http://schemas.microsoft.com/office/drawing/2014/main" id="{153C0F17-E656-4450-80F5-44E4970E9B1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1991" y="5150979"/>
              <a:ext cx="33416" cy="3226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8" y="0"/>
                </a:cxn>
                <a:cxn ang="0">
                  <a:pos x="24" y="3"/>
                </a:cxn>
                <a:cxn ang="0">
                  <a:pos x="27" y="6"/>
                </a:cxn>
                <a:cxn ang="0">
                  <a:pos x="28" y="9"/>
                </a:cxn>
                <a:cxn ang="0">
                  <a:pos x="29" y="13"/>
                </a:cxn>
                <a:cxn ang="0">
                  <a:pos x="27" y="21"/>
                </a:cxn>
                <a:cxn ang="0">
                  <a:pos x="24" y="24"/>
                </a:cxn>
                <a:cxn ang="0">
                  <a:pos x="18" y="28"/>
                </a:cxn>
                <a:cxn ang="0">
                  <a:pos x="11" y="28"/>
                </a:cxn>
                <a:cxn ang="0">
                  <a:pos x="8" y="26"/>
                </a:cxn>
                <a:cxn ang="0">
                  <a:pos x="4" y="24"/>
                </a:cxn>
                <a:cxn ang="0">
                  <a:pos x="2" y="21"/>
                </a:cxn>
                <a:cxn ang="0">
                  <a:pos x="0" y="13"/>
                </a:cxn>
                <a:cxn ang="0">
                  <a:pos x="1" y="9"/>
                </a:cxn>
                <a:cxn ang="0">
                  <a:pos x="2" y="6"/>
                </a:cxn>
                <a:cxn ang="0">
                  <a:pos x="4" y="3"/>
                </a:cxn>
                <a:cxn ang="0">
                  <a:pos x="8" y="2"/>
                </a:cxn>
                <a:cxn ang="0">
                  <a:pos x="11" y="0"/>
                </a:cxn>
              </a:cxnLst>
              <a:rect l="0" t="0" r="r" b="b"/>
              <a:pathLst>
                <a:path w="29" h="28">
                  <a:moveTo>
                    <a:pt x="11" y="0"/>
                  </a:moveTo>
                  <a:lnTo>
                    <a:pt x="18" y="0"/>
                  </a:lnTo>
                  <a:lnTo>
                    <a:pt x="24" y="3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3"/>
                  </a:lnTo>
                  <a:lnTo>
                    <a:pt x="27" y="21"/>
                  </a:lnTo>
                  <a:lnTo>
                    <a:pt x="24" y="24"/>
                  </a:lnTo>
                  <a:lnTo>
                    <a:pt x="18" y="28"/>
                  </a:lnTo>
                  <a:lnTo>
                    <a:pt x="11" y="28"/>
                  </a:lnTo>
                  <a:lnTo>
                    <a:pt x="8" y="26"/>
                  </a:lnTo>
                  <a:lnTo>
                    <a:pt x="4" y="24"/>
                  </a:lnTo>
                  <a:lnTo>
                    <a:pt x="2" y="21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3"/>
                  </a:lnTo>
                  <a:lnTo>
                    <a:pt x="8" y="2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0" name="Line 440">
              <a:extLst>
                <a:ext uri="{FF2B5EF4-FFF2-40B4-BE49-F238E27FC236}">
                  <a16:creationId xmlns:a16="http://schemas.microsoft.com/office/drawing/2014/main" id="{71DDE215-F96B-4A9B-9EDD-9E37254F3D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93103" y="5165959"/>
              <a:ext cx="2305" cy="921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1" name="Line 441">
              <a:extLst>
                <a:ext uri="{FF2B5EF4-FFF2-40B4-BE49-F238E27FC236}">
                  <a16:creationId xmlns:a16="http://schemas.microsoft.com/office/drawing/2014/main" id="{0C9FB734-7ABB-47D2-8361-A56E82DA55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89646" y="5175177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2" name="Line 442">
              <a:extLst>
                <a:ext uri="{FF2B5EF4-FFF2-40B4-BE49-F238E27FC236}">
                  <a16:creationId xmlns:a16="http://schemas.microsoft.com/office/drawing/2014/main" id="{66A34133-73ED-4344-9EF5-48CEE30365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82732" y="5178634"/>
              <a:ext cx="6914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3" name="Line 443">
              <a:extLst>
                <a:ext uri="{FF2B5EF4-FFF2-40B4-BE49-F238E27FC236}">
                  <a16:creationId xmlns:a16="http://schemas.microsoft.com/office/drawing/2014/main" id="{2A69D59D-825E-4326-98F5-3A63AB5FA5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74666" y="5183243"/>
              <a:ext cx="8066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" name="Line 444">
              <a:extLst>
                <a:ext uri="{FF2B5EF4-FFF2-40B4-BE49-F238E27FC236}">
                  <a16:creationId xmlns:a16="http://schemas.microsoft.com/office/drawing/2014/main" id="{AD2DC186-59B2-410D-8E1D-4F4A7DB03B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171209" y="5180939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5" name="Line 445">
              <a:extLst>
                <a:ext uri="{FF2B5EF4-FFF2-40B4-BE49-F238E27FC236}">
                  <a16:creationId xmlns:a16="http://schemas.microsoft.com/office/drawing/2014/main" id="{D5AE2EEC-2CBB-49ED-8FB2-24E217268F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166600" y="5178634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6" name="Line 446">
              <a:extLst>
                <a:ext uri="{FF2B5EF4-FFF2-40B4-BE49-F238E27FC236}">
                  <a16:creationId xmlns:a16="http://schemas.microsoft.com/office/drawing/2014/main" id="{4B815D85-58BD-4DAC-B621-86E7CCE031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164296" y="5175177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7" name="Line 447">
              <a:extLst>
                <a:ext uri="{FF2B5EF4-FFF2-40B4-BE49-F238E27FC236}">
                  <a16:creationId xmlns:a16="http://schemas.microsoft.com/office/drawing/2014/main" id="{BAA87CD9-A4E2-45F6-A5F9-EC9B3EDAF8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161991" y="5165959"/>
              <a:ext cx="2305" cy="921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8" name="Line 448">
              <a:extLst>
                <a:ext uri="{FF2B5EF4-FFF2-40B4-BE49-F238E27FC236}">
                  <a16:creationId xmlns:a16="http://schemas.microsoft.com/office/drawing/2014/main" id="{762A4BA7-6B5D-4AA2-929E-B3CEBE2F76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61991" y="5161350"/>
              <a:ext cx="1152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9" name="Line 449">
              <a:extLst>
                <a:ext uri="{FF2B5EF4-FFF2-40B4-BE49-F238E27FC236}">
                  <a16:creationId xmlns:a16="http://schemas.microsoft.com/office/drawing/2014/main" id="{B6ABD302-44F2-40AE-8AF3-2940994DAC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63143" y="5157893"/>
              <a:ext cx="1152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0" name="Line 450">
              <a:extLst>
                <a:ext uri="{FF2B5EF4-FFF2-40B4-BE49-F238E27FC236}">
                  <a16:creationId xmlns:a16="http://schemas.microsoft.com/office/drawing/2014/main" id="{8850FE3C-8ABA-4ECF-8726-4A01574D23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64296" y="5154436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1" name="Line 451">
              <a:extLst>
                <a:ext uri="{FF2B5EF4-FFF2-40B4-BE49-F238E27FC236}">
                  <a16:creationId xmlns:a16="http://schemas.microsoft.com/office/drawing/2014/main" id="{4FF728B6-83F4-45FD-BBFA-2A65F6F008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66600" y="5153284"/>
              <a:ext cx="4609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2" name="Line 452">
              <a:extLst>
                <a:ext uri="{FF2B5EF4-FFF2-40B4-BE49-F238E27FC236}">
                  <a16:creationId xmlns:a16="http://schemas.microsoft.com/office/drawing/2014/main" id="{4F0C6E4D-1F9D-4548-8BAB-52BFFE22E1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71209" y="5150979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3" name="Line 453">
              <a:extLst>
                <a:ext uri="{FF2B5EF4-FFF2-40B4-BE49-F238E27FC236}">
                  <a16:creationId xmlns:a16="http://schemas.microsoft.com/office/drawing/2014/main" id="{A42E7DEC-120A-4CDA-8617-CBD895BE4B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74666" y="5150979"/>
              <a:ext cx="8066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4" name="Line 454">
              <a:extLst>
                <a:ext uri="{FF2B5EF4-FFF2-40B4-BE49-F238E27FC236}">
                  <a16:creationId xmlns:a16="http://schemas.microsoft.com/office/drawing/2014/main" id="{8F599B6D-1C46-4BB8-9167-F0381CF15C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82732" y="5150979"/>
              <a:ext cx="6914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5" name="Line 455">
              <a:extLst>
                <a:ext uri="{FF2B5EF4-FFF2-40B4-BE49-F238E27FC236}">
                  <a16:creationId xmlns:a16="http://schemas.microsoft.com/office/drawing/2014/main" id="{A474D919-3504-4F59-A990-3EE283278F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89646" y="5154436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6" name="Line 456">
              <a:extLst>
                <a:ext uri="{FF2B5EF4-FFF2-40B4-BE49-F238E27FC236}">
                  <a16:creationId xmlns:a16="http://schemas.microsoft.com/office/drawing/2014/main" id="{983DDAD0-6252-45A4-8479-AD3CF0B93A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3103" y="5157893"/>
              <a:ext cx="1152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7" name="Line 457">
              <a:extLst>
                <a:ext uri="{FF2B5EF4-FFF2-40B4-BE49-F238E27FC236}">
                  <a16:creationId xmlns:a16="http://schemas.microsoft.com/office/drawing/2014/main" id="{AAF3B691-EC52-4F51-B8ED-55C27CF67E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4255" y="5161350"/>
              <a:ext cx="1152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8" name="Freeform 458">
              <a:extLst>
                <a:ext uri="{FF2B5EF4-FFF2-40B4-BE49-F238E27FC236}">
                  <a16:creationId xmlns:a16="http://schemas.microsoft.com/office/drawing/2014/main" id="{17FDF306-7B7B-44E0-9D98-8BE32AF3D6C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5651" y="5248923"/>
              <a:ext cx="32264" cy="32264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8" y="0"/>
                </a:cxn>
                <a:cxn ang="0">
                  <a:pos x="24" y="4"/>
                </a:cxn>
                <a:cxn ang="0">
                  <a:pos x="26" y="7"/>
                </a:cxn>
                <a:cxn ang="0">
                  <a:pos x="28" y="10"/>
                </a:cxn>
                <a:cxn ang="0">
                  <a:pos x="28" y="14"/>
                </a:cxn>
                <a:cxn ang="0">
                  <a:pos x="27" y="19"/>
                </a:cxn>
                <a:cxn ang="0">
                  <a:pos x="25" y="22"/>
                </a:cxn>
                <a:cxn ang="0">
                  <a:pos x="22" y="25"/>
                </a:cxn>
                <a:cxn ang="0">
                  <a:pos x="19" y="27"/>
                </a:cxn>
                <a:cxn ang="0">
                  <a:pos x="14" y="28"/>
                </a:cxn>
                <a:cxn ang="0">
                  <a:pos x="10" y="28"/>
                </a:cxn>
                <a:cxn ang="0">
                  <a:pos x="7" y="26"/>
                </a:cxn>
                <a:cxn ang="0">
                  <a:pos x="3" y="24"/>
                </a:cxn>
                <a:cxn ang="0">
                  <a:pos x="1" y="21"/>
                </a:cxn>
                <a:cxn ang="0">
                  <a:pos x="1" y="18"/>
                </a:cxn>
                <a:cxn ang="0">
                  <a:pos x="0" y="14"/>
                </a:cxn>
                <a:cxn ang="0">
                  <a:pos x="1" y="7"/>
                </a:cxn>
                <a:cxn ang="0">
                  <a:pos x="3" y="4"/>
                </a:cxn>
                <a:cxn ang="0">
                  <a:pos x="7" y="2"/>
                </a:cxn>
                <a:cxn ang="0">
                  <a:pos x="10" y="0"/>
                </a:cxn>
              </a:cxnLst>
              <a:rect l="0" t="0" r="r" b="b"/>
              <a:pathLst>
                <a:path w="28" h="28">
                  <a:moveTo>
                    <a:pt x="10" y="0"/>
                  </a:moveTo>
                  <a:lnTo>
                    <a:pt x="18" y="0"/>
                  </a:lnTo>
                  <a:lnTo>
                    <a:pt x="24" y="4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8" y="14"/>
                  </a:lnTo>
                  <a:lnTo>
                    <a:pt x="27" y="19"/>
                  </a:lnTo>
                  <a:lnTo>
                    <a:pt x="25" y="22"/>
                  </a:lnTo>
                  <a:lnTo>
                    <a:pt x="22" y="25"/>
                  </a:lnTo>
                  <a:lnTo>
                    <a:pt x="19" y="27"/>
                  </a:lnTo>
                  <a:lnTo>
                    <a:pt x="14" y="28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3" y="24"/>
                  </a:lnTo>
                  <a:lnTo>
                    <a:pt x="1" y="21"/>
                  </a:lnTo>
                  <a:lnTo>
                    <a:pt x="1" y="18"/>
                  </a:lnTo>
                  <a:lnTo>
                    <a:pt x="0" y="14"/>
                  </a:lnTo>
                  <a:lnTo>
                    <a:pt x="1" y="7"/>
                  </a:lnTo>
                  <a:lnTo>
                    <a:pt x="3" y="4"/>
                  </a:lnTo>
                  <a:lnTo>
                    <a:pt x="7" y="2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9" name="Line 459">
              <a:extLst>
                <a:ext uri="{FF2B5EF4-FFF2-40B4-BE49-F238E27FC236}">
                  <a16:creationId xmlns:a16="http://schemas.microsoft.com/office/drawing/2014/main" id="{B61574C9-80F4-4007-AF29-067982139C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46763" y="5265055"/>
              <a:ext cx="1152" cy="576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0" name="Line 460">
              <a:extLst>
                <a:ext uri="{FF2B5EF4-FFF2-40B4-BE49-F238E27FC236}">
                  <a16:creationId xmlns:a16="http://schemas.microsoft.com/office/drawing/2014/main" id="{C0C3DE90-52CB-4DEC-B3B2-22B43CA02D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44458" y="5270817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1" name="Line 461">
              <a:extLst>
                <a:ext uri="{FF2B5EF4-FFF2-40B4-BE49-F238E27FC236}">
                  <a16:creationId xmlns:a16="http://schemas.microsoft.com/office/drawing/2014/main" id="{691806E8-DAAA-4B2B-A7E6-42F38732D0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41001" y="5274274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2" name="Line 462">
              <a:extLst>
                <a:ext uri="{FF2B5EF4-FFF2-40B4-BE49-F238E27FC236}">
                  <a16:creationId xmlns:a16="http://schemas.microsoft.com/office/drawing/2014/main" id="{516858CA-830F-4F06-B0C8-A9DDE29F87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37545" y="5277730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3" name="Line 463">
              <a:extLst>
                <a:ext uri="{FF2B5EF4-FFF2-40B4-BE49-F238E27FC236}">
                  <a16:creationId xmlns:a16="http://schemas.microsoft.com/office/drawing/2014/main" id="{38049504-D211-4483-BCDD-67AA591986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31783" y="5280035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" name="Line 464">
              <a:extLst>
                <a:ext uri="{FF2B5EF4-FFF2-40B4-BE49-F238E27FC236}">
                  <a16:creationId xmlns:a16="http://schemas.microsoft.com/office/drawing/2014/main" id="{0B15EBE6-D288-48BC-A03E-9A9F673EB6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27174" y="5281187"/>
              <a:ext cx="4609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" name="Line 465">
              <a:extLst>
                <a:ext uri="{FF2B5EF4-FFF2-40B4-BE49-F238E27FC236}">
                  <a16:creationId xmlns:a16="http://schemas.microsoft.com/office/drawing/2014/main" id="{4AE552EA-2342-4B04-A909-C2DBDC9469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23717" y="5278883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6" name="Line 466">
              <a:extLst>
                <a:ext uri="{FF2B5EF4-FFF2-40B4-BE49-F238E27FC236}">
                  <a16:creationId xmlns:a16="http://schemas.microsoft.com/office/drawing/2014/main" id="{FD585DAA-83EC-4237-81BD-347828428D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19108" y="5276578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7" name="Line 467">
              <a:extLst>
                <a:ext uri="{FF2B5EF4-FFF2-40B4-BE49-F238E27FC236}">
                  <a16:creationId xmlns:a16="http://schemas.microsoft.com/office/drawing/2014/main" id="{AA472BCC-A2CB-45B5-B961-2E7F2A53A0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16803" y="5273121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8" name="Line 468">
              <a:extLst>
                <a:ext uri="{FF2B5EF4-FFF2-40B4-BE49-F238E27FC236}">
                  <a16:creationId xmlns:a16="http://schemas.microsoft.com/office/drawing/2014/main" id="{3CA31FAD-5078-49A2-9C04-42B97A35A7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16803" y="5269664"/>
              <a:ext cx="1152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9" name="Line 469">
              <a:extLst>
                <a:ext uri="{FF2B5EF4-FFF2-40B4-BE49-F238E27FC236}">
                  <a16:creationId xmlns:a16="http://schemas.microsoft.com/office/drawing/2014/main" id="{81D44E40-92A5-4DD0-AE2B-B5B7E87D52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15651" y="5265055"/>
              <a:ext cx="1152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0" name="Line 470">
              <a:extLst>
                <a:ext uri="{FF2B5EF4-FFF2-40B4-BE49-F238E27FC236}">
                  <a16:creationId xmlns:a16="http://schemas.microsoft.com/office/drawing/2014/main" id="{FC63A248-880D-40F2-B5E3-F4937A9F79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15651" y="5256989"/>
              <a:ext cx="1152" cy="8066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1" name="Line 471">
              <a:extLst>
                <a:ext uri="{FF2B5EF4-FFF2-40B4-BE49-F238E27FC236}">
                  <a16:creationId xmlns:a16="http://schemas.microsoft.com/office/drawing/2014/main" id="{21BB2B53-2D11-430D-B3C1-26740CCE95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16803" y="5253533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2" name="Line 472">
              <a:extLst>
                <a:ext uri="{FF2B5EF4-FFF2-40B4-BE49-F238E27FC236}">
                  <a16:creationId xmlns:a16="http://schemas.microsoft.com/office/drawing/2014/main" id="{7D490926-40FF-49BE-A694-6419FC0354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19108" y="5251228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3" name="Line 473">
              <a:extLst>
                <a:ext uri="{FF2B5EF4-FFF2-40B4-BE49-F238E27FC236}">
                  <a16:creationId xmlns:a16="http://schemas.microsoft.com/office/drawing/2014/main" id="{26DAE841-07BE-4E2A-B6DF-D172589CAA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23717" y="5248923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4" name="Line 474">
              <a:extLst>
                <a:ext uri="{FF2B5EF4-FFF2-40B4-BE49-F238E27FC236}">
                  <a16:creationId xmlns:a16="http://schemas.microsoft.com/office/drawing/2014/main" id="{73FFFA39-71F7-47AE-B18F-3F031F5439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7174" y="5248923"/>
              <a:ext cx="9218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" name="Line 475">
              <a:extLst>
                <a:ext uri="{FF2B5EF4-FFF2-40B4-BE49-F238E27FC236}">
                  <a16:creationId xmlns:a16="http://schemas.microsoft.com/office/drawing/2014/main" id="{028570D5-D337-4554-9F39-2EAB8F05A0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36392" y="5248923"/>
              <a:ext cx="6914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6" name="Line 476">
              <a:extLst>
                <a:ext uri="{FF2B5EF4-FFF2-40B4-BE49-F238E27FC236}">
                  <a16:creationId xmlns:a16="http://schemas.microsoft.com/office/drawing/2014/main" id="{8B5807CF-6CE1-4AA8-8190-3A39609B51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3306" y="5253533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7" name="Line 477">
              <a:extLst>
                <a:ext uri="{FF2B5EF4-FFF2-40B4-BE49-F238E27FC236}">
                  <a16:creationId xmlns:a16="http://schemas.microsoft.com/office/drawing/2014/main" id="{954797C3-2494-4471-9639-D1999DCA04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5611" y="5256989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8" name="Line 478">
              <a:extLst>
                <a:ext uri="{FF2B5EF4-FFF2-40B4-BE49-F238E27FC236}">
                  <a16:creationId xmlns:a16="http://schemas.microsoft.com/office/drawing/2014/main" id="{627CB9E4-0E26-4571-83C9-B1EF5F5539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7915" y="5260446"/>
              <a:ext cx="1152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9" name="Freeform 479">
              <a:extLst>
                <a:ext uri="{FF2B5EF4-FFF2-40B4-BE49-F238E27FC236}">
                  <a16:creationId xmlns:a16="http://schemas.microsoft.com/office/drawing/2014/main" id="{67D9D4B7-9FF6-4F69-8D09-AB8A169B408E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9623" y="3627662"/>
              <a:ext cx="32264" cy="32264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8" y="0"/>
                </a:cxn>
                <a:cxn ang="0">
                  <a:pos x="22" y="2"/>
                </a:cxn>
                <a:cxn ang="0">
                  <a:pos x="24" y="4"/>
                </a:cxn>
                <a:cxn ang="0">
                  <a:pos x="28" y="9"/>
                </a:cxn>
                <a:cxn ang="0">
                  <a:pos x="28" y="17"/>
                </a:cxn>
                <a:cxn ang="0">
                  <a:pos x="26" y="21"/>
                </a:cxn>
                <a:cxn ang="0">
                  <a:pos x="24" y="24"/>
                </a:cxn>
                <a:cxn ang="0">
                  <a:pos x="22" y="26"/>
                </a:cxn>
                <a:cxn ang="0">
                  <a:pos x="18" y="28"/>
                </a:cxn>
                <a:cxn ang="0">
                  <a:pos x="10" y="28"/>
                </a:cxn>
                <a:cxn ang="0">
                  <a:pos x="4" y="24"/>
                </a:cxn>
                <a:cxn ang="0">
                  <a:pos x="2" y="21"/>
                </a:cxn>
                <a:cxn ang="0">
                  <a:pos x="0" y="17"/>
                </a:cxn>
                <a:cxn ang="0">
                  <a:pos x="0" y="13"/>
                </a:cxn>
                <a:cxn ang="0">
                  <a:pos x="1" y="9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9" y="1"/>
                </a:cxn>
                <a:cxn ang="0">
                  <a:pos x="14" y="0"/>
                </a:cxn>
              </a:cxnLst>
              <a:rect l="0" t="0" r="r" b="b"/>
              <a:pathLst>
                <a:path w="28" h="28">
                  <a:moveTo>
                    <a:pt x="14" y="0"/>
                  </a:moveTo>
                  <a:lnTo>
                    <a:pt x="18" y="0"/>
                  </a:lnTo>
                  <a:lnTo>
                    <a:pt x="22" y="2"/>
                  </a:lnTo>
                  <a:lnTo>
                    <a:pt x="24" y="4"/>
                  </a:lnTo>
                  <a:lnTo>
                    <a:pt x="28" y="9"/>
                  </a:lnTo>
                  <a:lnTo>
                    <a:pt x="28" y="17"/>
                  </a:lnTo>
                  <a:lnTo>
                    <a:pt x="26" y="21"/>
                  </a:lnTo>
                  <a:lnTo>
                    <a:pt x="24" y="24"/>
                  </a:lnTo>
                  <a:lnTo>
                    <a:pt x="22" y="26"/>
                  </a:lnTo>
                  <a:lnTo>
                    <a:pt x="18" y="28"/>
                  </a:lnTo>
                  <a:lnTo>
                    <a:pt x="10" y="28"/>
                  </a:lnTo>
                  <a:lnTo>
                    <a:pt x="4" y="24"/>
                  </a:lnTo>
                  <a:lnTo>
                    <a:pt x="2" y="21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1" y="9"/>
                  </a:lnTo>
                  <a:lnTo>
                    <a:pt x="3" y="6"/>
                  </a:lnTo>
                  <a:lnTo>
                    <a:pt x="6" y="3"/>
                  </a:lnTo>
                  <a:lnTo>
                    <a:pt x="9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0" name="Line 480">
              <a:extLst>
                <a:ext uri="{FF2B5EF4-FFF2-40B4-BE49-F238E27FC236}">
                  <a16:creationId xmlns:a16="http://schemas.microsoft.com/office/drawing/2014/main" id="{626CE67F-09F6-4534-98DD-870D088A75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71887" y="3642642"/>
              <a:ext cx="1152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1" name="Line 481">
              <a:extLst>
                <a:ext uri="{FF2B5EF4-FFF2-40B4-BE49-F238E27FC236}">
                  <a16:creationId xmlns:a16="http://schemas.microsoft.com/office/drawing/2014/main" id="{228FD3EA-09B1-44CE-8F5B-0FFC4E8EBF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69583" y="3647251"/>
              <a:ext cx="2305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2" name="Line 482">
              <a:extLst>
                <a:ext uri="{FF2B5EF4-FFF2-40B4-BE49-F238E27FC236}">
                  <a16:creationId xmlns:a16="http://schemas.microsoft.com/office/drawing/2014/main" id="{EAABBE0B-AE0C-4202-82BD-717A226BB0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67278" y="3651860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3" name="Line 483">
              <a:extLst>
                <a:ext uri="{FF2B5EF4-FFF2-40B4-BE49-F238E27FC236}">
                  <a16:creationId xmlns:a16="http://schemas.microsoft.com/office/drawing/2014/main" id="{69654A2A-0B51-4ED3-845F-96A05CBBB1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64973" y="3655317"/>
              <a:ext cx="2305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4" name="Line 484">
              <a:extLst>
                <a:ext uri="{FF2B5EF4-FFF2-40B4-BE49-F238E27FC236}">
                  <a16:creationId xmlns:a16="http://schemas.microsoft.com/office/drawing/2014/main" id="{E7D7B3ED-740F-4C78-AB88-9765DEBF99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60364" y="3657622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" name="Line 485">
              <a:extLst>
                <a:ext uri="{FF2B5EF4-FFF2-40B4-BE49-F238E27FC236}">
                  <a16:creationId xmlns:a16="http://schemas.microsoft.com/office/drawing/2014/main" id="{E3A2C51B-38A8-4EEA-9E23-E61AB03D15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51146" y="3659926"/>
              <a:ext cx="9218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6" name="Line 486">
              <a:extLst>
                <a:ext uri="{FF2B5EF4-FFF2-40B4-BE49-F238E27FC236}">
                  <a16:creationId xmlns:a16="http://schemas.microsoft.com/office/drawing/2014/main" id="{21E21CF3-4B58-4F0D-A01F-A2ACFCED42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344232" y="3655317"/>
              <a:ext cx="6914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7" name="Line 487">
              <a:extLst>
                <a:ext uri="{FF2B5EF4-FFF2-40B4-BE49-F238E27FC236}">
                  <a16:creationId xmlns:a16="http://schemas.microsoft.com/office/drawing/2014/main" id="{D0D1D650-7389-481F-B6E8-2979A8DC22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341928" y="3651860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8" name="Line 488">
              <a:extLst>
                <a:ext uri="{FF2B5EF4-FFF2-40B4-BE49-F238E27FC236}">
                  <a16:creationId xmlns:a16="http://schemas.microsoft.com/office/drawing/2014/main" id="{F6B4D5A1-F69C-4F8B-A4A7-F8F92900A5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339623" y="3647251"/>
              <a:ext cx="2305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9" name="Line 489">
              <a:extLst>
                <a:ext uri="{FF2B5EF4-FFF2-40B4-BE49-F238E27FC236}">
                  <a16:creationId xmlns:a16="http://schemas.microsoft.com/office/drawing/2014/main" id="{728C472B-4AF9-4975-A325-875AE72068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39623" y="3642642"/>
              <a:ext cx="1152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0" name="Line 490">
              <a:extLst>
                <a:ext uri="{FF2B5EF4-FFF2-40B4-BE49-F238E27FC236}">
                  <a16:creationId xmlns:a16="http://schemas.microsoft.com/office/drawing/2014/main" id="{667CAC7C-7BB2-457B-AE9A-07A1979138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39623" y="3638033"/>
              <a:ext cx="1152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1" name="Line 491">
              <a:extLst>
                <a:ext uri="{FF2B5EF4-FFF2-40B4-BE49-F238E27FC236}">
                  <a16:creationId xmlns:a16="http://schemas.microsoft.com/office/drawing/2014/main" id="{6DC1B4BD-5735-4901-ADC8-ADD5175BC8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40775" y="3634576"/>
              <a:ext cx="2305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2" name="Line 492">
              <a:extLst>
                <a:ext uri="{FF2B5EF4-FFF2-40B4-BE49-F238E27FC236}">
                  <a16:creationId xmlns:a16="http://schemas.microsoft.com/office/drawing/2014/main" id="{9A4FAD7F-14D1-49C1-A506-C69E50135D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43080" y="3631119"/>
              <a:ext cx="3457" cy="345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3" name="Line 493">
              <a:extLst>
                <a:ext uri="{FF2B5EF4-FFF2-40B4-BE49-F238E27FC236}">
                  <a16:creationId xmlns:a16="http://schemas.microsoft.com/office/drawing/2014/main" id="{E731BCE3-7143-48EF-81C5-ADA6E207A7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46537" y="3628815"/>
              <a:ext cx="3457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4" name="Line 494">
              <a:extLst>
                <a:ext uri="{FF2B5EF4-FFF2-40B4-BE49-F238E27FC236}">
                  <a16:creationId xmlns:a16="http://schemas.microsoft.com/office/drawing/2014/main" id="{B8DE8AD6-CF82-4F0B-BE8E-89AD6D0A31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49994" y="3627662"/>
              <a:ext cx="5761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" name="Line 495">
              <a:extLst>
                <a:ext uri="{FF2B5EF4-FFF2-40B4-BE49-F238E27FC236}">
                  <a16:creationId xmlns:a16="http://schemas.microsoft.com/office/drawing/2014/main" id="{1A843D85-AF3F-4C3A-A1F8-107B81689B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55755" y="3627662"/>
              <a:ext cx="4609" cy="11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6" name="Line 496">
              <a:extLst>
                <a:ext uri="{FF2B5EF4-FFF2-40B4-BE49-F238E27FC236}">
                  <a16:creationId xmlns:a16="http://schemas.microsoft.com/office/drawing/2014/main" id="{4FC83E4D-C810-4A2A-9292-22A2263915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0364" y="3627662"/>
              <a:ext cx="4609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7" name="Line 497">
              <a:extLst>
                <a:ext uri="{FF2B5EF4-FFF2-40B4-BE49-F238E27FC236}">
                  <a16:creationId xmlns:a16="http://schemas.microsoft.com/office/drawing/2014/main" id="{5DDBCF25-C4D8-4082-9DC6-D795F50B18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4973" y="3629967"/>
              <a:ext cx="2305" cy="230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8" name="Line 498">
              <a:extLst>
                <a:ext uri="{FF2B5EF4-FFF2-40B4-BE49-F238E27FC236}">
                  <a16:creationId xmlns:a16="http://schemas.microsoft.com/office/drawing/2014/main" id="{861F52F1-848E-4DD2-B2C2-DE9704C663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7278" y="3632272"/>
              <a:ext cx="4609" cy="576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9" name="Line 499">
              <a:extLst>
                <a:ext uri="{FF2B5EF4-FFF2-40B4-BE49-F238E27FC236}">
                  <a16:creationId xmlns:a16="http://schemas.microsoft.com/office/drawing/2014/main" id="{E9863C3F-B4E7-44F6-9685-D0871EB431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71887" y="3638033"/>
              <a:ext cx="1152" cy="460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0" name="Freeform 500">
              <a:extLst>
                <a:ext uri="{FF2B5EF4-FFF2-40B4-BE49-F238E27FC236}">
                  <a16:creationId xmlns:a16="http://schemas.microsoft.com/office/drawing/2014/main" id="{ED2B2C95-35C1-4C7D-8541-6F6C7B83519D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9623" y="5985232"/>
              <a:ext cx="32264" cy="32264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8" y="0"/>
                </a:cxn>
                <a:cxn ang="0">
                  <a:pos x="22" y="2"/>
                </a:cxn>
                <a:cxn ang="0">
                  <a:pos x="24" y="4"/>
                </a:cxn>
                <a:cxn ang="0">
                  <a:pos x="26" y="7"/>
                </a:cxn>
                <a:cxn ang="0">
                  <a:pos x="28" y="11"/>
                </a:cxn>
                <a:cxn ang="0">
                  <a:pos x="28" y="19"/>
                </a:cxn>
                <a:cxn ang="0">
                  <a:pos x="24" y="25"/>
                </a:cxn>
                <a:cxn ang="0">
                  <a:pos x="22" y="26"/>
                </a:cxn>
                <a:cxn ang="0">
                  <a:pos x="18" y="28"/>
                </a:cxn>
                <a:cxn ang="0">
                  <a:pos x="14" y="28"/>
                </a:cxn>
                <a:cxn ang="0">
                  <a:pos x="9" y="27"/>
                </a:cxn>
                <a:cxn ang="0">
                  <a:pos x="6" y="26"/>
                </a:cxn>
                <a:cxn ang="0">
                  <a:pos x="3" y="23"/>
                </a:cxn>
                <a:cxn ang="0">
                  <a:pos x="1" y="20"/>
                </a:cxn>
                <a:cxn ang="0">
                  <a:pos x="0" y="15"/>
                </a:cxn>
                <a:cxn ang="0">
                  <a:pos x="0" y="11"/>
                </a:cxn>
                <a:cxn ang="0">
                  <a:pos x="2" y="7"/>
                </a:cxn>
                <a:cxn ang="0">
                  <a:pos x="4" y="4"/>
                </a:cxn>
                <a:cxn ang="0">
                  <a:pos x="10" y="0"/>
                </a:cxn>
              </a:cxnLst>
              <a:rect l="0" t="0" r="r" b="b"/>
              <a:pathLst>
                <a:path w="28" h="28">
                  <a:moveTo>
                    <a:pt x="10" y="0"/>
                  </a:moveTo>
                  <a:lnTo>
                    <a:pt x="18" y="0"/>
                  </a:lnTo>
                  <a:lnTo>
                    <a:pt x="22" y="2"/>
                  </a:lnTo>
                  <a:lnTo>
                    <a:pt x="24" y="4"/>
                  </a:lnTo>
                  <a:lnTo>
                    <a:pt x="26" y="7"/>
                  </a:lnTo>
                  <a:lnTo>
                    <a:pt x="28" y="11"/>
                  </a:lnTo>
                  <a:lnTo>
                    <a:pt x="28" y="19"/>
                  </a:lnTo>
                  <a:lnTo>
                    <a:pt x="24" y="25"/>
                  </a:lnTo>
                  <a:lnTo>
                    <a:pt x="22" y="26"/>
                  </a:lnTo>
                  <a:lnTo>
                    <a:pt x="18" y="28"/>
                  </a:lnTo>
                  <a:lnTo>
                    <a:pt x="14" y="28"/>
                  </a:lnTo>
                  <a:lnTo>
                    <a:pt x="9" y="27"/>
                  </a:lnTo>
                  <a:lnTo>
                    <a:pt x="6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7"/>
                  </a:lnTo>
                  <a:lnTo>
                    <a:pt x="4" y="4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1" name="Freeform 501">
              <a:extLst>
                <a:ext uri="{FF2B5EF4-FFF2-40B4-BE49-F238E27FC236}">
                  <a16:creationId xmlns:a16="http://schemas.microsoft.com/office/drawing/2014/main" id="{CDDE97F9-9665-4D97-A977-54A8401BAB6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337319" y="5982927"/>
              <a:ext cx="36873" cy="36873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12" y="5"/>
                </a:cxn>
                <a:cxn ang="0">
                  <a:pos x="8" y="8"/>
                </a:cxn>
                <a:cxn ang="0">
                  <a:pos x="5" y="12"/>
                </a:cxn>
                <a:cxn ang="0">
                  <a:pos x="4" y="17"/>
                </a:cxn>
                <a:cxn ang="0">
                  <a:pos x="5" y="21"/>
                </a:cxn>
                <a:cxn ang="0">
                  <a:pos x="8" y="26"/>
                </a:cxn>
                <a:cxn ang="0">
                  <a:pos x="12" y="28"/>
                </a:cxn>
                <a:cxn ang="0">
                  <a:pos x="16" y="28"/>
                </a:cxn>
                <a:cxn ang="0">
                  <a:pos x="21" y="28"/>
                </a:cxn>
                <a:cxn ang="0">
                  <a:pos x="24" y="26"/>
                </a:cxn>
                <a:cxn ang="0">
                  <a:pos x="27" y="21"/>
                </a:cxn>
                <a:cxn ang="0">
                  <a:pos x="28" y="17"/>
                </a:cxn>
                <a:cxn ang="0">
                  <a:pos x="27" y="12"/>
                </a:cxn>
                <a:cxn ang="0">
                  <a:pos x="24" y="8"/>
                </a:cxn>
                <a:cxn ang="0">
                  <a:pos x="21" y="5"/>
                </a:cxn>
                <a:cxn ang="0">
                  <a:pos x="16" y="4"/>
                </a:cxn>
                <a:cxn ang="0">
                  <a:pos x="16" y="0"/>
                </a:cxn>
                <a:cxn ang="0">
                  <a:pos x="23" y="1"/>
                </a:cxn>
                <a:cxn ang="0">
                  <a:pos x="24" y="2"/>
                </a:cxn>
                <a:cxn ang="0">
                  <a:pos x="27" y="5"/>
                </a:cxn>
                <a:cxn ang="0">
                  <a:pos x="30" y="9"/>
                </a:cxn>
                <a:cxn ang="0">
                  <a:pos x="31" y="10"/>
                </a:cxn>
                <a:cxn ang="0">
                  <a:pos x="31" y="11"/>
                </a:cxn>
                <a:cxn ang="0">
                  <a:pos x="32" y="17"/>
                </a:cxn>
                <a:cxn ang="0">
                  <a:pos x="31" y="23"/>
                </a:cxn>
                <a:cxn ang="0">
                  <a:pos x="30" y="24"/>
                </a:cxn>
                <a:cxn ang="0">
                  <a:pos x="27" y="28"/>
                </a:cxn>
                <a:cxn ang="0">
                  <a:pos x="24" y="30"/>
                </a:cxn>
                <a:cxn ang="0">
                  <a:pos x="23" y="31"/>
                </a:cxn>
                <a:cxn ang="0">
                  <a:pos x="16" y="32"/>
                </a:cxn>
                <a:cxn ang="0">
                  <a:pos x="11" y="31"/>
                </a:cxn>
                <a:cxn ang="0">
                  <a:pos x="10" y="31"/>
                </a:cxn>
                <a:cxn ang="0">
                  <a:pos x="9" y="30"/>
                </a:cxn>
                <a:cxn ang="0">
                  <a:pos x="5" y="28"/>
                </a:cxn>
                <a:cxn ang="0">
                  <a:pos x="2" y="24"/>
                </a:cxn>
                <a:cxn ang="0">
                  <a:pos x="1" y="23"/>
                </a:cxn>
                <a:cxn ang="0">
                  <a:pos x="0" y="17"/>
                </a:cxn>
                <a:cxn ang="0">
                  <a:pos x="1" y="11"/>
                </a:cxn>
                <a:cxn ang="0">
                  <a:pos x="1" y="10"/>
                </a:cxn>
                <a:cxn ang="0">
                  <a:pos x="2" y="9"/>
                </a:cxn>
                <a:cxn ang="0">
                  <a:pos x="5" y="5"/>
                </a:cxn>
                <a:cxn ang="0">
                  <a:pos x="9" y="2"/>
                </a:cxn>
                <a:cxn ang="0">
                  <a:pos x="10" y="1"/>
                </a:cxn>
                <a:cxn ang="0">
                  <a:pos x="11" y="1"/>
                </a:cxn>
                <a:cxn ang="0">
                  <a:pos x="16" y="0"/>
                </a:cxn>
              </a:cxnLst>
              <a:rect l="0" t="0" r="r" b="b"/>
              <a:pathLst>
                <a:path w="32" h="32">
                  <a:moveTo>
                    <a:pt x="16" y="4"/>
                  </a:moveTo>
                  <a:lnTo>
                    <a:pt x="12" y="5"/>
                  </a:lnTo>
                  <a:lnTo>
                    <a:pt x="8" y="8"/>
                  </a:lnTo>
                  <a:lnTo>
                    <a:pt x="5" y="12"/>
                  </a:lnTo>
                  <a:lnTo>
                    <a:pt x="4" y="17"/>
                  </a:lnTo>
                  <a:lnTo>
                    <a:pt x="5" y="21"/>
                  </a:lnTo>
                  <a:lnTo>
                    <a:pt x="8" y="26"/>
                  </a:lnTo>
                  <a:lnTo>
                    <a:pt x="12" y="28"/>
                  </a:lnTo>
                  <a:lnTo>
                    <a:pt x="16" y="28"/>
                  </a:lnTo>
                  <a:lnTo>
                    <a:pt x="21" y="28"/>
                  </a:lnTo>
                  <a:lnTo>
                    <a:pt x="24" y="26"/>
                  </a:lnTo>
                  <a:lnTo>
                    <a:pt x="27" y="21"/>
                  </a:lnTo>
                  <a:lnTo>
                    <a:pt x="28" y="17"/>
                  </a:lnTo>
                  <a:lnTo>
                    <a:pt x="27" y="12"/>
                  </a:lnTo>
                  <a:lnTo>
                    <a:pt x="24" y="8"/>
                  </a:lnTo>
                  <a:lnTo>
                    <a:pt x="21" y="5"/>
                  </a:lnTo>
                  <a:lnTo>
                    <a:pt x="16" y="4"/>
                  </a:lnTo>
                  <a:close/>
                  <a:moveTo>
                    <a:pt x="16" y="0"/>
                  </a:moveTo>
                  <a:lnTo>
                    <a:pt x="23" y="1"/>
                  </a:lnTo>
                  <a:lnTo>
                    <a:pt x="24" y="2"/>
                  </a:lnTo>
                  <a:lnTo>
                    <a:pt x="27" y="5"/>
                  </a:lnTo>
                  <a:lnTo>
                    <a:pt x="30" y="9"/>
                  </a:lnTo>
                  <a:lnTo>
                    <a:pt x="31" y="10"/>
                  </a:lnTo>
                  <a:lnTo>
                    <a:pt x="31" y="11"/>
                  </a:lnTo>
                  <a:lnTo>
                    <a:pt x="32" y="17"/>
                  </a:lnTo>
                  <a:lnTo>
                    <a:pt x="31" y="23"/>
                  </a:lnTo>
                  <a:lnTo>
                    <a:pt x="30" y="24"/>
                  </a:lnTo>
                  <a:lnTo>
                    <a:pt x="27" y="28"/>
                  </a:lnTo>
                  <a:lnTo>
                    <a:pt x="24" y="30"/>
                  </a:lnTo>
                  <a:lnTo>
                    <a:pt x="23" y="31"/>
                  </a:lnTo>
                  <a:lnTo>
                    <a:pt x="16" y="32"/>
                  </a:lnTo>
                  <a:lnTo>
                    <a:pt x="11" y="31"/>
                  </a:lnTo>
                  <a:lnTo>
                    <a:pt x="10" y="31"/>
                  </a:lnTo>
                  <a:lnTo>
                    <a:pt x="9" y="30"/>
                  </a:lnTo>
                  <a:lnTo>
                    <a:pt x="5" y="28"/>
                  </a:lnTo>
                  <a:lnTo>
                    <a:pt x="2" y="24"/>
                  </a:lnTo>
                  <a:lnTo>
                    <a:pt x="1" y="23"/>
                  </a:lnTo>
                  <a:lnTo>
                    <a:pt x="0" y="17"/>
                  </a:lnTo>
                  <a:lnTo>
                    <a:pt x="1" y="11"/>
                  </a:lnTo>
                  <a:lnTo>
                    <a:pt x="1" y="10"/>
                  </a:lnTo>
                  <a:lnTo>
                    <a:pt x="2" y="9"/>
                  </a:lnTo>
                  <a:lnTo>
                    <a:pt x="5" y="5"/>
                  </a:lnTo>
                  <a:lnTo>
                    <a:pt x="9" y="2"/>
                  </a:lnTo>
                  <a:lnTo>
                    <a:pt x="10" y="1"/>
                  </a:lnTo>
                  <a:lnTo>
                    <a:pt x="11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2" name="Line 502">
              <a:extLst>
                <a:ext uri="{FF2B5EF4-FFF2-40B4-BE49-F238E27FC236}">
                  <a16:creationId xmlns:a16="http://schemas.microsoft.com/office/drawing/2014/main" id="{C6901752-B758-4ECE-9E82-15A7EC541D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6347" y="4282159"/>
              <a:ext cx="294984" cy="54042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3" name="Line 503">
              <a:extLst>
                <a:ext uri="{FF2B5EF4-FFF2-40B4-BE49-F238E27FC236}">
                  <a16:creationId xmlns:a16="http://schemas.microsoft.com/office/drawing/2014/main" id="{AB04205D-E7E3-40A4-AB4A-0C3E2D729B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81331" y="3987174"/>
              <a:ext cx="391776" cy="294984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4" name="Line 504">
              <a:extLst>
                <a:ext uri="{FF2B5EF4-FFF2-40B4-BE49-F238E27FC236}">
                  <a16:creationId xmlns:a16="http://schemas.microsoft.com/office/drawing/2014/main" id="{09EF9E6F-F5BA-4921-982F-4456CFCE68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73107" y="3692190"/>
              <a:ext cx="441324" cy="294984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" name="Line 505">
              <a:extLst>
                <a:ext uri="{FF2B5EF4-FFF2-40B4-BE49-F238E27FC236}">
                  <a16:creationId xmlns:a16="http://schemas.microsoft.com/office/drawing/2014/main" id="{94843784-C100-4A45-B66A-B5DF46A4A4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14431" y="3642642"/>
              <a:ext cx="441324" cy="4954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6" name="Line 506">
              <a:extLst>
                <a:ext uri="{FF2B5EF4-FFF2-40B4-BE49-F238E27FC236}">
                  <a16:creationId xmlns:a16="http://schemas.microsoft.com/office/drawing/2014/main" id="{D4EA4F1B-6068-41BC-9127-49EDF1E350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63979" y="3642642"/>
              <a:ext cx="391776" cy="24658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7" name="Line 507">
              <a:extLst>
                <a:ext uri="{FF2B5EF4-FFF2-40B4-BE49-F238E27FC236}">
                  <a16:creationId xmlns:a16="http://schemas.microsoft.com/office/drawing/2014/main" id="{F7DF1739-7F0D-4F62-A625-975C244E73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73107" y="3889230"/>
              <a:ext cx="490872" cy="97944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8" name="Line 508">
              <a:extLst>
                <a:ext uri="{FF2B5EF4-FFF2-40B4-BE49-F238E27FC236}">
                  <a16:creationId xmlns:a16="http://schemas.microsoft.com/office/drawing/2014/main" id="{A1A58A97-B33E-467D-BA58-422A654767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27671" y="3987174"/>
              <a:ext cx="245436" cy="442476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9" name="Line 509">
              <a:extLst>
                <a:ext uri="{FF2B5EF4-FFF2-40B4-BE49-F238E27FC236}">
                  <a16:creationId xmlns:a16="http://schemas.microsoft.com/office/drawing/2014/main" id="{9A4E6B39-863E-4414-9D3A-5DEAC76C0A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86347" y="4429651"/>
              <a:ext cx="441324" cy="39292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0" name="Line 510">
              <a:extLst>
                <a:ext uri="{FF2B5EF4-FFF2-40B4-BE49-F238E27FC236}">
                  <a16:creationId xmlns:a16="http://schemas.microsoft.com/office/drawing/2014/main" id="{519402CC-6312-4EC9-968F-C7A8EEBD6F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6347" y="4479199"/>
              <a:ext cx="539268" cy="34338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1" name="Line 511">
              <a:extLst>
                <a:ext uri="{FF2B5EF4-FFF2-40B4-BE49-F238E27FC236}">
                  <a16:creationId xmlns:a16="http://schemas.microsoft.com/office/drawing/2014/main" id="{56455E7E-D20E-45C3-98BA-E67EFD318F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25615" y="4429651"/>
              <a:ext cx="442476" cy="4954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2" name="Line 512">
              <a:extLst>
                <a:ext uri="{FF2B5EF4-FFF2-40B4-BE49-F238E27FC236}">
                  <a16:creationId xmlns:a16="http://schemas.microsoft.com/office/drawing/2014/main" id="{2CCC120B-F8B7-42AC-A0A7-BF42A880E3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68091" y="3987174"/>
              <a:ext cx="244284" cy="442476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3" name="Line 513">
              <a:extLst>
                <a:ext uri="{FF2B5EF4-FFF2-40B4-BE49-F238E27FC236}">
                  <a16:creationId xmlns:a16="http://schemas.microsoft.com/office/drawing/2014/main" id="{658FD2A2-F53A-4C12-9FA0-FB45EA1D60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12375" y="3642642"/>
              <a:ext cx="343380" cy="34453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4" name="Line 514">
              <a:extLst>
                <a:ext uri="{FF2B5EF4-FFF2-40B4-BE49-F238E27FC236}">
                  <a16:creationId xmlns:a16="http://schemas.microsoft.com/office/drawing/2014/main" id="{0562DC7B-F022-4D13-B416-B7D8971EC7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08263" y="3642642"/>
              <a:ext cx="147492" cy="44362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5" name="Line 515">
              <a:extLst>
                <a:ext uri="{FF2B5EF4-FFF2-40B4-BE49-F238E27FC236}">
                  <a16:creationId xmlns:a16="http://schemas.microsoft.com/office/drawing/2014/main" id="{19061D12-848C-4FCD-9594-D4D9E96A59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68091" y="4086271"/>
              <a:ext cx="440172" cy="34338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6" name="Line 516">
              <a:extLst>
                <a:ext uri="{FF2B5EF4-FFF2-40B4-BE49-F238E27FC236}">
                  <a16:creationId xmlns:a16="http://schemas.microsoft.com/office/drawing/2014/main" id="{ECD8F855-A240-4639-BB57-4B0373C43D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75163" y="4429651"/>
              <a:ext cx="392928" cy="294984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7" name="Line 517">
              <a:extLst>
                <a:ext uri="{FF2B5EF4-FFF2-40B4-BE49-F238E27FC236}">
                  <a16:creationId xmlns:a16="http://schemas.microsoft.com/office/drawing/2014/main" id="{CE6D8E1F-94B3-4EB2-AFC0-3C1B830AB4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34743" y="4724635"/>
              <a:ext cx="540420" cy="97944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8" name="Line 518">
              <a:extLst>
                <a:ext uri="{FF2B5EF4-FFF2-40B4-BE49-F238E27FC236}">
                  <a16:creationId xmlns:a16="http://schemas.microsoft.com/office/drawing/2014/main" id="{E32B025E-9B37-43F3-85C8-E87F7C62AA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4743" y="4822579"/>
              <a:ext cx="490872" cy="97944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9" name="Line 519">
              <a:extLst>
                <a:ext uri="{FF2B5EF4-FFF2-40B4-BE49-F238E27FC236}">
                  <a16:creationId xmlns:a16="http://schemas.microsoft.com/office/drawing/2014/main" id="{73C216FC-25D3-444E-9719-BB5E97767F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25615" y="4920523"/>
              <a:ext cx="442476" cy="34453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0" name="Line 520">
              <a:extLst>
                <a:ext uri="{FF2B5EF4-FFF2-40B4-BE49-F238E27FC236}">
                  <a16:creationId xmlns:a16="http://schemas.microsoft.com/office/drawing/2014/main" id="{22442B33-A7E5-44E2-8DCC-9B5788918B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68091" y="5265055"/>
              <a:ext cx="440172" cy="294984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1" name="Line 521">
              <a:extLst>
                <a:ext uri="{FF2B5EF4-FFF2-40B4-BE49-F238E27FC236}">
                  <a16:creationId xmlns:a16="http://schemas.microsoft.com/office/drawing/2014/main" id="{1E5F5D82-43B4-47EE-B7E4-72BFBEB0DD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08263" y="5560040"/>
              <a:ext cx="147492" cy="442476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2" name="Line 522">
              <a:extLst>
                <a:ext uri="{FF2B5EF4-FFF2-40B4-BE49-F238E27FC236}">
                  <a16:creationId xmlns:a16="http://schemas.microsoft.com/office/drawing/2014/main" id="{9773CC36-2BDF-4FF9-83F2-99F49322D8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012375" y="5657984"/>
              <a:ext cx="343380" cy="34453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3" name="Line 523">
              <a:extLst>
                <a:ext uri="{FF2B5EF4-FFF2-40B4-BE49-F238E27FC236}">
                  <a16:creationId xmlns:a16="http://schemas.microsoft.com/office/drawing/2014/main" id="{0DF572B5-605A-4D61-9448-977F07EB68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768091" y="5265055"/>
              <a:ext cx="244284" cy="39292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4" name="Line 524">
              <a:extLst>
                <a:ext uri="{FF2B5EF4-FFF2-40B4-BE49-F238E27FC236}">
                  <a16:creationId xmlns:a16="http://schemas.microsoft.com/office/drawing/2014/main" id="{C3E0AEC6-CA6A-4C80-9392-5A185E12E5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277219" y="5117563"/>
              <a:ext cx="490872" cy="14749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5" name="Line 525">
              <a:extLst>
                <a:ext uri="{FF2B5EF4-FFF2-40B4-BE49-F238E27FC236}">
                  <a16:creationId xmlns:a16="http://schemas.microsoft.com/office/drawing/2014/main" id="{88CDB3B6-77CB-4E05-AE60-1FE609DB8F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786347" y="4822579"/>
              <a:ext cx="490872" cy="294984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" name="Line 526">
              <a:extLst>
                <a:ext uri="{FF2B5EF4-FFF2-40B4-BE49-F238E27FC236}">
                  <a16:creationId xmlns:a16="http://schemas.microsoft.com/office/drawing/2014/main" id="{E5CA5E77-308E-4217-92B5-D708A40E45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6347" y="4822579"/>
              <a:ext cx="392928" cy="34338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7" name="Line 527">
              <a:extLst>
                <a:ext uri="{FF2B5EF4-FFF2-40B4-BE49-F238E27FC236}">
                  <a16:creationId xmlns:a16="http://schemas.microsoft.com/office/drawing/2014/main" id="{F2D8BE2D-5C65-40BE-A9D8-087A86F203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79275" y="5165959"/>
              <a:ext cx="244284" cy="39408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8" name="Line 528">
              <a:extLst>
                <a:ext uri="{FF2B5EF4-FFF2-40B4-BE49-F238E27FC236}">
                  <a16:creationId xmlns:a16="http://schemas.microsoft.com/office/drawing/2014/main" id="{5A847B5B-4994-4DB8-85B4-586949334F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23559" y="5560040"/>
              <a:ext cx="490872" cy="14634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9" name="Line 529">
              <a:extLst>
                <a:ext uri="{FF2B5EF4-FFF2-40B4-BE49-F238E27FC236}">
                  <a16:creationId xmlns:a16="http://schemas.microsoft.com/office/drawing/2014/main" id="{DEE93294-259D-4DB1-BF1F-F1991D300D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14431" y="5706379"/>
              <a:ext cx="441324" cy="29613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0" name="Line 530">
              <a:extLst>
                <a:ext uri="{FF2B5EF4-FFF2-40B4-BE49-F238E27FC236}">
                  <a16:creationId xmlns:a16="http://schemas.microsoft.com/office/drawing/2014/main" id="{9763F8A4-08A4-4765-B6F3-A93EDD98C5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16487" y="5952968"/>
              <a:ext cx="539268" cy="4954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1" name="Line 531">
              <a:extLst>
                <a:ext uri="{FF2B5EF4-FFF2-40B4-BE49-F238E27FC236}">
                  <a16:creationId xmlns:a16="http://schemas.microsoft.com/office/drawing/2014/main" id="{C8638198-9357-443B-A095-958462EA9C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23559" y="5560040"/>
              <a:ext cx="392928" cy="39292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2" name="Line 532">
              <a:extLst>
                <a:ext uri="{FF2B5EF4-FFF2-40B4-BE49-F238E27FC236}">
                  <a16:creationId xmlns:a16="http://schemas.microsoft.com/office/drawing/2014/main" id="{87CB71D3-EA88-4857-8715-1065EF51A4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31783" y="5265055"/>
              <a:ext cx="391776" cy="294984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3" name="Line 533">
              <a:extLst>
                <a:ext uri="{FF2B5EF4-FFF2-40B4-BE49-F238E27FC236}">
                  <a16:creationId xmlns:a16="http://schemas.microsoft.com/office/drawing/2014/main" id="{BCF99D75-BE6A-4BAB-80F5-D6F548A243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786347" y="4822579"/>
              <a:ext cx="245436" cy="442476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4" name="Line 534">
              <a:extLst>
                <a:ext uri="{FF2B5EF4-FFF2-40B4-BE49-F238E27FC236}">
                  <a16:creationId xmlns:a16="http://schemas.microsoft.com/office/drawing/2014/main" id="{03850641-0514-4BE3-A8AE-AAD3F6CE95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631331" y="4822579"/>
              <a:ext cx="294984" cy="54042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5" name="Line 535">
              <a:extLst>
                <a:ext uri="{FF2B5EF4-FFF2-40B4-BE49-F238E27FC236}">
                  <a16:creationId xmlns:a16="http://schemas.microsoft.com/office/drawing/2014/main" id="{797B553B-8E1F-4206-8F3B-F606706034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239555" y="5362999"/>
              <a:ext cx="391776" cy="294984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6" name="Line 536">
              <a:extLst>
                <a:ext uri="{FF2B5EF4-FFF2-40B4-BE49-F238E27FC236}">
                  <a16:creationId xmlns:a16="http://schemas.microsoft.com/office/drawing/2014/main" id="{4FFEF75A-B653-4E37-B800-49949EBF28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97079" y="5657984"/>
              <a:ext cx="442476" cy="294984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7" name="Line 537">
              <a:extLst>
                <a:ext uri="{FF2B5EF4-FFF2-40B4-BE49-F238E27FC236}">
                  <a16:creationId xmlns:a16="http://schemas.microsoft.com/office/drawing/2014/main" id="{C94922C6-2B52-44FC-A161-3E0BC4BEB8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55755" y="5952968"/>
              <a:ext cx="441324" cy="4954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8" name="Line 538">
              <a:extLst>
                <a:ext uri="{FF2B5EF4-FFF2-40B4-BE49-F238E27FC236}">
                  <a16:creationId xmlns:a16="http://schemas.microsoft.com/office/drawing/2014/main" id="{EF4013A9-67FA-4E45-BBB1-1BC739AB88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55755" y="5755928"/>
              <a:ext cx="392928" cy="24658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" name="Line 539">
              <a:extLst>
                <a:ext uri="{FF2B5EF4-FFF2-40B4-BE49-F238E27FC236}">
                  <a16:creationId xmlns:a16="http://schemas.microsoft.com/office/drawing/2014/main" id="{A3279CCD-3CB9-4121-A2BC-276968467A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48683" y="5657984"/>
              <a:ext cx="490872" cy="97944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0" name="Line 540">
              <a:extLst>
                <a:ext uri="{FF2B5EF4-FFF2-40B4-BE49-F238E27FC236}">
                  <a16:creationId xmlns:a16="http://schemas.microsoft.com/office/drawing/2014/main" id="{FC8752FD-1972-4C65-BACC-D5DA61610B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39555" y="5216659"/>
              <a:ext cx="244284" cy="441324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1" name="Line 541">
              <a:extLst>
                <a:ext uri="{FF2B5EF4-FFF2-40B4-BE49-F238E27FC236}">
                  <a16:creationId xmlns:a16="http://schemas.microsoft.com/office/drawing/2014/main" id="{95B4C628-7246-4B3D-87E1-5FF693DDE9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83839" y="4822579"/>
              <a:ext cx="442476" cy="39408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2" name="Line 542">
              <a:extLst>
                <a:ext uri="{FF2B5EF4-FFF2-40B4-BE49-F238E27FC236}">
                  <a16:creationId xmlns:a16="http://schemas.microsoft.com/office/drawing/2014/main" id="{62356389-94A1-4E07-ACEE-AA271AE985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385895" y="4822579"/>
              <a:ext cx="540420" cy="34338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3" name="Line 543">
              <a:extLst>
                <a:ext uri="{FF2B5EF4-FFF2-40B4-BE49-F238E27FC236}">
                  <a16:creationId xmlns:a16="http://schemas.microsoft.com/office/drawing/2014/main" id="{C23BAACC-1EC0-423D-9B64-18FB81ABF1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44571" y="5165959"/>
              <a:ext cx="441324" cy="5070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4" name="Line 544">
              <a:extLst>
                <a:ext uri="{FF2B5EF4-FFF2-40B4-BE49-F238E27FC236}">
                  <a16:creationId xmlns:a16="http://schemas.microsoft.com/office/drawing/2014/main" id="{F6A7E021-AC0A-40C5-9B52-FC7EAB4504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99135" y="5216659"/>
              <a:ext cx="245436" cy="441324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5" name="Line 545">
              <a:extLst>
                <a:ext uri="{FF2B5EF4-FFF2-40B4-BE49-F238E27FC236}">
                  <a16:creationId xmlns:a16="http://schemas.microsoft.com/office/drawing/2014/main" id="{C3CBED84-00AD-4160-850A-F30B3E3E64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55755" y="5657984"/>
              <a:ext cx="343380" cy="34453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6" name="Line 546">
              <a:extLst>
                <a:ext uri="{FF2B5EF4-FFF2-40B4-BE49-F238E27FC236}">
                  <a16:creationId xmlns:a16="http://schemas.microsoft.com/office/drawing/2014/main" id="{CD5F6B79-B3D8-406F-B484-5FEBB19010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55755" y="5560040"/>
              <a:ext cx="147492" cy="442476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7" name="Line 547">
              <a:extLst>
                <a:ext uri="{FF2B5EF4-FFF2-40B4-BE49-F238E27FC236}">
                  <a16:creationId xmlns:a16="http://schemas.microsoft.com/office/drawing/2014/main" id="{9C6C176A-5611-4BDA-A661-5E447D380F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03247" y="5216659"/>
              <a:ext cx="441324" cy="34338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8" name="Line 548">
              <a:extLst>
                <a:ext uri="{FF2B5EF4-FFF2-40B4-BE49-F238E27FC236}">
                  <a16:creationId xmlns:a16="http://schemas.microsoft.com/office/drawing/2014/main" id="{83F5415A-9603-493A-B1F7-9AC9753358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44571" y="4920523"/>
              <a:ext cx="392928" cy="29613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9" name="Line 549">
              <a:extLst>
                <a:ext uri="{FF2B5EF4-FFF2-40B4-BE49-F238E27FC236}">
                  <a16:creationId xmlns:a16="http://schemas.microsoft.com/office/drawing/2014/main" id="{CF16B630-9AE1-4955-867C-2D258A1E20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37499" y="4822579"/>
              <a:ext cx="539268" cy="97944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0" name="Line 550">
              <a:extLst>
                <a:ext uri="{FF2B5EF4-FFF2-40B4-BE49-F238E27FC236}">
                  <a16:creationId xmlns:a16="http://schemas.microsoft.com/office/drawing/2014/main" id="{8D0780FD-D058-4179-B896-6D1C14A3A0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385895" y="4724635"/>
              <a:ext cx="490872" cy="97944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1" name="Line 551">
              <a:extLst>
                <a:ext uri="{FF2B5EF4-FFF2-40B4-BE49-F238E27FC236}">
                  <a16:creationId xmlns:a16="http://schemas.microsoft.com/office/drawing/2014/main" id="{D31D6009-81A3-431C-B9F8-83AC21A40A8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944571" y="4380103"/>
              <a:ext cx="441324" cy="34453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2" name="Line 552">
              <a:extLst>
                <a:ext uri="{FF2B5EF4-FFF2-40B4-BE49-F238E27FC236}">
                  <a16:creationId xmlns:a16="http://schemas.microsoft.com/office/drawing/2014/main" id="{3CF6B2AE-50AB-4A97-BDE5-3287C8E83D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503247" y="4086271"/>
              <a:ext cx="441324" cy="29383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3" name="Line 553">
              <a:extLst>
                <a:ext uri="{FF2B5EF4-FFF2-40B4-BE49-F238E27FC236}">
                  <a16:creationId xmlns:a16="http://schemas.microsoft.com/office/drawing/2014/main" id="{A4D700E9-835B-4378-BCC3-71877E6C3B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355755" y="3642642"/>
              <a:ext cx="147492" cy="443629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4" name="Line 554">
              <a:extLst>
                <a:ext uri="{FF2B5EF4-FFF2-40B4-BE49-F238E27FC236}">
                  <a16:creationId xmlns:a16="http://schemas.microsoft.com/office/drawing/2014/main" id="{F87A01C3-9D5B-4DC5-878C-96136EF48B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55755" y="3642642"/>
              <a:ext cx="343380" cy="34453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5" name="Line 555">
              <a:extLst>
                <a:ext uri="{FF2B5EF4-FFF2-40B4-BE49-F238E27FC236}">
                  <a16:creationId xmlns:a16="http://schemas.microsoft.com/office/drawing/2014/main" id="{E3EFE81D-BED1-4468-AA4F-CA6164092D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99135" y="3987174"/>
              <a:ext cx="245436" cy="39292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6" name="Line 556">
              <a:extLst>
                <a:ext uri="{FF2B5EF4-FFF2-40B4-BE49-F238E27FC236}">
                  <a16:creationId xmlns:a16="http://schemas.microsoft.com/office/drawing/2014/main" id="{1693FB66-875F-4458-B237-15788D5321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44571" y="4380103"/>
              <a:ext cx="490872" cy="148644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" name="Line 557">
              <a:extLst>
                <a:ext uri="{FF2B5EF4-FFF2-40B4-BE49-F238E27FC236}">
                  <a16:creationId xmlns:a16="http://schemas.microsoft.com/office/drawing/2014/main" id="{99EC8902-18FA-4AAB-A38E-6608CC0967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35443" y="4528747"/>
              <a:ext cx="490872" cy="29383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8" name="Line 558">
              <a:extLst>
                <a:ext uri="{FF2B5EF4-FFF2-40B4-BE49-F238E27FC236}">
                  <a16:creationId xmlns:a16="http://schemas.microsoft.com/office/drawing/2014/main" id="{79FCB9AD-FF2C-450F-B012-B14797C6A5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533387" y="4479199"/>
              <a:ext cx="392928" cy="34338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9" name="Line 559">
              <a:extLst>
                <a:ext uri="{FF2B5EF4-FFF2-40B4-BE49-F238E27FC236}">
                  <a16:creationId xmlns:a16="http://schemas.microsoft.com/office/drawing/2014/main" id="{3B1141E8-3891-4252-9878-F28D2350DF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287951" y="4086271"/>
              <a:ext cx="245436" cy="39292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0" name="Line 560">
              <a:extLst>
                <a:ext uri="{FF2B5EF4-FFF2-40B4-BE49-F238E27FC236}">
                  <a16:creationId xmlns:a16="http://schemas.microsoft.com/office/drawing/2014/main" id="{34CDEF35-2562-43C1-9E0B-0A494A5D58E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797079" y="3938779"/>
              <a:ext cx="490872" cy="14749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1" name="Line 561">
              <a:extLst>
                <a:ext uri="{FF2B5EF4-FFF2-40B4-BE49-F238E27FC236}">
                  <a16:creationId xmlns:a16="http://schemas.microsoft.com/office/drawing/2014/main" id="{50C3C261-3D63-49E1-AF5B-16532CAC47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355755" y="3642642"/>
              <a:ext cx="441324" cy="29613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2" name="Line 562">
              <a:extLst>
                <a:ext uri="{FF2B5EF4-FFF2-40B4-BE49-F238E27FC236}">
                  <a16:creationId xmlns:a16="http://schemas.microsoft.com/office/drawing/2014/main" id="{A736DA5A-1BB6-4D6D-BD2A-80C0E2F837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55755" y="3642642"/>
              <a:ext cx="539268" cy="4954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3" name="Line 563">
              <a:extLst>
                <a:ext uri="{FF2B5EF4-FFF2-40B4-BE49-F238E27FC236}">
                  <a16:creationId xmlns:a16="http://schemas.microsoft.com/office/drawing/2014/main" id="{EB8E1B09-74B3-4DA1-9391-84802D2D46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95023" y="3692190"/>
              <a:ext cx="392928" cy="39408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4" name="Line 564">
              <a:extLst>
                <a:ext uri="{FF2B5EF4-FFF2-40B4-BE49-F238E27FC236}">
                  <a16:creationId xmlns:a16="http://schemas.microsoft.com/office/drawing/2014/main" id="{45DD40EF-91E4-4DE0-B24D-FA19C979EE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7951" y="4086271"/>
              <a:ext cx="392928" cy="29383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5" name="Line 565">
              <a:extLst>
                <a:ext uri="{FF2B5EF4-FFF2-40B4-BE49-F238E27FC236}">
                  <a16:creationId xmlns:a16="http://schemas.microsoft.com/office/drawing/2014/main" id="{051A6708-8F8A-475C-BF73-0F4F102F8E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80879" y="4380103"/>
              <a:ext cx="245436" cy="442476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26" name="TextBox 725">
            <a:extLst>
              <a:ext uri="{FF2B5EF4-FFF2-40B4-BE49-F238E27FC236}">
                <a16:creationId xmlns:a16="http://schemas.microsoft.com/office/drawing/2014/main" id="{C00859F1-494B-4903-B8C2-14ED519D0B9A}"/>
              </a:ext>
            </a:extLst>
          </p:cNvPr>
          <p:cNvSpPr txBox="1"/>
          <p:nvPr/>
        </p:nvSpPr>
        <p:spPr>
          <a:xfrm>
            <a:off x="2954215" y="11148989"/>
            <a:ext cx="6317434" cy="96436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Lato Regular"/>
                <a:cs typeface="Lato Regular"/>
                <a:sym typeface="Lato Regular"/>
              </a:rPr>
              <a:t>Can we get a similar technique to work </a:t>
            </a:r>
            <a:br>
              <a:rPr kumimoji="0" lang="en-US" sz="28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Lato Regular"/>
                <a:cs typeface="Lato Regular"/>
                <a:sym typeface="Lato Regular"/>
              </a:rPr>
            </a:br>
            <a:r>
              <a:rPr kumimoji="0" lang="en-US" sz="28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Lato Regular"/>
                <a:cs typeface="Lato Regular"/>
                <a:sym typeface="Lato Regular"/>
              </a:rPr>
              <a:t>for unknown metric model?</a:t>
            </a:r>
          </a:p>
        </p:txBody>
      </p:sp>
      <p:sp>
        <p:nvSpPr>
          <p:cNvPr id="727" name="TextBox 726">
            <a:extLst>
              <a:ext uri="{FF2B5EF4-FFF2-40B4-BE49-F238E27FC236}">
                <a16:creationId xmlns:a16="http://schemas.microsoft.com/office/drawing/2014/main" id="{619F1D0E-3B34-46DE-85E1-952FC5761C13}"/>
              </a:ext>
            </a:extLst>
          </p:cNvPr>
          <p:cNvSpPr txBox="1"/>
          <p:nvPr/>
        </p:nvSpPr>
        <p:spPr>
          <a:xfrm>
            <a:off x="1048820" y="12545611"/>
            <a:ext cx="11123238" cy="53347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Lato Regular"/>
                <a:ea typeface="Lato Regular"/>
                <a:cs typeface="Lato Regular"/>
                <a:sym typeface="Lato Regular"/>
              </a:rPr>
              <a:t>“Online metric embeddings” (e.g., work by </a:t>
            </a:r>
            <a:r>
              <a:rPr kumimoji="0" lang="en-US" sz="2800" b="0" i="0" u="none" strike="noStrike" cap="none" spc="0" normalizeH="0" baseline="0" dirty="0">
                <a:ln>
                  <a:noFill/>
                </a:ln>
                <a:solidFill>
                  <a:srgbClr val="FFC000"/>
                </a:solidFill>
                <a:effectLst/>
                <a:uFillTx/>
                <a:latin typeface="Lato Regular"/>
                <a:ea typeface="Lato Regular"/>
                <a:cs typeface="Lato Regular"/>
                <a:sym typeface="Lato Regular"/>
              </a:rPr>
              <a:t>[</a:t>
            </a:r>
            <a:r>
              <a:rPr kumimoji="0" lang="en-US" sz="2800" b="0" i="0" u="none" strike="noStrike" cap="none" spc="0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uFillTx/>
                <a:latin typeface="Lato Regular"/>
                <a:ea typeface="Lato Regular"/>
                <a:cs typeface="Lato Regular"/>
                <a:sym typeface="Lato Regular"/>
              </a:rPr>
              <a:t>Bartal</a:t>
            </a:r>
            <a:r>
              <a:rPr kumimoji="0" lang="en-US" sz="2800" b="0" i="0" u="none" strike="noStrike" cap="none" spc="0" normalizeH="0" baseline="0" dirty="0">
                <a:ln>
                  <a:noFill/>
                </a:ln>
                <a:solidFill>
                  <a:srgbClr val="FFC000"/>
                </a:solidFill>
                <a:effectLst/>
                <a:uFillTx/>
                <a:latin typeface="Lato Regular"/>
                <a:ea typeface="Lato Regular"/>
                <a:cs typeface="Lato Regular"/>
                <a:sym typeface="Lato Regular"/>
              </a:rPr>
              <a:t> </a:t>
            </a:r>
            <a:r>
              <a:rPr kumimoji="0" lang="en-US" sz="2800" b="0" i="0" u="none" strike="noStrike" cap="none" spc="0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uFillTx/>
                <a:latin typeface="Lato Regular"/>
                <a:ea typeface="Lato Regular"/>
                <a:cs typeface="Lato Regular"/>
                <a:sym typeface="Lato Regular"/>
              </a:rPr>
              <a:t>Fandina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Umboh</a:t>
            </a:r>
            <a:r>
              <a:rPr lang="en-US" sz="2800" dirty="0">
                <a:solidFill>
                  <a:srgbClr val="FFC000"/>
                </a:solidFill>
              </a:rPr>
              <a:t> 20]</a:t>
            </a:r>
            <a:r>
              <a:rPr lang="en-US" sz="2800" dirty="0"/>
              <a:t>)</a:t>
            </a:r>
            <a:endParaRPr kumimoji="0" lang="en-US" sz="28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Lato Regular"/>
              <a:ea typeface="Lato Regular"/>
              <a:cs typeface="Lato Regular"/>
              <a:sym typeface="Lato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01837052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10">
        <p159:morph option="byObject"/>
      </p:transition>
    </mc:Choice>
    <mc:Fallback>
      <p:transition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69E4D0-2DA3-498A-9F43-365963F9D7C1}"/>
              </a:ext>
            </a:extLst>
          </p:cNvPr>
          <p:cNvSpPr>
            <a:spLocks noGrp="1"/>
          </p:cNvSpPr>
          <p:nvPr>
            <p:ph type="body" sz="half" idx="1"/>
          </p:nvPr>
        </p:nvSpPr>
        <p:spPr/>
        <p:txBody>
          <a:bodyPr>
            <a:norm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5400" b="1" spc="0" dirty="0">
                <a:latin typeface="Gotham Medium" pitchFamily="50" charset="0"/>
                <a:ea typeface="Lato Regular"/>
                <a:cs typeface="Lato Regular"/>
                <a:sym typeface="Lato Regular"/>
              </a:rPr>
              <a:t>“Theorem”: Every n point metric space is “almost” a tree</a:t>
            </a:r>
            <a:endParaRPr kumimoji="0" lang="en-US" sz="5400" b="1" i="0" u="none" strike="noStrike" cap="none" spc="0" normalizeH="0" baseline="0" dirty="0">
              <a:ln>
                <a:noFill/>
              </a:ln>
              <a:effectLst/>
              <a:uFillTx/>
              <a:latin typeface="Gotham Medium" pitchFamily="50" charset="0"/>
              <a:ea typeface="Lato Regular"/>
              <a:cs typeface="Lato Regular"/>
              <a:sym typeface="Lato Regular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91EBE9A-D743-4BAD-A87F-E37C5F8AB66D}"/>
              </a:ext>
            </a:extLst>
          </p:cNvPr>
          <p:cNvSpPr txBox="1"/>
          <p:nvPr/>
        </p:nvSpPr>
        <p:spPr>
          <a:xfrm>
            <a:off x="3932867" y="9923146"/>
            <a:ext cx="14789305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Gotham Medium" pitchFamily="50" charset="0"/>
                <a:sym typeface="Lato Regular"/>
              </a:rPr>
              <a:t>Approach useful for many network design problems as well!!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5A285B4-BA70-4E54-9082-CA60686DB1D8}"/>
                  </a:ext>
                </a:extLst>
              </p:cNvPr>
              <p:cNvSpPr txBox="1"/>
              <p:nvPr/>
            </p:nvSpPr>
            <p:spPr>
              <a:xfrm>
                <a:off x="3932867" y="8447845"/>
                <a:ext cx="14431835" cy="65659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Gotham Medium" pitchFamily="50" charset="0"/>
                    <a:sym typeface="Lato Regular"/>
                  </a:rPr>
                  <a:t>Gives randomized </a:t>
                </a:r>
                <a14:m>
                  <m:oMath xmlns:m="http://schemas.openxmlformats.org/officeDocument/2006/math">
                    <m:r>
                      <a:rPr kumimoji="0" lang="en-US" sz="36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sym typeface="Lato Regular"/>
                      </a:rPr>
                      <m:t>𝑂</m:t>
                    </m:r>
                    <m:d>
                      <m:dPr>
                        <m:ctrlPr>
                          <a:rPr kumimoji="0" lang="en-US" sz="360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Lato Regular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kumimoji="0" lang="en-US" sz="3600" b="0" i="1" u="none" strike="noStrike" cap="none" spc="0" normalizeH="0" baseline="0" smtClean="0">
                                <a:ln>
                                  <a:noFill/>
                                </a:ln>
                                <a:solidFill>
                                  <a:srgbClr val="FFFFFF"/>
                                </a:solidFill>
                                <a:effectLst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Lato Regular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kumimoji="0" lang="en-US" sz="3600" b="0" i="0" u="none" strike="noStrike" cap="none" spc="0" normalizeH="0" baseline="0" smtClean="0">
                                <a:ln>
                                  <a:noFill/>
                                </a:ln>
                                <a:solidFill>
                                  <a:srgbClr val="FFFFFF"/>
                                </a:solidFill>
                                <a:effectLst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Lato Regular"/>
                              </a:rPr>
                              <m:t>log</m:t>
                            </m:r>
                          </m:fName>
                          <m:e>
                            <m:r>
                              <a:rPr kumimoji="0" lang="en-US" sz="3600" b="0" i="1" u="none" strike="noStrike" cap="none" spc="0" normalizeH="0" baseline="0" smtClean="0">
                                <a:ln>
                                  <a:noFill/>
                                </a:ln>
                                <a:solidFill>
                                  <a:srgbClr val="FFFFFF"/>
                                </a:solidFill>
                                <a:effectLst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Lato Regular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r>
                  <a:rPr kumimoji="0" lang="en-US" sz="3600" b="1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sym typeface="Lato Regular"/>
                  </a:rPr>
                  <a:t> </a:t>
                </a:r>
                <a:r>
                  <a:rPr kumimoji="0" lang="en-US" sz="3600" b="1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Gotham Medium" pitchFamily="50" charset="0"/>
                    <a:sym typeface="Lato Regular"/>
                  </a:rPr>
                  <a:t>competitive algo for Steiner tree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5A285B4-BA70-4E54-9082-CA60686DB1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2867" y="8447845"/>
                <a:ext cx="14431835" cy="656590"/>
              </a:xfrm>
              <a:prstGeom prst="rect">
                <a:avLst/>
              </a:prstGeom>
              <a:blipFill>
                <a:blip r:embed="rId2"/>
                <a:stretch>
                  <a:fillRect l="-1056" t="-12963" r="-1056" b="-33333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4427630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10">
        <p159:morph option="byObject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et Cove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roadmap for today</a:t>
            </a:r>
            <a:endParaRPr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1AB9B0D-9613-4318-97C1-80FDE141B547}"/>
              </a:ext>
            </a:extLst>
          </p:cNvPr>
          <p:cNvSpPr txBox="1"/>
          <p:nvPr/>
        </p:nvSpPr>
        <p:spPr>
          <a:xfrm>
            <a:off x="1937279" y="3858602"/>
            <a:ext cx="2518318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3600" b="1" dirty="0">
                <a:solidFill>
                  <a:srgbClr val="FFFF00"/>
                </a:solidFill>
              </a:rPr>
              <a:t>Steiner tree</a:t>
            </a:r>
            <a:endParaRPr kumimoji="0" lang="en-US" sz="3600" b="1" i="0" u="none" strike="noStrike" cap="none" spc="0" normalizeH="0" baseline="0" dirty="0">
              <a:ln>
                <a:noFill/>
              </a:ln>
              <a:solidFill>
                <a:srgbClr val="FFFF00"/>
              </a:solidFill>
              <a:effectLst/>
              <a:uFillTx/>
              <a:sym typeface="Lato Regular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7011B43-11C8-44C8-9717-3DFCF7BA3476}"/>
              </a:ext>
            </a:extLst>
          </p:cNvPr>
          <p:cNvSpPr txBox="1"/>
          <p:nvPr/>
        </p:nvSpPr>
        <p:spPr>
          <a:xfrm>
            <a:off x="2517061" y="5099971"/>
            <a:ext cx="6312626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3600" dirty="0"/>
              <a:t>Online algo (using greedy algo)</a:t>
            </a:r>
            <a:endParaRPr kumimoji="0" lang="en-US" sz="36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sym typeface="Lato Regular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C7B8C11-4B95-4032-BDFE-42645427AB9A}"/>
              </a:ext>
            </a:extLst>
          </p:cNvPr>
          <p:cNvSpPr txBox="1"/>
          <p:nvPr/>
        </p:nvSpPr>
        <p:spPr>
          <a:xfrm>
            <a:off x="2517062" y="6341340"/>
            <a:ext cx="6617196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3600" dirty="0"/>
              <a:t>Some matching hardness results</a:t>
            </a:r>
            <a:endParaRPr kumimoji="0" lang="en-US" sz="36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sym typeface="Lato Regular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411E26E-6E8E-4300-8B3D-95074F65E7DD}"/>
              </a:ext>
            </a:extLst>
          </p:cNvPr>
          <p:cNvSpPr txBox="1"/>
          <p:nvPr/>
        </p:nvSpPr>
        <p:spPr>
          <a:xfrm>
            <a:off x="1937279" y="8661232"/>
            <a:ext cx="6548267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3600" dirty="0"/>
              <a:t>How to go beyond worst-case? </a:t>
            </a:r>
            <a:endParaRPr kumimoji="0" lang="en-US" sz="36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sym typeface="Lato Regular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25E927B-EC9C-49AC-A35C-2F0F704D02F0}"/>
              </a:ext>
            </a:extLst>
          </p:cNvPr>
          <p:cNvSpPr txBox="1"/>
          <p:nvPr/>
        </p:nvSpPr>
        <p:spPr>
          <a:xfrm>
            <a:off x="2517062" y="9902601"/>
            <a:ext cx="8221803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3600" dirty="0"/>
              <a:t>When requests from known distribution</a:t>
            </a:r>
            <a:endParaRPr kumimoji="0" lang="en-US" sz="36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sym typeface="Lato Regular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B37AC23-069B-4C34-AF82-305057B4D87B}"/>
              </a:ext>
            </a:extLst>
          </p:cNvPr>
          <p:cNvSpPr txBox="1"/>
          <p:nvPr/>
        </p:nvSpPr>
        <p:spPr>
          <a:xfrm>
            <a:off x="1975247" y="11143970"/>
            <a:ext cx="6729406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3600" dirty="0"/>
              <a:t>Two-connected Network Design</a:t>
            </a:r>
            <a:endParaRPr kumimoji="0" lang="en-US" sz="36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sym typeface="Lato Regular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A48F3E4-F841-4BBE-AA6C-E2DAB1177FE1}"/>
                  </a:ext>
                </a:extLst>
              </p:cNvPr>
              <p:cNvSpPr txBox="1"/>
              <p:nvPr/>
            </p:nvSpPr>
            <p:spPr>
              <a:xfrm>
                <a:off x="13587403" y="5099971"/>
                <a:ext cx="7833426" cy="53347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8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ea typeface="Lato Regular"/>
                    <a:cs typeface="Lato Regular"/>
                    <a:sym typeface="Lato Regular"/>
                  </a:rPr>
                  <a:t>Theorem: </a:t>
                </a:r>
                <a14:m>
                  <m:oMath xmlns:m="http://schemas.openxmlformats.org/officeDocument/2006/math">
                    <m:r>
                      <a:rPr kumimoji="0" lang="en-US" sz="28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𝑂</m:t>
                    </m:r>
                    <m:r>
                      <a:rPr kumimoji="0" lang="en-US" sz="28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(</m:t>
                    </m:r>
                    <m:func>
                      <m:funcPr>
                        <m:ctrlPr>
                          <a:rPr kumimoji="0" lang="en-US" sz="28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kumimoji="0" lang="en-US" sz="2800" b="0" i="0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log</m:t>
                        </m:r>
                      </m:fName>
                      <m:e>
                        <m:r>
                          <a:rPr kumimoji="0" lang="en-US" sz="28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𝑇</m:t>
                        </m:r>
                      </m:e>
                    </m:func>
                    <m:r>
                      <a:rPr kumimoji="0" lang="en-US" sz="28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)</m:t>
                    </m:r>
                  </m:oMath>
                </a14:m>
                <a:r>
                  <a:rPr kumimoji="0" lang="en-US" sz="28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ea typeface="Lato Regular"/>
                    <a:cs typeface="Lato Regular"/>
                    <a:sym typeface="Lato Regular"/>
                  </a:rPr>
                  <a:t>-competitive using greedy algo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A48F3E4-F841-4BBE-AA6C-E2DAB1177F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87403" y="5099971"/>
                <a:ext cx="7833426" cy="533479"/>
              </a:xfrm>
              <a:prstGeom prst="rect">
                <a:avLst/>
              </a:prstGeom>
              <a:blipFill>
                <a:blip r:embed="rId2"/>
                <a:stretch>
                  <a:fillRect l="-1634" t="-12644" r="-1634" b="-29885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AE36B158-EBD6-444C-9BFD-1646040C8811}"/>
              </a:ext>
            </a:extLst>
          </p:cNvPr>
          <p:cNvSpPr txBox="1"/>
          <p:nvPr/>
        </p:nvSpPr>
        <p:spPr>
          <a:xfrm>
            <a:off x="2517061" y="7487441"/>
            <a:ext cx="8032648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spc="0" normalizeH="0" baseline="0" dirty="0">
                <a:ln>
                  <a:noFill/>
                </a:ln>
                <a:solidFill>
                  <a:srgbClr val="FFFF00"/>
                </a:solidFill>
                <a:effectLst/>
                <a:uFillTx/>
                <a:sym typeface="Lato Regular"/>
              </a:rPr>
              <a:t>Second Algorithm via tree embeddings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81651FB-C38B-4201-A4EE-58C2D78CD71F}"/>
                  </a:ext>
                </a:extLst>
              </p:cNvPr>
              <p:cNvSpPr txBox="1"/>
              <p:nvPr/>
            </p:nvSpPr>
            <p:spPr>
              <a:xfrm>
                <a:off x="13587403" y="6402895"/>
                <a:ext cx="7273210" cy="53347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8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ea typeface="Lato Regular"/>
                    <a:cs typeface="Lato Regular"/>
                    <a:sym typeface="Lato Regular"/>
                  </a:rPr>
                  <a:t>Theorem: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kumimoji="0" lang="en-US" sz="2800" b="0" i="0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Ω</m:t>
                    </m:r>
                    <m:r>
                      <a:rPr kumimoji="0" lang="en-US" sz="28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(</m:t>
                    </m:r>
                    <m:func>
                      <m:funcPr>
                        <m:ctrlPr>
                          <a:rPr kumimoji="0" lang="en-US" sz="28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kumimoji="0" lang="en-US" sz="2800" b="0" i="0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log</m:t>
                        </m:r>
                      </m:fName>
                      <m:e>
                        <m:r>
                          <a:rPr kumimoji="0" lang="en-US" sz="28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𝑇</m:t>
                        </m:r>
                      </m:e>
                    </m:func>
                    <m:r>
                      <a:rPr kumimoji="0" lang="en-US" sz="28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)</m:t>
                    </m:r>
                  </m:oMath>
                </a14:m>
                <a:r>
                  <a:rPr kumimoji="0" lang="en-US" sz="28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ea typeface="Lato Regular"/>
                    <a:cs typeface="Lato Regular"/>
                    <a:sym typeface="Lato Regular"/>
                  </a:rPr>
                  <a:t> bound on diamond</a:t>
                </a:r>
                <a:r>
                  <a:rPr kumimoji="0" lang="en-US" sz="2800" b="0" i="0" u="none" strike="noStrike" cap="none" spc="0" normalizeH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ea typeface="Lato Regular"/>
                    <a:cs typeface="Lato Regular"/>
                    <a:sym typeface="Lato Regular"/>
                  </a:rPr>
                  <a:t> graphs</a:t>
                </a:r>
                <a:endParaRPr kumimoji="0" lang="en-US" sz="28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ea typeface="Lato Regular"/>
                  <a:cs typeface="Lato Regular"/>
                  <a:sym typeface="Lato Regular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81651FB-C38B-4201-A4EE-58C2D78CD7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87403" y="6402895"/>
                <a:ext cx="7273210" cy="533479"/>
              </a:xfrm>
              <a:prstGeom prst="rect">
                <a:avLst/>
              </a:prstGeom>
              <a:blipFill>
                <a:blip r:embed="rId3"/>
                <a:stretch>
                  <a:fillRect l="-1174" t="-11364" r="-1090" b="-29545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6761050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69E4D0-2DA3-498A-9F43-365963F9D7C1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1753923" y="4939860"/>
            <a:ext cx="20876154" cy="5552294"/>
          </a:xfrm>
        </p:spPr>
        <p:txBody>
          <a:bodyPr>
            <a:norm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8800" b="1" spc="0" dirty="0">
                <a:latin typeface="Gotham Medium" pitchFamily="50" charset="0"/>
                <a:ea typeface="Lato Regular"/>
                <a:cs typeface="Lato Regular"/>
                <a:sym typeface="Lato Regular"/>
              </a:rPr>
              <a:t>Steiner Tree:</a:t>
            </a:r>
          </a:p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8800" b="1" i="0" u="none" strike="noStrike" cap="none" spc="0" normalizeH="0" baseline="0" dirty="0">
              <a:ln>
                <a:noFill/>
              </a:ln>
              <a:effectLst/>
              <a:uFillTx/>
              <a:latin typeface="Gotham Medium" pitchFamily="50" charset="0"/>
              <a:ea typeface="Lato Regular"/>
              <a:cs typeface="Lato Regular"/>
              <a:sym typeface="Lato Regular"/>
            </a:endParaRPr>
          </a:p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8800" b="1" i="0" u="none" strike="noStrike" cap="none" spc="0" normalizeH="0" baseline="0" dirty="0">
                <a:ln>
                  <a:noFill/>
                </a:ln>
                <a:effectLst/>
                <a:uFillTx/>
                <a:latin typeface="Gotham Medium" pitchFamily="50" charset="0"/>
                <a:ea typeface="Lato Regular"/>
                <a:cs typeface="Lato Regular"/>
                <a:sym typeface="Lato Regular"/>
              </a:rPr>
              <a:t>Requests from Known Distributions</a:t>
            </a:r>
          </a:p>
        </p:txBody>
      </p:sp>
    </p:spTree>
    <p:extLst>
      <p:ext uri="{BB962C8B-B14F-4D97-AF65-F5344CB8AC3E}">
        <p14:creationId xmlns:p14="http://schemas.microsoft.com/office/powerpoint/2010/main" val="23968604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10">
        <p159:morph option="byObject"/>
      </p:transition>
    </mc:Choice>
    <mc:Fallback xmlns="">
      <p:transition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Online Set Cove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stochastic (</a:t>
            </a:r>
            <a:r>
              <a:rPr lang="en-US" dirty="0" err="1"/>
              <a:t>steiner</a:t>
            </a:r>
            <a:r>
              <a:rPr lang="en-US" dirty="0"/>
              <a:t>) tree</a:t>
            </a:r>
            <a:endParaRPr dirty="0"/>
          </a:p>
        </p:txBody>
      </p:sp>
      <p:sp>
        <p:nvSpPr>
          <p:cNvPr id="43" name="Oval 4">
            <a:extLst>
              <a:ext uri="{FF2B5EF4-FFF2-40B4-BE49-F238E27FC236}">
                <a16:creationId xmlns:a16="http://schemas.microsoft.com/office/drawing/2014/main" id="{627132AA-58AB-1110-0752-FBC9ECF94C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33994" y="2553737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4" name="Oval 5">
            <a:extLst>
              <a:ext uri="{FF2B5EF4-FFF2-40B4-BE49-F238E27FC236}">
                <a16:creationId xmlns:a16="http://schemas.microsoft.com/office/drawing/2014/main" id="{08CE360C-420C-113E-EECA-95D4BA2EE0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81723" y="4764574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5" name="Oval 6">
            <a:extLst>
              <a:ext uri="{FF2B5EF4-FFF2-40B4-BE49-F238E27FC236}">
                <a16:creationId xmlns:a16="http://schemas.microsoft.com/office/drawing/2014/main" id="{792E0C70-7BF4-B031-8474-D8F67E2981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5905" y="8301913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6" name="Oval 7">
            <a:extLst>
              <a:ext uri="{FF2B5EF4-FFF2-40B4-BE49-F238E27FC236}">
                <a16:creationId xmlns:a16="http://schemas.microsoft.com/office/drawing/2014/main" id="{BC41EF77-5EB1-EB61-A96D-4A009C2100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86539" y="5427825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7" name="Oval 9">
            <a:extLst>
              <a:ext uri="{FF2B5EF4-FFF2-40B4-BE49-F238E27FC236}">
                <a16:creationId xmlns:a16="http://schemas.microsoft.com/office/drawing/2014/main" id="{C3FDA2AE-32DF-D031-5235-95959102AA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86813" y="5869992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8" name="Oval 10">
            <a:extLst>
              <a:ext uri="{FF2B5EF4-FFF2-40B4-BE49-F238E27FC236}">
                <a16:creationId xmlns:a16="http://schemas.microsoft.com/office/drawing/2014/main" id="{E1DE58D2-1927-52DE-C7D3-CECC1DB730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70996" y="8744081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9" name="Oval 11">
            <a:extLst>
              <a:ext uri="{FF2B5EF4-FFF2-40B4-BE49-F238E27FC236}">
                <a16:creationId xmlns:a16="http://schemas.microsoft.com/office/drawing/2014/main" id="{F7C95AA7-1D1F-4C4D-15FB-0CB979FA9C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70995" y="4543490"/>
            <a:ext cx="484182" cy="44216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0" name="Oval 13">
            <a:extLst>
              <a:ext uri="{FF2B5EF4-FFF2-40B4-BE49-F238E27FC236}">
                <a16:creationId xmlns:a16="http://schemas.microsoft.com/office/drawing/2014/main" id="{494E55AD-C2AF-33B8-0FBF-20F092AAD4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18176" y="9849498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1" name="Oval 14">
            <a:extLst>
              <a:ext uri="{FF2B5EF4-FFF2-40B4-BE49-F238E27FC236}">
                <a16:creationId xmlns:a16="http://schemas.microsoft.com/office/drawing/2014/main" id="{D588D853-9A8E-2B6E-2E17-E0D5C18482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13085" y="1890486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2" name="Oval 17">
            <a:extLst>
              <a:ext uri="{FF2B5EF4-FFF2-40B4-BE49-F238E27FC236}">
                <a16:creationId xmlns:a16="http://schemas.microsoft.com/office/drawing/2014/main" id="{7F3B5573-91EC-21F4-11C4-8AEA5936EB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4902" y="6312159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3" name="Oval 18">
            <a:extLst>
              <a:ext uri="{FF2B5EF4-FFF2-40B4-BE49-F238E27FC236}">
                <a16:creationId xmlns:a16="http://schemas.microsoft.com/office/drawing/2014/main" id="{D4FCF579-4444-45A1-5652-919CCB3EF7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44448" y="3880239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4" name="Oval 20">
            <a:extLst>
              <a:ext uri="{FF2B5EF4-FFF2-40B4-BE49-F238E27FC236}">
                <a16:creationId xmlns:a16="http://schemas.microsoft.com/office/drawing/2014/main" id="{EB450BC8-D0E7-E16F-8AF6-C9226A98E1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02632" y="8080830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5" name="Oval 21">
            <a:extLst>
              <a:ext uri="{FF2B5EF4-FFF2-40B4-BE49-F238E27FC236}">
                <a16:creationId xmlns:a16="http://schemas.microsoft.com/office/drawing/2014/main" id="{E706D8C0-D382-32D6-E870-ED1E929D7F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63087" y="5373766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56" name="Oval 22">
            <a:extLst>
              <a:ext uri="{FF2B5EF4-FFF2-40B4-BE49-F238E27FC236}">
                <a16:creationId xmlns:a16="http://schemas.microsoft.com/office/drawing/2014/main" id="{80133A64-C801-5971-DBD7-3E0500681F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02357" y="6754327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7" name="Oval 23">
            <a:extLst>
              <a:ext uri="{FF2B5EF4-FFF2-40B4-BE49-F238E27FC236}">
                <a16:creationId xmlns:a16="http://schemas.microsoft.com/office/drawing/2014/main" id="{14E06DAD-E44F-9B4F-CA33-CB52F206C3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81449" y="9628414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8" name="Oval 24">
            <a:extLst>
              <a:ext uri="{FF2B5EF4-FFF2-40B4-BE49-F238E27FC236}">
                <a16:creationId xmlns:a16="http://schemas.microsoft.com/office/drawing/2014/main" id="{609527B6-B308-99D0-C940-3348BEFF4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34268" y="2995904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9" name="Oval 27">
            <a:extLst>
              <a:ext uri="{FF2B5EF4-FFF2-40B4-BE49-F238E27FC236}">
                <a16:creationId xmlns:a16="http://schemas.microsoft.com/office/drawing/2014/main" id="{CC21D796-ED48-A962-A5B1-B2C40E0504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39358" y="5648908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0" name="Oval 28">
            <a:extLst>
              <a:ext uri="{FF2B5EF4-FFF2-40B4-BE49-F238E27FC236}">
                <a16:creationId xmlns:a16="http://schemas.microsoft.com/office/drawing/2014/main" id="{12D74775-4B71-157E-2AE9-2FDE8D6CAF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33994" y="4322406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61" name="Oval 30">
            <a:extLst>
              <a:ext uri="{FF2B5EF4-FFF2-40B4-BE49-F238E27FC236}">
                <a16:creationId xmlns:a16="http://schemas.microsoft.com/office/drawing/2014/main" id="{E21C2949-53FB-C762-809D-C71A25AF3D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76359" y="9628414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2" name="Oval 31">
            <a:extLst>
              <a:ext uri="{FF2B5EF4-FFF2-40B4-BE49-F238E27FC236}">
                <a16:creationId xmlns:a16="http://schemas.microsoft.com/office/drawing/2014/main" id="{818E039B-3A8D-CA69-3BAE-C2BE4AAF8B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23814" y="3659155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3" name="Oval 32">
            <a:extLst>
              <a:ext uri="{FF2B5EF4-FFF2-40B4-BE49-F238E27FC236}">
                <a16:creationId xmlns:a16="http://schemas.microsoft.com/office/drawing/2014/main" id="{4DD5806C-DFD1-97A7-57D6-053E24BDF4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91903" y="7196494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92" name="Oval 33">
            <a:extLst>
              <a:ext uri="{FF2B5EF4-FFF2-40B4-BE49-F238E27FC236}">
                <a16:creationId xmlns:a16="http://schemas.microsoft.com/office/drawing/2014/main" id="{38713B13-398D-ABFF-3F75-A5B514867A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70995" y="10733833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193" name="Oval 37">
            <a:extLst>
              <a:ext uri="{FF2B5EF4-FFF2-40B4-BE49-F238E27FC236}">
                <a16:creationId xmlns:a16="http://schemas.microsoft.com/office/drawing/2014/main" id="{BBFE93E4-9C1F-C2F4-77EF-74278D85EA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76360" y="6091077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94" name="Oval 38">
            <a:extLst>
              <a:ext uri="{FF2B5EF4-FFF2-40B4-BE49-F238E27FC236}">
                <a16:creationId xmlns:a16="http://schemas.microsoft.com/office/drawing/2014/main" id="{A33699DA-4D9F-DE21-23FF-DAC3DD8F48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97267" y="3880239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95" name="Oval 41">
            <a:extLst>
              <a:ext uri="{FF2B5EF4-FFF2-40B4-BE49-F238E27FC236}">
                <a16:creationId xmlns:a16="http://schemas.microsoft.com/office/drawing/2014/main" id="{1BFA9BE2-83B4-E6D3-FE6B-DCA86A5C6F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18449" y="4322406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96" name="Oval 42">
            <a:extLst>
              <a:ext uri="{FF2B5EF4-FFF2-40B4-BE49-F238E27FC236}">
                <a16:creationId xmlns:a16="http://schemas.microsoft.com/office/drawing/2014/main" id="{50B2D3EA-7855-1EF6-C6FF-CD67F3F584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13085" y="7196494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97" name="Oval 43">
            <a:extLst>
              <a:ext uri="{FF2B5EF4-FFF2-40B4-BE49-F238E27FC236}">
                <a16:creationId xmlns:a16="http://schemas.microsoft.com/office/drawing/2014/main" id="{8B212C2C-E2D2-3DCB-7307-0404BEB5E1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23814" y="10733833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98" name="Oval 44">
            <a:extLst>
              <a:ext uri="{FF2B5EF4-FFF2-40B4-BE49-F238E27FC236}">
                <a16:creationId xmlns:a16="http://schemas.microsoft.com/office/drawing/2014/main" id="{715FD427-B0B4-2D14-4B27-83D2AA6A7B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97541" y="7417578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60" name="Oval 38">
            <a:extLst>
              <a:ext uri="{FF2B5EF4-FFF2-40B4-BE49-F238E27FC236}">
                <a16:creationId xmlns:a16="http://schemas.microsoft.com/office/drawing/2014/main" id="{F3DD4513-E52E-9A62-1FC6-9B7F0EBDC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07995" y="5648908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Goal: pick smallest # sets to cover all elements.">
                <a:extLst>
                  <a:ext uri="{FF2B5EF4-FFF2-40B4-BE49-F238E27FC236}">
                    <a16:creationId xmlns:a16="http://schemas.microsoft.com/office/drawing/2014/main" id="{C827AC93-D49E-C507-5A64-EAF40A01456E}"/>
                  </a:ext>
                </a:extLst>
              </p:cNvPr>
              <p:cNvSpPr txBox="1"/>
              <p:nvPr/>
            </p:nvSpPr>
            <p:spPr>
              <a:xfrm>
                <a:off x="1536987" y="3914203"/>
                <a:ext cx="11702645" cy="729110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:m="http://schemas.openxmlformats.org/officeDocument/2006/math" xmlns="" val="1"/>
                </a:ext>
              </a:extLst>
            </p:spPr>
            <p:txBody>
              <a:bodyPr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r>
                  <a:rPr lang="en-US" dirty="0"/>
                  <a:t>Suppose n requests: vertex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~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𝒟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Goal: pick smallest # sets to cover all elements.">
                <a:extLst>
                  <a:ext uri="{FF2B5EF4-FFF2-40B4-BE49-F238E27FC236}">
                    <a16:creationId xmlns:a16="http://schemas.microsoft.com/office/drawing/2014/main" id="{C827AC93-D49E-C507-5A64-EAF40A0145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6987" y="3914203"/>
                <a:ext cx="11702645" cy="729110"/>
              </a:xfrm>
              <a:prstGeom prst="rect">
                <a:avLst/>
              </a:prstGeom>
              <a:blipFill>
                <a:blip r:embed="rId2"/>
                <a:stretch>
                  <a:fillRect l="-2188" t="-13333" b="-33333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xmlns:a14="http://schemas.microsoft.com/office/drawing/2010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Goal: pick smallest # sets to cover all elements.">
                <a:extLst>
                  <a:ext uri="{FF2B5EF4-FFF2-40B4-BE49-F238E27FC236}">
                    <a16:creationId xmlns:a16="http://schemas.microsoft.com/office/drawing/2014/main" id="{DFD0F0D3-8FFF-5108-8722-D84B071D80F1}"/>
                  </a:ext>
                </a:extLst>
              </p:cNvPr>
              <p:cNvSpPr txBox="1"/>
              <p:nvPr/>
            </p:nvSpPr>
            <p:spPr>
              <a:xfrm>
                <a:off x="1536987" y="6338160"/>
                <a:ext cx="11702645" cy="5027017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:m="http://schemas.openxmlformats.org/officeDocument/2006/math" xmlns="" val="1"/>
                </a:ext>
              </a:extLst>
            </p:spPr>
            <p:txBody>
              <a:bodyPr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r>
                  <a:rPr lang="en-US" b="1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Algorithm: </a:t>
                </a:r>
              </a:p>
              <a:p>
                <a:endParaRPr lang="en-US" dirty="0"/>
              </a:p>
              <a:p>
                <a:r>
                  <a:rPr lang="en-US" dirty="0"/>
                  <a:t>  For all </a:t>
                </a:r>
                <a:r>
                  <a:rPr lang="en-US" dirty="0" err="1"/>
                  <a:t>i</a:t>
                </a:r>
                <a:r>
                  <a:rPr lang="en-US" dirty="0"/>
                  <a:t>, take one sample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~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𝒟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each</a:t>
                </a:r>
              </a:p>
              <a:p>
                <a:endParaRPr lang="en-US" dirty="0"/>
              </a:p>
              <a:p>
                <a:r>
                  <a:rPr lang="en-US" dirty="0"/>
                  <a:t>  Build MST 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,…, 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  When actual requests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~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𝒟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arrive:</a:t>
                </a:r>
              </a:p>
              <a:p>
                <a:r>
                  <a:rPr lang="en-US" dirty="0"/>
                  <a:t>        connect to closest previous point</a:t>
                </a:r>
              </a:p>
            </p:txBody>
          </p:sp>
        </mc:Choice>
        <mc:Fallback xmlns="">
          <p:sp>
            <p:nvSpPr>
              <p:cNvPr id="3" name="Goal: pick smallest # sets to cover all elements.">
                <a:extLst>
                  <a:ext uri="{FF2B5EF4-FFF2-40B4-BE49-F238E27FC236}">
                    <a16:creationId xmlns:a16="http://schemas.microsoft.com/office/drawing/2014/main" id="{DFD0F0D3-8FFF-5108-8722-D84B071D80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6987" y="6338160"/>
                <a:ext cx="11702645" cy="5027017"/>
              </a:xfrm>
              <a:prstGeom prst="rect">
                <a:avLst/>
              </a:prstGeom>
              <a:blipFill>
                <a:blip r:embed="rId3"/>
                <a:stretch>
                  <a:fillRect l="-2188" t="-1578" b="-4733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xmlns:a14="http://schemas.microsoft.com/office/drawing/2010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Goal: pick smallest # sets to cover all elements.">
            <a:extLst>
              <a:ext uri="{FF2B5EF4-FFF2-40B4-BE49-F238E27FC236}">
                <a16:creationId xmlns:a16="http://schemas.microsoft.com/office/drawing/2014/main" id="{E14C11D9-891D-4080-2ED0-87FB6EF16E98}"/>
              </a:ext>
            </a:extLst>
          </p:cNvPr>
          <p:cNvSpPr txBox="1"/>
          <p:nvPr/>
        </p:nvSpPr>
        <p:spPr>
          <a:xfrm>
            <a:off x="2285833" y="5160385"/>
            <a:ext cx="7544623" cy="729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defRPr sz="4000"/>
            </a:lvl1pPr>
          </a:lstStyle>
          <a:p>
            <a:r>
              <a:rPr lang="en-US" dirty="0"/>
              <a:t>Connect each request on arrival</a:t>
            </a:r>
          </a:p>
        </p:txBody>
      </p:sp>
      <p:sp>
        <p:nvSpPr>
          <p:cNvPr id="9" name="Goal: pick smallest # sets to cover all elements.">
            <a:extLst>
              <a:ext uri="{FF2B5EF4-FFF2-40B4-BE49-F238E27FC236}">
                <a16:creationId xmlns:a16="http://schemas.microsoft.com/office/drawing/2014/main" id="{93AD1A61-3412-C5EF-D3ED-19084BEE4F57}"/>
              </a:ext>
            </a:extLst>
          </p:cNvPr>
          <p:cNvSpPr txBox="1"/>
          <p:nvPr/>
        </p:nvSpPr>
        <p:spPr>
          <a:xfrm>
            <a:off x="8740907" y="12342022"/>
            <a:ext cx="7867317" cy="71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defRPr sz="4000"/>
            </a:lvl1pPr>
          </a:lstStyle>
          <a:p>
            <a:r>
              <a:rPr b="1" dirty="0">
                <a:solidFill>
                  <a:srgbClr val="FFFF00"/>
                </a:solidFill>
              </a:rPr>
              <a:t>Goal: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dirty="0"/>
              <a:t>minimize total cost of edges</a:t>
            </a:r>
            <a:endParaRPr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A35C66A-BD1A-375F-C1C7-6B7D1771F933}"/>
              </a:ext>
            </a:extLst>
          </p:cNvPr>
          <p:cNvGrpSpPr/>
          <p:nvPr/>
        </p:nvGrpSpPr>
        <p:grpSpPr>
          <a:xfrm>
            <a:off x="14450087" y="4257653"/>
            <a:ext cx="4912723" cy="4551182"/>
            <a:chOff x="14450087" y="4257653"/>
            <a:chExt cx="4912723" cy="4551182"/>
          </a:xfrm>
          <a:solidFill>
            <a:schemeClr val="accent1">
              <a:lumMod val="60000"/>
              <a:lumOff val="40000"/>
            </a:schemeClr>
          </a:solidFill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653AF8B-E9AD-1662-01A3-B0C76C276E30}"/>
                </a:ext>
              </a:extLst>
            </p:cNvPr>
            <p:cNvCxnSpPr>
              <a:cxnSpLocks/>
              <a:stCxn id="195" idx="6"/>
              <a:endCxn id="49" idx="2"/>
            </p:cNvCxnSpPr>
            <p:nvPr/>
          </p:nvCxnSpPr>
          <p:spPr>
            <a:xfrm>
              <a:off x="15902631" y="4543490"/>
              <a:ext cx="968364" cy="221084"/>
            </a:xfrm>
            <a:prstGeom prst="line">
              <a:avLst/>
            </a:prstGeom>
            <a:grpFill/>
            <a:ln w="762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285BA69-2220-32E3-8134-F763B25F86CB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17371832" y="4240997"/>
              <a:ext cx="350589" cy="383901"/>
            </a:xfrm>
            <a:prstGeom prst="line">
              <a:avLst/>
            </a:prstGeom>
            <a:grpFill/>
            <a:ln w="762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60F7D74-70AD-C361-97E3-77A09F443909}"/>
                </a:ext>
              </a:extLst>
            </p:cNvPr>
            <p:cNvCxnSpPr>
              <a:cxnSpLocks/>
              <a:endCxn id="47" idx="7"/>
            </p:cNvCxnSpPr>
            <p:nvPr/>
          </p:nvCxnSpPr>
          <p:spPr>
            <a:xfrm flipH="1">
              <a:off x="16800088" y="4985657"/>
              <a:ext cx="383903" cy="949089"/>
            </a:xfrm>
            <a:prstGeom prst="line">
              <a:avLst/>
            </a:prstGeom>
            <a:grpFill/>
            <a:ln w="762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3730103-F914-761C-A0A7-BC5A322932F8}"/>
                </a:ext>
              </a:extLst>
            </p:cNvPr>
            <p:cNvCxnSpPr>
              <a:cxnSpLocks/>
              <a:stCxn id="193" idx="6"/>
              <a:endCxn id="47" idx="2"/>
            </p:cNvCxnSpPr>
            <p:nvPr/>
          </p:nvCxnSpPr>
          <p:spPr>
            <a:xfrm flipV="1">
              <a:off x="15660542" y="6091076"/>
              <a:ext cx="726271" cy="221085"/>
            </a:xfrm>
            <a:prstGeom prst="line">
              <a:avLst/>
            </a:prstGeom>
            <a:grpFill/>
            <a:ln w="762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32305B44-08BB-0395-88AC-E9819934ED2E}"/>
                </a:ext>
              </a:extLst>
            </p:cNvPr>
            <p:cNvCxnSpPr/>
            <p:nvPr/>
          </p:nvCxnSpPr>
          <p:spPr>
            <a:xfrm flipV="1">
              <a:off x="16870995" y="5869992"/>
              <a:ext cx="968363" cy="221084"/>
            </a:xfrm>
            <a:prstGeom prst="line">
              <a:avLst/>
            </a:prstGeom>
            <a:grpFill/>
            <a:ln w="762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27F2B97-76A4-4C99-3E1B-021E32B689D6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18190261" y="6088699"/>
              <a:ext cx="1234923" cy="1110174"/>
            </a:xfrm>
            <a:prstGeom prst="line">
              <a:avLst/>
            </a:prstGeom>
            <a:grpFill/>
            <a:ln w="762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CBA6454-2ACD-E7EA-BBBD-75AFBF9C1BD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6215628" y="6312159"/>
              <a:ext cx="484181" cy="1768671"/>
            </a:xfrm>
            <a:prstGeom prst="line">
              <a:avLst/>
            </a:prstGeom>
            <a:grpFill/>
            <a:ln w="762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F61E5CC8-6A26-29DD-D25E-9A33922CC225}"/>
                </a:ext>
              </a:extLst>
            </p:cNvPr>
            <p:cNvCxnSpPr/>
            <p:nvPr/>
          </p:nvCxnSpPr>
          <p:spPr>
            <a:xfrm flipH="1">
              <a:off x="14450087" y="8301914"/>
              <a:ext cx="1452545" cy="221083"/>
            </a:xfrm>
            <a:prstGeom prst="line">
              <a:avLst/>
            </a:prstGeom>
            <a:grpFill/>
            <a:ln w="762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96B0621-725F-F319-47B3-D7F4E5772E88}"/>
                </a:ext>
              </a:extLst>
            </p:cNvPr>
            <p:cNvCxnSpPr/>
            <p:nvPr/>
          </p:nvCxnSpPr>
          <p:spPr>
            <a:xfrm flipH="1" flipV="1">
              <a:off x="16315907" y="8458243"/>
              <a:ext cx="625996" cy="350592"/>
            </a:xfrm>
            <a:prstGeom prst="line">
              <a:avLst/>
            </a:prstGeom>
            <a:grpFill/>
            <a:ln w="762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8D41333-FCEF-1C7E-B05C-E9355DED1C51}"/>
              </a:ext>
            </a:extLst>
          </p:cNvPr>
          <p:cNvCxnSpPr>
            <a:cxnSpLocks/>
            <a:stCxn id="60" idx="1"/>
            <a:endCxn id="194" idx="6"/>
          </p:cNvCxnSpPr>
          <p:nvPr/>
        </p:nvCxnSpPr>
        <p:spPr>
          <a:xfrm flipH="1" flipV="1">
            <a:off x="18081449" y="4101323"/>
            <a:ext cx="1523452" cy="285837"/>
          </a:xfrm>
          <a:prstGeom prst="line">
            <a:avLst/>
          </a:prstGeom>
          <a:noFill/>
          <a:ln w="76200" cap="flat">
            <a:solidFill>
              <a:srgbClr val="FF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E17CDC9-3BD3-063D-9E0B-2C40D35D1B10}"/>
              </a:ext>
            </a:extLst>
          </p:cNvPr>
          <p:cNvCxnSpPr>
            <a:cxnSpLocks/>
            <a:stCxn id="195" idx="0"/>
            <a:endCxn id="58" idx="4"/>
          </p:cNvCxnSpPr>
          <p:nvPr/>
        </p:nvCxnSpPr>
        <p:spPr>
          <a:xfrm flipH="1" flipV="1">
            <a:off x="15176359" y="3438071"/>
            <a:ext cx="484181" cy="884335"/>
          </a:xfrm>
          <a:prstGeom prst="line">
            <a:avLst/>
          </a:prstGeom>
          <a:noFill/>
          <a:ln w="76200" cap="flat">
            <a:solidFill>
              <a:srgbClr val="FF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8503229-8AA1-531F-6234-69CB0DD55E71}"/>
              </a:ext>
            </a:extLst>
          </p:cNvPr>
          <p:cNvCxnSpPr>
            <a:cxnSpLocks/>
            <a:stCxn id="55" idx="0"/>
            <a:endCxn id="60" idx="4"/>
          </p:cNvCxnSpPr>
          <p:nvPr/>
        </p:nvCxnSpPr>
        <p:spPr>
          <a:xfrm flipV="1">
            <a:off x="19705178" y="4764573"/>
            <a:ext cx="70907" cy="609193"/>
          </a:xfrm>
          <a:prstGeom prst="line">
            <a:avLst/>
          </a:prstGeom>
          <a:noFill/>
          <a:ln w="76200" cap="flat">
            <a:solidFill>
              <a:srgbClr val="FF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9EF3078-83A0-DF9C-EE48-9E66D6AA2C33}"/>
              </a:ext>
            </a:extLst>
          </p:cNvPr>
          <p:cNvCxnSpPr>
            <a:cxnSpLocks/>
            <a:stCxn id="57" idx="1"/>
            <a:endCxn id="48" idx="5"/>
          </p:cNvCxnSpPr>
          <p:nvPr/>
        </p:nvCxnSpPr>
        <p:spPr>
          <a:xfrm flipH="1" flipV="1">
            <a:off x="17284271" y="9121494"/>
            <a:ext cx="868085" cy="571674"/>
          </a:xfrm>
          <a:prstGeom prst="line">
            <a:avLst/>
          </a:prstGeom>
          <a:noFill/>
          <a:ln w="76200" cap="flat">
            <a:solidFill>
              <a:srgbClr val="FF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2C8EA16B-CC6F-0D12-938B-3C11CF0455BD}"/>
              </a:ext>
            </a:extLst>
          </p:cNvPr>
          <p:cNvCxnSpPr>
            <a:cxnSpLocks/>
            <a:stCxn id="61" idx="1"/>
            <a:endCxn id="45" idx="5"/>
          </p:cNvCxnSpPr>
          <p:nvPr/>
        </p:nvCxnSpPr>
        <p:spPr>
          <a:xfrm flipH="1" flipV="1">
            <a:off x="14379180" y="8679326"/>
            <a:ext cx="868086" cy="1013842"/>
          </a:xfrm>
          <a:prstGeom prst="line">
            <a:avLst/>
          </a:prstGeom>
          <a:noFill/>
          <a:ln w="76200" cap="flat">
            <a:solidFill>
              <a:srgbClr val="FF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E1E1FE63-DD5F-DCD9-5564-A13B41C8F437}"/>
              </a:ext>
            </a:extLst>
          </p:cNvPr>
          <p:cNvCxnSpPr>
            <a:cxnSpLocks/>
            <a:stCxn id="52" idx="2"/>
            <a:endCxn id="63" idx="7"/>
          </p:cNvCxnSpPr>
          <p:nvPr/>
        </p:nvCxnSpPr>
        <p:spPr>
          <a:xfrm flipH="1">
            <a:off x="19705178" y="6533243"/>
            <a:ext cx="2249724" cy="728005"/>
          </a:xfrm>
          <a:prstGeom prst="line">
            <a:avLst/>
          </a:prstGeom>
          <a:noFill/>
          <a:ln w="76200" cap="flat">
            <a:solidFill>
              <a:srgbClr val="FF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64" name="[Alon Awerbuch Azar Buchbinder Naor 03]">
            <a:extLst>
              <a:ext uri="{FF2B5EF4-FFF2-40B4-BE49-F238E27FC236}">
                <a16:creationId xmlns:a16="http://schemas.microsoft.com/office/drawing/2014/main" id="{7F774074-9548-4D56-A00F-F9D1093E0623}"/>
              </a:ext>
            </a:extLst>
          </p:cNvPr>
          <p:cNvSpPr txBox="1"/>
          <p:nvPr/>
        </p:nvSpPr>
        <p:spPr>
          <a:xfrm>
            <a:off x="17334825" y="13181670"/>
            <a:ext cx="6933568" cy="4473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lnSpc>
                <a:spcPct val="80000"/>
              </a:lnSpc>
              <a:defRPr sz="5500" spc="-110">
                <a:solidFill>
                  <a:schemeClr val="accent6"/>
                </a:solidFill>
                <a:latin typeface="+mn-lt"/>
                <a:ea typeface="+mn-ea"/>
                <a:cs typeface="+mn-cs"/>
                <a:sym typeface="Lato Bold"/>
              </a:defRPr>
            </a:lvl1pPr>
          </a:lstStyle>
          <a:p>
            <a:pPr algn="r"/>
            <a:r>
              <a:rPr sz="2800" dirty="0">
                <a:solidFill>
                  <a:srgbClr val="FF9900"/>
                </a:solidFill>
              </a:rPr>
              <a:t>[</a:t>
            </a:r>
            <a:r>
              <a:rPr lang="en-US" sz="2800" dirty="0">
                <a:solidFill>
                  <a:srgbClr val="FF9900"/>
                </a:solidFill>
              </a:rPr>
              <a:t>Garg Gupta Leonardi </a:t>
            </a:r>
            <a:r>
              <a:rPr lang="en-US" sz="2800" dirty="0" err="1">
                <a:solidFill>
                  <a:srgbClr val="FF9900"/>
                </a:solidFill>
              </a:rPr>
              <a:t>Sankowski</a:t>
            </a:r>
            <a:r>
              <a:rPr lang="en-US" sz="2800" dirty="0">
                <a:solidFill>
                  <a:srgbClr val="FF9900"/>
                </a:solidFill>
              </a:rPr>
              <a:t> 08</a:t>
            </a:r>
            <a:r>
              <a:rPr sz="2800" dirty="0">
                <a:solidFill>
                  <a:srgbClr val="FF9900"/>
                </a:solidFill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3734293942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7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3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4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6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7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8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9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1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1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2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8" grpId="0" animBg="1"/>
      <p:bldP spid="52" grpId="0" animBg="1"/>
      <p:bldP spid="55" grpId="0" animBg="1"/>
      <p:bldP spid="57" grpId="0" animBg="1"/>
      <p:bldP spid="58" grpId="0" animBg="1"/>
      <p:bldP spid="60" grpId="0" animBg="1"/>
      <p:bldP spid="61" grpId="0" animBg="1"/>
      <p:bldP spid="63" grpId="0" animBg="1"/>
      <p:bldP spid="193" grpId="0" animBg="1"/>
      <p:bldP spid="194" grpId="0" animBg="1"/>
      <p:bldP spid="19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A015882-9A9B-FF85-355B-B1BB5192E962}"/>
              </a:ext>
            </a:extLst>
          </p:cNvPr>
          <p:cNvSpPr/>
          <p:nvPr/>
        </p:nvSpPr>
        <p:spPr>
          <a:xfrm>
            <a:off x="1206499" y="7548382"/>
            <a:ext cx="9429883" cy="856073"/>
          </a:xfrm>
          <a:prstGeom prst="rect">
            <a:avLst/>
          </a:prstGeom>
          <a:solidFill>
            <a:schemeClr val="bg1"/>
          </a:solidFill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Lato Bold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D028D9F-AD6C-4F6A-C4DA-F075992DD4EE}"/>
              </a:ext>
            </a:extLst>
          </p:cNvPr>
          <p:cNvSpPr/>
          <p:nvPr/>
        </p:nvSpPr>
        <p:spPr>
          <a:xfrm>
            <a:off x="1206499" y="9849499"/>
            <a:ext cx="9742837" cy="1661183"/>
          </a:xfrm>
          <a:prstGeom prst="rect">
            <a:avLst/>
          </a:prstGeom>
          <a:solidFill>
            <a:schemeClr val="bg1"/>
          </a:solidFill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Lato Bold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01BFF0A-67D7-37BC-740B-BD7CAC42CE86}"/>
              </a:ext>
            </a:extLst>
          </p:cNvPr>
          <p:cNvSpPr/>
          <p:nvPr/>
        </p:nvSpPr>
        <p:spPr>
          <a:xfrm>
            <a:off x="1206500" y="8744080"/>
            <a:ext cx="6605310" cy="856073"/>
          </a:xfrm>
          <a:prstGeom prst="rect">
            <a:avLst/>
          </a:prstGeom>
          <a:solidFill>
            <a:schemeClr val="bg1"/>
          </a:solidFill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Lato Bold"/>
            </a:endParaRPr>
          </a:p>
        </p:txBody>
      </p:sp>
      <p:sp>
        <p:nvSpPr>
          <p:cNvPr id="242" name="Online Set Cove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stochastic (</a:t>
            </a:r>
            <a:r>
              <a:rPr lang="en-US" dirty="0" err="1"/>
              <a:t>steiner</a:t>
            </a:r>
            <a:r>
              <a:rPr lang="en-US" dirty="0"/>
              <a:t>) tree</a:t>
            </a:r>
            <a:endParaRPr dirty="0"/>
          </a:p>
        </p:txBody>
      </p:sp>
      <p:sp>
        <p:nvSpPr>
          <p:cNvPr id="43" name="Oval 4">
            <a:extLst>
              <a:ext uri="{FF2B5EF4-FFF2-40B4-BE49-F238E27FC236}">
                <a16:creationId xmlns:a16="http://schemas.microsoft.com/office/drawing/2014/main" id="{627132AA-58AB-1110-0752-FBC9ECF94C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33994" y="2553737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4" name="Oval 5">
            <a:extLst>
              <a:ext uri="{FF2B5EF4-FFF2-40B4-BE49-F238E27FC236}">
                <a16:creationId xmlns:a16="http://schemas.microsoft.com/office/drawing/2014/main" id="{08CE360C-420C-113E-EECA-95D4BA2EE0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81723" y="4764574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5" name="Oval 6">
            <a:extLst>
              <a:ext uri="{FF2B5EF4-FFF2-40B4-BE49-F238E27FC236}">
                <a16:creationId xmlns:a16="http://schemas.microsoft.com/office/drawing/2014/main" id="{792E0C70-7BF4-B031-8474-D8F67E2981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5905" y="8301913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6" name="Oval 7">
            <a:extLst>
              <a:ext uri="{FF2B5EF4-FFF2-40B4-BE49-F238E27FC236}">
                <a16:creationId xmlns:a16="http://schemas.microsoft.com/office/drawing/2014/main" id="{BC41EF77-5EB1-EB61-A96D-4A009C2100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86539" y="5427825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7" name="Oval 9">
            <a:extLst>
              <a:ext uri="{FF2B5EF4-FFF2-40B4-BE49-F238E27FC236}">
                <a16:creationId xmlns:a16="http://schemas.microsoft.com/office/drawing/2014/main" id="{C3FDA2AE-32DF-D031-5235-95959102AA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86813" y="5869992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8" name="Oval 10">
            <a:extLst>
              <a:ext uri="{FF2B5EF4-FFF2-40B4-BE49-F238E27FC236}">
                <a16:creationId xmlns:a16="http://schemas.microsoft.com/office/drawing/2014/main" id="{E1DE58D2-1927-52DE-C7D3-CECC1DB730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70996" y="8744081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9" name="Oval 11">
            <a:extLst>
              <a:ext uri="{FF2B5EF4-FFF2-40B4-BE49-F238E27FC236}">
                <a16:creationId xmlns:a16="http://schemas.microsoft.com/office/drawing/2014/main" id="{F7C95AA7-1D1F-4C4D-15FB-0CB979FA9C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70995" y="4543490"/>
            <a:ext cx="484182" cy="442167"/>
          </a:xfrm>
          <a:prstGeom prst="ellipse">
            <a:avLst/>
          </a:prstGeom>
          <a:solidFill>
            <a:srgbClr val="FF00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0" name="Oval 13">
            <a:extLst>
              <a:ext uri="{FF2B5EF4-FFF2-40B4-BE49-F238E27FC236}">
                <a16:creationId xmlns:a16="http://schemas.microsoft.com/office/drawing/2014/main" id="{494E55AD-C2AF-33B8-0FBF-20F092AAD4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18176" y="9849498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1" name="Oval 14">
            <a:extLst>
              <a:ext uri="{FF2B5EF4-FFF2-40B4-BE49-F238E27FC236}">
                <a16:creationId xmlns:a16="http://schemas.microsoft.com/office/drawing/2014/main" id="{D588D853-9A8E-2B6E-2E17-E0D5C18482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13085" y="1890486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2" name="Oval 17">
            <a:extLst>
              <a:ext uri="{FF2B5EF4-FFF2-40B4-BE49-F238E27FC236}">
                <a16:creationId xmlns:a16="http://schemas.microsoft.com/office/drawing/2014/main" id="{7F3B5573-91EC-21F4-11C4-8AEA5936EB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4902" y="6312159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3" name="Oval 18">
            <a:extLst>
              <a:ext uri="{FF2B5EF4-FFF2-40B4-BE49-F238E27FC236}">
                <a16:creationId xmlns:a16="http://schemas.microsoft.com/office/drawing/2014/main" id="{D4FCF579-4444-45A1-5652-919CCB3EF7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44448" y="3880239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4" name="Oval 20">
            <a:extLst>
              <a:ext uri="{FF2B5EF4-FFF2-40B4-BE49-F238E27FC236}">
                <a16:creationId xmlns:a16="http://schemas.microsoft.com/office/drawing/2014/main" id="{EB450BC8-D0E7-E16F-8AF6-C9226A98E1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02632" y="8080830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5" name="Oval 21">
            <a:extLst>
              <a:ext uri="{FF2B5EF4-FFF2-40B4-BE49-F238E27FC236}">
                <a16:creationId xmlns:a16="http://schemas.microsoft.com/office/drawing/2014/main" id="{E706D8C0-D382-32D6-E870-ED1E929D7F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65630" y="4322406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56" name="Oval 22">
            <a:extLst>
              <a:ext uri="{FF2B5EF4-FFF2-40B4-BE49-F238E27FC236}">
                <a16:creationId xmlns:a16="http://schemas.microsoft.com/office/drawing/2014/main" id="{80133A64-C801-5971-DBD7-3E0500681F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02357" y="6754327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7" name="Oval 23">
            <a:extLst>
              <a:ext uri="{FF2B5EF4-FFF2-40B4-BE49-F238E27FC236}">
                <a16:creationId xmlns:a16="http://schemas.microsoft.com/office/drawing/2014/main" id="{14E06DAD-E44F-9B4F-CA33-CB52F206C3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81449" y="9628414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8" name="Oval 24">
            <a:extLst>
              <a:ext uri="{FF2B5EF4-FFF2-40B4-BE49-F238E27FC236}">
                <a16:creationId xmlns:a16="http://schemas.microsoft.com/office/drawing/2014/main" id="{609527B6-B308-99D0-C940-3348BEFF4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34268" y="2995904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9" name="Oval 27">
            <a:extLst>
              <a:ext uri="{FF2B5EF4-FFF2-40B4-BE49-F238E27FC236}">
                <a16:creationId xmlns:a16="http://schemas.microsoft.com/office/drawing/2014/main" id="{CC21D796-ED48-A962-A5B1-B2C40E0504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39358" y="5648908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0" name="Oval 28">
            <a:extLst>
              <a:ext uri="{FF2B5EF4-FFF2-40B4-BE49-F238E27FC236}">
                <a16:creationId xmlns:a16="http://schemas.microsoft.com/office/drawing/2014/main" id="{12D74775-4B71-157E-2AE9-2FDE8D6CAF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33994" y="4322406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61" name="Oval 30">
            <a:extLst>
              <a:ext uri="{FF2B5EF4-FFF2-40B4-BE49-F238E27FC236}">
                <a16:creationId xmlns:a16="http://schemas.microsoft.com/office/drawing/2014/main" id="{E21C2949-53FB-C762-809D-C71A25AF3D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76359" y="9628414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2" name="Oval 31">
            <a:extLst>
              <a:ext uri="{FF2B5EF4-FFF2-40B4-BE49-F238E27FC236}">
                <a16:creationId xmlns:a16="http://schemas.microsoft.com/office/drawing/2014/main" id="{818E039B-3A8D-CA69-3BAE-C2BE4AAF8B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23814" y="3659155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3" name="Oval 32">
            <a:extLst>
              <a:ext uri="{FF2B5EF4-FFF2-40B4-BE49-F238E27FC236}">
                <a16:creationId xmlns:a16="http://schemas.microsoft.com/office/drawing/2014/main" id="{4DD5806C-DFD1-97A7-57D6-053E24BDF4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91903" y="7196494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92" name="Oval 33">
            <a:extLst>
              <a:ext uri="{FF2B5EF4-FFF2-40B4-BE49-F238E27FC236}">
                <a16:creationId xmlns:a16="http://schemas.microsoft.com/office/drawing/2014/main" id="{38713B13-398D-ABFF-3F75-A5B514867A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70995" y="10733833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193" name="Oval 37">
            <a:extLst>
              <a:ext uri="{FF2B5EF4-FFF2-40B4-BE49-F238E27FC236}">
                <a16:creationId xmlns:a16="http://schemas.microsoft.com/office/drawing/2014/main" id="{BBFE93E4-9C1F-C2F4-77EF-74278D85EA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76360" y="6091077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94" name="Oval 38">
            <a:extLst>
              <a:ext uri="{FF2B5EF4-FFF2-40B4-BE49-F238E27FC236}">
                <a16:creationId xmlns:a16="http://schemas.microsoft.com/office/drawing/2014/main" id="{A33699DA-4D9F-DE21-23FF-DAC3DD8F48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97267" y="3880239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95" name="Oval 41">
            <a:extLst>
              <a:ext uri="{FF2B5EF4-FFF2-40B4-BE49-F238E27FC236}">
                <a16:creationId xmlns:a16="http://schemas.microsoft.com/office/drawing/2014/main" id="{1BFA9BE2-83B4-E6D3-FE6B-DCA86A5C6F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18449" y="4322406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96" name="Oval 42">
            <a:extLst>
              <a:ext uri="{FF2B5EF4-FFF2-40B4-BE49-F238E27FC236}">
                <a16:creationId xmlns:a16="http://schemas.microsoft.com/office/drawing/2014/main" id="{50B2D3EA-7855-1EF6-C6FF-CD67F3F584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13085" y="7196494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97" name="Oval 43">
            <a:extLst>
              <a:ext uri="{FF2B5EF4-FFF2-40B4-BE49-F238E27FC236}">
                <a16:creationId xmlns:a16="http://schemas.microsoft.com/office/drawing/2014/main" id="{8B212C2C-E2D2-3DCB-7307-0404BEB5E1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23814" y="10733833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98" name="Oval 44">
            <a:extLst>
              <a:ext uri="{FF2B5EF4-FFF2-40B4-BE49-F238E27FC236}">
                <a16:creationId xmlns:a16="http://schemas.microsoft.com/office/drawing/2014/main" id="{715FD427-B0B4-2D14-4B27-83D2AA6A7B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97541" y="7417578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60" name="Oval 38">
            <a:extLst>
              <a:ext uri="{FF2B5EF4-FFF2-40B4-BE49-F238E27FC236}">
                <a16:creationId xmlns:a16="http://schemas.microsoft.com/office/drawing/2014/main" id="{F3DD4513-E52E-9A62-1FC6-9B7F0EBDC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07995" y="5648908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Goal: pick smallest # sets to cover all elements.">
                <a:extLst>
                  <a:ext uri="{FF2B5EF4-FFF2-40B4-BE49-F238E27FC236}">
                    <a16:creationId xmlns:a16="http://schemas.microsoft.com/office/drawing/2014/main" id="{C827AC93-D49E-C507-5A64-EAF40A01456E}"/>
                  </a:ext>
                </a:extLst>
              </p:cNvPr>
              <p:cNvSpPr txBox="1"/>
              <p:nvPr/>
            </p:nvSpPr>
            <p:spPr>
              <a:xfrm>
                <a:off x="1536987" y="3914203"/>
                <a:ext cx="11702645" cy="729110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:m="http://schemas.openxmlformats.org/officeDocument/2006/math" xmlns="" val="1"/>
                </a:ext>
              </a:extLst>
            </p:spPr>
            <p:txBody>
              <a:bodyPr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r>
                  <a:rPr lang="en-US" dirty="0"/>
                  <a:t>Suppose n requests: vertex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~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𝒟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Goal: pick smallest # sets to cover all elements.">
                <a:extLst>
                  <a:ext uri="{FF2B5EF4-FFF2-40B4-BE49-F238E27FC236}">
                    <a16:creationId xmlns:a16="http://schemas.microsoft.com/office/drawing/2014/main" id="{C827AC93-D49E-C507-5A64-EAF40A0145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6987" y="3914203"/>
                <a:ext cx="11702645" cy="729110"/>
              </a:xfrm>
              <a:prstGeom prst="rect">
                <a:avLst/>
              </a:prstGeom>
              <a:blipFill>
                <a:blip r:embed="rId2"/>
                <a:stretch>
                  <a:fillRect l="-2188" t="-13333" b="-33333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xmlns:a14="http://schemas.microsoft.com/office/drawing/2010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Goal: pick smallest # sets to cover all elements.">
                <a:extLst>
                  <a:ext uri="{FF2B5EF4-FFF2-40B4-BE49-F238E27FC236}">
                    <a16:creationId xmlns:a16="http://schemas.microsoft.com/office/drawing/2014/main" id="{DFD0F0D3-8FFF-5108-8722-D84B071D80F1}"/>
                  </a:ext>
                </a:extLst>
              </p:cNvPr>
              <p:cNvSpPr txBox="1"/>
              <p:nvPr/>
            </p:nvSpPr>
            <p:spPr>
              <a:xfrm>
                <a:off x="1536987" y="6338160"/>
                <a:ext cx="11702645" cy="5027017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:m="http://schemas.openxmlformats.org/officeDocument/2006/math" xmlns="" val="1"/>
                </a:ext>
              </a:extLst>
            </p:spPr>
            <p:txBody>
              <a:bodyPr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r>
                  <a:rPr lang="en-US" b="1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Algorithm: </a:t>
                </a:r>
              </a:p>
              <a:p>
                <a:endParaRPr lang="en-US" dirty="0"/>
              </a:p>
              <a:p>
                <a:r>
                  <a:rPr lang="en-US" dirty="0"/>
                  <a:t>  For all </a:t>
                </a:r>
                <a:r>
                  <a:rPr lang="en-US" dirty="0" err="1"/>
                  <a:t>i</a:t>
                </a:r>
                <a:r>
                  <a:rPr lang="en-US" dirty="0"/>
                  <a:t>, take one sample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~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𝒟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each</a:t>
                </a:r>
              </a:p>
              <a:p>
                <a:endParaRPr lang="en-US" dirty="0"/>
              </a:p>
              <a:p>
                <a:r>
                  <a:rPr lang="en-US" dirty="0"/>
                  <a:t>  Build MST 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,…, 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  When actual requests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~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𝒟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arrive:</a:t>
                </a:r>
              </a:p>
              <a:p>
                <a:r>
                  <a:rPr lang="en-US" dirty="0"/>
                  <a:t>        connect to closest previous point</a:t>
                </a:r>
              </a:p>
            </p:txBody>
          </p:sp>
        </mc:Choice>
        <mc:Fallback xmlns="">
          <p:sp>
            <p:nvSpPr>
              <p:cNvPr id="3" name="Goal: pick smallest # sets to cover all elements.">
                <a:extLst>
                  <a:ext uri="{FF2B5EF4-FFF2-40B4-BE49-F238E27FC236}">
                    <a16:creationId xmlns:a16="http://schemas.microsoft.com/office/drawing/2014/main" id="{DFD0F0D3-8FFF-5108-8722-D84B071D80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6987" y="6338160"/>
                <a:ext cx="11702645" cy="5027017"/>
              </a:xfrm>
              <a:prstGeom prst="rect">
                <a:avLst/>
              </a:prstGeom>
              <a:blipFill>
                <a:blip r:embed="rId3"/>
                <a:stretch>
                  <a:fillRect l="-2188" t="-1578" b="-4733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xmlns:a14="http://schemas.microsoft.com/office/drawing/2010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Goal: pick smallest # sets to cover all elements.">
            <a:extLst>
              <a:ext uri="{FF2B5EF4-FFF2-40B4-BE49-F238E27FC236}">
                <a16:creationId xmlns:a16="http://schemas.microsoft.com/office/drawing/2014/main" id="{E14C11D9-891D-4080-2ED0-87FB6EF16E98}"/>
              </a:ext>
            </a:extLst>
          </p:cNvPr>
          <p:cNvSpPr txBox="1"/>
          <p:nvPr/>
        </p:nvSpPr>
        <p:spPr>
          <a:xfrm>
            <a:off x="2285833" y="5160385"/>
            <a:ext cx="7544623" cy="729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defRPr sz="4000"/>
            </a:lvl1pPr>
          </a:lstStyle>
          <a:p>
            <a:r>
              <a:rPr lang="en-US" dirty="0"/>
              <a:t>Connect each request on arrival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A35C66A-BD1A-375F-C1C7-6B7D1771F933}"/>
              </a:ext>
            </a:extLst>
          </p:cNvPr>
          <p:cNvGrpSpPr/>
          <p:nvPr/>
        </p:nvGrpSpPr>
        <p:grpSpPr>
          <a:xfrm>
            <a:off x="14450087" y="4257653"/>
            <a:ext cx="4912723" cy="4551182"/>
            <a:chOff x="14450087" y="4257653"/>
            <a:chExt cx="4912723" cy="4551182"/>
          </a:xfrm>
          <a:solidFill>
            <a:schemeClr val="accent1">
              <a:lumMod val="60000"/>
              <a:lumOff val="40000"/>
            </a:schemeClr>
          </a:solidFill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653AF8B-E9AD-1662-01A3-B0C76C276E30}"/>
                </a:ext>
              </a:extLst>
            </p:cNvPr>
            <p:cNvCxnSpPr>
              <a:cxnSpLocks/>
              <a:stCxn id="195" idx="6"/>
              <a:endCxn id="49" idx="2"/>
            </p:cNvCxnSpPr>
            <p:nvPr/>
          </p:nvCxnSpPr>
          <p:spPr>
            <a:xfrm>
              <a:off x="15902631" y="4543490"/>
              <a:ext cx="968364" cy="221084"/>
            </a:xfrm>
            <a:prstGeom prst="line">
              <a:avLst/>
            </a:prstGeom>
            <a:grpFill/>
            <a:ln w="762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285BA69-2220-32E3-8134-F763B25F86CB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17371832" y="4240997"/>
              <a:ext cx="350589" cy="383901"/>
            </a:xfrm>
            <a:prstGeom prst="line">
              <a:avLst/>
            </a:prstGeom>
            <a:grpFill/>
            <a:ln w="762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60F7D74-70AD-C361-97E3-77A09F443909}"/>
                </a:ext>
              </a:extLst>
            </p:cNvPr>
            <p:cNvCxnSpPr>
              <a:cxnSpLocks/>
              <a:endCxn id="47" idx="7"/>
            </p:cNvCxnSpPr>
            <p:nvPr/>
          </p:nvCxnSpPr>
          <p:spPr>
            <a:xfrm flipH="1">
              <a:off x="16800088" y="4985657"/>
              <a:ext cx="383903" cy="949089"/>
            </a:xfrm>
            <a:prstGeom prst="line">
              <a:avLst/>
            </a:prstGeom>
            <a:grpFill/>
            <a:ln w="762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3730103-F914-761C-A0A7-BC5A322932F8}"/>
                </a:ext>
              </a:extLst>
            </p:cNvPr>
            <p:cNvCxnSpPr>
              <a:cxnSpLocks/>
              <a:stCxn id="193" idx="6"/>
              <a:endCxn id="47" idx="2"/>
            </p:cNvCxnSpPr>
            <p:nvPr/>
          </p:nvCxnSpPr>
          <p:spPr>
            <a:xfrm flipV="1">
              <a:off x="15660542" y="6091076"/>
              <a:ext cx="726271" cy="221085"/>
            </a:xfrm>
            <a:prstGeom prst="line">
              <a:avLst/>
            </a:prstGeom>
            <a:grpFill/>
            <a:ln w="762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32305B44-08BB-0395-88AC-E9819934ED2E}"/>
                </a:ext>
              </a:extLst>
            </p:cNvPr>
            <p:cNvCxnSpPr/>
            <p:nvPr/>
          </p:nvCxnSpPr>
          <p:spPr>
            <a:xfrm flipV="1">
              <a:off x="16870995" y="5869992"/>
              <a:ext cx="968363" cy="221084"/>
            </a:xfrm>
            <a:prstGeom prst="line">
              <a:avLst/>
            </a:prstGeom>
            <a:grpFill/>
            <a:ln w="762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27F2B97-76A4-4C99-3E1B-021E32B689D6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18190261" y="6088699"/>
              <a:ext cx="1234923" cy="1110174"/>
            </a:xfrm>
            <a:prstGeom prst="line">
              <a:avLst/>
            </a:prstGeom>
            <a:grpFill/>
            <a:ln w="762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CBA6454-2ACD-E7EA-BBBD-75AFBF9C1BD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6215628" y="6312159"/>
              <a:ext cx="484181" cy="1768671"/>
            </a:xfrm>
            <a:prstGeom prst="line">
              <a:avLst/>
            </a:prstGeom>
            <a:grpFill/>
            <a:ln w="762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F61E5CC8-6A26-29DD-D25E-9A33922CC225}"/>
                </a:ext>
              </a:extLst>
            </p:cNvPr>
            <p:cNvCxnSpPr/>
            <p:nvPr/>
          </p:nvCxnSpPr>
          <p:spPr>
            <a:xfrm flipH="1">
              <a:off x="14450087" y="8301914"/>
              <a:ext cx="1452545" cy="221083"/>
            </a:xfrm>
            <a:prstGeom prst="line">
              <a:avLst/>
            </a:prstGeom>
            <a:grpFill/>
            <a:ln w="762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96B0621-725F-F319-47B3-D7F4E5772E88}"/>
                </a:ext>
              </a:extLst>
            </p:cNvPr>
            <p:cNvCxnSpPr/>
            <p:nvPr/>
          </p:nvCxnSpPr>
          <p:spPr>
            <a:xfrm flipH="1" flipV="1">
              <a:off x="16315907" y="8458243"/>
              <a:ext cx="625996" cy="350592"/>
            </a:xfrm>
            <a:prstGeom prst="line">
              <a:avLst/>
            </a:prstGeom>
            <a:grpFill/>
            <a:ln w="762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8D41333-FCEF-1C7E-B05C-E9355DED1C51}"/>
              </a:ext>
            </a:extLst>
          </p:cNvPr>
          <p:cNvCxnSpPr>
            <a:cxnSpLocks/>
            <a:stCxn id="60" idx="1"/>
            <a:endCxn id="194" idx="6"/>
          </p:cNvCxnSpPr>
          <p:nvPr/>
        </p:nvCxnSpPr>
        <p:spPr>
          <a:xfrm flipH="1" flipV="1">
            <a:off x="18081449" y="4101323"/>
            <a:ext cx="1523452" cy="285837"/>
          </a:xfrm>
          <a:prstGeom prst="line">
            <a:avLst/>
          </a:prstGeom>
          <a:noFill/>
          <a:ln w="76200" cap="flat">
            <a:solidFill>
              <a:srgbClr val="FF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E17CDC9-3BD3-063D-9E0B-2C40D35D1B10}"/>
              </a:ext>
            </a:extLst>
          </p:cNvPr>
          <p:cNvCxnSpPr>
            <a:cxnSpLocks/>
            <a:stCxn id="195" idx="0"/>
            <a:endCxn id="58" idx="4"/>
          </p:cNvCxnSpPr>
          <p:nvPr/>
        </p:nvCxnSpPr>
        <p:spPr>
          <a:xfrm flipH="1" flipV="1">
            <a:off x="15176359" y="3438071"/>
            <a:ext cx="484181" cy="884335"/>
          </a:xfrm>
          <a:prstGeom prst="line">
            <a:avLst/>
          </a:prstGeom>
          <a:noFill/>
          <a:ln w="76200" cap="flat">
            <a:solidFill>
              <a:srgbClr val="FF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8503229-8AA1-531F-6234-69CB0DD55E71}"/>
              </a:ext>
            </a:extLst>
          </p:cNvPr>
          <p:cNvCxnSpPr>
            <a:cxnSpLocks/>
            <a:stCxn id="55" idx="6"/>
            <a:endCxn id="60" idx="2"/>
          </p:cNvCxnSpPr>
          <p:nvPr/>
        </p:nvCxnSpPr>
        <p:spPr>
          <a:xfrm>
            <a:off x="19049812" y="4543490"/>
            <a:ext cx="484182" cy="0"/>
          </a:xfrm>
          <a:prstGeom prst="line">
            <a:avLst/>
          </a:prstGeom>
          <a:noFill/>
          <a:ln w="76200" cap="flat">
            <a:solidFill>
              <a:srgbClr val="FF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9EF3078-83A0-DF9C-EE48-9E66D6AA2C33}"/>
              </a:ext>
            </a:extLst>
          </p:cNvPr>
          <p:cNvCxnSpPr>
            <a:cxnSpLocks/>
            <a:stCxn id="57" idx="1"/>
            <a:endCxn id="48" idx="5"/>
          </p:cNvCxnSpPr>
          <p:nvPr/>
        </p:nvCxnSpPr>
        <p:spPr>
          <a:xfrm flipH="1" flipV="1">
            <a:off x="17284271" y="9121494"/>
            <a:ext cx="868085" cy="571674"/>
          </a:xfrm>
          <a:prstGeom prst="line">
            <a:avLst/>
          </a:prstGeom>
          <a:noFill/>
          <a:ln w="76200" cap="flat">
            <a:solidFill>
              <a:srgbClr val="FF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2C8EA16B-CC6F-0D12-938B-3C11CF0455BD}"/>
              </a:ext>
            </a:extLst>
          </p:cNvPr>
          <p:cNvCxnSpPr>
            <a:cxnSpLocks/>
            <a:stCxn id="61" idx="1"/>
            <a:endCxn id="45" idx="5"/>
          </p:cNvCxnSpPr>
          <p:nvPr/>
        </p:nvCxnSpPr>
        <p:spPr>
          <a:xfrm flipH="1" flipV="1">
            <a:off x="14379180" y="8679326"/>
            <a:ext cx="868086" cy="1013842"/>
          </a:xfrm>
          <a:prstGeom prst="line">
            <a:avLst/>
          </a:prstGeom>
          <a:noFill/>
          <a:ln w="76200" cap="flat">
            <a:solidFill>
              <a:srgbClr val="FF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E1E1FE63-DD5F-DCD9-5564-A13B41C8F437}"/>
              </a:ext>
            </a:extLst>
          </p:cNvPr>
          <p:cNvCxnSpPr>
            <a:cxnSpLocks/>
            <a:stCxn id="52" idx="2"/>
            <a:endCxn id="63" idx="7"/>
          </p:cNvCxnSpPr>
          <p:nvPr/>
        </p:nvCxnSpPr>
        <p:spPr>
          <a:xfrm flipH="1">
            <a:off x="19705178" y="6533243"/>
            <a:ext cx="2249724" cy="728005"/>
          </a:xfrm>
          <a:prstGeom prst="line">
            <a:avLst/>
          </a:prstGeom>
          <a:noFill/>
          <a:ln w="76200" cap="flat">
            <a:solidFill>
              <a:srgbClr val="FF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0" name="Oval 4">
            <a:extLst>
              <a:ext uri="{FF2B5EF4-FFF2-40B4-BE49-F238E27FC236}">
                <a16:creationId xmlns:a16="http://schemas.microsoft.com/office/drawing/2014/main" id="{57628D71-5B77-6A0C-4C2A-FFD90899C7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33994" y="2553737"/>
            <a:ext cx="484182" cy="442167"/>
          </a:xfrm>
          <a:prstGeom prst="ellipse">
            <a:avLst/>
          </a:prstGeom>
          <a:solidFill>
            <a:srgbClr val="FF33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" name="Oval 5">
            <a:extLst>
              <a:ext uri="{FF2B5EF4-FFF2-40B4-BE49-F238E27FC236}">
                <a16:creationId xmlns:a16="http://schemas.microsoft.com/office/drawing/2014/main" id="{3443BF96-F105-C54F-91F8-16568CE403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81723" y="4764574"/>
            <a:ext cx="484182" cy="442167"/>
          </a:xfrm>
          <a:prstGeom prst="ellipse">
            <a:avLst/>
          </a:prstGeom>
          <a:solidFill>
            <a:srgbClr val="FF33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3" name="Oval 6">
            <a:extLst>
              <a:ext uri="{FF2B5EF4-FFF2-40B4-BE49-F238E27FC236}">
                <a16:creationId xmlns:a16="http://schemas.microsoft.com/office/drawing/2014/main" id="{8CB0CF27-E71C-D6A8-E13B-9952BB7CE4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5905" y="8301913"/>
            <a:ext cx="484182" cy="442167"/>
          </a:xfrm>
          <a:prstGeom prst="ellipse">
            <a:avLst/>
          </a:prstGeom>
          <a:solidFill>
            <a:srgbClr val="FF33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4" name="Oval 7">
            <a:extLst>
              <a:ext uri="{FF2B5EF4-FFF2-40B4-BE49-F238E27FC236}">
                <a16:creationId xmlns:a16="http://schemas.microsoft.com/office/drawing/2014/main" id="{9A656FDB-521E-6C8D-43A0-63469D66B4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86539" y="5427825"/>
            <a:ext cx="484182" cy="442167"/>
          </a:xfrm>
          <a:prstGeom prst="ellipse">
            <a:avLst/>
          </a:prstGeom>
          <a:solidFill>
            <a:srgbClr val="FF33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6" name="Oval 9">
            <a:extLst>
              <a:ext uri="{FF2B5EF4-FFF2-40B4-BE49-F238E27FC236}">
                <a16:creationId xmlns:a16="http://schemas.microsoft.com/office/drawing/2014/main" id="{7620070B-5D68-3D7E-E867-FB17F8066B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86813" y="5869992"/>
            <a:ext cx="484182" cy="442167"/>
          </a:xfrm>
          <a:prstGeom prst="ellipse">
            <a:avLst/>
          </a:prstGeom>
          <a:solidFill>
            <a:srgbClr val="FF33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7" name="Oval 10">
            <a:extLst>
              <a:ext uri="{FF2B5EF4-FFF2-40B4-BE49-F238E27FC236}">
                <a16:creationId xmlns:a16="http://schemas.microsoft.com/office/drawing/2014/main" id="{F893366F-51EA-FB83-19A7-B81B1A1F51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70996" y="8744081"/>
            <a:ext cx="484182" cy="442167"/>
          </a:xfrm>
          <a:prstGeom prst="ellipse">
            <a:avLst/>
          </a:prstGeom>
          <a:solidFill>
            <a:srgbClr val="FF33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9" name="Oval 11">
            <a:extLst>
              <a:ext uri="{FF2B5EF4-FFF2-40B4-BE49-F238E27FC236}">
                <a16:creationId xmlns:a16="http://schemas.microsoft.com/office/drawing/2014/main" id="{7ADEED0A-C24C-761E-8448-5B0D0C9612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70995" y="4543490"/>
            <a:ext cx="484182" cy="442167"/>
          </a:xfrm>
          <a:prstGeom prst="ellipse">
            <a:avLst/>
          </a:prstGeom>
          <a:solidFill>
            <a:srgbClr val="00B05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" name="Oval 13">
            <a:extLst>
              <a:ext uri="{FF2B5EF4-FFF2-40B4-BE49-F238E27FC236}">
                <a16:creationId xmlns:a16="http://schemas.microsoft.com/office/drawing/2014/main" id="{A52D04F6-E8A1-0031-96F6-9C7EA47EB3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74555" y="9821237"/>
            <a:ext cx="484182" cy="442167"/>
          </a:xfrm>
          <a:prstGeom prst="ellipse">
            <a:avLst/>
          </a:prstGeom>
          <a:solidFill>
            <a:srgbClr val="FF33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2" name="Oval 14">
            <a:extLst>
              <a:ext uri="{FF2B5EF4-FFF2-40B4-BE49-F238E27FC236}">
                <a16:creationId xmlns:a16="http://schemas.microsoft.com/office/drawing/2014/main" id="{1E2512C7-3121-47F0-7C7F-BDC032218C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13085" y="1890486"/>
            <a:ext cx="484182" cy="442167"/>
          </a:xfrm>
          <a:prstGeom prst="ellipse">
            <a:avLst/>
          </a:prstGeom>
          <a:solidFill>
            <a:srgbClr val="FF33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" name="Oval 17">
            <a:extLst>
              <a:ext uri="{FF2B5EF4-FFF2-40B4-BE49-F238E27FC236}">
                <a16:creationId xmlns:a16="http://schemas.microsoft.com/office/drawing/2014/main" id="{671B0808-B793-41B3-9AAF-342C699E99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4902" y="6312159"/>
            <a:ext cx="484182" cy="442167"/>
          </a:xfrm>
          <a:prstGeom prst="ellipse">
            <a:avLst/>
          </a:prstGeom>
          <a:solidFill>
            <a:srgbClr val="FF33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4" name="Oval 18">
            <a:extLst>
              <a:ext uri="{FF2B5EF4-FFF2-40B4-BE49-F238E27FC236}">
                <a16:creationId xmlns:a16="http://schemas.microsoft.com/office/drawing/2014/main" id="{2093F9E4-C9EF-36F5-DFEC-AD7369E5F2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44448" y="3880239"/>
            <a:ext cx="484182" cy="442167"/>
          </a:xfrm>
          <a:prstGeom prst="ellipse">
            <a:avLst/>
          </a:prstGeom>
          <a:solidFill>
            <a:srgbClr val="FF33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" name="Oval 20">
            <a:extLst>
              <a:ext uri="{FF2B5EF4-FFF2-40B4-BE49-F238E27FC236}">
                <a16:creationId xmlns:a16="http://schemas.microsoft.com/office/drawing/2014/main" id="{1A334ED9-CDEE-4355-9650-A201681C3D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02632" y="8080830"/>
            <a:ext cx="484182" cy="442167"/>
          </a:xfrm>
          <a:prstGeom prst="ellipse">
            <a:avLst/>
          </a:prstGeom>
          <a:solidFill>
            <a:srgbClr val="FF33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7" name="Oval 21">
            <a:extLst>
              <a:ext uri="{FF2B5EF4-FFF2-40B4-BE49-F238E27FC236}">
                <a16:creationId xmlns:a16="http://schemas.microsoft.com/office/drawing/2014/main" id="{103883B5-36AC-6823-C9B8-47E4CEDE9E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65630" y="4322406"/>
            <a:ext cx="484182" cy="442167"/>
          </a:xfrm>
          <a:prstGeom prst="ellipse">
            <a:avLst/>
          </a:prstGeom>
          <a:solidFill>
            <a:srgbClr val="FF33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38" name="Oval 22">
            <a:extLst>
              <a:ext uri="{FF2B5EF4-FFF2-40B4-BE49-F238E27FC236}">
                <a16:creationId xmlns:a16="http://schemas.microsoft.com/office/drawing/2014/main" id="{450800C0-A214-C510-5A50-1AAABB10E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02357" y="6754327"/>
            <a:ext cx="484182" cy="442167"/>
          </a:xfrm>
          <a:prstGeom prst="ellipse">
            <a:avLst/>
          </a:prstGeom>
          <a:solidFill>
            <a:srgbClr val="FF33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0" name="Oval 23">
            <a:extLst>
              <a:ext uri="{FF2B5EF4-FFF2-40B4-BE49-F238E27FC236}">
                <a16:creationId xmlns:a16="http://schemas.microsoft.com/office/drawing/2014/main" id="{48D6F153-FC84-F767-1F39-FB9A1F770A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37828" y="9600153"/>
            <a:ext cx="484182" cy="442167"/>
          </a:xfrm>
          <a:prstGeom prst="ellipse">
            <a:avLst/>
          </a:prstGeom>
          <a:solidFill>
            <a:srgbClr val="FF33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1" name="Oval 24">
            <a:extLst>
              <a:ext uri="{FF2B5EF4-FFF2-40B4-BE49-F238E27FC236}">
                <a16:creationId xmlns:a16="http://schemas.microsoft.com/office/drawing/2014/main" id="{1D7A9BE3-3F4E-A8C8-3F07-6FABCC85EF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34268" y="2995904"/>
            <a:ext cx="484182" cy="442167"/>
          </a:xfrm>
          <a:prstGeom prst="ellipse">
            <a:avLst/>
          </a:prstGeom>
          <a:solidFill>
            <a:srgbClr val="FF33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2" name="Oval 27">
            <a:extLst>
              <a:ext uri="{FF2B5EF4-FFF2-40B4-BE49-F238E27FC236}">
                <a16:creationId xmlns:a16="http://schemas.microsoft.com/office/drawing/2014/main" id="{2AB3A714-5CA6-4D8E-74DE-1B73E77384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39358" y="5648908"/>
            <a:ext cx="484182" cy="442167"/>
          </a:xfrm>
          <a:prstGeom prst="ellipse">
            <a:avLst/>
          </a:prstGeom>
          <a:solidFill>
            <a:srgbClr val="FF33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99" name="Oval 28">
            <a:extLst>
              <a:ext uri="{FF2B5EF4-FFF2-40B4-BE49-F238E27FC236}">
                <a16:creationId xmlns:a16="http://schemas.microsoft.com/office/drawing/2014/main" id="{7223E34E-8322-11F3-AA20-625141CAC3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33994" y="4322406"/>
            <a:ext cx="484182" cy="442167"/>
          </a:xfrm>
          <a:prstGeom prst="ellipse">
            <a:avLst/>
          </a:prstGeom>
          <a:solidFill>
            <a:srgbClr val="FF33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0" name="Oval 30">
            <a:extLst>
              <a:ext uri="{FF2B5EF4-FFF2-40B4-BE49-F238E27FC236}">
                <a16:creationId xmlns:a16="http://schemas.microsoft.com/office/drawing/2014/main" id="{014F957C-FCC0-73C0-2094-01141F9DA5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32738" y="9600153"/>
            <a:ext cx="484182" cy="442167"/>
          </a:xfrm>
          <a:prstGeom prst="ellipse">
            <a:avLst/>
          </a:prstGeom>
          <a:solidFill>
            <a:srgbClr val="FF33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1" name="Oval 31">
            <a:extLst>
              <a:ext uri="{FF2B5EF4-FFF2-40B4-BE49-F238E27FC236}">
                <a16:creationId xmlns:a16="http://schemas.microsoft.com/office/drawing/2014/main" id="{F022F9D7-B5E8-BC76-4D76-4237ADEC5E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23814" y="3659155"/>
            <a:ext cx="484182" cy="442167"/>
          </a:xfrm>
          <a:prstGeom prst="ellipse">
            <a:avLst/>
          </a:prstGeom>
          <a:solidFill>
            <a:srgbClr val="FF33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2" name="Oval 32">
            <a:extLst>
              <a:ext uri="{FF2B5EF4-FFF2-40B4-BE49-F238E27FC236}">
                <a16:creationId xmlns:a16="http://schemas.microsoft.com/office/drawing/2014/main" id="{F95ECF5E-5A22-F1CE-EB8C-BB697B7044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91903" y="7196494"/>
            <a:ext cx="484182" cy="442167"/>
          </a:xfrm>
          <a:prstGeom prst="ellipse">
            <a:avLst/>
          </a:prstGeom>
          <a:solidFill>
            <a:srgbClr val="FF33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3" name="Oval 33">
            <a:extLst>
              <a:ext uri="{FF2B5EF4-FFF2-40B4-BE49-F238E27FC236}">
                <a16:creationId xmlns:a16="http://schemas.microsoft.com/office/drawing/2014/main" id="{A02A3B47-BAD9-CAF7-F14D-DF14A0B9B2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27374" y="10705572"/>
            <a:ext cx="484182" cy="442167"/>
          </a:xfrm>
          <a:prstGeom prst="ellipse">
            <a:avLst/>
          </a:prstGeom>
          <a:solidFill>
            <a:srgbClr val="FF33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204" name="Oval 37">
            <a:extLst>
              <a:ext uri="{FF2B5EF4-FFF2-40B4-BE49-F238E27FC236}">
                <a16:creationId xmlns:a16="http://schemas.microsoft.com/office/drawing/2014/main" id="{6EBD01FF-55D0-6959-1254-6EC2D22739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76360" y="6091077"/>
            <a:ext cx="484182" cy="442167"/>
          </a:xfrm>
          <a:prstGeom prst="ellipse">
            <a:avLst/>
          </a:prstGeom>
          <a:solidFill>
            <a:srgbClr val="FF33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5" name="Oval 38">
            <a:extLst>
              <a:ext uri="{FF2B5EF4-FFF2-40B4-BE49-F238E27FC236}">
                <a16:creationId xmlns:a16="http://schemas.microsoft.com/office/drawing/2014/main" id="{016705CA-836D-4CE1-BFB6-531F980F66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97267" y="3880239"/>
            <a:ext cx="484182" cy="442167"/>
          </a:xfrm>
          <a:prstGeom prst="ellipse">
            <a:avLst/>
          </a:prstGeom>
          <a:solidFill>
            <a:srgbClr val="FF33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6" name="Oval 41">
            <a:extLst>
              <a:ext uri="{FF2B5EF4-FFF2-40B4-BE49-F238E27FC236}">
                <a16:creationId xmlns:a16="http://schemas.microsoft.com/office/drawing/2014/main" id="{AB952C9B-C1D9-9050-CE28-12F457014B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18449" y="4322406"/>
            <a:ext cx="484182" cy="442167"/>
          </a:xfrm>
          <a:prstGeom prst="ellipse">
            <a:avLst/>
          </a:prstGeom>
          <a:solidFill>
            <a:srgbClr val="FF33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7" name="Oval 42">
            <a:extLst>
              <a:ext uri="{FF2B5EF4-FFF2-40B4-BE49-F238E27FC236}">
                <a16:creationId xmlns:a16="http://schemas.microsoft.com/office/drawing/2014/main" id="{5A6619B5-879C-7E6F-669E-947A2FFD32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13085" y="7196494"/>
            <a:ext cx="484182" cy="442167"/>
          </a:xfrm>
          <a:prstGeom prst="ellipse">
            <a:avLst/>
          </a:prstGeom>
          <a:solidFill>
            <a:srgbClr val="FF33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8" name="Oval 43">
            <a:extLst>
              <a:ext uri="{FF2B5EF4-FFF2-40B4-BE49-F238E27FC236}">
                <a16:creationId xmlns:a16="http://schemas.microsoft.com/office/drawing/2014/main" id="{C7725638-DE4B-0D68-4413-E889D651BF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80193" y="10705572"/>
            <a:ext cx="484182" cy="442167"/>
          </a:xfrm>
          <a:prstGeom prst="ellipse">
            <a:avLst/>
          </a:prstGeom>
          <a:solidFill>
            <a:srgbClr val="FF33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9" name="Oval 44">
            <a:extLst>
              <a:ext uri="{FF2B5EF4-FFF2-40B4-BE49-F238E27FC236}">
                <a16:creationId xmlns:a16="http://schemas.microsoft.com/office/drawing/2014/main" id="{9DE302AC-4797-20E2-ECFD-0779F94685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97541" y="7417578"/>
            <a:ext cx="484182" cy="442167"/>
          </a:xfrm>
          <a:prstGeom prst="ellipse">
            <a:avLst/>
          </a:prstGeom>
          <a:solidFill>
            <a:srgbClr val="FF33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0" name="Oval 38">
            <a:extLst>
              <a:ext uri="{FF2B5EF4-FFF2-40B4-BE49-F238E27FC236}">
                <a16:creationId xmlns:a16="http://schemas.microsoft.com/office/drawing/2014/main" id="{CEC1F082-7D96-C7EC-8A2E-2EBD3DA274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07995" y="5648908"/>
            <a:ext cx="484182" cy="442167"/>
          </a:xfrm>
          <a:prstGeom prst="ellipse">
            <a:avLst/>
          </a:prstGeom>
          <a:solidFill>
            <a:srgbClr val="FF33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grpSp>
        <p:nvGrpSpPr>
          <p:cNvPr id="211" name="Group 210">
            <a:extLst>
              <a:ext uri="{FF2B5EF4-FFF2-40B4-BE49-F238E27FC236}">
                <a16:creationId xmlns:a16="http://schemas.microsoft.com/office/drawing/2014/main" id="{3B94D008-6CAA-8640-9A8C-146F7D6D2A80}"/>
              </a:ext>
            </a:extLst>
          </p:cNvPr>
          <p:cNvGrpSpPr/>
          <p:nvPr/>
        </p:nvGrpSpPr>
        <p:grpSpPr>
          <a:xfrm>
            <a:off x="14450087" y="3438071"/>
            <a:ext cx="4912723" cy="5370764"/>
            <a:chOff x="14450087" y="3438071"/>
            <a:chExt cx="4912723" cy="5370764"/>
          </a:xfrm>
        </p:grpSpPr>
        <p:cxnSp>
          <p:nvCxnSpPr>
            <p:cNvPr id="212" name="Straight Connector 211">
              <a:extLst>
                <a:ext uri="{FF2B5EF4-FFF2-40B4-BE49-F238E27FC236}">
                  <a16:creationId xmlns:a16="http://schemas.microsoft.com/office/drawing/2014/main" id="{AF84941D-583F-17F2-0118-6F56CBD4B12B}"/>
                </a:ext>
              </a:extLst>
            </p:cNvPr>
            <p:cNvCxnSpPr>
              <a:stCxn id="41" idx="4"/>
              <a:endCxn id="206" idx="1"/>
            </p:cNvCxnSpPr>
            <p:nvPr/>
          </p:nvCxnSpPr>
          <p:spPr>
            <a:xfrm rot="16200000" flipH="1">
              <a:off x="14858313" y="3756117"/>
              <a:ext cx="949087" cy="312996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>
              <a:extLst>
                <a:ext uri="{FF2B5EF4-FFF2-40B4-BE49-F238E27FC236}">
                  <a16:creationId xmlns:a16="http://schemas.microsoft.com/office/drawing/2014/main" id="{51A56C51-F258-1949-3437-2CC6BA660BF5}"/>
                </a:ext>
              </a:extLst>
            </p:cNvPr>
            <p:cNvCxnSpPr>
              <a:stCxn id="206" idx="6"/>
              <a:endCxn id="29" idx="2"/>
            </p:cNvCxnSpPr>
            <p:nvPr/>
          </p:nvCxnSpPr>
          <p:spPr>
            <a:xfrm>
              <a:off x="15902631" y="4543490"/>
              <a:ext cx="968363" cy="221084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>
              <a:extLst>
                <a:ext uri="{FF2B5EF4-FFF2-40B4-BE49-F238E27FC236}">
                  <a16:creationId xmlns:a16="http://schemas.microsoft.com/office/drawing/2014/main" id="{D2C2AE25-EF43-80DB-F04E-C07B94B4EC3A}"/>
                </a:ext>
              </a:extLst>
            </p:cNvPr>
            <p:cNvCxnSpPr>
              <a:stCxn id="29" idx="7"/>
              <a:endCxn id="205" idx="3"/>
            </p:cNvCxnSpPr>
            <p:nvPr/>
          </p:nvCxnSpPr>
          <p:spPr>
            <a:xfrm rot="5400000" flipH="1" flipV="1">
              <a:off x="17300927" y="4240997"/>
              <a:ext cx="350589" cy="383901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>
              <a:extLst>
                <a:ext uri="{FF2B5EF4-FFF2-40B4-BE49-F238E27FC236}">
                  <a16:creationId xmlns:a16="http://schemas.microsoft.com/office/drawing/2014/main" id="{0972BF6E-EEE5-AEF7-5798-666F61BBF647}"/>
                </a:ext>
              </a:extLst>
            </p:cNvPr>
            <p:cNvCxnSpPr>
              <a:stCxn id="205" idx="6"/>
              <a:endCxn id="37" idx="1"/>
            </p:cNvCxnSpPr>
            <p:nvPr/>
          </p:nvCxnSpPr>
          <p:spPr>
            <a:xfrm>
              <a:off x="18081449" y="4101323"/>
              <a:ext cx="555087" cy="285836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BE329697-06A9-BEEB-65A1-C6812169CB43}"/>
                </a:ext>
              </a:extLst>
            </p:cNvPr>
            <p:cNvCxnSpPr>
              <a:stCxn id="29" idx="4"/>
              <a:endCxn id="26" idx="7"/>
            </p:cNvCxnSpPr>
            <p:nvPr/>
          </p:nvCxnSpPr>
          <p:spPr>
            <a:xfrm rot="5400000">
              <a:off x="16482044" y="5303703"/>
              <a:ext cx="949087" cy="312996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>
              <a:extLst>
                <a:ext uri="{FF2B5EF4-FFF2-40B4-BE49-F238E27FC236}">
                  <a16:creationId xmlns:a16="http://schemas.microsoft.com/office/drawing/2014/main" id="{44D94EF7-8666-FCD9-5B6E-445505E6CC5D}"/>
                </a:ext>
              </a:extLst>
            </p:cNvPr>
            <p:cNvCxnSpPr>
              <a:stCxn id="204" idx="6"/>
              <a:endCxn id="26" idx="2"/>
            </p:cNvCxnSpPr>
            <p:nvPr/>
          </p:nvCxnSpPr>
          <p:spPr>
            <a:xfrm flipV="1">
              <a:off x="15660542" y="6091076"/>
              <a:ext cx="726271" cy="221085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2F9DE267-EB32-9D88-F307-8E9228CEFE83}"/>
                </a:ext>
              </a:extLst>
            </p:cNvPr>
            <p:cNvCxnSpPr>
              <a:stCxn id="26" idx="6"/>
              <a:endCxn id="42" idx="2"/>
            </p:cNvCxnSpPr>
            <p:nvPr/>
          </p:nvCxnSpPr>
          <p:spPr>
            <a:xfrm flipV="1">
              <a:off x="16870995" y="5869992"/>
              <a:ext cx="968363" cy="221084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>
              <a:extLst>
                <a:ext uri="{FF2B5EF4-FFF2-40B4-BE49-F238E27FC236}">
                  <a16:creationId xmlns:a16="http://schemas.microsoft.com/office/drawing/2014/main" id="{1878AB7A-7567-F858-2033-339F41DB0D1F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18190261" y="6088699"/>
              <a:ext cx="1234923" cy="1110174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>
              <a:extLst>
                <a:ext uri="{FF2B5EF4-FFF2-40B4-BE49-F238E27FC236}">
                  <a16:creationId xmlns:a16="http://schemas.microsoft.com/office/drawing/2014/main" id="{9A62B4A9-FF9E-F381-50D3-0822EB3C7AE6}"/>
                </a:ext>
              </a:extLst>
            </p:cNvPr>
            <p:cNvCxnSpPr>
              <a:stCxn id="26" idx="4"/>
              <a:endCxn id="35" idx="0"/>
            </p:cNvCxnSpPr>
            <p:nvPr/>
          </p:nvCxnSpPr>
          <p:spPr>
            <a:xfrm flipH="1">
              <a:off x="16144723" y="6312159"/>
              <a:ext cx="484181" cy="1768671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>
              <a:extLst>
                <a:ext uri="{FF2B5EF4-FFF2-40B4-BE49-F238E27FC236}">
                  <a16:creationId xmlns:a16="http://schemas.microsoft.com/office/drawing/2014/main" id="{F81F55DB-F8F9-FE1E-C3AC-80DE90E5DA71}"/>
                </a:ext>
              </a:extLst>
            </p:cNvPr>
            <p:cNvCxnSpPr>
              <a:stCxn id="35" idx="2"/>
              <a:endCxn id="23" idx="6"/>
            </p:cNvCxnSpPr>
            <p:nvPr/>
          </p:nvCxnSpPr>
          <p:spPr>
            <a:xfrm flipH="1">
              <a:off x="14450087" y="8301914"/>
              <a:ext cx="1452545" cy="221083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>
              <a:extLst>
                <a:ext uri="{FF2B5EF4-FFF2-40B4-BE49-F238E27FC236}">
                  <a16:creationId xmlns:a16="http://schemas.microsoft.com/office/drawing/2014/main" id="{DE028881-B259-5F57-1DEF-C9007F97C0F7}"/>
                </a:ext>
              </a:extLst>
            </p:cNvPr>
            <p:cNvCxnSpPr>
              <a:stCxn id="27" idx="1"/>
              <a:endCxn id="35" idx="5"/>
            </p:cNvCxnSpPr>
            <p:nvPr/>
          </p:nvCxnSpPr>
          <p:spPr>
            <a:xfrm flipH="1" flipV="1">
              <a:off x="16315907" y="8458243"/>
              <a:ext cx="625996" cy="350592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>
              <a:extLst>
                <a:ext uri="{FF2B5EF4-FFF2-40B4-BE49-F238E27FC236}">
                  <a16:creationId xmlns:a16="http://schemas.microsoft.com/office/drawing/2014/main" id="{84BC846C-52A0-DC36-F38E-17CA76FE6CF7}"/>
                </a:ext>
              </a:extLst>
            </p:cNvPr>
            <p:cNvCxnSpPr>
              <a:stCxn id="206" idx="3"/>
              <a:endCxn id="210" idx="7"/>
            </p:cNvCxnSpPr>
            <p:nvPr/>
          </p:nvCxnSpPr>
          <p:spPr>
            <a:xfrm rot="5400000">
              <a:off x="14548393" y="4772699"/>
              <a:ext cx="1013840" cy="868083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4" name="Rectangle 223">
            <a:extLst>
              <a:ext uri="{FF2B5EF4-FFF2-40B4-BE49-F238E27FC236}">
                <a16:creationId xmlns:a16="http://schemas.microsoft.com/office/drawing/2014/main" id="{F527E289-48BA-DFCB-7145-2259F23E37E7}"/>
              </a:ext>
            </a:extLst>
          </p:cNvPr>
          <p:cNvSpPr/>
          <p:nvPr/>
        </p:nvSpPr>
        <p:spPr>
          <a:xfrm>
            <a:off x="11967882" y="952500"/>
            <a:ext cx="12008224" cy="10873014"/>
          </a:xfrm>
          <a:prstGeom prst="rect">
            <a:avLst/>
          </a:prstGeom>
          <a:solidFill>
            <a:schemeClr val="bg2">
              <a:alpha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Lato Bold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6" name="Goal: pick smallest # sets to cover all elements.">
                <a:extLst>
                  <a:ext uri="{FF2B5EF4-FFF2-40B4-BE49-F238E27FC236}">
                    <a16:creationId xmlns:a16="http://schemas.microsoft.com/office/drawing/2014/main" id="{A2772185-C991-7082-2565-8994C1C20101}"/>
                  </a:ext>
                </a:extLst>
              </p:cNvPr>
              <p:cNvSpPr txBox="1"/>
              <p:nvPr/>
            </p:nvSpPr>
            <p:spPr>
              <a:xfrm>
                <a:off x="12730765" y="7861647"/>
                <a:ext cx="11043739" cy="718145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:m="http://schemas.openxmlformats.org/officeDocument/2006/math" xmlns="" val="1"/>
                </a:ext>
              </a:extLst>
            </p:spPr>
            <p:txBody>
              <a:bodyPr wrap="square"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>
                          <a:latin typeface="Cambria Math" panose="02040503050406030204" pitchFamily="18" charset="0"/>
                        </a:rPr>
                        <m:t>𝔼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𝑀𝑆𝑇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,…, 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𝔼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𝑀𝑆𝑇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en-US" i="1" dirty="0"/>
              </a:p>
            </p:txBody>
          </p:sp>
        </mc:Choice>
        <mc:Fallback xmlns="">
          <p:sp>
            <p:nvSpPr>
              <p:cNvPr id="226" name="Goal: pick smallest # sets to cover all elements.">
                <a:extLst>
                  <a:ext uri="{FF2B5EF4-FFF2-40B4-BE49-F238E27FC236}">
                    <a16:creationId xmlns:a16="http://schemas.microsoft.com/office/drawing/2014/main" id="{A2772185-C991-7082-2565-8994C1C201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30765" y="7861647"/>
                <a:ext cx="11043739" cy="71814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xmlns:a14="http://schemas.microsoft.com/office/drawing/2010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7" name="Goal: pick smallest # sets to cover all elements.">
                <a:extLst>
                  <a:ext uri="{FF2B5EF4-FFF2-40B4-BE49-F238E27FC236}">
                    <a16:creationId xmlns:a16="http://schemas.microsoft.com/office/drawing/2014/main" id="{924F81B7-A215-1668-443F-423593D3AB3D}"/>
                  </a:ext>
                </a:extLst>
              </p:cNvPr>
              <p:cNvSpPr txBox="1"/>
              <p:nvPr/>
            </p:nvSpPr>
            <p:spPr>
              <a:xfrm>
                <a:off x="11466284" y="9263368"/>
                <a:ext cx="11043739" cy="718145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:m="http://schemas.openxmlformats.org/officeDocument/2006/math" xmlns="" val="1"/>
                </a:ext>
              </a:extLst>
            </p:spPr>
            <p:txBody>
              <a:bodyPr wrap="square"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>
                          <a:latin typeface="Cambria Math" panose="02040503050406030204" pitchFamily="18" charset="0"/>
                        </a:rPr>
                        <m:t>𝔼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𝑐𝑜𝑠𝑡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𝔼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𝑑𝑖𝑠𝑡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i="1" dirty="0"/>
              </a:p>
            </p:txBody>
          </p:sp>
        </mc:Choice>
        <mc:Fallback xmlns="">
          <p:sp>
            <p:nvSpPr>
              <p:cNvPr id="227" name="Goal: pick smallest # sets to cover all elements.">
                <a:extLst>
                  <a:ext uri="{FF2B5EF4-FFF2-40B4-BE49-F238E27FC236}">
                    <a16:creationId xmlns:a16="http://schemas.microsoft.com/office/drawing/2014/main" id="{924F81B7-A215-1668-443F-423593D3AB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66284" y="9263368"/>
                <a:ext cx="11043739" cy="71814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xmlns:a14="http://schemas.microsoft.com/office/drawing/2010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>
            <a:extLst>
              <a:ext uri="{FF2B5EF4-FFF2-40B4-BE49-F238E27FC236}">
                <a16:creationId xmlns:a16="http://schemas.microsoft.com/office/drawing/2014/main" id="{46585093-1DCD-FE25-D1AB-251F69578099}"/>
              </a:ext>
            </a:extLst>
          </p:cNvPr>
          <p:cNvSpPr/>
          <p:nvPr/>
        </p:nvSpPr>
        <p:spPr>
          <a:xfrm>
            <a:off x="11779646" y="4420778"/>
            <a:ext cx="10314026" cy="1297049"/>
          </a:xfrm>
          <a:prstGeom prst="rect">
            <a:avLst/>
          </a:prstGeom>
          <a:solidFill>
            <a:schemeClr val="bg1"/>
          </a:solidFill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Lato Bold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8" name="Goal: pick smallest # sets to cover all elements.">
                <a:extLst>
                  <a:ext uri="{FF2B5EF4-FFF2-40B4-BE49-F238E27FC236}">
                    <a16:creationId xmlns:a16="http://schemas.microsoft.com/office/drawing/2014/main" id="{B6D433E2-1922-5657-ECD1-CFDD363CBE66}"/>
                  </a:ext>
                </a:extLst>
              </p:cNvPr>
              <p:cNvSpPr txBox="1"/>
              <p:nvPr/>
            </p:nvSpPr>
            <p:spPr>
              <a:xfrm>
                <a:off x="15495231" y="10232169"/>
                <a:ext cx="5966343" cy="718145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:m="http://schemas.openxmlformats.org/officeDocument/2006/math" xmlns="" val="1"/>
                </a:ext>
              </a:extLst>
            </p:spPr>
            <p:txBody>
              <a:bodyPr wrap="square"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𝔼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𝑑𝑖𝑠𝑡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i="1" dirty="0"/>
              </a:p>
            </p:txBody>
          </p:sp>
        </mc:Choice>
        <mc:Fallback xmlns="">
          <p:sp>
            <p:nvSpPr>
              <p:cNvPr id="228" name="Goal: pick smallest # sets to cover all elements.">
                <a:extLst>
                  <a:ext uri="{FF2B5EF4-FFF2-40B4-BE49-F238E27FC236}">
                    <a16:creationId xmlns:a16="http://schemas.microsoft.com/office/drawing/2014/main" id="{B6D433E2-1922-5657-ECD1-CFDD363CBE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95231" y="10232169"/>
                <a:ext cx="5966343" cy="71814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xmlns:a14="http://schemas.microsoft.com/office/drawing/2010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9" name="Goal: pick smallest # sets to cover all elements.">
                <a:extLst>
                  <a:ext uri="{FF2B5EF4-FFF2-40B4-BE49-F238E27FC236}">
                    <a16:creationId xmlns:a16="http://schemas.microsoft.com/office/drawing/2014/main" id="{68A6B35E-6CB2-A108-9071-DB1DFF5A4AF1}"/>
                  </a:ext>
                </a:extLst>
              </p:cNvPr>
              <p:cNvSpPr txBox="1"/>
              <p:nvPr/>
            </p:nvSpPr>
            <p:spPr>
              <a:xfrm>
                <a:off x="15487029" y="11245396"/>
                <a:ext cx="5966343" cy="718145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:m="http://schemas.openxmlformats.org/officeDocument/2006/math" xmlns="" val="1"/>
                </a:ext>
              </a:extLst>
            </p:spPr>
            <p:txBody>
              <a:bodyPr wrap="square"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𝔼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𝑑𝑖𝑠𝑡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, </m:t>
                          </m:r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i="1" dirty="0"/>
              </a:p>
            </p:txBody>
          </p:sp>
        </mc:Choice>
        <mc:Fallback xmlns="">
          <p:sp>
            <p:nvSpPr>
              <p:cNvPr id="229" name="Goal: pick smallest # sets to cover all elements.">
                <a:extLst>
                  <a:ext uri="{FF2B5EF4-FFF2-40B4-BE49-F238E27FC236}">
                    <a16:creationId xmlns:a16="http://schemas.microsoft.com/office/drawing/2014/main" id="{68A6B35E-6CB2-A108-9071-DB1DFF5A4A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87029" y="11245396"/>
                <a:ext cx="5966343" cy="71814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:m="http://schemas.openxmlformats.org/officeDocument/2006/math" xmlns="" xmlns:a14="http://schemas.microsoft.com/office/drawing/2010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0" name="TextBox 229">
            <a:extLst>
              <a:ext uri="{FF2B5EF4-FFF2-40B4-BE49-F238E27FC236}">
                <a16:creationId xmlns:a16="http://schemas.microsoft.com/office/drawing/2014/main" id="{5F11AF73-6966-E254-F8D3-B3256E380971}"/>
              </a:ext>
            </a:extLst>
          </p:cNvPr>
          <p:cNvSpPr txBox="1"/>
          <p:nvPr/>
        </p:nvSpPr>
        <p:spPr>
          <a:xfrm>
            <a:off x="11603220" y="7879704"/>
            <a:ext cx="2967911" cy="70788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00B050"/>
                </a:solidFill>
              </a:rPr>
              <a:t>Proof: </a:t>
            </a:r>
            <a:endParaRPr lang="en-US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1" name="Goal: pick smallest # sets to cover all elements.">
                <a:extLst>
                  <a:ext uri="{FF2B5EF4-FFF2-40B4-BE49-F238E27FC236}">
                    <a16:creationId xmlns:a16="http://schemas.microsoft.com/office/drawing/2014/main" id="{FFF9868A-F6B8-6A3A-4145-AD4FE3AC2E5F}"/>
                  </a:ext>
                </a:extLst>
              </p:cNvPr>
              <p:cNvSpPr txBox="1"/>
              <p:nvPr/>
            </p:nvSpPr>
            <p:spPr>
              <a:xfrm>
                <a:off x="10139082" y="12462178"/>
                <a:ext cx="13888751" cy="718145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:m="http://schemas.openxmlformats.org/officeDocument/2006/math" xmlns="" val="1"/>
                </a:ext>
              </a:extLst>
            </p:spPr>
            <p:txBody>
              <a:bodyPr wrap="square"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⇒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i="0" smtClean="0">
                              <a:latin typeface="Cambria Math" panose="02040503050406030204" pitchFamily="18" charset="0"/>
                            </a:rPr>
                            <m:t>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𝔼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𝑐𝑜𝑠𝑡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≤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𝔼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𝑑𝑖𝑠𝑡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𝔼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𝑀𝑆𝑇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en-US" i="1" dirty="0"/>
              </a:p>
            </p:txBody>
          </p:sp>
        </mc:Choice>
        <mc:Fallback xmlns="">
          <p:sp>
            <p:nvSpPr>
              <p:cNvPr id="231" name="Goal: pick smallest # sets to cover all elements.">
                <a:extLst>
                  <a:ext uri="{FF2B5EF4-FFF2-40B4-BE49-F238E27FC236}">
                    <a16:creationId xmlns:a16="http://schemas.microsoft.com/office/drawing/2014/main" id="{FFF9868A-F6B8-6A3A-4145-AD4FE3AC2E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39082" y="12462178"/>
                <a:ext cx="13888751" cy="71814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xmlns:a14="http://schemas.microsoft.com/office/drawing/2010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5" name="Goal: pick smallest # sets to cover all elements.">
                <a:extLst>
                  <a:ext uri="{FF2B5EF4-FFF2-40B4-BE49-F238E27FC236}">
                    <a16:creationId xmlns:a16="http://schemas.microsoft.com/office/drawing/2014/main" id="{1DC44845-CFD6-DCE7-284D-C1E37D8E4BE5}"/>
                  </a:ext>
                </a:extLst>
              </p:cNvPr>
              <p:cNvSpPr txBox="1"/>
              <p:nvPr/>
            </p:nvSpPr>
            <p:spPr>
              <a:xfrm>
                <a:off x="12273461" y="4699146"/>
                <a:ext cx="9681441" cy="718145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:m="http://schemas.openxmlformats.org/officeDocument/2006/math" xmlns="" val="1"/>
                </a:ext>
              </a:extLst>
            </p:spPr>
            <p:txBody>
              <a:bodyPr wrap="square"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r>
                  <a:rPr lang="en-US" b="1" dirty="0">
                    <a:solidFill>
                      <a:srgbClr val="FFFF00"/>
                    </a:solidFill>
                  </a:rPr>
                  <a:t>Theorem: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𝔼</m:t>
                    </m:r>
                    <m:d>
                      <m:dPr>
                        <m:begChr m:val="["/>
                        <m:endChr m:val="]"/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𝐴𝑙𝑔𝑜</m:t>
                        </m:r>
                      </m:e>
                    </m:d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≤2 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𝔼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𝑀𝑆𝑇</m:t>
                    </m:r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dirty="0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,…, </m:t>
                        </m:r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i="1" dirty="0"/>
              </a:p>
            </p:txBody>
          </p:sp>
        </mc:Choice>
        <mc:Fallback xmlns="">
          <p:sp>
            <p:nvSpPr>
              <p:cNvPr id="225" name="Goal: pick smallest # sets to cover all elements.">
                <a:extLst>
                  <a:ext uri="{FF2B5EF4-FFF2-40B4-BE49-F238E27FC236}">
                    <a16:creationId xmlns:a16="http://schemas.microsoft.com/office/drawing/2014/main" id="{1DC44845-CFD6-DCE7-284D-C1E37D8E4B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73461" y="4699146"/>
                <a:ext cx="9681441" cy="718145"/>
              </a:xfrm>
              <a:prstGeom prst="rect">
                <a:avLst/>
              </a:prstGeom>
              <a:blipFill>
                <a:blip r:embed="rId10"/>
                <a:stretch>
                  <a:fillRect l="-2643" t="-14407" b="-34746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xmlns:a14="http://schemas.microsoft.com/office/drawing/2010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89415239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7" grpId="0" animBg="1"/>
      <p:bldP spid="12" grpId="0" animBg="1"/>
      <p:bldP spid="12" grpId="1" animBg="1"/>
      <p:bldP spid="226" grpId="0" animBg="1"/>
      <p:bldP spid="227" grpId="0" animBg="1"/>
      <p:bldP spid="9" grpId="0" animBg="1"/>
      <p:bldP spid="228" grpId="0" animBg="1"/>
      <p:bldP spid="229" grpId="0" animBg="1"/>
      <p:bldP spid="230" grpId="0"/>
      <p:bldP spid="231" grpId="0" animBg="1"/>
      <p:bldP spid="2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69E4D0-2DA3-498A-9F43-365963F9D7C1}"/>
              </a:ext>
            </a:extLst>
          </p:cNvPr>
          <p:cNvSpPr>
            <a:spLocks noGrp="1"/>
          </p:cNvSpPr>
          <p:nvPr>
            <p:ph type="body" sz="half" idx="1"/>
          </p:nvPr>
        </p:nvSpPr>
        <p:spPr/>
        <p:txBody>
          <a:bodyPr>
            <a:norm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3800" b="1" spc="0" dirty="0">
                <a:latin typeface="Gotham Medium" pitchFamily="50" charset="0"/>
                <a:ea typeface="Lato Regular"/>
                <a:cs typeface="Lato Regular"/>
                <a:sym typeface="Lato Regular"/>
              </a:rPr>
              <a:t>Steiner Tree</a:t>
            </a:r>
            <a:endParaRPr kumimoji="0" lang="en-US" sz="13800" b="1" i="0" u="none" strike="noStrike" cap="none" spc="0" normalizeH="0" baseline="0" dirty="0">
              <a:ln>
                <a:noFill/>
              </a:ln>
              <a:effectLst/>
              <a:uFillTx/>
              <a:latin typeface="Gotham Medium" pitchFamily="50" charset="0"/>
              <a:ea typeface="Lato Regular"/>
              <a:cs typeface="Lato Regular"/>
              <a:sym typeface="Lato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753109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10">
        <p159:morph option="byObject"/>
      </p:transition>
    </mc:Choice>
    <mc:Fallback xmlns="">
      <p:transition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et Cove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roadmap for today</a:t>
            </a:r>
            <a:endParaRPr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1AB9B0D-9613-4318-97C1-80FDE141B547}"/>
              </a:ext>
            </a:extLst>
          </p:cNvPr>
          <p:cNvSpPr txBox="1"/>
          <p:nvPr/>
        </p:nvSpPr>
        <p:spPr>
          <a:xfrm>
            <a:off x="1937279" y="3858602"/>
            <a:ext cx="2518318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3600" dirty="0">
                <a:solidFill>
                  <a:schemeClr val="tx1"/>
                </a:solidFill>
              </a:rPr>
              <a:t>Steiner tree</a:t>
            </a:r>
            <a:endParaRPr kumimoji="0" lang="en-US" sz="360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sym typeface="Lato Regular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7011B43-11C8-44C8-9717-3DFCF7BA3476}"/>
              </a:ext>
            </a:extLst>
          </p:cNvPr>
          <p:cNvSpPr txBox="1"/>
          <p:nvPr/>
        </p:nvSpPr>
        <p:spPr>
          <a:xfrm>
            <a:off x="2517061" y="5099971"/>
            <a:ext cx="6312626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3600" dirty="0"/>
              <a:t>Online algo (using greedy algo)</a:t>
            </a:r>
            <a:endParaRPr kumimoji="0" lang="en-US" sz="36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sym typeface="Lato Regular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C7B8C11-4B95-4032-BDFE-42645427AB9A}"/>
              </a:ext>
            </a:extLst>
          </p:cNvPr>
          <p:cNvSpPr txBox="1"/>
          <p:nvPr/>
        </p:nvSpPr>
        <p:spPr>
          <a:xfrm>
            <a:off x="2517062" y="6341340"/>
            <a:ext cx="6617196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3600" dirty="0"/>
              <a:t>Some matching hardness results</a:t>
            </a:r>
            <a:endParaRPr kumimoji="0" lang="en-US" sz="36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sym typeface="Lato Regular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411E26E-6E8E-4300-8B3D-95074F65E7DD}"/>
              </a:ext>
            </a:extLst>
          </p:cNvPr>
          <p:cNvSpPr txBox="1"/>
          <p:nvPr/>
        </p:nvSpPr>
        <p:spPr>
          <a:xfrm>
            <a:off x="1937279" y="8661232"/>
            <a:ext cx="6615594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3600" b="1" dirty="0">
                <a:solidFill>
                  <a:srgbClr val="FFFF00"/>
                </a:solidFill>
              </a:rPr>
              <a:t>How to go beyond worst-case? </a:t>
            </a:r>
            <a:endParaRPr kumimoji="0" lang="en-US" sz="3600" b="1" i="0" u="none" strike="noStrike" cap="none" spc="0" normalizeH="0" baseline="0" dirty="0">
              <a:ln>
                <a:noFill/>
              </a:ln>
              <a:solidFill>
                <a:srgbClr val="FFFF00"/>
              </a:solidFill>
              <a:effectLst/>
              <a:uFillTx/>
              <a:sym typeface="Lato Regular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25E927B-EC9C-49AC-A35C-2F0F704D02F0}"/>
              </a:ext>
            </a:extLst>
          </p:cNvPr>
          <p:cNvSpPr txBox="1"/>
          <p:nvPr/>
        </p:nvSpPr>
        <p:spPr>
          <a:xfrm>
            <a:off x="2517062" y="9902601"/>
            <a:ext cx="8221803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3600" dirty="0"/>
              <a:t>When requests from known distribution</a:t>
            </a:r>
            <a:endParaRPr kumimoji="0" lang="en-US" sz="36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sym typeface="Lato Regular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A48F3E4-F841-4BBE-AA6C-E2DAB1177FE1}"/>
                  </a:ext>
                </a:extLst>
              </p:cNvPr>
              <p:cNvSpPr txBox="1"/>
              <p:nvPr/>
            </p:nvSpPr>
            <p:spPr>
              <a:xfrm>
                <a:off x="13587403" y="5099971"/>
                <a:ext cx="7833426" cy="53347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8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ea typeface="Lato Regular"/>
                    <a:cs typeface="Lato Regular"/>
                    <a:sym typeface="Lato Regular"/>
                  </a:rPr>
                  <a:t>Theorem: </a:t>
                </a:r>
                <a14:m>
                  <m:oMath xmlns:m="http://schemas.openxmlformats.org/officeDocument/2006/math">
                    <m:r>
                      <a:rPr kumimoji="0" lang="en-US" sz="28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𝑂</m:t>
                    </m:r>
                    <m:r>
                      <a:rPr kumimoji="0" lang="en-US" sz="28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(</m:t>
                    </m:r>
                    <m:func>
                      <m:funcPr>
                        <m:ctrlPr>
                          <a:rPr kumimoji="0" lang="en-US" sz="28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kumimoji="0" lang="en-US" sz="2800" b="0" i="0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log</m:t>
                        </m:r>
                      </m:fName>
                      <m:e>
                        <m:r>
                          <a:rPr kumimoji="0" lang="en-US" sz="28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𝑇</m:t>
                        </m:r>
                      </m:e>
                    </m:func>
                    <m:r>
                      <a:rPr kumimoji="0" lang="en-US" sz="28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)</m:t>
                    </m:r>
                  </m:oMath>
                </a14:m>
                <a:r>
                  <a:rPr kumimoji="0" lang="en-US" sz="28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ea typeface="Lato Regular"/>
                    <a:cs typeface="Lato Regular"/>
                    <a:sym typeface="Lato Regular"/>
                  </a:rPr>
                  <a:t>-competitive using greedy algo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A48F3E4-F841-4BBE-AA6C-E2DAB1177F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87403" y="5099971"/>
                <a:ext cx="7833426" cy="533479"/>
              </a:xfrm>
              <a:prstGeom prst="rect">
                <a:avLst/>
              </a:prstGeom>
              <a:blipFill>
                <a:blip r:embed="rId2"/>
                <a:stretch>
                  <a:fillRect l="-1634" t="-12644" r="-1634" b="-29885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81651FB-C38B-4201-A4EE-58C2D78CD71F}"/>
                  </a:ext>
                </a:extLst>
              </p:cNvPr>
              <p:cNvSpPr txBox="1"/>
              <p:nvPr/>
            </p:nvSpPr>
            <p:spPr>
              <a:xfrm>
                <a:off x="13587403" y="6402895"/>
                <a:ext cx="7273210" cy="53347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8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ea typeface="Lato Regular"/>
                    <a:cs typeface="Lato Regular"/>
                    <a:sym typeface="Lato Regular"/>
                  </a:rPr>
                  <a:t>Theorem: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kumimoji="0" lang="en-US" sz="2800" b="0" i="0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Ω</m:t>
                    </m:r>
                    <m:r>
                      <a:rPr kumimoji="0" lang="en-US" sz="28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(</m:t>
                    </m:r>
                    <m:func>
                      <m:funcPr>
                        <m:ctrlPr>
                          <a:rPr kumimoji="0" lang="en-US" sz="28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kumimoji="0" lang="en-US" sz="2800" b="0" i="0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log</m:t>
                        </m:r>
                      </m:fName>
                      <m:e>
                        <m:r>
                          <a:rPr kumimoji="0" lang="en-US" sz="28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𝑇</m:t>
                        </m:r>
                      </m:e>
                    </m:func>
                    <m:r>
                      <a:rPr kumimoji="0" lang="en-US" sz="28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)</m:t>
                    </m:r>
                  </m:oMath>
                </a14:m>
                <a:r>
                  <a:rPr kumimoji="0" lang="en-US" sz="28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ea typeface="Lato Regular"/>
                    <a:cs typeface="Lato Regular"/>
                    <a:sym typeface="Lato Regular"/>
                  </a:rPr>
                  <a:t> bound on diamond</a:t>
                </a:r>
                <a:r>
                  <a:rPr kumimoji="0" lang="en-US" sz="2800" b="0" i="0" u="none" strike="noStrike" cap="none" spc="0" normalizeH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ea typeface="Lato Regular"/>
                    <a:cs typeface="Lato Regular"/>
                    <a:sym typeface="Lato Regular"/>
                  </a:rPr>
                  <a:t> graphs</a:t>
                </a:r>
                <a:endParaRPr kumimoji="0" lang="en-US" sz="28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ea typeface="Lato Regular"/>
                  <a:cs typeface="Lato Regular"/>
                  <a:sym typeface="Lato Regular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81651FB-C38B-4201-A4EE-58C2D78CD7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87403" y="6402895"/>
                <a:ext cx="7273210" cy="533479"/>
              </a:xfrm>
              <a:prstGeom prst="rect">
                <a:avLst/>
              </a:prstGeom>
              <a:blipFill>
                <a:blip r:embed="rId3"/>
                <a:stretch>
                  <a:fillRect l="-1174" t="-11364" r="-1090" b="-29545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DB7DC41-0062-4845-9F77-D0670A9856E8}"/>
                  </a:ext>
                </a:extLst>
              </p:cNvPr>
              <p:cNvSpPr txBox="1"/>
              <p:nvPr/>
            </p:nvSpPr>
            <p:spPr>
              <a:xfrm>
                <a:off x="13587403" y="10025712"/>
                <a:ext cx="6856044" cy="53347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8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ea typeface="Lato Regular"/>
                    <a:cs typeface="Lato Regular"/>
                    <a:sym typeface="Lato Regular"/>
                  </a:rPr>
                  <a:t>Theorem: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i="1">
                        <a:latin typeface="Cambria Math" panose="02040503050406030204" pitchFamily="18" charset="0"/>
                      </a:rPr>
                      <m:t>O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(1</m:t>
                    </m:r>
                    <m:r>
                      <a:rPr kumimoji="0" lang="en-US" sz="28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)</m:t>
                    </m:r>
                  </m:oMath>
                </a14:m>
                <a:r>
                  <a:rPr kumimoji="0" lang="en-US" sz="28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ea typeface="Lato Regular"/>
                    <a:cs typeface="Lato Regular"/>
                    <a:sym typeface="Lato Regular"/>
                  </a:rPr>
                  <a:t> bound for</a:t>
                </a:r>
                <a:r>
                  <a:rPr kumimoji="0" lang="en-US" sz="2800" b="0" i="0" u="none" strike="noStrike" cap="none" spc="0" normalizeH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ea typeface="Lato Regular"/>
                    <a:cs typeface="Lato Regular"/>
                    <a:sym typeface="Lato Regular"/>
                  </a:rPr>
                  <a:t> Stochastic inputs</a:t>
                </a:r>
                <a:endParaRPr kumimoji="0" lang="en-US" sz="28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ea typeface="Lato Regular"/>
                  <a:cs typeface="Lato Regular"/>
                  <a:sym typeface="Lato Regular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DB7DC41-0062-4845-9F77-D0670A9856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87403" y="10025712"/>
                <a:ext cx="6856044" cy="533479"/>
              </a:xfrm>
              <a:prstGeom prst="rect">
                <a:avLst/>
              </a:prstGeom>
              <a:blipFill>
                <a:blip r:embed="rId4"/>
                <a:stretch>
                  <a:fillRect l="-1867" t="-12644" r="-1867" b="-29885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6913562"/>
      </p:ext>
    </p:extLst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CF7B00C-76D1-4972-9E0B-26821703A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plan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6A844C-BF45-4C62-9F56-9E05448A8D93}"/>
              </a:ext>
            </a:extLst>
          </p:cNvPr>
          <p:cNvSpPr txBox="1"/>
          <p:nvPr/>
        </p:nvSpPr>
        <p:spPr>
          <a:xfrm>
            <a:off x="2612883" y="5141563"/>
            <a:ext cx="7061228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spc="0" normalizeH="0" baseline="0" dirty="0">
                <a:ln>
                  <a:noFill/>
                </a:ln>
                <a:solidFill>
                  <a:srgbClr val="92D050"/>
                </a:solidFill>
                <a:effectLst/>
                <a:uFillTx/>
                <a:latin typeface="Lato Regular"/>
                <a:ea typeface="Lato Regular"/>
                <a:cs typeface="Lato Regular"/>
                <a:sym typeface="Lato Regular"/>
              </a:rPr>
              <a:t>Lecture #1: </a:t>
            </a:r>
            <a:r>
              <a:rPr kumimoji="0" lang="en-US" sz="36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Lato Regular"/>
                <a:ea typeface="Lato Regular"/>
                <a:cs typeface="Lato Regular"/>
                <a:sym typeface="Lato Regular"/>
              </a:rPr>
              <a:t>Set Cover (worst case)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212833-A859-4115-8E51-99EC7A03DEB3}"/>
              </a:ext>
            </a:extLst>
          </p:cNvPr>
          <p:cNvSpPr txBox="1"/>
          <p:nvPr/>
        </p:nvSpPr>
        <p:spPr>
          <a:xfrm>
            <a:off x="2612883" y="6767809"/>
            <a:ext cx="13444386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spc="0" normalizeH="0" baseline="0" dirty="0">
                <a:ln>
                  <a:noFill/>
                </a:ln>
                <a:solidFill>
                  <a:srgbClr val="92D050"/>
                </a:solidFill>
                <a:effectLst/>
                <a:uFillTx/>
                <a:latin typeface="Lato Regular"/>
                <a:ea typeface="Lato Regular"/>
                <a:cs typeface="Lato Regular"/>
                <a:sym typeface="Lato Regular"/>
              </a:rPr>
              <a:t>Lecture #2: </a:t>
            </a:r>
            <a:r>
              <a:rPr kumimoji="0" lang="en-US" sz="36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Lato Regular"/>
                <a:ea typeface="Lato Regular"/>
                <a:cs typeface="Lato Regular"/>
                <a:sym typeface="Lato Regular"/>
              </a:rPr>
              <a:t>Set Cover (beyond worst case), Network design (both)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F097476-11F9-4E10-84AD-5298C30BB9EC}"/>
              </a:ext>
            </a:extLst>
          </p:cNvPr>
          <p:cNvSpPr txBox="1"/>
          <p:nvPr/>
        </p:nvSpPr>
        <p:spPr>
          <a:xfrm>
            <a:off x="2612883" y="8394055"/>
            <a:ext cx="9297417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spc="0" normalizeH="0" baseline="0" dirty="0">
                <a:ln>
                  <a:noFill/>
                </a:ln>
                <a:solidFill>
                  <a:srgbClr val="92D050"/>
                </a:solidFill>
                <a:effectLst/>
                <a:uFillTx/>
                <a:latin typeface="Lato Regular"/>
                <a:ea typeface="Lato Regular"/>
                <a:cs typeface="Lato Regular"/>
                <a:sym typeface="Lato Regular"/>
              </a:rPr>
              <a:t>Lecture #3: </a:t>
            </a:r>
            <a:r>
              <a:rPr kumimoji="0" lang="en-US" sz="36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Lato Regular"/>
                <a:ea typeface="Lato Regular"/>
                <a:cs typeface="Lato Regular"/>
                <a:sym typeface="Lato Regular"/>
              </a:rPr>
              <a:t>Resource Allocation (aka packing)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0A9DD67-0F66-47FA-A188-D13EF8F4AFB6}"/>
              </a:ext>
            </a:extLst>
          </p:cNvPr>
          <p:cNvSpPr txBox="1"/>
          <p:nvPr/>
        </p:nvSpPr>
        <p:spPr>
          <a:xfrm>
            <a:off x="2612883" y="10020300"/>
            <a:ext cx="8609729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spc="0" normalizeH="0" baseline="0" dirty="0">
                <a:ln>
                  <a:noFill/>
                </a:ln>
                <a:solidFill>
                  <a:srgbClr val="92D050"/>
                </a:solidFill>
                <a:effectLst/>
                <a:uFillTx/>
                <a:latin typeface="Lato Regular"/>
                <a:ea typeface="Lato Regular"/>
                <a:cs typeface="Lato Regular"/>
                <a:sym typeface="Lato Regular"/>
              </a:rPr>
              <a:t>Lecture #4: </a:t>
            </a:r>
            <a:r>
              <a:rPr kumimoji="0" lang="en-US" sz="36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Lato Regular"/>
                <a:ea typeface="Lato Regular"/>
                <a:cs typeface="Lato Regular"/>
                <a:sym typeface="Lato Regular"/>
              </a:rPr>
              <a:t>Search Problems (aka chasing)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630B9BC6-2C51-4DD1-B981-677D6DDE1770}"/>
                  </a:ext>
                </a:extLst>
              </p14:cNvPr>
              <p14:cNvContentPartPr/>
              <p14:nvPr/>
            </p14:nvContentPartPr>
            <p14:xfrm>
              <a:off x="2083846" y="4813726"/>
              <a:ext cx="1119600" cy="11347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630B9BC6-2C51-4DD1-B981-677D6DDE177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21206" y="4750726"/>
                <a:ext cx="1245240" cy="1260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4D17AEED-37EC-482C-BCCA-FBE93A5F7B87}"/>
                  </a:ext>
                </a:extLst>
              </p14:cNvPr>
              <p14:cNvContentPartPr/>
              <p14:nvPr/>
            </p14:nvContentPartPr>
            <p14:xfrm>
              <a:off x="2159086" y="6700126"/>
              <a:ext cx="1038600" cy="93384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4D17AEED-37EC-482C-BCCA-FBE93A5F7B8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096446" y="6637126"/>
                <a:ext cx="1164240" cy="1059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66625384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Online Set Cove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(</a:t>
            </a:r>
            <a:r>
              <a:rPr lang="en-US" dirty="0" err="1"/>
              <a:t>steiner</a:t>
            </a:r>
            <a:r>
              <a:rPr lang="en-US" dirty="0"/>
              <a:t>) tree offline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Goal: pick smallest # sets to cover all elements.">
                <a:extLst>
                  <a:ext uri="{FF2B5EF4-FFF2-40B4-BE49-F238E27FC236}">
                    <a16:creationId xmlns:a16="http://schemas.microsoft.com/office/drawing/2014/main" id="{C827AC93-D49E-C507-5A64-EAF40A01456E}"/>
                  </a:ext>
                </a:extLst>
              </p:cNvPr>
              <p:cNvSpPr txBox="1"/>
              <p:nvPr/>
            </p:nvSpPr>
            <p:spPr>
              <a:xfrm>
                <a:off x="1536987" y="3914203"/>
                <a:ext cx="11702645" cy="729110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val="1"/>
                </a:ext>
              </a:extLst>
            </p:spPr>
            <p:txBody>
              <a:bodyPr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r>
                  <a:rPr lang="en-US" dirty="0"/>
                  <a:t>Given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terminals</a:t>
                </a:r>
              </a:p>
            </p:txBody>
          </p:sp>
        </mc:Choice>
        <mc:Fallback xmlns="">
          <p:sp>
            <p:nvSpPr>
              <p:cNvPr id="2" name="Goal: pick smallest # sets to cover all elements.">
                <a:extLst>
                  <a:ext uri="{FF2B5EF4-FFF2-40B4-BE49-F238E27FC236}">
                    <a16:creationId xmlns:a16="http://schemas.microsoft.com/office/drawing/2014/main" id="{C827AC93-D49E-C507-5A64-EAF40A0145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6987" y="3914203"/>
                <a:ext cx="11702645" cy="729110"/>
              </a:xfrm>
              <a:prstGeom prst="rect">
                <a:avLst/>
              </a:prstGeom>
              <a:blipFill>
                <a:blip r:embed="rId2"/>
                <a:stretch>
                  <a:fillRect l="-2188" t="-13333" b="-33333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:m="http://schemas.openxmlformats.org/officeDocument/2006/math" xmlns="" xmlns:a14="http://schemas.microsoft.com/office/drawing/2010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Goal: pick smallest # sets to cover all elements.">
                <a:extLst>
                  <a:ext uri="{FF2B5EF4-FFF2-40B4-BE49-F238E27FC236}">
                    <a16:creationId xmlns:a16="http://schemas.microsoft.com/office/drawing/2014/main" id="{2B953CEE-2DCA-6F0F-0797-35E2F42B3DFB}"/>
                  </a:ext>
                </a:extLst>
              </p:cNvPr>
              <p:cNvSpPr txBox="1"/>
              <p:nvPr/>
            </p:nvSpPr>
            <p:spPr>
              <a:xfrm>
                <a:off x="2326473" y="4852498"/>
                <a:ext cx="10119527" cy="718145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val="1"/>
                </a:ext>
              </a:extLst>
            </p:spPr>
            <p:txBody>
              <a:bodyPr wrap="square"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r>
                  <a:rPr lang="en-US" dirty="0"/>
                  <a:t>find shortest tree connecting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∪{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ℳ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6" name="Goal: pick smallest # sets to cover all elements.">
                <a:extLst>
                  <a:ext uri="{FF2B5EF4-FFF2-40B4-BE49-F238E27FC236}">
                    <a16:creationId xmlns:a16="http://schemas.microsoft.com/office/drawing/2014/main" id="{2B953CEE-2DCA-6F0F-0797-35E2F42B3D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6473" y="4852498"/>
                <a:ext cx="10119527" cy="718145"/>
              </a:xfrm>
              <a:prstGeom prst="rect">
                <a:avLst/>
              </a:prstGeom>
              <a:blipFill>
                <a:blip r:embed="rId3"/>
                <a:stretch>
                  <a:fillRect l="-2590" t="-14407" b="-34746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Goal: pick smallest # sets to cover all elements.">
                <a:extLst>
                  <a:ext uri="{FF2B5EF4-FFF2-40B4-BE49-F238E27FC236}">
                    <a16:creationId xmlns:a16="http://schemas.microsoft.com/office/drawing/2014/main" id="{FD85665C-CDA6-FB26-5918-DEC343C2850F}"/>
                  </a:ext>
                </a:extLst>
              </p:cNvPr>
              <p:cNvSpPr txBox="1"/>
              <p:nvPr/>
            </p:nvSpPr>
            <p:spPr>
              <a:xfrm>
                <a:off x="1536987" y="7881856"/>
                <a:ext cx="9933653" cy="718145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val="1"/>
                </a:ext>
              </a:extLst>
            </p:spPr>
            <p:txBody>
              <a:bodyPr wrap="square"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r>
                  <a:rPr lang="en-US" b="1" dirty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rPr>
                  <a:t>Thm 1:</a:t>
                </a:r>
                <a:r>
                  <a:rPr lang="en-US" b="1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𝑀𝑆𝑇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∪</m:t>
                    </m:r>
                    <m:d>
                      <m:dPr>
                        <m:begChr m:val="{"/>
                        <m:endChr m:val="}"/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is a 2-approximation</a:t>
                </a:r>
              </a:p>
            </p:txBody>
          </p:sp>
        </mc:Choice>
        <mc:Fallback xmlns="">
          <p:sp>
            <p:nvSpPr>
              <p:cNvPr id="7" name="Goal: pick smallest # sets to cover all elements.">
                <a:extLst>
                  <a:ext uri="{FF2B5EF4-FFF2-40B4-BE49-F238E27FC236}">
                    <a16:creationId xmlns:a16="http://schemas.microsoft.com/office/drawing/2014/main" id="{FD85665C-CDA6-FB26-5918-DEC343C285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6987" y="7881856"/>
                <a:ext cx="9933653" cy="718145"/>
              </a:xfrm>
              <a:prstGeom prst="rect">
                <a:avLst/>
              </a:prstGeom>
              <a:blipFill>
                <a:blip r:embed="rId4"/>
                <a:stretch>
                  <a:fillRect l="-2577" t="-14407" b="-34746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xmlns:a14="http://schemas.microsoft.com/office/drawing/2010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>
            <a:extLst>
              <a:ext uri="{FF2B5EF4-FFF2-40B4-BE49-F238E27FC236}">
                <a16:creationId xmlns:a16="http://schemas.microsoft.com/office/drawing/2014/main" id="{4930328D-AC7E-46F8-94FC-5A40DE2D5733}"/>
              </a:ext>
            </a:extLst>
          </p:cNvPr>
          <p:cNvGrpSpPr/>
          <p:nvPr/>
        </p:nvGrpSpPr>
        <p:grpSpPr>
          <a:xfrm>
            <a:off x="13965905" y="2995904"/>
            <a:ext cx="8473179" cy="7114850"/>
            <a:chOff x="13965905" y="2995904"/>
            <a:chExt cx="8473179" cy="7114850"/>
          </a:xfrm>
        </p:grpSpPr>
        <p:sp>
          <p:nvSpPr>
            <p:cNvPr id="44" name="Oval 6">
              <a:extLst>
                <a:ext uri="{FF2B5EF4-FFF2-40B4-BE49-F238E27FC236}">
                  <a16:creationId xmlns:a16="http://schemas.microsoft.com/office/drawing/2014/main" id="{7CD78711-0E9B-41ED-9E4C-6712D20B3A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65905" y="8342086"/>
              <a:ext cx="484182" cy="442167"/>
            </a:xfrm>
            <a:prstGeom prst="ellipse">
              <a:avLst/>
            </a:prstGeom>
            <a:solidFill>
              <a:srgbClr val="FFFF00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7" name="Oval 10">
              <a:extLst>
                <a:ext uri="{FF2B5EF4-FFF2-40B4-BE49-F238E27FC236}">
                  <a16:creationId xmlns:a16="http://schemas.microsoft.com/office/drawing/2014/main" id="{572CCC9E-5C3C-478F-B0B7-B541667B4C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70996" y="8784254"/>
              <a:ext cx="484182" cy="442167"/>
            </a:xfrm>
            <a:prstGeom prst="ellipse">
              <a:avLst/>
            </a:prstGeom>
            <a:solidFill>
              <a:srgbClr val="FFFF00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8" name="Oval 11">
              <a:extLst>
                <a:ext uri="{FF2B5EF4-FFF2-40B4-BE49-F238E27FC236}">
                  <a16:creationId xmlns:a16="http://schemas.microsoft.com/office/drawing/2014/main" id="{D2141410-324A-4F01-B60B-D54D3FB63F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70995" y="4543490"/>
              <a:ext cx="484182" cy="442167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52" name="Oval 17">
              <a:extLst>
                <a:ext uri="{FF2B5EF4-FFF2-40B4-BE49-F238E27FC236}">
                  <a16:creationId xmlns:a16="http://schemas.microsoft.com/office/drawing/2014/main" id="{8D09A502-9308-424D-886F-456865B08E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54902" y="6352332"/>
              <a:ext cx="484182" cy="442167"/>
            </a:xfrm>
            <a:prstGeom prst="ellipse">
              <a:avLst/>
            </a:prstGeom>
            <a:solidFill>
              <a:srgbClr val="FFFF00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55" name="Oval 21">
              <a:extLst>
                <a:ext uri="{FF2B5EF4-FFF2-40B4-BE49-F238E27FC236}">
                  <a16:creationId xmlns:a16="http://schemas.microsoft.com/office/drawing/2014/main" id="{C2AC9065-636B-4D3D-9F3C-95FFDB7F10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65630" y="4362579"/>
              <a:ext cx="484182" cy="442167"/>
            </a:xfrm>
            <a:prstGeom prst="ellipse">
              <a:avLst/>
            </a:prstGeom>
            <a:solidFill>
              <a:srgbClr val="FFFF00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57" name="Oval 23">
              <a:extLst>
                <a:ext uri="{FF2B5EF4-FFF2-40B4-BE49-F238E27FC236}">
                  <a16:creationId xmlns:a16="http://schemas.microsoft.com/office/drawing/2014/main" id="{5ADDC8A6-F3A0-4548-92DC-790FB9DC12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081449" y="9668587"/>
              <a:ext cx="484182" cy="442167"/>
            </a:xfrm>
            <a:prstGeom prst="ellipse">
              <a:avLst/>
            </a:prstGeom>
            <a:solidFill>
              <a:srgbClr val="FFFF00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58" name="Oval 24">
              <a:extLst>
                <a:ext uri="{FF2B5EF4-FFF2-40B4-BE49-F238E27FC236}">
                  <a16:creationId xmlns:a16="http://schemas.microsoft.com/office/drawing/2014/main" id="{7A12A0B4-4BDF-4A81-B02D-B659CD03D7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34268" y="2995904"/>
              <a:ext cx="484182" cy="442167"/>
            </a:xfrm>
            <a:prstGeom prst="ellipse">
              <a:avLst/>
            </a:prstGeom>
            <a:solidFill>
              <a:srgbClr val="FFFF00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59" name="Oval 27">
              <a:extLst>
                <a:ext uri="{FF2B5EF4-FFF2-40B4-BE49-F238E27FC236}">
                  <a16:creationId xmlns:a16="http://schemas.microsoft.com/office/drawing/2014/main" id="{278DA464-3434-42FF-BAFF-DE3BA21E59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39358" y="5689081"/>
              <a:ext cx="484182" cy="442167"/>
            </a:xfrm>
            <a:prstGeom prst="ellipse">
              <a:avLst/>
            </a:prstGeom>
            <a:solidFill>
              <a:srgbClr val="FFFF00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0" name="Oval 28">
              <a:extLst>
                <a:ext uri="{FF2B5EF4-FFF2-40B4-BE49-F238E27FC236}">
                  <a16:creationId xmlns:a16="http://schemas.microsoft.com/office/drawing/2014/main" id="{2CEA37ED-7B47-4FF4-A450-3DEB4CBDC3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33994" y="4362579"/>
              <a:ext cx="484182" cy="442167"/>
            </a:xfrm>
            <a:prstGeom prst="ellipse">
              <a:avLst/>
            </a:prstGeom>
            <a:solidFill>
              <a:srgbClr val="FFFF00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61" name="Oval 30">
              <a:extLst>
                <a:ext uri="{FF2B5EF4-FFF2-40B4-BE49-F238E27FC236}">
                  <a16:creationId xmlns:a16="http://schemas.microsoft.com/office/drawing/2014/main" id="{2F0332A6-26C5-443D-8BF5-595C058AD1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76359" y="9668587"/>
              <a:ext cx="484182" cy="442167"/>
            </a:xfrm>
            <a:prstGeom prst="ellipse">
              <a:avLst/>
            </a:prstGeom>
            <a:solidFill>
              <a:srgbClr val="FFFF00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5" name="Oval 37">
              <a:extLst>
                <a:ext uri="{FF2B5EF4-FFF2-40B4-BE49-F238E27FC236}">
                  <a16:creationId xmlns:a16="http://schemas.microsoft.com/office/drawing/2014/main" id="{B5FF61D7-34EA-434E-8B8D-B57D59E3FC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76360" y="6131250"/>
              <a:ext cx="484182" cy="442167"/>
            </a:xfrm>
            <a:prstGeom prst="ellipse">
              <a:avLst/>
            </a:prstGeom>
            <a:solidFill>
              <a:srgbClr val="FFFF00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6" name="Oval 38">
              <a:extLst>
                <a:ext uri="{FF2B5EF4-FFF2-40B4-BE49-F238E27FC236}">
                  <a16:creationId xmlns:a16="http://schemas.microsoft.com/office/drawing/2014/main" id="{DA10A660-14E1-452B-A24D-782975C85B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97267" y="3880239"/>
              <a:ext cx="484182" cy="442167"/>
            </a:xfrm>
            <a:prstGeom prst="ellipse">
              <a:avLst/>
            </a:prstGeom>
            <a:solidFill>
              <a:srgbClr val="FFFF00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88" name="Oval 13">
              <a:extLst>
                <a:ext uri="{FF2B5EF4-FFF2-40B4-BE49-F238E27FC236}">
                  <a16:creationId xmlns:a16="http://schemas.microsoft.com/office/drawing/2014/main" id="{A1F676C0-4F98-4855-9C4E-A37D370AFF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84271" y="8563169"/>
              <a:ext cx="484182" cy="442167"/>
            </a:xfrm>
            <a:prstGeom prst="ellipse">
              <a:avLst/>
            </a:prstGeom>
            <a:solidFill>
              <a:srgbClr val="FFFF00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Goal: pick smallest # sets to cover all elements.">
                <a:extLst>
                  <a:ext uri="{FF2B5EF4-FFF2-40B4-BE49-F238E27FC236}">
                    <a16:creationId xmlns:a16="http://schemas.microsoft.com/office/drawing/2014/main" id="{37386399-87B5-4862-BC1D-4625394E2DB0}"/>
                  </a:ext>
                </a:extLst>
              </p:cNvPr>
              <p:cNvSpPr txBox="1"/>
              <p:nvPr/>
            </p:nvSpPr>
            <p:spPr>
              <a:xfrm>
                <a:off x="1534913" y="2947657"/>
                <a:ext cx="11702645" cy="718145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val="1"/>
                </a:ext>
              </a:extLst>
            </p:spPr>
            <p:txBody>
              <a:bodyPr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r>
                  <a:rPr lang="en-US" dirty="0"/>
                  <a:t>Underlying metric space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ℳ</m:t>
                    </m:r>
                  </m:oMath>
                </a14:m>
                <a:r>
                  <a:rPr lang="en-US" dirty="0"/>
                  <a:t>, root vertex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solidFill>
                              <a:schemeClr val="accent3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3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3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3" name="Goal: pick smallest # sets to cover all elements.">
                <a:extLst>
                  <a:ext uri="{FF2B5EF4-FFF2-40B4-BE49-F238E27FC236}">
                    <a16:creationId xmlns:a16="http://schemas.microsoft.com/office/drawing/2014/main" id="{37386399-87B5-4862-BC1D-4625394E2D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4913" y="2947657"/>
                <a:ext cx="11702645" cy="718145"/>
              </a:xfrm>
              <a:prstGeom prst="rect">
                <a:avLst/>
              </a:prstGeom>
              <a:blipFill>
                <a:blip r:embed="rId5"/>
                <a:stretch>
                  <a:fillRect l="-2188" t="-14530" b="-35897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:m="http://schemas.openxmlformats.org/officeDocument/2006/math" xmlns="" xmlns:a14="http://schemas.microsoft.com/office/drawing/2010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Oval 24">
            <a:extLst>
              <a:ext uri="{FF2B5EF4-FFF2-40B4-BE49-F238E27FC236}">
                <a16:creationId xmlns:a16="http://schemas.microsoft.com/office/drawing/2014/main" id="{CC1F5B9B-2D8B-436F-807A-2D9D850C2D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12554" y="4170066"/>
            <a:ext cx="484182" cy="442167"/>
          </a:xfrm>
          <a:prstGeom prst="ellipse">
            <a:avLst/>
          </a:prstGeom>
          <a:solidFill>
            <a:srgbClr val="FFFF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2C64BCFB-8AAD-418A-8DCE-AF1DDEEB18E8}"/>
                  </a:ext>
                </a:extLst>
              </p:cNvPr>
              <p:cNvSpPr txBox="1"/>
              <p:nvPr/>
            </p:nvSpPr>
            <p:spPr>
              <a:xfrm>
                <a:off x="16489994" y="4067983"/>
                <a:ext cx="574431" cy="64633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0" i="1" dirty="0" smtClean="0">
                              <a:solidFill>
                                <a:schemeClr val="accent3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0" i="1" dirty="0" smtClean="0">
                              <a:solidFill>
                                <a:schemeClr val="accent3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600" b="0" i="1" dirty="0" smtClean="0">
                              <a:solidFill>
                                <a:schemeClr val="accent3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2C64BCFB-8AAD-418A-8DCE-AF1DDEEB18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89994" y="4067983"/>
                <a:ext cx="574431" cy="64633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Goal: pick smallest # sets to cover all elements.">
            <a:extLst>
              <a:ext uri="{FF2B5EF4-FFF2-40B4-BE49-F238E27FC236}">
                <a16:creationId xmlns:a16="http://schemas.microsoft.com/office/drawing/2014/main" id="{2157D52A-F764-45C5-8719-81B13DD8B3FB}"/>
              </a:ext>
            </a:extLst>
          </p:cNvPr>
          <p:cNvSpPr txBox="1"/>
          <p:nvPr/>
        </p:nvSpPr>
        <p:spPr>
          <a:xfrm>
            <a:off x="2512347" y="9392609"/>
            <a:ext cx="9933653" cy="7181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ma14="http://schemas.microsoft.com/office/mac/drawingml/2011/main" xmlns:a14="http://schemas.microsoft.com/office/drawing/2010/main" xmlns:mc="http://schemas.openxmlformats.org/markup-compatibility/2006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defRPr sz="4000"/>
            </a:lvl1pPr>
          </a:lstStyle>
          <a:p>
            <a:r>
              <a:rPr lang="en-US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Proof: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6920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10">
        <p159:morph option="byObject"/>
      </p:transition>
    </mc:Choice>
    <mc:Fallback xmlns="">
      <p:transition>
        <p:fade/>
      </p:transition>
    </mc:Fallback>
  </mc:AlternateContent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Online Set Cove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(</a:t>
            </a:r>
            <a:r>
              <a:rPr lang="en-US" dirty="0" err="1"/>
              <a:t>steiner</a:t>
            </a:r>
            <a:r>
              <a:rPr lang="en-US" dirty="0"/>
              <a:t>) tree offline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Goal: pick smallest # sets to cover all elements.">
                <a:extLst>
                  <a:ext uri="{FF2B5EF4-FFF2-40B4-BE49-F238E27FC236}">
                    <a16:creationId xmlns:a16="http://schemas.microsoft.com/office/drawing/2014/main" id="{C827AC93-D49E-C507-5A64-EAF40A01456E}"/>
                  </a:ext>
                </a:extLst>
              </p:cNvPr>
              <p:cNvSpPr txBox="1"/>
              <p:nvPr/>
            </p:nvSpPr>
            <p:spPr>
              <a:xfrm>
                <a:off x="1536987" y="3914203"/>
                <a:ext cx="11702645" cy="729110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val="1"/>
                </a:ext>
              </a:extLst>
            </p:spPr>
            <p:txBody>
              <a:bodyPr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r>
                  <a:rPr lang="en-US" dirty="0"/>
                  <a:t>Given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terminals</a:t>
                </a:r>
              </a:p>
            </p:txBody>
          </p:sp>
        </mc:Choice>
        <mc:Fallback xmlns="">
          <p:sp>
            <p:nvSpPr>
              <p:cNvPr id="2" name="Goal: pick smallest # sets to cover all elements.">
                <a:extLst>
                  <a:ext uri="{FF2B5EF4-FFF2-40B4-BE49-F238E27FC236}">
                    <a16:creationId xmlns:a16="http://schemas.microsoft.com/office/drawing/2014/main" id="{C827AC93-D49E-C507-5A64-EAF40A0145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6987" y="3914203"/>
                <a:ext cx="11702645" cy="729110"/>
              </a:xfrm>
              <a:prstGeom prst="rect">
                <a:avLst/>
              </a:prstGeom>
              <a:blipFill>
                <a:blip r:embed="rId2"/>
                <a:stretch>
                  <a:fillRect l="-2188" t="-13333" b="-33333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:m="http://schemas.openxmlformats.org/officeDocument/2006/math" xmlns="" xmlns:a14="http://schemas.microsoft.com/office/drawing/2010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Goal: pick smallest # sets to cover all elements.">
                <a:extLst>
                  <a:ext uri="{FF2B5EF4-FFF2-40B4-BE49-F238E27FC236}">
                    <a16:creationId xmlns:a16="http://schemas.microsoft.com/office/drawing/2014/main" id="{2B953CEE-2DCA-6F0F-0797-35E2F42B3DFB}"/>
                  </a:ext>
                </a:extLst>
              </p:cNvPr>
              <p:cNvSpPr txBox="1"/>
              <p:nvPr/>
            </p:nvSpPr>
            <p:spPr>
              <a:xfrm>
                <a:off x="2326473" y="4852498"/>
                <a:ext cx="10119527" cy="718145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val="1"/>
                </a:ext>
              </a:extLst>
            </p:spPr>
            <p:txBody>
              <a:bodyPr wrap="square"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r>
                  <a:rPr lang="en-US" dirty="0"/>
                  <a:t>find shortest tree connecting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∪{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ℳ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6" name="Goal: pick smallest # sets to cover all elements.">
                <a:extLst>
                  <a:ext uri="{FF2B5EF4-FFF2-40B4-BE49-F238E27FC236}">
                    <a16:creationId xmlns:a16="http://schemas.microsoft.com/office/drawing/2014/main" id="{2B953CEE-2DCA-6F0F-0797-35E2F42B3D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6473" y="4852498"/>
                <a:ext cx="10119527" cy="718145"/>
              </a:xfrm>
              <a:prstGeom prst="rect">
                <a:avLst/>
              </a:prstGeom>
              <a:blipFill>
                <a:blip r:embed="rId3"/>
                <a:stretch>
                  <a:fillRect l="-2590" t="-14407" b="-34746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Goal: pick smallest # sets to cover all elements.">
                <a:extLst>
                  <a:ext uri="{FF2B5EF4-FFF2-40B4-BE49-F238E27FC236}">
                    <a16:creationId xmlns:a16="http://schemas.microsoft.com/office/drawing/2014/main" id="{FD85665C-CDA6-FB26-5918-DEC343C2850F}"/>
                  </a:ext>
                </a:extLst>
              </p:cNvPr>
              <p:cNvSpPr txBox="1"/>
              <p:nvPr/>
            </p:nvSpPr>
            <p:spPr>
              <a:xfrm>
                <a:off x="1536987" y="7881856"/>
                <a:ext cx="9933653" cy="718145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val="1"/>
                </a:ext>
              </a:extLst>
            </p:spPr>
            <p:txBody>
              <a:bodyPr wrap="square"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r>
                  <a:rPr lang="en-US" b="1" dirty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rPr>
                  <a:t>Thm 1:</a:t>
                </a:r>
                <a:r>
                  <a:rPr lang="en-US" b="1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𝑀𝑆𝑇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∪</m:t>
                    </m:r>
                    <m:d>
                      <m:dPr>
                        <m:begChr m:val="{"/>
                        <m:endChr m:val="}"/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is a 2-approximation</a:t>
                </a:r>
              </a:p>
            </p:txBody>
          </p:sp>
        </mc:Choice>
        <mc:Fallback xmlns="">
          <p:sp>
            <p:nvSpPr>
              <p:cNvPr id="7" name="Goal: pick smallest # sets to cover all elements.">
                <a:extLst>
                  <a:ext uri="{FF2B5EF4-FFF2-40B4-BE49-F238E27FC236}">
                    <a16:creationId xmlns:a16="http://schemas.microsoft.com/office/drawing/2014/main" id="{FD85665C-CDA6-FB26-5918-DEC343C285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6987" y="7881856"/>
                <a:ext cx="9933653" cy="718145"/>
              </a:xfrm>
              <a:prstGeom prst="rect">
                <a:avLst/>
              </a:prstGeom>
              <a:blipFill>
                <a:blip r:embed="rId4"/>
                <a:stretch>
                  <a:fillRect l="-2577" t="-14407" b="-34746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xmlns:a14="http://schemas.microsoft.com/office/drawing/2010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Oval 6">
            <a:extLst>
              <a:ext uri="{FF2B5EF4-FFF2-40B4-BE49-F238E27FC236}">
                <a16:creationId xmlns:a16="http://schemas.microsoft.com/office/drawing/2014/main" id="{7CD78711-0E9B-41ED-9E4C-6712D20B3A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5905" y="8342086"/>
            <a:ext cx="484182" cy="442167"/>
          </a:xfrm>
          <a:prstGeom prst="ellipse">
            <a:avLst/>
          </a:prstGeom>
          <a:solidFill>
            <a:srgbClr val="FFFF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6" name="Oval 9">
            <a:extLst>
              <a:ext uri="{FF2B5EF4-FFF2-40B4-BE49-F238E27FC236}">
                <a16:creationId xmlns:a16="http://schemas.microsoft.com/office/drawing/2014/main" id="{C16813D1-142C-4E8E-BCC5-CC0B6E149F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86813" y="5869992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7" name="Oval 10">
            <a:extLst>
              <a:ext uri="{FF2B5EF4-FFF2-40B4-BE49-F238E27FC236}">
                <a16:creationId xmlns:a16="http://schemas.microsoft.com/office/drawing/2014/main" id="{572CCC9E-5C3C-478F-B0B7-B541667B4C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70996" y="8784254"/>
            <a:ext cx="484182" cy="442167"/>
          </a:xfrm>
          <a:prstGeom prst="ellipse">
            <a:avLst/>
          </a:prstGeom>
          <a:solidFill>
            <a:srgbClr val="FFFF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8" name="Oval 11">
            <a:extLst>
              <a:ext uri="{FF2B5EF4-FFF2-40B4-BE49-F238E27FC236}">
                <a16:creationId xmlns:a16="http://schemas.microsoft.com/office/drawing/2014/main" id="{D2141410-324A-4F01-B60B-D54D3FB63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70995" y="4543490"/>
            <a:ext cx="484182" cy="44216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2" name="Oval 17">
            <a:extLst>
              <a:ext uri="{FF2B5EF4-FFF2-40B4-BE49-F238E27FC236}">
                <a16:creationId xmlns:a16="http://schemas.microsoft.com/office/drawing/2014/main" id="{8D09A502-9308-424D-886F-456865B08E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4902" y="6352332"/>
            <a:ext cx="484182" cy="442167"/>
          </a:xfrm>
          <a:prstGeom prst="ellipse">
            <a:avLst/>
          </a:prstGeom>
          <a:solidFill>
            <a:srgbClr val="FFFF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4" name="Oval 20">
            <a:extLst>
              <a:ext uri="{FF2B5EF4-FFF2-40B4-BE49-F238E27FC236}">
                <a16:creationId xmlns:a16="http://schemas.microsoft.com/office/drawing/2014/main" id="{AF0EF70B-81E1-4006-9C7E-2F5C95EB96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02632" y="8080830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5" name="Oval 21">
            <a:extLst>
              <a:ext uri="{FF2B5EF4-FFF2-40B4-BE49-F238E27FC236}">
                <a16:creationId xmlns:a16="http://schemas.microsoft.com/office/drawing/2014/main" id="{C2AC9065-636B-4D3D-9F3C-95FFDB7F10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65630" y="4362579"/>
            <a:ext cx="484182" cy="442167"/>
          </a:xfrm>
          <a:prstGeom prst="ellipse">
            <a:avLst/>
          </a:prstGeom>
          <a:solidFill>
            <a:srgbClr val="FFFF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57" name="Oval 23">
            <a:extLst>
              <a:ext uri="{FF2B5EF4-FFF2-40B4-BE49-F238E27FC236}">
                <a16:creationId xmlns:a16="http://schemas.microsoft.com/office/drawing/2014/main" id="{5ADDC8A6-F3A0-4548-92DC-790FB9DC12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81449" y="9668587"/>
            <a:ext cx="484182" cy="442167"/>
          </a:xfrm>
          <a:prstGeom prst="ellipse">
            <a:avLst/>
          </a:prstGeom>
          <a:solidFill>
            <a:srgbClr val="FFFF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8" name="Oval 24">
            <a:extLst>
              <a:ext uri="{FF2B5EF4-FFF2-40B4-BE49-F238E27FC236}">
                <a16:creationId xmlns:a16="http://schemas.microsoft.com/office/drawing/2014/main" id="{7A12A0B4-4BDF-4A81-B02D-B659CD03D7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34268" y="2995904"/>
            <a:ext cx="484182" cy="442167"/>
          </a:xfrm>
          <a:prstGeom prst="ellipse">
            <a:avLst/>
          </a:prstGeom>
          <a:solidFill>
            <a:srgbClr val="FFFF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9" name="Oval 27">
            <a:extLst>
              <a:ext uri="{FF2B5EF4-FFF2-40B4-BE49-F238E27FC236}">
                <a16:creationId xmlns:a16="http://schemas.microsoft.com/office/drawing/2014/main" id="{278DA464-3434-42FF-BAFF-DE3BA21E59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39358" y="5689081"/>
            <a:ext cx="484182" cy="442167"/>
          </a:xfrm>
          <a:prstGeom prst="ellipse">
            <a:avLst/>
          </a:prstGeom>
          <a:solidFill>
            <a:srgbClr val="FFFF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0" name="Oval 28">
            <a:extLst>
              <a:ext uri="{FF2B5EF4-FFF2-40B4-BE49-F238E27FC236}">
                <a16:creationId xmlns:a16="http://schemas.microsoft.com/office/drawing/2014/main" id="{2CEA37ED-7B47-4FF4-A450-3DEB4CBDC3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33994" y="4362579"/>
            <a:ext cx="484182" cy="442167"/>
          </a:xfrm>
          <a:prstGeom prst="ellipse">
            <a:avLst/>
          </a:prstGeom>
          <a:solidFill>
            <a:srgbClr val="FFFF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61" name="Oval 30">
            <a:extLst>
              <a:ext uri="{FF2B5EF4-FFF2-40B4-BE49-F238E27FC236}">
                <a16:creationId xmlns:a16="http://schemas.microsoft.com/office/drawing/2014/main" id="{2F0332A6-26C5-443D-8BF5-595C058AD1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76359" y="9668587"/>
            <a:ext cx="484182" cy="442167"/>
          </a:xfrm>
          <a:prstGeom prst="ellipse">
            <a:avLst/>
          </a:prstGeom>
          <a:solidFill>
            <a:srgbClr val="FFFF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3" name="Oval 32">
            <a:extLst>
              <a:ext uri="{FF2B5EF4-FFF2-40B4-BE49-F238E27FC236}">
                <a16:creationId xmlns:a16="http://schemas.microsoft.com/office/drawing/2014/main" id="{E29C92C1-A86E-44C8-A365-972F577E95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91903" y="7196494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5" name="Oval 37">
            <a:extLst>
              <a:ext uri="{FF2B5EF4-FFF2-40B4-BE49-F238E27FC236}">
                <a16:creationId xmlns:a16="http://schemas.microsoft.com/office/drawing/2014/main" id="{B5FF61D7-34EA-434E-8B8D-B57D59E3FC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76360" y="6131250"/>
            <a:ext cx="484182" cy="442167"/>
          </a:xfrm>
          <a:prstGeom prst="ellipse">
            <a:avLst/>
          </a:prstGeom>
          <a:solidFill>
            <a:srgbClr val="FFFF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6" name="Oval 38">
            <a:extLst>
              <a:ext uri="{FF2B5EF4-FFF2-40B4-BE49-F238E27FC236}">
                <a16:creationId xmlns:a16="http://schemas.microsoft.com/office/drawing/2014/main" id="{DA10A660-14E1-452B-A24D-782975C85B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97267" y="3880239"/>
            <a:ext cx="484182" cy="442167"/>
          </a:xfrm>
          <a:prstGeom prst="ellipse">
            <a:avLst/>
          </a:prstGeom>
          <a:solidFill>
            <a:srgbClr val="FFFF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7" name="Oval 41">
            <a:extLst>
              <a:ext uri="{FF2B5EF4-FFF2-40B4-BE49-F238E27FC236}">
                <a16:creationId xmlns:a16="http://schemas.microsoft.com/office/drawing/2014/main" id="{BACF67E2-BE0C-448D-899F-5E440923D2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18449" y="4322406"/>
            <a:ext cx="484182" cy="442167"/>
          </a:xfrm>
          <a:prstGeom prst="ellipse">
            <a:avLst/>
          </a:prstGeom>
          <a:solidFill>
            <a:srgbClr val="00B0F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E96C7B75-2990-4792-B7A8-039D8A631F1F}"/>
              </a:ext>
            </a:extLst>
          </p:cNvPr>
          <p:cNvCxnSpPr>
            <a:cxnSpLocks/>
            <a:stCxn id="67" idx="6"/>
            <a:endCxn id="48" idx="2"/>
          </p:cNvCxnSpPr>
          <p:nvPr/>
        </p:nvCxnSpPr>
        <p:spPr>
          <a:xfrm>
            <a:off x="15902631" y="4543490"/>
            <a:ext cx="968364" cy="221084"/>
          </a:xfrm>
          <a:prstGeom prst="line">
            <a:avLst/>
          </a:prstGeom>
          <a:solidFill>
            <a:schemeClr val="accent1">
              <a:lumMod val="60000"/>
              <a:lumOff val="40000"/>
            </a:schemeClr>
          </a:solidFill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4A8BECA3-7FE1-42EC-9812-846ED61B7599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17371832" y="4240997"/>
            <a:ext cx="350589" cy="383901"/>
          </a:xfrm>
          <a:prstGeom prst="line">
            <a:avLst/>
          </a:prstGeom>
          <a:solidFill>
            <a:schemeClr val="accent1">
              <a:lumMod val="60000"/>
              <a:lumOff val="40000"/>
            </a:schemeClr>
          </a:solidFill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58635C88-B873-4B44-BDFA-BAEB103E1B52}"/>
              </a:ext>
            </a:extLst>
          </p:cNvPr>
          <p:cNvCxnSpPr>
            <a:cxnSpLocks/>
            <a:endCxn id="46" idx="7"/>
          </p:cNvCxnSpPr>
          <p:nvPr/>
        </p:nvCxnSpPr>
        <p:spPr>
          <a:xfrm flipH="1">
            <a:off x="16800088" y="4985657"/>
            <a:ext cx="383903" cy="949089"/>
          </a:xfrm>
          <a:prstGeom prst="line">
            <a:avLst/>
          </a:prstGeom>
          <a:solidFill>
            <a:schemeClr val="accent1">
              <a:lumMod val="60000"/>
              <a:lumOff val="40000"/>
            </a:schemeClr>
          </a:solidFill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7D9DCDD9-3625-4658-BBFF-32B58A9FDF72}"/>
              </a:ext>
            </a:extLst>
          </p:cNvPr>
          <p:cNvCxnSpPr>
            <a:cxnSpLocks/>
            <a:stCxn id="65" idx="6"/>
            <a:endCxn id="46" idx="2"/>
          </p:cNvCxnSpPr>
          <p:nvPr/>
        </p:nvCxnSpPr>
        <p:spPr>
          <a:xfrm flipV="1">
            <a:off x="15660542" y="6091076"/>
            <a:ext cx="726271" cy="261258"/>
          </a:xfrm>
          <a:prstGeom prst="line">
            <a:avLst/>
          </a:prstGeom>
          <a:solidFill>
            <a:schemeClr val="accent1">
              <a:lumMod val="60000"/>
              <a:lumOff val="40000"/>
            </a:schemeClr>
          </a:solidFill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C4B55EEA-F84B-478E-94B1-DBA2EF51421F}"/>
              </a:ext>
            </a:extLst>
          </p:cNvPr>
          <p:cNvCxnSpPr/>
          <p:nvPr/>
        </p:nvCxnSpPr>
        <p:spPr>
          <a:xfrm flipV="1">
            <a:off x="16870995" y="5869992"/>
            <a:ext cx="968363" cy="221084"/>
          </a:xfrm>
          <a:prstGeom prst="line">
            <a:avLst/>
          </a:prstGeom>
          <a:solidFill>
            <a:schemeClr val="accent1">
              <a:lumMod val="60000"/>
              <a:lumOff val="40000"/>
            </a:schemeClr>
          </a:solidFill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F0790B1F-3ED1-46AA-A4B8-6C1E8CA9FE11}"/>
              </a:ext>
            </a:extLst>
          </p:cNvPr>
          <p:cNvCxnSpPr>
            <a:cxnSpLocks/>
          </p:cNvCxnSpPr>
          <p:nvPr/>
        </p:nvCxnSpPr>
        <p:spPr>
          <a:xfrm rot="16200000" flipH="1">
            <a:off x="18190261" y="6088699"/>
            <a:ext cx="1234923" cy="1110174"/>
          </a:xfrm>
          <a:prstGeom prst="line">
            <a:avLst/>
          </a:prstGeom>
          <a:solidFill>
            <a:schemeClr val="accent1">
              <a:lumMod val="60000"/>
              <a:lumOff val="40000"/>
            </a:schemeClr>
          </a:solidFill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7BDCE163-5046-489A-9D37-6B52F53D8203}"/>
              </a:ext>
            </a:extLst>
          </p:cNvPr>
          <p:cNvCxnSpPr>
            <a:cxnSpLocks/>
          </p:cNvCxnSpPr>
          <p:nvPr/>
        </p:nvCxnSpPr>
        <p:spPr>
          <a:xfrm flipH="1">
            <a:off x="16215628" y="6312159"/>
            <a:ext cx="484181" cy="1768671"/>
          </a:xfrm>
          <a:prstGeom prst="line">
            <a:avLst/>
          </a:prstGeom>
          <a:solidFill>
            <a:schemeClr val="accent1">
              <a:lumMod val="60000"/>
              <a:lumOff val="40000"/>
            </a:schemeClr>
          </a:solidFill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58049E7B-3F9E-45C2-9EEA-472A4AC494F3}"/>
              </a:ext>
            </a:extLst>
          </p:cNvPr>
          <p:cNvCxnSpPr>
            <a:cxnSpLocks/>
            <a:stCxn id="54" idx="4"/>
            <a:endCxn id="61" idx="7"/>
          </p:cNvCxnSpPr>
          <p:nvPr/>
        </p:nvCxnSpPr>
        <p:spPr>
          <a:xfrm flipH="1">
            <a:off x="15589634" y="8522997"/>
            <a:ext cx="555089" cy="1210344"/>
          </a:xfrm>
          <a:prstGeom prst="line">
            <a:avLst/>
          </a:prstGeom>
          <a:solidFill>
            <a:schemeClr val="accent1">
              <a:lumMod val="60000"/>
              <a:lumOff val="40000"/>
            </a:schemeClr>
          </a:solidFill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A33E7695-51A3-40C2-BEF9-6D3275F8FE1D}"/>
              </a:ext>
            </a:extLst>
          </p:cNvPr>
          <p:cNvCxnSpPr/>
          <p:nvPr/>
        </p:nvCxnSpPr>
        <p:spPr>
          <a:xfrm flipH="1" flipV="1">
            <a:off x="16315907" y="8458243"/>
            <a:ext cx="625996" cy="350592"/>
          </a:xfrm>
          <a:prstGeom prst="line">
            <a:avLst/>
          </a:prstGeom>
          <a:solidFill>
            <a:schemeClr val="accent1">
              <a:lumMod val="60000"/>
              <a:lumOff val="40000"/>
            </a:schemeClr>
          </a:solidFill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20635798-9876-4C56-B7B6-0E08FAD90A0F}"/>
              </a:ext>
            </a:extLst>
          </p:cNvPr>
          <p:cNvCxnSpPr>
            <a:cxnSpLocks/>
            <a:stCxn id="55" idx="1"/>
            <a:endCxn id="66" idx="6"/>
          </p:cNvCxnSpPr>
          <p:nvPr/>
        </p:nvCxnSpPr>
        <p:spPr>
          <a:xfrm flipH="1" flipV="1">
            <a:off x="18081449" y="4101323"/>
            <a:ext cx="555088" cy="326010"/>
          </a:xfrm>
          <a:prstGeom prst="line">
            <a:avLst/>
          </a:prstGeom>
          <a:noFill/>
          <a:ln w="76200" cap="flat">
            <a:solidFill>
              <a:srgbClr val="FFFF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C98EEC9B-6254-416A-A2AE-7BE829F4BE7A}"/>
              </a:ext>
            </a:extLst>
          </p:cNvPr>
          <p:cNvCxnSpPr>
            <a:cxnSpLocks/>
            <a:stCxn id="67" idx="0"/>
            <a:endCxn id="58" idx="4"/>
          </p:cNvCxnSpPr>
          <p:nvPr/>
        </p:nvCxnSpPr>
        <p:spPr>
          <a:xfrm flipH="1" flipV="1">
            <a:off x="15176359" y="3438071"/>
            <a:ext cx="484181" cy="884335"/>
          </a:xfrm>
          <a:prstGeom prst="line">
            <a:avLst/>
          </a:prstGeom>
          <a:noFill/>
          <a:ln w="76200" cap="flat">
            <a:solidFill>
              <a:srgbClr val="FFFF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736879F9-440B-40E6-9833-034E2E903726}"/>
              </a:ext>
            </a:extLst>
          </p:cNvPr>
          <p:cNvCxnSpPr>
            <a:cxnSpLocks/>
            <a:stCxn id="55" idx="6"/>
            <a:endCxn id="60" idx="2"/>
          </p:cNvCxnSpPr>
          <p:nvPr/>
        </p:nvCxnSpPr>
        <p:spPr>
          <a:xfrm>
            <a:off x="19049812" y="4583663"/>
            <a:ext cx="484182" cy="0"/>
          </a:xfrm>
          <a:prstGeom prst="line">
            <a:avLst/>
          </a:prstGeom>
          <a:noFill/>
          <a:ln w="76200" cap="flat">
            <a:solidFill>
              <a:srgbClr val="FFFF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A468DEB3-051F-4D8F-8E3F-59A9DD3E89D9}"/>
              </a:ext>
            </a:extLst>
          </p:cNvPr>
          <p:cNvCxnSpPr>
            <a:cxnSpLocks/>
            <a:stCxn id="57" idx="1"/>
            <a:endCxn id="47" idx="5"/>
          </p:cNvCxnSpPr>
          <p:nvPr/>
        </p:nvCxnSpPr>
        <p:spPr>
          <a:xfrm flipH="1" flipV="1">
            <a:off x="17284271" y="9161667"/>
            <a:ext cx="868085" cy="571674"/>
          </a:xfrm>
          <a:prstGeom prst="line">
            <a:avLst/>
          </a:prstGeom>
          <a:noFill/>
          <a:ln w="76200" cap="flat">
            <a:solidFill>
              <a:srgbClr val="FFFF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6BB796B9-00B2-402E-9BC7-62620514906B}"/>
              </a:ext>
            </a:extLst>
          </p:cNvPr>
          <p:cNvCxnSpPr>
            <a:cxnSpLocks/>
            <a:stCxn id="61" idx="1"/>
            <a:endCxn id="44" idx="5"/>
          </p:cNvCxnSpPr>
          <p:nvPr/>
        </p:nvCxnSpPr>
        <p:spPr>
          <a:xfrm flipH="1" flipV="1">
            <a:off x="14379180" y="8719499"/>
            <a:ext cx="868086" cy="1013842"/>
          </a:xfrm>
          <a:prstGeom prst="line">
            <a:avLst/>
          </a:prstGeom>
          <a:noFill/>
          <a:ln w="76200" cap="flat">
            <a:solidFill>
              <a:srgbClr val="FFFF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74C67C60-D719-4022-A1FA-6CE722C89A41}"/>
              </a:ext>
            </a:extLst>
          </p:cNvPr>
          <p:cNvCxnSpPr>
            <a:cxnSpLocks/>
            <a:stCxn id="52" idx="2"/>
            <a:endCxn id="63" idx="7"/>
          </p:cNvCxnSpPr>
          <p:nvPr/>
        </p:nvCxnSpPr>
        <p:spPr>
          <a:xfrm flipH="1">
            <a:off x="19705178" y="6573416"/>
            <a:ext cx="2249724" cy="687832"/>
          </a:xfrm>
          <a:prstGeom prst="line">
            <a:avLst/>
          </a:prstGeom>
          <a:noFill/>
          <a:ln w="76200" cap="flat">
            <a:solidFill>
              <a:srgbClr val="FFFF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88" name="Oval 13">
            <a:extLst>
              <a:ext uri="{FF2B5EF4-FFF2-40B4-BE49-F238E27FC236}">
                <a16:creationId xmlns:a16="http://schemas.microsoft.com/office/drawing/2014/main" id="{A1F676C0-4F98-4855-9C4E-A37D370AFF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84271" y="8563169"/>
            <a:ext cx="484182" cy="442167"/>
          </a:xfrm>
          <a:prstGeom prst="ellipse">
            <a:avLst/>
          </a:prstGeom>
          <a:solidFill>
            <a:srgbClr val="FFFF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EEA4676-1A1F-438A-9D8D-DF2F7A38F2AB}"/>
              </a:ext>
            </a:extLst>
          </p:cNvPr>
          <p:cNvCxnSpPr>
            <a:cxnSpLocks/>
            <a:stCxn id="88" idx="0"/>
            <a:endCxn id="63" idx="4"/>
          </p:cNvCxnSpPr>
          <p:nvPr/>
        </p:nvCxnSpPr>
        <p:spPr>
          <a:xfrm flipH="1" flipV="1">
            <a:off x="19533994" y="7638661"/>
            <a:ext cx="292368" cy="924508"/>
          </a:xfrm>
          <a:prstGeom prst="line">
            <a:avLst/>
          </a:prstGeom>
          <a:noFill/>
          <a:ln w="76200" cap="flat">
            <a:solidFill>
              <a:srgbClr val="FFFF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Goal: pick smallest # sets to cover all elements.">
                <a:extLst>
                  <a:ext uri="{FF2B5EF4-FFF2-40B4-BE49-F238E27FC236}">
                    <a16:creationId xmlns:a16="http://schemas.microsoft.com/office/drawing/2014/main" id="{37386399-87B5-4862-BC1D-4625394E2DB0}"/>
                  </a:ext>
                </a:extLst>
              </p:cNvPr>
              <p:cNvSpPr txBox="1"/>
              <p:nvPr/>
            </p:nvSpPr>
            <p:spPr>
              <a:xfrm>
                <a:off x="1534913" y="2947657"/>
                <a:ext cx="11702645" cy="718145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val="1"/>
                </a:ext>
              </a:extLst>
            </p:spPr>
            <p:txBody>
              <a:bodyPr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r>
                  <a:rPr lang="en-US" dirty="0"/>
                  <a:t>Underlying metric space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ℳ</m:t>
                    </m:r>
                  </m:oMath>
                </a14:m>
                <a:r>
                  <a:rPr lang="en-US" dirty="0"/>
                  <a:t>, root vertex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3" name="Goal: pick smallest # sets to cover all elements.">
                <a:extLst>
                  <a:ext uri="{FF2B5EF4-FFF2-40B4-BE49-F238E27FC236}">
                    <a16:creationId xmlns:a16="http://schemas.microsoft.com/office/drawing/2014/main" id="{37386399-87B5-4862-BC1D-4625394E2D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4913" y="2947657"/>
                <a:ext cx="11702645" cy="718145"/>
              </a:xfrm>
              <a:prstGeom prst="rect">
                <a:avLst/>
              </a:prstGeom>
              <a:blipFill>
                <a:blip r:embed="rId5"/>
                <a:stretch>
                  <a:fillRect l="-2188" t="-14530" b="-35897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:m="http://schemas.openxmlformats.org/officeDocument/2006/math" xmlns="" xmlns:a14="http://schemas.microsoft.com/office/drawing/2010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48825436-2EB8-47D4-AE64-EBFC139CA826}"/>
              </a:ext>
            </a:extLst>
          </p:cNvPr>
          <p:cNvSpPr txBox="1"/>
          <p:nvPr/>
        </p:nvSpPr>
        <p:spPr>
          <a:xfrm>
            <a:off x="19680178" y="10759382"/>
            <a:ext cx="3664466" cy="59503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Lato Regular"/>
                <a:ea typeface="Lato Regular"/>
                <a:cs typeface="Lato Regular"/>
                <a:sym typeface="Lato Regular"/>
              </a:rPr>
              <a:t>suppose this is OPT</a:t>
            </a:r>
          </a:p>
        </p:txBody>
      </p:sp>
      <p:sp>
        <p:nvSpPr>
          <p:cNvPr id="56" name="Oval 24">
            <a:extLst>
              <a:ext uri="{FF2B5EF4-FFF2-40B4-BE49-F238E27FC236}">
                <a16:creationId xmlns:a16="http://schemas.microsoft.com/office/drawing/2014/main" id="{CC1F5B9B-2D8B-436F-807A-2D9D850C2D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12554" y="4170066"/>
            <a:ext cx="484182" cy="442167"/>
          </a:xfrm>
          <a:prstGeom prst="ellipse">
            <a:avLst/>
          </a:prstGeom>
          <a:solidFill>
            <a:srgbClr val="FFFF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63E638A6-BB16-428E-954F-EAEE27042CC2}"/>
              </a:ext>
            </a:extLst>
          </p:cNvPr>
          <p:cNvCxnSpPr>
            <a:cxnSpLocks/>
            <a:stCxn id="67" idx="2"/>
            <a:endCxn id="56" idx="6"/>
          </p:cNvCxnSpPr>
          <p:nvPr/>
        </p:nvCxnSpPr>
        <p:spPr>
          <a:xfrm flipH="1" flipV="1">
            <a:off x="14596736" y="4391150"/>
            <a:ext cx="821713" cy="152340"/>
          </a:xfrm>
          <a:prstGeom prst="line">
            <a:avLst/>
          </a:prstGeom>
          <a:noFill/>
          <a:ln w="76200" cap="flat">
            <a:solidFill>
              <a:srgbClr val="FFFF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5" name="Goal: pick smallest # sets to cover all elements.">
            <a:extLst>
              <a:ext uri="{FF2B5EF4-FFF2-40B4-BE49-F238E27FC236}">
                <a16:creationId xmlns:a16="http://schemas.microsoft.com/office/drawing/2014/main" id="{ECD6C1C1-DDE2-4640-B803-AE4091F77254}"/>
              </a:ext>
            </a:extLst>
          </p:cNvPr>
          <p:cNvSpPr txBox="1"/>
          <p:nvPr/>
        </p:nvSpPr>
        <p:spPr>
          <a:xfrm>
            <a:off x="2512347" y="9392609"/>
            <a:ext cx="9933653" cy="7181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ma14="http://schemas.microsoft.com/office/mac/drawingml/2011/main" xmlns:a14="http://schemas.microsoft.com/office/drawing/2010/main" xmlns:mc="http://schemas.openxmlformats.org/markup-compatibility/2006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defRPr sz="4000"/>
            </a:lvl1pPr>
          </a:lstStyle>
          <a:p>
            <a:r>
              <a:rPr lang="en-US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Proof: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91797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10">
        <p159:morph option="byObject"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Online Set Cove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(</a:t>
            </a:r>
            <a:r>
              <a:rPr lang="en-US" dirty="0" err="1"/>
              <a:t>steiner</a:t>
            </a:r>
            <a:r>
              <a:rPr lang="en-US" dirty="0"/>
              <a:t>) tree offline</a:t>
            </a:r>
            <a:endParaRPr dirty="0"/>
          </a:p>
        </p:txBody>
      </p:sp>
      <p:sp>
        <p:nvSpPr>
          <p:cNvPr id="5" name="[Alon Awerbuch Azar Buchbinder Naor 03]">
            <a:extLst>
              <a:ext uri="{FF2B5EF4-FFF2-40B4-BE49-F238E27FC236}">
                <a16:creationId xmlns:a16="http://schemas.microsoft.com/office/drawing/2014/main" id="{69C7657B-9A22-5E17-1C8D-23B7D0AA9F18}"/>
              </a:ext>
            </a:extLst>
          </p:cNvPr>
          <p:cNvSpPr txBox="1"/>
          <p:nvPr/>
        </p:nvSpPr>
        <p:spPr>
          <a:xfrm>
            <a:off x="2429837" y="10517528"/>
            <a:ext cx="9328409" cy="4473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lnSpc>
                <a:spcPct val="80000"/>
              </a:lnSpc>
              <a:defRPr sz="5500" spc="-110">
                <a:solidFill>
                  <a:schemeClr val="accent6"/>
                </a:solidFill>
                <a:latin typeface="+mn-lt"/>
                <a:ea typeface="+mn-ea"/>
                <a:cs typeface="+mn-cs"/>
                <a:sym typeface="Lato Bold"/>
              </a:defRPr>
            </a:lvl1pPr>
          </a:lstStyle>
          <a:p>
            <a:r>
              <a:rPr sz="2800" dirty="0">
                <a:solidFill>
                  <a:srgbClr val="FF9900"/>
                </a:solidFill>
              </a:rPr>
              <a:t>[</a:t>
            </a:r>
            <a:r>
              <a:rPr lang="en-US" sz="2800" dirty="0" err="1">
                <a:solidFill>
                  <a:srgbClr val="FF9900"/>
                </a:solidFill>
              </a:rPr>
              <a:t>Byrka</a:t>
            </a:r>
            <a:r>
              <a:rPr lang="en-US" sz="2800" dirty="0">
                <a:solidFill>
                  <a:srgbClr val="FF9900"/>
                </a:solidFill>
              </a:rPr>
              <a:t> </a:t>
            </a:r>
            <a:r>
              <a:rPr lang="en-US" sz="2800" dirty="0" err="1">
                <a:solidFill>
                  <a:srgbClr val="FF9900"/>
                </a:solidFill>
              </a:rPr>
              <a:t>Grandoni</a:t>
            </a:r>
            <a:r>
              <a:rPr lang="en-US" sz="2800" dirty="0">
                <a:solidFill>
                  <a:srgbClr val="FF9900"/>
                </a:solidFill>
              </a:rPr>
              <a:t> </a:t>
            </a:r>
            <a:r>
              <a:rPr lang="en-US" sz="2800" dirty="0" err="1">
                <a:solidFill>
                  <a:srgbClr val="FF9900"/>
                </a:solidFill>
              </a:rPr>
              <a:t>Rothvoss</a:t>
            </a:r>
            <a:r>
              <a:rPr lang="en-US" sz="2800" dirty="0">
                <a:solidFill>
                  <a:srgbClr val="FF9900"/>
                </a:solidFill>
              </a:rPr>
              <a:t> </a:t>
            </a:r>
            <a:r>
              <a:rPr lang="en-US" sz="2800" dirty="0" err="1">
                <a:solidFill>
                  <a:srgbClr val="FF9900"/>
                </a:solidFill>
              </a:rPr>
              <a:t>Sanita</a:t>
            </a:r>
            <a:r>
              <a:rPr lang="en-US" sz="2800" dirty="0">
                <a:solidFill>
                  <a:srgbClr val="FF9900"/>
                </a:solidFill>
              </a:rPr>
              <a:t>, Traub and </a:t>
            </a:r>
            <a:r>
              <a:rPr lang="en-US" sz="2800" dirty="0" err="1">
                <a:solidFill>
                  <a:srgbClr val="FF9900"/>
                </a:solidFill>
              </a:rPr>
              <a:t>Zenklusen</a:t>
            </a:r>
            <a:r>
              <a:rPr sz="2800" dirty="0">
                <a:solidFill>
                  <a:srgbClr val="FF9900"/>
                </a:solidFill>
              </a:rPr>
              <a:t>]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Goal: pick smallest # sets to cover all elements.">
                <a:extLst>
                  <a:ext uri="{FF2B5EF4-FFF2-40B4-BE49-F238E27FC236}">
                    <a16:creationId xmlns:a16="http://schemas.microsoft.com/office/drawing/2014/main" id="{FD85665C-CDA6-FB26-5918-DEC343C2850F}"/>
                  </a:ext>
                </a:extLst>
              </p:cNvPr>
              <p:cNvSpPr txBox="1"/>
              <p:nvPr/>
            </p:nvSpPr>
            <p:spPr>
              <a:xfrm>
                <a:off x="1536987" y="7881856"/>
                <a:ext cx="9933653" cy="718145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val="1"/>
                </a:ext>
              </a:extLst>
            </p:spPr>
            <p:txBody>
              <a:bodyPr wrap="square"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r>
                  <a:rPr lang="en-US" b="1" dirty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rPr>
                  <a:t>Thm 1:</a:t>
                </a:r>
                <a:r>
                  <a:rPr lang="en-US" b="1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𝑀𝑆𝑇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∪</m:t>
                    </m:r>
                    <m:d>
                      <m:dPr>
                        <m:begChr m:val="{"/>
                        <m:endChr m:val="}"/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is a 2-approximation</a:t>
                </a:r>
              </a:p>
            </p:txBody>
          </p:sp>
        </mc:Choice>
        <mc:Fallback xmlns="">
          <p:sp>
            <p:nvSpPr>
              <p:cNvPr id="7" name="Goal: pick smallest # sets to cover all elements.">
                <a:extLst>
                  <a:ext uri="{FF2B5EF4-FFF2-40B4-BE49-F238E27FC236}">
                    <a16:creationId xmlns:a16="http://schemas.microsoft.com/office/drawing/2014/main" id="{FD85665C-CDA6-FB26-5918-DEC343C285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6987" y="7881856"/>
                <a:ext cx="9933653" cy="718145"/>
              </a:xfrm>
              <a:prstGeom prst="rect">
                <a:avLst/>
              </a:prstGeom>
              <a:blipFill>
                <a:blip r:embed="rId2"/>
                <a:stretch>
                  <a:fillRect l="-2577" t="-14407" b="-34746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xmlns:a14="http://schemas.microsoft.com/office/drawing/2010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Oval 50">
            <a:extLst>
              <a:ext uri="{FF2B5EF4-FFF2-40B4-BE49-F238E27FC236}">
                <a16:creationId xmlns:a16="http://schemas.microsoft.com/office/drawing/2014/main" id="{508EDBD8-F9F7-4834-B9E8-E0923E8C577D}"/>
              </a:ext>
            </a:extLst>
          </p:cNvPr>
          <p:cNvSpPr/>
          <p:nvPr/>
        </p:nvSpPr>
        <p:spPr>
          <a:xfrm>
            <a:off x="14638962" y="3425979"/>
            <a:ext cx="7315200" cy="7315200"/>
          </a:xfrm>
          <a:prstGeom prst="ellipse">
            <a:avLst/>
          </a:prstGeom>
          <a:noFill/>
          <a:ln w="76200" cap="flat">
            <a:solidFill>
              <a:srgbClr val="FFFF0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Lato Bold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7790416-65CD-48FA-8A26-6398256E52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38222" y="5648908"/>
            <a:ext cx="484182" cy="442167"/>
          </a:xfrm>
          <a:prstGeom prst="ellipse">
            <a:avLst/>
          </a:prstGeom>
          <a:solidFill>
            <a:srgbClr val="FFFF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25257CD9-3575-4812-9597-B934CF75B4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28198" y="10445977"/>
            <a:ext cx="484182" cy="442167"/>
          </a:xfrm>
          <a:prstGeom prst="ellipse">
            <a:avLst/>
          </a:prstGeom>
          <a:solidFill>
            <a:srgbClr val="FFFF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A5683ABD-C81F-4B10-AA9F-7A5A787F38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12380" y="3208417"/>
            <a:ext cx="484182" cy="44216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9" name="Oval 17">
            <a:extLst>
              <a:ext uri="{FF2B5EF4-FFF2-40B4-BE49-F238E27FC236}">
                <a16:creationId xmlns:a16="http://schemas.microsoft.com/office/drawing/2014/main" id="{C6F9BE13-4B73-40D5-9E91-0547C27AD1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07977" y="6292926"/>
            <a:ext cx="484182" cy="442167"/>
          </a:xfrm>
          <a:prstGeom prst="ellipse">
            <a:avLst/>
          </a:prstGeom>
          <a:solidFill>
            <a:srgbClr val="FFFF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0" name="Oval 20">
            <a:extLst>
              <a:ext uri="{FF2B5EF4-FFF2-40B4-BE49-F238E27FC236}">
                <a16:creationId xmlns:a16="http://schemas.microsoft.com/office/drawing/2014/main" id="{4B58C661-8B18-4AF1-8D90-FFEE7D6CC6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0182" y="8978861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1" name="Oval 23">
            <a:extLst>
              <a:ext uri="{FF2B5EF4-FFF2-40B4-BE49-F238E27FC236}">
                <a16:creationId xmlns:a16="http://schemas.microsoft.com/office/drawing/2014/main" id="{B171F193-5043-41C0-913D-C3811E1AA0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07721" y="10365015"/>
            <a:ext cx="484182" cy="442167"/>
          </a:xfrm>
          <a:prstGeom prst="ellipse">
            <a:avLst/>
          </a:prstGeom>
          <a:solidFill>
            <a:srgbClr val="FFFF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0" name="Oval 27">
            <a:extLst>
              <a:ext uri="{FF2B5EF4-FFF2-40B4-BE49-F238E27FC236}">
                <a16:creationId xmlns:a16="http://schemas.microsoft.com/office/drawing/2014/main" id="{968B7259-0FF4-4740-8AE3-27F464DBD4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00965" y="6908521"/>
            <a:ext cx="484182" cy="442167"/>
          </a:xfrm>
          <a:prstGeom prst="ellipse">
            <a:avLst/>
          </a:prstGeom>
          <a:solidFill>
            <a:srgbClr val="FFFF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1" name="Oval 32">
            <a:extLst>
              <a:ext uri="{FF2B5EF4-FFF2-40B4-BE49-F238E27FC236}">
                <a16:creationId xmlns:a16="http://schemas.microsoft.com/office/drawing/2014/main" id="{8F9EF739-B300-4A3C-AED4-4F4EEE6DDF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89626" y="7881856"/>
            <a:ext cx="484182" cy="442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2" name="Oval 37">
            <a:extLst>
              <a:ext uri="{FF2B5EF4-FFF2-40B4-BE49-F238E27FC236}">
                <a16:creationId xmlns:a16="http://schemas.microsoft.com/office/drawing/2014/main" id="{0375DCB5-C778-4B77-8D30-BF43467C14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02631" y="3972110"/>
            <a:ext cx="484182" cy="442167"/>
          </a:xfrm>
          <a:prstGeom prst="ellipse">
            <a:avLst/>
          </a:prstGeom>
          <a:solidFill>
            <a:srgbClr val="FFFF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3" name="Oval 13">
            <a:extLst>
              <a:ext uri="{FF2B5EF4-FFF2-40B4-BE49-F238E27FC236}">
                <a16:creationId xmlns:a16="http://schemas.microsoft.com/office/drawing/2014/main" id="{D1DBBA76-F4CE-436F-B850-89633B2324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59518" y="9476653"/>
            <a:ext cx="484182" cy="442167"/>
          </a:xfrm>
          <a:prstGeom prst="ellipse">
            <a:avLst/>
          </a:prstGeom>
          <a:solidFill>
            <a:srgbClr val="FFFF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4" name="Oval 17">
            <a:extLst>
              <a:ext uri="{FF2B5EF4-FFF2-40B4-BE49-F238E27FC236}">
                <a16:creationId xmlns:a16="http://schemas.microsoft.com/office/drawing/2014/main" id="{8B012EBD-E04F-4D8B-89B8-A5467F47C9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75336" y="3858459"/>
            <a:ext cx="484182" cy="442167"/>
          </a:xfrm>
          <a:prstGeom prst="ellipse">
            <a:avLst/>
          </a:prstGeom>
          <a:solidFill>
            <a:srgbClr val="FFFF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5" name="Oval 17">
            <a:extLst>
              <a:ext uri="{FF2B5EF4-FFF2-40B4-BE49-F238E27FC236}">
                <a16:creationId xmlns:a16="http://schemas.microsoft.com/office/drawing/2014/main" id="{5B9D3EA3-3444-4BF0-A5B2-248050F9D4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01609" y="4471402"/>
            <a:ext cx="484182" cy="442167"/>
          </a:xfrm>
          <a:prstGeom prst="ellipse">
            <a:avLst/>
          </a:prstGeom>
          <a:solidFill>
            <a:srgbClr val="FFFF00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E9EFA84D-67DB-445C-B322-D34BC18FD715}"/>
                  </a:ext>
                </a:extLst>
              </p:cNvPr>
              <p:cNvSpPr txBox="1"/>
              <p:nvPr/>
            </p:nvSpPr>
            <p:spPr>
              <a:xfrm>
                <a:off x="21475946" y="9199944"/>
                <a:ext cx="2428743" cy="59503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Lato Regular"/>
                    <a:ea typeface="Lato Regular"/>
                    <a:cs typeface="Lato Regular"/>
                    <a:sym typeface="Lato Regular"/>
                  </a:rPr>
                  <a:t>cost </a:t>
                </a:r>
                <a14:m>
                  <m:oMath xmlns:m="http://schemas.openxmlformats.org/officeDocument/2006/math">
                    <m:r>
                      <a:rPr kumimoji="0" lang="en-US" sz="32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ea typeface="Lato Regular"/>
                        <a:cs typeface="Lato Regular"/>
                        <a:sym typeface="Lato Regular"/>
                      </a:rPr>
                      <m:t>≤2</m:t>
                    </m:r>
                  </m:oMath>
                </a14:m>
                <a:r>
                  <a: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Lato Regular"/>
                    <a:ea typeface="Lato Regular"/>
                    <a:cs typeface="Lato Regular"/>
                    <a:sym typeface="Lato Regular"/>
                  </a:rPr>
                  <a:t>OPT</a:t>
                </a:r>
              </a:p>
            </p:txBody>
          </p:sp>
        </mc:Choice>
        <mc:Fallback xmlns=""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E9EFA84D-67DB-445C-B322-D34BC18FD7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75946" y="9199944"/>
                <a:ext cx="2428743" cy="595035"/>
              </a:xfrm>
              <a:prstGeom prst="rect">
                <a:avLst/>
              </a:prstGeom>
              <a:blipFill>
                <a:blip r:embed="rId3"/>
                <a:stretch>
                  <a:fillRect l="-7789" t="-13265" r="-8040" b="-30612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Goal: pick smallest # sets to cover all elements.">
                <a:extLst>
                  <a:ext uri="{FF2B5EF4-FFF2-40B4-BE49-F238E27FC236}">
                    <a16:creationId xmlns:a16="http://schemas.microsoft.com/office/drawing/2014/main" id="{90280338-49D8-47CF-8678-1282B6B76E01}"/>
                  </a:ext>
                </a:extLst>
              </p:cNvPr>
              <p:cNvSpPr txBox="1"/>
              <p:nvPr/>
            </p:nvSpPr>
            <p:spPr>
              <a:xfrm>
                <a:off x="1536987" y="9476653"/>
                <a:ext cx="9933653" cy="718145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val="1"/>
                </a:ext>
              </a:extLst>
            </p:spPr>
            <p:txBody>
              <a:bodyPr wrap="square"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r>
                  <a:rPr lang="en-US" b="1" dirty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rPr>
                  <a:t>Thm 2:</a:t>
                </a:r>
                <a:r>
                  <a:rPr lang="en-US" b="1" dirty="0"/>
                  <a:t> </a:t>
                </a:r>
                <a:r>
                  <a:rPr lang="en-US" dirty="0"/>
                  <a:t>Exist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ln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⁡(4)</m:t>
                    </m:r>
                  </m:oMath>
                </a14:m>
                <a:r>
                  <a:rPr lang="en-US" dirty="0"/>
                  <a:t>-approx. (~1.386)</a:t>
                </a:r>
              </a:p>
            </p:txBody>
          </p:sp>
        </mc:Choice>
        <mc:Fallback xmlns="">
          <p:sp>
            <p:nvSpPr>
              <p:cNvPr id="97" name="Goal: pick smallest # sets to cover all elements.">
                <a:extLst>
                  <a:ext uri="{FF2B5EF4-FFF2-40B4-BE49-F238E27FC236}">
                    <a16:creationId xmlns:a16="http://schemas.microsoft.com/office/drawing/2014/main" id="{90280338-49D8-47CF-8678-1282B6B76E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6987" y="9476653"/>
                <a:ext cx="9933653" cy="718145"/>
              </a:xfrm>
              <a:prstGeom prst="rect">
                <a:avLst/>
              </a:prstGeom>
              <a:blipFill>
                <a:blip r:embed="rId4"/>
                <a:stretch>
                  <a:fillRect l="-2577" t="-14530" b="-35897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xmlns:a14="http://schemas.microsoft.com/office/drawing/2010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8" name="Goal: pick smallest # sets to cover all elements.">
                <a:extLst>
                  <a:ext uri="{FF2B5EF4-FFF2-40B4-BE49-F238E27FC236}">
                    <a16:creationId xmlns:a16="http://schemas.microsoft.com/office/drawing/2014/main" id="{0359DAE2-E51C-4F12-AD84-BC89ACCD1A2F}"/>
                  </a:ext>
                </a:extLst>
              </p:cNvPr>
              <p:cNvSpPr txBox="1"/>
              <p:nvPr/>
            </p:nvSpPr>
            <p:spPr>
              <a:xfrm>
                <a:off x="1536987" y="3914203"/>
                <a:ext cx="11702645" cy="729110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val="1"/>
                </a:ext>
              </a:extLst>
            </p:spPr>
            <p:txBody>
              <a:bodyPr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r>
                  <a:rPr lang="en-US" dirty="0"/>
                  <a:t>Given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terminals</a:t>
                </a:r>
              </a:p>
            </p:txBody>
          </p:sp>
        </mc:Choice>
        <mc:Fallback xmlns="">
          <p:sp>
            <p:nvSpPr>
              <p:cNvPr id="98" name="Goal: pick smallest # sets to cover all elements.">
                <a:extLst>
                  <a:ext uri="{FF2B5EF4-FFF2-40B4-BE49-F238E27FC236}">
                    <a16:creationId xmlns:a16="http://schemas.microsoft.com/office/drawing/2014/main" id="{0359DAE2-E51C-4F12-AD84-BC89ACCD1A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6987" y="3914203"/>
                <a:ext cx="11702645" cy="729110"/>
              </a:xfrm>
              <a:prstGeom prst="rect">
                <a:avLst/>
              </a:prstGeom>
              <a:blipFill>
                <a:blip r:embed="rId5"/>
                <a:stretch>
                  <a:fillRect l="-2188" t="-13333" b="-33333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:m="http://schemas.openxmlformats.org/officeDocument/2006/math" xmlns="" xmlns:a14="http://schemas.microsoft.com/office/drawing/2010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9" name="Goal: pick smallest # sets to cover all elements.">
                <a:extLst>
                  <a:ext uri="{FF2B5EF4-FFF2-40B4-BE49-F238E27FC236}">
                    <a16:creationId xmlns:a16="http://schemas.microsoft.com/office/drawing/2014/main" id="{EDB486A8-C8D0-427C-B971-7B276AEEE3D8}"/>
                  </a:ext>
                </a:extLst>
              </p:cNvPr>
              <p:cNvSpPr txBox="1"/>
              <p:nvPr/>
            </p:nvSpPr>
            <p:spPr>
              <a:xfrm>
                <a:off x="2326473" y="4852498"/>
                <a:ext cx="10119527" cy="718145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val="1"/>
                </a:ext>
              </a:extLst>
            </p:spPr>
            <p:txBody>
              <a:bodyPr wrap="square"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r>
                  <a:rPr lang="en-US" dirty="0"/>
                  <a:t>find shortest tree connecting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∪{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ℳ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99" name="Goal: pick smallest # sets to cover all elements.">
                <a:extLst>
                  <a:ext uri="{FF2B5EF4-FFF2-40B4-BE49-F238E27FC236}">
                    <a16:creationId xmlns:a16="http://schemas.microsoft.com/office/drawing/2014/main" id="{EDB486A8-C8D0-427C-B971-7B276AEEE3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6473" y="4852498"/>
                <a:ext cx="10119527" cy="718145"/>
              </a:xfrm>
              <a:prstGeom prst="rect">
                <a:avLst/>
              </a:prstGeom>
              <a:blipFill>
                <a:blip r:embed="rId6"/>
                <a:stretch>
                  <a:fillRect l="-2590" t="-14407" b="-34746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Goal: pick smallest # sets to cover all elements.">
                <a:extLst>
                  <a:ext uri="{FF2B5EF4-FFF2-40B4-BE49-F238E27FC236}">
                    <a16:creationId xmlns:a16="http://schemas.microsoft.com/office/drawing/2014/main" id="{48C94F6A-FDC6-4058-B63C-DC6C6E5C224E}"/>
                  </a:ext>
                </a:extLst>
              </p:cNvPr>
              <p:cNvSpPr txBox="1"/>
              <p:nvPr/>
            </p:nvSpPr>
            <p:spPr>
              <a:xfrm>
                <a:off x="1534913" y="2947657"/>
                <a:ext cx="11702645" cy="718145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val="1"/>
                </a:ext>
              </a:extLst>
            </p:spPr>
            <p:txBody>
              <a:bodyPr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r>
                  <a:rPr lang="en-US" dirty="0"/>
                  <a:t>Underlying metric space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ℳ</m:t>
                    </m:r>
                  </m:oMath>
                </a14:m>
                <a:r>
                  <a:rPr lang="en-US" dirty="0"/>
                  <a:t>, root vertex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00" name="Goal: pick smallest # sets to cover all elements.">
                <a:extLst>
                  <a:ext uri="{FF2B5EF4-FFF2-40B4-BE49-F238E27FC236}">
                    <a16:creationId xmlns:a16="http://schemas.microsoft.com/office/drawing/2014/main" id="{48C94F6A-FDC6-4058-B63C-DC6C6E5C22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4913" y="2947657"/>
                <a:ext cx="11702645" cy="718145"/>
              </a:xfrm>
              <a:prstGeom prst="rect">
                <a:avLst/>
              </a:prstGeom>
              <a:blipFill>
                <a:blip r:embed="rId7"/>
                <a:stretch>
                  <a:fillRect l="-2188" t="-14530" b="-35897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:m="http://schemas.openxmlformats.org/officeDocument/2006/math" xmlns="" xmlns:a14="http://schemas.microsoft.com/office/drawing/2010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1386605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10">
        <p159:morph option="byObject"/>
      </p:transition>
    </mc:Choice>
    <mc:Fallback xmlns="">
      <p:transition>
        <p:fade/>
      </p:transition>
    </mc:Fallback>
  </mc:AlternateContent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0" grpId="0" animBg="1"/>
      <p:bldP spid="91" grpId="0" animBg="1"/>
      <p:bldP spid="9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et Cove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online</a:t>
            </a:r>
            <a:r>
              <a:rPr lang="en-US" dirty="0"/>
              <a:t> Steiner tree: model choices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2711F6FB-457D-43BB-A6F5-F23DE7696A87}"/>
                  </a:ext>
                </a:extLst>
              </p:cNvPr>
              <p:cNvSpPr txBox="1"/>
              <p:nvPr/>
            </p:nvSpPr>
            <p:spPr>
              <a:xfrm>
                <a:off x="2240227" y="6395222"/>
                <a:ext cx="6856108" cy="71814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l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sym typeface="Lato Regular"/>
                  </a:rPr>
                  <a:t>Adversary chooses </a:t>
                </a:r>
                <a14:m>
                  <m:oMath xmlns:m="http://schemas.openxmlformats.org/officeDocument/2006/math">
                    <m:r>
                      <a:rPr kumimoji="0" lang="en-US" sz="40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sym typeface="Lato Regular"/>
                      </a:rPr>
                      <m:t>𝑇</m:t>
                    </m:r>
                  </m:oMath>
                </a14:m>
                <a:r>
                  <a:rPr kumimoji="0" lang="en-US" sz="40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sym typeface="Lato Regular"/>
                  </a:rPr>
                  <a:t> requests</a:t>
                </a: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2711F6FB-457D-43BB-A6F5-F23DE7696A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0227" y="6395222"/>
                <a:ext cx="6856108" cy="718145"/>
              </a:xfrm>
              <a:prstGeom prst="rect">
                <a:avLst/>
              </a:prstGeom>
              <a:blipFill>
                <a:blip r:embed="rId2"/>
                <a:stretch>
                  <a:fillRect l="-3733" t="-14407" r="-2578" b="-34746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BCC682D1-238B-48E7-A241-B5042A95BC5F}"/>
                  </a:ext>
                </a:extLst>
              </p:cNvPr>
              <p:cNvSpPr txBox="1"/>
              <p:nvPr/>
            </p:nvSpPr>
            <p:spPr>
              <a:xfrm>
                <a:off x="2240226" y="7995663"/>
                <a:ext cx="9810121" cy="71814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l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sym typeface="Lato Regular"/>
                  </a:rPr>
                  <a:t>Algo sees requests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Lato Regular"/>
                          </a:rPr>
                        </m:ctrlPr>
                      </m:sSubPr>
                      <m:e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Lato Regular"/>
                          </a:rPr>
                          <m:t>𝑣</m:t>
                        </m:r>
                      </m:e>
                      <m:sub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Lato Regular"/>
                          </a:rPr>
                          <m:t>1</m:t>
                        </m:r>
                      </m:sub>
                    </m:sSub>
                    <m:r>
                      <a:rPr kumimoji="0" lang="en-US" sz="40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sym typeface="Lato Regular"/>
                      </a:rPr>
                      <m:t>, </m:t>
                    </m:r>
                    <m:sSub>
                      <m:sSubPr>
                        <m:ctrlP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Lato Regular"/>
                          </a:rPr>
                        </m:ctrlPr>
                      </m:sSubPr>
                      <m:e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Lato Regular"/>
                          </a:rPr>
                          <m:t>𝑣</m:t>
                        </m:r>
                      </m:e>
                      <m:sub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Lato Regular"/>
                          </a:rPr>
                          <m:t>2</m:t>
                        </m:r>
                      </m:sub>
                    </m:sSub>
                    <m:r>
                      <a:rPr kumimoji="0" lang="en-US" sz="40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sym typeface="Lato Regular"/>
                      </a:rPr>
                      <m:t>, …, </m:t>
                    </m:r>
                    <m:sSub>
                      <m:sSubPr>
                        <m:ctrlP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Lato Regular"/>
                          </a:rPr>
                        </m:ctrlPr>
                      </m:sSubPr>
                      <m:e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Lato Regular"/>
                          </a:rPr>
                          <m:t>𝑣</m:t>
                        </m:r>
                      </m:e>
                      <m:sub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Lato Regular"/>
                          </a:rPr>
                          <m:t>𝑇</m:t>
                        </m:r>
                      </m:sub>
                    </m:sSub>
                  </m:oMath>
                </a14:m>
                <a:r>
                  <a:rPr kumimoji="0" lang="en-US" sz="40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sym typeface="Lato Regular"/>
                  </a:rPr>
                  <a:t> one-by-one</a:t>
                </a: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BCC682D1-238B-48E7-A241-B5042A95BC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0226" y="7995663"/>
                <a:ext cx="9810121" cy="718145"/>
              </a:xfrm>
              <a:prstGeom prst="rect">
                <a:avLst/>
              </a:prstGeom>
              <a:blipFill>
                <a:blip r:embed="rId3"/>
                <a:stretch>
                  <a:fillRect l="-2609" t="-14530" r="-1491" b="-35897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21485DD3-43C2-4579-B12F-03EFD05460FA}"/>
                  </a:ext>
                </a:extLst>
              </p:cNvPr>
              <p:cNvSpPr txBox="1"/>
              <p:nvPr/>
            </p:nvSpPr>
            <p:spPr>
              <a:xfrm>
                <a:off x="5252827" y="10803552"/>
                <a:ext cx="13763768" cy="71814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l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14:m>
                  <m:oMath xmlns:m="http://schemas.openxmlformats.org/officeDocument/2006/math">
                    <m:r>
                      <a:rPr kumimoji="0" lang="en-US" sz="40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sym typeface="Lato Regular"/>
                      </a:rPr>
                      <m:t>∀</m:t>
                    </m:r>
                    <m:r>
                      <a:rPr kumimoji="0" lang="en-US" sz="40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sym typeface="Lato Regular"/>
                      </a:rPr>
                      <m:t>𝑡</m:t>
                    </m:r>
                  </m:oMath>
                </a14:m>
                <a:r>
                  <a:rPr kumimoji="0" lang="en-US" sz="40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sym typeface="Lato Regular"/>
                  </a:rPr>
                  <a:t>, when request</a:t>
                </a:r>
                <a:r>
                  <a:rPr kumimoji="0" lang="en-US" sz="4000" b="0" i="0" u="none" strike="noStrike" cap="none" spc="0" normalizeH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sym typeface="Lato Regular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Lato Regular"/>
                          </a:rPr>
                        </m:ctrlPr>
                      </m:sSubPr>
                      <m:e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Lato Regular"/>
                          </a:rPr>
                          <m:t>𝑣</m:t>
                        </m:r>
                      </m:e>
                      <m:sub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Lato Regular"/>
                          </a:rPr>
                          <m:t>𝑡</m:t>
                        </m:r>
                      </m:sub>
                    </m:sSub>
                  </m:oMath>
                </a14:m>
                <a:r>
                  <a:rPr kumimoji="0" lang="en-US" sz="40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sym typeface="Lato Regular"/>
                  </a:rPr>
                  <a:t> seen, must connect it to</a:t>
                </a:r>
                <a:r>
                  <a:rPr kumimoji="0" lang="en-US" sz="4000" b="0" i="0" u="none" strike="noStrike" cap="none" spc="0" normalizeH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sym typeface="Lato Regular"/>
                  </a:rPr>
                  <a:t> root component</a:t>
                </a:r>
                <a:endParaRPr kumimoji="0" lang="en-US" sz="40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sym typeface="Lato Regular"/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21485DD3-43C2-4579-B12F-03EFD05460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2827" y="10803552"/>
                <a:ext cx="13763768" cy="718145"/>
              </a:xfrm>
              <a:prstGeom prst="rect">
                <a:avLst/>
              </a:prstGeom>
              <a:blipFill>
                <a:blip r:embed="rId4"/>
                <a:stretch>
                  <a:fillRect t="-13559" r="-1683" b="-35593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3ED88BD-F02E-4494-A8B8-828DA481A9BF}"/>
              </a:ext>
            </a:extLst>
          </p:cNvPr>
          <p:cNvCxnSpPr/>
          <p:nvPr/>
        </p:nvCxnSpPr>
        <p:spPr>
          <a:xfrm>
            <a:off x="1698653" y="7485514"/>
            <a:ext cx="18938240" cy="0"/>
          </a:xfrm>
          <a:prstGeom prst="line">
            <a:avLst/>
          </a:prstGeom>
          <a:noFill/>
          <a:ln w="152400" cap="flat">
            <a:solidFill>
              <a:schemeClr val="tx1">
                <a:lumMod val="65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EC6982A-0098-478A-A0D9-CA92A752239C}"/>
              </a:ext>
            </a:extLst>
          </p:cNvPr>
          <p:cNvCxnSpPr/>
          <p:nvPr/>
        </p:nvCxnSpPr>
        <p:spPr>
          <a:xfrm>
            <a:off x="1698653" y="6125637"/>
            <a:ext cx="18938240" cy="0"/>
          </a:xfrm>
          <a:prstGeom prst="line">
            <a:avLst/>
          </a:prstGeom>
          <a:noFill/>
          <a:ln w="152400" cap="flat">
            <a:solidFill>
              <a:schemeClr val="tx1">
                <a:lumMod val="65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0E1299FD-023B-4F0B-AA8F-92438D4169CB}"/>
                  </a:ext>
                </a:extLst>
              </p:cNvPr>
              <p:cNvSpPr txBox="1"/>
              <p:nvPr/>
            </p:nvSpPr>
            <p:spPr>
              <a:xfrm>
                <a:off x="2240227" y="4997139"/>
                <a:ext cx="9393405" cy="71814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l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sym typeface="Lato Regular"/>
                  </a:rPr>
                  <a:t>Metric </a:t>
                </a:r>
                <a14:m>
                  <m:oMath xmlns:m="http://schemas.openxmlformats.org/officeDocument/2006/math">
                    <m:r>
                      <a:rPr kumimoji="0" lang="en-US" sz="40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sym typeface="Lato Regular"/>
                      </a:rPr>
                      <m:t>ℳ</m:t>
                    </m:r>
                    <m:r>
                      <a:rPr kumimoji="0" lang="en-US" sz="40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sym typeface="Lato Regular"/>
                      </a:rPr>
                      <m:t> </m:t>
                    </m:r>
                  </m:oMath>
                </a14:m>
                <a:r>
                  <a:rPr kumimoji="0" lang="en-US" sz="4000" b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sym typeface="Lato Regular"/>
                  </a:rPr>
                  <a:t>and root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Lato Regular"/>
                          </a:rPr>
                        </m:ctrlPr>
                      </m:sSubPr>
                      <m:e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Lato Regular"/>
                          </a:rPr>
                          <m:t>𝑣</m:t>
                        </m:r>
                      </m:e>
                      <m:sub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Lato Regular"/>
                          </a:rPr>
                          <m:t>0</m:t>
                        </m:r>
                      </m:sub>
                    </m:sSub>
                  </m:oMath>
                </a14:m>
                <a:r>
                  <a:rPr kumimoji="0" lang="en-US" sz="4000" b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sym typeface="Lato Regular"/>
                  </a:rPr>
                  <a:t> is fixed and</a:t>
                </a:r>
                <a:r>
                  <a:rPr kumimoji="0" lang="en-US" sz="4000" b="0" u="none" strike="noStrike" cap="none" spc="0" normalizeH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sym typeface="Lato Regular"/>
                  </a:rPr>
                  <a:t> public</a:t>
                </a:r>
                <a:endParaRPr kumimoji="0" lang="en-US" sz="40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sym typeface="Lato Regular"/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0E1299FD-023B-4F0B-AA8F-92438D4169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0227" y="4997139"/>
                <a:ext cx="9393405" cy="718145"/>
              </a:xfrm>
              <a:prstGeom prst="rect">
                <a:avLst/>
              </a:prstGeom>
              <a:blipFill>
                <a:blip r:embed="rId5"/>
                <a:stretch>
                  <a:fillRect l="-2726" t="-14407" b="-34746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690DF267-EEF2-470E-B056-B21D53DDF522}"/>
                  </a:ext>
                </a:extLst>
              </p:cNvPr>
              <p:cNvSpPr txBox="1"/>
              <p:nvPr/>
            </p:nvSpPr>
            <p:spPr>
              <a:xfrm>
                <a:off x="13306811" y="6395222"/>
                <a:ext cx="10096610" cy="71814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l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sym typeface="Lato Regular"/>
                  </a:rPr>
                  <a:t>Adversary chooses metric </a:t>
                </a:r>
                <a14:m>
                  <m:oMath xmlns:m="http://schemas.openxmlformats.org/officeDocument/2006/math">
                    <m:r>
                      <a:rPr kumimoji="0" lang="en-US" sz="40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sym typeface="Lato Regular"/>
                      </a:rPr>
                      <m:t>ℳ</m:t>
                    </m:r>
                  </m:oMath>
                </a14:m>
                <a:r>
                  <a:rPr kumimoji="0" lang="en-US" sz="4000" b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sym typeface="Lato Regular"/>
                  </a:rPr>
                  <a:t> and </a:t>
                </a:r>
                <a14:m>
                  <m:oMath xmlns:m="http://schemas.openxmlformats.org/officeDocument/2006/math">
                    <m:r>
                      <a:rPr kumimoji="0" lang="en-US" sz="40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sym typeface="Lato Regular"/>
                      </a:rPr>
                      <m:t>𝑇</m:t>
                    </m:r>
                  </m:oMath>
                </a14:m>
                <a:r>
                  <a:rPr kumimoji="0" lang="en-US" sz="40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sym typeface="Lato Regular"/>
                  </a:rPr>
                  <a:t> requests</a:t>
                </a: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690DF267-EEF2-470E-B056-B21D53DDF5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06811" y="6395222"/>
                <a:ext cx="10096610" cy="718145"/>
              </a:xfrm>
              <a:prstGeom prst="rect">
                <a:avLst/>
              </a:prstGeom>
              <a:blipFill>
                <a:blip r:embed="rId6"/>
                <a:stretch>
                  <a:fillRect l="-2536" t="-14407" r="-1510" b="-34746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C7E11671-F078-4852-96E2-1DCE67CCF5FC}"/>
                  </a:ext>
                </a:extLst>
              </p:cNvPr>
              <p:cNvSpPr txBox="1"/>
              <p:nvPr/>
            </p:nvSpPr>
            <p:spPr>
              <a:xfrm>
                <a:off x="13306810" y="7995663"/>
                <a:ext cx="9810121" cy="71814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l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sym typeface="Lato Regular"/>
                  </a:rPr>
                  <a:t>Algo sees requests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Lato Regular"/>
                          </a:rPr>
                        </m:ctrlPr>
                      </m:sSubPr>
                      <m:e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Lato Regular"/>
                          </a:rPr>
                          <m:t>𝑣</m:t>
                        </m:r>
                      </m:e>
                      <m:sub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Lato Regular"/>
                          </a:rPr>
                          <m:t>1</m:t>
                        </m:r>
                      </m:sub>
                    </m:sSub>
                    <m:r>
                      <a:rPr kumimoji="0" lang="en-US" sz="40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sym typeface="Lato Regular"/>
                      </a:rPr>
                      <m:t>, </m:t>
                    </m:r>
                    <m:sSub>
                      <m:sSubPr>
                        <m:ctrlP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Lato Regular"/>
                          </a:rPr>
                        </m:ctrlPr>
                      </m:sSubPr>
                      <m:e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Lato Regular"/>
                          </a:rPr>
                          <m:t>𝑣</m:t>
                        </m:r>
                      </m:e>
                      <m:sub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Lato Regular"/>
                          </a:rPr>
                          <m:t>2</m:t>
                        </m:r>
                      </m:sub>
                    </m:sSub>
                    <m:r>
                      <a:rPr kumimoji="0" lang="en-US" sz="40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sym typeface="Lato Regular"/>
                      </a:rPr>
                      <m:t>, …, </m:t>
                    </m:r>
                    <m:sSub>
                      <m:sSubPr>
                        <m:ctrlP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Lato Regular"/>
                          </a:rPr>
                        </m:ctrlPr>
                      </m:sSubPr>
                      <m:e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Lato Regular"/>
                          </a:rPr>
                          <m:t>𝑣</m:t>
                        </m:r>
                      </m:e>
                      <m:sub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Lato Regular"/>
                          </a:rPr>
                          <m:t>𝑇</m:t>
                        </m:r>
                      </m:sub>
                    </m:sSub>
                  </m:oMath>
                </a14:m>
                <a:r>
                  <a:rPr kumimoji="0" lang="en-US" sz="40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sym typeface="Lato Regular"/>
                  </a:rPr>
                  <a:t> one-by-one</a:t>
                </a: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C7E11671-F078-4852-96E2-1DCE67CCF5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06810" y="7995663"/>
                <a:ext cx="9810121" cy="718145"/>
              </a:xfrm>
              <a:prstGeom prst="rect">
                <a:avLst/>
              </a:prstGeom>
              <a:blipFill>
                <a:blip r:embed="rId7"/>
                <a:stretch>
                  <a:fillRect l="-2610" t="-14530" r="-1554" b="-35897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56095760-9B98-47E9-810B-CFCEC163548D}"/>
                  </a:ext>
                </a:extLst>
              </p:cNvPr>
              <p:cNvSpPr txBox="1"/>
              <p:nvPr/>
            </p:nvSpPr>
            <p:spPr>
              <a:xfrm>
                <a:off x="13318107" y="9162410"/>
                <a:ext cx="8991885" cy="71814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l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sym typeface="Lato Regular"/>
                  </a:rPr>
                  <a:t>When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Lato Regular"/>
                          </a:rPr>
                        </m:ctrlPr>
                      </m:sSubPr>
                      <m:e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Lato Regular"/>
                          </a:rPr>
                          <m:t>𝑣</m:t>
                        </m:r>
                      </m:e>
                      <m:sub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Lato Regular"/>
                          </a:rPr>
                          <m:t>𝑡</m:t>
                        </m:r>
                      </m:sub>
                    </m:sSub>
                  </m:oMath>
                </a14:m>
                <a:r>
                  <a:rPr kumimoji="0" lang="en-US" sz="40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sym typeface="Lato Regular"/>
                  </a:rPr>
                  <a:t> seen,</a:t>
                </a:r>
                <a:r>
                  <a:rPr kumimoji="0" lang="en-US" sz="4000" b="0" i="0" u="none" strike="noStrike" cap="none" spc="0" normalizeH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sym typeface="Lato Regular"/>
                  </a:rPr>
                  <a:t> we </a:t>
                </a:r>
                <a:r>
                  <a:rPr kumimoji="0" lang="en-US" sz="40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sym typeface="Lato Regular"/>
                  </a:rPr>
                  <a:t>learn </a:t>
                </a:r>
                <a14:m>
                  <m:oMath xmlns:m="http://schemas.openxmlformats.org/officeDocument/2006/math">
                    <m:r>
                      <a:rPr kumimoji="0" lang="en-US" sz="40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sym typeface="Lato Regular"/>
                      </a:rPr>
                      <m:t>𝑑</m:t>
                    </m:r>
                    <m:d>
                      <m:dPr>
                        <m:ctrlP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Lato Regular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kumimoji="0" lang="en-US" sz="4000" b="0" i="1" u="none" strike="noStrike" cap="none" spc="0" normalizeH="0" baseline="0" smtClean="0">
                                <a:ln>
                                  <a:noFill/>
                                </a:ln>
                                <a:solidFill>
                                  <a:srgbClr val="FFFFFF"/>
                                </a:solidFill>
                                <a:effectLst/>
                                <a:uFillTx/>
                                <a:latin typeface="Cambria Math" panose="02040503050406030204" pitchFamily="18" charset="0"/>
                                <a:sym typeface="Lato Regular"/>
                              </a:rPr>
                            </m:ctrlPr>
                          </m:sSubPr>
                          <m:e>
                            <m:r>
                              <a:rPr kumimoji="0" lang="en-US" sz="4000" b="0" i="1" u="none" strike="noStrike" cap="none" spc="0" normalizeH="0" baseline="0" smtClean="0">
                                <a:ln>
                                  <a:noFill/>
                                </a:ln>
                                <a:solidFill>
                                  <a:srgbClr val="FFFFFF"/>
                                </a:solidFill>
                                <a:effectLst/>
                                <a:uFillTx/>
                                <a:latin typeface="Cambria Math" panose="02040503050406030204" pitchFamily="18" charset="0"/>
                                <a:sym typeface="Lato Regular"/>
                              </a:rPr>
                              <m:t>𝑣</m:t>
                            </m:r>
                          </m:e>
                          <m:sub>
                            <m:r>
                              <a:rPr kumimoji="0" lang="en-US" sz="4000" b="0" i="1" u="none" strike="noStrike" cap="none" spc="0" normalizeH="0" baseline="0" smtClean="0">
                                <a:ln>
                                  <a:noFill/>
                                </a:ln>
                                <a:solidFill>
                                  <a:srgbClr val="FFFFFF"/>
                                </a:solidFill>
                                <a:effectLst/>
                                <a:uFillTx/>
                                <a:latin typeface="Cambria Math" panose="02040503050406030204" pitchFamily="18" charset="0"/>
                                <a:sym typeface="Lato Regular"/>
                              </a:rPr>
                              <m:t>𝑡</m:t>
                            </m:r>
                          </m:sub>
                        </m:sSub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Lato Regular"/>
                          </a:rPr>
                          <m:t>, </m:t>
                        </m:r>
                        <m:sSub>
                          <m:sSubPr>
                            <m:ctrlPr>
                              <a:rPr kumimoji="0" lang="en-US" sz="4000" b="0" i="1" u="none" strike="noStrike" cap="none" spc="0" normalizeH="0" baseline="0" smtClean="0">
                                <a:ln>
                                  <a:noFill/>
                                </a:ln>
                                <a:solidFill>
                                  <a:srgbClr val="FFFFFF"/>
                                </a:solidFill>
                                <a:effectLst/>
                                <a:uFillTx/>
                                <a:latin typeface="Cambria Math" panose="02040503050406030204" pitchFamily="18" charset="0"/>
                                <a:sym typeface="Lato Regular"/>
                              </a:rPr>
                            </m:ctrlPr>
                          </m:sSubPr>
                          <m:e>
                            <m:r>
                              <a:rPr kumimoji="0" lang="en-US" sz="4000" b="0" i="1" u="none" strike="noStrike" cap="none" spc="0" normalizeH="0" baseline="0" smtClean="0">
                                <a:ln>
                                  <a:noFill/>
                                </a:ln>
                                <a:solidFill>
                                  <a:srgbClr val="FFFFFF"/>
                                </a:solidFill>
                                <a:effectLst/>
                                <a:uFillTx/>
                                <a:latin typeface="Cambria Math" panose="02040503050406030204" pitchFamily="18" charset="0"/>
                                <a:sym typeface="Lato Regular"/>
                              </a:rPr>
                              <m:t>𝑣</m:t>
                            </m:r>
                          </m:e>
                          <m:sub>
                            <m:r>
                              <a:rPr kumimoji="0" lang="en-US" sz="4000" b="0" i="1" u="none" strike="noStrike" cap="none" spc="0" normalizeH="0" baseline="0" smtClean="0">
                                <a:ln>
                                  <a:noFill/>
                                </a:ln>
                                <a:solidFill>
                                  <a:srgbClr val="FFFFFF"/>
                                </a:solidFill>
                                <a:effectLst/>
                                <a:uFillTx/>
                                <a:latin typeface="Cambria Math" panose="02040503050406030204" pitchFamily="18" charset="0"/>
                                <a:sym typeface="Lato Regular"/>
                              </a:rPr>
                              <m:t>𝑠</m:t>
                            </m:r>
                          </m:sub>
                        </m:sSub>
                      </m:e>
                    </m:d>
                    <m:r>
                      <a:rPr kumimoji="0" lang="en-US" sz="40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sym typeface="Lato Regular"/>
                      </a:rPr>
                      <m:t> ∀</m:t>
                    </m:r>
                    <m:r>
                      <a:rPr kumimoji="0" lang="en-US" sz="40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sym typeface="Lato Regular"/>
                      </a:rPr>
                      <m:t>𝑠</m:t>
                    </m:r>
                    <m:r>
                      <a:rPr kumimoji="0" lang="en-US" sz="40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sym typeface="Lato Regular"/>
                      </a:rPr>
                      <m:t>&lt;</m:t>
                    </m:r>
                    <m:r>
                      <a:rPr kumimoji="0" lang="en-US" sz="40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Cambria Math" panose="02040503050406030204" pitchFamily="18" charset="0"/>
                        <a:sym typeface="Lato Regular"/>
                      </a:rPr>
                      <m:t>𝑡</m:t>
                    </m:r>
                  </m:oMath>
                </a14:m>
                <a:endParaRPr kumimoji="0" lang="en-US" sz="40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sym typeface="Lato Regular"/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56095760-9B98-47E9-810B-CFCEC16354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18107" y="9162410"/>
                <a:ext cx="8991885" cy="718145"/>
              </a:xfrm>
              <a:prstGeom prst="rect">
                <a:avLst/>
              </a:prstGeom>
              <a:blipFill>
                <a:blip r:embed="rId8"/>
                <a:stretch>
                  <a:fillRect l="-2847" t="-14407" b="-34746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0E0AE1EC-91E5-4344-BE3C-F92F999F0BB1}"/>
              </a:ext>
            </a:extLst>
          </p:cNvPr>
          <p:cNvSpPr txBox="1"/>
          <p:nvPr/>
        </p:nvSpPr>
        <p:spPr>
          <a:xfrm>
            <a:off x="15259071" y="3019095"/>
            <a:ext cx="4744890" cy="77970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44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Gotham Bold" pitchFamily="50" charset="0"/>
                <a:sym typeface="Lato Regular"/>
              </a:rPr>
              <a:t>Unknown Metric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0C08D25-87E4-454D-9302-43C687279EC6}"/>
              </a:ext>
            </a:extLst>
          </p:cNvPr>
          <p:cNvSpPr txBox="1"/>
          <p:nvPr/>
        </p:nvSpPr>
        <p:spPr>
          <a:xfrm>
            <a:off x="4729498" y="3019094"/>
            <a:ext cx="4045979" cy="77970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4400" dirty="0">
                <a:latin typeface="Gotham Bold" pitchFamily="50" charset="0"/>
              </a:rPr>
              <a:t>K</a:t>
            </a:r>
            <a:r>
              <a:rPr kumimoji="0" lang="en-US" sz="44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Gotham Bold" pitchFamily="50" charset="0"/>
                <a:sym typeface="Lato Regular"/>
              </a:rPr>
              <a:t>nown Metric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4C8561D-B6FD-4720-9049-2A61406AEC92}"/>
                  </a:ext>
                </a:extLst>
              </p:cNvPr>
              <p:cNvSpPr txBox="1"/>
              <p:nvPr/>
            </p:nvSpPr>
            <p:spPr>
              <a:xfrm>
                <a:off x="13306810" y="4997139"/>
                <a:ext cx="5860835" cy="71814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l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sym typeface="Lato Regular"/>
                  </a:rPr>
                  <a:t>root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Lato Regular"/>
                          </a:rPr>
                        </m:ctrlPr>
                      </m:sSubPr>
                      <m:e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Lato Regular"/>
                          </a:rPr>
                          <m:t>𝑣</m:t>
                        </m:r>
                      </m:e>
                      <m:sub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Lato Regular"/>
                          </a:rPr>
                          <m:t>0</m:t>
                        </m:r>
                      </m:sub>
                    </m:sSub>
                  </m:oMath>
                </a14:m>
                <a:r>
                  <a:rPr kumimoji="0" lang="en-US" sz="4000" b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sym typeface="Lato Regular"/>
                  </a:rPr>
                  <a:t> is fixed and</a:t>
                </a:r>
                <a:r>
                  <a:rPr kumimoji="0" lang="en-US" sz="4000" b="0" u="none" strike="noStrike" cap="none" spc="0" normalizeH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sym typeface="Lato Regular"/>
                  </a:rPr>
                  <a:t> public</a:t>
                </a:r>
                <a:endParaRPr kumimoji="0" lang="en-US" sz="40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sym typeface="Lato Regular"/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4C8561D-B6FD-4720-9049-2A61406AEC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06810" y="4997139"/>
                <a:ext cx="5860835" cy="718145"/>
              </a:xfrm>
              <a:prstGeom prst="rect">
                <a:avLst/>
              </a:prstGeom>
              <a:blipFill>
                <a:blip r:embed="rId9"/>
                <a:stretch>
                  <a:fillRect l="-4370" t="-14407" r="-3434" b="-34746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262412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/>
      <p:bldP spid="24" grpId="0"/>
      <p:bldP spid="25" grpId="0"/>
      <p:bldP spid="26" grpId="0"/>
      <p:bldP spid="28" grpId="0"/>
      <p:bldP spid="2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Online Set Cove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online (</a:t>
            </a:r>
            <a:r>
              <a:rPr lang="en-US" dirty="0" err="1"/>
              <a:t>steiner</a:t>
            </a:r>
            <a:r>
              <a:rPr lang="en-US" dirty="0"/>
              <a:t>) tree</a:t>
            </a:r>
            <a:endParaRPr dirty="0"/>
          </a:p>
        </p:txBody>
      </p:sp>
      <p:sp>
        <p:nvSpPr>
          <p:cNvPr id="5" name="[Alon Awerbuch Azar Buchbinder Naor 03]">
            <a:extLst>
              <a:ext uri="{FF2B5EF4-FFF2-40B4-BE49-F238E27FC236}">
                <a16:creationId xmlns:a16="http://schemas.microsoft.com/office/drawing/2014/main" id="{69C7657B-9A22-5E17-1C8D-23B7D0AA9F18}"/>
              </a:ext>
            </a:extLst>
          </p:cNvPr>
          <p:cNvSpPr txBox="1"/>
          <p:nvPr/>
        </p:nvSpPr>
        <p:spPr>
          <a:xfrm>
            <a:off x="17334825" y="13181670"/>
            <a:ext cx="6933568" cy="4473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lnSpc>
                <a:spcPct val="80000"/>
              </a:lnSpc>
              <a:defRPr sz="5500" spc="-110">
                <a:solidFill>
                  <a:schemeClr val="accent6"/>
                </a:solidFill>
                <a:latin typeface="+mn-lt"/>
                <a:ea typeface="+mn-ea"/>
                <a:cs typeface="+mn-cs"/>
                <a:sym typeface="Lato Bold"/>
              </a:defRPr>
            </a:lvl1pPr>
          </a:lstStyle>
          <a:p>
            <a:pPr algn="r"/>
            <a:r>
              <a:rPr sz="2800" dirty="0">
                <a:solidFill>
                  <a:srgbClr val="FF9900"/>
                </a:solidFill>
              </a:rPr>
              <a:t>[</a:t>
            </a:r>
            <a:r>
              <a:rPr lang="en-US" sz="2800" dirty="0" err="1">
                <a:solidFill>
                  <a:srgbClr val="FF9900"/>
                </a:solidFill>
              </a:rPr>
              <a:t>Imase</a:t>
            </a:r>
            <a:r>
              <a:rPr lang="en-US" sz="2800" dirty="0">
                <a:solidFill>
                  <a:srgbClr val="FF9900"/>
                </a:solidFill>
              </a:rPr>
              <a:t> Waxman 91</a:t>
            </a:r>
            <a:r>
              <a:rPr sz="2800" dirty="0">
                <a:solidFill>
                  <a:srgbClr val="FF9900"/>
                </a:solidFill>
              </a:rPr>
              <a:t>]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Goal: pick smallest # sets to cover all elements.">
                <a:extLst>
                  <a:ext uri="{FF2B5EF4-FFF2-40B4-BE49-F238E27FC236}">
                    <a16:creationId xmlns:a16="http://schemas.microsoft.com/office/drawing/2014/main" id="{FD85665C-CDA6-FB26-5918-DEC343C2850F}"/>
                  </a:ext>
                </a:extLst>
              </p:cNvPr>
              <p:cNvSpPr txBox="1"/>
              <p:nvPr/>
            </p:nvSpPr>
            <p:spPr>
              <a:xfrm>
                <a:off x="1536987" y="7881856"/>
                <a:ext cx="9933653" cy="718145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val="1"/>
                </a:ext>
              </a:extLst>
            </p:spPr>
            <p:txBody>
              <a:bodyPr wrap="square"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r>
                  <a:rPr lang="en-US" dirty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rPr>
                  <a:t>Thm 1:</a:t>
                </a:r>
                <a:r>
                  <a:rPr lang="en-US" dirty="0"/>
                  <a:t> greedy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competitive</a:t>
                </a:r>
              </a:p>
            </p:txBody>
          </p:sp>
        </mc:Choice>
        <mc:Fallback xmlns="">
          <p:sp>
            <p:nvSpPr>
              <p:cNvPr id="7" name="Goal: pick smallest # sets to cover all elements.">
                <a:extLst>
                  <a:ext uri="{FF2B5EF4-FFF2-40B4-BE49-F238E27FC236}">
                    <a16:creationId xmlns:a16="http://schemas.microsoft.com/office/drawing/2014/main" id="{FD85665C-CDA6-FB26-5918-DEC343C285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6987" y="7881856"/>
                <a:ext cx="9933653" cy="718145"/>
              </a:xfrm>
              <a:prstGeom prst="rect">
                <a:avLst/>
              </a:prstGeom>
              <a:blipFill>
                <a:blip r:embed="rId3"/>
                <a:stretch>
                  <a:fillRect l="-2577" t="-14407" b="-34746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:m="http://schemas.openxmlformats.org/officeDocument/2006/math" xmlns="" xmlns:a14="http://schemas.microsoft.com/office/drawing/2010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93E2136-511E-4F67-841D-2DDB5B187A9D}"/>
              </a:ext>
            </a:extLst>
          </p:cNvPr>
          <p:cNvCxnSpPr/>
          <p:nvPr/>
        </p:nvCxnSpPr>
        <p:spPr>
          <a:xfrm>
            <a:off x="6854909" y="8600001"/>
            <a:ext cx="1066800" cy="1524000"/>
          </a:xfrm>
          <a:prstGeom prst="straightConnector1">
            <a:avLst/>
          </a:prstGeom>
          <a:noFill/>
          <a:ln w="76200" cap="flat">
            <a:solidFill>
              <a:srgbClr val="FFFFFF"/>
            </a:solidFill>
            <a:prstDash val="solid"/>
            <a:miter lim="400000"/>
            <a:headEnd type="triangle" w="med" len="med"/>
            <a:tailEnd type="none" w="med" len="med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30F20252-A855-44F7-B5C2-6A19A2E05F09}"/>
              </a:ext>
            </a:extLst>
          </p:cNvPr>
          <p:cNvSpPr txBox="1"/>
          <p:nvPr/>
        </p:nvSpPr>
        <p:spPr>
          <a:xfrm>
            <a:off x="7978616" y="10124001"/>
            <a:ext cx="3625994" cy="59503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Lato Regular"/>
                <a:ea typeface="Lato Regular"/>
                <a:cs typeface="Lato Regular"/>
                <a:sym typeface="Lato Regular"/>
              </a:rPr>
              <a:t>number of requests</a:t>
            </a: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FFB07E9B-E221-43AD-9AF0-C5FE96E9FB82}"/>
              </a:ext>
            </a:extLst>
          </p:cNvPr>
          <p:cNvCxnSpPr>
            <a:cxnSpLocks/>
          </p:cNvCxnSpPr>
          <p:nvPr/>
        </p:nvCxnSpPr>
        <p:spPr>
          <a:xfrm flipH="1">
            <a:off x="3071446" y="8841015"/>
            <a:ext cx="1339418" cy="2225570"/>
          </a:xfrm>
          <a:prstGeom prst="straightConnector1">
            <a:avLst/>
          </a:prstGeom>
          <a:noFill/>
          <a:ln w="76200" cap="flat">
            <a:solidFill>
              <a:srgbClr val="FFFFFF"/>
            </a:solidFill>
            <a:prstDash val="solid"/>
            <a:miter lim="400000"/>
            <a:headEnd type="triangle" w="med" len="med"/>
            <a:tailEnd type="none" w="med" len="med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4423A528-1E47-4995-9352-1156988A468B}"/>
              </a:ext>
            </a:extLst>
          </p:cNvPr>
          <p:cNvSpPr txBox="1"/>
          <p:nvPr/>
        </p:nvSpPr>
        <p:spPr>
          <a:xfrm>
            <a:off x="782814" y="11443916"/>
            <a:ext cx="4770537" cy="59503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Lato Regular"/>
                <a:ea typeface="Lato Regular"/>
                <a:cs typeface="Lato Regular"/>
                <a:sym typeface="Lato Regular"/>
              </a:rPr>
              <a:t>works in unknown metric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3ACA4C2F-6372-4576-AC8D-54CF0E254CD2}"/>
              </a:ext>
            </a:extLst>
          </p:cNvPr>
          <p:cNvCxnSpPr>
            <a:cxnSpLocks/>
          </p:cNvCxnSpPr>
          <p:nvPr/>
        </p:nvCxnSpPr>
        <p:spPr>
          <a:xfrm flipH="1" flipV="1">
            <a:off x="4410864" y="5648908"/>
            <a:ext cx="197051" cy="2232948"/>
          </a:xfrm>
          <a:prstGeom prst="straightConnector1">
            <a:avLst/>
          </a:prstGeom>
          <a:noFill/>
          <a:ln w="76200" cap="flat">
            <a:solidFill>
              <a:srgbClr val="FFFFFF"/>
            </a:solidFill>
            <a:prstDash val="solid"/>
            <a:miter lim="400000"/>
            <a:headEnd type="triangle" w="med" len="med"/>
            <a:tailEnd type="none" w="med" len="med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CEC4BCE8-B23E-4D69-8FCA-23E5DB3A4971}"/>
                  </a:ext>
                </a:extLst>
              </p:cNvPr>
              <p:cNvSpPr txBox="1"/>
              <p:nvPr/>
            </p:nvSpPr>
            <p:spPr>
              <a:xfrm>
                <a:off x="2702327" y="4812859"/>
                <a:ext cx="6043386" cy="59503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Lato Regular"/>
                    <a:ea typeface="Lato Regular"/>
                    <a:cs typeface="Lato Regular"/>
                    <a:sym typeface="Lato Regular"/>
                  </a:rPr>
                  <a:t>connect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32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</m:ctrlPr>
                      </m:sSubPr>
                      <m:e>
                        <m:r>
                          <a:rPr kumimoji="0" lang="en-US" sz="32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𝑣</m:t>
                        </m:r>
                      </m:e>
                      <m:sub>
                        <m:r>
                          <a:rPr kumimoji="0" lang="en-US" sz="32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𝑡</m:t>
                        </m:r>
                      </m:sub>
                    </m:sSub>
                  </m:oMath>
                </a14:m>
                <a:r>
                  <a: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Lato Regular"/>
                    <a:ea typeface="Lato Regular"/>
                    <a:cs typeface="Lato Regular"/>
                    <a:sym typeface="Lato Regular"/>
                  </a:rPr>
                  <a:t> to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kumimoji="0" lang="en-US" sz="32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kumimoji="0" lang="en-US" sz="3200" b="0" i="0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arg</m:t>
                        </m:r>
                      </m:fName>
                      <m:e>
                        <m:func>
                          <m:funcPr>
                            <m:ctrlPr>
                              <a:rPr kumimoji="0" lang="en-US" sz="3200" b="0" i="1" u="none" strike="noStrike" cap="none" spc="0" normalizeH="0" baseline="0" smtClean="0">
                                <a:ln>
                                  <a:noFill/>
                                </a:ln>
                                <a:solidFill>
                                  <a:srgbClr val="FFFFFF"/>
                                </a:solidFill>
                                <a:effectLst/>
                                <a:uFillTx/>
                                <a:latin typeface="Cambria Math" panose="02040503050406030204" pitchFamily="18" charset="0"/>
                                <a:ea typeface="Lato Regular"/>
                                <a:cs typeface="Lato Regular"/>
                                <a:sym typeface="Lato Regular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kumimoji="0" lang="en-US" sz="3200" b="0" i="1" u="none" strike="noStrike" cap="none" spc="0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FF"/>
                                    </a:solidFill>
                                    <a:effectLst/>
                                    <a:uFillTx/>
                                    <a:latin typeface="Cambria Math" panose="02040503050406030204" pitchFamily="18" charset="0"/>
                                    <a:ea typeface="Lato Regular"/>
                                    <a:cs typeface="Lato Regular"/>
                                    <a:sym typeface="Lato Regular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kumimoji="0" lang="en-US" sz="3200" b="0" i="0" u="none" strike="noStrike" cap="none" spc="0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FF"/>
                                    </a:solidFill>
                                    <a:effectLst/>
                                    <a:uFillTx/>
                                    <a:latin typeface="Cambria Math" panose="02040503050406030204" pitchFamily="18" charset="0"/>
                                    <a:ea typeface="Lato Regular"/>
                                    <a:cs typeface="Lato Regular"/>
                                    <a:sym typeface="Lato Regular"/>
                                  </a:rPr>
                                  <m:t>min</m:t>
                                </m:r>
                              </m:e>
                              <m:lim>
                                <m:r>
                                  <a:rPr kumimoji="0" lang="en-US" sz="3200" b="0" i="1" u="none" strike="noStrike" cap="none" spc="0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FF"/>
                                    </a:solidFill>
                                    <a:effectLst/>
                                    <a:uFillTx/>
                                    <a:latin typeface="Cambria Math" panose="02040503050406030204" pitchFamily="18" charset="0"/>
                                    <a:ea typeface="Lato Regular"/>
                                    <a:cs typeface="Lato Regular"/>
                                    <a:sym typeface="Lato Regular"/>
                                  </a:rPr>
                                  <m:t>𝑠</m:t>
                                </m:r>
                                <m:r>
                                  <a:rPr kumimoji="0" lang="en-US" sz="3200" b="0" i="1" u="none" strike="noStrike" cap="none" spc="0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FF"/>
                                    </a:solidFill>
                                    <a:effectLst/>
                                    <a:uFillTx/>
                                    <a:latin typeface="Cambria Math" panose="02040503050406030204" pitchFamily="18" charset="0"/>
                                    <a:ea typeface="Lato Regular"/>
                                    <a:cs typeface="Lato Regular"/>
                                    <a:sym typeface="Lato Regular"/>
                                  </a:rPr>
                                  <m:t>&lt;</m:t>
                                </m:r>
                                <m:r>
                                  <a:rPr kumimoji="0" lang="en-US" sz="3200" b="0" i="1" u="none" strike="noStrike" cap="none" spc="0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FF"/>
                                    </a:solidFill>
                                    <a:effectLst/>
                                    <a:uFillTx/>
                                    <a:latin typeface="Cambria Math" panose="02040503050406030204" pitchFamily="18" charset="0"/>
                                    <a:ea typeface="Lato Regular"/>
                                    <a:cs typeface="Lato Regular"/>
                                    <a:sym typeface="Lato Regular"/>
                                  </a:rPr>
                                  <m:t>𝑡</m:t>
                                </m:r>
                              </m:lim>
                            </m:limLow>
                          </m:fName>
                          <m:e>
                            <m:r>
                              <a:rPr kumimoji="0" lang="en-US" sz="3200" b="0" i="1" u="none" strike="noStrike" cap="none" spc="0" normalizeH="0" baseline="0" smtClean="0">
                                <a:ln>
                                  <a:noFill/>
                                </a:ln>
                                <a:solidFill>
                                  <a:srgbClr val="FFFFFF"/>
                                </a:solidFill>
                                <a:effectLst/>
                                <a:uFillTx/>
                                <a:latin typeface="Cambria Math" panose="02040503050406030204" pitchFamily="18" charset="0"/>
                                <a:ea typeface="Lato Regular"/>
                                <a:cs typeface="Lato Regular"/>
                                <a:sym typeface="Lato Regular"/>
                              </a:rPr>
                              <m:t>𝑑</m:t>
                            </m:r>
                            <m:r>
                              <a:rPr kumimoji="0" lang="en-US" sz="3200" b="0" i="1" u="none" strike="noStrike" cap="none" spc="0" normalizeH="0" baseline="0" smtClean="0">
                                <a:ln>
                                  <a:noFill/>
                                </a:ln>
                                <a:solidFill>
                                  <a:srgbClr val="FFFFFF"/>
                                </a:solidFill>
                                <a:effectLst/>
                                <a:uFillTx/>
                                <a:latin typeface="Cambria Math" panose="02040503050406030204" pitchFamily="18" charset="0"/>
                                <a:ea typeface="Lato Regular"/>
                                <a:cs typeface="Lato Regular"/>
                                <a:sym typeface="Lato Regular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kumimoji="0" lang="en-US" sz="3200" b="0" i="1" u="none" strike="noStrike" cap="none" spc="0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FF"/>
                                    </a:solidFill>
                                    <a:effectLst/>
                                    <a:uFillTx/>
                                    <a:latin typeface="Cambria Math" panose="02040503050406030204" pitchFamily="18" charset="0"/>
                                    <a:ea typeface="Lato Regular"/>
                                    <a:cs typeface="Lato Regular"/>
                                    <a:sym typeface="Lato Regular"/>
                                  </a:rPr>
                                </m:ctrlPr>
                              </m:sSubPr>
                              <m:e>
                                <m:r>
                                  <a:rPr kumimoji="0" lang="en-US" sz="3200" b="0" i="1" u="none" strike="noStrike" cap="none" spc="0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FF"/>
                                    </a:solidFill>
                                    <a:effectLst/>
                                    <a:uFillTx/>
                                    <a:latin typeface="Cambria Math" panose="02040503050406030204" pitchFamily="18" charset="0"/>
                                    <a:ea typeface="Lato Regular"/>
                                    <a:cs typeface="Lato Regular"/>
                                    <a:sym typeface="Lato Regular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kumimoji="0" lang="en-US" sz="3200" b="0" i="1" u="none" strike="noStrike" cap="none" spc="0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FF"/>
                                    </a:solidFill>
                                    <a:effectLst/>
                                    <a:uFillTx/>
                                    <a:latin typeface="Cambria Math" panose="02040503050406030204" pitchFamily="18" charset="0"/>
                                    <a:ea typeface="Lato Regular"/>
                                    <a:cs typeface="Lato Regular"/>
                                    <a:sym typeface="Lato Regular"/>
                                  </a:rPr>
                                  <m:t>𝑠</m:t>
                                </m:r>
                              </m:sub>
                            </m:sSub>
                            <m:r>
                              <a:rPr kumimoji="0" lang="en-US" sz="3200" b="0" i="1" u="none" strike="noStrike" cap="none" spc="0" normalizeH="0" baseline="0" smtClean="0">
                                <a:ln>
                                  <a:noFill/>
                                </a:ln>
                                <a:solidFill>
                                  <a:srgbClr val="FFFFFF"/>
                                </a:solidFill>
                                <a:effectLst/>
                                <a:uFillTx/>
                                <a:latin typeface="Cambria Math" panose="02040503050406030204" pitchFamily="18" charset="0"/>
                                <a:ea typeface="Lato Regular"/>
                                <a:cs typeface="Lato Regular"/>
                                <a:sym typeface="Lato Regular"/>
                              </a:rPr>
                              <m:t>, </m:t>
                            </m:r>
                            <m:sSub>
                              <m:sSubPr>
                                <m:ctrlPr>
                                  <a:rPr kumimoji="0" lang="en-US" sz="3200" b="0" i="1" u="none" strike="noStrike" cap="none" spc="0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FF"/>
                                    </a:solidFill>
                                    <a:effectLst/>
                                    <a:uFillTx/>
                                    <a:latin typeface="Cambria Math" panose="02040503050406030204" pitchFamily="18" charset="0"/>
                                    <a:ea typeface="Lato Regular"/>
                                    <a:cs typeface="Lato Regular"/>
                                    <a:sym typeface="Lato Regular"/>
                                  </a:rPr>
                                </m:ctrlPr>
                              </m:sSubPr>
                              <m:e>
                                <m:r>
                                  <a:rPr kumimoji="0" lang="en-US" sz="3200" b="0" i="1" u="none" strike="noStrike" cap="none" spc="0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FF"/>
                                    </a:solidFill>
                                    <a:effectLst/>
                                    <a:uFillTx/>
                                    <a:latin typeface="Cambria Math" panose="02040503050406030204" pitchFamily="18" charset="0"/>
                                    <a:ea typeface="Lato Regular"/>
                                    <a:cs typeface="Lato Regular"/>
                                    <a:sym typeface="Lato Regular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kumimoji="0" lang="en-US" sz="3200" b="0" i="1" u="none" strike="noStrike" cap="none" spc="0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FF"/>
                                    </a:solidFill>
                                    <a:effectLst/>
                                    <a:uFillTx/>
                                    <a:latin typeface="Cambria Math" panose="02040503050406030204" pitchFamily="18" charset="0"/>
                                    <a:ea typeface="Lato Regular"/>
                                    <a:cs typeface="Lato Regular"/>
                                    <a:sym typeface="Lato Regular"/>
                                  </a:rPr>
                                  <m:t>𝑡</m:t>
                                </m:r>
                              </m:sub>
                            </m:sSub>
                            <m:r>
                              <a:rPr kumimoji="0" lang="en-US" sz="3200" b="0" i="1" u="none" strike="noStrike" cap="none" spc="0" normalizeH="0" baseline="0" smtClean="0">
                                <a:ln>
                                  <a:noFill/>
                                </a:ln>
                                <a:solidFill>
                                  <a:srgbClr val="FFFFFF"/>
                                </a:solidFill>
                                <a:effectLst/>
                                <a:uFillTx/>
                                <a:latin typeface="Cambria Math" panose="02040503050406030204" pitchFamily="18" charset="0"/>
                                <a:ea typeface="Lato Regular"/>
                                <a:cs typeface="Lato Regular"/>
                                <a:sym typeface="Lato Regular"/>
                              </a:rPr>
                              <m:t>)</m:t>
                            </m:r>
                          </m:e>
                        </m:func>
                      </m:e>
                    </m:func>
                  </m:oMath>
                </a14:m>
                <a:endParaRPr kumimoji="0" lang="en-US" sz="3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Lato Regular"/>
                  <a:ea typeface="Lato Regular"/>
                  <a:cs typeface="Lato Regular"/>
                  <a:sym typeface="Lato Regular"/>
                </a:endParaRPr>
              </a:p>
            </p:txBody>
          </p:sp>
        </mc:Choice>
        <mc:Fallback xmlns="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CEC4BCE8-B23E-4D69-8FCA-23E5DB3A49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2327" y="4812859"/>
                <a:ext cx="6043386" cy="595035"/>
              </a:xfrm>
              <a:prstGeom prst="rect">
                <a:avLst/>
              </a:prstGeom>
              <a:blipFill>
                <a:blip r:embed="rId4"/>
                <a:stretch>
                  <a:fillRect l="-2722" t="-13402" b="-31959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806838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10">
        <p159:morph option="byObject"/>
      </p:transition>
    </mc:Choice>
    <mc:Fallback xmlns="">
      <p:transition>
        <p:fade/>
      </p:transition>
    </mc:Fallback>
  </mc:AlternateContent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5" grpId="0"/>
      <p:bldP spid="50" grpId="0"/>
      <p:bldP spid="5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Online Set Cove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online (</a:t>
            </a:r>
            <a:r>
              <a:rPr lang="en-US" dirty="0" err="1"/>
              <a:t>steiner</a:t>
            </a:r>
            <a:r>
              <a:rPr lang="en-US" dirty="0"/>
              <a:t>) tree</a:t>
            </a:r>
            <a:endParaRPr dirty="0"/>
          </a:p>
        </p:txBody>
      </p:sp>
      <p:sp>
        <p:nvSpPr>
          <p:cNvPr id="5" name="[Alon Awerbuch Azar Buchbinder Naor 03]">
            <a:extLst>
              <a:ext uri="{FF2B5EF4-FFF2-40B4-BE49-F238E27FC236}">
                <a16:creationId xmlns:a16="http://schemas.microsoft.com/office/drawing/2014/main" id="{69C7657B-9A22-5E17-1C8D-23B7D0AA9F18}"/>
              </a:ext>
            </a:extLst>
          </p:cNvPr>
          <p:cNvSpPr txBox="1"/>
          <p:nvPr/>
        </p:nvSpPr>
        <p:spPr>
          <a:xfrm>
            <a:off x="17334825" y="13181670"/>
            <a:ext cx="6933568" cy="4473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lnSpc>
                <a:spcPct val="80000"/>
              </a:lnSpc>
              <a:defRPr sz="5500" spc="-110">
                <a:solidFill>
                  <a:schemeClr val="accent6"/>
                </a:solidFill>
                <a:latin typeface="+mn-lt"/>
                <a:ea typeface="+mn-ea"/>
                <a:cs typeface="+mn-cs"/>
                <a:sym typeface="Lato Bold"/>
              </a:defRPr>
            </a:lvl1pPr>
          </a:lstStyle>
          <a:p>
            <a:pPr algn="r"/>
            <a:r>
              <a:rPr sz="2800" dirty="0">
                <a:solidFill>
                  <a:srgbClr val="FF9900"/>
                </a:solidFill>
              </a:rPr>
              <a:t>[</a:t>
            </a:r>
            <a:r>
              <a:rPr lang="en-US" sz="2800" dirty="0" err="1">
                <a:solidFill>
                  <a:srgbClr val="FF9900"/>
                </a:solidFill>
              </a:rPr>
              <a:t>Imase</a:t>
            </a:r>
            <a:r>
              <a:rPr lang="en-US" sz="2800" dirty="0">
                <a:solidFill>
                  <a:srgbClr val="FF9900"/>
                </a:solidFill>
              </a:rPr>
              <a:t> Waxman 91</a:t>
            </a:r>
            <a:r>
              <a:rPr sz="2800" dirty="0">
                <a:solidFill>
                  <a:srgbClr val="FF9900"/>
                </a:solidFill>
              </a:rPr>
              <a:t>]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Goal: pick smallest # sets to cover all elements.">
                <a:extLst>
                  <a:ext uri="{FF2B5EF4-FFF2-40B4-BE49-F238E27FC236}">
                    <a16:creationId xmlns:a16="http://schemas.microsoft.com/office/drawing/2014/main" id="{FD85665C-CDA6-FB26-5918-DEC343C2850F}"/>
                  </a:ext>
                </a:extLst>
              </p:cNvPr>
              <p:cNvSpPr txBox="1"/>
              <p:nvPr/>
            </p:nvSpPr>
            <p:spPr>
              <a:xfrm>
                <a:off x="1536987" y="7881856"/>
                <a:ext cx="9933653" cy="718145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val="1"/>
                </a:ext>
              </a:extLst>
            </p:spPr>
            <p:txBody>
              <a:bodyPr wrap="square" lIns="50800" tIns="50800" rIns="50800" bIns="50800" anchor="ctr">
                <a:spAutoFit/>
              </a:bodyPr>
              <a:lstStyle>
                <a:lvl1pPr algn="l">
                  <a:defRPr sz="4000"/>
                </a:lvl1pPr>
              </a:lstStyle>
              <a:p>
                <a:r>
                  <a:rPr lang="en-US" dirty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rPr>
                  <a:t>Thm 1:</a:t>
                </a:r>
                <a:r>
                  <a:rPr lang="en-US" dirty="0"/>
                  <a:t> greedy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competitive</a:t>
                </a:r>
              </a:p>
            </p:txBody>
          </p:sp>
        </mc:Choice>
        <mc:Fallback xmlns="">
          <p:sp>
            <p:nvSpPr>
              <p:cNvPr id="7" name="Goal: pick smallest # sets to cover all elements.">
                <a:extLst>
                  <a:ext uri="{FF2B5EF4-FFF2-40B4-BE49-F238E27FC236}">
                    <a16:creationId xmlns:a16="http://schemas.microsoft.com/office/drawing/2014/main" id="{FD85665C-CDA6-FB26-5918-DEC343C285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6987" y="7881856"/>
                <a:ext cx="9933653" cy="718145"/>
              </a:xfrm>
              <a:prstGeom prst="rect">
                <a:avLst/>
              </a:prstGeom>
              <a:blipFill>
                <a:blip r:embed="rId3"/>
                <a:stretch>
                  <a:fillRect l="-2577" t="-14407" b="-34746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:m="http://schemas.openxmlformats.org/officeDocument/2006/math" xmlns="" xmlns:a14="http://schemas.microsoft.com/office/drawing/2010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93E2136-511E-4F67-841D-2DDB5B187A9D}"/>
              </a:ext>
            </a:extLst>
          </p:cNvPr>
          <p:cNvCxnSpPr/>
          <p:nvPr/>
        </p:nvCxnSpPr>
        <p:spPr>
          <a:xfrm>
            <a:off x="6854909" y="8600001"/>
            <a:ext cx="1066800" cy="1524000"/>
          </a:xfrm>
          <a:prstGeom prst="straightConnector1">
            <a:avLst/>
          </a:prstGeom>
          <a:noFill/>
          <a:ln w="76200" cap="flat">
            <a:solidFill>
              <a:srgbClr val="FFFFFF"/>
            </a:solidFill>
            <a:prstDash val="solid"/>
            <a:miter lim="400000"/>
            <a:headEnd type="triangle" w="med" len="med"/>
            <a:tailEnd type="none" w="med" len="med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30F20252-A855-44F7-B5C2-6A19A2E05F09}"/>
              </a:ext>
            </a:extLst>
          </p:cNvPr>
          <p:cNvSpPr txBox="1"/>
          <p:nvPr/>
        </p:nvSpPr>
        <p:spPr>
          <a:xfrm>
            <a:off x="7978616" y="10124001"/>
            <a:ext cx="3625994" cy="59503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Lato Regular"/>
                <a:ea typeface="Lato Regular"/>
                <a:cs typeface="Lato Regular"/>
                <a:sym typeface="Lato Regular"/>
              </a:rPr>
              <a:t>number of requests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BF4592F-341B-47EA-A402-6D314359E7E4}"/>
              </a:ext>
            </a:extLst>
          </p:cNvPr>
          <p:cNvGrpSpPr/>
          <p:nvPr/>
        </p:nvGrpSpPr>
        <p:grpSpPr>
          <a:xfrm>
            <a:off x="13965905" y="2995904"/>
            <a:ext cx="8473179" cy="7074677"/>
            <a:chOff x="13965905" y="2995904"/>
            <a:chExt cx="8473179" cy="7074677"/>
          </a:xfrm>
        </p:grpSpPr>
        <p:sp>
          <p:nvSpPr>
            <p:cNvPr id="44" name="Oval 6">
              <a:extLst>
                <a:ext uri="{FF2B5EF4-FFF2-40B4-BE49-F238E27FC236}">
                  <a16:creationId xmlns:a16="http://schemas.microsoft.com/office/drawing/2014/main" id="{7CD78711-0E9B-41ED-9E4C-6712D20B3A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65905" y="8301913"/>
              <a:ext cx="484182" cy="442167"/>
            </a:xfrm>
            <a:prstGeom prst="ellipse">
              <a:avLst/>
            </a:prstGeom>
            <a:solidFill>
              <a:srgbClr val="00B0F0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6" name="Oval 9">
              <a:extLst>
                <a:ext uri="{FF2B5EF4-FFF2-40B4-BE49-F238E27FC236}">
                  <a16:creationId xmlns:a16="http://schemas.microsoft.com/office/drawing/2014/main" id="{C16813D1-142C-4E8E-BCC5-CC0B6E149F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86813" y="5869992"/>
              <a:ext cx="484182" cy="442167"/>
            </a:xfrm>
            <a:prstGeom prst="ellipse">
              <a:avLst/>
            </a:prstGeom>
            <a:solidFill>
              <a:srgbClr val="00B0F0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7" name="Oval 10">
              <a:extLst>
                <a:ext uri="{FF2B5EF4-FFF2-40B4-BE49-F238E27FC236}">
                  <a16:creationId xmlns:a16="http://schemas.microsoft.com/office/drawing/2014/main" id="{572CCC9E-5C3C-478F-B0B7-B541667B4C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70996" y="8744081"/>
              <a:ext cx="484182" cy="442167"/>
            </a:xfrm>
            <a:prstGeom prst="ellipse">
              <a:avLst/>
            </a:prstGeom>
            <a:solidFill>
              <a:srgbClr val="00B0F0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8" name="Oval 11">
              <a:extLst>
                <a:ext uri="{FF2B5EF4-FFF2-40B4-BE49-F238E27FC236}">
                  <a16:creationId xmlns:a16="http://schemas.microsoft.com/office/drawing/2014/main" id="{D2141410-324A-4F01-B60B-D54D3FB63F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70995" y="4543490"/>
              <a:ext cx="484182" cy="442167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52" name="Oval 17">
              <a:extLst>
                <a:ext uri="{FF2B5EF4-FFF2-40B4-BE49-F238E27FC236}">
                  <a16:creationId xmlns:a16="http://schemas.microsoft.com/office/drawing/2014/main" id="{8D09A502-9308-424D-886F-456865B08E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54902" y="6312159"/>
              <a:ext cx="484182" cy="442167"/>
            </a:xfrm>
            <a:prstGeom prst="ellipse">
              <a:avLst/>
            </a:prstGeom>
            <a:solidFill>
              <a:srgbClr val="00B0F0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54" name="Oval 20">
              <a:extLst>
                <a:ext uri="{FF2B5EF4-FFF2-40B4-BE49-F238E27FC236}">
                  <a16:creationId xmlns:a16="http://schemas.microsoft.com/office/drawing/2014/main" id="{AF0EF70B-81E1-4006-9C7E-2F5C95EB96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02632" y="8080830"/>
              <a:ext cx="484182" cy="442167"/>
            </a:xfrm>
            <a:prstGeom prst="ellipse">
              <a:avLst/>
            </a:prstGeom>
            <a:solidFill>
              <a:srgbClr val="00B0F0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55" name="Oval 21">
              <a:extLst>
                <a:ext uri="{FF2B5EF4-FFF2-40B4-BE49-F238E27FC236}">
                  <a16:creationId xmlns:a16="http://schemas.microsoft.com/office/drawing/2014/main" id="{C2AC9065-636B-4D3D-9F3C-95FFDB7F10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65630" y="4322406"/>
              <a:ext cx="484182" cy="442167"/>
            </a:xfrm>
            <a:prstGeom prst="ellipse">
              <a:avLst/>
            </a:prstGeom>
            <a:solidFill>
              <a:srgbClr val="00B0F0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57" name="Oval 23">
              <a:extLst>
                <a:ext uri="{FF2B5EF4-FFF2-40B4-BE49-F238E27FC236}">
                  <a16:creationId xmlns:a16="http://schemas.microsoft.com/office/drawing/2014/main" id="{5ADDC8A6-F3A0-4548-92DC-790FB9DC12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081449" y="9628414"/>
              <a:ext cx="484182" cy="442167"/>
            </a:xfrm>
            <a:prstGeom prst="ellipse">
              <a:avLst/>
            </a:prstGeom>
            <a:solidFill>
              <a:srgbClr val="00B0F0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58" name="Oval 24">
              <a:extLst>
                <a:ext uri="{FF2B5EF4-FFF2-40B4-BE49-F238E27FC236}">
                  <a16:creationId xmlns:a16="http://schemas.microsoft.com/office/drawing/2014/main" id="{7A12A0B4-4BDF-4A81-B02D-B659CD03D7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34268" y="2995904"/>
              <a:ext cx="484182" cy="442167"/>
            </a:xfrm>
            <a:prstGeom prst="ellipse">
              <a:avLst/>
            </a:prstGeom>
            <a:solidFill>
              <a:srgbClr val="00B0F0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59" name="Oval 27">
              <a:extLst>
                <a:ext uri="{FF2B5EF4-FFF2-40B4-BE49-F238E27FC236}">
                  <a16:creationId xmlns:a16="http://schemas.microsoft.com/office/drawing/2014/main" id="{278DA464-3434-42FF-BAFF-DE3BA21E59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39358" y="5648908"/>
              <a:ext cx="484182" cy="442167"/>
            </a:xfrm>
            <a:prstGeom prst="ellipse">
              <a:avLst/>
            </a:prstGeom>
            <a:solidFill>
              <a:srgbClr val="00B0F0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0" name="Oval 28">
              <a:extLst>
                <a:ext uri="{FF2B5EF4-FFF2-40B4-BE49-F238E27FC236}">
                  <a16:creationId xmlns:a16="http://schemas.microsoft.com/office/drawing/2014/main" id="{2CEA37ED-7B47-4FF4-A450-3DEB4CBDC3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33994" y="4322406"/>
              <a:ext cx="484182" cy="442167"/>
            </a:xfrm>
            <a:prstGeom prst="ellipse">
              <a:avLst/>
            </a:prstGeom>
            <a:solidFill>
              <a:srgbClr val="00B0F0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61" name="Oval 30">
              <a:extLst>
                <a:ext uri="{FF2B5EF4-FFF2-40B4-BE49-F238E27FC236}">
                  <a16:creationId xmlns:a16="http://schemas.microsoft.com/office/drawing/2014/main" id="{2F0332A6-26C5-443D-8BF5-595C058AD1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76359" y="9628414"/>
              <a:ext cx="484182" cy="442167"/>
            </a:xfrm>
            <a:prstGeom prst="ellipse">
              <a:avLst/>
            </a:prstGeom>
            <a:solidFill>
              <a:srgbClr val="00B0F0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3" name="Oval 32">
              <a:extLst>
                <a:ext uri="{FF2B5EF4-FFF2-40B4-BE49-F238E27FC236}">
                  <a16:creationId xmlns:a16="http://schemas.microsoft.com/office/drawing/2014/main" id="{E29C92C1-A86E-44C8-A365-972F577E95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91903" y="7196494"/>
              <a:ext cx="484182" cy="442167"/>
            </a:xfrm>
            <a:prstGeom prst="ellipse">
              <a:avLst/>
            </a:prstGeom>
            <a:solidFill>
              <a:srgbClr val="00B0F0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5" name="Oval 37">
              <a:extLst>
                <a:ext uri="{FF2B5EF4-FFF2-40B4-BE49-F238E27FC236}">
                  <a16:creationId xmlns:a16="http://schemas.microsoft.com/office/drawing/2014/main" id="{B5FF61D7-34EA-434E-8B8D-B57D59E3FC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76360" y="6091077"/>
              <a:ext cx="484182" cy="442167"/>
            </a:xfrm>
            <a:prstGeom prst="ellipse">
              <a:avLst/>
            </a:prstGeom>
            <a:solidFill>
              <a:srgbClr val="00B0F0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6" name="Oval 38">
              <a:extLst>
                <a:ext uri="{FF2B5EF4-FFF2-40B4-BE49-F238E27FC236}">
                  <a16:creationId xmlns:a16="http://schemas.microsoft.com/office/drawing/2014/main" id="{DA10A660-14E1-452B-A24D-782975C85B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97267" y="3880239"/>
              <a:ext cx="484182" cy="442167"/>
            </a:xfrm>
            <a:prstGeom prst="ellipse">
              <a:avLst/>
            </a:prstGeom>
            <a:solidFill>
              <a:srgbClr val="00B0F0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7" name="Oval 41">
              <a:extLst>
                <a:ext uri="{FF2B5EF4-FFF2-40B4-BE49-F238E27FC236}">
                  <a16:creationId xmlns:a16="http://schemas.microsoft.com/office/drawing/2014/main" id="{BACF67E2-BE0C-448D-899F-5E440923D2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18449" y="4322406"/>
              <a:ext cx="484182" cy="442167"/>
            </a:xfrm>
            <a:prstGeom prst="ellipse">
              <a:avLst/>
            </a:prstGeom>
            <a:solidFill>
              <a:srgbClr val="00B0F0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1FE11BB6-E196-403C-BCD5-C0BBCAD72F5E}"/>
                </a:ext>
              </a:extLst>
            </p:cNvPr>
            <p:cNvGrpSpPr/>
            <p:nvPr/>
          </p:nvGrpSpPr>
          <p:grpSpPr>
            <a:xfrm>
              <a:off x="15589634" y="4257653"/>
              <a:ext cx="3773176" cy="5435515"/>
              <a:chOff x="15589634" y="4257653"/>
              <a:chExt cx="3773176" cy="5435515"/>
            </a:xfrm>
            <a:solidFill>
              <a:schemeClr val="accent1">
                <a:lumMod val="60000"/>
                <a:lumOff val="40000"/>
              </a:schemeClr>
            </a:solidFill>
          </p:grpSpPr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E96C7B75-2990-4792-B7A8-039D8A631F1F}"/>
                  </a:ext>
                </a:extLst>
              </p:cNvPr>
              <p:cNvCxnSpPr>
                <a:cxnSpLocks/>
                <a:stCxn id="67" idx="6"/>
                <a:endCxn id="48" idx="2"/>
              </p:cNvCxnSpPr>
              <p:nvPr/>
            </p:nvCxnSpPr>
            <p:spPr>
              <a:xfrm>
                <a:off x="15902631" y="4543490"/>
                <a:ext cx="968364" cy="221084"/>
              </a:xfrm>
              <a:prstGeom prst="line">
                <a:avLst/>
              </a:prstGeom>
              <a:grpFill/>
              <a:ln w="762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4A8BECA3-7FE1-42EC-9812-846ED61B7599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17371832" y="4240997"/>
                <a:ext cx="350589" cy="383901"/>
              </a:xfrm>
              <a:prstGeom prst="line">
                <a:avLst/>
              </a:prstGeom>
              <a:grpFill/>
              <a:ln w="762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58635C88-B873-4B44-BDFA-BAEB103E1B52}"/>
                  </a:ext>
                </a:extLst>
              </p:cNvPr>
              <p:cNvCxnSpPr>
                <a:cxnSpLocks/>
                <a:endCxn id="46" idx="7"/>
              </p:cNvCxnSpPr>
              <p:nvPr/>
            </p:nvCxnSpPr>
            <p:spPr>
              <a:xfrm flipH="1">
                <a:off x="16800088" y="4985657"/>
                <a:ext cx="383903" cy="949089"/>
              </a:xfrm>
              <a:prstGeom prst="line">
                <a:avLst/>
              </a:prstGeom>
              <a:grpFill/>
              <a:ln w="762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7D9DCDD9-3625-4658-BBFF-32B58A9FDF72}"/>
                  </a:ext>
                </a:extLst>
              </p:cNvPr>
              <p:cNvCxnSpPr>
                <a:cxnSpLocks/>
                <a:stCxn id="65" idx="6"/>
                <a:endCxn id="46" idx="2"/>
              </p:cNvCxnSpPr>
              <p:nvPr/>
            </p:nvCxnSpPr>
            <p:spPr>
              <a:xfrm flipV="1">
                <a:off x="15660542" y="6091076"/>
                <a:ext cx="726271" cy="221085"/>
              </a:xfrm>
              <a:prstGeom prst="line">
                <a:avLst/>
              </a:prstGeom>
              <a:grpFill/>
              <a:ln w="762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C4B55EEA-F84B-478E-94B1-DBA2EF51421F}"/>
                  </a:ext>
                </a:extLst>
              </p:cNvPr>
              <p:cNvCxnSpPr/>
              <p:nvPr/>
            </p:nvCxnSpPr>
            <p:spPr>
              <a:xfrm flipV="1">
                <a:off x="16870995" y="5869992"/>
                <a:ext cx="968363" cy="221084"/>
              </a:xfrm>
              <a:prstGeom prst="line">
                <a:avLst/>
              </a:prstGeom>
              <a:grpFill/>
              <a:ln w="762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F0790B1F-3ED1-46AA-A4B8-6C1E8CA9FE11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H="1">
                <a:off x="18190261" y="6088699"/>
                <a:ext cx="1234923" cy="1110174"/>
              </a:xfrm>
              <a:prstGeom prst="line">
                <a:avLst/>
              </a:prstGeom>
              <a:grpFill/>
              <a:ln w="762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7BDCE163-5046-489A-9D37-6B52F53D820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6215628" y="6312159"/>
                <a:ext cx="484181" cy="1768671"/>
              </a:xfrm>
              <a:prstGeom prst="line">
                <a:avLst/>
              </a:prstGeom>
              <a:grpFill/>
              <a:ln w="762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58049E7B-3F9E-45C2-9EEA-472A4AC494F3}"/>
                  </a:ext>
                </a:extLst>
              </p:cNvPr>
              <p:cNvCxnSpPr>
                <a:cxnSpLocks/>
                <a:stCxn id="54" idx="4"/>
                <a:endCxn id="61" idx="7"/>
              </p:cNvCxnSpPr>
              <p:nvPr/>
            </p:nvCxnSpPr>
            <p:spPr>
              <a:xfrm flipH="1">
                <a:off x="15589634" y="8522997"/>
                <a:ext cx="555089" cy="1170171"/>
              </a:xfrm>
              <a:prstGeom prst="line">
                <a:avLst/>
              </a:prstGeom>
              <a:grpFill/>
              <a:ln w="762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A33E7695-51A3-40C2-BEF9-6D3275F8FE1D}"/>
                  </a:ext>
                </a:extLst>
              </p:cNvPr>
              <p:cNvCxnSpPr/>
              <p:nvPr/>
            </p:nvCxnSpPr>
            <p:spPr>
              <a:xfrm flipH="1" flipV="1">
                <a:off x="16315907" y="8458243"/>
                <a:ext cx="625996" cy="350592"/>
              </a:xfrm>
              <a:prstGeom prst="line">
                <a:avLst/>
              </a:prstGeom>
              <a:grpFill/>
              <a:ln w="762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20635798-9876-4C56-B7B6-0E08FAD90A0F}"/>
                </a:ext>
              </a:extLst>
            </p:cNvPr>
            <p:cNvCxnSpPr>
              <a:cxnSpLocks/>
              <a:stCxn id="55" idx="1"/>
              <a:endCxn id="66" idx="6"/>
            </p:cNvCxnSpPr>
            <p:nvPr/>
          </p:nvCxnSpPr>
          <p:spPr>
            <a:xfrm flipH="1" flipV="1">
              <a:off x="18081449" y="4101323"/>
              <a:ext cx="555088" cy="285837"/>
            </a:xfrm>
            <a:prstGeom prst="line">
              <a:avLst/>
            </a:prstGeom>
            <a:noFill/>
            <a:ln w="76200" cap="flat">
              <a:solidFill>
                <a:srgbClr val="FFFF00"/>
              </a:soli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C98EEC9B-6254-416A-A2AE-7BE829F4BE7A}"/>
                </a:ext>
              </a:extLst>
            </p:cNvPr>
            <p:cNvCxnSpPr>
              <a:cxnSpLocks/>
              <a:stCxn id="67" idx="0"/>
              <a:endCxn id="58" idx="4"/>
            </p:cNvCxnSpPr>
            <p:nvPr/>
          </p:nvCxnSpPr>
          <p:spPr>
            <a:xfrm flipH="1" flipV="1">
              <a:off x="15176359" y="3438071"/>
              <a:ext cx="484181" cy="884335"/>
            </a:xfrm>
            <a:prstGeom prst="line">
              <a:avLst/>
            </a:prstGeom>
            <a:noFill/>
            <a:ln w="76200" cap="flat">
              <a:solidFill>
                <a:srgbClr val="FFFF00"/>
              </a:soli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736879F9-440B-40E6-9833-034E2E903726}"/>
                </a:ext>
              </a:extLst>
            </p:cNvPr>
            <p:cNvCxnSpPr>
              <a:cxnSpLocks/>
              <a:stCxn id="55" idx="6"/>
              <a:endCxn id="60" idx="2"/>
            </p:cNvCxnSpPr>
            <p:nvPr/>
          </p:nvCxnSpPr>
          <p:spPr>
            <a:xfrm>
              <a:off x="19049812" y="4543490"/>
              <a:ext cx="484182" cy="0"/>
            </a:xfrm>
            <a:prstGeom prst="line">
              <a:avLst/>
            </a:prstGeom>
            <a:noFill/>
            <a:ln w="76200" cap="flat">
              <a:solidFill>
                <a:srgbClr val="FFFF00"/>
              </a:soli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A468DEB3-051F-4D8F-8E3F-59A9DD3E89D9}"/>
                </a:ext>
              </a:extLst>
            </p:cNvPr>
            <p:cNvCxnSpPr>
              <a:cxnSpLocks/>
              <a:stCxn id="57" idx="1"/>
              <a:endCxn id="47" idx="5"/>
            </p:cNvCxnSpPr>
            <p:nvPr/>
          </p:nvCxnSpPr>
          <p:spPr>
            <a:xfrm flipH="1" flipV="1">
              <a:off x="17284271" y="9121494"/>
              <a:ext cx="868085" cy="571674"/>
            </a:xfrm>
            <a:prstGeom prst="line">
              <a:avLst/>
            </a:prstGeom>
            <a:noFill/>
            <a:ln w="76200" cap="flat">
              <a:solidFill>
                <a:srgbClr val="FFFF00"/>
              </a:soli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6BB796B9-00B2-402E-9BC7-62620514906B}"/>
                </a:ext>
              </a:extLst>
            </p:cNvPr>
            <p:cNvCxnSpPr>
              <a:cxnSpLocks/>
              <a:stCxn id="61" idx="1"/>
              <a:endCxn id="44" idx="5"/>
            </p:cNvCxnSpPr>
            <p:nvPr/>
          </p:nvCxnSpPr>
          <p:spPr>
            <a:xfrm flipH="1" flipV="1">
              <a:off x="14379180" y="8679326"/>
              <a:ext cx="868086" cy="1013842"/>
            </a:xfrm>
            <a:prstGeom prst="line">
              <a:avLst/>
            </a:prstGeom>
            <a:noFill/>
            <a:ln w="76200" cap="flat">
              <a:solidFill>
                <a:srgbClr val="FFFF00"/>
              </a:soli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74C67C60-D719-4022-A1FA-6CE722C89A41}"/>
                </a:ext>
              </a:extLst>
            </p:cNvPr>
            <p:cNvCxnSpPr>
              <a:cxnSpLocks/>
              <a:stCxn id="52" idx="2"/>
              <a:endCxn id="63" idx="7"/>
            </p:cNvCxnSpPr>
            <p:nvPr/>
          </p:nvCxnSpPr>
          <p:spPr>
            <a:xfrm flipH="1">
              <a:off x="19705178" y="6533243"/>
              <a:ext cx="2249724" cy="728005"/>
            </a:xfrm>
            <a:prstGeom prst="line">
              <a:avLst/>
            </a:prstGeom>
            <a:noFill/>
            <a:ln w="76200" cap="flat">
              <a:solidFill>
                <a:srgbClr val="FFFF00"/>
              </a:soli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88" name="Oval 13">
              <a:extLst>
                <a:ext uri="{FF2B5EF4-FFF2-40B4-BE49-F238E27FC236}">
                  <a16:creationId xmlns:a16="http://schemas.microsoft.com/office/drawing/2014/main" id="{A1F676C0-4F98-4855-9C4E-A37D370AFF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84271" y="8522996"/>
              <a:ext cx="484182" cy="442167"/>
            </a:xfrm>
            <a:prstGeom prst="ellipse">
              <a:avLst/>
            </a:prstGeom>
            <a:solidFill>
              <a:srgbClr val="00B0F0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1EEA4676-1A1F-438A-9D8D-DF2F7A38F2AB}"/>
                </a:ext>
              </a:extLst>
            </p:cNvPr>
            <p:cNvCxnSpPr>
              <a:cxnSpLocks/>
              <a:stCxn id="88" idx="0"/>
              <a:endCxn id="63" idx="4"/>
            </p:cNvCxnSpPr>
            <p:nvPr/>
          </p:nvCxnSpPr>
          <p:spPr>
            <a:xfrm flipH="1" flipV="1">
              <a:off x="19533994" y="7638661"/>
              <a:ext cx="292368" cy="884335"/>
            </a:xfrm>
            <a:prstGeom prst="line">
              <a:avLst/>
            </a:prstGeom>
            <a:noFill/>
            <a:ln w="76200" cap="flat">
              <a:solidFill>
                <a:srgbClr val="FFFF00"/>
              </a:soli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48825436-2EB8-47D4-AE64-EBFC139CA826}"/>
              </a:ext>
            </a:extLst>
          </p:cNvPr>
          <p:cNvSpPr txBox="1"/>
          <p:nvPr/>
        </p:nvSpPr>
        <p:spPr>
          <a:xfrm>
            <a:off x="20122669" y="10692305"/>
            <a:ext cx="3664466" cy="59503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Lato Regular"/>
                <a:ea typeface="Lato Regular"/>
                <a:cs typeface="Lato Regular"/>
                <a:sym typeface="Lato Regular"/>
              </a:rPr>
              <a:t>suppose this is OPT</a:t>
            </a: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FFB07E9B-E221-43AD-9AF0-C5FE96E9FB82}"/>
              </a:ext>
            </a:extLst>
          </p:cNvPr>
          <p:cNvCxnSpPr>
            <a:cxnSpLocks/>
          </p:cNvCxnSpPr>
          <p:nvPr/>
        </p:nvCxnSpPr>
        <p:spPr>
          <a:xfrm flipH="1">
            <a:off x="3071446" y="8841015"/>
            <a:ext cx="1339418" cy="2225570"/>
          </a:xfrm>
          <a:prstGeom prst="straightConnector1">
            <a:avLst/>
          </a:prstGeom>
          <a:noFill/>
          <a:ln w="76200" cap="flat">
            <a:solidFill>
              <a:srgbClr val="FFFFFF"/>
            </a:solidFill>
            <a:prstDash val="solid"/>
            <a:miter lim="400000"/>
            <a:headEnd type="triangle" w="med" len="med"/>
            <a:tailEnd type="none" w="med" len="med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4423A528-1E47-4995-9352-1156988A468B}"/>
              </a:ext>
            </a:extLst>
          </p:cNvPr>
          <p:cNvSpPr txBox="1"/>
          <p:nvPr/>
        </p:nvSpPr>
        <p:spPr>
          <a:xfrm>
            <a:off x="782814" y="11443916"/>
            <a:ext cx="4770537" cy="59503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Lato Regular"/>
                <a:ea typeface="Lato Regular"/>
                <a:cs typeface="Lato Regular"/>
                <a:sym typeface="Lato Regular"/>
              </a:rPr>
              <a:t>works in unknown metric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3ACA4C2F-6372-4576-AC8D-54CF0E254CD2}"/>
              </a:ext>
            </a:extLst>
          </p:cNvPr>
          <p:cNvCxnSpPr>
            <a:cxnSpLocks/>
          </p:cNvCxnSpPr>
          <p:nvPr/>
        </p:nvCxnSpPr>
        <p:spPr>
          <a:xfrm flipH="1" flipV="1">
            <a:off x="4410864" y="5648908"/>
            <a:ext cx="197051" cy="2232948"/>
          </a:xfrm>
          <a:prstGeom prst="straightConnector1">
            <a:avLst/>
          </a:prstGeom>
          <a:noFill/>
          <a:ln w="76200" cap="flat">
            <a:solidFill>
              <a:srgbClr val="FFFFFF"/>
            </a:solidFill>
            <a:prstDash val="solid"/>
            <a:miter lim="400000"/>
            <a:headEnd type="triangle" w="med" len="med"/>
            <a:tailEnd type="none" w="med" len="med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CEC4BCE8-B23E-4D69-8FCA-23E5DB3A4971}"/>
                  </a:ext>
                </a:extLst>
              </p:cNvPr>
              <p:cNvSpPr txBox="1"/>
              <p:nvPr/>
            </p:nvSpPr>
            <p:spPr>
              <a:xfrm>
                <a:off x="2702327" y="4812859"/>
                <a:ext cx="6043386" cy="59503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Lato Regular"/>
                    <a:ea typeface="Lato Regular"/>
                    <a:cs typeface="Lato Regular"/>
                    <a:sym typeface="Lato Regular"/>
                  </a:rPr>
                  <a:t>connect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32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</m:ctrlPr>
                      </m:sSubPr>
                      <m:e>
                        <m:r>
                          <a:rPr kumimoji="0" lang="en-US" sz="32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𝑣</m:t>
                        </m:r>
                      </m:e>
                      <m:sub>
                        <m:r>
                          <a:rPr kumimoji="0" lang="en-US" sz="32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𝑡</m:t>
                        </m:r>
                      </m:sub>
                    </m:sSub>
                  </m:oMath>
                </a14:m>
                <a:r>
                  <a: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Lato Regular"/>
                    <a:ea typeface="Lato Regular"/>
                    <a:cs typeface="Lato Regular"/>
                    <a:sym typeface="Lato Regular"/>
                  </a:rPr>
                  <a:t> to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kumimoji="0" lang="en-US" sz="32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kumimoji="0" lang="en-US" sz="3200" b="0" i="0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Lato Regular"/>
                            <a:cs typeface="Lato Regular"/>
                            <a:sym typeface="Lato Regular"/>
                          </a:rPr>
                          <m:t>arg</m:t>
                        </m:r>
                      </m:fName>
                      <m:e>
                        <m:func>
                          <m:funcPr>
                            <m:ctrlPr>
                              <a:rPr kumimoji="0" lang="en-US" sz="3200" b="0" i="1" u="none" strike="noStrike" cap="none" spc="0" normalizeH="0" baseline="0" smtClean="0">
                                <a:ln>
                                  <a:noFill/>
                                </a:ln>
                                <a:solidFill>
                                  <a:srgbClr val="FFFFFF"/>
                                </a:solidFill>
                                <a:effectLst/>
                                <a:uFillTx/>
                                <a:latin typeface="Cambria Math" panose="02040503050406030204" pitchFamily="18" charset="0"/>
                                <a:ea typeface="Lato Regular"/>
                                <a:cs typeface="Lato Regular"/>
                                <a:sym typeface="Lato Regular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kumimoji="0" lang="en-US" sz="3200" b="0" i="1" u="none" strike="noStrike" cap="none" spc="0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FF"/>
                                    </a:solidFill>
                                    <a:effectLst/>
                                    <a:uFillTx/>
                                    <a:latin typeface="Cambria Math" panose="02040503050406030204" pitchFamily="18" charset="0"/>
                                    <a:ea typeface="Lato Regular"/>
                                    <a:cs typeface="Lato Regular"/>
                                    <a:sym typeface="Lato Regular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kumimoji="0" lang="en-US" sz="3200" b="0" i="0" u="none" strike="noStrike" cap="none" spc="0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FF"/>
                                    </a:solidFill>
                                    <a:effectLst/>
                                    <a:uFillTx/>
                                    <a:latin typeface="Cambria Math" panose="02040503050406030204" pitchFamily="18" charset="0"/>
                                    <a:ea typeface="Lato Regular"/>
                                    <a:cs typeface="Lato Regular"/>
                                    <a:sym typeface="Lato Regular"/>
                                  </a:rPr>
                                  <m:t>min</m:t>
                                </m:r>
                              </m:e>
                              <m:lim>
                                <m:r>
                                  <a:rPr kumimoji="0" lang="en-US" sz="3200" b="0" i="1" u="none" strike="noStrike" cap="none" spc="0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FF"/>
                                    </a:solidFill>
                                    <a:effectLst/>
                                    <a:uFillTx/>
                                    <a:latin typeface="Cambria Math" panose="02040503050406030204" pitchFamily="18" charset="0"/>
                                    <a:ea typeface="Lato Regular"/>
                                    <a:cs typeface="Lato Regular"/>
                                    <a:sym typeface="Lato Regular"/>
                                  </a:rPr>
                                  <m:t>𝑠</m:t>
                                </m:r>
                                <m:r>
                                  <a:rPr kumimoji="0" lang="en-US" sz="3200" b="0" i="1" u="none" strike="noStrike" cap="none" spc="0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FF"/>
                                    </a:solidFill>
                                    <a:effectLst/>
                                    <a:uFillTx/>
                                    <a:latin typeface="Cambria Math" panose="02040503050406030204" pitchFamily="18" charset="0"/>
                                    <a:ea typeface="Lato Regular"/>
                                    <a:cs typeface="Lato Regular"/>
                                    <a:sym typeface="Lato Regular"/>
                                  </a:rPr>
                                  <m:t>&lt;</m:t>
                                </m:r>
                                <m:r>
                                  <a:rPr kumimoji="0" lang="en-US" sz="3200" b="0" i="1" u="none" strike="noStrike" cap="none" spc="0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FF"/>
                                    </a:solidFill>
                                    <a:effectLst/>
                                    <a:uFillTx/>
                                    <a:latin typeface="Cambria Math" panose="02040503050406030204" pitchFamily="18" charset="0"/>
                                    <a:ea typeface="Lato Regular"/>
                                    <a:cs typeface="Lato Regular"/>
                                    <a:sym typeface="Lato Regular"/>
                                  </a:rPr>
                                  <m:t>𝑡</m:t>
                                </m:r>
                              </m:lim>
                            </m:limLow>
                          </m:fName>
                          <m:e>
                            <m:r>
                              <a:rPr kumimoji="0" lang="en-US" sz="3200" b="0" i="1" u="none" strike="noStrike" cap="none" spc="0" normalizeH="0" baseline="0" smtClean="0">
                                <a:ln>
                                  <a:noFill/>
                                </a:ln>
                                <a:solidFill>
                                  <a:srgbClr val="FFFFFF"/>
                                </a:solidFill>
                                <a:effectLst/>
                                <a:uFillTx/>
                                <a:latin typeface="Cambria Math" panose="02040503050406030204" pitchFamily="18" charset="0"/>
                                <a:ea typeface="Lato Regular"/>
                                <a:cs typeface="Lato Regular"/>
                                <a:sym typeface="Lato Regular"/>
                              </a:rPr>
                              <m:t>𝑑</m:t>
                            </m:r>
                            <m:r>
                              <a:rPr kumimoji="0" lang="en-US" sz="3200" b="0" i="1" u="none" strike="noStrike" cap="none" spc="0" normalizeH="0" baseline="0" smtClean="0">
                                <a:ln>
                                  <a:noFill/>
                                </a:ln>
                                <a:solidFill>
                                  <a:srgbClr val="FFFFFF"/>
                                </a:solidFill>
                                <a:effectLst/>
                                <a:uFillTx/>
                                <a:latin typeface="Cambria Math" panose="02040503050406030204" pitchFamily="18" charset="0"/>
                                <a:ea typeface="Lato Regular"/>
                                <a:cs typeface="Lato Regular"/>
                                <a:sym typeface="Lato Regular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kumimoji="0" lang="en-US" sz="3200" b="0" i="1" u="none" strike="noStrike" cap="none" spc="0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FF"/>
                                    </a:solidFill>
                                    <a:effectLst/>
                                    <a:uFillTx/>
                                    <a:latin typeface="Cambria Math" panose="02040503050406030204" pitchFamily="18" charset="0"/>
                                    <a:ea typeface="Lato Regular"/>
                                    <a:cs typeface="Lato Regular"/>
                                    <a:sym typeface="Lato Regular"/>
                                  </a:rPr>
                                </m:ctrlPr>
                              </m:sSubPr>
                              <m:e>
                                <m:r>
                                  <a:rPr kumimoji="0" lang="en-US" sz="3200" b="0" i="1" u="none" strike="noStrike" cap="none" spc="0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FF"/>
                                    </a:solidFill>
                                    <a:effectLst/>
                                    <a:uFillTx/>
                                    <a:latin typeface="Cambria Math" panose="02040503050406030204" pitchFamily="18" charset="0"/>
                                    <a:ea typeface="Lato Regular"/>
                                    <a:cs typeface="Lato Regular"/>
                                    <a:sym typeface="Lato Regular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kumimoji="0" lang="en-US" sz="3200" b="0" i="1" u="none" strike="noStrike" cap="none" spc="0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FF"/>
                                    </a:solidFill>
                                    <a:effectLst/>
                                    <a:uFillTx/>
                                    <a:latin typeface="Cambria Math" panose="02040503050406030204" pitchFamily="18" charset="0"/>
                                    <a:ea typeface="Lato Regular"/>
                                    <a:cs typeface="Lato Regular"/>
                                    <a:sym typeface="Lato Regular"/>
                                  </a:rPr>
                                  <m:t>𝑠</m:t>
                                </m:r>
                              </m:sub>
                            </m:sSub>
                            <m:r>
                              <a:rPr kumimoji="0" lang="en-US" sz="3200" b="0" i="1" u="none" strike="noStrike" cap="none" spc="0" normalizeH="0" baseline="0" smtClean="0">
                                <a:ln>
                                  <a:noFill/>
                                </a:ln>
                                <a:solidFill>
                                  <a:srgbClr val="FFFFFF"/>
                                </a:solidFill>
                                <a:effectLst/>
                                <a:uFillTx/>
                                <a:latin typeface="Cambria Math" panose="02040503050406030204" pitchFamily="18" charset="0"/>
                                <a:ea typeface="Lato Regular"/>
                                <a:cs typeface="Lato Regular"/>
                                <a:sym typeface="Lato Regular"/>
                              </a:rPr>
                              <m:t>, </m:t>
                            </m:r>
                            <m:sSub>
                              <m:sSubPr>
                                <m:ctrlPr>
                                  <a:rPr kumimoji="0" lang="en-US" sz="3200" b="0" i="1" u="none" strike="noStrike" cap="none" spc="0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FF"/>
                                    </a:solidFill>
                                    <a:effectLst/>
                                    <a:uFillTx/>
                                    <a:latin typeface="Cambria Math" panose="02040503050406030204" pitchFamily="18" charset="0"/>
                                    <a:ea typeface="Lato Regular"/>
                                    <a:cs typeface="Lato Regular"/>
                                    <a:sym typeface="Lato Regular"/>
                                  </a:rPr>
                                </m:ctrlPr>
                              </m:sSubPr>
                              <m:e>
                                <m:r>
                                  <a:rPr kumimoji="0" lang="en-US" sz="3200" b="0" i="1" u="none" strike="noStrike" cap="none" spc="0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FF"/>
                                    </a:solidFill>
                                    <a:effectLst/>
                                    <a:uFillTx/>
                                    <a:latin typeface="Cambria Math" panose="02040503050406030204" pitchFamily="18" charset="0"/>
                                    <a:ea typeface="Lato Regular"/>
                                    <a:cs typeface="Lato Regular"/>
                                    <a:sym typeface="Lato Regular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kumimoji="0" lang="en-US" sz="3200" b="0" i="1" u="none" strike="noStrike" cap="none" spc="0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FF"/>
                                    </a:solidFill>
                                    <a:effectLst/>
                                    <a:uFillTx/>
                                    <a:latin typeface="Cambria Math" panose="02040503050406030204" pitchFamily="18" charset="0"/>
                                    <a:ea typeface="Lato Regular"/>
                                    <a:cs typeface="Lato Regular"/>
                                    <a:sym typeface="Lato Regular"/>
                                  </a:rPr>
                                  <m:t>𝑡</m:t>
                                </m:r>
                              </m:sub>
                            </m:sSub>
                            <m:r>
                              <a:rPr kumimoji="0" lang="en-US" sz="3200" b="0" i="1" u="none" strike="noStrike" cap="none" spc="0" normalizeH="0" baseline="0" smtClean="0">
                                <a:ln>
                                  <a:noFill/>
                                </a:ln>
                                <a:solidFill>
                                  <a:srgbClr val="FFFFFF"/>
                                </a:solidFill>
                                <a:effectLst/>
                                <a:uFillTx/>
                                <a:latin typeface="Cambria Math" panose="02040503050406030204" pitchFamily="18" charset="0"/>
                                <a:ea typeface="Lato Regular"/>
                                <a:cs typeface="Lato Regular"/>
                                <a:sym typeface="Lato Regular"/>
                              </a:rPr>
                              <m:t>)</m:t>
                            </m:r>
                          </m:e>
                        </m:func>
                      </m:e>
                    </m:func>
                  </m:oMath>
                </a14:m>
                <a:endParaRPr kumimoji="0" lang="en-US" sz="3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Lato Regular"/>
                  <a:ea typeface="Lato Regular"/>
                  <a:cs typeface="Lato Regular"/>
                  <a:sym typeface="Lato Regular"/>
                </a:endParaRPr>
              </a:p>
            </p:txBody>
          </p:sp>
        </mc:Choice>
        <mc:Fallback xmlns="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CEC4BCE8-B23E-4D69-8FCA-23E5DB3A49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2327" y="4812859"/>
                <a:ext cx="6043386" cy="595035"/>
              </a:xfrm>
              <a:prstGeom prst="rect">
                <a:avLst/>
              </a:prstGeom>
              <a:blipFill>
                <a:blip r:embed="rId4"/>
                <a:stretch>
                  <a:fillRect l="-2722" t="-13402" b="-31959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363874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10">
        <p159:morph option="byObject"/>
      </p:transition>
    </mc:Choice>
    <mc:Fallback xmlns="">
      <p:transition>
        <p:fade/>
      </p:transition>
    </mc:Fallback>
  </mc:AlternateContent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20_BasicBlack">
  <a:themeElements>
    <a:clrScheme name="20_Basic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20_BasicBlack">
      <a:majorFont>
        <a:latin typeface="Lato Bold"/>
        <a:ea typeface="Lato Bold"/>
        <a:cs typeface="Lato Bold"/>
      </a:majorFont>
      <a:minorFont>
        <a:latin typeface="Lato Bold"/>
        <a:ea typeface="Lato Bold"/>
        <a:cs typeface="Lato Bold"/>
      </a:minorFont>
    </a:fontScheme>
    <a:fmtScheme name="20_Basic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Lato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Lato Regular"/>
            <a:ea typeface="Lato Regular"/>
            <a:cs typeface="Lato Regular"/>
            <a:sym typeface="Lat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0_BasicBlack">
  <a:themeElements>
    <a:clrScheme name="20_Basic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20_BasicBlack">
      <a:majorFont>
        <a:latin typeface="Lato Bold"/>
        <a:ea typeface="Lato Bold"/>
        <a:cs typeface="Lato Bold"/>
      </a:majorFont>
      <a:minorFont>
        <a:latin typeface="Lato Bold"/>
        <a:ea typeface="Lato Bold"/>
        <a:cs typeface="Lato Bold"/>
      </a:minorFont>
    </a:fontScheme>
    <a:fmtScheme name="20_Basic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Lato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Lato Regular"/>
            <a:ea typeface="Lato Regular"/>
            <a:cs typeface="Lato Regular"/>
            <a:sym typeface="Lat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11707</TotalTime>
  <Words>1558</Words>
  <Application>Microsoft Office PowerPoint</Application>
  <PresentationFormat>Custom</PresentationFormat>
  <Paragraphs>252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8" baseType="lpstr">
      <vt:lpstr>Cambria Math</vt:lpstr>
      <vt:lpstr>Gotham Bold</vt:lpstr>
      <vt:lpstr>Gotham Medium</vt:lpstr>
      <vt:lpstr>Lato</vt:lpstr>
      <vt:lpstr>Lato Bold</vt:lpstr>
      <vt:lpstr>Lato Regular</vt:lpstr>
      <vt:lpstr>20_BasicBlack</vt:lpstr>
      <vt:lpstr>Online Algos: Old and New Lecture 2b: Network Design, Worst-case and Beyond </vt:lpstr>
      <vt:lpstr>Online Network Design</vt:lpstr>
      <vt:lpstr>PowerPoint Presentation</vt:lpstr>
      <vt:lpstr>(steiner) tree offline</vt:lpstr>
      <vt:lpstr>(steiner) tree offline</vt:lpstr>
      <vt:lpstr>(steiner) tree offline</vt:lpstr>
      <vt:lpstr>online Steiner tree: model choices</vt:lpstr>
      <vt:lpstr>online (steiner) tree</vt:lpstr>
      <vt:lpstr>online (steiner) tree</vt:lpstr>
      <vt:lpstr>online (steiner) tree</vt:lpstr>
      <vt:lpstr>online (steiner) tree</vt:lpstr>
      <vt:lpstr>online (steiner) tree</vt:lpstr>
      <vt:lpstr>online (steiner) tree</vt:lpstr>
      <vt:lpstr>online (steiner) tree</vt:lpstr>
      <vt:lpstr>roadmap for today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Algorithm #2</vt:lpstr>
      <vt:lpstr>Algorithm #2</vt:lpstr>
      <vt:lpstr>Algorithm #2</vt:lpstr>
      <vt:lpstr>PowerPoint Presentation</vt:lpstr>
      <vt:lpstr>PowerPoint Presentation</vt:lpstr>
      <vt:lpstr>roadmap for today</vt:lpstr>
      <vt:lpstr>PowerPoint Presentation</vt:lpstr>
      <vt:lpstr>stochastic (steiner) tree</vt:lpstr>
      <vt:lpstr>stochastic (steiner) tree</vt:lpstr>
      <vt:lpstr>roadmap for today</vt:lpstr>
      <vt:lpstr>lecture plan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Online Algorithms: going beyond the worst-case</dc:title>
  <dc:creator>Anupam Gupta</dc:creator>
  <cp:lastModifiedBy>Anupam Gupta</cp:lastModifiedBy>
  <cp:revision>174</cp:revision>
  <dcterms:modified xsi:type="dcterms:W3CDTF">2025-01-29T14:53:40Z</dcterms:modified>
</cp:coreProperties>
</file>