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sldIdLst>
    <p:sldId id="257" r:id="rId2"/>
    <p:sldId id="438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440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439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41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81" r:id="rId40"/>
    <p:sldId id="382" r:id="rId41"/>
    <p:sldId id="453" r:id="rId42"/>
    <p:sldId id="425" r:id="rId43"/>
    <p:sldId id="426" r:id="rId44"/>
    <p:sldId id="427" r:id="rId45"/>
    <p:sldId id="428" r:id="rId46"/>
    <p:sldId id="384" r:id="rId47"/>
    <p:sldId id="454" r:id="rId48"/>
  </p:sldIdLst>
  <p:sldSz cx="12192000" cy="6858000"/>
  <p:notesSz cx="6858000" cy="9144000"/>
  <p:embeddedFontLst>
    <p:embeddedFont>
      <p:font typeface="Calibri Light" panose="020F0302020204030204" pitchFamily="34" charset="0"/>
      <p:regular r:id="rId50"/>
      <p: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msy10" panose="020B0500000000000000"/>
      <p:regular r:id="rId56"/>
    </p:embeddedFont>
    <p:embeddedFont>
      <p:font typeface="Cambria Math" panose="02040503050406030204" pitchFamily="18" charset="0"/>
      <p:regular r:id="rId57"/>
    </p:embeddedFont>
    <p:embeddedFont>
      <p:font typeface="cmmi10" panose="020B0500000000000000"/>
      <p:regular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Garamond" panose="02020404030301010803" pitchFamily="18" charset="0"/>
      <p:regular r:id="rId61"/>
      <p:bold r:id="rId62"/>
      <p:italic r:id="rId63"/>
    </p:embeddedFont>
    <p:embeddedFont>
      <p:font typeface="MT Extra" panose="05050102010205020202" pitchFamily="18" charset="2"/>
      <p:regular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9AE2FC-78D5-4E1B-AC18-2D1FB2D34358}">
          <p14:sldIdLst>
            <p14:sldId id="257"/>
            <p14:sldId id="438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440"/>
            <p14:sldId id="357"/>
            <p14:sldId id="358"/>
            <p14:sldId id="359"/>
            <p14:sldId id="360"/>
            <p14:sldId id="361"/>
            <p14:sldId id="362"/>
            <p14:sldId id="363"/>
            <p14:sldId id="439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41"/>
            <p14:sldId id="365"/>
            <p14:sldId id="366"/>
            <p14:sldId id="367"/>
            <p14:sldId id="368"/>
            <p14:sldId id="369"/>
            <p14:sldId id="370"/>
            <p14:sldId id="371"/>
            <p14:sldId id="381"/>
            <p14:sldId id="382"/>
            <p14:sldId id="453"/>
            <p14:sldId id="425"/>
            <p14:sldId id="426"/>
            <p14:sldId id="427"/>
            <p14:sldId id="428"/>
            <p14:sldId id="384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2" pos="57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66"/>
    <a:srgbClr val="00CC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36" y="56"/>
      </p:cViewPr>
      <p:guideLst>
        <p:guide pos="57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E199F6-7446-453F-99F2-1A6E5A46EA22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254068A-8B0F-4B11-8535-1422FF250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1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63F297-CE3A-4C6C-A45D-DBF251F545E5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79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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s=0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mtClean="0">
                <a:latin typeface="cmsy10" pitchFamily="34" charset="0"/>
                <a:cs typeface="Arial" panose="020B0604020202020204" pitchFamily="34" charset="0"/>
              </a:rPr>
              <a:t>¢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  +  </a:t>
            </a:r>
            <a:r>
              <a:rPr lang="en-US" altLang="en-US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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s=t+1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mtClean="0">
                <a:latin typeface="cmsy10" pitchFamily="34" charset="0"/>
                <a:cs typeface="Arial" panose="020B0604020202020204" pitchFamily="34" charset="0"/>
              </a:rPr>
              <a:t>¢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	= </a:t>
            </a:r>
            <a:r>
              <a:rPr lang="en-US" altLang="en-US" smtClean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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s=0</a:t>
            </a:r>
            <a:r>
              <a:rPr lang="en-US" altLang="en-US" baseline="30000" smtClean="0">
                <a:latin typeface="Arial" panose="020B0604020202020204" pitchFamily="34" charset="0"/>
                <a:cs typeface="Arial" panose="020B0604020202020204" pitchFamily="34" charset="0"/>
              </a:rPr>
              <a:t>B-t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altLang="en-US" baseline="-2500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mtClean="0">
                <a:latin typeface="cmsy10" pitchFamily="34" charset="0"/>
                <a:cs typeface="Arial" panose="020B0604020202020204" pitchFamily="34" charset="0"/>
              </a:rPr>
              <a:t>¢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baseline="-250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5D5DF9-C1DB-43F5-9024-5652D14ED142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84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1CB77C-5723-4265-8120-75B332563989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7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19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86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203B9E-69C0-4573-86E0-154194220E03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No correlations between (i,c) and (i,c’)</a:t>
            </a:r>
          </a:p>
        </p:txBody>
      </p:sp>
    </p:spTree>
    <p:extLst>
      <p:ext uri="{BB962C8B-B14F-4D97-AF65-F5344CB8AC3E}">
        <p14:creationId xmlns:p14="http://schemas.microsoft.com/office/powerpoint/2010/main" val="189629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84E5BB-648A-40A9-9261-038C7FC10D95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4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DED5C-47ED-4004-9EFD-DE342000BA85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2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B1C758-20EE-42C3-9017-E8C34656E99B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3C0C1D-C9A3-42B1-A287-90BBBF911B1E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7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1CB77C-5723-4265-8120-75B332563989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0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1CB77C-5723-4265-8120-75B332563989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5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4-approx, 3-approx bipartite, unweighted 2-approx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878D4-CD90-4C08-82C1-15D7253327DE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1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3900" indent="-277813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14425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60513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6600" indent="-2222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38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10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82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35400" indent="-22225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1CB77C-5723-4265-8120-75B332563989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8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4253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475"/>
            <a:ext cx="10515600" cy="132556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6/24/2017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C7B54D3-AD2A-472A-B78E-D0A85DD0437A}" type="datetimeFigureOut">
              <a:rPr lang="en-US" smtClean="0"/>
              <a:pPr/>
              <a:t>6/24/2017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CB965B9-2BEF-49C3-8001-72214F5A3E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64563"/>
            <a:ext cx="8763000" cy="2107311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Approximation </a:t>
            </a:r>
            <a:r>
              <a:rPr lang="en-US" sz="4800" b="1" dirty="0" smtClean="0">
                <a:solidFill>
                  <a:srgbClr val="0000FF"/>
                </a:solidFill>
              </a:rPr>
              <a:t>Algorithms for</a:t>
            </a:r>
            <a:r>
              <a:rPr lang="en-US" sz="4800" b="1" dirty="0">
                <a:solidFill>
                  <a:srgbClr val="0000FF"/>
                </a:solidFill>
              </a:rPr>
              <a:t/>
            </a:r>
            <a:br>
              <a:rPr lang="en-US" sz="4800" b="1" dirty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Adaptive Stochastic Optimization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>
                <a:solidFill>
                  <a:srgbClr val="0000FF"/>
                </a:solidFill>
              </a:rPr>
              <a:t/>
            </a:r>
            <a:br>
              <a:rPr lang="en-US" sz="4800" b="1" dirty="0">
                <a:solidFill>
                  <a:srgbClr val="0000FF"/>
                </a:solidFill>
              </a:rPr>
            </a:br>
            <a:r>
              <a:rPr lang="en-US" sz="3100" b="1" dirty="0" smtClean="0">
                <a:solidFill>
                  <a:srgbClr val="0000FF"/>
                </a:solidFill>
              </a:rPr>
              <a:t>{knapsack, matching, probing, MABs}</a:t>
            </a:r>
            <a:br>
              <a:rPr lang="en-US" sz="3100" b="1" dirty="0" smtClean="0">
                <a:solidFill>
                  <a:srgbClr val="0000FF"/>
                </a:solidFill>
              </a:rPr>
            </a:br>
            <a:r>
              <a:rPr lang="en-US" sz="3100" b="1" dirty="0" smtClean="0">
                <a:solidFill>
                  <a:srgbClr val="0000FF"/>
                </a:solidFill>
              </a:rPr>
              <a:t>{decision trees, LPs, rounding}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95600" y="4191000"/>
            <a:ext cx="6400800" cy="2133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Anupam Gupta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Carnegie Mellon University</a:t>
            </a:r>
          </a:p>
          <a:p>
            <a:endParaRPr lang="en-US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IPCO Summer School</a:t>
            </a: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Lecture II</a:t>
            </a:r>
          </a:p>
        </p:txBody>
      </p:sp>
    </p:spTree>
    <p:extLst>
      <p:ext uri="{BB962C8B-B14F-4D97-AF65-F5344CB8AC3E}">
        <p14:creationId xmlns:p14="http://schemas.microsoft.com/office/powerpoint/2010/main" val="5254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56" y="541083"/>
            <a:ext cx="7793038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38212" y="1720594"/>
                <a:ext cx="10034587" cy="463575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 smtClean="0"/>
                  <a:t>Given </a:t>
                </a:r>
                <a:r>
                  <a:rPr lang="en-US" altLang="en-US" sz="2000" dirty="0"/>
                  <a:t>s</a:t>
                </a:r>
                <a:r>
                  <a:rPr lang="en-US" altLang="en-US" sz="2000" dirty="0" smtClean="0"/>
                  <a:t>tochastic </a:t>
                </a:r>
                <a:r>
                  <a:rPr lang="en-US" altLang="en-US" sz="2000" dirty="0"/>
                  <a:t>k</a:t>
                </a:r>
                <a:r>
                  <a:rPr lang="en-US" altLang="en-US" sz="2000" dirty="0" smtClean="0"/>
                  <a:t>napsack instance I</a:t>
                </a:r>
              </a:p>
              <a:p>
                <a:pPr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chemeClr val="folHlink"/>
                    </a:solidFill>
                  </a:rPr>
                  <a:t>   </a:t>
                </a:r>
                <a:r>
                  <a:rPr lang="en-US" altLang="en-US" sz="2000" b="1" dirty="0" smtClean="0">
                    <a:solidFill>
                      <a:srgbClr val="990033"/>
                    </a:solidFill>
                  </a:rPr>
                  <a:t>OPT(I)</a:t>
                </a:r>
                <a:r>
                  <a:rPr lang="en-US" altLang="en-US" sz="2000" b="1" dirty="0" smtClean="0">
                    <a:solidFill>
                      <a:schemeClr val="folHlink"/>
                    </a:solidFill>
                  </a:rPr>
                  <a:t> </a:t>
                </a:r>
                <a:r>
                  <a:rPr lang="en-US" altLang="en-US" sz="2000" b="1" dirty="0" smtClean="0"/>
                  <a:t>=</a:t>
                </a:r>
                <a:r>
                  <a:rPr lang="en-US" altLang="en-US" sz="2000" dirty="0" smtClean="0"/>
                  <a:t> max </a:t>
                </a:r>
                <a:r>
                  <a:rPr lang="en-US" altLang="en-US" sz="2000" b="1" dirty="0" smtClean="0"/>
                  <a:t>E </a:t>
                </a:r>
                <a:r>
                  <a:rPr lang="en-US" altLang="en-US" sz="2000" dirty="0" smtClean="0"/>
                  <a:t>[objective under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sz="2000" dirty="0" smtClean="0"/>
                  <a:t>] :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en-US" sz="2000" dirty="0" smtClean="0">
                    <a:solidFill>
                      <a:schemeClr val="folHlink"/>
                    </a:solidFill>
                  </a:rPr>
                  <a:t> </a:t>
                </a:r>
                <a:r>
                  <a:rPr lang="en-US" altLang="en-US" sz="2000" dirty="0" smtClean="0">
                    <a:solidFill>
                      <a:srgbClr val="990033"/>
                    </a:solidFill>
                  </a:rPr>
                  <a:t>is a policy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b="1" dirty="0">
                  <a:solidFill>
                    <a:srgbClr val="990033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b="1" dirty="0" smtClean="0">
                  <a:solidFill>
                    <a:srgbClr val="990033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b="1" dirty="0">
                  <a:solidFill>
                    <a:srgbClr val="990033"/>
                  </a:solidFill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000" b="1" dirty="0" smtClean="0">
                  <a:solidFill>
                    <a:srgbClr val="990033"/>
                  </a:solidFill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Ideal result: 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000" dirty="0">
                    <a:solidFill>
                      <a:srgbClr val="990033"/>
                    </a:solidFill>
                  </a:rPr>
                  <a:t>	</a:t>
                </a:r>
                <a:r>
                  <a:rPr lang="en-US" altLang="en-US" sz="2000" dirty="0" smtClean="0"/>
                  <a:t>give a poly-time non-adaptive policy </a:t>
                </a:r>
                <a:br>
                  <a:rPr lang="en-US" altLang="en-US" sz="2000" dirty="0" smtClean="0"/>
                </a:br>
                <a:r>
                  <a:rPr lang="en-US" altLang="en-US" sz="2000" dirty="0" smtClean="0"/>
                  <a:t>	that compares well to best adaptive policy.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000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000" dirty="0" smtClean="0"/>
                  <a:t>(proves both approximation ratio, and </a:t>
                </a:r>
                <a:r>
                  <a:rPr lang="en-US" altLang="en-US" sz="2000" dirty="0" err="1" smtClean="0"/>
                  <a:t>adaptivity</a:t>
                </a:r>
                <a:r>
                  <a:rPr lang="en-US" altLang="en-US" sz="2000" dirty="0" smtClean="0"/>
                  <a:t> gap).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8212" y="1720594"/>
                <a:ext cx="10034587" cy="4635755"/>
              </a:xfrm>
              <a:blipFill>
                <a:blip r:embed="rId3"/>
                <a:stretch>
                  <a:fillRect l="-668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02664" y="2800540"/>
            <a:ext cx="4889224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663300"/>
                </a:solidFill>
              </a:rPr>
              <a:t>Approximation ratio = max </a:t>
            </a:r>
            <a:r>
              <a:rPr lang="en-US" altLang="en-US" sz="2400" baseline="-25000" dirty="0">
                <a:solidFill>
                  <a:srgbClr val="663300"/>
                </a:solidFill>
              </a:rPr>
              <a:t>instance I</a:t>
            </a:r>
            <a:r>
              <a:rPr lang="en-US" altLang="en-US" sz="2400" dirty="0">
                <a:solidFill>
                  <a:srgbClr val="6633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00089" y="2702115"/>
            <a:ext cx="88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663300"/>
                </a:solidFill>
              </a:rPr>
              <a:t>OPT(I)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00089" y="3129154"/>
            <a:ext cx="8778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663300"/>
                </a:solidFill>
              </a:rPr>
              <a:t>ALG(I)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376289" y="3129153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DEBD96-C789-4C35-945D-D7C38020AB15}" type="slidenum">
              <a:rPr lang="en-US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E8AD4B-CD9C-4768-849D-BFEA16B76FC9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menu for today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dirty="0" smtClean="0"/>
              <a:t>Adaptive stochastic problems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 Stochastic knapsack (SK) basics, </a:t>
            </a:r>
            <a:r>
              <a:rPr lang="en-US" altLang="en-US" sz="2000" dirty="0" err="1" smtClean="0"/>
              <a:t>adaptivity</a:t>
            </a:r>
            <a:r>
              <a:rPr lang="en-US" altLang="en-US" sz="2000" dirty="0" smtClean="0"/>
              <a:t> gap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smtClean="0"/>
              <a:t>Non-adaptive algorithm for stochastic knapsack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</a:t>
            </a:r>
            <a:r>
              <a:rPr lang="en-US" altLang="en-US" sz="2100" dirty="0">
                <a:solidFill>
                  <a:prstClr val="black"/>
                </a:solidFill>
              </a:rPr>
              <a:t> </a:t>
            </a:r>
            <a:r>
              <a:rPr lang="en-US" altLang="en-US" sz="2100" dirty="0" smtClean="0">
                <a:solidFill>
                  <a:prstClr val="black"/>
                </a:solidFill>
              </a:rPr>
              <a:t>A simple LP relaxation to capture optimal policies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/>
              <a:t>Best box problem, and stochastic </a:t>
            </a:r>
            <a:r>
              <a:rPr lang="en-US" altLang="en-US" dirty="0" smtClean="0"/>
              <a:t>matchings</a:t>
            </a:r>
          </a:p>
          <a:p>
            <a:pPr marL="0" indent="0">
              <a:buNone/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       Another simple LP, versatile rounding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Correlated stochastic knapsack (CSK)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A richer LP, smarter rounding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3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</a:t>
            </a:r>
            <a:r>
              <a:rPr lang="en-US" altLang="en-US" dirty="0" smtClean="0"/>
              <a:t>tochastic </a:t>
            </a:r>
            <a:r>
              <a:rPr lang="en-US" altLang="en-US" dirty="0"/>
              <a:t>k</a:t>
            </a:r>
            <a:r>
              <a:rPr lang="en-US" altLang="en-US" dirty="0" smtClean="0"/>
              <a:t>napsack: </a:t>
            </a:r>
            <a:r>
              <a:rPr lang="en-US" altLang="en-US" dirty="0"/>
              <a:t>d</a:t>
            </a:r>
            <a:r>
              <a:rPr lang="en-US" altLang="en-US" dirty="0" smtClean="0"/>
              <a:t>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505540"/>
                <a:ext cx="7888288" cy="4456113"/>
              </a:xfrm>
            </p:spPr>
            <p:txBody>
              <a:bodyPr>
                <a:normAutofit lnSpcReduction="10000"/>
              </a:bodyPr>
              <a:lstStyle/>
              <a:p>
                <a:pPr eaLnBrk="1" hangingPunct="1"/>
                <a:endParaRPr lang="en-US" altLang="en-US" dirty="0" smtClean="0">
                  <a:solidFill>
                    <a:srgbClr val="008000"/>
                  </a:solidFill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dirty="0" smtClean="0"/>
                  <a:t>Jobs [n] := {1,2,</a:t>
                </a:r>
                <a:r>
                  <a:rPr lang="en-US" altLang="en-US" dirty="0" smtClean="0">
                    <a:latin typeface="MT Extra" panose="05050102010205020202" pitchFamily="18" charset="2"/>
                    <a:sym typeface="MT Extra" panose="05050102010205020202" pitchFamily="18" charset="2"/>
                  </a:rPr>
                  <a:t></a:t>
                </a:r>
                <a:r>
                  <a:rPr lang="en-US" altLang="en-US" dirty="0" smtClean="0"/>
                  <a:t>,n}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dirty="0" err="1" smtClean="0">
                    <a:solidFill>
                      <a:srgbClr val="008000"/>
                    </a:solidFill>
                  </a:rPr>
                  <a:t>r</a:t>
                </a:r>
                <a:r>
                  <a:rPr lang="en-US" altLang="en-US" baseline="-25000" dirty="0" err="1" smtClean="0">
                    <a:solidFill>
                      <a:srgbClr val="008000"/>
                    </a:solidFill>
                  </a:rPr>
                  <a:t>i</a:t>
                </a:r>
                <a:r>
                  <a:rPr lang="en-US" altLang="en-US" dirty="0" smtClean="0"/>
                  <a:t> = </a:t>
                </a:r>
                <a:r>
                  <a:rPr lang="en-US" altLang="en-US" dirty="0" smtClean="0">
                    <a:solidFill>
                      <a:srgbClr val="008000"/>
                    </a:solidFill>
                  </a:rPr>
                  <a:t>reward</a:t>
                </a:r>
                <a:r>
                  <a:rPr lang="en-US" altLang="en-US" dirty="0" smtClean="0"/>
                  <a:t> of job </a:t>
                </a:r>
                <a:r>
                  <a:rPr lang="en-US" altLang="en-US" dirty="0" err="1" smtClean="0"/>
                  <a:t>i</a:t>
                </a:r>
                <a:endParaRPr lang="en-US" altLang="en-US" dirty="0" smtClean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altLang="en-US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dirty="0" smtClean="0"/>
                  <a:t> = </a:t>
                </a:r>
                <a:r>
                  <a:rPr lang="en-US" altLang="en-US" dirty="0" smtClean="0">
                    <a:solidFill>
                      <a:srgbClr val="FF0000"/>
                    </a:solidFill>
                  </a:rPr>
                  <a:t>size</a:t>
                </a:r>
                <a:r>
                  <a:rPr lang="en-US" altLang="en-US" dirty="0" smtClean="0"/>
                  <a:t> of job </a:t>
                </a:r>
                <a:r>
                  <a:rPr lang="en-US" altLang="en-US" dirty="0" err="1" smtClean="0"/>
                  <a:t>i</a:t>
                </a:r>
                <a:r>
                  <a:rPr lang="en-US" altLang="en-US" dirty="0" smtClean="0"/>
                  <a:t> (random variable)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dirty="0" smtClean="0"/>
                  <a:t>Budget </a:t>
                </a:r>
                <a:r>
                  <a:rPr lang="en-US" altLang="en-US" b="1" dirty="0" smtClean="0"/>
                  <a:t>B</a:t>
                </a:r>
                <a:r>
                  <a:rPr lang="en-US" altLang="en-US" dirty="0" smtClean="0"/>
                  <a:t> = 1 (by scaling)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dirty="0" smtClean="0"/>
                  <a:t>Capped mean size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, 1}]</m:t>
                    </m:r>
                  </m:oMath>
                </a14:m>
                <a:endParaRPr lang="en-US" altLang="en-US" dirty="0" smtClean="0"/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i="1" dirty="0" smtClean="0">
                    <a:solidFill>
                      <a:srgbClr val="008000"/>
                    </a:solidFill>
                  </a:rPr>
                  <a:t>Effective</a:t>
                </a:r>
                <a:r>
                  <a:rPr lang="en-US" altLang="en-US" dirty="0" smtClean="0">
                    <a:solidFill>
                      <a:srgbClr val="008000"/>
                    </a:solidFill>
                  </a:rPr>
                  <a:t> reward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i="1" baseline="-2500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en-US" i="1" baseline="-2500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1]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133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505540"/>
                <a:ext cx="7888288" cy="4456113"/>
              </a:xfrm>
              <a:blipFill>
                <a:blip r:embed="rId2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84D422-46AB-47BE-9D8E-D4BF5803512E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LP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16868"/>
                <a:ext cx="8790728" cy="34440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altLang="en-US" dirty="0" smtClean="0"/>
                  <a:t>	max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i="1" baseline="-2500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altLang="en-US" dirty="0" smtClean="0"/>
                  <a:t>		</a:t>
                </a:r>
                <a:r>
                  <a:rPr lang="en-US" altLang="en-US" dirty="0" err="1" smtClean="0"/>
                  <a:t>s.t.</a:t>
                </a:r>
                <a:r>
                  <a:rPr lang="en-US" altLang="en-US" dirty="0" smtClean="0"/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</m:sSubSup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dirty="0" smtClean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altLang="en-US" dirty="0" smtClean="0"/>
                  <a:t>			x</a:t>
                </a:r>
                <a:r>
                  <a:rPr lang="en-US" altLang="en-US" baseline="-25000" dirty="0" smtClean="0"/>
                  <a:t>i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altLang="en-US" sz="1800" dirty="0" smtClean="0">
                    <a:latin typeface="cmsy10" pitchFamily="34" charset="0"/>
                  </a:rPr>
                  <a:t> </a:t>
                </a:r>
                <a:r>
                  <a:rPr lang="en-US" altLang="en-US" sz="2000" dirty="0" smtClean="0"/>
                  <a:t>[0,1]     </a:t>
                </a:r>
                <a:endParaRPr lang="en-US" altLang="en-US" dirty="0" smtClean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altLang="en-US" b="1" dirty="0" smtClean="0"/>
                  <a:t>Theorem</a:t>
                </a:r>
                <a:r>
                  <a:rPr lang="en-US" alt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dirty="0" smtClean="0"/>
              </a:p>
              <a:p>
                <a:pPr marL="0" indent="0">
                  <a:buNone/>
                  <a:defRPr/>
                </a:pPr>
                <a:r>
                  <a:rPr lang="en-US" altLang="en-US" sz="2200" dirty="0"/>
                  <a:t> </a:t>
                </a:r>
                <a:r>
                  <a:rPr lang="en-US" altLang="en-US" sz="2200" dirty="0" smtClean="0"/>
                  <a:t>       </a:t>
                </a:r>
                <a:r>
                  <a:rPr lang="en-US" altLang="en-US" sz="2200" b="1" dirty="0" err="1">
                    <a:solidFill>
                      <a:srgbClr val="663300"/>
                    </a:solidFill>
                  </a:rPr>
                  <a:t>T</a:t>
                </a:r>
                <a:r>
                  <a:rPr lang="en-US" altLang="en-US" sz="2200" b="1" baseline="-25000" dirty="0" err="1">
                    <a:solidFill>
                      <a:srgbClr val="663300"/>
                    </a:solidFill>
                  </a:rPr>
                  <a:t>i</a:t>
                </a:r>
                <a:r>
                  <a:rPr lang="en-US" altLang="en-US" sz="2200" dirty="0"/>
                  <a:t> := indicator that job </a:t>
                </a:r>
                <a:r>
                  <a:rPr lang="en-US" altLang="en-US" sz="2200" dirty="0" err="1"/>
                  <a:t>i</a:t>
                </a:r>
                <a:r>
                  <a:rPr lang="en-US" altLang="en-US" sz="2200" dirty="0"/>
                  <a:t> chosen in OPT (may not fit)</a:t>
                </a:r>
              </a:p>
              <a:p>
                <a:pPr marL="0" indent="0">
                  <a:buNone/>
                  <a:defRPr/>
                </a:pPr>
                <a:r>
                  <a:rPr lang="en-US" altLang="en-US" sz="2200" dirty="0"/>
                  <a:t>    </a:t>
                </a:r>
                <a:r>
                  <a:rPr lang="en-US" altLang="en-US" sz="2200" dirty="0" smtClean="0"/>
                  <a:t>    Consider </a:t>
                </a:r>
                <a:r>
                  <a:rPr lang="en-US" altLang="en-US" sz="2200" dirty="0"/>
                  <a:t>LP solution  x</a:t>
                </a:r>
                <a:r>
                  <a:rPr lang="en-US" altLang="en-US" sz="2200" baseline="-25000" dirty="0"/>
                  <a:t>i</a:t>
                </a:r>
                <a:r>
                  <a:rPr lang="en-US" altLang="en-US" sz="2200" dirty="0"/>
                  <a:t> = </a:t>
                </a:r>
                <a:r>
                  <a:rPr lang="en-US" altLang="en-US" sz="2200" dirty="0" err="1" smtClean="0"/>
                  <a:t>Pr</a:t>
                </a:r>
                <a:r>
                  <a:rPr lang="en-US" altLang="en-US" sz="2200" dirty="0" smtClean="0"/>
                  <a:t>[</a:t>
                </a:r>
                <a:r>
                  <a:rPr lang="en-US" altLang="en-US" sz="2200" b="1" dirty="0" err="1" smtClean="0">
                    <a:solidFill>
                      <a:srgbClr val="663300"/>
                    </a:solidFill>
                  </a:rPr>
                  <a:t>T</a:t>
                </a:r>
                <a:r>
                  <a:rPr lang="en-US" altLang="en-US" sz="2200" b="1" baseline="-25000" dirty="0" err="1" smtClean="0">
                    <a:solidFill>
                      <a:srgbClr val="663300"/>
                    </a:solidFill>
                  </a:rPr>
                  <a:t>i</a:t>
                </a:r>
                <a:r>
                  <a:rPr lang="en-US" altLang="en-US" sz="2200" b="1" baseline="-25000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altLang="en-US" sz="2200" dirty="0" smtClean="0"/>
                  <a:t>= 1]</a:t>
                </a:r>
                <a:endParaRPr lang="en-US" altLang="en-US" sz="2200" dirty="0"/>
              </a:p>
              <a:p>
                <a:pPr marL="0" indent="0">
                  <a:buNone/>
                  <a:defRPr/>
                </a:pPr>
                <a:r>
                  <a:rPr lang="en-US" altLang="en-US" b="1" dirty="0" smtClean="0"/>
                  <a:t>Claim</a:t>
                </a:r>
                <a:r>
                  <a:rPr lang="en-US" alt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func>
                      <m:func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altLang="en-US" i="1" baseline="-250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  <m:t> , 1</m:t>
                            </m:r>
                          </m:e>
                        </m:d>
                      </m:e>
                    </m:func>
                    <m:r>
                      <a:rPr lang="en-US" altLang="en-US" b="1" i="1" dirty="0" err="1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b="1" i="1" baseline="-25000" dirty="0" err="1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133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16868"/>
                <a:ext cx="8790728" cy="3444015"/>
              </a:xfrm>
              <a:blipFill>
                <a:blip r:embed="rId2"/>
                <a:stretch>
                  <a:fillRect l="-1040" t="-2478" b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52CD2F-6A37-40D8-88FE-84061ECC4F6D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14341" name="Group 1"/>
          <p:cNvGrpSpPr>
            <a:grpSpLocks/>
          </p:cNvGrpSpPr>
          <p:nvPr/>
        </p:nvGrpSpPr>
        <p:grpSpPr bwMode="auto">
          <a:xfrm rot="5400000">
            <a:off x="6920845" y="4897372"/>
            <a:ext cx="609600" cy="2438400"/>
            <a:chOff x="8229600" y="2667000"/>
            <a:chExt cx="609600" cy="2438400"/>
          </a:xfrm>
        </p:grpSpPr>
        <p:sp>
          <p:nvSpPr>
            <p:cNvPr id="14364" name="Rectangle 4"/>
            <p:cNvSpPr>
              <a:spLocks noChangeArrowheads="1"/>
            </p:cNvSpPr>
            <p:nvPr/>
          </p:nvSpPr>
          <p:spPr bwMode="auto">
            <a:xfrm>
              <a:off x="8382000" y="4648200"/>
              <a:ext cx="152400" cy="45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4365" name="Line 6"/>
            <p:cNvSpPr>
              <a:spLocks noChangeShapeType="1"/>
            </p:cNvSpPr>
            <p:nvPr/>
          </p:nvSpPr>
          <p:spPr bwMode="auto">
            <a:xfrm>
              <a:off x="8229600" y="51054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Rectangle 7"/>
            <p:cNvSpPr>
              <a:spLocks noChangeArrowheads="1"/>
            </p:cNvSpPr>
            <p:nvPr/>
          </p:nvSpPr>
          <p:spPr bwMode="auto">
            <a:xfrm>
              <a:off x="8382000" y="4343400"/>
              <a:ext cx="152400" cy="304800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4367" name="Rectangle 8"/>
            <p:cNvSpPr>
              <a:spLocks noChangeArrowheads="1"/>
            </p:cNvSpPr>
            <p:nvPr/>
          </p:nvSpPr>
          <p:spPr bwMode="auto">
            <a:xfrm>
              <a:off x="8382000" y="4038600"/>
              <a:ext cx="152400" cy="30480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4368" name="Rectangle 9"/>
            <p:cNvSpPr>
              <a:spLocks noChangeArrowheads="1"/>
            </p:cNvSpPr>
            <p:nvPr/>
          </p:nvSpPr>
          <p:spPr bwMode="auto">
            <a:xfrm>
              <a:off x="8382000" y="3200400"/>
              <a:ext cx="152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4369" name="Line 10"/>
            <p:cNvSpPr>
              <a:spLocks noChangeShapeType="1"/>
            </p:cNvSpPr>
            <p:nvPr/>
          </p:nvSpPr>
          <p:spPr bwMode="auto">
            <a:xfrm>
              <a:off x="8229600" y="38862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1"/>
            <p:cNvSpPr>
              <a:spLocks noChangeShapeType="1"/>
            </p:cNvSpPr>
            <p:nvPr/>
          </p:nvSpPr>
          <p:spPr bwMode="auto">
            <a:xfrm>
              <a:off x="8229600" y="26670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2"/>
            <p:cNvSpPr>
              <a:spLocks noChangeShapeType="1"/>
            </p:cNvSpPr>
            <p:nvPr/>
          </p:nvSpPr>
          <p:spPr bwMode="auto">
            <a:xfrm>
              <a:off x="8763000" y="38862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13"/>
            <p:cNvSpPr>
              <a:spLocks noChangeShapeType="1"/>
            </p:cNvSpPr>
            <p:nvPr/>
          </p:nvSpPr>
          <p:spPr bwMode="auto">
            <a:xfrm>
              <a:off x="8686800" y="2667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703483" y="6192772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450945" y="6268972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225645" y="5079934"/>
            <a:ext cx="224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In each decision path,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/>
              <a:t>at most one overflows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606645" y="5662547"/>
            <a:ext cx="427038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229783" y="5873685"/>
            <a:ext cx="119062" cy="1190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/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3279121" y="5330760"/>
            <a:ext cx="119063" cy="119063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3245783" y="6288022"/>
            <a:ext cx="119062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9" name="Line 12"/>
          <p:cNvSpPr>
            <a:spLocks noChangeShapeType="1"/>
          </p:cNvSpPr>
          <p:nvPr/>
        </p:nvSpPr>
        <p:spPr bwMode="auto">
          <a:xfrm flipV="1">
            <a:off x="2331384" y="5373622"/>
            <a:ext cx="947737" cy="533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3"/>
          <p:cNvSpPr>
            <a:spLocks noChangeShapeType="1"/>
          </p:cNvSpPr>
          <p:nvPr/>
        </p:nvSpPr>
        <p:spPr bwMode="auto">
          <a:xfrm>
            <a:off x="2331383" y="5983223"/>
            <a:ext cx="914400" cy="3651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4"/>
          <p:cNvSpPr>
            <a:spLocks noChangeShapeType="1"/>
          </p:cNvSpPr>
          <p:nvPr/>
        </p:nvSpPr>
        <p:spPr bwMode="auto">
          <a:xfrm>
            <a:off x="3331508" y="6407084"/>
            <a:ext cx="5334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15"/>
          <p:cNvSpPr>
            <a:spLocks noChangeShapeType="1"/>
          </p:cNvSpPr>
          <p:nvPr/>
        </p:nvSpPr>
        <p:spPr bwMode="auto">
          <a:xfrm flipV="1">
            <a:off x="3331508" y="6178484"/>
            <a:ext cx="5334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16"/>
          <p:cNvSpPr>
            <a:spLocks noChangeShapeType="1"/>
          </p:cNvSpPr>
          <p:nvPr/>
        </p:nvSpPr>
        <p:spPr bwMode="auto">
          <a:xfrm>
            <a:off x="3398183" y="5416484"/>
            <a:ext cx="533400" cy="3810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 flipV="1">
            <a:off x="3398184" y="5225984"/>
            <a:ext cx="466725" cy="1143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Rectangle 23"/>
          <p:cNvSpPr>
            <a:spLocks noChangeArrowheads="1"/>
          </p:cNvSpPr>
          <p:nvPr/>
        </p:nvSpPr>
        <p:spPr bwMode="auto">
          <a:xfrm>
            <a:off x="4558646" y="5602222"/>
            <a:ext cx="119063" cy="119062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56" name="Rectangle 24"/>
          <p:cNvSpPr>
            <a:spLocks noChangeArrowheads="1"/>
          </p:cNvSpPr>
          <p:nvPr/>
        </p:nvSpPr>
        <p:spPr bwMode="auto">
          <a:xfrm>
            <a:off x="3931583" y="5754622"/>
            <a:ext cx="119062" cy="119062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57" name="Rectangle 26"/>
          <p:cNvSpPr>
            <a:spLocks noChangeArrowheads="1"/>
          </p:cNvSpPr>
          <p:nvPr/>
        </p:nvSpPr>
        <p:spPr bwMode="auto">
          <a:xfrm>
            <a:off x="3855383" y="6592822"/>
            <a:ext cx="119062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58" name="Line 27"/>
          <p:cNvSpPr>
            <a:spLocks noChangeShapeType="1"/>
          </p:cNvSpPr>
          <p:nvPr/>
        </p:nvSpPr>
        <p:spPr bwMode="auto">
          <a:xfrm>
            <a:off x="4007783" y="5873684"/>
            <a:ext cx="5334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8"/>
          <p:cNvSpPr>
            <a:spLocks noChangeShapeType="1"/>
          </p:cNvSpPr>
          <p:nvPr/>
        </p:nvSpPr>
        <p:spPr bwMode="auto">
          <a:xfrm flipV="1">
            <a:off x="4007783" y="5645084"/>
            <a:ext cx="533400" cy="152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62"/>
          <p:cNvSpPr>
            <a:spLocks noChangeShapeType="1"/>
          </p:cNvSpPr>
          <p:nvPr/>
        </p:nvSpPr>
        <p:spPr bwMode="auto">
          <a:xfrm flipV="1">
            <a:off x="3931583" y="6559484"/>
            <a:ext cx="533400" cy="762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TextBox 2"/>
          <p:cNvSpPr txBox="1">
            <a:spLocks noChangeArrowheads="1"/>
          </p:cNvSpPr>
          <p:nvPr/>
        </p:nvSpPr>
        <p:spPr bwMode="auto">
          <a:xfrm>
            <a:off x="4655483" y="5503798"/>
            <a:ext cx="55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ends</a:t>
            </a:r>
          </a:p>
        </p:txBody>
      </p:sp>
      <p:sp>
        <p:nvSpPr>
          <p:cNvPr id="14362" name="Text Box 18"/>
          <p:cNvSpPr txBox="1">
            <a:spLocks noChangeArrowheads="1"/>
          </p:cNvSpPr>
          <p:nvPr/>
        </p:nvSpPr>
        <p:spPr bwMode="auto">
          <a:xfrm>
            <a:off x="3769659" y="6026084"/>
            <a:ext cx="712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. 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422261" y="4292080"/>
                <a:ext cx="3719095" cy="453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charset="0"/>
                      </a:rPr>
                      <m:t>𝐿𝑃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 charset="0"/>
                      </a:rPr>
                      <m:t>   </m:t>
                    </m:r>
                  </m:oMath>
                </a14:m>
                <a:r>
                  <a:rPr lang="en-US" sz="2000" dirty="0">
                    <a:latin typeface="+mj-lt"/>
                    <a:cs typeface="Arial" charset="0"/>
                  </a:rPr>
                  <a:t>(S</a:t>
                </a:r>
                <a:r>
                  <a:rPr lang="en-US" sz="2000" baseline="-25000" dirty="0">
                    <a:latin typeface="+mj-lt"/>
                    <a:cs typeface="Arial" charset="0"/>
                  </a:rPr>
                  <a:t>i</a:t>
                </a:r>
                <a:r>
                  <a:rPr lang="en-US" sz="2000" dirty="0">
                    <a:latin typeface="+mj-lt"/>
                    <a:cs typeface="Arial" charset="0"/>
                  </a:rPr>
                  <a:t> &amp; </a:t>
                </a:r>
                <a:r>
                  <a:rPr lang="en-US" sz="2000" dirty="0" err="1">
                    <a:latin typeface="+mj-lt"/>
                    <a:cs typeface="Arial" charset="0"/>
                  </a:rPr>
                  <a:t>T</a:t>
                </a:r>
                <a:r>
                  <a:rPr lang="en-US" sz="2000" baseline="-25000" dirty="0" err="1">
                    <a:latin typeface="+mj-lt"/>
                    <a:cs typeface="Arial" charset="0"/>
                  </a:rPr>
                  <a:t>i</a:t>
                </a:r>
                <a:r>
                  <a:rPr lang="en-US" sz="2000" dirty="0">
                    <a:latin typeface="+mj-lt"/>
                    <a:cs typeface="Arial" charset="0"/>
                  </a:rPr>
                  <a:t> independent)</a:t>
                </a:r>
                <a:endParaRPr lang="en-US" dirty="0">
                  <a:latin typeface="+mj-lt"/>
                  <a:cs typeface="Arial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261" y="4292080"/>
                <a:ext cx="3719095" cy="453137"/>
              </a:xfrm>
              <a:prstGeom prst="rect">
                <a:avLst/>
              </a:prstGeom>
              <a:blipFill>
                <a:blip r:embed="rId3"/>
                <a:stretch>
                  <a:fillRect r="-1148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10600" y="2176424"/>
                <a:ext cx="20235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i="1" baseline="-25000" dirty="0" err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i="1" dirty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en-US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, 1}]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176424"/>
                <a:ext cx="2023503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610600" y="1744708"/>
                <a:ext cx="198381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en-US" i="1" baseline="-25000" dirty="0" err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en-US" i="1" baseline="-25000" dirty="0" err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en-US" i="1" dirty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i="1" dirty="0" err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≤1]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744708"/>
                <a:ext cx="1983812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99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 animBg="1"/>
      <p:bldP spid="14347" grpId="0" animBg="1"/>
      <p:bldP spid="14348" grpId="0" animBg="1"/>
      <p:bldP spid="14355" grpId="0" animBg="1"/>
      <p:bldP spid="14356" grpId="0" animBg="1"/>
      <p:bldP spid="14357" grpId="0" animBg="1"/>
      <p:bldP spid="14361" grpId="0"/>
      <p:bldP spid="14362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LP relaxation: formal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:= random set of first t jobs chosen in OPT   (t=0,1,</a:t>
                </a:r>
                <a:r>
                  <a:rPr lang="en-US" dirty="0" smtClean="0">
                    <a:latin typeface="MT Extra"/>
                    <a:sym typeface="MT Extra"/>
                  </a:rPr>
                  <a:t></a:t>
                </a:r>
                <a:r>
                  <a:rPr lang="en-US" dirty="0" smtClean="0"/>
                  <a:t>,n)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dirty="0" smtClean="0"/>
                  <a:t>all jobs chosen in OPT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 Note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44000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, 1} – </m:t>
                    </m:r>
                    <m:r>
                      <a:rPr lang="en-US" i="1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baseline="-25000" dirty="0" err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Conditioned on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and next job j :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	</a:t>
                </a:r>
                <a:r>
                  <a:rPr lang="en-US" dirty="0" smtClean="0"/>
                  <a:t>E[ Y</a:t>
                </a:r>
                <a:r>
                  <a:rPr lang="en-US" baseline="-25000" dirty="0" smtClean="0"/>
                  <a:t>t+1</a:t>
                </a:r>
                <a:r>
                  <a:rPr lang="en-US" dirty="0" smtClean="0"/>
                  <a:t> |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, j ] =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+ E[min{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dirty="0" smtClean="0"/>
                  <a:t> , 1}] – 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33CC"/>
                    </a:solidFill>
                  </a:rPr>
                  <a:t>j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t</a:t>
                </a:r>
                <a:endParaRPr lang="en-US" baseline="-25000" dirty="0"/>
              </a:p>
              <a:p>
                <a:pPr marL="0" indent="0">
                  <a:buNone/>
                  <a:defRPr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MT Extra"/>
                      </a:rPr>
                      <m:t>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martingale,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]=0</m:t>
                    </m:r>
                  </m:oMath>
                </a14:m>
                <a:endParaRPr lang="en-US" dirty="0" smtClean="0"/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    ⇒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baseline="-46000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err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baseline="-25000" dirty="0" err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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𝑖𝑛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baseline="-25000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, 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62A1F5-A29B-4930-B8A1-60E5FBAFBE4A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1217" y="5657176"/>
            <a:ext cx="1052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charset="0"/>
              </a:rPr>
              <a:t>By </a:t>
            </a:r>
            <a:r>
              <a:rPr lang="en-US" b="1" dirty="0">
                <a:latin typeface="+mj-lt"/>
                <a:cs typeface="Arial" charset="0"/>
              </a:rPr>
              <a:t>Claim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637016" y="5341262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TextBox 7"/>
              <p:cNvSpPr txBox="1">
                <a:spLocks noChangeArrowheads="1"/>
              </p:cNvSpPr>
              <p:nvPr/>
            </p:nvSpPr>
            <p:spPr bwMode="auto">
              <a:xfrm>
                <a:off x="3302615" y="5597763"/>
                <a:ext cx="218418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</m:t>
                      </m:r>
                      <m:r>
                        <a:rPr lang="en-US" altLang="en-US" sz="2200" i="1" baseline="-25000" dirty="0" err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𝑖</m:t>
                      </m:r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sz="2200" i="1" dirty="0" err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2200" b="1" i="1" baseline="-50000" dirty="0" err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200" i="1" dirty="0" err="1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200" b="1" i="1" dirty="0" err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en-US" sz="2200" b="1" i="1" baseline="-25000" dirty="0" err="1" smtClean="0">
                          <a:solidFill>
                            <a:srgbClr val="6633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2200" i="1" dirty="0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en-US" sz="22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200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36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2615" y="5597763"/>
                <a:ext cx="2184188" cy="430887"/>
              </a:xfrm>
              <a:prstGeom prst="rect">
                <a:avLst/>
              </a:prstGeom>
              <a:blipFill>
                <a:blip r:embed="rId3"/>
                <a:stretch>
                  <a:fillRect b="-211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4293215" y="5369162"/>
            <a:ext cx="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198864" y="3416809"/>
                <a:ext cx="1827167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 smtClean="0">
                    <a:latin typeface="+mj-lt"/>
                    <a:cs typeface="Arial" charset="0"/>
                  </a:rPr>
                  <a:t>Thus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charset="0"/>
                      </a:rPr>
                      <m:t>𝒙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charset="0"/>
                      </a:rPr>
                      <m:t>∈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charset="0"/>
                      </a:rPr>
                      <m:t>𝑳𝑷</m:t>
                    </m:r>
                  </m:oMath>
                </a14:m>
                <a:endParaRPr lang="en-US" b="1" dirty="0">
                  <a:latin typeface="+mj-lt"/>
                  <a:cs typeface="Arial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64" y="3416809"/>
                <a:ext cx="1827167" cy="461665"/>
              </a:xfrm>
              <a:prstGeom prst="rect">
                <a:avLst/>
              </a:prstGeom>
              <a:blipFill>
                <a:blip r:embed="rId4"/>
                <a:stretch>
                  <a:fillRect l="-5000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6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536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Scaled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572832"/>
                <a:ext cx="10116376" cy="479266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en-US" altLang="en-US" dirty="0" smtClean="0"/>
                  <a:t>   	max  </a:t>
                </a:r>
                <a:r>
                  <a:rPr lang="en-US" altLang="en-US" dirty="0" smtClean="0"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-25000" dirty="0"/>
                  <a:t>=1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  </a:t>
                </a:r>
                <a:r>
                  <a:rPr lang="en-US" altLang="en-US" dirty="0" err="1">
                    <a:solidFill>
                      <a:srgbClr val="008000"/>
                    </a:solidFill>
                  </a:rPr>
                  <a:t>w</a:t>
                </a:r>
                <a:r>
                  <a:rPr lang="en-US" altLang="en-US" baseline="-25000" dirty="0" err="1">
                    <a:solidFill>
                      <a:srgbClr val="008000"/>
                    </a:solidFill>
                  </a:rPr>
                  <a:t>i</a:t>
                </a:r>
                <a:r>
                  <a:rPr lang="en-US" altLang="en-US" baseline="-25000" dirty="0"/>
                  <a:t> </a:t>
                </a:r>
                <a:r>
                  <a:rPr lang="en-US" altLang="en-US" dirty="0" smtClean="0"/>
                  <a:t>x</a:t>
                </a:r>
                <a:r>
                  <a:rPr lang="en-US" altLang="en-US" baseline="-25000" dirty="0" smtClean="0"/>
                  <a:t>i		</a:t>
                </a:r>
                <a:r>
                  <a:rPr lang="en-US" altLang="en-US" dirty="0" smtClean="0"/>
                  <a:t>    		max  </a:t>
                </a:r>
                <a:r>
                  <a:rPr lang="en-US" altLang="en-US" dirty="0"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-25000" dirty="0"/>
                  <a:t>=1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  </a:t>
                </a:r>
                <a:r>
                  <a:rPr lang="en-US" altLang="en-US" dirty="0" err="1">
                    <a:solidFill>
                      <a:srgbClr val="008000"/>
                    </a:solidFill>
                  </a:rPr>
                  <a:t>w</a:t>
                </a:r>
                <a:r>
                  <a:rPr lang="en-US" altLang="en-US" baseline="-25000" dirty="0" err="1">
                    <a:solidFill>
                      <a:srgbClr val="008000"/>
                    </a:solidFill>
                  </a:rPr>
                  <a:t>i</a:t>
                </a:r>
                <a:r>
                  <a:rPr lang="en-US" altLang="en-US" baseline="-25000" dirty="0"/>
                  <a:t> </a:t>
                </a:r>
                <a:r>
                  <a:rPr lang="en-US" altLang="en-US" dirty="0" smtClean="0"/>
                  <a:t>x</a:t>
                </a:r>
                <a:r>
                  <a:rPr lang="en-US" altLang="en-US" baseline="-25000" dirty="0" smtClean="0"/>
                  <a:t>i</a:t>
                </a: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altLang="en-US" dirty="0" smtClean="0"/>
                  <a:t>   		</a:t>
                </a:r>
                <a:r>
                  <a:rPr lang="en-US" altLang="en-US" dirty="0" err="1" smtClean="0"/>
                  <a:t>s.t</a:t>
                </a:r>
                <a:r>
                  <a:rPr lang="en-US" altLang="en-US" dirty="0" err="1"/>
                  <a:t>.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-25000" dirty="0"/>
                  <a:t>=1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 </a:t>
                </a:r>
                <a:r>
                  <a:rPr lang="en-US" altLang="en-US" dirty="0" err="1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altLang="en-US" baseline="-25000" dirty="0"/>
                  <a:t> </a:t>
                </a:r>
                <a:r>
                  <a:rPr lang="en-US" altLang="en-US" dirty="0" smtClean="0"/>
                  <a:t>x</a:t>
                </a:r>
                <a:r>
                  <a:rPr lang="en-US" altLang="en-US" baseline="-25000" dirty="0" smtClean="0"/>
                  <a:t>i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dirty="0" smtClean="0"/>
                  <a:t>		    	</a:t>
                </a:r>
                <a:r>
                  <a:rPr lang="en-US" altLang="en-US" dirty="0" err="1" smtClean="0"/>
                  <a:t>s.t</a:t>
                </a:r>
                <a:r>
                  <a:rPr lang="en-US" altLang="en-US" dirty="0" err="1"/>
                  <a:t>.</a:t>
                </a:r>
                <a:r>
                  <a:rPr lang="en-US" altLang="en-US" dirty="0"/>
                  <a:t>  </a:t>
                </a:r>
                <a:r>
                  <a:rPr lang="en-US" altLang="en-US" dirty="0"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-25000" dirty="0"/>
                  <a:t>=1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 </a:t>
                </a:r>
                <a:r>
                  <a:rPr lang="en-US" altLang="en-US" dirty="0" err="1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err="1">
                    <a:solidFill>
                      <a:srgbClr val="0033CC"/>
                    </a:solidFill>
                  </a:rPr>
                  <a:t>i</a:t>
                </a:r>
                <a:r>
                  <a:rPr lang="en-US" altLang="en-US" baseline="-25000" dirty="0"/>
                  <a:t> </a:t>
                </a:r>
                <a:r>
                  <a:rPr lang="en-US" altLang="en-US" dirty="0" smtClean="0"/>
                  <a:t>x</a:t>
                </a:r>
                <a:r>
                  <a:rPr lang="en-US" altLang="en-US" baseline="-25000" dirty="0" smtClean="0"/>
                  <a:t>i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1</a:t>
                </a:r>
              </a:p>
              <a:p>
                <a:pPr>
                  <a:buNone/>
                  <a:defRPr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       	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altLang="en-US" dirty="0" smtClean="0"/>
                  <a:t>.			 </a:t>
                </a:r>
                <a:r>
                  <a:rPr lang="en-US" altLang="en-US" dirty="0"/>
                  <a:t>	</a:t>
                </a:r>
                <a:r>
                  <a:rPr lang="en-US" altLang="en-US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≤ 1</m:t>
                    </m:r>
                  </m:oMath>
                </a14:m>
                <a:r>
                  <a:rPr lang="en-US" altLang="en-US" dirty="0" smtClean="0"/>
                  <a:t>.</a:t>
                </a:r>
              </a:p>
              <a:p>
                <a:pPr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dirty="0" smtClean="0"/>
                  <a:t> more convenient to work with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/2≥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altLang="en-US" dirty="0" smtClean="0"/>
              </a:p>
              <a:p>
                <a:pPr marL="457200" lvl="1" indent="0">
                  <a:buNone/>
                  <a:defRPr/>
                </a:pP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𝐿𝑃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en-US" dirty="0"/>
              </a:p>
              <a:p>
                <a:pPr>
                  <a:defRPr/>
                </a:pPr>
                <a:endParaRPr lang="en-US" altLang="en-US" i="1" dirty="0" smtClean="0">
                  <a:latin typeface="Cambria Math" panose="02040503050406030204" pitchFamily="18" charset="0"/>
                </a:endParaRP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altLang="en-US" dirty="0" smtClean="0"/>
                  <a:t>has solution x</a:t>
                </a:r>
                <a:r>
                  <a:rPr lang="en-US" altLang="en-US" baseline="-25000" dirty="0" smtClean="0"/>
                  <a:t>1 </a:t>
                </a:r>
                <a:r>
                  <a:rPr lang="en-US" altLang="en-US" dirty="0" smtClean="0"/>
                  <a:t>= x</a:t>
                </a:r>
                <a:r>
                  <a:rPr lang="en-US" altLang="en-US" baseline="-25000" dirty="0" smtClean="0"/>
                  <a:t>2 </a:t>
                </a:r>
                <a:r>
                  <a:rPr lang="en-US" altLang="en-US" dirty="0" smtClean="0"/>
                  <a:t>= </a:t>
                </a:r>
                <a:r>
                  <a:rPr lang="en-US" altLang="en-US" dirty="0" smtClean="0">
                    <a:latin typeface="MT Extra"/>
                    <a:sym typeface="MT Extra"/>
                  </a:rPr>
                  <a:t> </a:t>
                </a:r>
                <a:r>
                  <a:rPr lang="en-US" altLang="en-US" dirty="0" smtClean="0"/>
                  <a:t>= </a:t>
                </a:r>
                <a:r>
                  <a:rPr lang="en-US" altLang="en-US" dirty="0" err="1" smtClean="0"/>
                  <a:t>x</a:t>
                </a:r>
                <a:r>
                  <a:rPr lang="en-US" altLang="en-US" baseline="-25000" dirty="0" err="1" smtClean="0"/>
                  <a:t>k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 smtClean="0"/>
                  <a:t>= 1,  x</a:t>
                </a:r>
                <a:r>
                  <a:rPr lang="en-US" altLang="en-US" baseline="-25000" dirty="0" smtClean="0"/>
                  <a:t>k+1</a:t>
                </a:r>
                <a:r>
                  <a:rPr lang="en-US" alt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 smtClean="0"/>
                  <a:t>  where:</a:t>
                </a:r>
              </a:p>
              <a:p>
                <a:pPr marL="0" indent="0">
                  <a:buNone/>
                  <a:defRPr/>
                </a:pPr>
                <a:r>
                  <a:rPr lang="en-US" altLang="en-US" dirty="0" smtClean="0"/>
                  <a:t>	</a:t>
                </a:r>
                <a:r>
                  <a:rPr lang="en-US" altLang="en-US" dirty="0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</a:rPr>
                  <a:t>1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 smtClean="0"/>
                  <a:t>+ </a:t>
                </a:r>
                <a:r>
                  <a:rPr lang="en-US" altLang="en-US" dirty="0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</a:rPr>
                  <a:t>2 </a:t>
                </a:r>
                <a:r>
                  <a:rPr lang="en-US" altLang="en-US" dirty="0" smtClean="0"/>
                  <a:t>+</a:t>
                </a:r>
                <a:r>
                  <a:rPr lang="en-US" altLang="en-US" dirty="0" smtClean="0">
                    <a:latin typeface="MT Extra"/>
                    <a:sym typeface="MT Extra"/>
                  </a:rPr>
                  <a:t></a:t>
                </a:r>
                <a:r>
                  <a:rPr lang="en-US" altLang="en-US" dirty="0" smtClean="0"/>
                  <a:t>+ </a:t>
                </a:r>
                <a:r>
                  <a:rPr lang="en-US" altLang="en-US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err="1" smtClean="0">
                    <a:solidFill>
                      <a:srgbClr val="0033CC"/>
                    </a:solidFill>
                  </a:rPr>
                  <a:t>k</a:t>
                </a:r>
                <a:r>
                  <a:rPr lang="en-US" altLang="en-US" baseline="-25000" dirty="0" smtClean="0"/>
                  <a:t> </a:t>
                </a:r>
                <a:r>
                  <a:rPr lang="en-US" alt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smtClean="0">
                    <a:solidFill>
                      <a:srgbClr val="0033CC"/>
                    </a:solidFill>
                  </a:rPr>
                  <a:t>k+1</a:t>
                </a:r>
                <a:r>
                  <a:rPr lang="en-US" altLang="en-US" dirty="0" smtClean="0"/>
                  <a:t> = 1</a:t>
                </a:r>
              </a:p>
              <a:p>
                <a:pPr>
                  <a:defRPr/>
                </a:pPr>
                <a:endParaRPr lang="en-US" altLang="en-US" dirty="0" smtClean="0"/>
              </a:p>
              <a:p>
                <a:pPr>
                  <a:defRPr/>
                </a:pPr>
                <a:r>
                  <a:rPr lang="en-US" alt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alt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i="1" baseline="-2500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i="1" baseline="-2500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MT Extra"/>
                      </a:rPr>
                      <m:t>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MT Extra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en-US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536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572832"/>
                <a:ext cx="10116376" cy="4792662"/>
              </a:xfrm>
              <a:blipFill>
                <a:blip r:embed="rId2"/>
                <a:stretch>
                  <a:fillRect l="-723" t="-2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75CC89-2674-489E-B892-BB62A1EAA26F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 rot="5400000">
            <a:off x="9122664" y="4922520"/>
            <a:ext cx="152400" cy="609600"/>
          </a:xfrm>
          <a:prstGeom prst="rect">
            <a:avLst/>
          </a:prstGeom>
          <a:noFill/>
          <a:ln w="158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5400000">
            <a:off x="8589264" y="530352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 rot="5400000">
            <a:off x="9617964" y="5036820"/>
            <a:ext cx="152400" cy="381000"/>
          </a:xfrm>
          <a:prstGeom prst="rect">
            <a:avLst/>
          </a:prstGeom>
          <a:noFill/>
          <a:ln w="158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 rot="5400000">
            <a:off x="10532364" y="4960620"/>
            <a:ext cx="152400" cy="533400"/>
          </a:xfrm>
          <a:prstGeom prst="rect">
            <a:avLst/>
          </a:prstGeom>
          <a:noFill/>
          <a:ln w="1587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 rot="5400000">
            <a:off x="11065764" y="4960620"/>
            <a:ext cx="152400" cy="533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rot="5400000">
            <a:off x="10951464" y="530352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 rot="5400000">
            <a:off x="10075164" y="4274820"/>
            <a:ext cx="0" cy="23622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Box 1"/>
          <p:cNvSpPr txBox="1">
            <a:spLocks noChangeArrowheads="1"/>
          </p:cNvSpPr>
          <p:nvPr/>
        </p:nvSpPr>
        <p:spPr bwMode="auto">
          <a:xfrm>
            <a:off x="8970265" y="4846321"/>
            <a:ext cx="33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</a:rPr>
              <a:t>e</a:t>
            </a:r>
            <a:r>
              <a:rPr lang="en-US" altLang="en-US" sz="1400" baseline="-25000">
                <a:solidFill>
                  <a:srgbClr val="0033CC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397" name="TextBox 15"/>
          <p:cNvSpPr txBox="1">
            <a:spLocks noChangeArrowheads="1"/>
          </p:cNvSpPr>
          <p:nvPr/>
        </p:nvSpPr>
        <p:spPr bwMode="auto">
          <a:xfrm>
            <a:off x="10465690" y="4846321"/>
            <a:ext cx="33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</a:rPr>
              <a:t>e</a:t>
            </a:r>
            <a:r>
              <a:rPr lang="en-US" altLang="en-US" sz="1400" baseline="-25000">
                <a:solidFill>
                  <a:srgbClr val="0033CC"/>
                </a:solidFill>
                <a:latin typeface="Tahoma" panose="020B0604030504040204" pitchFamily="34" charset="0"/>
              </a:rPr>
              <a:t>k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10799065" y="4846321"/>
            <a:ext cx="485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</a:rPr>
              <a:t>e</a:t>
            </a:r>
            <a:r>
              <a:rPr lang="en-US" altLang="en-US" sz="1400" baseline="-25000">
                <a:solidFill>
                  <a:srgbClr val="0033CC"/>
                </a:solidFill>
                <a:latin typeface="Tahoma" panose="020B0604030504040204" pitchFamily="34" charset="0"/>
              </a:rPr>
              <a:t>k+1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9949752" y="5422584"/>
            <a:ext cx="3159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9825928" y="4846321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1400">
              <a:solidFill>
                <a:srgbClr val="0033CC"/>
              </a:solidFill>
              <a:latin typeface="MT Extra" panose="05050102010205020202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1" name="TextBox 19"/>
              <p:cNvSpPr txBox="1">
                <a:spLocks noChangeArrowheads="1"/>
              </p:cNvSpPr>
              <p:nvPr/>
            </p:nvSpPr>
            <p:spPr bwMode="auto">
              <a:xfrm>
                <a:off x="8817864" y="4614546"/>
                <a:ext cx="32766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sz="1400" baseline="-25000" dirty="0">
                    <a:solidFill>
                      <a:srgbClr val="008000"/>
                    </a:solidFill>
                  </a:rPr>
                  <a:t>1</a:t>
                </a:r>
                <a:r>
                  <a:rPr lang="en-US" altLang="en-US" sz="1400" dirty="0"/>
                  <a:t>/</a:t>
                </a:r>
                <a:r>
                  <a:rPr lang="en-US" altLang="en-US" sz="1400" dirty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1400" baseline="-25000" dirty="0">
                    <a:solidFill>
                      <a:srgbClr val="0033CC"/>
                    </a:solidFill>
                  </a:rPr>
                  <a:t>1</a:t>
                </a:r>
                <a:r>
                  <a:rPr lang="en-US" altLang="en-US" sz="1400" dirty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altLang="en-US" sz="14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sz="1400" baseline="-50000" dirty="0" smtClean="0">
                    <a:solidFill>
                      <a:srgbClr val="008000"/>
                    </a:solidFill>
                    <a:latin typeface="Tahoma" panose="020B0604030504040204" pitchFamily="34" charset="0"/>
                  </a:rPr>
                  <a:t>2</a:t>
                </a:r>
                <a:r>
                  <a:rPr lang="en-US" altLang="en-US" sz="1400" dirty="0" smtClean="0"/>
                  <a:t>/</a:t>
                </a:r>
                <a:r>
                  <a:rPr lang="en-US" altLang="en-US" sz="1400" dirty="0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1400" baseline="-25000" dirty="0" smtClean="0">
                    <a:solidFill>
                      <a:srgbClr val="0033CC"/>
                    </a:solidFill>
                  </a:rPr>
                  <a:t>2</a:t>
                </a:r>
                <a:r>
                  <a:rPr lang="en-US" altLang="en-US" sz="14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1400" dirty="0">
                    <a:latin typeface="MT Extra" panose="05050102010205020202" pitchFamily="18" charset="2"/>
                    <a:sym typeface="MT Extra" panose="05050102010205020202" pitchFamily="18" charset="2"/>
                  </a:rPr>
                  <a:t></a:t>
                </a:r>
                <a:r>
                  <a:rPr lang="en-US" altLang="en-US" sz="1400" dirty="0"/>
                  <a:t> </a:t>
                </a:r>
                <a:r>
                  <a:rPr lang="en-US" alt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1400" dirty="0" smtClean="0"/>
                  <a:t> </a:t>
                </a:r>
                <a:r>
                  <a:rPr lang="en-US" altLang="en-US" sz="1400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sz="1400" baseline="-50000" dirty="0" err="1" smtClean="0">
                    <a:solidFill>
                      <a:srgbClr val="008000"/>
                    </a:solidFill>
                    <a:latin typeface="Tahoma" panose="020B0604030504040204" pitchFamily="34" charset="0"/>
                  </a:rPr>
                  <a:t>k</a:t>
                </a:r>
                <a:r>
                  <a:rPr lang="en-US" altLang="en-US" sz="1400" dirty="0" smtClean="0"/>
                  <a:t>/</a:t>
                </a:r>
                <a:r>
                  <a:rPr lang="en-US" altLang="en-US" sz="1400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1400" baseline="-25000" dirty="0" err="1" smtClean="0">
                    <a:solidFill>
                      <a:srgbClr val="0033CC"/>
                    </a:solidFill>
                  </a:rPr>
                  <a:t>k</a:t>
                </a:r>
                <a:r>
                  <a:rPr lang="en-US" altLang="en-US" sz="1400" baseline="-250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en-US" altLang="en-US" sz="1400" dirty="0">
                        <a:latin typeface="MT Extra" panose="05050102010205020202" pitchFamily="18" charset="2"/>
                        <a:sym typeface="MT Extra" panose="05050102010205020202" pitchFamily="18" charset="2"/>
                      </a:rPr>
                      <m:t></m:t>
                    </m:r>
                  </m:oMath>
                </a14:m>
                <a:endParaRPr lang="en-US" altLang="en-US" sz="1400" baseline="-25000" dirty="0"/>
              </a:p>
            </p:txBody>
          </p:sp>
        </mc:Choice>
        <mc:Fallback xmlns="">
          <p:sp>
            <p:nvSpPr>
              <p:cNvPr id="1640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17864" y="4614546"/>
                <a:ext cx="3276600" cy="307777"/>
              </a:xfrm>
              <a:prstGeom prst="rect">
                <a:avLst/>
              </a:prstGeom>
              <a:blipFill>
                <a:blip r:embed="rId3"/>
                <a:stretch>
                  <a:fillRect l="-559" t="-6000" b="-2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2" name="TextBox 20"/>
          <p:cNvSpPr txBox="1">
            <a:spLocks noChangeArrowheads="1"/>
          </p:cNvSpPr>
          <p:nvPr/>
        </p:nvSpPr>
        <p:spPr bwMode="auto">
          <a:xfrm>
            <a:off x="9544940" y="4846321"/>
            <a:ext cx="33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</a:rPr>
              <a:t>e</a:t>
            </a:r>
            <a:r>
              <a:rPr lang="en-US" altLang="en-US" sz="1400" baseline="-25000">
                <a:solidFill>
                  <a:srgbClr val="0033CC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2175" y="1572832"/>
            <a:ext cx="4629150" cy="1217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6389" grpId="0" animBg="1"/>
      <p:bldP spid="16391" grpId="0" animBg="1"/>
      <p:bldP spid="16392" grpId="0" animBg="1"/>
      <p:bldP spid="16393" grpId="0" animBg="1"/>
      <p:bldP spid="16396" grpId="0"/>
      <p:bldP spid="16397" grpId="0"/>
      <p:bldP spid="16398" grpId="0"/>
      <p:bldP spid="18" grpId="0"/>
      <p:bldP spid="16400" grpId="0"/>
      <p:bldP spid="16401" grpId="0"/>
      <p:bldP spid="16402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76" y="1574444"/>
                <a:ext cx="10408920" cy="51470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 smtClean="0">
                    <a:solidFill>
                      <a:srgbClr val="800080"/>
                    </a:solidFill>
                  </a:rPr>
                  <a:t> G := {1,2,</a:t>
                </a:r>
                <a:r>
                  <a:rPr lang="en-US" dirty="0" smtClean="0">
                    <a:solidFill>
                      <a:srgbClr val="800080"/>
                    </a:solidFill>
                    <a:latin typeface="MT Extra"/>
                    <a:sym typeface="MT Extra"/>
                  </a:rPr>
                  <a:t></a:t>
                </a:r>
                <a:r>
                  <a:rPr lang="en-US" dirty="0" smtClean="0">
                    <a:solidFill>
                      <a:srgbClr val="800080"/>
                    </a:solidFill>
                  </a:rPr>
                  <a:t>,k}</a:t>
                </a:r>
                <a:r>
                  <a:rPr lang="en-US" dirty="0" smtClean="0"/>
                  <a:t> 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i="1" dirty="0" smtClean="0"/>
                  <a:t>Algorithm</a:t>
                </a:r>
                <a:r>
                  <a:rPr lang="en-US" dirty="0" smtClean="0"/>
                  <a:t>: Run one of the following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½ each: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US" dirty="0" smtClean="0"/>
                  <a:t>Place best </a:t>
                </a:r>
                <a:r>
                  <a:rPr lang="en-US" i="1" dirty="0" smtClean="0"/>
                  <a:t>single</a:t>
                </a:r>
                <a:r>
                  <a:rPr lang="en-US" dirty="0" smtClean="0"/>
                  <a:t> job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   Expected reward ALG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max</a:t>
                </a:r>
                <a:endParaRPr lang="en-US" baseline="-25000" dirty="0" smtClean="0">
                  <a:solidFill>
                    <a:srgbClr val="008000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US" dirty="0" smtClean="0"/>
                  <a:t>Place jobs of </a:t>
                </a:r>
                <a:r>
                  <a:rPr lang="en-US" dirty="0" smtClean="0">
                    <a:solidFill>
                      <a:srgbClr val="800080"/>
                    </a:solidFill>
                  </a:rPr>
                  <a:t>G</a:t>
                </a:r>
                <a:r>
                  <a:rPr lang="en-US" dirty="0" smtClean="0"/>
                  <a:t> as: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 smtClean="0"/>
                  <a:t>    Expected reward ALG</a:t>
                </a:r>
                <a:r>
                  <a:rPr lang="en-US" baseline="-25000" dirty="0" smtClean="0"/>
                  <a:t>2</a:t>
                </a:r>
              </a:p>
              <a:p>
                <a:pPr marL="0" indent="0">
                  <a:buNone/>
                  <a:defRPr/>
                </a:pPr>
                <a:endParaRPr lang="en-US" b="1" dirty="0" smtClean="0"/>
              </a:p>
              <a:p>
                <a:pPr marL="0" indent="0">
                  <a:buNone/>
                  <a:defRPr/>
                </a:pPr>
                <a:r>
                  <a:rPr lang="en-US" b="1" dirty="0" smtClean="0"/>
                  <a:t>Lemma</a:t>
                </a:r>
                <a:r>
                  <a:rPr lang="en-US" dirty="0" smtClean="0"/>
                  <a:t>: ALG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w(G)</a:t>
                </a:r>
                <a:r>
                  <a:rPr lang="en-US" dirty="0" smtClean="0"/>
                  <a:t>/2 –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max</a:t>
                </a:r>
                <a:r>
                  <a:rPr lang="en-US" dirty="0" smtClean="0"/>
                  <a:t>/2				</a:t>
                </a:r>
                <a:r>
                  <a:rPr lang="en-US" sz="1900" dirty="0" smtClean="0"/>
                  <a:t>(proof on next slide)</a:t>
                </a:r>
                <a:endParaRPr lang="en-US" dirty="0" smtClean="0"/>
              </a:p>
              <a:p>
                <a:pPr marL="0" indent="0">
                  <a:buNone/>
                  <a:defRPr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 smtClean="0"/>
                  <a:t>ALG = ½ </a:t>
                </a:r>
                <a:r>
                  <a:rPr lang="en-US" dirty="0"/>
                  <a:t>ALG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 + ½ ALG</a:t>
                </a:r>
                <a:r>
                  <a:rPr lang="en-US" baseline="-25000" dirty="0" smtClean="0"/>
                  <a:t>2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w(G)</a:t>
                </a:r>
                <a:r>
                  <a:rPr lang="en-US" dirty="0" smtClean="0"/>
                  <a:t>/4 +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max</a:t>
                </a:r>
                <a:r>
                  <a:rPr lang="en-US" dirty="0" smtClean="0"/>
                  <a:t>/4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dirty="0" smtClean="0"/>
                  <a:t>OPT/8</a:t>
                </a:r>
                <a:endParaRPr lang="en-US" baseline="-25000" dirty="0"/>
              </a:p>
              <a:p>
                <a:pPr marL="0" indent="0">
                  <a:buNone/>
                  <a:defRPr/>
                </a:pPr>
                <a:endParaRPr lang="en-US" altLang="en-US" b="1" dirty="0" smtClean="0"/>
              </a:p>
              <a:p>
                <a:pPr marL="0" indent="0">
                  <a:buNone/>
                  <a:defRPr/>
                </a:pPr>
                <a:r>
                  <a:rPr lang="en-US" altLang="en-US" b="1" dirty="0" smtClean="0"/>
                  <a:t>Theorem</a:t>
                </a:r>
                <a:r>
                  <a:rPr lang="en-US" altLang="en-US" dirty="0"/>
                  <a:t>:  </a:t>
                </a:r>
                <a:r>
                  <a:rPr lang="en-US" altLang="en-US" dirty="0" smtClean="0"/>
                  <a:t>8-approximation for stochastic knapsack.</a:t>
                </a:r>
                <a:endParaRPr lang="en-US" altLang="en-US" dirty="0"/>
              </a:p>
              <a:p>
                <a:pPr marL="457200" lvl="1" indent="0">
                  <a:buNone/>
                  <a:defRPr/>
                </a:pPr>
                <a:r>
                  <a:rPr lang="en-US" dirty="0" smtClean="0"/>
                  <a:t> Also </a:t>
                </a:r>
                <a:r>
                  <a:rPr lang="en-US" dirty="0" err="1" smtClean="0"/>
                  <a:t>adaptivity</a:t>
                </a:r>
                <a:r>
                  <a:rPr lang="en-US" dirty="0" smtClean="0"/>
                  <a:t> gap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smtClean="0"/>
                  <a:t>8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76" y="1574444"/>
                <a:ext cx="10408920" cy="5147031"/>
              </a:xfrm>
              <a:blipFill>
                <a:blip r:embed="rId2"/>
                <a:stretch>
                  <a:fillRect l="-761" t="-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4DF987-86D5-4256-B685-ACDABFAA36E5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769867" y="3535554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5150867" y="3535554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912867" y="3535554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661917" y="3243454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2917" y="3246629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4916" y="3246629"/>
            <a:ext cx="2632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k</a:t>
            </a:r>
          </a:p>
        </p:txBody>
      </p:sp>
      <p:cxnSp>
        <p:nvCxnSpPr>
          <p:cNvPr id="11" name="Straight Arrow Connector 10"/>
          <p:cNvCxnSpPr>
            <a:stCxn id="17413" idx="3"/>
          </p:cNvCxnSpPr>
          <p:nvPr/>
        </p:nvCxnSpPr>
        <p:spPr>
          <a:xfrm>
            <a:off x="4861942" y="3581591"/>
            <a:ext cx="2889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414" idx="3"/>
          </p:cNvCxnSpPr>
          <p:nvPr/>
        </p:nvCxnSpPr>
        <p:spPr>
          <a:xfrm>
            <a:off x="5242941" y="3581591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Rectangle 10"/>
          <p:cNvSpPr>
            <a:spLocks noChangeArrowheads="1"/>
          </p:cNvSpPr>
          <p:nvPr/>
        </p:nvSpPr>
        <p:spPr bwMode="auto">
          <a:xfrm>
            <a:off x="6932042" y="3535554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2" name="Rectangle 10"/>
          <p:cNvSpPr>
            <a:spLocks noChangeArrowheads="1"/>
          </p:cNvSpPr>
          <p:nvPr/>
        </p:nvSpPr>
        <p:spPr bwMode="auto">
          <a:xfrm>
            <a:off x="7313042" y="3535554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3" name="Rectangle 10"/>
          <p:cNvSpPr>
            <a:spLocks noChangeArrowheads="1"/>
          </p:cNvSpPr>
          <p:nvPr/>
        </p:nvSpPr>
        <p:spPr bwMode="auto">
          <a:xfrm>
            <a:off x="8075042" y="3535554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6824091" y="3243454"/>
            <a:ext cx="266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6516" y="3246629"/>
            <a:ext cx="412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k-1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7092" y="3246629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1</a:t>
            </a:r>
          </a:p>
        </p:txBody>
      </p:sp>
      <p:cxnSp>
        <p:nvCxnSpPr>
          <p:cNvPr id="21" name="Straight Arrow Connector 20"/>
          <p:cNvCxnSpPr>
            <a:stCxn id="17421" idx="3"/>
          </p:cNvCxnSpPr>
          <p:nvPr/>
        </p:nvCxnSpPr>
        <p:spPr>
          <a:xfrm>
            <a:off x="7024117" y="3581591"/>
            <a:ext cx="2889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422" idx="3"/>
          </p:cNvCxnSpPr>
          <p:nvPr/>
        </p:nvCxnSpPr>
        <p:spPr>
          <a:xfrm>
            <a:off x="7405116" y="3581591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89092" y="3243454"/>
            <a:ext cx="454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or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846441" y="3580003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84266" y="3576828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TextBox 25"/>
          <p:cNvSpPr txBox="1">
            <a:spLocks noChangeArrowheads="1"/>
          </p:cNvSpPr>
          <p:nvPr/>
        </p:nvSpPr>
        <p:spPr bwMode="auto">
          <a:xfrm>
            <a:off x="7574980" y="3316479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1400">
              <a:solidFill>
                <a:srgbClr val="0033CC"/>
              </a:solidFill>
              <a:latin typeface="MT Extra" panose="05050102010205020202" pitchFamily="18" charset="2"/>
            </a:endParaRPr>
          </a:p>
        </p:txBody>
      </p:sp>
      <p:sp>
        <p:nvSpPr>
          <p:cNvPr id="17433" name="TextBox 26"/>
          <p:cNvSpPr txBox="1">
            <a:spLocks noChangeArrowheads="1"/>
          </p:cNvSpPr>
          <p:nvPr/>
        </p:nvSpPr>
        <p:spPr bwMode="auto">
          <a:xfrm>
            <a:off x="5423916" y="3316479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1400">
              <a:solidFill>
                <a:srgbClr val="0033CC"/>
              </a:solidFill>
              <a:latin typeface="MT Extra" panose="0505010201020502020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14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413" grpId="0" animBg="1"/>
      <p:bldP spid="17414" grpId="0" animBg="1"/>
      <p:bldP spid="17415" grpId="0" animBg="1"/>
      <p:bldP spid="2" grpId="0"/>
      <p:bldP spid="9" grpId="0"/>
      <p:bldP spid="10" grpId="0"/>
      <p:bldP spid="17421" grpId="0" animBg="1"/>
      <p:bldP spid="17422" grpId="0" animBg="1"/>
      <p:bldP spid="17423" grpId="0" animBg="1"/>
      <p:bldP spid="18" grpId="0"/>
      <p:bldP spid="19" grpId="0"/>
      <p:bldP spid="20" grpId="0"/>
      <p:bldP spid="14" grpId="0"/>
      <p:bldP spid="17432" grpId="0"/>
      <p:bldP spid="174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Analysis of ALG</a:t>
            </a:r>
            <a:r>
              <a:rPr lang="en-US" altLang="en-US" baseline="-25000" smtClean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6488" y="1597026"/>
                <a:ext cx="10076624" cy="512444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en-US" altLang="en-US" dirty="0" smtClean="0"/>
                  <a:t>ALG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:</a:t>
                </a:r>
                <a:r>
                  <a:rPr lang="en-US" altLang="en-US" dirty="0"/>
                  <a:t> </a:t>
                </a:r>
                <a:r>
                  <a:rPr lang="en-US" altLang="en-US" dirty="0" smtClean="0"/>
                  <a:t>                                                               				</a:t>
                </a:r>
                <a:r>
                  <a:rPr lang="en-US" dirty="0" smtClean="0">
                    <a:solidFill>
                      <a:srgbClr val="800080"/>
                    </a:solidFill>
                  </a:rPr>
                  <a:t>G = {1,2,</a:t>
                </a:r>
                <a:r>
                  <a:rPr lang="en-US" dirty="0" smtClean="0">
                    <a:solidFill>
                      <a:srgbClr val="800080"/>
                    </a:solidFill>
                    <a:latin typeface="MT Extra"/>
                    <a:sym typeface="MT Extra"/>
                  </a:rPr>
                  <a:t></a:t>
                </a:r>
                <a:r>
                  <a:rPr lang="en-US" dirty="0" smtClean="0">
                    <a:solidFill>
                      <a:srgbClr val="800080"/>
                    </a:solidFill>
                  </a:rPr>
                  <a:t>,k}</a:t>
                </a:r>
              </a:p>
              <a:p>
                <a:pPr marL="0" indent="0">
                  <a:buNone/>
                  <a:defRPr/>
                </a:pPr>
                <a:endParaRPr lang="en-US" altLang="en-US" b="1" dirty="0" smtClean="0"/>
              </a:p>
              <a:p>
                <a:pPr marL="0" indent="0">
                  <a:buNone/>
                  <a:defRPr/>
                </a:pPr>
                <a:r>
                  <a:rPr lang="en-US" altLang="en-US" b="1" dirty="0" smtClean="0"/>
                  <a:t>Lemma</a:t>
                </a:r>
                <a:r>
                  <a:rPr lang="en-US" altLang="en-US" dirty="0" smtClean="0"/>
                  <a:t>: </a:t>
                </a:r>
                <a:r>
                  <a:rPr lang="en-US" dirty="0" smtClean="0"/>
                  <a:t>ALG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msy10"/>
                  </a:rPr>
                  <a:t>¸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w(G)</a:t>
                </a:r>
                <a:r>
                  <a:rPr lang="en-US" dirty="0" smtClean="0"/>
                  <a:t>/2 –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max</a:t>
                </a:r>
                <a:r>
                  <a:rPr lang="en-US" dirty="0" smtClean="0"/>
                  <a:t>/2</a:t>
                </a:r>
              </a:p>
              <a:p>
                <a:pPr>
                  <a:defRPr/>
                </a:pPr>
                <a:endParaRPr lang="en-US" dirty="0" smtClean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en-US" dirty="0" err="1" smtClean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smtClean="0"/>
                  <a:t> := min {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smtClean="0"/>
                  <a:t> , 1 }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   E[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] = 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33CC"/>
                    </a:solidFill>
                  </a:rPr>
                  <a:t>i</a:t>
                </a:r>
                <a:endParaRPr lang="en-US" baseline="-25000" dirty="0" smtClean="0">
                  <a:solidFill>
                    <a:srgbClr val="0033CC"/>
                  </a:solidFill>
                </a:endParaRPr>
              </a:p>
              <a:p>
                <a:pPr>
                  <a:defRPr/>
                </a:pPr>
                <a:r>
                  <a:rPr lang="en-US" dirty="0" smtClean="0"/>
                  <a:t>Job v yields reward ↔ v fits in knapsack ↔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v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smtClean="0"/>
                  <a:t> 1 </a:t>
                </a:r>
              </a:p>
              <a:p>
                <a:pPr>
                  <a:defRPr/>
                </a:pPr>
                <a:r>
                  <a:rPr lang="en-US" dirty="0" smtClean="0"/>
                  <a:t>E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 smtClean="0">
                    <a:solidFill>
                      <a:srgbClr val="C00000"/>
                    </a:solidFill>
                  </a:rPr>
                  <a:t>i </a:t>
                </a:r>
                <a:r>
                  <a:rPr lang="en-US" dirty="0" smtClean="0"/>
                  <a:t>] = </a:t>
                </a:r>
                <a:r>
                  <a:rPr lang="en-US" dirty="0"/>
                  <a:t>½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e(G - v)		</a:t>
                </a:r>
                <a:r>
                  <a:rPr lang="en-US" sz="2000" dirty="0" smtClean="0">
                    <a:solidFill>
                      <a:srgbClr val="0033CC"/>
                    </a:solidFill>
                  </a:rPr>
                  <a:t>because of random order</a:t>
                </a:r>
                <a:endParaRPr lang="en-US" dirty="0" smtClean="0">
                  <a:solidFill>
                    <a:srgbClr val="0033CC"/>
                  </a:solidFill>
                </a:endParaRPr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err="1" smtClean="0"/>
                  <a:t>Pr</a:t>
                </a:r>
                <a:r>
                  <a:rPr lang="en-US" dirty="0" smtClean="0"/>
                  <a:t> [ v doesn’t fit 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E [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 err="1" smtClean="0">
                    <a:solidFill>
                      <a:srgbClr val="C00000"/>
                    </a:solidFill>
                  </a:rPr>
                  <a:t>v</a:t>
                </a:r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S’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i </a:t>
                </a:r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e(G)</a:t>
                </a:r>
                <a:r>
                  <a:rPr lang="en-US" dirty="0" smtClean="0"/>
                  <a:t>/2+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e</a:t>
                </a:r>
                <a:r>
                  <a:rPr lang="en-US" baseline="-25000" dirty="0" smtClean="0">
                    <a:solidFill>
                      <a:srgbClr val="0033CC"/>
                    </a:solidFill>
                  </a:rPr>
                  <a:t>v </a:t>
                </a:r>
                <a:r>
                  <a:rPr lang="en-US" dirty="0" smtClean="0"/>
                  <a:t>/2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½ + 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dirty="0" smtClean="0"/>
                  <a:t>/2</a:t>
                </a:r>
              </a:p>
              <a:p>
                <a:pPr>
                  <a:defRPr/>
                </a:pPr>
                <a:endParaRPr lang="en-US" altLang="en-US" dirty="0" smtClean="0"/>
              </a:p>
              <a:p>
                <a:pPr>
                  <a:lnSpc>
                    <a:spcPct val="200000"/>
                  </a:lnSpc>
                  <a:defRPr/>
                </a:pPr>
                <a:r>
                  <a:rPr lang="en-US" altLang="en-US" dirty="0" smtClean="0"/>
                  <a:t>ALG</a:t>
                </a:r>
                <a:r>
                  <a:rPr lang="en-US" altLang="en-US" baseline="-25000" dirty="0" smtClean="0"/>
                  <a:t>2</a:t>
                </a:r>
                <a:r>
                  <a:rPr lang="en-US" altLang="en-US" dirty="0" smtClean="0"/>
                  <a:t> = </a:t>
                </a:r>
                <a:r>
                  <a:rPr lang="en-US" altLang="en-US" dirty="0" smtClean="0">
                    <a:latin typeface="Symbol"/>
                    <a:sym typeface="Symbol"/>
                  </a:rPr>
                  <a:t></a:t>
                </a:r>
                <a:r>
                  <a:rPr lang="en-US" altLang="en-US" baseline="-25000" dirty="0" smtClean="0">
                    <a:sym typeface="Symbol"/>
                  </a:rPr>
                  <a:t>v </a:t>
                </a:r>
                <a:r>
                  <a:rPr lang="en-US" altLang="en-US" baseline="-25000" dirty="0"/>
                  <a:t>in G</a:t>
                </a:r>
                <a:r>
                  <a:rPr lang="en-US" altLang="en-US" dirty="0" smtClean="0"/>
                  <a:t> </a:t>
                </a:r>
                <a:r>
                  <a:rPr lang="en-US" altLang="en-US" dirty="0" err="1" smtClean="0">
                    <a:solidFill>
                      <a:srgbClr val="008000"/>
                    </a:solidFill>
                  </a:rPr>
                  <a:t>r</a:t>
                </a:r>
                <a:r>
                  <a:rPr lang="en-US" altLang="en-US" baseline="-25000" dirty="0" err="1" smtClean="0">
                    <a:solidFill>
                      <a:srgbClr val="008000"/>
                    </a:solidFill>
                  </a:rPr>
                  <a:t>v</a:t>
                </a:r>
                <a:r>
                  <a:rPr lang="en-US" altLang="en-US" baseline="-25000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dirty="0" smtClean="0">
                    <a:latin typeface="cmsy10"/>
                  </a:rPr>
                  <a:t>    </a:t>
                </a:r>
                <a:r>
                  <a:rPr lang="en-US" altLang="en-US" dirty="0" err="1" smtClean="0"/>
                  <a:t>Pr</a:t>
                </a:r>
                <a:r>
                  <a:rPr lang="en-US" altLang="en-US" dirty="0" smtClean="0"/>
                  <a:t>[v fits]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 smtClean="0">
                    <a:latin typeface="Symbol"/>
                    <a:sym typeface="Symbol"/>
                  </a:rPr>
                  <a:t></a:t>
                </a:r>
                <a:r>
                  <a:rPr lang="en-US" altLang="en-US" baseline="-25000" dirty="0" smtClean="0">
                    <a:sym typeface="Symbol"/>
                  </a:rPr>
                  <a:t>v </a:t>
                </a:r>
                <a:r>
                  <a:rPr lang="en-US" altLang="en-US" baseline="-25000" dirty="0" smtClean="0"/>
                  <a:t>in G</a:t>
                </a:r>
                <a:r>
                  <a:rPr lang="en-US" alt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alt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baseline="-25000" dirty="0" err="1" smtClean="0">
                    <a:solidFill>
                      <a:srgbClr val="008000"/>
                    </a:solidFill>
                  </a:rPr>
                  <a:t>v</a:t>
                </a:r>
                <a:r>
                  <a:rPr lang="en-US" altLang="en-US" dirty="0">
                    <a:latin typeface="cmsy10"/>
                  </a:rPr>
                  <a:t> </a:t>
                </a:r>
                <a:r>
                  <a:rPr lang="en-US" altLang="en-US" dirty="0" smtClean="0"/>
                  <a:t>(1/2 – </a:t>
                </a:r>
                <a:r>
                  <a:rPr lang="en-US" altLang="en-US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baseline="-25000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dirty="0" smtClean="0"/>
                  <a:t>/2) </a:t>
                </a:r>
              </a:p>
              <a:p>
                <a:pPr marL="0" indent="0">
                  <a:buNone/>
                  <a:defRPr/>
                </a:pPr>
                <a:r>
                  <a:rPr lang="en-US" altLang="en-US" dirty="0">
                    <a:latin typeface="cmsy10"/>
                  </a:rPr>
                  <a:t>	</a:t>
                </a:r>
                <a:r>
                  <a:rPr lang="en-US" altLang="en-US" dirty="0" smtClean="0">
                    <a:latin typeface="cmsy10"/>
                  </a:rPr>
                  <a:t>		      </a:t>
                </a:r>
                <a:r>
                  <a:rPr lang="en-US" altLang="en-US" dirty="0">
                    <a:latin typeface="cmsy1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altLang="en-US" dirty="0" smtClean="0">
                    <a:solidFill>
                      <a:srgbClr val="008000"/>
                    </a:solidFill>
                  </a:rPr>
                  <a:t>w(G)</a:t>
                </a:r>
                <a:r>
                  <a:rPr lang="en-US" altLang="en-US" dirty="0" smtClean="0"/>
                  <a:t>/2</a:t>
                </a:r>
                <a:r>
                  <a:rPr lang="en-US" dirty="0" smtClean="0"/>
                  <a:t> –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max</a:t>
                </a:r>
                <a:r>
                  <a:rPr lang="en-US" dirty="0" smtClean="0"/>
                  <a:t>/2</a:t>
                </a:r>
              </a:p>
            </p:txBody>
          </p:sp>
        </mc:Choice>
        <mc:Fallback xmlns="">
          <p:sp>
            <p:nvSpPr>
              <p:cNvPr id="174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6488" y="1597026"/>
                <a:ext cx="10076624" cy="5124449"/>
              </a:xfrm>
              <a:blipFill>
                <a:blip r:embed="rId2"/>
                <a:stretch>
                  <a:fillRect l="-786" t="-2021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D489EB-A788-4271-8B68-E015272A2BBA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34020" y="5447567"/>
                <a:ext cx="2366610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200" dirty="0" smtClean="0">
                    <a:solidFill>
                      <a:srgbClr val="0033CC"/>
                    </a:solidFill>
                    <a:cs typeface="Arial" charset="0"/>
                  </a:rPr>
                  <a:t>e(G)</a:t>
                </a:r>
                <a:r>
                  <a:rPr lang="en-US" sz="2200" dirty="0">
                    <a:cs typeface="Arial" charset="0"/>
                  </a:rPr>
                  <a:t> = </a:t>
                </a:r>
                <a:r>
                  <a:rPr lang="en-US" sz="2200" dirty="0" smtClean="0">
                    <a:latin typeface="Symbol"/>
                    <a:cs typeface="Arial" charset="0"/>
                    <a:sym typeface="Symbol"/>
                  </a:rPr>
                  <a:t></a:t>
                </a:r>
                <a:r>
                  <a:rPr lang="en-US" sz="2200" baseline="-25000" dirty="0" smtClean="0">
                    <a:cs typeface="Arial" charset="0"/>
                    <a:sym typeface="Symbol"/>
                  </a:rPr>
                  <a:t>v</a:t>
                </a:r>
                <a:r>
                  <a:rPr lang="en-US" sz="2200" dirty="0" smtClean="0">
                    <a:cs typeface="Arial" charset="0"/>
                    <a:sym typeface="Symbol"/>
                  </a:rPr>
                  <a:t> </a:t>
                </a:r>
                <a:r>
                  <a:rPr lang="en-US" sz="2200" baseline="-25000" dirty="0" smtClean="0">
                    <a:cs typeface="Arial" charset="0"/>
                  </a:rPr>
                  <a:t>in G</a:t>
                </a:r>
                <a:r>
                  <a:rPr lang="en-US" sz="2200" dirty="0" smtClean="0">
                    <a:cs typeface="Arial" charset="0"/>
                  </a:rPr>
                  <a:t> </a:t>
                </a:r>
                <a:r>
                  <a:rPr lang="en-US" sz="2200" dirty="0" err="1">
                    <a:solidFill>
                      <a:srgbClr val="0033CC"/>
                    </a:solidFill>
                    <a:latin typeface="Calibri"/>
                    <a:cs typeface="Arial" charset="0"/>
                  </a:rPr>
                  <a:t>e</a:t>
                </a:r>
                <a:r>
                  <a:rPr lang="en-US" sz="2200" baseline="-25000" dirty="0" err="1">
                    <a:solidFill>
                      <a:srgbClr val="0033CC"/>
                    </a:solidFill>
                    <a:latin typeface="Calibri"/>
                    <a:cs typeface="Arial" charset="0"/>
                  </a:rPr>
                  <a:t>v</a:t>
                </a:r>
                <a:r>
                  <a:rPr lang="en-US" sz="2200" dirty="0">
                    <a:cs typeface="Arial" charset="0"/>
                  </a:rPr>
                  <a:t> </a:t>
                </a:r>
                <a:r>
                  <a:rPr lang="en-US" sz="2200" dirty="0">
                    <a:latin typeface="cmsy1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≤ </m:t>
                    </m:r>
                  </m:oMath>
                </a14:m>
                <a:r>
                  <a:rPr lang="en-US" sz="2200" dirty="0" smtClean="0">
                    <a:cs typeface="Arial" charset="0"/>
                  </a:rPr>
                  <a:t>1</a:t>
                </a:r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020" y="5447567"/>
                <a:ext cx="2366610" cy="430887"/>
              </a:xfrm>
              <a:prstGeom prst="rect">
                <a:avLst/>
              </a:prstGeom>
              <a:blipFill>
                <a:blip r:embed="rId3"/>
                <a:stretch>
                  <a:fillRect l="-3077" t="-25000" r="-2308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7896225" y="5121278"/>
            <a:ext cx="1195707" cy="31246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44800" y="5613489"/>
            <a:ext cx="2889220" cy="88406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45353" y="5121278"/>
            <a:ext cx="1524841" cy="36933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33CC"/>
                </a:solidFill>
                <a:latin typeface="+mj-lt"/>
                <a:cs typeface="Arial" charset="0"/>
              </a:rPr>
              <a:t>Markov’s </a:t>
            </a:r>
            <a:r>
              <a:rPr lang="en-US" i="1" dirty="0" err="1">
                <a:solidFill>
                  <a:srgbClr val="0033CC"/>
                </a:solidFill>
                <a:latin typeface="+mj-lt"/>
                <a:cs typeface="Arial" charset="0"/>
              </a:rPr>
              <a:t>ineq</a:t>
            </a:r>
            <a:r>
              <a:rPr lang="en-US" i="1" dirty="0">
                <a:solidFill>
                  <a:srgbClr val="0033CC"/>
                </a:solidFill>
                <a:latin typeface="+mj-lt"/>
                <a:cs typeface="Arial" charset="0"/>
              </a:rPr>
              <a:t>.</a:t>
            </a: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2360423" y="1779525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741423" y="1779525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3503423" y="1779525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2252473" y="1487425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3473" y="1490600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5472" y="1490600"/>
            <a:ext cx="2632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k</a:t>
            </a:r>
          </a:p>
        </p:txBody>
      </p:sp>
      <p:cxnSp>
        <p:nvCxnSpPr>
          <p:cNvPr id="15" name="Straight Arrow Connector 14"/>
          <p:cNvCxnSpPr>
            <a:stCxn id="18441" idx="3"/>
          </p:cNvCxnSpPr>
          <p:nvPr/>
        </p:nvCxnSpPr>
        <p:spPr>
          <a:xfrm>
            <a:off x="2452498" y="1825562"/>
            <a:ext cx="2889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442" idx="3"/>
          </p:cNvCxnSpPr>
          <p:nvPr/>
        </p:nvCxnSpPr>
        <p:spPr>
          <a:xfrm>
            <a:off x="2833497" y="1825562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Rectangle 10"/>
          <p:cNvSpPr>
            <a:spLocks noChangeArrowheads="1"/>
          </p:cNvSpPr>
          <p:nvPr/>
        </p:nvSpPr>
        <p:spPr bwMode="auto">
          <a:xfrm>
            <a:off x="4522598" y="1779525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50" name="Rectangle 10"/>
          <p:cNvSpPr>
            <a:spLocks noChangeArrowheads="1"/>
          </p:cNvSpPr>
          <p:nvPr/>
        </p:nvSpPr>
        <p:spPr bwMode="auto">
          <a:xfrm>
            <a:off x="4903598" y="1779525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51" name="Rectangle 10"/>
          <p:cNvSpPr>
            <a:spLocks noChangeArrowheads="1"/>
          </p:cNvSpPr>
          <p:nvPr/>
        </p:nvSpPr>
        <p:spPr bwMode="auto">
          <a:xfrm>
            <a:off x="5665598" y="1779525"/>
            <a:ext cx="92075" cy="92075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4414647" y="1487425"/>
            <a:ext cx="2667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7072" y="1490600"/>
            <a:ext cx="412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k-1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7648" y="1490600"/>
            <a:ext cx="276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800080"/>
                </a:solidFill>
                <a:latin typeface="+mj-lt"/>
                <a:cs typeface="Arial" charset="0"/>
              </a:rPr>
              <a:t>1</a:t>
            </a:r>
          </a:p>
        </p:txBody>
      </p:sp>
      <p:cxnSp>
        <p:nvCxnSpPr>
          <p:cNvPr id="23" name="Straight Arrow Connector 22"/>
          <p:cNvCxnSpPr>
            <a:stCxn id="18449" idx="3"/>
          </p:cNvCxnSpPr>
          <p:nvPr/>
        </p:nvCxnSpPr>
        <p:spPr>
          <a:xfrm>
            <a:off x="4614673" y="1825562"/>
            <a:ext cx="28892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450" idx="3"/>
          </p:cNvCxnSpPr>
          <p:nvPr/>
        </p:nvCxnSpPr>
        <p:spPr>
          <a:xfrm>
            <a:off x="4995672" y="1825562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79648" y="1487425"/>
            <a:ext cx="454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or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436997" y="1823974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74822" y="1820799"/>
            <a:ext cx="228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0" name="TextBox 27"/>
          <p:cNvSpPr txBox="1">
            <a:spLocks noChangeArrowheads="1"/>
          </p:cNvSpPr>
          <p:nvPr/>
        </p:nvSpPr>
        <p:spPr bwMode="auto">
          <a:xfrm>
            <a:off x="5165536" y="1560450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1400">
              <a:solidFill>
                <a:srgbClr val="0033CC"/>
              </a:solidFill>
              <a:latin typeface="MT Extra" panose="05050102010205020202" pitchFamily="18" charset="2"/>
            </a:endParaRPr>
          </a:p>
        </p:txBody>
      </p:sp>
      <p:sp>
        <p:nvSpPr>
          <p:cNvPr id="18461" name="TextBox 28"/>
          <p:cNvSpPr txBox="1">
            <a:spLocks noChangeArrowheads="1"/>
          </p:cNvSpPr>
          <p:nvPr/>
        </p:nvSpPr>
        <p:spPr bwMode="auto">
          <a:xfrm>
            <a:off x="3014472" y="1560450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33CC"/>
                </a:solidFill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1400">
              <a:solidFill>
                <a:srgbClr val="0033CC"/>
              </a:solidFill>
              <a:latin typeface="MT Extra" panose="05050102010205020202" pitchFamily="18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5723" y="4603474"/>
            <a:ext cx="4629150" cy="771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Better Bounds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2504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000" b="1" dirty="0" smtClean="0"/>
                  <a:t>Stochastic Knapsack</a:t>
                </a:r>
              </a:p>
              <a:p>
                <a:pPr>
                  <a:defRPr/>
                </a:pPr>
                <a:endParaRPr lang="en-US" sz="2000" dirty="0" smtClean="0"/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4-approx and </a:t>
                </a:r>
                <a:r>
                  <a:rPr lang="en-US" sz="2000" dirty="0" err="1" smtClean="0"/>
                  <a:t>adaptivity</a:t>
                </a:r>
                <a:r>
                  <a:rPr lang="en-US" sz="2000" dirty="0" smtClean="0"/>
                  <a:t> gap   		   	          </a:t>
                </a:r>
                <a:r>
                  <a:rPr lang="en-US" sz="1800" b="1" dirty="0" smtClean="0">
                    <a:solidFill>
                      <a:srgbClr val="663300"/>
                    </a:solidFill>
                  </a:rPr>
                  <a:t>[</a:t>
                </a:r>
                <a:r>
                  <a:rPr lang="en-US" sz="1800" b="1" dirty="0">
                    <a:solidFill>
                      <a:srgbClr val="663300"/>
                    </a:solidFill>
                  </a:rPr>
                  <a:t>Dean Goemans </a:t>
                </a:r>
                <a:r>
                  <a:rPr lang="en-US" sz="1800" b="1" dirty="0" err="1">
                    <a:solidFill>
                      <a:srgbClr val="663300"/>
                    </a:solidFill>
                  </a:rPr>
                  <a:t>Vondrak</a:t>
                </a:r>
                <a:r>
                  <a:rPr lang="en-US" sz="1800" b="1" dirty="0">
                    <a:solidFill>
                      <a:srgbClr val="663300"/>
                    </a:solidFill>
                  </a:rPr>
                  <a:t> ’08]</a:t>
                </a:r>
              </a:p>
              <a:p>
                <a:pPr lvl="1">
                  <a:defRPr/>
                </a:pPr>
                <a:r>
                  <a:rPr lang="en-US" sz="2000" dirty="0" smtClean="0"/>
                  <a:t>Stronger LP relaxation for </a:t>
                </a:r>
                <a:r>
                  <a:rPr lang="en-US" sz="2000" b="1" dirty="0" smtClean="0"/>
                  <a:t>adaptive</a:t>
                </a:r>
                <a:r>
                  <a:rPr lang="en-US" sz="2000" dirty="0" smtClean="0"/>
                  <a:t> OPT</a:t>
                </a:r>
              </a:p>
              <a:p>
                <a:pPr lvl="1">
                  <a:defRPr/>
                </a:pPr>
                <a:r>
                  <a:rPr lang="en-US" sz="2000" dirty="0" smtClean="0"/>
                  <a:t>Better analysis of non-adaptive algorithm</a:t>
                </a:r>
              </a:p>
              <a:p>
                <a:pPr>
                  <a:defRPr/>
                </a:pPr>
                <a:endParaRPr lang="en-US" sz="2000" dirty="0" smtClean="0"/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3-approx adaptive algorithm   			          </a:t>
                </a:r>
                <a:r>
                  <a:rPr lang="en-US" sz="1800" b="1" dirty="0" smtClean="0">
                    <a:solidFill>
                      <a:srgbClr val="663300"/>
                    </a:solidFill>
                  </a:rPr>
                  <a:t>[</a:t>
                </a:r>
                <a:r>
                  <a:rPr lang="en-US" sz="1800" b="1" dirty="0">
                    <a:solidFill>
                      <a:srgbClr val="663300"/>
                    </a:solidFill>
                  </a:rPr>
                  <a:t>Dean Goemans </a:t>
                </a:r>
                <a:r>
                  <a:rPr lang="en-US" sz="1800" b="1" dirty="0" err="1">
                    <a:solidFill>
                      <a:srgbClr val="663300"/>
                    </a:solidFill>
                  </a:rPr>
                  <a:t>Vondrak</a:t>
                </a:r>
                <a:r>
                  <a:rPr lang="en-US" sz="1800" b="1" dirty="0">
                    <a:solidFill>
                      <a:srgbClr val="663300"/>
                    </a:solidFill>
                  </a:rPr>
                  <a:t> ’08]</a:t>
                </a:r>
              </a:p>
              <a:p>
                <a:pPr>
                  <a:defRPr/>
                </a:pPr>
                <a:endParaRPr lang="en-US" sz="2000" dirty="0" smtClean="0"/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(2+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 smtClean="0"/>
                  <a:t>)-</a:t>
                </a:r>
                <a:r>
                  <a:rPr lang="en-US" sz="2000" dirty="0" err="1" smtClean="0"/>
                  <a:t>approx</a:t>
                </a:r>
                <a:r>
                  <a:rPr lang="en-US" sz="2000" dirty="0" smtClean="0"/>
                  <a:t> adaptive algorithm   				</a:t>
                </a:r>
                <a:r>
                  <a:rPr lang="en-US" sz="1800" b="1" dirty="0" smtClean="0">
                    <a:solidFill>
                      <a:srgbClr val="663300"/>
                    </a:solidFill>
                  </a:rPr>
                  <a:t>[</a:t>
                </a:r>
                <a:r>
                  <a:rPr lang="en-US" sz="1800" b="1" dirty="0" err="1">
                    <a:solidFill>
                      <a:srgbClr val="663300"/>
                    </a:solidFill>
                  </a:rPr>
                  <a:t>Bhalgat</a:t>
                </a:r>
                <a:r>
                  <a:rPr lang="en-US" sz="1800" b="1" dirty="0">
                    <a:solidFill>
                      <a:srgbClr val="663300"/>
                    </a:solidFill>
                  </a:rPr>
                  <a:t> </a:t>
                </a:r>
                <a:r>
                  <a:rPr lang="en-US" sz="1800" b="1" dirty="0" err="1">
                    <a:solidFill>
                      <a:srgbClr val="663300"/>
                    </a:solidFill>
                  </a:rPr>
                  <a:t>Goel</a:t>
                </a:r>
                <a:r>
                  <a:rPr lang="en-US" sz="1800" b="1" dirty="0">
                    <a:solidFill>
                      <a:srgbClr val="663300"/>
                    </a:solidFill>
                  </a:rPr>
                  <a:t> Khanna ’11]</a:t>
                </a:r>
              </a:p>
              <a:p>
                <a:pPr marL="0" indent="0">
                  <a:buNone/>
                  <a:defRPr/>
                </a:pPr>
                <a:endParaRPr lang="en-US" sz="2000" dirty="0" smtClean="0"/>
              </a:p>
              <a:p>
                <a:pPr marL="0" indent="0">
                  <a:buNone/>
                  <a:defRPr/>
                </a:pPr>
                <a:r>
                  <a:rPr lang="en-US" sz="2000" b="1" dirty="0" smtClean="0"/>
                  <a:t>Q: </a:t>
                </a:r>
                <a:r>
                  <a:rPr lang="en-US" sz="2000" dirty="0" smtClean="0"/>
                  <a:t>Hardness beyond that of (deterministic) knapsack?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25041"/>
                <a:ext cx="10515600" cy="4351338"/>
              </a:xfrm>
              <a:blipFill>
                <a:blip r:embed="rId2"/>
                <a:stretch>
                  <a:fillRect l="-580" t="-15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D6F20A-24B2-47F8-83AC-488E6C95E91A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3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E8AD4B-CD9C-4768-849D-BFEA16B76FC9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menu for today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dirty="0" smtClean="0"/>
              <a:t>Adaptive stochastic problems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 Stochastic knapsack (SK) basics, </a:t>
            </a:r>
            <a:r>
              <a:rPr lang="en-US" altLang="en-US" sz="2000" dirty="0" err="1" smtClean="0"/>
              <a:t>adaptivity</a:t>
            </a:r>
            <a:r>
              <a:rPr lang="en-US" altLang="en-US" sz="2000" dirty="0" smtClean="0"/>
              <a:t> gap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smtClean="0"/>
              <a:t>Non-adaptive algorithm for stochastic knapsack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</a:t>
            </a:r>
            <a:r>
              <a:rPr lang="en-US" altLang="en-US" sz="2100" dirty="0">
                <a:solidFill>
                  <a:prstClr val="black"/>
                </a:solidFill>
              </a:rPr>
              <a:t> </a:t>
            </a:r>
            <a:r>
              <a:rPr lang="en-US" altLang="en-US" sz="2100" dirty="0" smtClean="0">
                <a:solidFill>
                  <a:prstClr val="black"/>
                </a:solidFill>
              </a:rPr>
              <a:t>A simple LP relaxation to capture optimal policies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/>
              <a:t>Best box problem, and stochastic </a:t>
            </a:r>
            <a:r>
              <a:rPr lang="en-US" altLang="en-US" dirty="0" smtClean="0"/>
              <a:t>matchings</a:t>
            </a:r>
          </a:p>
          <a:p>
            <a:pPr marL="0" indent="0">
              <a:buNone/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       Another simple LP, versatile rounding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Correlated stochastic knapsack (CSK)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A richer LP, smarter rounding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0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approximation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715812"/>
            <a:ext cx="10316817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/>
              <a:t>Development of </a:t>
            </a:r>
            <a:r>
              <a:rPr lang="en-US" sz="2000" b="1" dirty="0"/>
              <a:t>approximation algorithms </a:t>
            </a:r>
            <a:r>
              <a:rPr lang="en-US" sz="2000" dirty="0"/>
              <a:t>for </a:t>
            </a:r>
            <a:br>
              <a:rPr lang="en-US" sz="2000" dirty="0"/>
            </a:br>
            <a:r>
              <a:rPr lang="en-US" sz="2000" dirty="0"/>
              <a:t>NP-hard stochastic optimization problems is relatively </a:t>
            </a:r>
            <a:r>
              <a:rPr lang="en-US" sz="2000" dirty="0" smtClean="0"/>
              <a:t>recent.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Several </a:t>
            </a:r>
            <a:r>
              <a:rPr lang="en-US" sz="2000" dirty="0"/>
              <a:t>different models, several different techniques.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Talk 1: </a:t>
            </a:r>
            <a:r>
              <a:rPr lang="en-US" sz="2000" b="1" dirty="0" smtClean="0"/>
              <a:t>multi-stage stochastic optimization with recourse</a:t>
            </a:r>
          </a:p>
          <a:p>
            <a:pPr>
              <a:buNone/>
            </a:pPr>
            <a:r>
              <a:rPr lang="en-US" sz="2000" dirty="0" smtClean="0"/>
              <a:t>	using LPs, scenario reduction, combinatorial algorithms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Talk 2: </a:t>
            </a:r>
            <a:r>
              <a:rPr lang="en-US" sz="2000" b="1" dirty="0" smtClean="0"/>
              <a:t>adaptive decision-making</a:t>
            </a:r>
          </a:p>
          <a:p>
            <a:pPr>
              <a:buNone/>
            </a:pPr>
            <a:r>
              <a:rPr lang="en-US" sz="2000" dirty="0" smtClean="0"/>
              <a:t>	using LPs to capture decision trees, stochastic knapsack, stochastic matchings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Talk 3: </a:t>
            </a:r>
            <a:r>
              <a:rPr lang="en-US" sz="2000" b="1" dirty="0" smtClean="0"/>
              <a:t>prophets and secretaries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two flavors of “online” decision-making, optimal algorithms (using LPs!)</a:t>
            </a:r>
          </a:p>
        </p:txBody>
      </p:sp>
    </p:spTree>
    <p:extLst>
      <p:ext uri="{BB962C8B-B14F-4D97-AF65-F5344CB8AC3E}">
        <p14:creationId xmlns:p14="http://schemas.microsoft.com/office/powerpoint/2010/main" val="27735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box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 boxes, each box contains outcome from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(“values”)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</a:t>
                </a:r>
                <a:r>
                  <a:rPr lang="en-US" dirty="0" err="1" smtClean="0"/>
                  <a:t>r.v.s</a:t>
                </a:r>
                <a:r>
                  <a:rPr lang="en-US" dirty="0" smtClean="0"/>
                  <a:t> are independent, known distributions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	assume the outcomes are in some set [0..M]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Can </a:t>
                </a:r>
                <a:r>
                  <a:rPr lang="en-US" b="1" dirty="0" smtClean="0"/>
                  <a:t>open </a:t>
                </a:r>
                <a:r>
                  <a:rPr lang="en-US" dirty="0" smtClean="0"/>
                  <a:t>at most k of these n boxes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after that, must </a:t>
                </a:r>
                <a:r>
                  <a:rPr lang="en-US" b="1" dirty="0" smtClean="0"/>
                  <a:t>choose </a:t>
                </a:r>
                <a:r>
                  <a:rPr lang="en-US" dirty="0" smtClean="0"/>
                  <a:t>one of opened boxes, get its value.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Goal: maximize expected value.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Again, simple MDP, can solve in </a:t>
                </a:r>
                <a:r>
                  <a:rPr lang="en-US" dirty="0" err="1" smtClean="0"/>
                  <a:t>exp</a:t>
                </a:r>
                <a:r>
                  <a:rPr lang="en-US" dirty="0" smtClean="0"/>
                  <a:t>(n) time.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Can we get close to optimum in time poly(n)?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box problem: LP relaxation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probability that strategy opens box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probability that </a:t>
                </a:r>
                <a:r>
                  <a:rPr lang="en-US" dirty="0" smtClean="0"/>
                  <a:t>box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value is v, and strategy chooses box </a:t>
                </a:r>
                <a:r>
                  <a:rPr lang="en-US" dirty="0" err="1" smtClean="0"/>
                  <a:t>i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box problem: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77550" cy="4689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nary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0000FF"/>
                    </a:solidFill>
                  </a:rPr>
                  <a:t>Algo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for each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, open box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 smtClean="0"/>
                  <a:t> (if not blocked).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then choose it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/>
                  <a:t> and stop.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Claim: </a:t>
                </a:r>
                <a:r>
                  <a:rPr lang="en-US" sz="2000" dirty="0" smtClean="0"/>
                  <a:t>Algorithm gets expected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00FF"/>
                    </a:solidFill>
                  </a:rPr>
                  <a:t>Proof</a:t>
                </a:r>
                <a:r>
                  <a:rPr lang="en-US" sz="2000" b="1" dirty="0" smtClean="0"/>
                  <a:t>: </a:t>
                </a:r>
                <a:r>
                  <a:rPr lang="en-US" sz="2000" dirty="0" err="1" smtClean="0"/>
                  <a:t>Algo</a:t>
                </a:r>
                <a:r>
                  <a:rPr lang="en-US" sz="2000" dirty="0" smtClean="0"/>
                  <a:t> reaches box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if #(previous opens) &lt; k, which happens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(Markov’s </a:t>
                </a:r>
                <a:r>
                  <a:rPr lang="en-US" sz="2000" dirty="0" err="1" smtClean="0"/>
                  <a:t>ineq</a:t>
                </a:r>
                <a:r>
                  <a:rPr lang="en-US" sz="2000" dirty="0" smtClean="0"/>
                  <a:t>.)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Then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pick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with value v ] =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reach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]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open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]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see v ]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choose it]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77550" cy="4689475"/>
              </a:xfrm>
              <a:blipFill>
                <a:blip r:embed="rId2"/>
                <a:stretch>
                  <a:fillRect l="-617" t="-10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9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box problem: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877550" cy="46894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nary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func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𝑖𝑣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b="1" dirty="0" err="1" smtClean="0">
                    <a:solidFill>
                      <a:srgbClr val="0000FF"/>
                    </a:solidFill>
                  </a:rPr>
                  <a:t>Algo</a:t>
                </a:r>
                <a:r>
                  <a:rPr lang="en-US" sz="2000" b="1" dirty="0" smtClean="0"/>
                  <a:t>: </a:t>
                </a:r>
                <a:r>
                  <a:rPr lang="en-US" sz="2000" dirty="0" smtClean="0"/>
                  <a:t>for each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, open box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 smtClean="0"/>
                  <a:t> (if not blocked).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then choose it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dirty="0" smtClean="0"/>
                  <a:t> and stop.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“query-commit” non-adaptive solution, even though OPT may be adaptive, “wait until end”.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More careful algorithm/analysis: can get factor of 2.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877550" cy="4689475"/>
              </a:xfrm>
              <a:blipFill>
                <a:blip r:embed="rId2"/>
                <a:stretch>
                  <a:fillRect l="-617" t="-10260" b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FFA285C-4B87-4D52-A13E-93056B248C01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extension: </a:t>
            </a:r>
            <a:r>
              <a:rPr lang="en-US" altLang="en-US" dirty="0"/>
              <a:t>o</a:t>
            </a:r>
            <a:r>
              <a:rPr lang="en-US" altLang="en-US" dirty="0" smtClean="0"/>
              <a:t>nline </a:t>
            </a:r>
            <a:r>
              <a:rPr lang="en-US" altLang="en-US" dirty="0"/>
              <a:t>d</a:t>
            </a:r>
            <a:r>
              <a:rPr lang="en-US" altLang="en-US" dirty="0" smtClean="0"/>
              <a:t>ating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2576"/>
            <a:ext cx="84582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Men </a:t>
            </a:r>
            <a:r>
              <a:rPr lang="en-US" altLang="en-US" dirty="0" smtClean="0">
                <a:solidFill>
                  <a:srgbClr val="0000FF"/>
                </a:solidFill>
              </a:rPr>
              <a:t>M</a:t>
            </a:r>
            <a:r>
              <a:rPr lang="en-US" altLang="en-US" dirty="0" smtClean="0"/>
              <a:t> and Women </a:t>
            </a:r>
            <a:r>
              <a:rPr lang="en-US" altLang="en-US" dirty="0" smtClean="0">
                <a:solidFill>
                  <a:srgbClr val="CC3300"/>
                </a:solidFill>
              </a:rPr>
              <a:t>W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accent2"/>
                </a:solidFill>
              </a:rPr>
              <a:t>p</a:t>
            </a:r>
            <a:r>
              <a:rPr lang="en-US" altLang="en-US" b="1" baseline="-25000" dirty="0" err="1" smtClean="0">
                <a:solidFill>
                  <a:schemeClr val="accent2"/>
                </a:solidFill>
              </a:rPr>
              <a:t>uv</a:t>
            </a:r>
            <a:r>
              <a:rPr lang="en-US" altLang="en-US" dirty="0" smtClean="0"/>
              <a:t> = probability that </a:t>
            </a:r>
            <a:r>
              <a:rPr lang="en-US" altLang="en-US" dirty="0" smtClean="0">
                <a:solidFill>
                  <a:srgbClr val="0000FF"/>
                </a:solidFill>
              </a:rPr>
              <a:t>u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CC3300"/>
                </a:solidFill>
              </a:rPr>
              <a:t>v</a:t>
            </a:r>
            <a:r>
              <a:rPr lang="en-US" altLang="en-US" dirty="0" smtClean="0"/>
              <a:t> compatible</a:t>
            </a:r>
          </a:p>
          <a:p>
            <a:pPr eaLnBrk="1" hangingPunct="1"/>
            <a:r>
              <a:rPr lang="en-US" altLang="en-US" b="1" dirty="0" err="1" smtClean="0">
                <a:solidFill>
                  <a:srgbClr val="FF0000"/>
                </a:solidFill>
              </a:rPr>
              <a:t>t</a:t>
            </a:r>
            <a:r>
              <a:rPr lang="en-US" alt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altLang="en-US" dirty="0" smtClean="0"/>
              <a:t> = patience level of s</a:t>
            </a:r>
          </a:p>
          <a:p>
            <a:pPr eaLnBrk="1" hangingPunct="1"/>
            <a:r>
              <a:rPr lang="en-US" altLang="en-US" dirty="0" smtClean="0"/>
              <a:t>If (</a:t>
            </a:r>
            <a:r>
              <a:rPr lang="en-US" altLang="en-US" dirty="0" err="1" smtClean="0">
                <a:solidFill>
                  <a:srgbClr val="0000FF"/>
                </a:solidFill>
              </a:rPr>
              <a:t>u</a:t>
            </a:r>
            <a:r>
              <a:rPr lang="en-US" altLang="en-US" dirty="0" err="1" smtClean="0"/>
              <a:t>,</a:t>
            </a:r>
            <a:r>
              <a:rPr lang="en-US" altLang="en-US" dirty="0" err="1" smtClean="0">
                <a:solidFill>
                  <a:srgbClr val="CC3300"/>
                </a:solidFill>
              </a:rPr>
              <a:t>v</a:t>
            </a:r>
            <a:r>
              <a:rPr lang="en-US" altLang="en-US" dirty="0" smtClean="0"/>
              <a:t>) date and are compatible, they get </a:t>
            </a:r>
            <a:r>
              <a:rPr lang="en-US" altLang="en-US" dirty="0" smtClean="0">
                <a:solidFill>
                  <a:schemeClr val="accent2"/>
                </a:solidFill>
              </a:rPr>
              <a:t>matched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Similar “query and commit” in kidney exchange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933701" y="460057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2947989" y="496570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2947989" y="534670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2947989" y="572770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2947989" y="610870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4151314" y="4584701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4151314" y="4965701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4152901" y="5362576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4151314" y="5727701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4151314" y="6108701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2476500" y="521017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305301" y="5210176"/>
            <a:ext cx="42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3300"/>
                </a:solidFill>
                <a:latin typeface="Arial" panose="020B0604020202020204" pitchFamily="34" charset="0"/>
              </a:rPr>
              <a:t>W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024188" y="4600575"/>
            <a:ext cx="1143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3024188" y="4600575"/>
            <a:ext cx="1143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3024188" y="4676775"/>
            <a:ext cx="11430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557589" y="4295776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405188" y="60626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uv</a:t>
            </a: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3024188" y="61642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3938588" y="4448175"/>
            <a:ext cx="254000" cy="393700"/>
          </a:xfrm>
          <a:custGeom>
            <a:avLst/>
            <a:gdLst>
              <a:gd name="T0" fmla="*/ 2147483647 w 160"/>
              <a:gd name="T1" fmla="*/ 2147483647 h 248"/>
              <a:gd name="T2" fmla="*/ 2147483647 w 160"/>
              <a:gd name="T3" fmla="*/ 2147483647 h 248"/>
              <a:gd name="T4" fmla="*/ 2147483647 w 160"/>
              <a:gd name="T5" fmla="*/ 2147483647 h 248"/>
              <a:gd name="T6" fmla="*/ 2147483647 w 160"/>
              <a:gd name="T7" fmla="*/ 2147483647 h 248"/>
              <a:gd name="T8" fmla="*/ 2147483647 w 160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248">
                <a:moveTo>
                  <a:pt x="160" y="240"/>
                </a:moveTo>
                <a:cubicBezTo>
                  <a:pt x="124" y="244"/>
                  <a:pt x="88" y="248"/>
                  <a:pt x="64" y="240"/>
                </a:cubicBezTo>
                <a:cubicBezTo>
                  <a:pt x="40" y="232"/>
                  <a:pt x="24" y="216"/>
                  <a:pt x="16" y="192"/>
                </a:cubicBezTo>
                <a:cubicBezTo>
                  <a:pt x="8" y="168"/>
                  <a:pt x="0" y="128"/>
                  <a:pt x="16" y="96"/>
                </a:cubicBezTo>
                <a:cubicBezTo>
                  <a:pt x="32" y="64"/>
                  <a:pt x="64" y="24"/>
                  <a:pt x="112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210050" y="444817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210050" y="5972175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33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660651" y="597217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5986463" y="4462464"/>
            <a:ext cx="50990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 dirty="0">
                <a:latin typeface="Arial" panose="020B0604020202020204" pitchFamily="34" charset="0"/>
              </a:rPr>
              <a:t>Maximize expected number of matches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 dirty="0">
                <a:latin typeface="Arial" panose="020B0604020202020204" pitchFamily="34" charset="0"/>
              </a:rPr>
              <a:t>Stochastic matching</a:t>
            </a:r>
            <a:endParaRPr lang="en-US" altLang="en-US" sz="2200" b="1" dirty="0">
              <a:latin typeface="Arial" panose="020B0604020202020204" pitchFamily="34" charset="0"/>
            </a:endParaRPr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>
            <a:off x="3009900" y="6164263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  <p:bldP spid="9239" grpId="0"/>
      <p:bldP spid="9243" grpId="0"/>
      <p:bldP spid="9244" grpId="0"/>
      <p:bldP spid="9245" grpId="0"/>
      <p:bldP spid="92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42622F-56D1-4F35-8B47-28DF8A6AE36F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 of stochastic matching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362201" y="211455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505201" y="2114551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362201" y="263207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3505201" y="2632076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362201" y="316547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505201" y="3165476"/>
            <a:ext cx="92075" cy="92075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847851" y="19621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847851" y="24955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847851" y="30289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836988" y="24955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836988" y="19621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836988" y="30289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438400" y="219075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438400" y="2190750"/>
            <a:ext cx="1066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2438400" y="2190750"/>
            <a:ext cx="11430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2438400" y="2647950"/>
            <a:ext cx="1066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2438400" y="3181350"/>
            <a:ext cx="1066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2286000" y="2114550"/>
            <a:ext cx="228600" cy="152400"/>
            <a:chOff x="2016" y="2208"/>
            <a:chExt cx="144" cy="96"/>
          </a:xfrm>
        </p:grpSpPr>
        <p:sp>
          <p:nvSpPr>
            <p:cNvPr id="5187" name="Line 21"/>
            <p:cNvSpPr>
              <a:spLocks noChangeShapeType="1"/>
            </p:cNvSpPr>
            <p:nvPr/>
          </p:nvSpPr>
          <p:spPr bwMode="auto">
            <a:xfrm>
              <a:off x="2016" y="2208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Line 22"/>
            <p:cNvSpPr>
              <a:spLocks noChangeShapeType="1"/>
            </p:cNvSpPr>
            <p:nvPr/>
          </p:nvSpPr>
          <p:spPr bwMode="auto">
            <a:xfrm flipH="1">
              <a:off x="2016" y="2208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3429000" y="2571750"/>
            <a:ext cx="228600" cy="152400"/>
            <a:chOff x="2016" y="2208"/>
            <a:chExt cx="144" cy="96"/>
          </a:xfrm>
        </p:grpSpPr>
        <p:sp>
          <p:nvSpPr>
            <p:cNvPr id="5185" name="Line 25"/>
            <p:cNvSpPr>
              <a:spLocks noChangeShapeType="1"/>
            </p:cNvSpPr>
            <p:nvPr/>
          </p:nvSpPr>
          <p:spPr bwMode="auto">
            <a:xfrm>
              <a:off x="2016" y="2208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26"/>
            <p:cNvSpPr>
              <a:spLocks noChangeShapeType="1"/>
            </p:cNvSpPr>
            <p:nvPr/>
          </p:nvSpPr>
          <p:spPr bwMode="auto">
            <a:xfrm flipH="1">
              <a:off x="2016" y="2208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917700" y="3522663"/>
            <a:ext cx="207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Matching size = 2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010401" y="18510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(a,x)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943601" y="23844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(b,z)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8077201" y="23844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(b,y)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511800" y="3111501"/>
            <a:ext cx="558166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(c,y)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400801" y="3111501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(b,y)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8610601" y="3111501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(b,z)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7620001" y="31464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(a,z)</a:t>
            </a: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6553200" y="2190750"/>
            <a:ext cx="4572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7620000" y="2190750"/>
            <a:ext cx="4572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5867400" y="2724150"/>
            <a:ext cx="228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5867400" y="2724150"/>
            <a:ext cx="228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6400800" y="2724150"/>
            <a:ext cx="228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7924800" y="2724150"/>
            <a:ext cx="2286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8534400" y="2724150"/>
            <a:ext cx="228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 rot="5400000">
            <a:off x="7019132" y="3477419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6115051" y="3790951"/>
            <a:ext cx="231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0000FF"/>
                </a:solidFill>
                <a:latin typeface="Arial" panose="020B0604020202020204" pitchFamily="34" charset="0"/>
              </a:rPr>
              <a:t>Adaptive solution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2152651" y="48990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(a,x)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3219451" y="48990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(b,y)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4286251" y="4899026"/>
            <a:ext cx="569387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(b,z)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5353050" y="4899026"/>
            <a:ext cx="558166" cy="3231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(c,x)</a:t>
            </a:r>
          </a:p>
        </p:txBody>
      </p:sp>
      <p:sp>
        <p:nvSpPr>
          <p:cNvPr id="10295" name="Text Box 55"/>
          <p:cNvSpPr txBox="1">
            <a:spLocks noChangeArrowheads="1"/>
          </p:cNvSpPr>
          <p:nvPr/>
        </p:nvSpPr>
        <p:spPr bwMode="auto">
          <a:xfrm rot="10800000">
            <a:off x="6070600" y="49482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762250" y="50863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3829050" y="50863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4895850" y="508635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6573838" y="4857751"/>
            <a:ext cx="289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990000"/>
                </a:solidFill>
                <a:latin typeface="Arial" panose="020B0604020202020204" pitchFamily="34" charset="0"/>
              </a:rPr>
              <a:t>Non-Adaptive solution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4041939" y="5503864"/>
            <a:ext cx="35445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How good are such solutions?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Again: </a:t>
            </a:r>
            <a:r>
              <a:rPr lang="en-US" altLang="en-US" sz="1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adaptivity</a:t>
            </a:r>
            <a:r>
              <a:rPr lang="en-US" altLang="en-US" sz="1800" b="1" dirty="0">
                <a:solidFill>
                  <a:schemeClr val="accent2"/>
                </a:solidFill>
                <a:latin typeface="Arial" panose="020B0604020202020204" pitchFamily="34" charset="0"/>
              </a:rPr>
              <a:t> gap</a:t>
            </a:r>
          </a:p>
        </p:txBody>
      </p:sp>
      <p:sp>
        <p:nvSpPr>
          <p:cNvPr id="5170" name="Text Box 61"/>
          <p:cNvSpPr txBox="1">
            <a:spLocks noChangeArrowheads="1"/>
          </p:cNvSpPr>
          <p:nvPr/>
        </p:nvSpPr>
        <p:spPr bwMode="auto">
          <a:xfrm>
            <a:off x="2076451" y="1962151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171" name="Text Box 62"/>
          <p:cNvSpPr txBox="1">
            <a:spLocks noChangeArrowheads="1"/>
          </p:cNvSpPr>
          <p:nvPr/>
        </p:nvSpPr>
        <p:spPr bwMode="auto">
          <a:xfrm>
            <a:off x="2076450" y="2479676"/>
            <a:ext cx="300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172" name="Text Box 63"/>
          <p:cNvSpPr txBox="1">
            <a:spLocks noChangeArrowheads="1"/>
          </p:cNvSpPr>
          <p:nvPr/>
        </p:nvSpPr>
        <p:spPr bwMode="auto">
          <a:xfrm>
            <a:off x="2076451" y="301307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73" name="Text Box 64"/>
          <p:cNvSpPr txBox="1">
            <a:spLocks noChangeArrowheads="1"/>
          </p:cNvSpPr>
          <p:nvPr/>
        </p:nvSpPr>
        <p:spPr bwMode="auto">
          <a:xfrm>
            <a:off x="3600451" y="1962151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174" name="Text Box 65"/>
          <p:cNvSpPr txBox="1">
            <a:spLocks noChangeArrowheads="1"/>
          </p:cNvSpPr>
          <p:nvPr/>
        </p:nvSpPr>
        <p:spPr bwMode="auto">
          <a:xfrm>
            <a:off x="3600451" y="2479676"/>
            <a:ext cx="2905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5175" name="Text Box 66"/>
          <p:cNvSpPr txBox="1">
            <a:spLocks noChangeArrowheads="1"/>
          </p:cNvSpPr>
          <p:nvPr/>
        </p:nvSpPr>
        <p:spPr bwMode="auto">
          <a:xfrm>
            <a:off x="3600450" y="3013076"/>
            <a:ext cx="279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  <a:latin typeface="Arial" panose="020B0604020202020204" pitchFamily="34" charset="0"/>
              </a:rPr>
              <a:t>z</a:t>
            </a:r>
          </a:p>
        </p:txBody>
      </p:sp>
      <p:grpSp>
        <p:nvGrpSpPr>
          <p:cNvPr id="10316" name="Group 76"/>
          <p:cNvGrpSpPr>
            <a:grpSpLocks/>
          </p:cNvGrpSpPr>
          <p:nvPr/>
        </p:nvGrpSpPr>
        <p:grpSpPr bwMode="auto">
          <a:xfrm>
            <a:off x="2838450" y="2114550"/>
            <a:ext cx="128588" cy="128588"/>
            <a:chOff x="2016" y="2208"/>
            <a:chExt cx="144" cy="96"/>
          </a:xfrm>
        </p:grpSpPr>
        <p:sp>
          <p:nvSpPr>
            <p:cNvPr id="5183" name="Line 77"/>
            <p:cNvSpPr>
              <a:spLocks noChangeShapeType="1"/>
            </p:cNvSpPr>
            <p:nvPr/>
          </p:nvSpPr>
          <p:spPr bwMode="auto">
            <a:xfrm>
              <a:off x="2016" y="220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78"/>
            <p:cNvSpPr>
              <a:spLocks noChangeShapeType="1"/>
            </p:cNvSpPr>
            <p:nvPr/>
          </p:nvSpPr>
          <p:spPr bwMode="auto">
            <a:xfrm flipH="1">
              <a:off x="2016" y="220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9" name="Group 79"/>
          <p:cNvGrpSpPr>
            <a:grpSpLocks/>
          </p:cNvGrpSpPr>
          <p:nvPr/>
        </p:nvGrpSpPr>
        <p:grpSpPr bwMode="auto">
          <a:xfrm rot="1882380">
            <a:off x="3090864" y="2443164"/>
            <a:ext cx="128587" cy="128587"/>
            <a:chOff x="2016" y="2208"/>
            <a:chExt cx="144" cy="96"/>
          </a:xfrm>
        </p:grpSpPr>
        <p:sp>
          <p:nvSpPr>
            <p:cNvPr id="5181" name="Line 80"/>
            <p:cNvSpPr>
              <a:spLocks noChangeShapeType="1"/>
            </p:cNvSpPr>
            <p:nvPr/>
          </p:nvSpPr>
          <p:spPr bwMode="auto">
            <a:xfrm>
              <a:off x="2016" y="220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81"/>
            <p:cNvSpPr>
              <a:spLocks noChangeShapeType="1"/>
            </p:cNvSpPr>
            <p:nvPr/>
          </p:nvSpPr>
          <p:spPr bwMode="auto">
            <a:xfrm flipH="1">
              <a:off x="2016" y="220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22" name="Group 82"/>
          <p:cNvGrpSpPr>
            <a:grpSpLocks/>
          </p:cNvGrpSpPr>
          <p:nvPr/>
        </p:nvGrpSpPr>
        <p:grpSpPr bwMode="auto">
          <a:xfrm rot="2198047">
            <a:off x="2938464" y="2824164"/>
            <a:ext cx="128587" cy="128587"/>
            <a:chOff x="2016" y="2208"/>
            <a:chExt cx="144" cy="96"/>
          </a:xfrm>
        </p:grpSpPr>
        <p:sp>
          <p:nvSpPr>
            <p:cNvPr id="5179" name="Line 83"/>
            <p:cNvSpPr>
              <a:spLocks noChangeShapeType="1"/>
            </p:cNvSpPr>
            <p:nvPr/>
          </p:nvSpPr>
          <p:spPr bwMode="auto">
            <a:xfrm>
              <a:off x="2016" y="220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84"/>
            <p:cNvSpPr>
              <a:spLocks noChangeShapeType="1"/>
            </p:cNvSpPr>
            <p:nvPr/>
          </p:nvSpPr>
          <p:spPr bwMode="auto">
            <a:xfrm flipH="1">
              <a:off x="2016" y="2208"/>
              <a:ext cx="14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15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/>
      <p:bldP spid="10268" grpId="0" animBg="1"/>
      <p:bldP spid="10270" grpId="0" animBg="1"/>
      <p:bldP spid="10271" grpId="0" animBg="1"/>
      <p:bldP spid="10272" grpId="0" animBg="1"/>
      <p:bldP spid="10273" grpId="0" animBg="1"/>
      <p:bldP spid="10274" grpId="0" animBg="1"/>
      <p:bldP spid="10275" grpId="0" animBg="1"/>
      <p:bldP spid="10289" grpId="0"/>
      <p:bldP spid="10290" grpId="0"/>
      <p:bldP spid="10291" grpId="0" animBg="1"/>
      <p:bldP spid="10292" grpId="0" animBg="1"/>
      <p:bldP spid="10293" grpId="0" animBg="1"/>
      <p:bldP spid="10294" grpId="0" animBg="1"/>
      <p:bldP spid="10295" grpId="0"/>
      <p:bldP spid="10299" grpId="0"/>
      <p:bldP spid="10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</a:t>
            </a:r>
            <a:r>
              <a:rPr lang="en-US" altLang="en-US" dirty="0" smtClean="0"/>
              <a:t>tochastic </a:t>
            </a:r>
            <a:r>
              <a:rPr lang="en-US" altLang="en-US" dirty="0"/>
              <a:t>m</a:t>
            </a:r>
            <a:r>
              <a:rPr lang="en-US" altLang="en-US" dirty="0" smtClean="0"/>
              <a:t>atching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82650" y="1983997"/>
            <a:ext cx="4191000" cy="3188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Graph G = (V, E)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Random edges e=(</a:t>
            </a:r>
            <a:r>
              <a:rPr lang="en-US" altLang="en-US" dirty="0" err="1" smtClean="0"/>
              <a:t>u,v</a:t>
            </a:r>
            <a:r>
              <a:rPr lang="en-US" altLang="en-US" dirty="0" smtClean="0"/>
              <a:t>)</a:t>
            </a:r>
          </a:p>
          <a:p>
            <a:pPr marL="342900" lvl="1" indent="0">
              <a:buNone/>
            </a:pPr>
            <a:r>
              <a:rPr lang="en-US" altLang="en-US" dirty="0" smtClean="0">
                <a:solidFill>
                  <a:srgbClr val="006600"/>
                </a:solidFill>
              </a:rPr>
              <a:t>probability </a:t>
            </a:r>
            <a:r>
              <a:rPr lang="en-US" altLang="en-US" dirty="0" err="1" smtClean="0">
                <a:solidFill>
                  <a:srgbClr val="006600"/>
                </a:solidFill>
              </a:rPr>
              <a:t>p</a:t>
            </a:r>
            <a:r>
              <a:rPr lang="en-US" altLang="en-US" baseline="-25000" dirty="0" err="1" smtClean="0">
                <a:solidFill>
                  <a:srgbClr val="006600"/>
                </a:solidFill>
              </a:rPr>
              <a:t>e</a:t>
            </a:r>
            <a:r>
              <a:rPr lang="en-US" altLang="en-US" dirty="0" smtClean="0">
                <a:solidFill>
                  <a:srgbClr val="006600"/>
                </a:solidFill>
              </a:rPr>
              <a:t> of being active</a:t>
            </a:r>
            <a:endParaRPr lang="en-US" altLang="en-US" baseline="-25000" dirty="0" smtClean="0">
              <a:solidFill>
                <a:srgbClr val="006600"/>
              </a:solidFill>
            </a:endParaRPr>
          </a:p>
          <a:p>
            <a:pPr marL="342900" lvl="1" indent="0">
              <a:buNone/>
            </a:pPr>
            <a:r>
              <a:rPr lang="en-US" altLang="en-US" dirty="0" smtClean="0">
                <a:solidFill>
                  <a:srgbClr val="7030A0"/>
                </a:solidFill>
              </a:rPr>
              <a:t>weight w</a:t>
            </a:r>
            <a:r>
              <a:rPr lang="en-US" altLang="en-US" baseline="-25000" dirty="0" smtClean="0">
                <a:solidFill>
                  <a:srgbClr val="7030A0"/>
                </a:solidFill>
              </a:rPr>
              <a:t>e</a:t>
            </a:r>
          </a:p>
          <a:p>
            <a:pPr marL="342900" lvl="1" indent="0">
              <a:buNone/>
            </a:pPr>
            <a:r>
              <a:rPr lang="en-US" altLang="en-US" dirty="0" smtClean="0"/>
              <a:t>query-commit</a:t>
            </a:r>
          </a:p>
          <a:p>
            <a:pPr marL="0" indent="0"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Patience threshold </a:t>
            </a:r>
            <a:r>
              <a:rPr lang="en-US" altLang="en-US" dirty="0" err="1" smtClean="0">
                <a:solidFill>
                  <a:srgbClr val="FF0000"/>
                </a:solidFill>
              </a:rPr>
              <a:t>t</a:t>
            </a:r>
            <a:r>
              <a:rPr lang="en-US" alt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4125" y="5629378"/>
            <a:ext cx="45989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  <a:cs typeface="Arial" charset="0"/>
              </a:rPr>
              <a:t>Maximize expected weight matching</a:t>
            </a:r>
          </a:p>
        </p:txBody>
      </p:sp>
      <p:sp>
        <p:nvSpPr>
          <p:cNvPr id="7174" name="Oval 4"/>
          <p:cNvSpPr>
            <a:spLocks noChangeArrowheads="1"/>
          </p:cNvSpPr>
          <p:nvPr/>
        </p:nvSpPr>
        <p:spPr bwMode="auto">
          <a:xfrm>
            <a:off x="6019801" y="220980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5943601" y="303212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76" name="Oval 6"/>
          <p:cNvSpPr>
            <a:spLocks noChangeArrowheads="1"/>
          </p:cNvSpPr>
          <p:nvPr/>
        </p:nvSpPr>
        <p:spPr bwMode="auto">
          <a:xfrm>
            <a:off x="6296026" y="333692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77" name="Oval 7"/>
          <p:cNvSpPr>
            <a:spLocks noChangeArrowheads="1"/>
          </p:cNvSpPr>
          <p:nvPr/>
        </p:nvSpPr>
        <p:spPr bwMode="auto">
          <a:xfrm>
            <a:off x="7375526" y="371792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78" name="Oval 8"/>
          <p:cNvSpPr>
            <a:spLocks noChangeArrowheads="1"/>
          </p:cNvSpPr>
          <p:nvPr/>
        </p:nvSpPr>
        <p:spPr bwMode="auto">
          <a:xfrm>
            <a:off x="6296026" y="447992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7499351" y="257492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80" name="Oval 11"/>
          <p:cNvSpPr>
            <a:spLocks noChangeArrowheads="1"/>
          </p:cNvSpPr>
          <p:nvPr/>
        </p:nvSpPr>
        <p:spPr bwMode="auto">
          <a:xfrm>
            <a:off x="9144001" y="220980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8763001" y="4297364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7499351" y="4479926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 flipV="1">
            <a:off x="6372225" y="2590800"/>
            <a:ext cx="1143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9"/>
          <p:cNvSpPr>
            <a:spLocks noChangeShapeType="1"/>
          </p:cNvSpPr>
          <p:nvPr/>
        </p:nvSpPr>
        <p:spPr bwMode="auto">
          <a:xfrm flipH="1">
            <a:off x="6019801" y="2590801"/>
            <a:ext cx="1495425" cy="487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 flipH="1">
            <a:off x="7421563" y="2667001"/>
            <a:ext cx="93662" cy="1050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Text Box 22"/>
          <p:cNvSpPr txBox="1">
            <a:spLocks noChangeArrowheads="1"/>
          </p:cNvSpPr>
          <p:nvPr/>
        </p:nvSpPr>
        <p:spPr bwMode="auto">
          <a:xfrm>
            <a:off x="7123114" y="2133601"/>
            <a:ext cx="344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6753225" y="44338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8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uv</a:t>
            </a:r>
          </a:p>
        </p:txBody>
      </p:sp>
      <p:sp>
        <p:nvSpPr>
          <p:cNvPr id="7188" name="Line 25"/>
          <p:cNvSpPr>
            <a:spLocks noChangeShapeType="1"/>
          </p:cNvSpPr>
          <p:nvPr/>
        </p:nvSpPr>
        <p:spPr bwMode="auto">
          <a:xfrm>
            <a:off x="6372225" y="453548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Freeform 26"/>
          <p:cNvSpPr>
            <a:spLocks/>
          </p:cNvSpPr>
          <p:nvPr/>
        </p:nvSpPr>
        <p:spPr bwMode="auto">
          <a:xfrm>
            <a:off x="7286625" y="2438400"/>
            <a:ext cx="254000" cy="393700"/>
          </a:xfrm>
          <a:custGeom>
            <a:avLst/>
            <a:gdLst>
              <a:gd name="T0" fmla="*/ 2147483647 w 160"/>
              <a:gd name="T1" fmla="*/ 2147483647 h 248"/>
              <a:gd name="T2" fmla="*/ 2147483647 w 160"/>
              <a:gd name="T3" fmla="*/ 2147483647 h 248"/>
              <a:gd name="T4" fmla="*/ 2147483647 w 160"/>
              <a:gd name="T5" fmla="*/ 2147483647 h 248"/>
              <a:gd name="T6" fmla="*/ 2147483647 w 160"/>
              <a:gd name="T7" fmla="*/ 2147483647 h 248"/>
              <a:gd name="T8" fmla="*/ 2147483647 w 160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248">
                <a:moveTo>
                  <a:pt x="160" y="240"/>
                </a:moveTo>
                <a:cubicBezTo>
                  <a:pt x="124" y="244"/>
                  <a:pt x="88" y="248"/>
                  <a:pt x="64" y="240"/>
                </a:cubicBezTo>
                <a:cubicBezTo>
                  <a:pt x="40" y="232"/>
                  <a:pt x="24" y="216"/>
                  <a:pt x="16" y="192"/>
                </a:cubicBezTo>
                <a:cubicBezTo>
                  <a:pt x="8" y="168"/>
                  <a:pt x="0" y="128"/>
                  <a:pt x="16" y="96"/>
                </a:cubicBezTo>
                <a:cubicBezTo>
                  <a:pt x="32" y="64"/>
                  <a:pt x="64" y="24"/>
                  <a:pt x="112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Text Box 27"/>
          <p:cNvSpPr txBox="1">
            <a:spLocks noChangeArrowheads="1"/>
          </p:cNvSpPr>
          <p:nvPr/>
        </p:nvSpPr>
        <p:spPr bwMode="auto">
          <a:xfrm>
            <a:off x="7558088" y="24384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7191" name="Text Box 28"/>
          <p:cNvSpPr txBox="1">
            <a:spLocks noChangeArrowheads="1"/>
          </p:cNvSpPr>
          <p:nvPr/>
        </p:nvSpPr>
        <p:spPr bwMode="auto">
          <a:xfrm>
            <a:off x="7558088" y="44640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7192" name="Text Box 29"/>
          <p:cNvSpPr txBox="1">
            <a:spLocks noChangeArrowheads="1"/>
          </p:cNvSpPr>
          <p:nvPr/>
        </p:nvSpPr>
        <p:spPr bwMode="auto">
          <a:xfrm>
            <a:off x="6027738" y="44640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7193" name="Line 31"/>
          <p:cNvSpPr>
            <a:spLocks noChangeShapeType="1"/>
          </p:cNvSpPr>
          <p:nvPr/>
        </p:nvSpPr>
        <p:spPr bwMode="auto">
          <a:xfrm>
            <a:off x="6357938" y="4535488"/>
            <a:ext cx="1143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4" name="Text Box 23"/>
          <p:cNvSpPr txBox="1">
            <a:spLocks noChangeArrowheads="1"/>
          </p:cNvSpPr>
          <p:nvPr/>
        </p:nvSpPr>
        <p:spPr bwMode="auto">
          <a:xfrm>
            <a:off x="6705601" y="4129089"/>
            <a:ext cx="5445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 b="1" baseline="-25000">
                <a:solidFill>
                  <a:srgbClr val="7030A0"/>
                </a:solidFill>
                <a:latin typeface="Arial" panose="020B0604020202020204" pitchFamily="34" charset="0"/>
              </a:rPr>
              <a:t>uv</a:t>
            </a:r>
          </a:p>
        </p:txBody>
      </p:sp>
      <p:cxnSp>
        <p:nvCxnSpPr>
          <p:cNvPr id="31" name="Straight Connector 30"/>
          <p:cNvCxnSpPr>
            <a:stCxn id="7176" idx="4"/>
            <a:endCxn id="7177" idx="2"/>
          </p:cNvCxnSpPr>
          <p:nvPr/>
        </p:nvCxnSpPr>
        <p:spPr>
          <a:xfrm>
            <a:off x="6342063" y="3429001"/>
            <a:ext cx="1033462" cy="334963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174" idx="0"/>
            <a:endCxn id="7184" idx="0"/>
          </p:cNvCxnSpPr>
          <p:nvPr/>
        </p:nvCxnSpPr>
        <p:spPr>
          <a:xfrm>
            <a:off x="6065839" y="2209800"/>
            <a:ext cx="1449387" cy="3810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177" idx="0"/>
            <a:endCxn id="7180" idx="3"/>
          </p:cNvCxnSpPr>
          <p:nvPr/>
        </p:nvCxnSpPr>
        <p:spPr>
          <a:xfrm flipV="1">
            <a:off x="7421564" y="2289175"/>
            <a:ext cx="1735137" cy="14287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180" idx="3"/>
            <a:endCxn id="7181" idx="0"/>
          </p:cNvCxnSpPr>
          <p:nvPr/>
        </p:nvCxnSpPr>
        <p:spPr>
          <a:xfrm flipH="1">
            <a:off x="8809038" y="2289175"/>
            <a:ext cx="347662" cy="2008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181" idx="4"/>
          </p:cNvCxnSpPr>
          <p:nvPr/>
        </p:nvCxnSpPr>
        <p:spPr>
          <a:xfrm flipV="1">
            <a:off x="7591426" y="4389438"/>
            <a:ext cx="1217613" cy="1206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177" idx="2"/>
            <a:endCxn id="7182" idx="4"/>
          </p:cNvCxnSpPr>
          <p:nvPr/>
        </p:nvCxnSpPr>
        <p:spPr>
          <a:xfrm>
            <a:off x="7375526" y="3763964"/>
            <a:ext cx="169863" cy="8080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175" idx="3"/>
            <a:endCxn id="7193" idx="0"/>
          </p:cNvCxnSpPr>
          <p:nvPr/>
        </p:nvCxnSpPr>
        <p:spPr>
          <a:xfrm>
            <a:off x="5956300" y="3111500"/>
            <a:ext cx="401638" cy="14239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35577" y="6330850"/>
            <a:ext cx="77071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charset="0"/>
              </a:rPr>
              <a:t> 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[Chen </a:t>
            </a:r>
            <a:r>
              <a:rPr lang="en-US" dirty="0" err="1" smtClean="0">
                <a:solidFill>
                  <a:srgbClr val="990000"/>
                </a:solidFill>
                <a:latin typeface="+mj-lt"/>
                <a:cs typeface="Arial" charset="0"/>
              </a:rPr>
              <a:t>Karlin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+mj-lt"/>
                <a:cs typeface="Arial" charset="0"/>
              </a:rPr>
              <a:t>Immorlica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+mj-lt"/>
                <a:cs typeface="Arial" charset="0"/>
              </a:rPr>
              <a:t>Mahdian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+mj-lt"/>
                <a:cs typeface="Arial" charset="0"/>
              </a:rPr>
              <a:t>Rudra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, Bansal G. Li </a:t>
            </a:r>
            <a:r>
              <a:rPr lang="en-US" dirty="0" err="1">
                <a:solidFill>
                  <a:srgbClr val="990000"/>
                </a:solidFill>
                <a:latin typeface="+mj-lt"/>
                <a:cs typeface="Arial" charset="0"/>
              </a:rPr>
              <a:t>Mestre</a:t>
            </a:r>
            <a:r>
              <a:rPr lang="en-US" dirty="0">
                <a:solidFill>
                  <a:srgbClr val="990000"/>
                </a:solidFill>
                <a:latin typeface="+mj-lt"/>
                <a:cs typeface="Arial" charset="0"/>
              </a:rPr>
              <a:t> 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Nagarajan </a:t>
            </a:r>
            <a:r>
              <a:rPr lang="en-US" dirty="0" err="1" smtClean="0">
                <a:solidFill>
                  <a:srgbClr val="990000"/>
                </a:solidFill>
                <a:latin typeface="+mj-lt"/>
                <a:cs typeface="Arial" charset="0"/>
              </a:rPr>
              <a:t>Rudra</a:t>
            </a:r>
            <a:r>
              <a:rPr lang="en-US" dirty="0" smtClean="0">
                <a:solidFill>
                  <a:srgbClr val="990000"/>
                </a:solidFill>
                <a:latin typeface="+mj-lt"/>
                <a:cs typeface="Arial" charset="0"/>
              </a:rPr>
              <a:t> </a:t>
            </a:r>
            <a:r>
              <a:rPr lang="en-US" dirty="0">
                <a:solidFill>
                  <a:srgbClr val="990000"/>
                </a:solidFill>
                <a:latin typeface="+mj-lt"/>
                <a:cs typeface="Arial" charset="0"/>
              </a:rPr>
              <a:t>‘10]</a:t>
            </a:r>
            <a:endParaRPr lang="en-US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LP Relaxation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8725" y="1781175"/>
                <a:ext cx="4648200" cy="4419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en-US" dirty="0" smtClean="0"/>
                  <a:t> = </a:t>
                </a:r>
                <a:r>
                  <a:rPr lang="en-US" altLang="en-US" dirty="0" err="1" smtClean="0"/>
                  <a:t>Pr</a:t>
                </a:r>
                <a:r>
                  <a:rPr lang="en-US" altLang="en-US" dirty="0" smtClean="0"/>
                  <a:t>[ edge probed ]</a:t>
                </a:r>
              </a:p>
              <a:p>
                <a:pPr marL="0" indent="0">
                  <a:buNone/>
                  <a:defRPr/>
                </a:pPr>
                <a:endParaRPr lang="en-US" altLang="en-US" dirty="0" smtClean="0"/>
              </a:p>
              <a:p>
                <a:pPr marL="0" indent="0">
                  <a:buNone/>
                  <a:defRPr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altLang="en-US" dirty="0" smtClean="0"/>
              </a:p>
              <a:p>
                <a:pPr marL="0" indent="0">
                  <a:buNone/>
                  <a:defRPr/>
                </a:pPr>
                <a:r>
                  <a:rPr lang="en-US" alt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    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 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          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b="0" dirty="0" smtClean="0"/>
              </a:p>
              <a:p>
                <a:pPr marL="0" indent="0">
                  <a:buNone/>
                  <a:defRPr/>
                </a:pPr>
                <a:r>
                  <a:rPr lang="en-US" altLang="en-US" dirty="0" smtClean="0"/>
                  <a:t>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≤1               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 smtClean="0"/>
              </a:p>
              <a:p>
                <a:pPr marL="0" indent="0">
                  <a:buNone/>
                  <a:defRPr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altLang="en-US" dirty="0"/>
              </a:p>
              <a:p>
                <a:pPr marL="0" indent="0">
                  <a:buNone/>
                  <a:defRPr/>
                </a:pPr>
                <a:endParaRPr lang="en-US" altLang="en-US" dirty="0" smtClean="0"/>
              </a:p>
              <a:p>
                <a:pPr marL="0" indent="0">
                  <a:buNone/>
                  <a:defRPr/>
                </a:pPr>
                <a:r>
                  <a:rPr lang="en-US" altLang="en-US" b="1" dirty="0" smtClean="0"/>
                  <a:t>Theorem</a:t>
                </a:r>
                <a:r>
                  <a:rPr lang="en-US" altLang="en-US" dirty="0"/>
                  <a:t>: 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8725" y="1781175"/>
                <a:ext cx="4648200" cy="4419600"/>
              </a:xfrm>
              <a:blipFill>
                <a:blip r:embed="rId2"/>
                <a:stretch>
                  <a:fillRect l="-2100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BF136F6-1507-48BB-BF80-69DE5803FBDB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00976" y="2402725"/>
            <a:ext cx="3190875" cy="830263"/>
          </a:xfrm>
          <a:prstGeom prst="rect">
            <a:avLst/>
          </a:prstGeom>
          <a:noFill/>
          <a:ln w="19050">
            <a:solidFill>
              <a:srgbClr val="99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At most </a:t>
            </a:r>
            <a:r>
              <a:rPr lang="en-US" sz="2400" dirty="0" err="1">
                <a:latin typeface="Calibri"/>
                <a:cs typeface="Arial" charset="0"/>
              </a:rPr>
              <a:t>t</a:t>
            </a:r>
            <a:r>
              <a:rPr lang="en-US" sz="2400" baseline="-25000" dirty="0" err="1">
                <a:latin typeface="Calibri"/>
                <a:cs typeface="Arial" charset="0"/>
              </a:rPr>
              <a:t>v</a:t>
            </a:r>
            <a:r>
              <a:rPr lang="en-US" sz="2400" dirty="0">
                <a:latin typeface="+mj-lt"/>
                <a:cs typeface="Arial" charset="0"/>
              </a:rPr>
              <a:t> edges probed</a:t>
            </a:r>
          </a:p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in </a:t>
            </a:r>
            <a:r>
              <a:rPr lang="en-US" sz="2400" i="1" dirty="0">
                <a:latin typeface="+mj-lt"/>
                <a:cs typeface="Arial" charset="0"/>
              </a:rPr>
              <a:t>each </a:t>
            </a:r>
            <a:r>
              <a:rPr lang="en-US" sz="2400" dirty="0">
                <a:latin typeface="+mj-lt"/>
                <a:cs typeface="Arial" charset="0"/>
              </a:rPr>
              <a:t>decision 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0976" y="3390900"/>
            <a:ext cx="3378200" cy="1200150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At most 1 edge matched</a:t>
            </a:r>
          </a:p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in </a:t>
            </a:r>
            <a:r>
              <a:rPr lang="en-US" sz="2400" i="1" dirty="0">
                <a:latin typeface="+mj-lt"/>
                <a:cs typeface="Arial" charset="0"/>
              </a:rPr>
              <a:t>each </a:t>
            </a:r>
            <a:r>
              <a:rPr lang="en-US" sz="2400" dirty="0">
                <a:latin typeface="+mj-lt"/>
                <a:cs typeface="Arial" charset="0"/>
              </a:rPr>
              <a:t>decision path.</a:t>
            </a:r>
          </a:p>
          <a:p>
            <a:pPr>
              <a:defRPr/>
            </a:pPr>
            <a:r>
              <a:rPr lang="en-US" sz="2400" dirty="0" err="1">
                <a:latin typeface="+mj-lt"/>
                <a:cs typeface="Arial" charset="0"/>
              </a:rPr>
              <a:t>Pr</a:t>
            </a:r>
            <a:r>
              <a:rPr lang="en-US" sz="2400" dirty="0">
                <a:latin typeface="+mj-lt"/>
                <a:cs typeface="Arial" charset="0"/>
              </a:rPr>
              <a:t>[e], </a:t>
            </a:r>
            <a:r>
              <a:rPr lang="en-US" sz="2400" dirty="0" err="1">
                <a:latin typeface="+mj-lt"/>
                <a:cs typeface="Arial" charset="0"/>
              </a:rPr>
              <a:t>Pr</a:t>
            </a:r>
            <a:r>
              <a:rPr lang="en-US" sz="2400" dirty="0">
                <a:latin typeface="+mj-lt"/>
                <a:cs typeface="Arial" charset="0"/>
              </a:rPr>
              <a:t>[e probed] </a:t>
            </a:r>
            <a:r>
              <a:rPr lang="en-US" sz="2400" dirty="0" err="1">
                <a:latin typeface="+mj-lt"/>
                <a:cs typeface="Arial" charset="0"/>
              </a:rPr>
              <a:t>indep</a:t>
            </a:r>
            <a:r>
              <a:rPr lang="en-US" sz="2400" dirty="0">
                <a:latin typeface="+mj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9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Non-Adaptive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399" y="1713331"/>
                <a:ext cx="9191625" cy="4530725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US" dirty="0" smtClean="0"/>
                  <a:t>Solve LP relaxation 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= random permutation of E</a:t>
                </a:r>
              </a:p>
              <a:p>
                <a:pPr marL="457200" indent="-457200">
                  <a:buFont typeface="+mj-lt"/>
                  <a:buAutoNum type="arabicPeriod"/>
                  <a:defRPr/>
                </a:pPr>
                <a:r>
                  <a:rPr lang="en-US" dirty="0" smtClean="0"/>
                  <a:t>Consider edges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order:</a:t>
                </a:r>
              </a:p>
              <a:p>
                <a:pPr marL="344487" lvl="1" indent="0">
                  <a:buNone/>
                  <a:defRPr/>
                </a:pPr>
                <a:r>
                  <a:rPr lang="en-US" dirty="0" smtClean="0"/>
                  <a:t>    </a:t>
                </a:r>
                <a:r>
                  <a:rPr lang="en-US" sz="2200" dirty="0"/>
                  <a:t>If e=(</a:t>
                </a:r>
                <a:r>
                  <a:rPr lang="en-US" sz="2200" dirty="0" err="1"/>
                  <a:t>u,v</a:t>
                </a:r>
                <a:r>
                  <a:rPr lang="en-US" sz="2200" dirty="0"/>
                  <a:t>) is  </a:t>
                </a:r>
                <a:r>
                  <a:rPr lang="en-US" sz="2200" b="1" dirty="0"/>
                  <a:t>safe</a:t>
                </a:r>
                <a:r>
                  <a:rPr lang="en-US" sz="2200" dirty="0"/>
                  <a:t>  then probe e </a:t>
                </a:r>
                <a:r>
                  <a:rPr lang="en-US" sz="2200" dirty="0" err="1"/>
                  <a:t>w.p</a:t>
                </a:r>
                <a:r>
                  <a:rPr lang="en-US" sz="2200" dirty="0"/>
                  <a:t>. 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aseline="-25000" dirty="0"/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 smtClean="0">
                    <a:solidFill>
                      <a:srgbClr val="C00000"/>
                    </a:solidFill>
                  </a:rPr>
                  <a:t>edge is “safe”</a:t>
                </a:r>
                <a:r>
                  <a:rPr lang="en-US" dirty="0" smtClean="0"/>
                  <a:t>: endpoints not matched, nor reached patience threshold.</a:t>
                </a:r>
              </a:p>
              <a:p>
                <a:pPr marL="0" indent="0">
                  <a:buNone/>
                  <a:defRPr/>
                </a:pPr>
                <a:endParaRPr lang="en-US" dirty="0" smtClean="0"/>
              </a:p>
              <a:p>
                <a:pPr marL="0" indent="0">
                  <a:buNone/>
                  <a:defRPr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Theorem 1:</a:t>
                </a:r>
                <a:r>
                  <a:rPr lang="en-US" dirty="0" smtClean="0"/>
                  <a:t>  8-approximation algorithm when </a:t>
                </a:r>
                <a:r>
                  <a:rPr lang="en-US" dirty="0" smtClean="0">
                    <a:solidFill>
                      <a:srgbClr val="CC3300"/>
                    </a:solidFill>
                  </a:rPr>
                  <a:t>c=4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Claim:</a:t>
                </a:r>
                <a:r>
                  <a:rPr lang="en-US" b="1" dirty="0" smtClean="0"/>
                  <a:t>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 edge e safe when considered 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≥1 −2/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  <a:defRPr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/8.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1713331"/>
                <a:ext cx="9191625" cy="4530725"/>
              </a:xfrm>
              <a:blipFill>
                <a:blip r:embed="rId2"/>
                <a:stretch>
                  <a:fillRect l="-1061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31DF3BE-2EF1-4E18-AA18-A3BAF2A11161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3" name="Oval 5"/>
          <p:cNvSpPr>
            <a:spLocks noChangeArrowheads="1"/>
          </p:cNvSpPr>
          <p:nvPr/>
        </p:nvSpPr>
        <p:spPr bwMode="auto">
          <a:xfrm>
            <a:off x="8321676" y="2444751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9785351" y="2468563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 flipV="1">
            <a:off x="9291637" y="2484437"/>
            <a:ext cx="509588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9"/>
          <p:cNvSpPr>
            <a:spLocks noChangeShapeType="1"/>
          </p:cNvSpPr>
          <p:nvPr/>
        </p:nvSpPr>
        <p:spPr bwMode="auto">
          <a:xfrm flipH="1" flipV="1">
            <a:off x="8397875" y="2468563"/>
            <a:ext cx="1403350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>
            <a:off x="9801225" y="2560637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9596437" y="1951037"/>
            <a:ext cx="546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&lt; t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9229" name="Freeform 26"/>
          <p:cNvSpPr>
            <a:spLocks/>
          </p:cNvSpPr>
          <p:nvPr/>
        </p:nvSpPr>
        <p:spPr bwMode="auto">
          <a:xfrm>
            <a:off x="9572626" y="2332037"/>
            <a:ext cx="414337" cy="338138"/>
          </a:xfrm>
          <a:custGeom>
            <a:avLst/>
            <a:gdLst>
              <a:gd name="T0" fmla="*/ 2147483647 w 160"/>
              <a:gd name="T1" fmla="*/ 2147483647 h 248"/>
              <a:gd name="T2" fmla="*/ 2147483647 w 160"/>
              <a:gd name="T3" fmla="*/ 2147483647 h 248"/>
              <a:gd name="T4" fmla="*/ 2147483647 w 160"/>
              <a:gd name="T5" fmla="*/ 2147483647 h 248"/>
              <a:gd name="T6" fmla="*/ 2147483647 w 160"/>
              <a:gd name="T7" fmla="*/ 2147483647 h 248"/>
              <a:gd name="T8" fmla="*/ 2147483647 w 160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248">
                <a:moveTo>
                  <a:pt x="160" y="240"/>
                </a:moveTo>
                <a:cubicBezTo>
                  <a:pt x="124" y="244"/>
                  <a:pt x="88" y="248"/>
                  <a:pt x="64" y="240"/>
                </a:cubicBezTo>
                <a:cubicBezTo>
                  <a:pt x="40" y="232"/>
                  <a:pt x="24" y="216"/>
                  <a:pt x="16" y="192"/>
                </a:cubicBezTo>
                <a:cubicBezTo>
                  <a:pt x="8" y="168"/>
                  <a:pt x="0" y="128"/>
                  <a:pt x="16" y="96"/>
                </a:cubicBezTo>
                <a:cubicBezTo>
                  <a:pt x="32" y="64"/>
                  <a:pt x="64" y="24"/>
                  <a:pt x="112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27"/>
          <p:cNvSpPr txBox="1">
            <a:spLocks noChangeArrowheads="1"/>
          </p:cNvSpPr>
          <p:nvPr/>
        </p:nvSpPr>
        <p:spPr bwMode="auto">
          <a:xfrm>
            <a:off x="9844087" y="2332037"/>
            <a:ext cx="2873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20" name="Straight Connector 19"/>
          <p:cNvCxnSpPr>
            <a:endCxn id="9226" idx="0"/>
          </p:cNvCxnSpPr>
          <p:nvPr/>
        </p:nvCxnSpPr>
        <p:spPr>
          <a:xfrm>
            <a:off x="9215437" y="2058987"/>
            <a:ext cx="585788" cy="4254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2" name="Text Box 27"/>
          <p:cNvSpPr txBox="1">
            <a:spLocks noChangeArrowheads="1"/>
          </p:cNvSpPr>
          <p:nvPr/>
        </p:nvSpPr>
        <p:spPr bwMode="auto">
          <a:xfrm>
            <a:off x="8013700" y="2298701"/>
            <a:ext cx="2984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8050213" y="1874837"/>
            <a:ext cx="555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&lt; t</a:t>
            </a:r>
            <a:r>
              <a:rPr lang="en-US" altLang="en-US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9234" name="Freeform 26"/>
          <p:cNvSpPr>
            <a:spLocks/>
          </p:cNvSpPr>
          <p:nvPr/>
        </p:nvSpPr>
        <p:spPr bwMode="auto">
          <a:xfrm rot="12063074">
            <a:off x="8196262" y="2319337"/>
            <a:ext cx="414338" cy="338138"/>
          </a:xfrm>
          <a:custGeom>
            <a:avLst/>
            <a:gdLst>
              <a:gd name="T0" fmla="*/ 2147483647 w 160"/>
              <a:gd name="T1" fmla="*/ 2147483647 h 248"/>
              <a:gd name="T2" fmla="*/ 2147483647 w 160"/>
              <a:gd name="T3" fmla="*/ 2147483647 h 248"/>
              <a:gd name="T4" fmla="*/ 2147483647 w 160"/>
              <a:gd name="T5" fmla="*/ 2147483647 h 248"/>
              <a:gd name="T6" fmla="*/ 2147483647 w 160"/>
              <a:gd name="T7" fmla="*/ 2147483647 h 248"/>
              <a:gd name="T8" fmla="*/ 2147483647 w 160"/>
              <a:gd name="T9" fmla="*/ 0 h 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248">
                <a:moveTo>
                  <a:pt x="160" y="240"/>
                </a:moveTo>
                <a:cubicBezTo>
                  <a:pt x="124" y="244"/>
                  <a:pt x="88" y="248"/>
                  <a:pt x="64" y="240"/>
                </a:cubicBezTo>
                <a:cubicBezTo>
                  <a:pt x="40" y="232"/>
                  <a:pt x="24" y="216"/>
                  <a:pt x="16" y="192"/>
                </a:cubicBezTo>
                <a:cubicBezTo>
                  <a:pt x="8" y="168"/>
                  <a:pt x="0" y="128"/>
                  <a:pt x="16" y="96"/>
                </a:cubicBezTo>
                <a:cubicBezTo>
                  <a:pt x="32" y="64"/>
                  <a:pt x="64" y="24"/>
                  <a:pt x="112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377237" y="2484437"/>
            <a:ext cx="152400" cy="533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Line 18"/>
          <p:cNvSpPr>
            <a:spLocks noChangeShapeType="1"/>
          </p:cNvSpPr>
          <p:nvPr/>
        </p:nvSpPr>
        <p:spPr bwMode="auto">
          <a:xfrm flipV="1">
            <a:off x="8148637" y="2484437"/>
            <a:ext cx="228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1" name="Straight Connector 30"/>
          <p:cNvCxnSpPr>
            <a:stCxn id="9236" idx="1"/>
          </p:cNvCxnSpPr>
          <p:nvPr/>
        </p:nvCxnSpPr>
        <p:spPr>
          <a:xfrm>
            <a:off x="8377237" y="2484437"/>
            <a:ext cx="533400" cy="533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820275" y="2647950"/>
            <a:ext cx="1085850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6600"/>
                </a:solidFill>
                <a:latin typeface="+mj-lt"/>
                <a:cs typeface="Arial" charset="0"/>
              </a:rPr>
              <a:t>unmatched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34237" y="2617787"/>
            <a:ext cx="1085850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6600"/>
                </a:solidFill>
                <a:latin typeface="+mj-lt"/>
                <a:cs typeface="Arial" charset="0"/>
              </a:rPr>
              <a:t>unmatched</a:t>
            </a:r>
          </a:p>
        </p:txBody>
      </p:sp>
    </p:spTree>
    <p:extLst>
      <p:ext uri="{BB962C8B-B14F-4D97-AF65-F5344CB8AC3E}">
        <p14:creationId xmlns:p14="http://schemas.microsoft.com/office/powerpoint/2010/main" val="35198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Analysis</a:t>
            </a:r>
            <a:r>
              <a:rPr lang="en-US" altLang="en-US" baseline="-25000" dirty="0" smtClean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9164" y="1601038"/>
                <a:ext cx="9825036" cy="4856912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dirty="0" smtClean="0"/>
                  <a:t>Define events:</a:t>
                </a:r>
              </a:p>
              <a:p>
                <a:pPr>
                  <a:defRPr/>
                </a:pPr>
                <a:r>
                  <a:rPr lang="en-US" dirty="0" smtClean="0">
                    <a:solidFill>
                      <a:srgbClr val="006600"/>
                    </a:solidFill>
                  </a:rPr>
                  <a:t>M</a:t>
                </a:r>
                <a:r>
                  <a:rPr lang="en-US" baseline="34000" dirty="0" smtClean="0">
                    <a:solidFill>
                      <a:srgbClr val="006600"/>
                    </a:solidFill>
                  </a:rPr>
                  <a:t>e</a:t>
                </a:r>
                <a:r>
                  <a:rPr lang="en-US" baseline="-25000" dirty="0" smtClean="0">
                    <a:solidFill>
                      <a:srgbClr val="006600"/>
                    </a:solidFill>
                  </a:rPr>
                  <a:t>u</a:t>
                </a:r>
                <a:r>
                  <a:rPr lang="en-US" dirty="0" smtClean="0"/>
                  <a:t> = u 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matched </a:t>
                </a:r>
                <a:r>
                  <a:rPr lang="en-US" dirty="0" smtClean="0"/>
                  <a:t>when e seen</a:t>
                </a:r>
              </a:p>
              <a:p>
                <a:pPr>
                  <a:defRPr/>
                </a:pPr>
                <a:r>
                  <a:rPr lang="en-US" dirty="0" err="1" smtClean="0">
                    <a:solidFill>
                      <a:srgbClr val="006600"/>
                    </a:solidFill>
                  </a:rPr>
                  <a:t>M</a:t>
                </a:r>
                <a:r>
                  <a:rPr lang="en-US" baseline="34000" dirty="0" err="1" smtClean="0">
                    <a:solidFill>
                      <a:srgbClr val="006600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6600"/>
                    </a:solidFill>
                  </a:rPr>
                  <a:t>v</a:t>
                </a:r>
                <a:r>
                  <a:rPr lang="en-US" dirty="0" smtClean="0"/>
                  <a:t> = v </a:t>
                </a:r>
                <a:r>
                  <a:rPr lang="en-US" dirty="0" smtClean="0">
                    <a:solidFill>
                      <a:srgbClr val="006600"/>
                    </a:solidFill>
                  </a:rPr>
                  <a:t>matched</a:t>
                </a:r>
                <a:r>
                  <a:rPr lang="en-US" dirty="0" smtClean="0"/>
                  <a:t> when e seen</a:t>
                </a:r>
              </a:p>
              <a:p>
                <a:pPr>
                  <a:defRPr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34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u</a:t>
                </a:r>
                <a:r>
                  <a:rPr lang="en-US" dirty="0" smtClean="0"/>
                  <a:t> = u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timed-out</a:t>
                </a:r>
                <a:r>
                  <a:rPr lang="en-US" dirty="0" smtClean="0"/>
                  <a:t> when e seen</a:t>
                </a:r>
              </a:p>
              <a:p>
                <a:pPr>
                  <a:defRPr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aseline="34000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FF0000"/>
                    </a:solidFill>
                  </a:rPr>
                  <a:t>v</a:t>
                </a:r>
                <a:r>
                  <a:rPr lang="en-US" dirty="0" smtClean="0"/>
                  <a:t> = v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timed-out</a:t>
                </a:r>
                <a:r>
                  <a:rPr lang="en-US" dirty="0" smtClean="0"/>
                  <a:t> when e seen</a:t>
                </a:r>
              </a:p>
              <a:p>
                <a:pPr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 smtClean="0"/>
                  <a:t>For each event,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𝑒𝑣𝑒𝑛𝑡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r>
                  <a:rPr lang="en-US" dirty="0" smtClean="0"/>
                  <a:t> before e ]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 e’ picked ]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 e’ matched ]</a:t>
                </a:r>
              </a:p>
              <a:p>
                <a:pPr marL="0" indent="0">
                  <a:buNone/>
                  <a:defRPr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164" y="1601038"/>
                <a:ext cx="9825036" cy="4856912"/>
              </a:xfrm>
              <a:blipFill>
                <a:blip r:embed="rId2"/>
                <a:stretch>
                  <a:fillRect l="-993" t="-1759" b="-5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B5D9366-2C83-4257-B20E-68CEC93EC07B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927976" y="2052639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9391651" y="2074864"/>
            <a:ext cx="92075" cy="920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7" name="Line 19"/>
          <p:cNvSpPr>
            <a:spLocks noChangeShapeType="1"/>
          </p:cNvSpPr>
          <p:nvPr/>
        </p:nvSpPr>
        <p:spPr bwMode="auto">
          <a:xfrm flipH="1" flipV="1">
            <a:off x="8004175" y="2074864"/>
            <a:ext cx="1403350" cy="15875"/>
          </a:xfrm>
          <a:prstGeom prst="line">
            <a:avLst/>
          </a:prstGeom>
          <a:ln w="38100"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10248" name="Text Box 27"/>
          <p:cNvSpPr txBox="1">
            <a:spLocks noChangeArrowheads="1"/>
          </p:cNvSpPr>
          <p:nvPr/>
        </p:nvSpPr>
        <p:spPr bwMode="auto">
          <a:xfrm>
            <a:off x="9450389" y="1938339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7620000" y="1905000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65063" y="4751388"/>
            <a:ext cx="6016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err="1">
                <a:solidFill>
                  <a:srgbClr val="006600"/>
                </a:solidFill>
                <a:latin typeface="+mj-lt"/>
                <a:cs typeface="Arial" charset="0"/>
              </a:rPr>
              <a:t>M</a:t>
            </a:r>
            <a:r>
              <a:rPr lang="en-US" sz="2200" baseline="36000" dirty="0" err="1">
                <a:solidFill>
                  <a:srgbClr val="006600"/>
                </a:solidFill>
                <a:latin typeface="+mj-lt"/>
                <a:cs typeface="Arial" charset="0"/>
              </a:rPr>
              <a:t>e</a:t>
            </a:r>
            <a:r>
              <a:rPr lang="en-US" sz="2200" baseline="-28000" dirty="0" err="1">
                <a:solidFill>
                  <a:srgbClr val="006600"/>
                </a:solidFill>
                <a:latin typeface="+mj-lt"/>
                <a:cs typeface="Arial" charset="0"/>
              </a:rPr>
              <a:t>v</a:t>
            </a:r>
            <a:endParaRPr lang="en-US" sz="2200" baseline="-28000" dirty="0">
              <a:solidFill>
                <a:srgbClr val="006600"/>
              </a:solidFill>
              <a:latin typeface="+mj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0419" y="4457700"/>
            <a:ext cx="24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Implies the claim above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7579" y="5984150"/>
            <a:ext cx="39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remaining three event analyses identical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57E0B9-0DF9-4BC0-B0EE-E23EBF979175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Adaptive Stochastic Optimization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592" y="1657547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dirty="0" smtClean="0"/>
              <a:t>The model:</a:t>
            </a:r>
          </a:p>
          <a:p>
            <a:pPr lvl="1" eaLnBrk="1" hangingPunct="1">
              <a:defRPr/>
            </a:pPr>
            <a:r>
              <a:rPr lang="en-US" altLang="en-US" sz="2000" dirty="0"/>
              <a:t>Known distribution </a:t>
            </a:r>
            <a:r>
              <a:rPr lang="en-US" altLang="en-US" sz="2000" b="1" dirty="0"/>
              <a:t>D</a:t>
            </a:r>
          </a:p>
          <a:p>
            <a:pPr lvl="1" eaLnBrk="1" hangingPunct="1">
              <a:defRPr/>
            </a:pPr>
            <a:r>
              <a:rPr lang="en-US" altLang="en-US" sz="2000" dirty="0"/>
              <a:t>Unknown </a:t>
            </a:r>
            <a:r>
              <a:rPr lang="en-US" altLang="en-US" sz="2000" dirty="0">
                <a:solidFill>
                  <a:srgbClr val="009900"/>
                </a:solidFill>
              </a:rPr>
              <a:t>realized input X</a:t>
            </a:r>
            <a:r>
              <a:rPr lang="en-US" altLang="en-US" sz="2000" dirty="0"/>
              <a:t> ~ </a:t>
            </a:r>
            <a:r>
              <a:rPr lang="en-US" altLang="en-US" sz="2000" b="1" dirty="0"/>
              <a:t>D</a:t>
            </a:r>
          </a:p>
          <a:p>
            <a:pPr marL="0" indent="0">
              <a:buNone/>
              <a:defRPr/>
            </a:pPr>
            <a:endParaRPr lang="en-US" altLang="en-US" sz="2000" dirty="0" smtClean="0"/>
          </a:p>
          <a:p>
            <a:pPr marL="0" indent="0">
              <a:buNone/>
              <a:defRPr/>
            </a:pPr>
            <a:r>
              <a:rPr lang="en-US" altLang="en-US" sz="2000" dirty="0" smtClean="0"/>
              <a:t>Solution (policy) is adaptive sequence of actions </a:t>
            </a:r>
          </a:p>
          <a:p>
            <a:pPr lvl="1" eaLnBrk="1" hangingPunct="1">
              <a:defRPr/>
            </a:pPr>
            <a:r>
              <a:rPr lang="en-US" altLang="en-US" sz="2000" dirty="0"/>
              <a:t>Each action reveals extra information </a:t>
            </a:r>
            <a:r>
              <a:rPr lang="en-US" altLang="en-US" sz="2000" dirty="0" smtClean="0"/>
              <a:t>about </a:t>
            </a:r>
            <a:r>
              <a:rPr lang="en-US" altLang="en-US" sz="2000" dirty="0">
                <a:solidFill>
                  <a:srgbClr val="009900"/>
                </a:solidFill>
              </a:rPr>
              <a:t>X</a:t>
            </a:r>
          </a:p>
          <a:p>
            <a:pPr eaLnBrk="1" hangingPunct="1">
              <a:defRPr/>
            </a:pPr>
            <a:endParaRPr lang="en-US" altLang="en-US" sz="2000" dirty="0" smtClean="0"/>
          </a:p>
          <a:p>
            <a:pPr marL="0" indent="0">
              <a:buNone/>
              <a:defRPr/>
            </a:pPr>
            <a:r>
              <a:rPr lang="en-US" altLang="en-US" sz="2000" b="1" dirty="0" smtClean="0"/>
              <a:t>Goal</a:t>
            </a:r>
            <a:r>
              <a:rPr lang="en-US" altLang="en-US" sz="2000" dirty="0" smtClean="0"/>
              <a:t>:  policy having best </a:t>
            </a:r>
            <a:r>
              <a:rPr lang="en-US" altLang="en-US" sz="2000" i="1" dirty="0" smtClean="0"/>
              <a:t>expected</a:t>
            </a:r>
            <a:r>
              <a:rPr lang="en-US" altLang="en-US" sz="2000" dirty="0" smtClean="0"/>
              <a:t> objective</a:t>
            </a:r>
          </a:p>
          <a:p>
            <a:pPr marL="0" indent="0">
              <a:buNone/>
              <a:defRPr/>
            </a:pPr>
            <a:endParaRPr lang="en-US" altLang="en-US" sz="2000" dirty="0" smtClean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57420" y="4956353"/>
            <a:ext cx="419903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1" dirty="0" smtClean="0">
                <a:latin typeface="Calibri" pitchFamily="34" charset="0"/>
                <a:cs typeface="Arial" charset="0"/>
              </a:rPr>
              <a:t>This lecture</a:t>
            </a:r>
            <a:r>
              <a:rPr lang="en-US" altLang="en-US" sz="2200" b="1" dirty="0" smtClean="0">
                <a:latin typeface="Calibri" pitchFamily="34" charset="0"/>
                <a:cs typeface="Arial" charset="0"/>
              </a:rPr>
              <a:t>: </a:t>
            </a:r>
            <a:r>
              <a:rPr lang="en-US" altLang="en-US" sz="2200" dirty="0">
                <a:latin typeface="Calibri" pitchFamily="34" charset="0"/>
                <a:cs typeface="Arial" charset="0"/>
              </a:rPr>
              <a:t>maximization </a:t>
            </a:r>
            <a:r>
              <a:rPr lang="en-US" altLang="en-US" sz="2200" dirty="0" smtClean="0">
                <a:latin typeface="Calibri" pitchFamily="34" charset="0"/>
                <a:cs typeface="Arial" charset="0"/>
              </a:rPr>
              <a:t>objective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en-US" altLang="en-US" sz="2200" dirty="0" smtClean="0">
                <a:latin typeface="Calibri" pitchFamily="34" charset="0"/>
                <a:cs typeface="Arial" charset="0"/>
              </a:rPr>
              <a:t>Stochastic knapsack</a:t>
            </a:r>
            <a:endParaRPr lang="en-US" altLang="en-US" sz="2200" dirty="0">
              <a:latin typeface="Calibri" pitchFamily="34" charset="0"/>
              <a:cs typeface="Arial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en-US" altLang="en-US" sz="2200" dirty="0">
                <a:latin typeface="Calibri" pitchFamily="34" charset="0"/>
                <a:cs typeface="Arial" charset="0"/>
              </a:rPr>
              <a:t>Stochastic </a:t>
            </a:r>
            <a:r>
              <a:rPr lang="en-US" altLang="en-US" sz="2200" dirty="0" smtClean="0">
                <a:latin typeface="Calibri" pitchFamily="34" charset="0"/>
                <a:cs typeface="Arial" charset="0"/>
              </a:rPr>
              <a:t>matching</a:t>
            </a:r>
            <a:endParaRPr lang="en-US" altLang="en-US" sz="2200" dirty="0"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n-US" altLang="en-US" sz="2200" dirty="0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better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991850" cy="45307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000" dirty="0" smtClean="0"/>
              <a:t>5-approximation when c = 1</a:t>
            </a:r>
          </a:p>
          <a:p>
            <a:pPr marL="457200" lvl="1" indent="0">
              <a:buNone/>
              <a:defRPr/>
            </a:pPr>
            <a:r>
              <a:rPr lang="en-US" sz="2000" dirty="0" smtClean="0"/>
              <a:t>use positive correlation and the FKG inequality.</a:t>
            </a:r>
          </a:p>
          <a:p>
            <a:pPr>
              <a:defRPr/>
            </a:pPr>
            <a:r>
              <a:rPr lang="en-US" sz="2000" dirty="0" smtClean="0"/>
              <a:t>4-approximation for stochastic matching</a:t>
            </a:r>
          </a:p>
          <a:p>
            <a:pPr marL="344487" lvl="1" indent="0">
              <a:buNone/>
              <a:defRPr/>
            </a:pPr>
            <a:r>
              <a:rPr lang="en-US" sz="2000" dirty="0" smtClean="0"/>
              <a:t>   3-approx on bipartite graphs			             	             </a:t>
            </a:r>
            <a:r>
              <a:rPr lang="en-US" sz="1800" dirty="0" smtClean="0">
                <a:solidFill>
                  <a:srgbClr val="FF9966"/>
                </a:solidFill>
              </a:rPr>
              <a:t>[Bansal G. Li </a:t>
            </a:r>
            <a:r>
              <a:rPr lang="en-US" sz="1800" dirty="0" err="1" smtClean="0">
                <a:solidFill>
                  <a:srgbClr val="FF9966"/>
                </a:solidFill>
              </a:rPr>
              <a:t>Mestre</a:t>
            </a:r>
            <a:r>
              <a:rPr lang="en-US" sz="1800" dirty="0" smtClean="0">
                <a:solidFill>
                  <a:srgbClr val="FF9966"/>
                </a:solidFill>
              </a:rPr>
              <a:t> Nagarajan </a:t>
            </a:r>
            <a:r>
              <a:rPr lang="en-US" sz="1800" dirty="0" err="1" smtClean="0">
                <a:solidFill>
                  <a:srgbClr val="FF9966"/>
                </a:solidFill>
              </a:rPr>
              <a:t>Rudra</a:t>
            </a:r>
            <a:r>
              <a:rPr lang="en-US" sz="1800" dirty="0" smtClean="0">
                <a:solidFill>
                  <a:srgbClr val="FF9966"/>
                </a:solidFill>
              </a:rPr>
              <a:t> ‘10]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2-approximation for </a:t>
            </a:r>
            <a:r>
              <a:rPr lang="en-US" sz="2000" i="1" dirty="0" smtClean="0"/>
              <a:t>unweighted </a:t>
            </a:r>
            <a:r>
              <a:rPr lang="en-US" sz="2000" dirty="0" smtClean="0"/>
              <a:t>stochastic matching			         		     </a:t>
            </a:r>
            <a:r>
              <a:rPr lang="en-US" sz="1800" dirty="0" smtClean="0">
                <a:solidFill>
                  <a:srgbClr val="FF9966"/>
                </a:solidFill>
              </a:rPr>
              <a:t>[Adamczyk ’11]</a:t>
            </a:r>
            <a:endParaRPr lang="en-US" sz="2000" dirty="0">
              <a:solidFill>
                <a:srgbClr val="FF9966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990000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Generalizes to other problems</a:t>
            </a:r>
          </a:p>
          <a:p>
            <a:pPr marL="457200" lvl="1" indent="0">
              <a:buNone/>
              <a:defRPr/>
            </a:pPr>
            <a:r>
              <a:rPr lang="en-US" sz="2000" dirty="0" smtClean="0"/>
              <a:t>Pick a spanning tree instead of matching, same patience constraints?</a:t>
            </a:r>
          </a:p>
          <a:p>
            <a:pPr marL="457200" lvl="1" indent="0">
              <a:buNone/>
              <a:defRPr/>
            </a:pPr>
            <a:r>
              <a:rPr lang="en-US" sz="2000" dirty="0" smtClean="0"/>
              <a:t>More generally, pick a common independent set from intersection of k </a:t>
            </a:r>
            <a:r>
              <a:rPr lang="en-US" sz="2000" dirty="0" err="1" smtClean="0"/>
              <a:t>matroids</a:t>
            </a:r>
            <a:endParaRPr lang="en-US" sz="2000" dirty="0" smtClean="0"/>
          </a:p>
          <a:p>
            <a:pPr marL="457200" lvl="1" indent="0"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(but the elements we can probe must also belong to </a:t>
            </a:r>
            <a:r>
              <a:rPr lang="en-US" sz="2000" dirty="0"/>
              <a:t>intersection of </a:t>
            </a:r>
            <a:r>
              <a:rPr lang="en-US" sz="2000" dirty="0" smtClean="0"/>
              <a:t>k’ </a:t>
            </a:r>
            <a:r>
              <a:rPr lang="en-US" sz="2000" dirty="0" err="1" smtClean="0"/>
              <a:t>matroids</a:t>
            </a:r>
            <a:r>
              <a:rPr lang="en-US" sz="2000" dirty="0" smtClean="0"/>
              <a:t>.</a:t>
            </a:r>
          </a:p>
          <a:p>
            <a:pPr marL="457200" lvl="1" indent="0">
              <a:buNone/>
              <a:defRPr/>
            </a:pPr>
            <a:r>
              <a:rPr lang="en-US" sz="2000" dirty="0" smtClean="0"/>
              <a:t>							</a:t>
            </a:r>
            <a:r>
              <a:rPr lang="en-US" sz="1800" dirty="0" smtClean="0">
                <a:solidFill>
                  <a:srgbClr val="FF9966"/>
                </a:solidFill>
              </a:rPr>
              <a:t>[G</a:t>
            </a:r>
            <a:r>
              <a:rPr lang="en-US" sz="1800" dirty="0">
                <a:solidFill>
                  <a:srgbClr val="FF9966"/>
                </a:solidFill>
              </a:rPr>
              <a:t>. </a:t>
            </a:r>
            <a:r>
              <a:rPr lang="en-US" sz="1800" dirty="0" smtClean="0">
                <a:solidFill>
                  <a:srgbClr val="FF9966"/>
                </a:solidFill>
              </a:rPr>
              <a:t>Nagarajan ’13, Adamczyk </a:t>
            </a:r>
            <a:r>
              <a:rPr lang="en-US" sz="1800" dirty="0" err="1" smtClean="0">
                <a:solidFill>
                  <a:srgbClr val="FF9966"/>
                </a:solidFill>
              </a:rPr>
              <a:t>Sviridenko</a:t>
            </a:r>
            <a:r>
              <a:rPr lang="en-US" sz="1800" dirty="0" smtClean="0">
                <a:solidFill>
                  <a:srgbClr val="FF9966"/>
                </a:solidFill>
              </a:rPr>
              <a:t> Ward ‘14]</a:t>
            </a:r>
            <a:endParaRPr lang="en-US" dirty="0">
              <a:solidFill>
                <a:srgbClr val="FF9966"/>
              </a:solidFill>
            </a:endParaRPr>
          </a:p>
          <a:p>
            <a:pPr marL="457200" lvl="1" indent="0">
              <a:buNone/>
              <a:defRPr/>
            </a:pPr>
            <a:r>
              <a:rPr lang="en-US" sz="2000" dirty="0" smtClean="0"/>
              <a:t>E.g., captures Bayesian Mechanism design problems.</a:t>
            </a:r>
          </a:p>
          <a:p>
            <a:pPr marL="457200" lvl="1" indent="0">
              <a:buNone/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r>
              <a:rPr lang="en-US" sz="2000" dirty="0" smtClean="0"/>
              <a:t>Extends to submodular functions, arbitrary downward-closed constraints           </a:t>
            </a:r>
            <a:r>
              <a:rPr lang="en-US" sz="1900" dirty="0" smtClean="0">
                <a:solidFill>
                  <a:srgbClr val="FF9966"/>
                </a:solidFill>
              </a:rPr>
              <a:t>[G. Nagarajan Singla ’16,’17]</a:t>
            </a:r>
            <a:endParaRPr lang="en-US" sz="2000" dirty="0">
              <a:solidFill>
                <a:srgbClr val="FF9966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A922C6-E057-489D-B8BC-3673817A9C1E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E8AD4B-CD9C-4768-849D-BFEA16B76FC9}" type="slidenum">
              <a:rPr lang="en-US" altLang="en-US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menu for today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dirty="0" smtClean="0"/>
              <a:t>Adaptive stochastic problems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 Stochastic knapsack (SK) basics, </a:t>
            </a:r>
            <a:r>
              <a:rPr lang="en-US" altLang="en-US" sz="2000" dirty="0" err="1" smtClean="0"/>
              <a:t>adaptivity</a:t>
            </a:r>
            <a:r>
              <a:rPr lang="en-US" altLang="en-US" sz="2000" dirty="0" smtClean="0"/>
              <a:t> gap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smtClean="0"/>
              <a:t>Non-adaptive algorithm for stochastic knapsack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</a:t>
            </a:r>
            <a:r>
              <a:rPr lang="en-US" altLang="en-US" sz="2100" dirty="0">
                <a:solidFill>
                  <a:prstClr val="black"/>
                </a:solidFill>
              </a:rPr>
              <a:t> </a:t>
            </a:r>
            <a:r>
              <a:rPr lang="en-US" altLang="en-US" sz="2100" dirty="0" smtClean="0">
                <a:solidFill>
                  <a:prstClr val="black"/>
                </a:solidFill>
              </a:rPr>
              <a:t>A simple LP relaxation to capture optimal policies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/>
              <a:t>Best box problem, and stochastic </a:t>
            </a:r>
            <a:r>
              <a:rPr lang="en-US" altLang="en-US" dirty="0" smtClean="0"/>
              <a:t>matchings</a:t>
            </a:r>
          </a:p>
          <a:p>
            <a:pPr marL="0" indent="0">
              <a:buNone/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       Another simple LP, versatile rounding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Correlated stochastic knapsack (CSK)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A richer LP, smarter rounding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96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Correlated Stochastic Knapsack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0" y="1718470"/>
            <a:ext cx="7888288" cy="44561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Job </a:t>
            </a:r>
            <a:r>
              <a:rPr lang="en-US" altLang="en-US" dirty="0" smtClean="0">
                <a:solidFill>
                  <a:srgbClr val="008000"/>
                </a:solidFill>
              </a:rPr>
              <a:t>rewards </a:t>
            </a:r>
            <a:r>
              <a:rPr lang="en-US" altLang="en-US" dirty="0" err="1" smtClean="0">
                <a:solidFill>
                  <a:srgbClr val="008000"/>
                </a:solidFill>
              </a:rPr>
              <a:t>R</a:t>
            </a:r>
            <a:r>
              <a:rPr lang="en-US" altLang="en-US" baseline="-25000" dirty="0" err="1" smtClean="0">
                <a:solidFill>
                  <a:srgbClr val="008000"/>
                </a:solidFill>
              </a:rPr>
              <a:t>i</a:t>
            </a:r>
            <a:r>
              <a:rPr lang="en-US" altLang="en-US" dirty="0" smtClean="0"/>
              <a:t> also random, </a:t>
            </a:r>
            <a:r>
              <a:rPr lang="en-US" altLang="en-US" b="1" dirty="0" smtClean="0"/>
              <a:t>correlated</a:t>
            </a:r>
            <a:r>
              <a:rPr lang="en-US" altLang="en-US" dirty="0" smtClean="0"/>
              <a:t> to </a:t>
            </a:r>
            <a:r>
              <a:rPr lang="en-US" altLang="en-US" dirty="0" smtClean="0">
                <a:solidFill>
                  <a:srgbClr val="FF0000"/>
                </a:solidFill>
              </a:rPr>
              <a:t>size 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i</a:t>
            </a:r>
          </a:p>
          <a:p>
            <a:pPr marL="457200" lvl="1" indent="0">
              <a:buNone/>
            </a:pPr>
            <a:r>
              <a:rPr lang="en-US" altLang="en-US" dirty="0" smtClean="0"/>
              <a:t>  Joint distribution  </a:t>
            </a:r>
            <a:r>
              <a:rPr lang="en-US" altLang="en-US" dirty="0" err="1" smtClean="0"/>
              <a:t>Pr</a:t>
            </a:r>
            <a:r>
              <a:rPr lang="en-US" altLang="en-US" dirty="0" smtClean="0"/>
              <a:t> [</a:t>
            </a:r>
            <a:r>
              <a:rPr lang="en-US" altLang="en-US" dirty="0" err="1" smtClean="0">
                <a:solidFill>
                  <a:srgbClr val="008000"/>
                </a:solidFill>
              </a:rPr>
              <a:t>R</a:t>
            </a:r>
            <a:r>
              <a:rPr lang="en-US" altLang="en-US" baseline="-25000" dirty="0" err="1" smtClean="0">
                <a:solidFill>
                  <a:srgbClr val="008000"/>
                </a:solidFill>
              </a:rPr>
              <a:t>i</a:t>
            </a:r>
            <a:r>
              <a:rPr lang="en-US" altLang="en-US" dirty="0" smtClean="0">
                <a:solidFill>
                  <a:srgbClr val="008000"/>
                </a:solidFill>
              </a:rPr>
              <a:t>=a</a:t>
            </a:r>
            <a:r>
              <a:rPr lang="en-US" altLang="en-US" dirty="0" smtClean="0"/>
              <a:t> , 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=b</a:t>
            </a:r>
            <a:r>
              <a:rPr lang="en-US" altLang="en-US" dirty="0" smtClean="0"/>
              <a:t>]</a:t>
            </a:r>
          </a:p>
          <a:p>
            <a:pPr marL="0" indent="0">
              <a:buNone/>
            </a:pPr>
            <a:r>
              <a:rPr lang="en-US" altLang="en-US" i="1" dirty="0" smtClean="0"/>
              <a:t>Different jobs independent</a:t>
            </a:r>
          </a:p>
          <a:p>
            <a:pPr marL="0" indent="0">
              <a:buNone/>
            </a:pPr>
            <a:r>
              <a:rPr lang="en-US" altLang="en-US" dirty="0" smtClean="0"/>
              <a:t>Max expected reward </a:t>
            </a:r>
            <a:r>
              <a:rPr lang="en-US" altLang="en-US" dirty="0" err="1" smtClean="0"/>
              <a:t>s.t.</a:t>
            </a:r>
            <a:r>
              <a:rPr lang="en-US" altLang="en-US" dirty="0" smtClean="0"/>
              <a:t> budget </a:t>
            </a:r>
            <a:r>
              <a:rPr lang="en-US" altLang="en-US" b="1" dirty="0" smtClean="0"/>
              <a:t>B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Assume S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 integers in {1, </a:t>
            </a:r>
            <a:r>
              <a:rPr lang="en-US" altLang="en-US" dirty="0" smtClean="0">
                <a:latin typeface="MT Extra" panose="05050102010205020202" pitchFamily="18" charset="2"/>
                <a:sym typeface="MT Extra" panose="05050102010205020202" pitchFamily="18" charset="2"/>
              </a:rPr>
              <a:t> </a:t>
            </a:r>
            <a:r>
              <a:rPr lang="en-US" altLang="en-US" dirty="0" smtClean="0"/>
              <a:t>B} = [B]</a:t>
            </a:r>
          </a:p>
          <a:p>
            <a:pPr marL="457200" lvl="1" indent="0">
              <a:buNone/>
            </a:pPr>
            <a:r>
              <a:rPr lang="en-US" altLang="en-US" dirty="0" smtClean="0"/>
              <a:t>  </a:t>
            </a:r>
            <a:r>
              <a:rPr lang="en-US" altLang="en-US" dirty="0" err="1" smtClean="0"/>
              <a:t>Wlog</a:t>
            </a:r>
            <a:r>
              <a:rPr lang="en-US" altLang="en-US" dirty="0" smtClean="0"/>
              <a:t>. by zeroing reward for larger sizes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Distribution for item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/>
              <a:t>explicitly </a:t>
            </a:r>
            <a:r>
              <a:rPr lang="en-US" altLang="en-US" dirty="0" smtClean="0"/>
              <a:t>given:  {(p</a:t>
            </a:r>
            <a:r>
              <a:rPr lang="en-US" altLang="en-US" baseline="-25000" dirty="0" smtClean="0"/>
              <a:t>it </a:t>
            </a:r>
            <a:r>
              <a:rPr lang="en-US" altLang="en-US" dirty="0" smtClean="0"/>
              <a:t>, </a:t>
            </a:r>
            <a:r>
              <a:rPr lang="en-US" altLang="en-US" dirty="0" err="1" smtClean="0">
                <a:solidFill>
                  <a:srgbClr val="008000"/>
                </a:solidFill>
              </a:rPr>
              <a:t>r</a:t>
            </a:r>
            <a:r>
              <a:rPr lang="en-US" altLang="en-US" baseline="-25000" dirty="0" err="1" smtClean="0">
                <a:solidFill>
                  <a:srgbClr val="008000"/>
                </a:solidFill>
              </a:rPr>
              <a:t>it</a:t>
            </a:r>
            <a:r>
              <a:rPr lang="en-US" altLang="en-US" dirty="0" smtClean="0"/>
              <a:t>)} for t in [B]</a:t>
            </a:r>
          </a:p>
          <a:p>
            <a:pPr marL="457200" lvl="1" indent="0">
              <a:buNone/>
            </a:pPr>
            <a:r>
              <a:rPr lang="en-US" altLang="en-US" dirty="0" smtClean="0"/>
              <a:t>  p</a:t>
            </a:r>
            <a:r>
              <a:rPr lang="en-US" altLang="en-US" baseline="-25000" dirty="0" smtClean="0"/>
              <a:t>it</a:t>
            </a:r>
            <a:r>
              <a:rPr lang="en-US" altLang="en-US" dirty="0" smtClean="0"/>
              <a:t> = </a:t>
            </a:r>
            <a:r>
              <a:rPr lang="en-US" altLang="en-US" dirty="0" err="1" smtClean="0"/>
              <a:t>Pr</a:t>
            </a:r>
            <a:r>
              <a:rPr lang="en-US" altLang="en-US" dirty="0" smtClean="0"/>
              <a:t>[ 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=t </a:t>
            </a:r>
            <a:r>
              <a:rPr lang="en-US" altLang="en-US" dirty="0" smtClean="0"/>
              <a:t>] ,  </a:t>
            </a:r>
            <a:r>
              <a:rPr lang="en-US" altLang="en-US" dirty="0" err="1" smtClean="0">
                <a:solidFill>
                  <a:srgbClr val="008000"/>
                </a:solidFill>
              </a:rPr>
              <a:t>r</a:t>
            </a:r>
            <a:r>
              <a:rPr lang="en-US" altLang="en-US" baseline="-25000" dirty="0" err="1" smtClean="0">
                <a:solidFill>
                  <a:srgbClr val="008000"/>
                </a:solidFill>
              </a:rPr>
              <a:t>it</a:t>
            </a:r>
            <a:r>
              <a:rPr lang="en-US" altLang="en-US" dirty="0" smtClean="0"/>
              <a:t> = E[ </a:t>
            </a:r>
            <a:r>
              <a:rPr lang="en-US" altLang="en-US" dirty="0" err="1" smtClean="0">
                <a:solidFill>
                  <a:srgbClr val="008000"/>
                </a:solidFill>
              </a:rPr>
              <a:t>R</a:t>
            </a:r>
            <a:r>
              <a:rPr lang="en-US" altLang="en-US" baseline="-25000" dirty="0" err="1" smtClean="0">
                <a:solidFill>
                  <a:srgbClr val="008000"/>
                </a:solidFill>
              </a:rPr>
              <a:t>i</a:t>
            </a:r>
            <a:r>
              <a:rPr lang="en-US" altLang="en-US" dirty="0" smtClean="0"/>
              <a:t> | 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=t </a:t>
            </a:r>
            <a:r>
              <a:rPr lang="en-US" altLang="en-US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9BBE2B-18A4-46B3-A9B1-821FFC225E3C}" type="slidenum">
              <a:rPr lang="en-US" altLang="en-US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17420" y="2175637"/>
            <a:ext cx="1341437" cy="1616075"/>
            <a:chOff x="9317420" y="2175637"/>
            <a:chExt cx="1341437" cy="1616075"/>
          </a:xfrm>
        </p:grpSpPr>
        <p:sp>
          <p:nvSpPr>
            <p:cNvPr id="21509" name="Rectangle 30"/>
            <p:cNvSpPr>
              <a:spLocks noChangeArrowheads="1"/>
            </p:cNvSpPr>
            <p:nvPr/>
          </p:nvSpPr>
          <p:spPr bwMode="auto">
            <a:xfrm>
              <a:off x="10181019" y="2937637"/>
              <a:ext cx="304800" cy="762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1510" name="Rectangle 31"/>
            <p:cNvSpPr>
              <a:spLocks noChangeArrowheads="1"/>
            </p:cNvSpPr>
            <p:nvPr/>
          </p:nvSpPr>
          <p:spPr bwMode="auto">
            <a:xfrm flipV="1">
              <a:off x="9493631" y="3623437"/>
              <a:ext cx="304800" cy="76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21511" name="Text Box 33"/>
            <p:cNvSpPr txBox="1">
              <a:spLocks noChangeArrowheads="1"/>
            </p:cNvSpPr>
            <p:nvPr/>
          </p:nvSpPr>
          <p:spPr bwMode="auto">
            <a:xfrm>
              <a:off x="9317420" y="2732851"/>
              <a:ext cx="681037" cy="738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S=1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r>
                <a:rPr lang="en-US" altLang="en-US" sz="1400">
                  <a:solidFill>
                    <a:srgbClr val="008000"/>
                  </a:solidFill>
                </a:rPr>
                <a:t>R = 1</a:t>
              </a:r>
              <a:endParaRPr lang="en-US" altLang="en-US" sz="140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Pr=1/2</a:t>
              </a:r>
            </a:p>
          </p:txBody>
        </p:sp>
        <p:sp>
          <p:nvSpPr>
            <p:cNvPr id="21512" name="Text Box 34"/>
            <p:cNvSpPr txBox="1">
              <a:spLocks noChangeArrowheads="1"/>
            </p:cNvSpPr>
            <p:nvPr/>
          </p:nvSpPr>
          <p:spPr bwMode="auto">
            <a:xfrm>
              <a:off x="9977820" y="2175637"/>
              <a:ext cx="681037" cy="738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</a:rPr>
                <a:t>S=5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8000"/>
                  </a:solidFill>
                </a:rPr>
                <a:t>R = 3</a:t>
              </a:r>
              <a:endParaRPr lang="en-US" altLang="en-US" sz="140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/>
                <a:t>Pr=1/2</a:t>
              </a:r>
            </a:p>
          </p:txBody>
        </p:sp>
        <p:sp>
          <p:nvSpPr>
            <p:cNvPr id="21513" name="Rectangle 35"/>
            <p:cNvSpPr>
              <a:spLocks noChangeArrowheads="1"/>
            </p:cNvSpPr>
            <p:nvPr/>
          </p:nvSpPr>
          <p:spPr bwMode="auto">
            <a:xfrm>
              <a:off x="9317420" y="2191512"/>
              <a:ext cx="1279525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70110" y="6338574"/>
            <a:ext cx="3923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[Gupta </a:t>
            </a:r>
            <a:r>
              <a:rPr lang="en-US" dirty="0" err="1">
                <a:solidFill>
                  <a:srgbClr val="996633"/>
                </a:solidFill>
                <a:latin typeface="+mj-lt"/>
                <a:cs typeface="Arial" charset="0"/>
              </a:rPr>
              <a:t>Krishnaswamy</a:t>
            </a: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+mj-lt"/>
                <a:cs typeface="Arial" charset="0"/>
              </a:rPr>
              <a:t>Molinaro</a:t>
            </a: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 Ravi ’11]</a:t>
            </a:r>
          </a:p>
        </p:txBody>
      </p:sp>
    </p:spTree>
    <p:extLst>
      <p:ext uri="{BB962C8B-B14F-4D97-AF65-F5344CB8AC3E}">
        <p14:creationId xmlns:p14="http://schemas.microsoft.com/office/powerpoint/2010/main" val="32715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Distribution Information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34331"/>
                <a:ext cx="10439400" cy="50871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 smtClean="0"/>
                  <a:t>In uncorrelated case, we only used </a:t>
                </a:r>
              </a:p>
              <a:p>
                <a:pPr marL="457200" lvl="1" indent="0">
                  <a:buNone/>
                  <a:defRPr/>
                </a:pPr>
                <a:r>
                  <a:rPr lang="en-US" dirty="0" smtClean="0"/>
                  <a:t>capped mean size </a:t>
                </a:r>
                <a:r>
                  <a:rPr lang="en-US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srgbClr val="0033CC"/>
                    </a:solidFill>
                  </a:rPr>
                  <a:t>i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baseline="-2500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,  and  effective reward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err="1" smtClean="0">
                    <a:solidFill>
                      <a:srgbClr val="008000"/>
                    </a:solidFill>
                  </a:rPr>
                  <a:t>i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endParaRPr lang="en-US" dirty="0" smtClean="0"/>
              </a:p>
              <a:p>
                <a:pPr>
                  <a:lnSpc>
                    <a:spcPct val="200000"/>
                  </a:lnSpc>
                  <a:defRPr/>
                </a:pPr>
                <a:endParaRPr lang="en-US" sz="2200" dirty="0" smtClean="0"/>
              </a:p>
              <a:p>
                <a:pPr marL="0" indent="0">
                  <a:lnSpc>
                    <a:spcPct val="200000"/>
                  </a:lnSpc>
                  <a:buNone/>
                  <a:defRPr/>
                </a:pPr>
                <a:r>
                  <a:rPr lang="en-US" sz="2200" dirty="0" smtClean="0"/>
                  <a:t>SOL</a:t>
                </a:r>
                <a:r>
                  <a:rPr lang="en-US" sz="2200" baseline="-25000" dirty="0" smtClean="0"/>
                  <a:t>1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>
                        <a:latin typeface="Cambria Math" panose="02040503050406030204" pitchFamily="18" charset="0"/>
                        <a:sym typeface="MT Extra"/>
                      </a:rPr>
                      <m:t>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has reward </a:t>
                </a:r>
                <a:r>
                  <a:rPr lang="en-US" sz="2200" dirty="0">
                    <a:latin typeface="cmsy10"/>
                  </a:rPr>
                  <a:t> </a:t>
                </a:r>
                <a:r>
                  <a:rPr lang="en-US" sz="2200" dirty="0"/>
                  <a:t>1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SOL</a:t>
                </a:r>
                <a:r>
                  <a:rPr lang="en-US" sz="2200" baseline="-25000" dirty="0"/>
                  <a:t>2</a:t>
                </a:r>
                <a:r>
                  <a:rPr lang="en-US" sz="2200" dirty="0"/>
                  <a:t> =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200" dirty="0"/>
                  <a:t> has reward  </a:t>
                </a:r>
                <a:r>
                  <a:rPr lang="en-US" sz="2200" dirty="0" smtClean="0"/>
                  <a:t>B/2</a:t>
                </a:r>
              </a:p>
              <a:p>
                <a:pPr marL="0" indent="0">
                  <a:buNone/>
                  <a:defRPr/>
                </a:pPr>
                <a:endParaRPr lang="en-US" sz="2200" dirty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dirty="0" smtClean="0"/>
                  <a:t>		 </a:t>
                </a:r>
                <a:r>
                  <a:rPr lang="en-US" i="1" dirty="0">
                    <a:solidFill>
                      <a:srgbClr val="0000FF"/>
                    </a:solidFill>
                  </a:rPr>
                  <a:t>N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eed to use more info from the distribution in </a:t>
                </a:r>
                <a:r>
                  <a:rPr lang="en-US" i="1" dirty="0" err="1" smtClean="0">
                    <a:solidFill>
                      <a:srgbClr val="0000FF"/>
                    </a:solidFill>
                  </a:rPr>
                  <a:t>CorrSK</a:t>
                </a:r>
                <a:endParaRPr lang="en-US" i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34331"/>
                <a:ext cx="10439400" cy="5087144"/>
              </a:xfrm>
              <a:blipFill>
                <a:blip r:embed="rId2"/>
                <a:stretch>
                  <a:fillRect l="-759" t="-2036" b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2259D0-F837-46E3-BEDF-F4C8CEF8B08F}" type="slidenum">
              <a:rPr lang="en-US" altLang="en-US"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3862388" y="3505200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 flipV="1">
            <a:off x="3124200" y="4221164"/>
            <a:ext cx="331788" cy="460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819400" y="3376614"/>
            <a:ext cx="8763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S=B/(B-1)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rgbClr val="008000"/>
                </a:solidFill>
              </a:rPr>
              <a:t>R=0</a:t>
            </a:r>
            <a:endParaRPr lang="en-US" altLang="en-US" sz="14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Pr=1-1/B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3656014" y="2743200"/>
            <a:ext cx="687387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S=B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R=B</a:t>
            </a:r>
            <a:endParaRPr lang="en-US" altLang="en-US" sz="14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Pr=1/B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2819401" y="2759075"/>
            <a:ext cx="1458913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 flipV="1">
            <a:off x="5408613" y="3786188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5311775" y="2971800"/>
            <a:ext cx="5207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S=2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rgbClr val="008000"/>
                </a:solidFill>
              </a:rPr>
              <a:t>R=1</a:t>
            </a:r>
            <a:endParaRPr lang="en-US" altLang="en-US" sz="14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Pr=1</a:t>
            </a: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5232400" y="2971801"/>
            <a:ext cx="711200" cy="98266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7401" y="4343400"/>
            <a:ext cx="5445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  <a:cs typeface="Arial" charset="0"/>
              </a:rPr>
              <a:t>job </a:t>
            </a:r>
            <a:r>
              <a:rPr lang="en-US" sz="1600" dirty="0" err="1">
                <a:latin typeface="+mj-lt"/>
                <a:cs typeface="Arial" charset="0"/>
              </a:rPr>
              <a:t>i</a:t>
            </a:r>
            <a:endParaRPr lang="en-US" sz="1600" dirty="0">
              <a:latin typeface="+mj-lt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8439" y="3921125"/>
            <a:ext cx="5476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  <a:cs typeface="Arial" charset="0"/>
              </a:rPr>
              <a:t>job 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1801" y="3200401"/>
            <a:ext cx="12477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rgbClr val="0033CC"/>
                </a:solidFill>
                <a:latin typeface="Calibri"/>
                <a:cs typeface="Arial" charset="0"/>
              </a:rPr>
              <a:t>e</a:t>
            </a:r>
            <a:r>
              <a:rPr lang="en-US" sz="2000" baseline="-25000" dirty="0" err="1">
                <a:solidFill>
                  <a:srgbClr val="0033CC"/>
                </a:solidFill>
                <a:latin typeface="Calibri"/>
                <a:cs typeface="Arial" charset="0"/>
              </a:rPr>
              <a:t>i</a:t>
            </a:r>
            <a:r>
              <a:rPr lang="en-US" sz="2000" dirty="0">
                <a:solidFill>
                  <a:srgbClr val="0033CC"/>
                </a:solidFill>
                <a:latin typeface="+mj-lt"/>
                <a:cs typeface="Arial" charset="0"/>
              </a:rPr>
              <a:t> = </a:t>
            </a:r>
            <a:r>
              <a:rPr lang="en-US" sz="2000" dirty="0" err="1">
                <a:solidFill>
                  <a:srgbClr val="0033CC"/>
                </a:solidFill>
                <a:latin typeface="Calibri"/>
                <a:cs typeface="Arial" charset="0"/>
              </a:rPr>
              <a:t>e</a:t>
            </a:r>
            <a:r>
              <a:rPr lang="en-US" sz="2000" baseline="-25000" dirty="0" err="1">
                <a:solidFill>
                  <a:srgbClr val="0033CC"/>
                </a:solidFill>
                <a:latin typeface="Calibri"/>
                <a:cs typeface="Arial" charset="0"/>
              </a:rPr>
              <a:t>j</a:t>
            </a:r>
            <a:r>
              <a:rPr lang="en-US" sz="2000" dirty="0">
                <a:solidFill>
                  <a:srgbClr val="0033CC"/>
                </a:solidFill>
                <a:latin typeface="+mj-lt"/>
                <a:cs typeface="Arial" charset="0"/>
              </a:rPr>
              <a:t> = 2</a:t>
            </a:r>
          </a:p>
          <a:p>
            <a:pPr algn="ctr">
              <a:defRPr/>
            </a:pPr>
            <a:r>
              <a:rPr lang="en-US" sz="2000" dirty="0" err="1">
                <a:solidFill>
                  <a:srgbClr val="008000"/>
                </a:solidFill>
                <a:latin typeface="Calibri"/>
                <a:cs typeface="Arial" charset="0"/>
              </a:rPr>
              <a:t>w</a:t>
            </a:r>
            <a:r>
              <a:rPr lang="en-US" sz="2000" baseline="-25000" dirty="0" err="1">
                <a:solidFill>
                  <a:srgbClr val="008000"/>
                </a:solidFill>
                <a:latin typeface="Calibri"/>
                <a:cs typeface="Arial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+mj-lt"/>
                <a:cs typeface="Arial" charset="0"/>
              </a:rPr>
              <a:t> = </a:t>
            </a:r>
            <a:r>
              <a:rPr lang="en-US" sz="2000" dirty="0" err="1">
                <a:solidFill>
                  <a:srgbClr val="008000"/>
                </a:solidFill>
                <a:latin typeface="Calibri"/>
                <a:cs typeface="Arial" charset="0"/>
              </a:rPr>
              <a:t>w</a:t>
            </a:r>
            <a:r>
              <a:rPr lang="en-US" sz="2000" baseline="-25000" dirty="0" err="1">
                <a:solidFill>
                  <a:srgbClr val="008000"/>
                </a:solidFill>
                <a:latin typeface="Calibri"/>
                <a:cs typeface="Arial" charset="0"/>
              </a:rPr>
              <a:t>j</a:t>
            </a:r>
            <a:r>
              <a:rPr lang="en-US" sz="2000" dirty="0">
                <a:solidFill>
                  <a:srgbClr val="008000"/>
                </a:solidFill>
                <a:latin typeface="+mj-lt"/>
                <a:cs typeface="Arial" charset="0"/>
              </a:rPr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95700" y="5823410"/>
                <a:ext cx="4333046" cy="430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⇒ </m:t>
                    </m:r>
                  </m:oMath>
                </a14:m>
                <a:r>
                  <a:rPr lang="en-US" sz="2200" dirty="0" smtClean="0">
                    <a:latin typeface="+mj-lt"/>
                    <a:cs typeface="Arial" charset="0"/>
                  </a:rPr>
                  <a:t>Previous LP/algorithm insufficient </a:t>
                </a:r>
                <a:endParaRPr lang="en-US" sz="2200" dirty="0">
                  <a:latin typeface="+mj-lt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700" y="5823410"/>
                <a:ext cx="4333046" cy="430887"/>
              </a:xfrm>
              <a:prstGeom prst="rect">
                <a:avLst/>
              </a:prstGeom>
              <a:blipFill>
                <a:blip r:embed="rId3"/>
                <a:stretch>
                  <a:fillRect t="-8451" r="-84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4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LP Relaxation for </a:t>
            </a:r>
            <a:r>
              <a:rPr lang="en-US" altLang="en-US" dirty="0" err="1" smtClean="0"/>
              <a:t>CorrSK</a:t>
            </a:r>
            <a:r>
              <a:rPr lang="en-US" altLang="en-US" baseline="-25000" dirty="0" smtClean="0"/>
              <a:t>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000" dirty="0" smtClean="0"/>
                  <a:t>Use capped mean and reward at all times t in [B] :</a:t>
                </a:r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	</a:t>
                </a:r>
                <a:r>
                  <a:rPr lang="en-US" sz="2000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sz="2000" baseline="-25000" dirty="0" err="1" smtClean="0">
                    <a:solidFill>
                      <a:srgbClr val="0033CC"/>
                    </a:solidFill>
                  </a:rPr>
                  <a:t>it</a:t>
                </a:r>
                <a:r>
                  <a:rPr lang="en-US" sz="2000" dirty="0" smtClean="0"/>
                  <a:t> := E[min(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/>
                  <a:t> , t)]			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008000"/>
                    </a:solidFill>
                  </a:rPr>
                  <a:t>it</a:t>
                </a:r>
                <a:r>
                  <a:rPr lang="en-US" sz="2000" dirty="0" smtClean="0"/>
                  <a:t> :=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en-US" sz="2000" dirty="0" smtClean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altLang="en-US" sz="2000" dirty="0" smtClean="0"/>
                  <a:t>Write a “time-indexed” LP</a:t>
                </a: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altLang="en-US" sz="2000" dirty="0" smtClean="0"/>
                  <a:t>	max </a:t>
                </a:r>
                <a:r>
                  <a:rPr lang="en-US" alt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sz="2000" baseline="-25000" dirty="0" smtClean="0">
                    <a:solidFill>
                      <a:srgbClr val="008000"/>
                    </a:solidFill>
                  </a:rPr>
                  <a:t>it</a:t>
                </a:r>
                <a:r>
                  <a:rPr lang="en-US" altLang="en-US" sz="2000" baseline="-25000" dirty="0" smtClean="0"/>
                  <a:t> </a:t>
                </a:r>
                <a:r>
                  <a:rPr lang="en-US" altLang="en-US" sz="2000" dirty="0" err="1" smtClean="0"/>
                  <a:t>x</a:t>
                </a:r>
                <a:r>
                  <a:rPr lang="en-US" altLang="en-US" sz="2000" baseline="-25000" dirty="0" err="1" smtClean="0"/>
                  <a:t>it</a:t>
                </a:r>
                <a:endParaRPr lang="en-US" altLang="en-US" sz="2000" dirty="0" smtClean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altLang="en-US" sz="2000" dirty="0" smtClean="0"/>
                  <a:t>     	</a:t>
                </a:r>
                <a:r>
                  <a:rPr lang="en-US" altLang="en-US" sz="2000" dirty="0" err="1" smtClean="0"/>
                  <a:t>s.t</a:t>
                </a:r>
                <a:r>
                  <a:rPr lang="en-US" altLang="en-US" sz="2000" dirty="0" err="1"/>
                  <a:t>.</a:t>
                </a:r>
                <a:r>
                  <a:rPr lang="en-US" altLang="en-US" sz="2000" dirty="0"/>
                  <a:t> 	</a:t>
                </a:r>
                <a:r>
                  <a:rPr lang="en-US" altLang="en-US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0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000" dirty="0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2000" baseline="-25000" dirty="0" smtClean="0">
                    <a:solidFill>
                      <a:srgbClr val="0033CC"/>
                    </a:solidFill>
                  </a:rPr>
                  <a:t>it</a:t>
                </a:r>
                <a:r>
                  <a:rPr lang="en-US" altLang="en-US" sz="2000" baseline="-25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≤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2000" dirty="0" smtClean="0"/>
                  <a:t>x</a:t>
                </a:r>
                <a:r>
                  <a:rPr lang="en-US" altLang="en-US" sz="2000" baseline="-25000" dirty="0" smtClean="0"/>
                  <a:t>is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en-US" sz="2000" dirty="0" smtClean="0"/>
                  <a:t>2t,    		for all t in [B]</a:t>
                </a:r>
                <a:endParaRPr lang="en-US" altLang="en-US" sz="2000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    </a:t>
                </a: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	                    </a:t>
                </a:r>
                <a:r>
                  <a:rPr lang="en-US" alt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altLang="en-US" sz="2000" baseline="-25000" dirty="0" smtClean="0"/>
                  <a:t>t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/>
                  <a:t>x</a:t>
                </a:r>
                <a:r>
                  <a:rPr lang="en-US" altLang="en-US" sz="2000" baseline="-25000" dirty="0" err="1"/>
                  <a:t>it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en-US" sz="2000" dirty="0"/>
                  <a:t>1,   		</a:t>
                </a:r>
                <a:r>
                  <a:rPr lang="en-US" altLang="en-US" sz="2000" dirty="0" smtClean="0"/>
                  <a:t>for all </a:t>
                </a:r>
                <a:r>
                  <a:rPr lang="en-US" altLang="en-US" sz="2000" dirty="0" err="1" smtClean="0"/>
                  <a:t>i</a:t>
                </a:r>
                <a:r>
                  <a:rPr lang="en-US" altLang="en-US" sz="2000" dirty="0" smtClean="0"/>
                  <a:t> in [n]</a:t>
                </a:r>
                <a:endParaRPr lang="en-US" altLang="en-US" sz="2000" dirty="0"/>
              </a:p>
              <a:p>
                <a:pPr eaLnBrk="1" hangingPunct="1">
                  <a:buFont typeface="Wingdings" panose="05000000000000000000" pitchFamily="2" charset="2"/>
                  <a:buNone/>
                  <a:defRPr/>
                </a:pPr>
                <a:r>
                  <a:rPr lang="en-US" altLang="en-US" sz="2000" dirty="0"/>
                  <a:t>				</a:t>
                </a:r>
                <a:r>
                  <a:rPr lang="en-US" altLang="en-US" sz="2000" dirty="0" smtClean="0"/>
                  <a:t>           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altLang="en-US" sz="2000" dirty="0" smtClean="0"/>
                  <a:t>0</a:t>
                </a:r>
                <a:r>
                  <a:rPr lang="en-US" altLang="en-US" sz="2000" dirty="0"/>
                  <a:t>.</a:t>
                </a:r>
                <a:endParaRPr lang="en-US" sz="2000" b="1" dirty="0" smtClean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b="1" dirty="0" smtClean="0"/>
                  <a:t>Theorem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𝐿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Think of </a:t>
                </a:r>
                <a:r>
                  <a:rPr lang="en-US" sz="2000" dirty="0" err="1" smtClean="0"/>
                  <a:t>x</a:t>
                </a:r>
                <a:r>
                  <a:rPr lang="en-US" baseline="-25000" dirty="0" err="1" smtClean="0"/>
                  <a:t>it</a:t>
                </a:r>
                <a:r>
                  <a:rPr lang="en-US" dirty="0" smtClean="0"/>
                  <a:t>  </a:t>
                </a:r>
                <a:r>
                  <a:rPr lang="en-US" sz="2000" dirty="0" smtClean="0"/>
                  <a:t>=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OPT starts job j at time t ]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0632F2-12B1-40CA-AA8B-7CE4ADA680E7}" type="slidenum">
              <a:rPr lang="en-US" altLang="en-US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LP Relaxation for </a:t>
            </a:r>
            <a:r>
              <a:rPr lang="en-US" altLang="en-US" dirty="0" err="1" smtClean="0"/>
              <a:t>CorrSK</a:t>
            </a:r>
            <a:r>
              <a:rPr lang="en-US" altLang="en-US" baseline="-25000" dirty="0" smtClean="0"/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7041" y="1532616"/>
                <a:ext cx="7980363" cy="511225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altLang="en-US" sz="2000" dirty="0" smtClean="0"/>
                  <a:t>	max 	</a:t>
                </a:r>
                <a:r>
                  <a:rPr lang="en-US" altLang="en-US" sz="2000" dirty="0">
                    <a:latin typeface="Symbol" pitchFamily="18" charset="2"/>
                    <a:sym typeface="Symbol" pitchFamily="18" charset="2"/>
                  </a:rPr>
                  <a:t></a:t>
                </a:r>
                <a:r>
                  <a:rPr lang="en-US" altLang="en-US" sz="2000" baseline="-25000" dirty="0" err="1"/>
                  <a:t>i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latin typeface="Symbol"/>
                    <a:sym typeface="Symbol"/>
                  </a:rPr>
                  <a:t></a:t>
                </a:r>
                <a:r>
                  <a:rPr lang="en-US" altLang="en-US" sz="2000" baseline="-25000" dirty="0"/>
                  <a:t>t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sz="2000" baseline="-25000" dirty="0">
                    <a:solidFill>
                      <a:srgbClr val="008000"/>
                    </a:solidFill>
                  </a:rPr>
                  <a:t>it</a:t>
                </a:r>
                <a:r>
                  <a:rPr lang="en-US" altLang="en-US" sz="2000" baseline="-25000" dirty="0"/>
                  <a:t> </a:t>
                </a:r>
                <a:r>
                  <a:rPr lang="en-US" altLang="en-US" sz="2000" dirty="0" err="1"/>
                  <a:t>x</a:t>
                </a:r>
                <a:r>
                  <a:rPr lang="en-US" altLang="en-US" sz="2000" baseline="-25000" dirty="0" err="1"/>
                  <a:t>it</a:t>
                </a:r>
                <a:endParaRPr lang="en-US" altLang="en-US" sz="2000" dirty="0"/>
              </a:p>
              <a:p>
                <a:pPr>
                  <a:buNone/>
                  <a:defRPr/>
                </a:pPr>
                <a:r>
                  <a:rPr lang="en-US" altLang="en-US" sz="2000" dirty="0"/>
                  <a:t>     	</a:t>
                </a:r>
                <a:r>
                  <a:rPr lang="en-US" altLang="en-US" sz="2000" dirty="0" err="1"/>
                  <a:t>s.t.</a:t>
                </a:r>
                <a:r>
                  <a:rPr lang="en-US" altLang="en-US" sz="20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2000" baseline="-25000" dirty="0">
                    <a:solidFill>
                      <a:srgbClr val="0033CC"/>
                    </a:solidFill>
                  </a:rPr>
                  <a:t>it</a:t>
                </a:r>
                <a:r>
                  <a:rPr lang="en-US" altLang="en-US" sz="2000" baseline="-25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 </m:t>
                        </m:r>
                      </m:e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≤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r>
                      <a:rPr lang="en-US" altLang="en-US" sz="20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2000" dirty="0"/>
                  <a:t>x</a:t>
                </a:r>
                <a:r>
                  <a:rPr lang="en-US" altLang="en-US" sz="2000" baseline="-25000" dirty="0"/>
                  <a:t>is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en-US" sz="2000" dirty="0"/>
                  <a:t>2t,    		for all t in [B]</a:t>
                </a:r>
              </a:p>
              <a:p>
                <a:pPr>
                  <a:buNone/>
                  <a:defRPr/>
                </a:pPr>
                <a:r>
                  <a:rPr lang="en-US" altLang="en-US" sz="2000" dirty="0"/>
                  <a:t>	    		                  </a:t>
                </a:r>
                <a:r>
                  <a:rPr lang="en-US" altLang="en-US" sz="2000" dirty="0">
                    <a:latin typeface="Symbol"/>
                    <a:sym typeface="Symbol"/>
                  </a:rPr>
                  <a:t></a:t>
                </a:r>
                <a:r>
                  <a:rPr lang="en-US" altLang="en-US" sz="2000" baseline="-25000" dirty="0"/>
                  <a:t>t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x</a:t>
                </a:r>
                <a:r>
                  <a:rPr lang="en-US" altLang="en-US" sz="2000" baseline="-25000" dirty="0" err="1"/>
                  <a:t>it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en-US" sz="2000" dirty="0"/>
                  <a:t>1,   		for all </a:t>
                </a:r>
                <a:r>
                  <a:rPr lang="en-US" altLang="en-US" sz="2000" dirty="0" err="1"/>
                  <a:t>i</a:t>
                </a:r>
                <a:r>
                  <a:rPr lang="en-US" altLang="en-US" sz="2000" dirty="0"/>
                  <a:t> in [n]</a:t>
                </a:r>
              </a:p>
              <a:p>
                <a:pPr>
                  <a:buNone/>
                  <a:defRPr/>
                </a:pPr>
                <a:r>
                  <a:rPr lang="en-US" altLang="en-US" sz="2000" dirty="0"/>
                  <a:t>				       </a:t>
                </a:r>
                <a:r>
                  <a:rPr lang="en-US" altLang="en-US" sz="2000" dirty="0" smtClean="0"/>
                  <a:t> x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altLang="en-US" sz="2000" dirty="0"/>
                  <a:t>0.</a:t>
                </a:r>
                <a:endParaRPr lang="en-US" sz="2000" b="1" dirty="0"/>
              </a:p>
              <a:p>
                <a:pPr marL="0" indent="0">
                  <a:buNone/>
                  <a:defRPr/>
                </a:pPr>
                <a:endParaRPr lang="en-US" altLang="en-US" sz="2000" b="1" dirty="0" smtClean="0">
                  <a:solidFill>
                    <a:srgbClr val="663300"/>
                  </a:solidFill>
                </a:endParaRPr>
              </a:p>
              <a:p>
                <a:pPr marL="0" indent="0">
                  <a:buNone/>
                  <a:defRPr/>
                </a:pPr>
                <a:r>
                  <a:rPr lang="en-US" altLang="en-US" sz="2000" b="1" dirty="0" smtClean="0">
                    <a:solidFill>
                      <a:srgbClr val="663300"/>
                    </a:solidFill>
                  </a:rPr>
                  <a:t>T</a:t>
                </a:r>
                <a:r>
                  <a:rPr lang="en-US" altLang="en-US" sz="2000" b="1" baseline="-25000" dirty="0" smtClean="0">
                    <a:solidFill>
                      <a:srgbClr val="663300"/>
                    </a:solidFill>
                  </a:rPr>
                  <a:t>it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:= indicator </a:t>
                </a:r>
                <a:r>
                  <a:rPr lang="en-US" altLang="en-US" sz="2000" dirty="0" smtClean="0"/>
                  <a:t>OPT starts job </a:t>
                </a:r>
                <a:r>
                  <a:rPr lang="en-US" altLang="en-US" sz="2000" dirty="0" err="1"/>
                  <a:t>i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@ time t</a:t>
                </a:r>
                <a:endParaRPr lang="en-US" altLang="en-US" sz="2000" dirty="0"/>
              </a:p>
              <a:p>
                <a:pPr marL="0" indent="0">
                  <a:buNone/>
                  <a:defRPr/>
                </a:pPr>
                <a:r>
                  <a:rPr lang="en-US" altLang="en-US" sz="2000" dirty="0"/>
                  <a:t>    Consider LP solution  </a:t>
                </a:r>
                <a:r>
                  <a:rPr lang="en-US" altLang="en-US" sz="2000" dirty="0" err="1" smtClean="0"/>
                  <a:t>x</a:t>
                </a:r>
                <a:r>
                  <a:rPr lang="en-US" altLang="en-US" sz="2000" baseline="-25000" dirty="0" err="1" smtClean="0"/>
                  <a:t>it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= </a:t>
                </a:r>
                <a:r>
                  <a:rPr lang="en-US" altLang="en-US" sz="2000" dirty="0" err="1" smtClean="0"/>
                  <a:t>Pr</a:t>
                </a:r>
                <a:r>
                  <a:rPr lang="en-US" altLang="en-US" sz="2000" dirty="0" smtClean="0"/>
                  <a:t>[</a:t>
                </a:r>
                <a:r>
                  <a:rPr lang="en-US" altLang="en-US" sz="2000" b="1" dirty="0" smtClean="0">
                    <a:solidFill>
                      <a:srgbClr val="663300"/>
                    </a:solidFill>
                  </a:rPr>
                  <a:t>T</a:t>
                </a:r>
                <a:r>
                  <a:rPr lang="en-US" altLang="en-US" sz="2000" b="1" baseline="-25000" dirty="0" smtClean="0">
                    <a:solidFill>
                      <a:srgbClr val="663300"/>
                    </a:solidFill>
                  </a:rPr>
                  <a:t>it</a:t>
                </a:r>
                <a:r>
                  <a:rPr lang="en-US" altLang="en-US" sz="2000" dirty="0" smtClean="0"/>
                  <a:t>=1]</a:t>
                </a:r>
                <a:endParaRPr lang="en-US" altLang="en-US" sz="2000" b="1" dirty="0" smtClean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altLang="en-US" sz="2000" b="1" dirty="0" smtClean="0"/>
                  <a:t>Claim 1</a:t>
                </a:r>
                <a:r>
                  <a:rPr lang="en-US" altLang="en-US" sz="2000" dirty="0" smtClean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en-US" sz="2000" dirty="0">
                            <a:solidFill>
                              <a:srgbClr val="008000"/>
                            </a:solidFill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altLang="en-US" sz="2000" baseline="-25000" dirty="0">
                            <a:solidFill>
                              <a:srgbClr val="008000"/>
                            </a:solidFill>
                          </a:rPr>
                          <m:t>it</m:t>
                        </m:r>
                        <m:r>
                          <m:rPr>
                            <m:nor/>
                          </m:rPr>
                          <a:rPr lang="en-US" altLang="en-US" sz="20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000" baseline="-25000" dirty="0"/>
                          <m:t>it</m:t>
                        </m:r>
                      </m:e>
                    </m:nary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2000" dirty="0" smtClean="0"/>
                  <a:t>= OPT</a:t>
                </a:r>
              </a:p>
              <a:p>
                <a:pPr marL="0" indent="0">
                  <a:buNone/>
                  <a:defRPr/>
                </a:pPr>
                <a:r>
                  <a:rPr lang="en-US" altLang="en-US" sz="2000" dirty="0"/>
                  <a:t>   E[reward from </a:t>
                </a:r>
                <a:r>
                  <a:rPr lang="en-US" altLang="en-US" sz="2000" dirty="0" err="1"/>
                  <a:t>i</a:t>
                </a:r>
                <a:r>
                  <a:rPr lang="en-US" altLang="en-US" sz="2000" dirty="0"/>
                  <a:t> | </a:t>
                </a:r>
                <a:r>
                  <a:rPr lang="en-US" altLang="en-US" sz="2000" b="1" dirty="0">
                    <a:solidFill>
                      <a:srgbClr val="663300"/>
                    </a:solidFill>
                  </a:rPr>
                  <a:t>T</a:t>
                </a:r>
                <a:r>
                  <a:rPr lang="en-US" altLang="en-US" sz="2000" b="1" baseline="-25000" dirty="0">
                    <a:solidFill>
                      <a:srgbClr val="663300"/>
                    </a:solidFill>
                  </a:rPr>
                  <a:t>it</a:t>
                </a:r>
                <a:r>
                  <a:rPr lang="en-US" altLang="en-US" sz="2000" dirty="0"/>
                  <a:t>=1]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w</a:t>
                </a:r>
                <a:r>
                  <a:rPr lang="en-US" altLang="en-US" sz="2000" baseline="-25000" dirty="0">
                    <a:solidFill>
                      <a:srgbClr val="008000"/>
                    </a:solidFill>
                  </a:rPr>
                  <a:t>it</a:t>
                </a:r>
              </a:p>
              <a:p>
                <a:pPr marL="0" indent="0">
                  <a:buNone/>
                  <a:defRPr/>
                </a:pPr>
                <a:endParaRPr lang="en-US" altLang="en-US" sz="2000" b="1" dirty="0" smtClean="0"/>
              </a:p>
              <a:p>
                <a:pPr marL="0" indent="0">
                  <a:buNone/>
                  <a:defRPr/>
                </a:pPr>
                <a:r>
                  <a:rPr lang="en-US" altLang="en-US" sz="2000" b="1" dirty="0" smtClean="0"/>
                  <a:t>Claim 2</a:t>
                </a:r>
                <a:r>
                  <a:rPr lang="en-US" altLang="en-US" sz="20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min{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000" dirty="0"/>
                  <a:t> , t} </a:t>
                </a:r>
                <a:r>
                  <a:rPr lang="en-US" altLang="en-US" sz="2000" dirty="0" smtClean="0">
                    <a:latin typeface="cmsy1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  <m:t>≤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𝑡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b="1" dirty="0" smtClean="0">
                    <a:solidFill>
                      <a:srgbClr val="663300"/>
                    </a:solidFill>
                  </a:rPr>
                  <a:t>T</a:t>
                </a:r>
                <a:r>
                  <a:rPr lang="en-US" altLang="en-US" sz="2000" b="1" baseline="-25000" dirty="0" smtClean="0">
                    <a:solidFill>
                      <a:srgbClr val="663300"/>
                    </a:solidFill>
                  </a:rPr>
                  <a:t>is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2000" dirty="0" smtClean="0"/>
                  <a:t> 2t</a:t>
                </a:r>
              </a:p>
              <a:p>
                <a:pPr marL="0" indent="0">
                  <a:buNone/>
                  <a:defRPr/>
                </a:pPr>
                <a:r>
                  <a:rPr lang="en-US" altLang="en-US" sz="2000" dirty="0"/>
                  <a:t>    In any decision path, </a:t>
                </a:r>
                <a:r>
                  <a:rPr lang="en-US" altLang="en-US" sz="2000" i="1" dirty="0"/>
                  <a:t>at most one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800080"/>
                    </a:solidFill>
                  </a:rPr>
                  <a:t>job running @ time t</a:t>
                </a:r>
                <a:endParaRPr lang="en-US" sz="2000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7041" y="1532616"/>
                <a:ext cx="7980363" cy="5112259"/>
              </a:xfrm>
              <a:blipFill>
                <a:blip r:embed="rId2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BD1074-E907-44AE-B2E2-7554BCAD394D}" type="slidenum">
              <a:rPr lang="en-US" altLang="en-US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rot="5400000">
            <a:off x="6220492" y="4453414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 rot="5400000">
            <a:off x="7508748" y="4035108"/>
            <a:ext cx="152400" cy="8382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rot="5400000">
            <a:off x="6982492" y="4453414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rot="5400000">
            <a:off x="8658892" y="4453414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8664449" y="3931920"/>
            <a:ext cx="3143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B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988049" y="3931920"/>
            <a:ext cx="265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t</a:t>
            </a:r>
          </a:p>
        </p:txBody>
      </p:sp>
      <p:sp>
        <p:nvSpPr>
          <p:cNvPr id="24587" name="Rectangle 4"/>
          <p:cNvSpPr>
            <a:spLocks noChangeArrowheads="1"/>
          </p:cNvSpPr>
          <p:nvPr/>
        </p:nvSpPr>
        <p:spPr bwMode="auto">
          <a:xfrm rot="5400000">
            <a:off x="8129016" y="5574602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88" name="Rectangle 7"/>
          <p:cNvSpPr>
            <a:spLocks noChangeArrowheads="1"/>
          </p:cNvSpPr>
          <p:nvPr/>
        </p:nvSpPr>
        <p:spPr bwMode="auto">
          <a:xfrm rot="5400000">
            <a:off x="8486998" y="5673821"/>
            <a:ext cx="152400" cy="2587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 rot="5400000">
            <a:off x="8891016" y="5498402"/>
            <a:ext cx="152400" cy="609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8891016" y="5936552"/>
            <a:ext cx="0" cy="36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Rectangle 30"/>
          <p:cNvSpPr>
            <a:spLocks noChangeArrowheads="1"/>
          </p:cNvSpPr>
          <p:nvPr/>
        </p:nvSpPr>
        <p:spPr bwMode="auto">
          <a:xfrm rot="5400000">
            <a:off x="8118348" y="4035108"/>
            <a:ext cx="152400" cy="8382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92" name="Rectangle 31"/>
          <p:cNvSpPr>
            <a:spLocks noChangeArrowheads="1"/>
          </p:cNvSpPr>
          <p:nvPr/>
        </p:nvSpPr>
        <p:spPr bwMode="auto">
          <a:xfrm rot="5400000">
            <a:off x="8651748" y="4339908"/>
            <a:ext cx="152400" cy="228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251449" y="3931920"/>
            <a:ext cx="301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0</a:t>
            </a:r>
          </a:p>
        </p:txBody>
      </p:sp>
      <p:sp>
        <p:nvSpPr>
          <p:cNvPr id="24594" name="Rectangle 33"/>
          <p:cNvSpPr>
            <a:spLocks noChangeArrowheads="1"/>
          </p:cNvSpPr>
          <p:nvPr/>
        </p:nvSpPr>
        <p:spPr bwMode="auto">
          <a:xfrm rot="5400000">
            <a:off x="8861298" y="4358958"/>
            <a:ext cx="152400" cy="1905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95" name="Rectangle 34"/>
          <p:cNvSpPr>
            <a:spLocks noChangeArrowheads="1"/>
          </p:cNvSpPr>
          <p:nvPr/>
        </p:nvSpPr>
        <p:spPr bwMode="auto">
          <a:xfrm rot="5400000">
            <a:off x="9127998" y="4282758"/>
            <a:ext cx="152400" cy="3429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4596" name="Line 10"/>
          <p:cNvSpPr>
            <a:spLocks noChangeShapeType="1"/>
          </p:cNvSpPr>
          <p:nvPr/>
        </p:nvSpPr>
        <p:spPr bwMode="auto">
          <a:xfrm rot="5400000">
            <a:off x="8555260" y="5757958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11"/>
          <p:cNvSpPr>
            <a:spLocks noChangeShapeType="1"/>
          </p:cNvSpPr>
          <p:nvPr/>
        </p:nvSpPr>
        <p:spPr bwMode="auto">
          <a:xfrm rot="5400000">
            <a:off x="10231660" y="5757958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6"/>
          <p:cNvSpPr>
            <a:spLocks noChangeShapeType="1"/>
          </p:cNvSpPr>
          <p:nvPr/>
        </p:nvSpPr>
        <p:spPr bwMode="auto">
          <a:xfrm rot="5400000">
            <a:off x="7793260" y="5757958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6"/>
          <p:cNvSpPr>
            <a:spLocks noChangeShapeType="1"/>
          </p:cNvSpPr>
          <p:nvPr/>
        </p:nvSpPr>
        <p:spPr bwMode="auto">
          <a:xfrm rot="5400000">
            <a:off x="9317260" y="5757958"/>
            <a:ext cx="3667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8560817" y="5266628"/>
            <a:ext cx="2651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t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7824217" y="5266628"/>
            <a:ext cx="3016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9348216" y="5255514"/>
            <a:ext cx="3825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2t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623049" y="3962084"/>
            <a:ext cx="5826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1" dirty="0">
                <a:latin typeface="+mj-lt"/>
              </a:rPr>
              <a:t>job </a:t>
            </a:r>
            <a:r>
              <a:rPr lang="en-US" altLang="en-US" sz="1800" i="1" dirty="0" err="1">
                <a:latin typeface="+mj-lt"/>
              </a:rPr>
              <a:t>i</a:t>
            </a:r>
            <a:endParaRPr lang="en-US" altLang="en-US" sz="1800" i="1" dirty="0">
              <a:latin typeface="+mj-lt"/>
            </a:endParaRPr>
          </a:p>
        </p:txBody>
      </p:sp>
      <p:sp>
        <p:nvSpPr>
          <p:cNvPr id="2" name="Freeform 1"/>
          <p:cNvSpPr/>
          <p:nvPr/>
        </p:nvSpPr>
        <p:spPr>
          <a:xfrm rot="21274244">
            <a:off x="6005387" y="4665345"/>
            <a:ext cx="1939925" cy="261938"/>
          </a:xfrm>
          <a:custGeom>
            <a:avLst/>
            <a:gdLst>
              <a:gd name="connsiteX0" fmla="*/ 0 w 2065468"/>
              <a:gd name="connsiteY0" fmla="*/ 193638 h 205349"/>
              <a:gd name="connsiteX1" fmla="*/ 570155 w 2065468"/>
              <a:gd name="connsiteY1" fmla="*/ 204396 h 205349"/>
              <a:gd name="connsiteX2" fmla="*/ 1624404 w 2065468"/>
              <a:gd name="connsiteY2" fmla="*/ 172123 h 205349"/>
              <a:gd name="connsiteX3" fmla="*/ 2065468 w 2065468"/>
              <a:gd name="connsiteY3" fmla="*/ 0 h 20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468" h="205349">
                <a:moveTo>
                  <a:pt x="0" y="193638"/>
                </a:moveTo>
                <a:cubicBezTo>
                  <a:pt x="149710" y="200810"/>
                  <a:pt x="299421" y="207982"/>
                  <a:pt x="570155" y="204396"/>
                </a:cubicBezTo>
                <a:cubicBezTo>
                  <a:pt x="840889" y="200810"/>
                  <a:pt x="1375185" y="206189"/>
                  <a:pt x="1624404" y="172123"/>
                </a:cubicBezTo>
                <a:cubicBezTo>
                  <a:pt x="1873623" y="138057"/>
                  <a:pt x="1796527" y="152400"/>
                  <a:pt x="2065468" y="0"/>
                </a:cubicBezTo>
              </a:path>
            </a:pathLst>
          </a:custGeom>
          <a:noFill/>
          <a:ln>
            <a:solidFill>
              <a:srgbClr val="008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49384" y="2052891"/>
                <a:ext cx="2126801" cy="67351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solidFill>
                      <a:srgbClr val="0033CC"/>
                    </a:solidFill>
                  </a:rPr>
                  <a:t>e</a:t>
                </a:r>
                <a:r>
                  <a:rPr lang="en-US" baseline="-25000" dirty="0" err="1">
                    <a:solidFill>
                      <a:srgbClr val="0033CC"/>
                    </a:solidFill>
                  </a:rPr>
                  <a:t>it</a:t>
                </a:r>
                <a:r>
                  <a:rPr lang="en-US" dirty="0"/>
                  <a:t> := E[min(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, t)]	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baseline="-25000" dirty="0" smtClean="0">
                    <a:solidFill>
                      <a:srgbClr val="008000"/>
                    </a:solidFill>
                  </a:rPr>
                  <a:t>it</a:t>
                </a:r>
                <a:r>
                  <a:rPr lang="en-US" dirty="0" smtClean="0"/>
                  <a:t> </a:t>
                </a:r>
                <a:r>
                  <a:rPr lang="en-US" dirty="0"/>
                  <a:t>:=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384" y="2052891"/>
                <a:ext cx="2126801" cy="673518"/>
              </a:xfrm>
              <a:prstGeom prst="rect">
                <a:avLst/>
              </a:prstGeom>
              <a:blipFill>
                <a:blip r:embed="rId3"/>
                <a:stretch>
                  <a:fillRect l="-2286" t="-4464" b="-982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51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15" grpId="0"/>
      <p:bldP spid="16" grpId="0"/>
      <p:bldP spid="24587" grpId="0" animBg="1"/>
      <p:bldP spid="24588" grpId="0" animBg="1"/>
      <p:bldP spid="24589" grpId="0" animBg="1"/>
      <p:bldP spid="24591" grpId="0" animBg="1"/>
      <p:bldP spid="24592" grpId="0" animBg="1"/>
      <p:bldP spid="33" grpId="0"/>
      <p:bldP spid="24594" grpId="0" animBg="1"/>
      <p:bldP spid="24595" grpId="0" animBg="1"/>
      <p:bldP spid="40" grpId="0"/>
      <p:bldP spid="41" grpId="0"/>
      <p:bldP spid="42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Non-Adaptive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68462"/>
                <a:ext cx="10515600" cy="4456113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+mj-lt"/>
                  <a:buAutoNum type="arabicParenR"/>
                  <a:defRPr/>
                </a:pPr>
                <a:r>
                  <a:rPr lang="en-US" sz="2000" dirty="0" smtClean="0"/>
                  <a:t>Solve time-indexed </a:t>
                </a:r>
                <a:r>
                  <a:rPr lang="en-US" sz="2000" dirty="0" smtClean="0">
                    <a:solidFill>
                      <a:srgbClr val="663300"/>
                    </a:solidFill>
                  </a:rPr>
                  <a:t>LP relaxation</a:t>
                </a:r>
                <a:r>
                  <a:rPr lang="en-US" sz="2000" dirty="0" smtClean="0"/>
                  <a:t>					poly(</a:t>
                </a:r>
                <a:r>
                  <a:rPr lang="en-US" sz="2000" dirty="0" err="1" smtClean="0"/>
                  <a:t>n,B</a:t>
                </a:r>
                <a:r>
                  <a:rPr lang="en-US" sz="2000" dirty="0" smtClean="0"/>
                  <a:t>) time</a:t>
                </a:r>
              </a:p>
              <a:p>
                <a:pPr marL="457200" indent="-457200">
                  <a:buFont typeface="+mj-lt"/>
                  <a:buAutoNum type="arabicParenR"/>
                  <a:defRPr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arenR"/>
                  <a:defRPr/>
                </a:pPr>
                <a:r>
                  <a:rPr lang="en-US" sz="2000" dirty="0" smtClean="0"/>
                  <a:t>For each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, set 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 smtClean="0"/>
                  <a:t> =</a:t>
                </a:r>
              </a:p>
              <a:p>
                <a:pPr marL="457200" indent="-457200">
                  <a:buFont typeface="+mj-lt"/>
                  <a:buAutoNum type="arabicParenR"/>
                  <a:defRPr/>
                </a:pPr>
                <a:endParaRPr lang="en-US" sz="2000" dirty="0"/>
              </a:p>
              <a:p>
                <a:pPr marL="457200" indent="-457200">
                  <a:buFont typeface="+mj-lt"/>
                  <a:buAutoNum type="arabicParenR"/>
                  <a:defRPr/>
                </a:pPr>
                <a:r>
                  <a:rPr lang="en-US" sz="2000" dirty="0" smtClean="0"/>
                  <a:t>Place jobs i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i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latin typeface="MT Extra"/>
                    <a:sym typeface="MT Extra"/>
                  </a:rPr>
                  <a:t></a:t>
                </a:r>
                <a:r>
                  <a:rPr lang="en-US" sz="2000" dirty="0" smtClean="0"/>
                  <a:t> i</a:t>
                </a:r>
                <a:r>
                  <a:rPr lang="en-US" sz="2000" baseline="-25000" dirty="0" smtClean="0"/>
                  <a:t>n</a:t>
                </a:r>
                <a:r>
                  <a:rPr lang="en-US" sz="2000" dirty="0" smtClean="0"/>
                  <a:t> by non-decreasing 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 smtClean="0"/>
                  <a:t>s</a:t>
                </a: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endParaRPr lang="en-US" sz="2000" b="1" dirty="0" smtClean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b="1" dirty="0" smtClean="0"/>
                  <a:t>Theorem:</a:t>
                </a:r>
                <a:r>
                  <a:rPr lang="en-US" sz="2000" dirty="0" smtClean="0"/>
                  <a:t> 8-approx. for correlated stochastic knapsack</a:t>
                </a:r>
                <a:endParaRPr lang="en-US" sz="2000" b="1" dirty="0" smtClean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b="1" dirty="0" smtClean="0"/>
                  <a:t>Lemma: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starts by t | 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 smtClean="0"/>
                  <a:t>=t]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smtClean="0"/>
                  <a:t> ½  for all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>
                    <a:latin typeface="cmsy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000" dirty="0" smtClean="0"/>
                  <a:t>[n] , t&lt;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 </m:t>
                    </m:r>
                  </m:oMath>
                </a14:m>
                <a:endParaRPr lang="en-US" sz="2000" dirty="0" smtClean="0">
                  <a:latin typeface="cmsy10"/>
                </a:endParaRP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dirty="0" smtClean="0"/>
                  <a:t>ALG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aseline="-25000" dirty="0" smtClean="0"/>
                  <a:t>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starts by 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 smtClean="0"/>
                  <a:t>=t]  </a:t>
                </a:r>
                <a:r>
                  <a:rPr lang="en-US" sz="2000" dirty="0" smtClean="0">
                    <a:solidFill>
                      <a:srgbClr val="008000"/>
                    </a:solidFill>
                  </a:rPr>
                  <a:t>w</a:t>
                </a:r>
                <a:r>
                  <a:rPr lang="en-US" sz="2000" baseline="-25000" dirty="0" smtClean="0">
                    <a:solidFill>
                      <a:srgbClr val="008000"/>
                    </a:solidFill>
                  </a:rPr>
                  <a:t>it</a:t>
                </a:r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        =  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aseline="-25000" dirty="0" smtClean="0"/>
                  <a:t>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 smtClean="0"/>
                  <a:t>=t] 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starts by t | </a:t>
                </a:r>
                <a:r>
                  <a:rPr lang="en-US" sz="2000" dirty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/>
                  <a:t>=t</a:t>
                </a:r>
                <a:r>
                  <a:rPr lang="en-US" sz="2000" dirty="0" smtClean="0"/>
                  <a:t>]  </a:t>
                </a:r>
                <a:r>
                  <a:rPr lang="en-US" sz="2000" dirty="0">
                    <a:solidFill>
                      <a:srgbClr val="008000"/>
                    </a:solidFill>
                  </a:rPr>
                  <a:t>w</a:t>
                </a:r>
                <a:r>
                  <a:rPr lang="en-US" sz="2000" baseline="-25000" dirty="0">
                    <a:solidFill>
                      <a:srgbClr val="008000"/>
                    </a:solidFill>
                  </a:rPr>
                  <a:t>it</a:t>
                </a:r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4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baseline="-25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  <a:defRPr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68462"/>
                <a:ext cx="10515600" cy="4456113"/>
              </a:xfrm>
              <a:blipFill>
                <a:blip r:embed="rId2"/>
                <a:stretch>
                  <a:fillRect l="-580" t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1747D2-088C-4C37-BF02-4563F10D46B3}" type="slidenum">
              <a:rPr lang="en-US" altLang="en-US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57017" y="2286000"/>
                <a:ext cx="2895536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200" dirty="0" smtClean="0">
                    <a:latin typeface="+mj-lt"/>
                    <a:cs typeface="Arial" charset="0"/>
                  </a:rPr>
                  <a:t>t      </a:t>
                </a:r>
                <a:r>
                  <a:rPr lang="en-US" sz="2200" dirty="0" err="1">
                    <a:latin typeface="+mj-lt"/>
                    <a:cs typeface="Arial" charset="0"/>
                  </a:rPr>
                  <a:t>w.p</a:t>
                </a:r>
                <a:r>
                  <a:rPr lang="en-US" sz="2200" dirty="0">
                    <a:latin typeface="+mj-lt"/>
                    <a:cs typeface="Arial" charset="0"/>
                  </a:rPr>
                  <a:t>.  </a:t>
                </a:r>
                <a:r>
                  <a:rPr lang="en-US" sz="2200" dirty="0" err="1">
                    <a:solidFill>
                      <a:srgbClr val="663300"/>
                    </a:solidFill>
                    <a:latin typeface="Calibri"/>
                    <a:cs typeface="Arial" charset="0"/>
                  </a:rPr>
                  <a:t>x</a:t>
                </a:r>
                <a:r>
                  <a:rPr lang="en-US" sz="2200" baseline="-25000" dirty="0" err="1">
                    <a:solidFill>
                      <a:srgbClr val="663300"/>
                    </a:solidFill>
                    <a:latin typeface="Calibri"/>
                    <a:cs typeface="Arial" charset="0"/>
                  </a:rPr>
                  <a:t>it</a:t>
                </a:r>
                <a:r>
                  <a:rPr lang="en-US" sz="2200" dirty="0">
                    <a:solidFill>
                      <a:srgbClr val="663300"/>
                    </a:solidFill>
                    <a:latin typeface="Calibri"/>
                    <a:cs typeface="Arial" charset="0"/>
                  </a:rPr>
                  <a:t>/4</a:t>
                </a:r>
                <a:r>
                  <a:rPr lang="en-US" sz="2200" dirty="0">
                    <a:latin typeface="+mj-lt"/>
                    <a:cs typeface="Arial" charset="0"/>
                  </a:rPr>
                  <a:t>  for </a:t>
                </a:r>
                <a:r>
                  <a:rPr lang="en-US" sz="2200" dirty="0" smtClean="0">
                    <a:latin typeface="+mj-lt"/>
                    <a:cs typeface="Arial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sz="2200" dirty="0" smtClean="0">
                    <a:latin typeface="+mj-lt"/>
                    <a:cs typeface="Arial" charset="0"/>
                  </a:rPr>
                  <a:t>[</a:t>
                </a:r>
                <a:r>
                  <a:rPr lang="en-US" sz="2200" b="1" dirty="0" smtClean="0">
                    <a:latin typeface="+mj-lt"/>
                    <a:cs typeface="Arial" charset="0"/>
                  </a:rPr>
                  <a:t>B</a:t>
                </a:r>
                <a:r>
                  <a:rPr lang="en-US" sz="2200" dirty="0">
                    <a:latin typeface="+mj-lt"/>
                    <a:cs typeface="Arial" charset="0"/>
                  </a:rPr>
                  <a:t>]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charset="0"/>
                      </a:rPr>
                      <m:t>∞</m:t>
                    </m:r>
                  </m:oMath>
                </a14:m>
                <a:r>
                  <a:rPr lang="en-US" sz="2200" dirty="0">
                    <a:latin typeface="+mj-lt"/>
                    <a:cs typeface="Arial" charset="0"/>
                  </a:rPr>
                  <a:t>   </a:t>
                </a:r>
                <a:r>
                  <a:rPr lang="en-US" sz="2200" dirty="0" smtClean="0">
                    <a:latin typeface="+mj-lt"/>
                    <a:cs typeface="Arial" charset="0"/>
                  </a:rPr>
                  <a:t> otherwise </a:t>
                </a:r>
                <a:endParaRPr lang="en-US" sz="2200" dirty="0">
                  <a:latin typeface="+mj-lt"/>
                  <a:cs typeface="Arial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17" y="2286000"/>
                <a:ext cx="2895536" cy="769441"/>
              </a:xfrm>
              <a:prstGeom prst="rect">
                <a:avLst/>
              </a:prstGeom>
              <a:blipFill>
                <a:blip r:embed="rId3"/>
                <a:stretch>
                  <a:fillRect l="-2743" t="-5556" r="-2532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3480816" y="2311401"/>
            <a:ext cx="152400" cy="741363"/>
          </a:xfrm>
          <a:custGeom>
            <a:avLst/>
            <a:gdLst>
              <a:gd name="connsiteX0" fmla="*/ 152322 w 152322"/>
              <a:gd name="connsiteY0" fmla="*/ 0 h 742278"/>
              <a:gd name="connsiteX1" fmla="*/ 152322 w 152322"/>
              <a:gd name="connsiteY1" fmla="*/ 0 h 742278"/>
              <a:gd name="connsiteX2" fmla="*/ 55504 w 152322"/>
              <a:gd name="connsiteY2" fmla="*/ 10758 h 742278"/>
              <a:gd name="connsiteX3" fmla="*/ 12473 w 152322"/>
              <a:gd name="connsiteY3" fmla="*/ 225911 h 742278"/>
              <a:gd name="connsiteX4" fmla="*/ 23231 w 152322"/>
              <a:gd name="connsiteY4" fmla="*/ 580913 h 742278"/>
              <a:gd name="connsiteX5" fmla="*/ 33988 w 152322"/>
              <a:gd name="connsiteY5" fmla="*/ 645459 h 742278"/>
              <a:gd name="connsiteX6" fmla="*/ 44746 w 152322"/>
              <a:gd name="connsiteY6" fmla="*/ 731520 h 742278"/>
              <a:gd name="connsiteX7" fmla="*/ 77019 w 152322"/>
              <a:gd name="connsiteY7" fmla="*/ 742278 h 742278"/>
              <a:gd name="connsiteX8" fmla="*/ 152322 w 152322"/>
              <a:gd name="connsiteY8" fmla="*/ 731520 h 74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322" h="742278">
                <a:moveTo>
                  <a:pt x="152322" y="0"/>
                </a:moveTo>
                <a:lnTo>
                  <a:pt x="152322" y="0"/>
                </a:lnTo>
                <a:cubicBezTo>
                  <a:pt x="120049" y="3586"/>
                  <a:pt x="87533" y="5420"/>
                  <a:pt x="55504" y="10758"/>
                </a:cubicBezTo>
                <a:cubicBezTo>
                  <a:pt x="-40636" y="26781"/>
                  <a:pt x="18663" y="108309"/>
                  <a:pt x="12473" y="225911"/>
                </a:cubicBezTo>
                <a:cubicBezTo>
                  <a:pt x="16059" y="344245"/>
                  <a:pt x="17168" y="462680"/>
                  <a:pt x="23231" y="580913"/>
                </a:cubicBezTo>
                <a:cubicBezTo>
                  <a:pt x="24348" y="602696"/>
                  <a:pt x="30903" y="623866"/>
                  <a:pt x="33988" y="645459"/>
                </a:cubicBezTo>
                <a:cubicBezTo>
                  <a:pt x="38076" y="674079"/>
                  <a:pt x="33004" y="705102"/>
                  <a:pt x="44746" y="731520"/>
                </a:cubicBezTo>
                <a:cubicBezTo>
                  <a:pt x="49351" y="741882"/>
                  <a:pt x="66261" y="738692"/>
                  <a:pt x="77019" y="742278"/>
                </a:cubicBezTo>
                <a:lnTo>
                  <a:pt x="152322" y="73152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9" name="Line 6"/>
          <p:cNvSpPr>
            <a:spLocks noChangeShapeType="1"/>
          </p:cNvSpPr>
          <p:nvPr/>
        </p:nvSpPr>
        <p:spPr bwMode="auto">
          <a:xfrm rot="5400000">
            <a:off x="8209186" y="5175346"/>
            <a:ext cx="274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Rectangle 23"/>
          <p:cNvSpPr>
            <a:spLocks noChangeArrowheads="1"/>
          </p:cNvSpPr>
          <p:nvPr/>
        </p:nvSpPr>
        <p:spPr bwMode="auto">
          <a:xfrm rot="5400000">
            <a:off x="9451404" y="4780852"/>
            <a:ext cx="152400" cy="8382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 rot="5400000">
            <a:off x="8971186" y="5175346"/>
            <a:ext cx="274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 rot="5400000">
            <a:off x="10647586" y="5175346"/>
            <a:ext cx="274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0567417" y="4776089"/>
            <a:ext cx="3143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B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8891017" y="4776089"/>
            <a:ext cx="2651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t</a:t>
            </a:r>
          </a:p>
        </p:txBody>
      </p:sp>
      <p:sp>
        <p:nvSpPr>
          <p:cNvPr id="25615" name="Rectangle 28"/>
          <p:cNvSpPr>
            <a:spLocks noChangeArrowheads="1"/>
          </p:cNvSpPr>
          <p:nvPr/>
        </p:nvSpPr>
        <p:spPr bwMode="auto">
          <a:xfrm rot="5400000">
            <a:off x="10061004" y="4780852"/>
            <a:ext cx="152400" cy="8382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616" name="Rectangle 29"/>
          <p:cNvSpPr>
            <a:spLocks noChangeArrowheads="1"/>
          </p:cNvSpPr>
          <p:nvPr/>
        </p:nvSpPr>
        <p:spPr bwMode="auto">
          <a:xfrm rot="5400000">
            <a:off x="10594404" y="5085652"/>
            <a:ext cx="152400" cy="2286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8129017" y="4776089"/>
            <a:ext cx="301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0</a:t>
            </a:r>
          </a:p>
        </p:txBody>
      </p:sp>
      <p:sp>
        <p:nvSpPr>
          <p:cNvPr id="25618" name="Rectangle 31"/>
          <p:cNvSpPr>
            <a:spLocks noChangeArrowheads="1"/>
          </p:cNvSpPr>
          <p:nvPr/>
        </p:nvSpPr>
        <p:spPr bwMode="auto">
          <a:xfrm rot="5400000">
            <a:off x="10803954" y="5104702"/>
            <a:ext cx="152400" cy="1905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5619" name="Rectangle 32"/>
          <p:cNvSpPr>
            <a:spLocks noChangeArrowheads="1"/>
          </p:cNvSpPr>
          <p:nvPr/>
        </p:nvSpPr>
        <p:spPr bwMode="auto">
          <a:xfrm rot="5400000">
            <a:off x="11070654" y="5028502"/>
            <a:ext cx="152400" cy="3429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20" name="TextBox 1"/>
              <p:cNvSpPr txBox="1">
                <a:spLocks noChangeArrowheads="1"/>
              </p:cNvSpPr>
              <p:nvPr/>
            </p:nvSpPr>
            <p:spPr bwMode="auto">
              <a:xfrm>
                <a:off x="7709282" y="2514600"/>
                <a:ext cx="21128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 smtClean="0">
                    <a:latin typeface="Tahoma" panose="020B0604030504040204" pitchFamily="34" charset="0"/>
                  </a:rPr>
                  <a:t>(valid since </a:t>
                </a:r>
                <a:r>
                  <a:rPr lang="en-US" altLang="en-US" sz="1600" dirty="0">
                    <a:latin typeface="Symbol" panose="05050102010706020507" pitchFamily="18" charset="2"/>
                    <a:sym typeface="Symbol" panose="05050102010706020507" pitchFamily="18" charset="2"/>
                  </a:rPr>
                  <a:t></a:t>
                </a:r>
                <a:r>
                  <a:rPr lang="en-US" altLang="en-US" sz="1600" baseline="-25000" dirty="0">
                    <a:latin typeface="Tahoma" panose="020B0604030504040204" pitchFamily="34" charset="0"/>
                  </a:rPr>
                  <a:t>t </a:t>
                </a:r>
                <a:r>
                  <a:rPr lang="en-US" altLang="en-US" sz="1600" dirty="0" err="1"/>
                  <a:t>x</a:t>
                </a:r>
                <a:r>
                  <a:rPr lang="en-US" altLang="en-US" sz="1600" baseline="-25000" dirty="0" err="1">
                    <a:latin typeface="Tahoma" panose="020B0604030504040204" pitchFamily="34" charset="0"/>
                  </a:rPr>
                  <a:t>it</a:t>
                </a:r>
                <a:r>
                  <a:rPr lang="en-US" altLang="en-US" sz="1600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altLang="en-US" sz="1600" dirty="0" smtClean="0">
                    <a:latin typeface="Tahoma" panose="020B0604030504040204" pitchFamily="34" charset="0"/>
                  </a:rPr>
                  <a:t>1</a:t>
                </a:r>
                <a:r>
                  <a:rPr lang="en-US" altLang="en-US" sz="1600" dirty="0">
                    <a:latin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620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09282" y="2514600"/>
                <a:ext cx="2112822" cy="338554"/>
              </a:xfrm>
              <a:prstGeom prst="rect">
                <a:avLst/>
              </a:prstGeom>
              <a:blipFill>
                <a:blip r:embed="rId4"/>
                <a:stretch>
                  <a:fillRect l="-1734" t="-7273" r="-578" b="-2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2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610" grpId="0" animBg="1"/>
      <p:bldP spid="27" grpId="0"/>
      <p:bldP spid="28" grpId="0"/>
      <p:bldP spid="25615" grpId="0" animBg="1"/>
      <p:bldP spid="25616" grpId="0" animBg="1"/>
      <p:bldP spid="31" grpId="0"/>
      <p:bldP spid="25618" grpId="0" animBg="1"/>
      <p:bldP spid="256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  <a:defRPr/>
                </a:pPr>
                <a:r>
                  <a:rPr lang="en-US" sz="2000" b="1" dirty="0" smtClean="0"/>
                  <a:t>Lemma: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doesn’t </a:t>
                </a:r>
                <a:r>
                  <a:rPr lang="en-US" sz="2000" dirty="0" smtClean="0"/>
                  <a:t>start by t | </a:t>
                </a:r>
                <a:r>
                  <a:rPr lang="en-US" sz="2000" dirty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/>
                  <a:t>=t</a:t>
                </a:r>
                <a:r>
                  <a:rPr lang="en-US" sz="2000" dirty="0" smtClean="0"/>
                  <a:t>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 	for all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sz="2000" dirty="0" smtClean="0">
                  <a:latin typeface="cmsy10"/>
                </a:endParaRP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dirty="0" smtClean="0"/>
                  <a:t>Fix job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,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sz="2000" dirty="0" smtClean="0">
                  <a:latin typeface="cmsy10"/>
                </a:endParaRPr>
              </a:p>
              <a:p>
                <a:pPr marL="0" indent="0">
                  <a:buNone/>
                  <a:defRPr/>
                </a:pPr>
                <a:r>
                  <a:rPr lang="en-US" sz="2000" b="1" dirty="0" err="1" smtClean="0"/>
                  <a:t>Z</a:t>
                </a:r>
                <a:r>
                  <a:rPr lang="en-US" sz="2000" b="1" baseline="-25000" dirty="0" err="1" smtClean="0"/>
                  <a:t>j</a:t>
                </a:r>
                <a:r>
                  <a:rPr lang="en-US" sz="2000" dirty="0" smtClean="0"/>
                  <a:t>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sz="2000" dirty="0" smtClean="0"/>
                  <a:t>min(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/>
                  <a:t> , t)</a:t>
                </a: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dirty="0" smtClean="0"/>
                  <a:t>E[</a:t>
                </a:r>
                <a:r>
                  <a:rPr lang="en-US" sz="2000" b="1" dirty="0" err="1" smtClean="0"/>
                  <a:t>Z</a:t>
                </a:r>
                <a:r>
                  <a:rPr lang="en-US" sz="2000" b="1" baseline="-25000" dirty="0" err="1" smtClean="0"/>
                  <a:t>j</a:t>
                </a:r>
                <a:r>
                  <a:rPr lang="en-US" sz="2000" dirty="0" smtClean="0"/>
                  <a:t>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2000" dirty="0" smtClean="0"/>
                  <a:t>Pr[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j</a:t>
                </a:r>
                <a:r>
                  <a:rPr lang="en-US" sz="2000" dirty="0" smtClean="0"/>
                  <a:t>=s] E[min(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/>
                  <a:t> , t) | </a:t>
                </a:r>
                <a:r>
                  <a:rPr lang="en-US" sz="2000" dirty="0" err="1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err="1" smtClean="0">
                    <a:solidFill>
                      <a:srgbClr val="800080"/>
                    </a:solidFill>
                  </a:rPr>
                  <a:t>j</a:t>
                </a:r>
                <a:r>
                  <a:rPr lang="en-US" sz="2000" dirty="0" smtClean="0"/>
                  <a:t>=s]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≤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x</a:t>
                </a:r>
                <a:r>
                  <a:rPr lang="en-US" altLang="en-US" sz="2000" baseline="-25000" dirty="0" err="1" smtClean="0"/>
                  <a:t>js</a:t>
                </a:r>
                <a:r>
                  <a:rPr lang="en-US" sz="2000" dirty="0" smtClean="0"/>
                  <a:t>/4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 </m:t>
                    </m:r>
                  </m:oMath>
                </a14:m>
                <a:r>
                  <a:rPr lang="en-US" altLang="en-US" sz="2000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2000" baseline="-25000" dirty="0" err="1" smtClean="0">
                    <a:solidFill>
                      <a:srgbClr val="0033CC"/>
                    </a:solidFill>
                  </a:rPr>
                  <a:t>jt</a:t>
                </a:r>
                <a:r>
                  <a:rPr lang="en-US" altLang="en-US" sz="2000" baseline="-25000" dirty="0" smtClean="0"/>
                  <a:t> </a:t>
                </a:r>
                <a:endParaRPr lang="en-US" sz="2000" dirty="0" smtClean="0"/>
              </a:p>
              <a:p>
                <a:pPr>
                  <a:defRPr/>
                </a:pPr>
                <a:endParaRPr lang="en-US" sz="2000" dirty="0" smtClean="0"/>
              </a:p>
              <a:p>
                <a:pPr marL="0" indent="0">
                  <a:buNone/>
                  <a:defRPr/>
                </a:pPr>
                <a:r>
                  <a:rPr lang="en-US" sz="2000" dirty="0" smtClean="0"/>
                  <a:t>“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 doesn’t start by t | </a:t>
                </a:r>
                <a:r>
                  <a:rPr lang="en-US" sz="2000" dirty="0" smtClean="0">
                    <a:solidFill>
                      <a:srgbClr val="800080"/>
                    </a:solidFill>
                  </a:rPr>
                  <a:t>D</a:t>
                </a:r>
                <a:r>
                  <a:rPr lang="en-US" sz="2000" baseline="-25000" dirty="0" smtClean="0">
                    <a:solidFill>
                      <a:srgbClr val="800080"/>
                    </a:solidFill>
                  </a:rPr>
                  <a:t>i</a:t>
                </a:r>
                <a:r>
                  <a:rPr lang="en-US" sz="2000" dirty="0" smtClean="0"/>
                  <a:t>=t”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="1" baseline="-25000" dirty="0" smtClean="0">
                    <a:sym typeface="Symbol"/>
                  </a:rPr>
                  <a:t>j</a:t>
                </a:r>
                <a:r>
                  <a:rPr lang="en-US" sz="2000" b="1" baseline="-25000" dirty="0">
                    <a:sym typeface="Symbol"/>
                  </a:rPr>
                  <a:t> </a:t>
                </a:r>
                <a:r>
                  <a:rPr lang="en-US" sz="2000" b="1" baseline="-25000" dirty="0" smtClean="0">
                    <a:sym typeface="Symbol"/>
                  </a:rPr>
                  <a:t>before </a:t>
                </a:r>
                <a:r>
                  <a:rPr lang="en-US" sz="2000" b="1" baseline="-25000" dirty="0" err="1" smtClean="0">
                    <a:sym typeface="Symbol"/>
                  </a:rPr>
                  <a:t>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S</a:t>
                </a:r>
                <a:r>
                  <a:rPr lang="en-US" sz="2000" baseline="-25000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/>
                  <a:t> &gt; 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  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aseline="-25000" dirty="0" err="1" smtClean="0"/>
                  <a:t>j</a:t>
                </a:r>
                <a:r>
                  <a:rPr lang="en-US" sz="2000" baseline="-25000" dirty="0" err="1" smtClean="0">
                    <a:latin typeface="Symbol"/>
                    <a:sym typeface="Symbol"/>
                  </a:rPr>
                  <a:t>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b="1" dirty="0" err="1"/>
                  <a:t>Z</a:t>
                </a:r>
                <a:r>
                  <a:rPr lang="en-US" sz="2000" b="1" baseline="-25000" dirty="0" err="1"/>
                  <a:t>j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smtClean="0">
                    <a:latin typeface="cmsy10"/>
                  </a:rPr>
                  <a:t> </a:t>
                </a:r>
                <a:r>
                  <a:rPr lang="en-US" sz="2000" dirty="0" smtClean="0"/>
                  <a:t>t</a:t>
                </a:r>
              </a:p>
              <a:p>
                <a:pPr>
                  <a:defRPr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:r>
                  <a:rPr lang="en-US" sz="2000" dirty="0" smtClean="0"/>
                  <a:t>So </a:t>
                </a:r>
                <a:r>
                  <a:rPr lang="en-US" sz="2000" dirty="0" err="1" smtClean="0"/>
                  <a:t>Pr</a:t>
                </a:r>
                <a:r>
                  <a:rPr lang="en-US" sz="2000" dirty="0" smtClean="0"/>
                  <a:t>[     ]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E[</a:t>
                </a:r>
                <a:r>
                  <a:rPr lang="en-US" sz="2000" dirty="0" smtClean="0">
                    <a:latin typeface="Symbol"/>
                    <a:sym typeface="Symbol"/>
                  </a:rPr>
                  <a:t></a:t>
                </a:r>
                <a:r>
                  <a:rPr lang="en-US" sz="2000" baseline="-25000" dirty="0" err="1" smtClean="0"/>
                  <a:t>j</a:t>
                </a:r>
                <a:r>
                  <a:rPr lang="en-US" sz="2000" baseline="-25000" dirty="0" err="1" smtClean="0">
                    <a:latin typeface="Symbol"/>
                    <a:sym typeface="Symbol"/>
                  </a:rPr>
                  <a:t>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smtClean="0"/>
                  <a:t> </a:t>
                </a:r>
                <a:r>
                  <a:rPr lang="en-US" sz="2000" b="1" dirty="0" err="1" smtClean="0"/>
                  <a:t>Z</a:t>
                </a:r>
                <a:r>
                  <a:rPr lang="en-US" sz="2000" b="1" baseline="-25000" dirty="0" err="1" smtClean="0"/>
                  <a:t>j</a:t>
                </a:r>
                <a:r>
                  <a:rPr lang="en-US" sz="2000" dirty="0" smtClean="0"/>
                  <a:t> ] / t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≠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  <a:sym typeface="Symbol"/>
                          </a:rPr>
                          <m:t>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𝑠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≤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altLang="en-US" sz="2000" dirty="0" err="1" smtClean="0">
                    <a:solidFill>
                      <a:srgbClr val="0033CC"/>
                    </a:solidFill>
                  </a:rPr>
                  <a:t>e</a:t>
                </a:r>
                <a:r>
                  <a:rPr lang="en-US" altLang="en-US" sz="2000" baseline="-25000" dirty="0" err="1">
                    <a:solidFill>
                      <a:srgbClr val="0033CC"/>
                    </a:solidFill>
                  </a:rPr>
                  <a:t>j</a:t>
                </a:r>
                <a:r>
                  <a:rPr lang="en-US" altLang="en-US" sz="2000" baseline="-25000" dirty="0" err="1" smtClean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000" baseline="-25000" dirty="0" smtClean="0"/>
                  <a:t> </a:t>
                </a:r>
                <a:r>
                  <a:rPr lang="en-US" altLang="en-US" sz="2000" dirty="0" err="1" smtClean="0"/>
                  <a:t>x</a:t>
                </a:r>
                <a:r>
                  <a:rPr lang="en-US" altLang="en-US" sz="2000" baseline="-25000" dirty="0" err="1"/>
                  <a:t>j</a:t>
                </a:r>
                <a:r>
                  <a:rPr lang="en-US" altLang="en-US" sz="2000" baseline="-25000" dirty="0" err="1" smtClean="0"/>
                  <a:t>s</a:t>
                </a:r>
                <a:r>
                  <a:rPr lang="en-US" altLang="en-US" sz="2000" dirty="0" smtClean="0"/>
                  <a:t> /(4t)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000" dirty="0" smtClean="0"/>
                  <a:t> 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64ADEF-0E20-44E0-BFC0-C684E857CE87}" type="slidenum">
              <a:rPr lang="en-US" altLang="en-US"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 rot="5400000">
            <a:off x="9137587" y="2332038"/>
            <a:ext cx="92075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 rot="5400000">
            <a:off x="8939943" y="2728119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 rot="5400000">
            <a:off x="8177943" y="2728119"/>
            <a:ext cx="63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183625" y="2133600"/>
            <a:ext cx="2651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t</a:t>
            </a:r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 rot="5400000">
            <a:off x="9442387" y="2560638"/>
            <a:ext cx="92075" cy="3048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 rot="5400000">
            <a:off x="9043131" y="2526507"/>
            <a:ext cx="92075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 rot="5400000">
            <a:off x="9670987" y="2697163"/>
            <a:ext cx="92075" cy="4572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3795776" y="3873126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663300"/>
                </a:solidFill>
                <a:latin typeface="Tahoma" panose="020B0604030504040204" pitchFamily="34" charset="0"/>
              </a:rPr>
              <a:t>indep.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32376" y="3873126"/>
            <a:ext cx="76200" cy="185737"/>
          </a:xfrm>
          <a:prstGeom prst="straightConnector1">
            <a:avLst/>
          </a:prstGeom>
          <a:ln w="127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744976" y="3873126"/>
            <a:ext cx="101600" cy="185737"/>
          </a:xfrm>
          <a:prstGeom prst="straightConnector1">
            <a:avLst/>
          </a:prstGeom>
          <a:ln w="12700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Rectangle 4"/>
          <p:cNvSpPr>
            <a:spLocks noChangeArrowheads="1"/>
          </p:cNvSpPr>
          <p:nvPr/>
        </p:nvSpPr>
        <p:spPr bwMode="auto">
          <a:xfrm rot="5400000">
            <a:off x="8805672" y="4814888"/>
            <a:ext cx="152400" cy="45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40" name="Rectangle 7"/>
          <p:cNvSpPr>
            <a:spLocks noChangeArrowheads="1"/>
          </p:cNvSpPr>
          <p:nvPr/>
        </p:nvSpPr>
        <p:spPr bwMode="auto">
          <a:xfrm rot="5400000">
            <a:off x="9034272" y="4891088"/>
            <a:ext cx="1524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41" name="Rectangle 9"/>
          <p:cNvSpPr>
            <a:spLocks noChangeArrowheads="1"/>
          </p:cNvSpPr>
          <p:nvPr/>
        </p:nvSpPr>
        <p:spPr bwMode="auto">
          <a:xfrm rot="5400000">
            <a:off x="9491472" y="4738688"/>
            <a:ext cx="152400" cy="609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6642" name="Line 10"/>
          <p:cNvSpPr>
            <a:spLocks noChangeShapeType="1"/>
          </p:cNvSpPr>
          <p:nvPr/>
        </p:nvSpPr>
        <p:spPr bwMode="auto">
          <a:xfrm rot="5400000">
            <a:off x="9232710" y="4999038"/>
            <a:ext cx="365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6"/>
          <p:cNvSpPr>
            <a:spLocks noChangeShapeType="1"/>
          </p:cNvSpPr>
          <p:nvPr/>
        </p:nvSpPr>
        <p:spPr bwMode="auto">
          <a:xfrm rot="5400000">
            <a:off x="8470710" y="4999038"/>
            <a:ext cx="365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9378760" y="4659314"/>
            <a:ext cx="265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b="1" dirty="0">
                <a:latin typeface="+mj-lt"/>
              </a:rPr>
              <a:t>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1682496" y="4722813"/>
            <a:ext cx="457200" cy="641350"/>
          </a:xfrm>
          <a:prstGeom prst="straightConnector1">
            <a:avLst/>
          </a:prstGeom>
          <a:ln w="3175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95563" y="5787065"/>
            <a:ext cx="1524841" cy="36933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33CC"/>
                </a:solidFill>
                <a:latin typeface="+mj-lt"/>
                <a:cs typeface="Arial" charset="0"/>
              </a:rPr>
              <a:t>Markov’s </a:t>
            </a:r>
            <a:r>
              <a:rPr lang="en-US" i="1" dirty="0" err="1">
                <a:solidFill>
                  <a:srgbClr val="0033CC"/>
                </a:solidFill>
                <a:latin typeface="+mj-lt"/>
                <a:cs typeface="Arial" charset="0"/>
              </a:rPr>
              <a:t>ineq</a:t>
            </a:r>
            <a:r>
              <a:rPr lang="en-US" i="1" dirty="0">
                <a:solidFill>
                  <a:srgbClr val="0033CC"/>
                </a:solidFill>
                <a:latin typeface="+mj-lt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0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629" grpId="0" animBg="1"/>
      <p:bldP spid="26630" grpId="0" animBg="1"/>
      <p:bldP spid="26631" grpId="0" animBg="1"/>
      <p:bldP spid="13" grpId="0"/>
      <p:bldP spid="26633" grpId="0" animBg="1"/>
      <p:bldP spid="26634" grpId="0" animBg="1"/>
      <p:bldP spid="26635" grpId="0" animBg="1"/>
      <p:bldP spid="26636" grpId="0"/>
      <p:bldP spid="26639" grpId="0" animBg="1"/>
      <p:bldP spid="26640" grpId="0" animBg="1"/>
      <p:bldP spid="26641" grpId="0" animBg="1"/>
      <p:bldP spid="34" grpId="0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Polynomial Time Algorithm for CSK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000" dirty="0" smtClean="0"/>
                  <a:t>Time indexed LP has </a:t>
                </a:r>
                <a:r>
                  <a:rPr lang="en-US" altLang="en-US" sz="2000" i="1" dirty="0" smtClean="0"/>
                  <a:t>pseudo-polynomial</a:t>
                </a:r>
                <a:r>
                  <a:rPr lang="en-US" altLang="en-US" sz="2000" dirty="0" smtClean="0"/>
                  <a:t> size</a:t>
                </a:r>
              </a:p>
              <a:p>
                <a:pPr marL="457200" lvl="1" indent="0">
                  <a:buNone/>
                </a:pPr>
                <a:r>
                  <a:rPr lang="en-US" altLang="en-US" sz="2000" dirty="0" smtClean="0"/>
                  <a:t>Input size = O(n (log B)) pairs of (reward, probability)</a:t>
                </a:r>
                <a:endParaRPr lang="en-US" altLang="en-US" sz="2000" dirty="0"/>
              </a:p>
              <a:p>
                <a:pPr marL="457200" lvl="1" indent="0">
                  <a:buNone/>
                </a:pPr>
                <a:r>
                  <a:rPr lang="en-US" altLang="en-US" sz="2000" dirty="0" smtClean="0"/>
                  <a:t>LP size = </a:t>
                </a:r>
                <a:r>
                  <a:rPr lang="en-US" altLang="en-US" sz="2000" dirty="0" err="1" smtClean="0"/>
                  <a:t>nB</a:t>
                </a:r>
                <a:endParaRPr lang="en-US" altLang="en-US" sz="2000" dirty="0" smtClean="0"/>
              </a:p>
              <a:p>
                <a:endParaRPr lang="en-US" altLang="en-US" sz="2000" dirty="0" smtClean="0"/>
              </a:p>
              <a:p>
                <a:r>
                  <a:rPr lang="en-US" altLang="en-US" sz="2000" dirty="0" smtClean="0"/>
                  <a:t>Succinct LP with size O(n log B)</a:t>
                </a:r>
              </a:p>
              <a:p>
                <a:pPr marL="457200" lvl="1" indent="0">
                  <a:buNone/>
                </a:pPr>
                <a:r>
                  <a:rPr lang="en-US" altLang="en-US" sz="2000" dirty="0" smtClean="0"/>
                  <a:t>Group </a:t>
                </a:r>
                <a:r>
                  <a:rPr lang="en-US" altLang="en-US" sz="2000" dirty="0" err="1" smtClean="0"/>
                  <a:t>x</a:t>
                </a:r>
                <a:r>
                  <a:rPr lang="en-US" altLang="en-US" sz="2000" baseline="-25000" dirty="0" err="1" smtClean="0"/>
                  <a:t>it</a:t>
                </a:r>
                <a:r>
                  <a:rPr lang="en-US" altLang="en-US" sz="2000" dirty="0" smtClean="0"/>
                  <a:t> variables for similar values of t, lose constant factor more</a:t>
                </a:r>
              </a:p>
              <a:p>
                <a:pPr marL="457200" lvl="1" indent="0">
                  <a:buNone/>
                </a:pPr>
                <a:endParaRPr lang="en-US" altLang="en-US" sz="2000" dirty="0" smtClean="0"/>
              </a:p>
              <a:p>
                <a:r>
                  <a:rPr lang="en-US" altLang="en-US" sz="2000" dirty="0" smtClean="0"/>
                  <a:t>Can get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en-US" sz="2000" dirty="0" smtClean="0"/>
                  <a:t>-approximation in pseudo-polynomial time  		[Ma, SODA 2014]</a:t>
                </a:r>
              </a:p>
              <a:p>
                <a:pPr marL="0" indent="0">
                  <a:buNone/>
                </a:pPr>
                <a:endParaRPr lang="en-US" altLang="en-US" sz="2000" dirty="0" smtClean="0"/>
              </a:p>
            </p:txBody>
          </p:sp>
        </mc:Choice>
        <mc:Fallback xmlns="">
          <p:sp>
            <p:nvSpPr>
              <p:cNvPr id="2765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22429D-BECF-4840-9B90-A14014538DD6}" type="slidenum">
              <a:rPr lang="en-US" altLang="en-US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Budgeted Multi-Armed Bandits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14400" y="1732345"/>
            <a:ext cx="7888288" cy="4456113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Collection of Markov chains</a:t>
            </a:r>
          </a:p>
          <a:p>
            <a:pPr marL="457200" lvl="1" indent="0">
              <a:buNone/>
            </a:pPr>
            <a:r>
              <a:rPr lang="en-US" altLang="en-US" sz="2000" dirty="0" smtClean="0"/>
              <a:t>  Each play yields reward 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Limited number of plays (cardinality/cost constraint)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2-approx “non-adaptive” algorithm for </a:t>
            </a:r>
            <a:r>
              <a:rPr lang="en-US" altLang="en-US" sz="2000" i="1" dirty="0" smtClean="0"/>
              <a:t>Martingale rewards</a:t>
            </a:r>
          </a:p>
          <a:p>
            <a:pPr marL="457200" lvl="1" indent="0">
              <a:buNone/>
            </a:pPr>
            <a:endParaRPr lang="en-US" altLang="en-US" sz="2000" dirty="0" smtClean="0"/>
          </a:p>
          <a:p>
            <a:r>
              <a:rPr lang="en-US" altLang="en-US" sz="2000" dirty="0" smtClean="0"/>
              <a:t>O(1)-</a:t>
            </a:r>
            <a:r>
              <a:rPr lang="en-US" altLang="en-US" sz="2000" dirty="0" err="1" smtClean="0"/>
              <a:t>approx</a:t>
            </a:r>
            <a:r>
              <a:rPr lang="en-US" altLang="en-US" sz="2000" dirty="0" smtClean="0"/>
              <a:t> “adaptive” algorithm in general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C42D9D-09D1-4140-9805-D457F099423A}" type="slidenum">
              <a:rPr lang="en-US" altLang="en-US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5199" y="5629969"/>
            <a:ext cx="36209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[</a:t>
            </a:r>
            <a:r>
              <a:rPr lang="en-US" dirty="0" smtClean="0">
                <a:solidFill>
                  <a:srgbClr val="996633"/>
                </a:solidFill>
                <a:latin typeface="+mj-lt"/>
                <a:cs typeface="Arial" charset="0"/>
              </a:rPr>
              <a:t>G. </a:t>
            </a:r>
            <a:r>
              <a:rPr lang="en-US" dirty="0" err="1">
                <a:solidFill>
                  <a:srgbClr val="996633"/>
                </a:solidFill>
                <a:latin typeface="+mj-lt"/>
                <a:cs typeface="Arial" charset="0"/>
              </a:rPr>
              <a:t>Krishnaswamy</a:t>
            </a: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+mj-lt"/>
                <a:cs typeface="Arial" charset="0"/>
              </a:rPr>
              <a:t>Molinaro</a:t>
            </a: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 Ravi  ’12]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85173" y="4825250"/>
            <a:ext cx="21839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[</a:t>
            </a:r>
            <a:r>
              <a:rPr lang="en-US" dirty="0" err="1">
                <a:solidFill>
                  <a:srgbClr val="996633"/>
                </a:solidFill>
                <a:latin typeface="+mj-lt"/>
                <a:cs typeface="Arial" charset="0"/>
              </a:rPr>
              <a:t>Guha</a:t>
            </a: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 </a:t>
            </a:r>
            <a:r>
              <a:rPr lang="en-US" dirty="0" err="1">
                <a:solidFill>
                  <a:srgbClr val="996633"/>
                </a:solidFill>
                <a:latin typeface="+mj-lt"/>
                <a:cs typeface="Arial" charset="0"/>
              </a:rPr>
              <a:t>Munagala</a:t>
            </a:r>
            <a:r>
              <a:rPr lang="en-US" dirty="0">
                <a:solidFill>
                  <a:srgbClr val="996633"/>
                </a:solidFill>
                <a:latin typeface="+mj-lt"/>
                <a:cs typeface="Arial" charset="0"/>
              </a:rPr>
              <a:t>  ’07]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2128839"/>
            <a:ext cx="109538" cy="10953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77064" y="2128839"/>
            <a:ext cx="109537" cy="10953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77064" y="1595439"/>
            <a:ext cx="109537" cy="10953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34138" y="1704976"/>
            <a:ext cx="539750" cy="4238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434138" y="2182813"/>
            <a:ext cx="5397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7031038" y="1579564"/>
            <a:ext cx="677862" cy="15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7031038" y="1704975"/>
            <a:ext cx="62230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86601" y="2036764"/>
            <a:ext cx="981075" cy="1031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6601" y="2249488"/>
            <a:ext cx="512763" cy="1127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51764" y="1524000"/>
            <a:ext cx="109537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97839" y="1981200"/>
            <a:ext cx="111125" cy="10953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599364" y="2252664"/>
            <a:ext cx="109537" cy="109537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435726" y="2246314"/>
            <a:ext cx="1204913" cy="319087"/>
          </a:xfrm>
          <a:custGeom>
            <a:avLst/>
            <a:gdLst>
              <a:gd name="connsiteX0" fmla="*/ 1204856 w 1204856"/>
              <a:gd name="connsiteY0" fmla="*/ 118334 h 318522"/>
              <a:gd name="connsiteX1" fmla="*/ 957430 w 1204856"/>
              <a:gd name="connsiteY1" fmla="*/ 311972 h 318522"/>
              <a:gd name="connsiteX2" fmla="*/ 290456 w 1204856"/>
              <a:gd name="connsiteY2" fmla="*/ 247426 h 318522"/>
              <a:gd name="connsiteX3" fmla="*/ 0 w 1204856"/>
              <a:gd name="connsiteY3" fmla="*/ 0 h 31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856" h="318522">
                <a:moveTo>
                  <a:pt x="1204856" y="118334"/>
                </a:moveTo>
                <a:cubicBezTo>
                  <a:pt x="1157343" y="204395"/>
                  <a:pt x="1109830" y="290457"/>
                  <a:pt x="957430" y="311972"/>
                </a:cubicBezTo>
                <a:cubicBezTo>
                  <a:pt x="805030" y="333487"/>
                  <a:pt x="450027" y="299421"/>
                  <a:pt x="290456" y="247426"/>
                </a:cubicBezTo>
                <a:cubicBezTo>
                  <a:pt x="130885" y="195431"/>
                  <a:pt x="57374" y="125506"/>
                  <a:pt x="0" y="0"/>
                </a:cubicBezTo>
              </a:path>
            </a:pathLst>
          </a:custGeom>
          <a:noFill/>
          <a:ln w="2857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/>
          <p:cNvCxnSpPr>
            <a:stCxn id="17" idx="2"/>
          </p:cNvCxnSpPr>
          <p:nvPr/>
        </p:nvCxnSpPr>
        <p:spPr>
          <a:xfrm flipH="1">
            <a:off x="7708900" y="2090738"/>
            <a:ext cx="444500" cy="215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0"/>
          </p:cNvCxnSpPr>
          <p:nvPr/>
        </p:nvCxnSpPr>
        <p:spPr>
          <a:xfrm flipH="1" flipV="1">
            <a:off x="7861300" y="1649414"/>
            <a:ext cx="292100" cy="3317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0" name="TextBox 28"/>
          <p:cNvSpPr txBox="1">
            <a:spLocks noChangeArrowheads="1"/>
          </p:cNvSpPr>
          <p:nvPr/>
        </p:nvSpPr>
        <p:spPr bwMode="auto">
          <a:xfrm>
            <a:off x="8513763" y="1600201"/>
            <a:ext cx="67151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3800">
              <a:latin typeface="MT Extra" panose="05050102010205020202" pitchFamily="18" charset="2"/>
            </a:endParaRPr>
          </a:p>
        </p:txBody>
      </p:sp>
      <p:sp>
        <p:nvSpPr>
          <p:cNvPr id="37911" name="TextBox 29"/>
          <p:cNvSpPr txBox="1">
            <a:spLocks noChangeArrowheads="1"/>
          </p:cNvSpPr>
          <p:nvPr/>
        </p:nvSpPr>
        <p:spPr bwMode="auto">
          <a:xfrm>
            <a:off x="7716839" y="2362200"/>
            <a:ext cx="60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MC</a:t>
            </a:r>
            <a:r>
              <a:rPr lang="en-US" altLang="en-US" sz="1800" b="1" baseline="-250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37912" name="TextBox 30"/>
          <p:cNvSpPr txBox="1">
            <a:spLocks noChangeArrowheads="1"/>
          </p:cNvSpPr>
          <p:nvPr/>
        </p:nvSpPr>
        <p:spPr bwMode="auto">
          <a:xfrm>
            <a:off x="9604376" y="2350008"/>
            <a:ext cx="60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/>
              <a:t>MC</a:t>
            </a:r>
            <a:r>
              <a:rPr lang="en-US" altLang="en-US" sz="1800" b="1" baseline="-25000" dirty="0" err="1">
                <a:latin typeface="Tahoma" panose="020B0604030504040204" pitchFamily="34" charset="0"/>
              </a:rPr>
              <a:t>n</a:t>
            </a:r>
            <a:endParaRPr lang="en-US" altLang="en-US" sz="1800" b="1" baseline="-25000" dirty="0">
              <a:latin typeface="Tahoma" panose="020B0604030504040204" pitchFamily="34" charset="0"/>
            </a:endParaRPr>
          </a:p>
        </p:txBody>
      </p:sp>
      <p:sp>
        <p:nvSpPr>
          <p:cNvPr id="37913" name="Text Box 18"/>
          <p:cNvSpPr txBox="1">
            <a:spLocks noChangeArrowheads="1"/>
          </p:cNvSpPr>
          <p:nvPr/>
        </p:nvSpPr>
        <p:spPr bwMode="auto">
          <a:xfrm>
            <a:off x="3717926" y="3763964"/>
            <a:ext cx="544513" cy="338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MC</a:t>
            </a:r>
            <a:r>
              <a:rPr lang="en-US" altLang="en-US" sz="1600" baseline="-250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37914" name="Text Box 19"/>
          <p:cNvSpPr txBox="1">
            <a:spLocks noChangeArrowheads="1"/>
          </p:cNvSpPr>
          <p:nvPr/>
        </p:nvSpPr>
        <p:spPr bwMode="auto">
          <a:xfrm>
            <a:off x="4821238" y="3424239"/>
            <a:ext cx="588962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MC</a:t>
            </a:r>
            <a:r>
              <a:rPr lang="en-US" altLang="en-US" sz="1800" baseline="-250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37915" name="Text Box 20"/>
          <p:cNvSpPr txBox="1">
            <a:spLocks noChangeArrowheads="1"/>
          </p:cNvSpPr>
          <p:nvPr/>
        </p:nvSpPr>
        <p:spPr bwMode="auto">
          <a:xfrm>
            <a:off x="4821238" y="4191000"/>
            <a:ext cx="588962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MC</a:t>
            </a:r>
            <a:r>
              <a:rPr lang="en-US" altLang="en-US" sz="1800" baseline="-250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37916" name="Line 22"/>
          <p:cNvSpPr>
            <a:spLocks noChangeShapeType="1"/>
          </p:cNvSpPr>
          <p:nvPr/>
        </p:nvSpPr>
        <p:spPr bwMode="auto">
          <a:xfrm flipV="1">
            <a:off x="4262438" y="3578225"/>
            <a:ext cx="558800" cy="185738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Line 23"/>
          <p:cNvSpPr>
            <a:spLocks noChangeShapeType="1"/>
          </p:cNvSpPr>
          <p:nvPr/>
        </p:nvSpPr>
        <p:spPr bwMode="auto">
          <a:xfrm>
            <a:off x="4262438" y="4102100"/>
            <a:ext cx="558800" cy="27305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Line 28"/>
          <p:cNvSpPr>
            <a:spLocks noChangeShapeType="1"/>
          </p:cNvSpPr>
          <p:nvPr/>
        </p:nvSpPr>
        <p:spPr bwMode="auto">
          <a:xfrm flipV="1">
            <a:off x="5410200" y="4191000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29"/>
          <p:cNvSpPr>
            <a:spLocks noChangeShapeType="1"/>
          </p:cNvSpPr>
          <p:nvPr/>
        </p:nvSpPr>
        <p:spPr bwMode="auto">
          <a:xfrm>
            <a:off x="5410200" y="4484688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28"/>
          <p:cNvSpPr>
            <a:spLocks noChangeShapeType="1"/>
          </p:cNvSpPr>
          <p:nvPr/>
        </p:nvSpPr>
        <p:spPr bwMode="auto">
          <a:xfrm flipV="1">
            <a:off x="5410200" y="3440113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29"/>
          <p:cNvSpPr>
            <a:spLocks noChangeShapeType="1"/>
          </p:cNvSpPr>
          <p:nvPr/>
        </p:nvSpPr>
        <p:spPr bwMode="auto">
          <a:xfrm>
            <a:off x="5410200" y="3733800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20"/>
          <p:cNvSpPr txBox="1">
            <a:spLocks noChangeArrowheads="1"/>
          </p:cNvSpPr>
          <p:nvPr/>
        </p:nvSpPr>
        <p:spPr bwMode="auto">
          <a:xfrm>
            <a:off x="6019801" y="4049714"/>
            <a:ext cx="588963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MC</a:t>
            </a:r>
            <a:r>
              <a:rPr lang="en-US" altLang="en-US" sz="1800" baseline="-250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37923" name="TextBox 68"/>
          <p:cNvSpPr txBox="1">
            <a:spLocks noChangeArrowheads="1"/>
          </p:cNvSpPr>
          <p:nvPr/>
        </p:nvSpPr>
        <p:spPr bwMode="auto">
          <a:xfrm>
            <a:off x="6629401" y="3941764"/>
            <a:ext cx="569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rgbClr val="996633"/>
                </a:solidFill>
                <a:latin typeface="MT Extra" panose="05050102010205020202" pitchFamily="18" charset="2"/>
                <a:sym typeface="MT Extra" panose="05050102010205020202" pitchFamily="18" charset="2"/>
              </a:rPr>
              <a:t></a:t>
            </a:r>
            <a:endParaRPr lang="en-US" altLang="en-US" sz="3000">
              <a:solidFill>
                <a:srgbClr val="996633"/>
              </a:solidFill>
              <a:latin typeface="MT Extra" panose="0505010201020502020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79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5" grpId="0"/>
      <p:bldP spid="6" grpId="0"/>
      <p:bldP spid="37913" grpId="0" uiExpand="1" animBg="1"/>
      <p:bldP spid="37914" grpId="0" uiExpand="1" animBg="1"/>
      <p:bldP spid="37915" grpId="0" uiExpand="1" animBg="1"/>
      <p:bldP spid="37916" grpId="0" uiExpand="1" animBg="1"/>
      <p:bldP spid="37917" grpId="0" uiExpand="1" animBg="1"/>
      <p:bldP spid="37918" grpId="0" uiExpand="1" animBg="1"/>
      <p:bldP spid="37919" grpId="0" uiExpand="1" animBg="1"/>
      <p:bldP spid="37920" grpId="0" uiExpand="1" animBg="1"/>
      <p:bldP spid="37921" grpId="0" uiExpand="1" animBg="1"/>
      <p:bldP spid="37922" grpId="0" uiExpand="1" animBg="1"/>
      <p:bldP spid="3792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Stochastic Knapsack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2019" y="1772271"/>
                <a:ext cx="8305800" cy="4829175"/>
              </a:xfrm>
            </p:spPr>
            <p:txBody>
              <a:bodyPr>
                <a:normAutofit/>
              </a:bodyPr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b="1" dirty="0" smtClean="0"/>
                  <a:t>(Deterministic)</a:t>
                </a:r>
                <a:r>
                  <a:rPr lang="en-US" altLang="en-US" dirty="0" smtClean="0"/>
                  <a:t> knapsack problem</a:t>
                </a:r>
                <a:endParaRPr lang="en-US" altLang="en-US" sz="2000" dirty="0" smtClean="0"/>
              </a:p>
              <a:p>
                <a:pPr marL="457200" lvl="1" indent="0" eaLnBrk="1" hangingPunct="1">
                  <a:buNone/>
                </a:pPr>
                <a:r>
                  <a:rPr lang="en-US" altLang="en-US" sz="2000" dirty="0"/>
                  <a:t>Jobs with </a:t>
                </a:r>
                <a:r>
                  <a:rPr lang="en-US" altLang="en-US" sz="2000" dirty="0">
                    <a:solidFill>
                      <a:srgbClr val="008000"/>
                    </a:solidFill>
                  </a:rPr>
                  <a:t>reward </a:t>
                </a:r>
                <a:r>
                  <a:rPr lang="en-US" altLang="en-US" sz="2000" dirty="0"/>
                  <a:t>and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size</a:t>
                </a:r>
                <a:r>
                  <a:rPr lang="en-US" altLang="en-US" sz="2000" dirty="0"/>
                  <a:t>; </a:t>
                </a:r>
                <a:r>
                  <a:rPr lang="en-US" altLang="en-US" sz="2000" dirty="0">
                    <a:solidFill>
                      <a:srgbClr val="663300"/>
                    </a:solidFill>
                  </a:rPr>
                  <a:t>budget B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000" dirty="0"/>
                  <a:t>Maximize </a:t>
                </a:r>
                <a:r>
                  <a:rPr lang="en-US" altLang="en-US" sz="2000" i="1" dirty="0"/>
                  <a:t>reward </a:t>
                </a:r>
                <a:r>
                  <a:rPr lang="en-US" altLang="en-US" sz="2000" dirty="0" err="1"/>
                  <a:t>s.t.</a:t>
                </a:r>
                <a:r>
                  <a:rPr lang="en-US" altLang="en-US" sz="2000" dirty="0"/>
                  <a:t> total size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1" i="1" dirty="0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en-US" sz="2000" b="1" dirty="0">
                  <a:solidFill>
                    <a:srgbClr val="663300"/>
                  </a:solidFill>
                </a:endParaRPr>
              </a:p>
              <a:p>
                <a:pPr eaLnBrk="1" hangingPunct="1"/>
                <a:endParaRPr lang="en-US" altLang="en-US" sz="2000" i="1" dirty="0" smtClean="0">
                  <a:solidFill>
                    <a:srgbClr val="009900"/>
                  </a:solidFill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b="1" dirty="0" smtClean="0"/>
                  <a:t>Stochastic </a:t>
                </a:r>
                <a:r>
                  <a:rPr lang="en-US" altLang="en-US" dirty="0" smtClean="0"/>
                  <a:t>knapsack </a:t>
                </a:r>
                <a:r>
                  <a:rPr lang="en-US" altLang="en-US" sz="2000" dirty="0" smtClean="0"/>
                  <a:t>	 	</a:t>
                </a:r>
                <a:r>
                  <a:rPr lang="en-US" altLang="en-US" sz="2000" b="1" dirty="0">
                    <a:solidFill>
                      <a:srgbClr val="996633"/>
                    </a:solidFill>
                  </a:rPr>
                  <a:t>[Dean Goemans </a:t>
                </a:r>
                <a:r>
                  <a:rPr lang="en-US" altLang="en-US" sz="2000" b="1" dirty="0" err="1">
                    <a:solidFill>
                      <a:srgbClr val="996633"/>
                    </a:solidFill>
                  </a:rPr>
                  <a:t>Vondrak</a:t>
                </a:r>
                <a:r>
                  <a:rPr lang="en-US" altLang="en-US" sz="2000" b="1" dirty="0">
                    <a:solidFill>
                      <a:srgbClr val="996633"/>
                    </a:solidFill>
                  </a:rPr>
                  <a:t> ’04]</a:t>
                </a:r>
                <a:r>
                  <a:rPr lang="en-US" altLang="en-US" sz="2000" dirty="0" smtClean="0">
                    <a:solidFill>
                      <a:srgbClr val="996633"/>
                    </a:solidFill>
                  </a:rPr>
                  <a:t> 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000" dirty="0"/>
                  <a:t>Job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sizes are </a:t>
                </a:r>
                <a:r>
                  <a:rPr lang="en-US" altLang="en-US" sz="2000" i="1" dirty="0">
                    <a:solidFill>
                      <a:srgbClr val="FF0000"/>
                    </a:solidFill>
                  </a:rPr>
                  <a:t>random</a:t>
                </a:r>
              </a:p>
              <a:p>
                <a:pPr marL="914400" lvl="2" indent="0">
                  <a:buNone/>
                </a:pPr>
                <a:r>
                  <a:rPr lang="en-US" altLang="en-US" dirty="0"/>
                  <a:t>Known, arbitrary distributions</a:t>
                </a:r>
              </a:p>
              <a:p>
                <a:pPr marL="914400" lvl="2" indent="0">
                  <a:buNone/>
                </a:pPr>
                <a:r>
                  <a:rPr lang="en-US" altLang="en-US" dirty="0"/>
                  <a:t>Independent</a:t>
                </a:r>
              </a:p>
              <a:p>
                <a:pPr marL="914400" lvl="2" indent="0">
                  <a:buNone/>
                </a:pPr>
                <a:r>
                  <a:rPr lang="en-US" altLang="en-US" dirty="0"/>
                  <a:t>Exact size known only </a:t>
                </a:r>
                <a:r>
                  <a:rPr lang="en-US" altLang="en-US" i="1" dirty="0"/>
                  <a:t>after selection</a:t>
                </a:r>
              </a:p>
              <a:p>
                <a:pPr marL="457200" lvl="1" indent="0" eaLnBrk="1" hangingPunct="1">
                  <a:buNone/>
                </a:pPr>
                <a:r>
                  <a:rPr lang="en-US" altLang="en-US" sz="2000" dirty="0">
                    <a:solidFill>
                      <a:srgbClr val="008000"/>
                    </a:solidFill>
                  </a:rPr>
                  <a:t>Deterministic </a:t>
                </a:r>
                <a:r>
                  <a:rPr lang="en-US" altLang="en-US" sz="2000" dirty="0" smtClean="0">
                    <a:solidFill>
                      <a:srgbClr val="008000"/>
                    </a:solidFill>
                  </a:rPr>
                  <a:t>rewards (f0r now)</a:t>
                </a:r>
                <a:endParaRPr lang="en-US" altLang="en-US" sz="2000" dirty="0">
                  <a:solidFill>
                    <a:srgbClr val="008000"/>
                  </a:solidFill>
                </a:endParaRPr>
              </a:p>
              <a:p>
                <a:pPr marL="457200" lvl="1" indent="0" eaLnBrk="1" hangingPunct="1">
                  <a:buNone/>
                </a:pPr>
                <a:r>
                  <a:rPr lang="en-US" altLang="en-US" sz="2000" dirty="0"/>
                  <a:t>Maximize </a:t>
                </a:r>
                <a:r>
                  <a:rPr lang="en-US" altLang="en-US" sz="2000" i="1" dirty="0"/>
                  <a:t>expected reward </a:t>
                </a:r>
                <a:r>
                  <a:rPr lang="en-US" altLang="en-US" sz="2000" dirty="0" err="1"/>
                  <a:t>s.t.</a:t>
                </a:r>
                <a:r>
                  <a:rPr lang="en-US" altLang="en-US" sz="2000" dirty="0"/>
                  <a:t> total size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1" i="1" dirty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altLang="en-US" sz="2000" b="1" dirty="0">
                  <a:solidFill>
                    <a:srgbClr val="663300"/>
                  </a:solidFill>
                </a:endParaRP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2019" y="1772271"/>
                <a:ext cx="8305800" cy="4829175"/>
              </a:xfrm>
              <a:blipFill>
                <a:blip r:embed="rId3"/>
                <a:stretch>
                  <a:fillRect l="-1175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9496605" y="2127971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5" name="Rectangle 19"/>
          <p:cNvSpPr>
            <a:spLocks noChangeArrowheads="1"/>
          </p:cNvSpPr>
          <p:nvPr/>
        </p:nvSpPr>
        <p:spPr bwMode="auto">
          <a:xfrm>
            <a:off x="10182405" y="2432771"/>
            <a:ext cx="3048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6" name="Rectangle 20"/>
          <p:cNvSpPr>
            <a:spLocks noChangeArrowheads="1"/>
          </p:cNvSpPr>
          <p:nvPr/>
        </p:nvSpPr>
        <p:spPr bwMode="auto">
          <a:xfrm>
            <a:off x="10868205" y="1899371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7" name="Text Box 21"/>
          <p:cNvSpPr txBox="1">
            <a:spLocks noChangeArrowheads="1"/>
          </p:cNvSpPr>
          <p:nvPr/>
        </p:nvSpPr>
        <p:spPr bwMode="auto">
          <a:xfrm>
            <a:off x="9420405" y="2858221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r</a:t>
            </a:r>
            <a:r>
              <a:rPr lang="en-US" altLang="en-US" sz="1600" b="1" baseline="-25000">
                <a:solidFill>
                  <a:srgbClr val="008000"/>
                </a:solidFill>
              </a:rPr>
              <a:t>1</a:t>
            </a:r>
            <a:r>
              <a:rPr lang="en-US" altLang="en-US" sz="1600" b="1">
                <a:solidFill>
                  <a:srgbClr val="008000"/>
                </a:solidFill>
              </a:rPr>
              <a:t>=2</a:t>
            </a:r>
          </a:p>
        </p:txBody>
      </p:sp>
      <p:sp>
        <p:nvSpPr>
          <p:cNvPr id="5128" name="Text Box 22"/>
          <p:cNvSpPr txBox="1">
            <a:spLocks noChangeArrowheads="1"/>
          </p:cNvSpPr>
          <p:nvPr/>
        </p:nvSpPr>
        <p:spPr bwMode="auto">
          <a:xfrm>
            <a:off x="10106205" y="2858221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r</a:t>
            </a:r>
            <a:r>
              <a:rPr lang="en-US" altLang="en-US" sz="1600" b="1" baseline="-25000">
                <a:solidFill>
                  <a:srgbClr val="008000"/>
                </a:solidFill>
              </a:rPr>
              <a:t>2</a:t>
            </a:r>
            <a:r>
              <a:rPr lang="en-US" altLang="en-US" sz="1600" b="1">
                <a:solidFill>
                  <a:srgbClr val="008000"/>
                </a:solidFill>
              </a:rPr>
              <a:t>=4</a:t>
            </a:r>
          </a:p>
        </p:txBody>
      </p:sp>
      <p:sp>
        <p:nvSpPr>
          <p:cNvPr id="5129" name="Text Box 23"/>
          <p:cNvSpPr txBox="1">
            <a:spLocks noChangeArrowheads="1"/>
          </p:cNvSpPr>
          <p:nvPr/>
        </p:nvSpPr>
        <p:spPr bwMode="auto">
          <a:xfrm>
            <a:off x="10792005" y="2858221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r</a:t>
            </a:r>
            <a:r>
              <a:rPr lang="en-US" altLang="en-US" sz="1600" b="1" baseline="-25000">
                <a:solidFill>
                  <a:srgbClr val="008000"/>
                </a:solidFill>
              </a:rPr>
              <a:t>3</a:t>
            </a:r>
            <a:r>
              <a:rPr lang="en-US" altLang="en-US" sz="1600" b="1">
                <a:solidFill>
                  <a:srgbClr val="008000"/>
                </a:solidFill>
              </a:rPr>
              <a:t>=5</a:t>
            </a:r>
          </a:p>
        </p:txBody>
      </p:sp>
      <p:sp>
        <p:nvSpPr>
          <p:cNvPr id="5130" name="Text Box 24"/>
          <p:cNvSpPr txBox="1">
            <a:spLocks noChangeArrowheads="1"/>
          </p:cNvSpPr>
          <p:nvPr/>
        </p:nvSpPr>
        <p:spPr bwMode="auto">
          <a:xfrm>
            <a:off x="9496606" y="1867621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31" name="Text Box 25"/>
          <p:cNvSpPr txBox="1">
            <a:spLocks noChangeArrowheads="1"/>
          </p:cNvSpPr>
          <p:nvPr/>
        </p:nvSpPr>
        <p:spPr bwMode="auto">
          <a:xfrm>
            <a:off x="10885667" y="1594571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132" name="Text Box 26"/>
          <p:cNvSpPr txBox="1">
            <a:spLocks noChangeArrowheads="1"/>
          </p:cNvSpPr>
          <p:nvPr/>
        </p:nvSpPr>
        <p:spPr bwMode="auto">
          <a:xfrm>
            <a:off x="10182406" y="2172421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33" name="Text Box 27"/>
          <p:cNvSpPr txBox="1">
            <a:spLocks noChangeArrowheads="1"/>
          </p:cNvSpPr>
          <p:nvPr/>
        </p:nvSpPr>
        <p:spPr bwMode="auto">
          <a:xfrm>
            <a:off x="11336518" y="2232747"/>
            <a:ext cx="696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663300"/>
                </a:solidFill>
              </a:rPr>
              <a:t>B = 9</a:t>
            </a:r>
          </a:p>
        </p:txBody>
      </p:sp>
      <p:sp>
        <p:nvSpPr>
          <p:cNvPr id="14" name="Freeform 28"/>
          <p:cNvSpPr>
            <a:spLocks/>
          </p:cNvSpPr>
          <p:nvPr/>
        </p:nvSpPr>
        <p:spPr bwMode="auto">
          <a:xfrm>
            <a:off x="9268005" y="1645371"/>
            <a:ext cx="1473200" cy="1714500"/>
          </a:xfrm>
          <a:custGeom>
            <a:avLst/>
            <a:gdLst>
              <a:gd name="T0" fmla="*/ 2147483647 w 928"/>
              <a:gd name="T1" fmla="*/ 2147483647 h 1080"/>
              <a:gd name="T2" fmla="*/ 2147483647 w 928"/>
              <a:gd name="T3" fmla="*/ 2147483647 h 1080"/>
              <a:gd name="T4" fmla="*/ 2147483647 w 928"/>
              <a:gd name="T5" fmla="*/ 2147483647 h 1080"/>
              <a:gd name="T6" fmla="*/ 2147483647 w 928"/>
              <a:gd name="T7" fmla="*/ 2147483647 h 1080"/>
              <a:gd name="T8" fmla="*/ 2147483647 w 928"/>
              <a:gd name="T9" fmla="*/ 2147483647 h 1080"/>
              <a:gd name="T10" fmla="*/ 2147483647 w 928"/>
              <a:gd name="T11" fmla="*/ 2147483647 h 1080"/>
              <a:gd name="T12" fmla="*/ 0 w 928"/>
              <a:gd name="T13" fmla="*/ 2147483647 h 1080"/>
              <a:gd name="T14" fmla="*/ 2147483647 w 928"/>
              <a:gd name="T15" fmla="*/ 2147483647 h 1080"/>
              <a:gd name="T16" fmla="*/ 2147483647 w 928"/>
              <a:gd name="T17" fmla="*/ 2147483647 h 1080"/>
              <a:gd name="T18" fmla="*/ 2147483647 w 928"/>
              <a:gd name="T19" fmla="*/ 2147483647 h 1080"/>
              <a:gd name="T20" fmla="*/ 2147483647 w 928"/>
              <a:gd name="T21" fmla="*/ 2147483647 h 1080"/>
              <a:gd name="T22" fmla="*/ 2147483647 w 928"/>
              <a:gd name="T23" fmla="*/ 2147483647 h 1080"/>
              <a:gd name="T24" fmla="*/ 2147483647 w 928"/>
              <a:gd name="T25" fmla="*/ 2147483647 h 10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8" h="1080">
                <a:moveTo>
                  <a:pt x="912" y="640"/>
                </a:moveTo>
                <a:cubicBezTo>
                  <a:pt x="904" y="592"/>
                  <a:pt x="896" y="472"/>
                  <a:pt x="864" y="400"/>
                </a:cubicBezTo>
                <a:cubicBezTo>
                  <a:pt x="832" y="328"/>
                  <a:pt x="784" y="264"/>
                  <a:pt x="720" y="208"/>
                </a:cubicBezTo>
                <a:cubicBezTo>
                  <a:pt x="656" y="152"/>
                  <a:pt x="552" y="96"/>
                  <a:pt x="480" y="64"/>
                </a:cubicBezTo>
                <a:cubicBezTo>
                  <a:pt x="408" y="32"/>
                  <a:pt x="360" y="0"/>
                  <a:pt x="288" y="16"/>
                </a:cubicBezTo>
                <a:cubicBezTo>
                  <a:pt x="216" y="32"/>
                  <a:pt x="96" y="88"/>
                  <a:pt x="48" y="160"/>
                </a:cubicBezTo>
                <a:cubicBezTo>
                  <a:pt x="0" y="232"/>
                  <a:pt x="0" y="336"/>
                  <a:pt x="0" y="448"/>
                </a:cubicBezTo>
                <a:cubicBezTo>
                  <a:pt x="0" y="560"/>
                  <a:pt x="24" y="736"/>
                  <a:pt x="48" y="832"/>
                </a:cubicBezTo>
                <a:cubicBezTo>
                  <a:pt x="72" y="928"/>
                  <a:pt x="64" y="984"/>
                  <a:pt x="144" y="1024"/>
                </a:cubicBezTo>
                <a:cubicBezTo>
                  <a:pt x="224" y="1064"/>
                  <a:pt x="416" y="1080"/>
                  <a:pt x="528" y="1072"/>
                </a:cubicBezTo>
                <a:cubicBezTo>
                  <a:pt x="640" y="1064"/>
                  <a:pt x="752" y="1040"/>
                  <a:pt x="816" y="976"/>
                </a:cubicBezTo>
                <a:cubicBezTo>
                  <a:pt x="880" y="912"/>
                  <a:pt x="896" y="744"/>
                  <a:pt x="912" y="688"/>
                </a:cubicBezTo>
                <a:cubicBezTo>
                  <a:pt x="928" y="632"/>
                  <a:pt x="920" y="688"/>
                  <a:pt x="912" y="640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9953806" y="1442172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OPT=6</a:t>
            </a: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0768192" y="4733059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 flipV="1">
            <a:off x="10080805" y="5418859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0345918" y="5507759"/>
            <a:ext cx="60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 = 1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9888717" y="4883872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FF0000"/>
                </a:solidFill>
              </a:rPr>
              <a:t>S=0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Pr=1/2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0549117" y="4198072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FF0000"/>
                </a:solidFill>
              </a:rPr>
              <a:t>S=5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Pr=1/2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9904593" y="4213946"/>
            <a:ext cx="1279525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B58A55-AB82-4901-B9B6-44AFC32BF1C5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0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  <p:bldP spid="20" grpId="0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Stochastic Orienteering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24371" y="1700150"/>
                <a:ext cx="8451850" cy="453072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None/>
                  <a:defRPr/>
                </a:pPr>
                <a:r>
                  <a:rPr lang="en-US" altLang="en-US" sz="2000" dirty="0" smtClean="0">
                    <a:solidFill>
                      <a:srgbClr val="009900"/>
                    </a:solidFill>
                  </a:rPr>
                  <a:t>Jobs</a:t>
                </a:r>
                <a:r>
                  <a:rPr lang="en-US" altLang="en-US" sz="2000" dirty="0"/>
                  <a:t> at vertices of metric</a:t>
                </a:r>
              </a:p>
              <a:p>
                <a:pPr lvl="1">
                  <a:defRPr/>
                </a:pPr>
                <a:r>
                  <a:rPr lang="en-US" altLang="en-US" sz="2000" dirty="0"/>
                  <a:t>random </a:t>
                </a:r>
                <a:r>
                  <a:rPr lang="en-US" altLang="en-US" sz="2000" b="1" dirty="0" smtClean="0">
                    <a:solidFill>
                      <a:srgbClr val="0033CC"/>
                    </a:solidFill>
                  </a:rPr>
                  <a:t>size</a:t>
                </a:r>
                <a:r>
                  <a:rPr lang="en-US" altLang="en-US" sz="2000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altLang="en-US" sz="2000" dirty="0"/>
                  <a:t>S</a:t>
                </a:r>
                <a:r>
                  <a:rPr lang="en-US" altLang="en-US" sz="2000" baseline="-25000" dirty="0"/>
                  <a:t>i</a:t>
                </a:r>
                <a:endParaRPr lang="en-US" altLang="en-US" sz="2000" dirty="0"/>
              </a:p>
              <a:p>
                <a:pPr lvl="1">
                  <a:defRPr/>
                </a:pPr>
                <a:r>
                  <a:rPr lang="en-US" altLang="en-US" sz="2000" dirty="0" smtClean="0"/>
                  <a:t>deterministic </a:t>
                </a:r>
                <a:r>
                  <a:rPr lang="en-US" altLang="en-US" sz="2000" b="1" dirty="0">
                    <a:solidFill>
                      <a:srgbClr val="663300"/>
                    </a:solidFill>
                  </a:rPr>
                  <a:t>distances</a:t>
                </a:r>
              </a:p>
              <a:p>
                <a:pPr>
                  <a:buFont typeface="Wingdings" panose="05000000000000000000" pitchFamily="2" charset="2"/>
                  <a:buNone/>
                  <a:defRPr/>
                </a:pPr>
                <a:r>
                  <a:rPr lang="en-US" altLang="en-US" sz="2000" dirty="0" smtClean="0"/>
                  <a:t>Bound </a:t>
                </a:r>
                <a:r>
                  <a:rPr lang="en-US" altLang="en-US" sz="2000" dirty="0"/>
                  <a:t>B on total allowed time</a:t>
                </a:r>
              </a:p>
              <a:p>
                <a:pPr lvl="1">
                  <a:defRPr/>
                </a:pPr>
                <a:r>
                  <a:rPr lang="en-US" altLang="en-US" sz="2000" b="1" dirty="0" smtClean="0">
                    <a:solidFill>
                      <a:srgbClr val="663300"/>
                    </a:solidFill>
                  </a:rPr>
                  <a:t>travel-time</a:t>
                </a:r>
                <a:r>
                  <a:rPr lang="en-US" altLang="en-US" sz="2000" dirty="0" smtClean="0">
                    <a:solidFill>
                      <a:srgbClr val="CC3300"/>
                    </a:solidFill>
                  </a:rPr>
                  <a:t>  </a:t>
                </a:r>
                <a:r>
                  <a:rPr lang="en-US" altLang="en-US" sz="2000" b="1" dirty="0" smtClean="0"/>
                  <a:t>plus  </a:t>
                </a:r>
                <a:r>
                  <a:rPr lang="en-US" altLang="en-US" sz="2000" b="1" dirty="0" smtClean="0">
                    <a:solidFill>
                      <a:srgbClr val="0033CC"/>
                    </a:solidFill>
                  </a:rPr>
                  <a:t>size</a:t>
                </a:r>
                <a:endParaRPr lang="en-US" altLang="en-US" sz="2000" dirty="0"/>
              </a:p>
              <a:p>
                <a:pPr>
                  <a:buFont typeface="Wingdings" panose="05000000000000000000" pitchFamily="2" charset="2"/>
                  <a:buNone/>
                  <a:defRPr/>
                </a:pPr>
                <a:r>
                  <a:rPr lang="en-US" altLang="en-US" sz="2000" i="1" dirty="0"/>
                  <a:t>Find policy for visiting and running jobs </a:t>
                </a:r>
              </a:p>
              <a:p>
                <a:pPr lvl="1">
                  <a:defRPr/>
                </a:pPr>
                <a:r>
                  <a:rPr lang="en-US" altLang="en-US" sz="2000" dirty="0"/>
                  <a:t>maximize expected reward</a:t>
                </a:r>
              </a:p>
              <a:p>
                <a:pPr lvl="1">
                  <a:defRPr/>
                </a:pPr>
                <a:r>
                  <a:rPr lang="en-US" altLang="en-US" sz="2000" dirty="0"/>
                  <a:t>starts at root r, </a:t>
                </a:r>
                <a:r>
                  <a:rPr lang="en-US" altLang="en-US" sz="2000" dirty="0" smtClean="0"/>
                  <a:t>non-preemptive</a:t>
                </a:r>
              </a:p>
              <a:p>
                <a:pPr marL="0" indent="0">
                  <a:buNone/>
                  <a:defRPr/>
                </a:pPr>
                <a:endParaRPr lang="en-US" altLang="en-US" sz="2000" b="1" dirty="0" smtClean="0">
                  <a:solidFill>
                    <a:srgbClr val="009900"/>
                  </a:solidFill>
                </a:endParaRP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en-US" sz="2000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-approximation</a:t>
                </a:r>
              </a:p>
              <a:p>
                <a:pPr marL="0" indent="0">
                  <a:buNone/>
                  <a:defRPr/>
                </a:pPr>
                <a:r>
                  <a:rPr lang="en-US" altLang="en-US" sz="2000" dirty="0" smtClean="0"/>
                  <a:t>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</m:t>
                    </m:r>
                    <m:r>
                      <a:rPr lang="en-US" alt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alt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rad>
                    <m:r>
                      <a:rPr lang="en-US" alt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 err="1" smtClean="0"/>
                  <a:t>adaptivity</a:t>
                </a:r>
                <a:r>
                  <a:rPr lang="en-US" altLang="en-US" sz="2000" dirty="0" smtClean="0"/>
                  <a:t> gap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24371" y="1700150"/>
                <a:ext cx="8451850" cy="4530725"/>
              </a:xfrm>
              <a:blipFill>
                <a:blip r:embed="rId2"/>
                <a:stretch>
                  <a:fillRect l="-794" t="-1480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6" name="Rectangle 30"/>
          <p:cNvSpPr>
            <a:spLocks noChangeArrowheads="1"/>
          </p:cNvSpPr>
          <p:nvPr/>
        </p:nvSpPr>
        <p:spPr bwMode="auto">
          <a:xfrm>
            <a:off x="9935878" y="3658394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17" name="Rectangle 31"/>
          <p:cNvSpPr>
            <a:spLocks noChangeArrowheads="1"/>
          </p:cNvSpPr>
          <p:nvPr/>
        </p:nvSpPr>
        <p:spPr bwMode="auto">
          <a:xfrm flipV="1">
            <a:off x="9402479" y="4861719"/>
            <a:ext cx="100013" cy="7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18" name="Rectangle 32"/>
          <p:cNvSpPr>
            <a:spLocks noChangeArrowheads="1"/>
          </p:cNvSpPr>
          <p:nvPr/>
        </p:nvSpPr>
        <p:spPr bwMode="auto">
          <a:xfrm>
            <a:off x="10340691" y="4404519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19" name="Rectangle 33"/>
          <p:cNvSpPr>
            <a:spLocks noChangeArrowheads="1"/>
          </p:cNvSpPr>
          <p:nvPr/>
        </p:nvSpPr>
        <p:spPr bwMode="auto">
          <a:xfrm>
            <a:off x="9121491" y="6004719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20" name="Rectangle 34"/>
          <p:cNvSpPr>
            <a:spLocks noChangeArrowheads="1"/>
          </p:cNvSpPr>
          <p:nvPr/>
        </p:nvSpPr>
        <p:spPr bwMode="auto">
          <a:xfrm>
            <a:off x="10035891" y="6004719"/>
            <a:ext cx="76200" cy="7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21" name="Line 35"/>
          <p:cNvSpPr>
            <a:spLocks noChangeShapeType="1"/>
          </p:cNvSpPr>
          <p:nvPr/>
        </p:nvSpPr>
        <p:spPr bwMode="auto">
          <a:xfrm flipH="1">
            <a:off x="9502492" y="3734595"/>
            <a:ext cx="433387" cy="593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Line 36"/>
          <p:cNvSpPr>
            <a:spLocks noChangeShapeType="1"/>
          </p:cNvSpPr>
          <p:nvPr/>
        </p:nvSpPr>
        <p:spPr bwMode="auto">
          <a:xfrm>
            <a:off x="10012079" y="3734595"/>
            <a:ext cx="252413" cy="212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Line 37"/>
          <p:cNvSpPr>
            <a:spLocks noChangeShapeType="1"/>
          </p:cNvSpPr>
          <p:nvPr/>
        </p:nvSpPr>
        <p:spPr bwMode="auto">
          <a:xfrm flipH="1">
            <a:off x="9197691" y="4937919"/>
            <a:ext cx="228600" cy="228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4" name="Line 38"/>
          <p:cNvSpPr>
            <a:spLocks noChangeShapeType="1"/>
          </p:cNvSpPr>
          <p:nvPr/>
        </p:nvSpPr>
        <p:spPr bwMode="auto">
          <a:xfrm>
            <a:off x="9478679" y="4937919"/>
            <a:ext cx="557213" cy="685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Text Box 39"/>
          <p:cNvSpPr txBox="1">
            <a:spLocks noChangeArrowheads="1"/>
          </p:cNvSpPr>
          <p:nvPr/>
        </p:nvSpPr>
        <p:spPr bwMode="auto">
          <a:xfrm>
            <a:off x="9713404" y="3429000"/>
            <a:ext cx="25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r</a:t>
            </a:r>
          </a:p>
        </p:txBody>
      </p:sp>
      <p:sp>
        <p:nvSpPr>
          <p:cNvPr id="38926" name="Text Box 40"/>
          <p:cNvSpPr txBox="1">
            <a:spLocks noChangeArrowheads="1"/>
          </p:cNvSpPr>
          <p:nvPr/>
        </p:nvSpPr>
        <p:spPr bwMode="auto">
          <a:xfrm>
            <a:off x="10380379" y="4336256"/>
            <a:ext cx="33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j2</a:t>
            </a:r>
          </a:p>
        </p:txBody>
      </p:sp>
      <p:sp>
        <p:nvSpPr>
          <p:cNvPr id="38927" name="Text Box 41"/>
          <p:cNvSpPr txBox="1">
            <a:spLocks noChangeArrowheads="1"/>
          </p:cNvSpPr>
          <p:nvPr/>
        </p:nvSpPr>
        <p:spPr bwMode="auto">
          <a:xfrm>
            <a:off x="9084979" y="4685506"/>
            <a:ext cx="33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j4</a:t>
            </a:r>
          </a:p>
        </p:txBody>
      </p:sp>
      <p:sp>
        <p:nvSpPr>
          <p:cNvPr id="38928" name="Text Box 42"/>
          <p:cNvSpPr txBox="1">
            <a:spLocks noChangeArrowheads="1"/>
          </p:cNvSpPr>
          <p:nvPr/>
        </p:nvSpPr>
        <p:spPr bwMode="auto">
          <a:xfrm>
            <a:off x="10075579" y="5860256"/>
            <a:ext cx="33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j1</a:t>
            </a:r>
          </a:p>
        </p:txBody>
      </p:sp>
      <p:sp>
        <p:nvSpPr>
          <p:cNvPr id="38929" name="Text Box 43"/>
          <p:cNvSpPr txBox="1">
            <a:spLocks noChangeArrowheads="1"/>
          </p:cNvSpPr>
          <p:nvPr/>
        </p:nvSpPr>
        <p:spPr bwMode="auto">
          <a:xfrm rot="3580744">
            <a:off x="10352635" y="4780421"/>
            <a:ext cx="61587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Tahoma" panose="020B0604030504040204" pitchFamily="34" charset="0"/>
              </a:rPr>
              <a:t>. . .</a:t>
            </a:r>
          </a:p>
        </p:txBody>
      </p:sp>
      <p:sp>
        <p:nvSpPr>
          <p:cNvPr id="38930" name="Line 44"/>
          <p:cNvSpPr>
            <a:spLocks noChangeShapeType="1"/>
          </p:cNvSpPr>
          <p:nvPr/>
        </p:nvSpPr>
        <p:spPr bwMode="auto">
          <a:xfrm>
            <a:off x="11331291" y="3682700"/>
            <a:ext cx="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1" name="Text Box 45"/>
          <p:cNvSpPr txBox="1">
            <a:spLocks noChangeArrowheads="1"/>
          </p:cNvSpPr>
          <p:nvPr/>
        </p:nvSpPr>
        <p:spPr bwMode="auto">
          <a:xfrm>
            <a:off x="11288428" y="5816300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time</a:t>
            </a:r>
          </a:p>
        </p:txBody>
      </p:sp>
      <p:sp>
        <p:nvSpPr>
          <p:cNvPr id="38932" name="Line 46"/>
          <p:cNvSpPr>
            <a:spLocks noChangeShapeType="1"/>
          </p:cNvSpPr>
          <p:nvPr/>
        </p:nvSpPr>
        <p:spPr bwMode="auto">
          <a:xfrm>
            <a:off x="10035891" y="36827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Oval 47"/>
          <p:cNvSpPr>
            <a:spLocks noChangeArrowheads="1"/>
          </p:cNvSpPr>
          <p:nvPr/>
        </p:nvSpPr>
        <p:spPr bwMode="auto">
          <a:xfrm>
            <a:off x="10248617" y="39473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34" name="Line 48"/>
          <p:cNvSpPr>
            <a:spLocks noChangeShapeType="1"/>
          </p:cNvSpPr>
          <p:nvPr/>
        </p:nvSpPr>
        <p:spPr bwMode="auto">
          <a:xfrm>
            <a:off x="10340691" y="4039395"/>
            <a:ext cx="0" cy="365125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5" name="Oval 49"/>
          <p:cNvSpPr>
            <a:spLocks noChangeArrowheads="1"/>
          </p:cNvSpPr>
          <p:nvPr/>
        </p:nvSpPr>
        <p:spPr bwMode="auto">
          <a:xfrm>
            <a:off x="9410417" y="43124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36" name="Line 50"/>
          <p:cNvSpPr>
            <a:spLocks noChangeShapeType="1"/>
          </p:cNvSpPr>
          <p:nvPr/>
        </p:nvSpPr>
        <p:spPr bwMode="auto">
          <a:xfrm flipH="1">
            <a:off x="9426291" y="4404519"/>
            <a:ext cx="0" cy="4572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7" name="Oval 51"/>
          <p:cNvSpPr>
            <a:spLocks noChangeArrowheads="1"/>
          </p:cNvSpPr>
          <p:nvPr/>
        </p:nvSpPr>
        <p:spPr bwMode="auto">
          <a:xfrm>
            <a:off x="10020017" y="5607845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38" name="Oval 52"/>
          <p:cNvSpPr>
            <a:spLocks noChangeArrowheads="1"/>
          </p:cNvSpPr>
          <p:nvPr/>
        </p:nvSpPr>
        <p:spPr bwMode="auto">
          <a:xfrm>
            <a:off x="9121492" y="5166520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39" name="Line 53"/>
          <p:cNvSpPr>
            <a:spLocks noChangeShapeType="1"/>
          </p:cNvSpPr>
          <p:nvPr/>
        </p:nvSpPr>
        <p:spPr bwMode="auto">
          <a:xfrm flipH="1">
            <a:off x="9121491" y="5242719"/>
            <a:ext cx="0" cy="7620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54"/>
          <p:cNvSpPr>
            <a:spLocks noChangeShapeType="1"/>
          </p:cNvSpPr>
          <p:nvPr/>
        </p:nvSpPr>
        <p:spPr bwMode="auto">
          <a:xfrm flipH="1">
            <a:off x="10035891" y="5699919"/>
            <a:ext cx="0" cy="304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Text Box 55"/>
          <p:cNvSpPr txBox="1">
            <a:spLocks noChangeArrowheads="1"/>
          </p:cNvSpPr>
          <p:nvPr/>
        </p:nvSpPr>
        <p:spPr bwMode="auto">
          <a:xfrm>
            <a:off x="8817990" y="5870544"/>
            <a:ext cx="33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j7</a:t>
            </a:r>
          </a:p>
        </p:txBody>
      </p:sp>
      <p:sp>
        <p:nvSpPr>
          <p:cNvPr id="38942" name="Rectangle 56"/>
          <p:cNvSpPr>
            <a:spLocks noChangeArrowheads="1"/>
          </p:cNvSpPr>
          <p:nvPr/>
        </p:nvSpPr>
        <p:spPr bwMode="auto">
          <a:xfrm>
            <a:off x="8082187" y="2184312"/>
            <a:ext cx="269875" cy="8239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43" name="Rectangle 57"/>
          <p:cNvSpPr>
            <a:spLocks noChangeArrowheads="1"/>
          </p:cNvSpPr>
          <p:nvPr/>
        </p:nvSpPr>
        <p:spPr bwMode="auto">
          <a:xfrm flipV="1">
            <a:off x="7636099" y="2870112"/>
            <a:ext cx="265112" cy="13811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44" name="Text Box 58"/>
          <p:cNvSpPr txBox="1">
            <a:spLocks noChangeArrowheads="1"/>
          </p:cNvSpPr>
          <p:nvPr/>
        </p:nvSpPr>
        <p:spPr bwMode="auto">
          <a:xfrm>
            <a:off x="7693250" y="3011400"/>
            <a:ext cx="530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b="1">
                <a:solidFill>
                  <a:srgbClr val="FF0000"/>
                </a:solidFill>
              </a:rPr>
              <a:t>r = 1</a:t>
            </a:r>
          </a:p>
        </p:txBody>
      </p:sp>
      <p:sp>
        <p:nvSpPr>
          <p:cNvPr id="38945" name="Text Box 59"/>
          <p:cNvSpPr txBox="1">
            <a:spLocks noChangeArrowheads="1"/>
          </p:cNvSpPr>
          <p:nvPr/>
        </p:nvSpPr>
        <p:spPr bwMode="auto">
          <a:xfrm>
            <a:off x="7428137" y="2412911"/>
            <a:ext cx="619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chemeClr val="tx2"/>
                </a:solidFill>
              </a:rPr>
              <a:t>S</a:t>
            </a:r>
            <a:r>
              <a:rPr lang="en-US" altLang="en-US" sz="1300">
                <a:solidFill>
                  <a:schemeClr val="tx2"/>
                </a:solidFill>
              </a:rPr>
              <a:t>=1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/>
              <a:t>Pr=0.3</a:t>
            </a:r>
          </a:p>
        </p:txBody>
      </p:sp>
      <p:sp>
        <p:nvSpPr>
          <p:cNvPr id="38946" name="Text Box 60"/>
          <p:cNvSpPr txBox="1">
            <a:spLocks noChangeArrowheads="1"/>
          </p:cNvSpPr>
          <p:nvPr/>
        </p:nvSpPr>
        <p:spPr bwMode="auto">
          <a:xfrm>
            <a:off x="7878987" y="1714411"/>
            <a:ext cx="619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 b="1">
                <a:solidFill>
                  <a:schemeClr val="tx2"/>
                </a:solidFill>
              </a:rPr>
              <a:t>S</a:t>
            </a:r>
            <a:r>
              <a:rPr lang="en-US" altLang="en-US" sz="1300">
                <a:solidFill>
                  <a:schemeClr val="tx2"/>
                </a:solidFill>
              </a:rPr>
              <a:t>=5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00"/>
              <a:t>Pr=0.7</a:t>
            </a:r>
          </a:p>
        </p:txBody>
      </p:sp>
      <p:sp>
        <p:nvSpPr>
          <p:cNvPr id="38947" name="Rectangle 61"/>
          <p:cNvSpPr>
            <a:spLocks noChangeArrowheads="1"/>
          </p:cNvSpPr>
          <p:nvPr/>
        </p:nvSpPr>
        <p:spPr bwMode="auto">
          <a:xfrm>
            <a:off x="7437661" y="1727111"/>
            <a:ext cx="9906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48" name="Oval 62"/>
          <p:cNvSpPr>
            <a:spLocks noChangeArrowheads="1"/>
          </p:cNvSpPr>
          <p:nvPr/>
        </p:nvSpPr>
        <p:spPr bwMode="auto">
          <a:xfrm>
            <a:off x="9183912" y="1939837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49" name="Oval 63"/>
          <p:cNvSpPr>
            <a:spLocks noChangeArrowheads="1"/>
          </p:cNvSpPr>
          <p:nvPr/>
        </p:nvSpPr>
        <p:spPr bwMode="auto">
          <a:xfrm>
            <a:off x="9641111" y="241291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0" name="Oval 64"/>
          <p:cNvSpPr>
            <a:spLocks noChangeArrowheads="1"/>
          </p:cNvSpPr>
          <p:nvPr/>
        </p:nvSpPr>
        <p:spPr bwMode="auto">
          <a:xfrm>
            <a:off x="9031512" y="2717712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1" name="Oval 65"/>
          <p:cNvSpPr>
            <a:spLocks noChangeArrowheads="1"/>
          </p:cNvSpPr>
          <p:nvPr/>
        </p:nvSpPr>
        <p:spPr bwMode="auto">
          <a:xfrm>
            <a:off x="10555512" y="1803312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2" name="Oval 66"/>
          <p:cNvSpPr>
            <a:spLocks noChangeArrowheads="1"/>
          </p:cNvSpPr>
          <p:nvPr/>
        </p:nvSpPr>
        <p:spPr bwMode="auto">
          <a:xfrm>
            <a:off x="10326912" y="2641512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3" name="Oval 67"/>
          <p:cNvSpPr>
            <a:spLocks noChangeArrowheads="1"/>
          </p:cNvSpPr>
          <p:nvPr/>
        </p:nvSpPr>
        <p:spPr bwMode="auto">
          <a:xfrm>
            <a:off x="8787037" y="2336712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4" name="Line 69"/>
          <p:cNvSpPr>
            <a:spLocks noChangeShapeType="1"/>
          </p:cNvSpPr>
          <p:nvPr/>
        </p:nvSpPr>
        <p:spPr bwMode="auto">
          <a:xfrm flipH="1">
            <a:off x="8421911" y="2412911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55" name="Oval 70"/>
          <p:cNvSpPr>
            <a:spLocks noChangeArrowheads="1"/>
          </p:cNvSpPr>
          <p:nvPr/>
        </p:nvSpPr>
        <p:spPr bwMode="auto">
          <a:xfrm>
            <a:off x="9625237" y="1635037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6" name="Oval 71"/>
          <p:cNvSpPr>
            <a:spLocks noChangeArrowheads="1"/>
          </p:cNvSpPr>
          <p:nvPr/>
        </p:nvSpPr>
        <p:spPr bwMode="auto">
          <a:xfrm>
            <a:off x="10006237" y="1863637"/>
            <a:ext cx="92075" cy="92075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8958" name="Text Box 74"/>
          <p:cNvSpPr txBox="1">
            <a:spLocks noChangeArrowheads="1"/>
          </p:cNvSpPr>
          <p:nvPr/>
        </p:nvSpPr>
        <p:spPr bwMode="auto">
          <a:xfrm>
            <a:off x="9564912" y="2412911"/>
            <a:ext cx="257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/>
              <a:t>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85488" y="4970209"/>
            <a:ext cx="35939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96633"/>
                </a:solidFill>
                <a:latin typeface="+mj-lt"/>
                <a:cs typeface="Arial" charset="0"/>
              </a:rPr>
              <a:t>[</a:t>
            </a:r>
            <a:r>
              <a:rPr lang="en-US" b="1" dirty="0" smtClean="0">
                <a:solidFill>
                  <a:srgbClr val="996633"/>
                </a:solidFill>
                <a:latin typeface="+mj-lt"/>
                <a:cs typeface="Arial" charset="0"/>
              </a:rPr>
              <a:t>G. Krishnaswamy Nagarajan Ravi </a:t>
            </a:r>
            <a:r>
              <a:rPr lang="en-US" b="1" dirty="0">
                <a:solidFill>
                  <a:srgbClr val="996633"/>
                </a:solidFill>
                <a:latin typeface="+mj-lt"/>
                <a:cs typeface="Arial" charset="0"/>
              </a:rPr>
              <a:t>’12]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13833" y="5797296"/>
            <a:ext cx="22708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96633"/>
                </a:solidFill>
                <a:latin typeface="+mj-lt"/>
                <a:cs typeface="Arial" charset="0"/>
              </a:rPr>
              <a:t>[Bansal </a:t>
            </a:r>
            <a:r>
              <a:rPr lang="en-US" b="1" dirty="0" smtClean="0">
                <a:solidFill>
                  <a:srgbClr val="996633"/>
                </a:solidFill>
                <a:latin typeface="+mj-lt"/>
                <a:cs typeface="Arial" charset="0"/>
              </a:rPr>
              <a:t>Nagarajan  </a:t>
            </a:r>
            <a:r>
              <a:rPr lang="en-US" b="1" dirty="0">
                <a:solidFill>
                  <a:srgbClr val="996633"/>
                </a:solidFill>
                <a:latin typeface="+mj-lt"/>
                <a:cs typeface="Arial" charset="0"/>
              </a:rPr>
              <a:t>’14]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D1D86C-E330-41BF-BA99-9A97700CBD05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E8AD4B-CD9C-4768-849D-BFEA16B76FC9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menu for today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en-US" dirty="0" smtClean="0"/>
              <a:t>Adaptive stochastic problems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 Stochastic knapsack (SK) basics, </a:t>
            </a:r>
            <a:r>
              <a:rPr lang="en-US" altLang="en-US" sz="2000" dirty="0" err="1" smtClean="0"/>
              <a:t>adaptivity</a:t>
            </a:r>
            <a:r>
              <a:rPr lang="en-US" altLang="en-US" sz="2000" dirty="0" smtClean="0"/>
              <a:t> gap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 smtClean="0"/>
              <a:t>Non-adaptive algorithm for stochastic knapsack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  </a:t>
            </a:r>
            <a:r>
              <a:rPr lang="en-US" altLang="en-US" sz="2100" dirty="0">
                <a:solidFill>
                  <a:prstClr val="black"/>
                </a:solidFill>
              </a:rPr>
              <a:t> </a:t>
            </a:r>
            <a:r>
              <a:rPr lang="en-US" altLang="en-US" sz="2100" dirty="0" smtClean="0">
                <a:solidFill>
                  <a:prstClr val="black"/>
                </a:solidFill>
              </a:rPr>
              <a:t>A simple LP relaxation to capture optimal policies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/>
              <a:t>Best box problem, and stochastic </a:t>
            </a:r>
            <a:r>
              <a:rPr lang="en-US" altLang="en-US" dirty="0" smtClean="0"/>
              <a:t>matchings</a:t>
            </a:r>
          </a:p>
          <a:p>
            <a:pPr marL="0" indent="0">
              <a:buNone/>
              <a:defRPr/>
            </a:pPr>
            <a:r>
              <a:rPr lang="en-US" altLang="en-US" sz="2000" dirty="0" smtClean="0">
                <a:solidFill>
                  <a:prstClr val="black"/>
                </a:solidFill>
              </a:rPr>
              <a:t>       Another simple LP, versatile rounding</a:t>
            </a:r>
            <a:endParaRPr lang="en-US" altLang="en-US" dirty="0" smtClean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Correlated stochastic knapsack (CSK)</a:t>
            </a:r>
          </a:p>
          <a:p>
            <a:pPr marL="0" indent="0">
              <a:buNone/>
              <a:defRPr/>
            </a:pPr>
            <a:r>
              <a:rPr lang="en-US" altLang="en-US" sz="2000" dirty="0" smtClean="0"/>
              <a:t>       A richer LP, smarter rounding</a:t>
            </a:r>
          </a:p>
          <a:p>
            <a:pPr marL="0" indent="0"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7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E2D5F62-53D8-4C90-B40A-4B28EF04EA4A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</a:t>
            </a:r>
            <a:r>
              <a:rPr lang="en-US" altLang="en-US" dirty="0" smtClean="0"/>
              <a:t>pplication: Bayesian </a:t>
            </a:r>
            <a:r>
              <a:rPr lang="en-US" altLang="en-US" dirty="0"/>
              <a:t>a</a:t>
            </a:r>
            <a:r>
              <a:rPr lang="en-US" altLang="en-US" dirty="0" smtClean="0"/>
              <a:t>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752600"/>
                <a:ext cx="8001000" cy="3124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000" dirty="0" smtClean="0"/>
                  <a:t>Setting: n buyers, one seller</a:t>
                </a:r>
              </a:p>
              <a:p>
                <a:pPr marL="0" indent="0">
                  <a:buNone/>
                </a:pPr>
                <a:r>
                  <a:rPr lang="en-US" altLang="en-US" sz="2000" dirty="0" smtClean="0"/>
                  <a:t>Buyer </a:t>
                </a:r>
                <a:r>
                  <a:rPr lang="en-US" altLang="en-US" sz="2000" dirty="0" err="1" smtClean="0"/>
                  <a:t>i</a:t>
                </a:r>
                <a:r>
                  <a:rPr lang="en-US" altLang="en-US" sz="2000" dirty="0" smtClean="0"/>
                  <a:t> has valuation </a:t>
                </a:r>
                <a:r>
                  <a:rPr lang="en-US" altLang="en-US" sz="200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altLang="en-US" sz="2000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000" baseline="-25000" dirty="0" smtClean="0"/>
                  <a:t> </a:t>
                </a:r>
                <a:r>
                  <a:rPr lang="en-US" altLang="en-US" sz="2000" dirty="0" smtClean="0">
                    <a:latin typeface="cmsy10" panose="020B0604020202020204" pitchFamily="34" charset="0"/>
                  </a:rPr>
                  <a:t>¸ </a:t>
                </a:r>
                <a:r>
                  <a:rPr lang="en-US" altLang="en-US" sz="2000" dirty="0" smtClean="0"/>
                  <a:t>0 (private info)</a:t>
                </a:r>
              </a:p>
              <a:p>
                <a:pPr marL="0" indent="0">
                  <a:buNone/>
                </a:pPr>
                <a:r>
                  <a:rPr lang="en-US" altLang="en-US" sz="2000" i="1" dirty="0" smtClean="0"/>
                  <a:t>Bayesian</a:t>
                </a:r>
                <a:r>
                  <a:rPr lang="en-US" altLang="en-US" sz="2000" dirty="0" smtClean="0"/>
                  <a:t>: </a:t>
                </a:r>
                <a:r>
                  <a:rPr lang="en-US" altLang="en-US" sz="2000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altLang="en-US" sz="2000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000" dirty="0" smtClean="0"/>
                  <a:t> from distribution 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altLang="en-US" sz="2000" b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000" dirty="0" smtClean="0"/>
                  <a:t> for </a:t>
                </a:r>
                <a:r>
                  <a:rPr lang="en-US" altLang="en-US" sz="2000" dirty="0" err="1" smtClean="0"/>
                  <a:t>i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000" dirty="0" smtClean="0"/>
                  <a:t>[n]  (public info)</a:t>
                </a:r>
              </a:p>
              <a:p>
                <a:pPr marL="0" indent="0">
                  <a:buNone/>
                </a:pPr>
                <a:r>
                  <a:rPr lang="en-US" altLang="en-US" sz="2000" dirty="0" smtClean="0"/>
                  <a:t>Feasible allocations </a:t>
                </a:r>
                <a:r>
                  <a:rPr lang="en-US" altLang="en-US" sz="2000" b="1" dirty="0" smtClean="0">
                    <a:solidFill>
                      <a:srgbClr val="990000"/>
                    </a:solidFill>
                  </a:rPr>
                  <a:t>J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000" dirty="0" smtClean="0"/>
                  <a:t> 2</a:t>
                </a:r>
                <a:r>
                  <a:rPr lang="en-US" altLang="en-US" sz="2000" baseline="30000" dirty="0" smtClean="0"/>
                  <a:t>[n]</a:t>
                </a:r>
              </a:p>
              <a:p>
                <a:pPr marL="457200" indent="-457200">
                  <a:buFont typeface="Wingdings" panose="05000000000000000000" pitchFamily="2" charset="2"/>
                  <a:buAutoNum type="arabicParenR"/>
                </a:pPr>
                <a:endParaRPr lang="en-US" altLang="en-US" sz="2000" dirty="0" smtClean="0"/>
              </a:p>
              <a:p>
                <a:pPr marL="457200" indent="-457200">
                  <a:buFont typeface="Wingdings" panose="05000000000000000000" pitchFamily="2" charset="2"/>
                  <a:buAutoNum type="arabicParenR"/>
                </a:pPr>
                <a:r>
                  <a:rPr lang="en-US" altLang="en-US" sz="2000" dirty="0" smtClean="0"/>
                  <a:t>Buyers make bids </a:t>
                </a:r>
                <a:r>
                  <a:rPr lang="en-US" altLang="en-US" sz="2000" b="1" dirty="0" smtClean="0"/>
                  <a:t>b</a:t>
                </a:r>
                <a:r>
                  <a:rPr lang="en-US" altLang="en-US" sz="2000" b="1" baseline="-25000" dirty="0" smtClean="0"/>
                  <a:t>i</a:t>
                </a:r>
                <a:r>
                  <a:rPr lang="en-US" altLang="en-US" sz="2000" dirty="0" smtClean="0"/>
                  <a:t> to seller</a:t>
                </a:r>
              </a:p>
              <a:p>
                <a:pPr marL="457200" indent="-457200">
                  <a:buFont typeface="Wingdings" panose="05000000000000000000" pitchFamily="2" charset="2"/>
                  <a:buAutoNum type="arabicParenR"/>
                </a:pPr>
                <a:r>
                  <a:rPr lang="en-US" altLang="en-US" sz="2000" dirty="0" smtClean="0"/>
                  <a:t>Seller chooses </a:t>
                </a: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S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b="1" dirty="0" smtClean="0">
                    <a:solidFill>
                      <a:srgbClr val="990000"/>
                    </a:solidFill>
                  </a:rPr>
                  <a:t>J</a:t>
                </a:r>
                <a:r>
                  <a:rPr lang="en-US" altLang="en-US" sz="2000" dirty="0" smtClean="0"/>
                  <a:t> and prices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en-US" sz="2000" dirty="0" smtClean="0"/>
                  <a:t>: </a:t>
                </a:r>
                <a:r>
                  <a:rPr lang="en-US" altLang="en-US" sz="2000" dirty="0" smtClean="0">
                    <a:solidFill>
                      <a:schemeClr val="accent2"/>
                    </a:solidFill>
                  </a:rPr>
                  <a:t>S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altLang="en-US" sz="2000" dirty="0" smtClean="0"/>
                  <a:t>R</a:t>
                </a:r>
                <a:r>
                  <a:rPr lang="en-US" altLang="en-US" sz="2000" baseline="-25000" dirty="0" smtClean="0"/>
                  <a:t>+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752600"/>
                <a:ext cx="8001000" cy="3124200"/>
              </a:xfrm>
              <a:blipFill>
                <a:blip r:embed="rId2"/>
                <a:stretch>
                  <a:fillRect l="-838" t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349751" y="5224463"/>
            <a:ext cx="1438275" cy="7302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Seller’s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</a:rPr>
              <a:t>Mechanism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36888" y="5432426"/>
            <a:ext cx="36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</a:t>
            </a:r>
            <a:r>
              <a:rPr lang="en-US" altLang="en-US" sz="1800" b="1" baseline="-2500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417887" y="56610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960687" y="4670426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</a:t>
            </a:r>
            <a:r>
              <a:rPr lang="en-US" altLang="en-US" sz="1800" b="1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036888" y="6132513"/>
            <a:ext cx="417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</a:t>
            </a:r>
            <a:r>
              <a:rPr lang="en-US" altLang="en-US" sz="1800" b="1" baseline="-25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341687" y="4899025"/>
            <a:ext cx="9144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3417887" y="5889625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57413" y="5332413"/>
            <a:ext cx="887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Buyers’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bids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 rot="5400000">
            <a:off x="3013869" y="4998244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5856287" y="4899025"/>
            <a:ext cx="914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V="1">
            <a:off x="5856287" y="5356225"/>
            <a:ext cx="914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856287" y="5813425"/>
            <a:ext cx="914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694488" y="4648200"/>
            <a:ext cx="492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mmi10" panose="020B0604020202020204" pitchFamily="34" charset="0"/>
              </a:rPr>
              <a:t>¼</a:t>
            </a:r>
            <a:r>
              <a:rPr lang="en-US" altLang="en-US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694488" y="5105400"/>
            <a:ext cx="4924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mmi10" panose="020B0604020202020204" pitchFamily="34" charset="0"/>
              </a:rPr>
              <a:t>¼</a:t>
            </a:r>
            <a:r>
              <a:rPr lang="en-US" altLang="en-US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6694487" y="5791200"/>
            <a:ext cx="4459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mmi10" panose="020B0604020202020204" pitchFamily="34" charset="0"/>
              </a:rPr>
              <a:t>¼</a:t>
            </a:r>
            <a:r>
              <a:rPr lang="en-US" altLang="en-US" sz="2000" b="1" baseline="-25000">
                <a:solidFill>
                  <a:schemeClr val="accent2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 rot="5400000">
            <a:off x="6747669" y="5455444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4" name="Text Box 20"/>
              <p:cNvSpPr txBox="1">
                <a:spLocks noChangeArrowheads="1"/>
              </p:cNvSpPr>
              <p:nvPr/>
            </p:nvSpPr>
            <p:spPr bwMode="auto">
              <a:xfrm>
                <a:off x="7370763" y="4900614"/>
                <a:ext cx="2157963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Allocation </a:t>
                </a:r>
                <a:r>
                  <a:rPr lang="en-US" altLang="en-US" sz="2000" b="1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000" dirty="0" smtClean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[n]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dirty="0" smtClean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 smtClean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prices </a:t>
                </a:r>
                <a:r>
                  <a:rPr lang="en-US" altLang="en-US" sz="2000" b="1" dirty="0">
                    <a:solidFill>
                      <a:schemeClr val="accent2"/>
                    </a:solidFill>
                    <a:latin typeface="cmmi10" panose="020B0604020202020204" pitchFamily="34" charset="0"/>
                  </a:rPr>
                  <a:t>¼</a:t>
                </a:r>
                <a:r>
                  <a:rPr lang="en-US" altLang="en-US" sz="2000" b="1" baseline="-25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for </a:t>
                </a:r>
                <a:r>
                  <a:rPr lang="en-US" altLang="en-US" sz="2000" dirty="0" err="1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cmsy10" panose="020B0604020202020204" pitchFamily="34" charset="0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2000" b="1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</mc:Choice>
        <mc:Fallback xmlns="">
          <p:sp>
            <p:nvSpPr>
              <p:cNvPr id="1128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0763" y="4900614"/>
                <a:ext cx="2157963" cy="1015663"/>
              </a:xfrm>
              <a:prstGeom prst="rect">
                <a:avLst/>
              </a:prstGeom>
              <a:blipFill>
                <a:blip r:embed="rId3"/>
                <a:stretch>
                  <a:fillRect l="-2825" t="-2994" r="-2260" b="-1377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9896476" y="283093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10521951" y="252613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10506076" y="3196058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11115676" y="2830933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 flipV="1">
            <a:off x="10598150" y="2602332"/>
            <a:ext cx="53340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 flipV="1">
            <a:off x="9988550" y="2907132"/>
            <a:ext cx="53340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H="1">
            <a:off x="10598150" y="2907132"/>
            <a:ext cx="53340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9988550" y="2602332"/>
            <a:ext cx="53340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  <p:bldP spid="11271" grpId="0"/>
      <p:bldP spid="11272" grpId="0"/>
      <p:bldP spid="11275" grpId="0"/>
      <p:bldP spid="11276" grpId="0"/>
      <p:bldP spid="11280" grpId="0"/>
      <p:bldP spid="11281" grpId="0"/>
      <p:bldP spid="11282" grpId="0"/>
      <p:bldP spid="11283" grpId="0"/>
      <p:bldP spid="11284" grpId="0"/>
      <p:bldP spid="11286" grpId="0" animBg="1"/>
      <p:bldP spid="11287" grpId="0" animBg="1"/>
      <p:bldP spid="11288" grpId="0" animBg="1"/>
      <p:bldP spid="112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B4BF7A6-6E8A-400E-A4C8-4BF75B3D73A2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</a:t>
            </a:r>
            <a:r>
              <a:rPr lang="en-US" altLang="en-US" dirty="0" smtClean="0"/>
              <a:t>uction </a:t>
            </a:r>
            <a:r>
              <a:rPr lang="en-US" altLang="en-US" dirty="0"/>
              <a:t>d</a:t>
            </a:r>
            <a:r>
              <a:rPr lang="en-US" altLang="en-US" dirty="0" smtClean="0"/>
              <a:t>esign </a:t>
            </a:r>
            <a:r>
              <a:rPr lang="en-US" altLang="en-US" dirty="0"/>
              <a:t>c</a:t>
            </a:r>
            <a:r>
              <a:rPr lang="en-US" altLang="en-US" dirty="0" smtClean="0"/>
              <a:t>riteria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38325"/>
            <a:ext cx="11106150" cy="3657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000" dirty="0" smtClean="0"/>
              <a:t>Maximize expected revenue of auction </a:t>
            </a:r>
          </a:p>
          <a:p>
            <a:pPr marL="0" indent="0" eaLnBrk="1" hangingPunct="1">
              <a:buNone/>
            </a:pPr>
            <a:r>
              <a:rPr lang="en-US" altLang="en-US" sz="2000" i="1" dirty="0" smtClean="0"/>
              <a:t>Truthfulness</a:t>
            </a:r>
            <a:r>
              <a:rPr lang="en-US" altLang="en-US" sz="2000" dirty="0" smtClean="0"/>
              <a:t>: buyers bid true values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990000"/>
                </a:solidFill>
              </a:rPr>
              <a:t>	Profit </a:t>
            </a:r>
            <a:r>
              <a:rPr lang="en-US" altLang="en-US" sz="2000" dirty="0" smtClean="0"/>
              <a:t>of buyer 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 is </a:t>
            </a:r>
            <a:r>
              <a:rPr lang="en-US" altLang="en-US" sz="2000" dirty="0" smtClean="0">
                <a:solidFill>
                  <a:srgbClr val="FF0000"/>
                </a:solidFill>
              </a:rPr>
              <a:t>v</a:t>
            </a:r>
            <a:r>
              <a:rPr lang="en-US" altLang="en-US" sz="2000" baseline="-25000" dirty="0" smtClean="0">
                <a:solidFill>
                  <a:srgbClr val="FF0000"/>
                </a:solidFill>
              </a:rPr>
              <a:t>i</a:t>
            </a:r>
            <a:r>
              <a:rPr lang="en-US" altLang="en-US" sz="2000" dirty="0" smtClean="0"/>
              <a:t> - </a:t>
            </a:r>
            <a:r>
              <a:rPr lang="en-US" altLang="en-US" sz="2000" dirty="0" smtClean="0">
                <a:solidFill>
                  <a:schemeClr val="accent2"/>
                </a:solidFill>
                <a:latin typeface="cmmi10" panose="020B0604020202020204" pitchFamily="34" charset="0"/>
              </a:rPr>
              <a:t>¼</a:t>
            </a:r>
            <a:r>
              <a:rPr lang="en-US" altLang="en-US" sz="2000" baseline="-25000" dirty="0" smtClean="0">
                <a:solidFill>
                  <a:schemeClr val="accent2"/>
                </a:solidFill>
              </a:rPr>
              <a:t>i</a:t>
            </a:r>
            <a:r>
              <a:rPr lang="en-US" altLang="en-US" sz="2000" dirty="0" smtClean="0"/>
              <a:t> (if served)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/>
              <a:t>	Expected </a:t>
            </a:r>
            <a:r>
              <a:rPr lang="en-US" altLang="en-US" sz="2000" dirty="0" err="1" smtClean="0">
                <a:solidFill>
                  <a:srgbClr val="990000"/>
                </a:solidFill>
              </a:rPr>
              <a:t>profit</a:t>
            </a:r>
            <a:r>
              <a:rPr lang="en-US" altLang="en-US" sz="2000" baseline="-25000" dirty="0" err="1" smtClean="0">
                <a:solidFill>
                  <a:srgbClr val="990000"/>
                </a:solidFill>
              </a:rPr>
              <a:t>i</a:t>
            </a:r>
            <a:r>
              <a:rPr lang="en-US" altLang="en-US" sz="2000" dirty="0" smtClean="0">
                <a:solidFill>
                  <a:srgbClr val="990000"/>
                </a:solidFill>
              </a:rPr>
              <a:t> </a:t>
            </a:r>
            <a:r>
              <a:rPr lang="en-US" altLang="en-US" sz="2000" dirty="0" smtClean="0"/>
              <a:t>maximized when </a:t>
            </a:r>
            <a:r>
              <a:rPr lang="en-US" altLang="en-US" sz="2000" b="1" dirty="0" smtClean="0"/>
              <a:t>b</a:t>
            </a:r>
            <a:r>
              <a:rPr lang="en-US" altLang="en-US" sz="2000" b="1" baseline="-25000" dirty="0" smtClean="0"/>
              <a:t>i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/>
              <a:t>= </a:t>
            </a:r>
            <a:r>
              <a:rPr lang="en-US" altLang="en-US" sz="2000" dirty="0" smtClean="0">
                <a:solidFill>
                  <a:srgbClr val="FF0000"/>
                </a:solidFill>
              </a:rPr>
              <a:t>v</a:t>
            </a:r>
            <a:r>
              <a:rPr lang="en-US" altLang="en-US" sz="2000" baseline="-25000" dirty="0" smtClean="0">
                <a:solidFill>
                  <a:srgbClr val="FF0000"/>
                </a:solidFill>
              </a:rPr>
              <a:t>i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solidFill>
                  <a:srgbClr val="990000"/>
                </a:solidFill>
              </a:rPr>
              <a:t>[Myerson ’81]</a:t>
            </a:r>
            <a:r>
              <a:rPr lang="en-US" altLang="en-US" sz="2000" dirty="0" smtClean="0"/>
              <a:t> designed optimal auctions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/>
              <a:t>	Computational efficiency depends on </a:t>
            </a:r>
            <a:r>
              <a:rPr lang="en-US" altLang="en-US" sz="2000" b="1" dirty="0" smtClean="0">
                <a:solidFill>
                  <a:srgbClr val="990000"/>
                </a:solidFill>
              </a:rPr>
              <a:t>J</a:t>
            </a:r>
          </a:p>
          <a:p>
            <a:pPr eaLnBrk="1" hangingPunct="1"/>
            <a:endParaRPr lang="en-US" altLang="en-US" sz="2000" dirty="0" smtClean="0"/>
          </a:p>
          <a:p>
            <a:pPr marL="0" indent="0" eaLnBrk="1" hangingPunct="1">
              <a:buNone/>
            </a:pPr>
            <a:r>
              <a:rPr lang="en-US" altLang="en-US" sz="2000" dirty="0" smtClean="0"/>
              <a:t>Auctions can take complicated forms</a:t>
            </a:r>
          </a:p>
          <a:p>
            <a:pPr marL="0" indent="0" eaLnBrk="1" hangingPunct="1">
              <a:buNone/>
            </a:pPr>
            <a:r>
              <a:rPr lang="en-US" altLang="en-US" sz="2000" b="1" dirty="0" smtClean="0">
                <a:solidFill>
                  <a:srgbClr val="0000FF"/>
                </a:solidFill>
              </a:rPr>
              <a:t>Sequential Posted-price Mechanism</a:t>
            </a:r>
            <a:r>
              <a:rPr lang="en-US" altLang="en-US" sz="2000" dirty="0" smtClean="0"/>
              <a:t>: </a:t>
            </a:r>
            <a:r>
              <a:rPr lang="en-US" altLang="en-US" sz="2000" dirty="0"/>
              <a:t>Ignore bids, offer `take it or leave it’ prices sequentially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44726" y="5524500"/>
            <a:ext cx="1050925" cy="5683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offer </a:t>
            </a:r>
            <a:r>
              <a:rPr lang="en-US" altLang="en-US" sz="1500">
                <a:solidFill>
                  <a:srgbClr val="0000FF"/>
                </a:solidFill>
                <a:latin typeface="cmmi10" panose="020B0604020202020204" pitchFamily="34" charset="0"/>
              </a:rPr>
              <a:t>¾</a:t>
            </a:r>
            <a:r>
              <a:rPr lang="en-US" altLang="en-US" sz="1500" baseline="-250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endParaRPr lang="en-US" altLang="en-US" sz="15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to buyer 3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768726" y="5521325"/>
            <a:ext cx="1050925" cy="5683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offer </a:t>
            </a:r>
            <a:r>
              <a:rPr lang="en-US" altLang="en-US" sz="1500">
                <a:solidFill>
                  <a:srgbClr val="0000FF"/>
                </a:solidFill>
                <a:latin typeface="cmmi10" panose="020B0604020202020204" pitchFamily="34" charset="0"/>
              </a:rPr>
              <a:t>¾</a:t>
            </a:r>
            <a:r>
              <a:rPr lang="en-US" altLang="en-US" sz="1500" baseline="-2500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  <a:endParaRPr lang="en-US" altLang="en-US" sz="15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to buyer 5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327400" y="582612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92726" y="5521325"/>
            <a:ext cx="1050925" cy="5683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offer </a:t>
            </a:r>
            <a:r>
              <a:rPr lang="en-US" altLang="en-US" sz="1500">
                <a:solidFill>
                  <a:srgbClr val="0000FF"/>
                </a:solidFill>
                <a:latin typeface="cmmi10" panose="020B0604020202020204" pitchFamily="34" charset="0"/>
              </a:rPr>
              <a:t>¾</a:t>
            </a:r>
            <a:r>
              <a:rPr lang="en-US" altLang="en-US" sz="1500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en-US" altLang="en-US" sz="15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FF"/>
                </a:solidFill>
                <a:latin typeface="Arial" panose="020B0604020202020204" pitchFamily="34" charset="0"/>
              </a:rPr>
              <a:t>to buyer 2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819650" y="5826124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10800000">
            <a:off x="6299200" y="5688012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. . 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959600" y="5673725"/>
            <a:ext cx="343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accent2"/>
                </a:solidFill>
                <a:latin typeface="Arial" panose="020B0604020202020204" pitchFamily="34" charset="0"/>
              </a:rPr>
              <a:t>How good are such auctions?</a:t>
            </a:r>
          </a:p>
        </p:txBody>
      </p:sp>
    </p:spTree>
    <p:extLst>
      <p:ext uri="{BB962C8B-B14F-4D97-AF65-F5344CB8AC3E}">
        <p14:creationId xmlns:p14="http://schemas.microsoft.com/office/powerpoint/2010/main" val="34380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5" grpId="0" animBg="1"/>
      <p:bldP spid="12297" grpId="0"/>
      <p:bldP spid="1229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110D56-4DD1-43A7-B0E9-26B2CA39F0F9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Bayesian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931236"/>
                <a:ext cx="8382000" cy="4425113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300" dirty="0" smtClean="0">
                    <a:solidFill>
                      <a:srgbClr val="0000FF"/>
                    </a:solidFill>
                  </a:rPr>
                  <a:t>Elements </a:t>
                </a:r>
                <a:r>
                  <a:rPr lang="en-US" altLang="en-US" sz="2300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en-US" sz="2300" dirty="0" err="1">
                    <a:solidFill>
                      <a:srgbClr val="0000FF"/>
                    </a:solidFill>
                  </a:rPr>
                  <a:t>i,c</a:t>
                </a:r>
                <a:r>
                  <a:rPr lang="en-US" altLang="en-US" sz="2300" dirty="0">
                    <a:solidFill>
                      <a:srgbClr val="0000FF"/>
                    </a:solidFill>
                  </a:rPr>
                  <a:t>)</a:t>
                </a:r>
                <a:r>
                  <a:rPr lang="en-US" altLang="en-US" sz="2300" dirty="0"/>
                  <a:t> for all buyers i</a:t>
                </a:r>
                <a:r>
                  <a:rPr lang="en-US" altLang="en-US" sz="2300" dirty="0">
                    <a:latin typeface="cmsy10" panose="020B0604020202020204" pitchFamily="34" charset="0"/>
                  </a:rPr>
                  <a:t>2</a:t>
                </a:r>
                <a:r>
                  <a:rPr lang="en-US" altLang="en-US" sz="2300" dirty="0"/>
                  <a:t>[n] and price c</a:t>
                </a:r>
              </a:p>
              <a:p>
                <a:pPr lvl="1" eaLnBrk="1" hangingPunct="1"/>
                <a:r>
                  <a:rPr lang="en-US" altLang="en-US" sz="2100" dirty="0"/>
                  <a:t>Offer price c to buyer </a:t>
                </a:r>
                <a:r>
                  <a:rPr lang="en-US" altLang="en-US" sz="2100" dirty="0" err="1"/>
                  <a:t>i</a:t>
                </a:r>
                <a:endParaRPr lang="en-US" altLang="en-US" sz="2100" dirty="0"/>
              </a:p>
              <a:p>
                <a:pPr lvl="1" eaLnBrk="1" hangingPunct="1"/>
                <a:r>
                  <a:rPr lang="en-US" altLang="en-US" sz="2100" dirty="0"/>
                  <a:t>Weight is c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2300" dirty="0" smtClean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300" dirty="0" smtClean="0"/>
                  <a:t>Probability </a:t>
                </a:r>
                <a:r>
                  <a:rPr lang="en-US" altLang="en-US" sz="2300" dirty="0"/>
                  <a:t>p</a:t>
                </a:r>
                <a:r>
                  <a:rPr lang="en-US" altLang="en-US" sz="2300" baseline="-25000" dirty="0"/>
                  <a:t>ic</a:t>
                </a:r>
                <a:r>
                  <a:rPr lang="en-US" altLang="en-US" sz="2300" dirty="0"/>
                  <a:t> = </a:t>
                </a:r>
                <a:r>
                  <a:rPr lang="en-US" altLang="en-US" sz="2300" dirty="0" err="1"/>
                  <a:t>Pr</a:t>
                </a:r>
                <a:r>
                  <a:rPr lang="en-US" altLang="en-US" sz="2300" baseline="-25000" dirty="0" err="1"/>
                  <a:t>vi~</a:t>
                </a:r>
                <a:r>
                  <a:rPr lang="en-US" altLang="en-US" sz="2300" b="1" baseline="-25000" dirty="0" err="1"/>
                  <a:t>Di</a:t>
                </a:r>
                <a:r>
                  <a:rPr lang="en-US" altLang="en-US" sz="2300" dirty="0"/>
                  <a:t>[v</a:t>
                </a:r>
                <a:r>
                  <a:rPr lang="en-US" altLang="en-US" sz="2300" baseline="-25000" dirty="0"/>
                  <a:t>i</a:t>
                </a:r>
                <a:r>
                  <a:rPr lang="en-US" altLang="en-US" sz="23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2300" dirty="0" smtClean="0"/>
                  <a:t> </a:t>
                </a:r>
                <a:r>
                  <a:rPr lang="en-US" altLang="en-US" sz="2300" dirty="0"/>
                  <a:t>c]</a:t>
                </a:r>
              </a:p>
              <a:p>
                <a:pPr lvl="1" eaLnBrk="1" hangingPunct="1"/>
                <a:r>
                  <a:rPr lang="en-US" altLang="en-US" sz="2100" dirty="0"/>
                  <a:t>Prob. that buyer </a:t>
                </a:r>
                <a:r>
                  <a:rPr lang="en-US" altLang="en-US" sz="2100" dirty="0" err="1"/>
                  <a:t>i</a:t>
                </a:r>
                <a:r>
                  <a:rPr lang="en-US" altLang="en-US" sz="2100" dirty="0"/>
                  <a:t> accepts price c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300" dirty="0">
                    <a:solidFill>
                      <a:srgbClr val="FF0000"/>
                    </a:solidFill>
                  </a:rPr>
                  <a:t>	</a:t>
                </a:r>
                <a:endParaRPr lang="en-US" altLang="en-US" sz="2300" dirty="0" smtClean="0">
                  <a:solidFill>
                    <a:srgbClr val="FF0000"/>
                  </a:solidFill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300" dirty="0" smtClean="0">
                    <a:solidFill>
                      <a:srgbClr val="FF0000"/>
                    </a:solidFill>
                  </a:rPr>
                  <a:t>Outer </a:t>
                </a:r>
                <a:r>
                  <a:rPr lang="en-US" altLang="en-US" sz="2300" dirty="0">
                    <a:solidFill>
                      <a:srgbClr val="FF0000"/>
                    </a:solidFill>
                  </a:rPr>
                  <a:t>constraint </a:t>
                </a:r>
                <a:r>
                  <a:rPr lang="en-US" altLang="en-US" sz="2300" b="1" dirty="0">
                    <a:solidFill>
                      <a:srgbClr val="FF0000"/>
                    </a:solidFill>
                  </a:rPr>
                  <a:t>O</a:t>
                </a:r>
                <a:r>
                  <a:rPr lang="en-US" altLang="en-US" sz="2300" dirty="0"/>
                  <a:t>: </a:t>
                </a:r>
                <a:r>
                  <a:rPr lang="en-US" altLang="en-US" sz="2300" i="1" dirty="0"/>
                  <a:t>probe</a:t>
                </a:r>
                <a:r>
                  <a:rPr lang="en-US" altLang="en-US" sz="2300" dirty="0"/>
                  <a:t> at most one (</a:t>
                </a:r>
                <a:r>
                  <a:rPr lang="en-US" altLang="en-US" sz="2300" dirty="0" err="1"/>
                  <a:t>i,c</a:t>
                </a:r>
                <a:r>
                  <a:rPr lang="en-US" altLang="en-US" sz="2300" dirty="0"/>
                  <a:t>) for each </a:t>
                </a:r>
                <a:r>
                  <a:rPr lang="en-US" altLang="en-US" sz="2300" dirty="0" err="1"/>
                  <a:t>i</a:t>
                </a:r>
                <a:endParaRPr lang="en-US" altLang="en-US" sz="2300" dirty="0"/>
              </a:p>
              <a:p>
                <a:pPr lvl="1" eaLnBrk="1" hangingPunct="1"/>
                <a:r>
                  <a:rPr lang="en-US" altLang="en-US" sz="2100" dirty="0"/>
                  <a:t>Make at most one offer 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sz="2300" dirty="0" smtClean="0">
                  <a:solidFill>
                    <a:schemeClr val="accent2"/>
                  </a:solidFill>
                </a:endParaRP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300" dirty="0" smtClean="0">
                    <a:solidFill>
                      <a:schemeClr val="accent2"/>
                    </a:solidFill>
                  </a:rPr>
                  <a:t>Inner </a:t>
                </a:r>
                <a:r>
                  <a:rPr lang="en-US" altLang="en-US" sz="2300" dirty="0">
                    <a:solidFill>
                      <a:schemeClr val="accent2"/>
                    </a:solidFill>
                  </a:rPr>
                  <a:t>constraint </a:t>
                </a:r>
                <a:r>
                  <a:rPr lang="en-US" altLang="en-US" sz="2300" b="1" dirty="0">
                    <a:solidFill>
                      <a:schemeClr val="accent2"/>
                    </a:solidFill>
                  </a:rPr>
                  <a:t>J</a:t>
                </a:r>
                <a:r>
                  <a:rPr lang="en-US" altLang="en-US" sz="2300" dirty="0"/>
                  <a:t>: </a:t>
                </a:r>
                <a:r>
                  <a:rPr lang="en-US" altLang="en-US" sz="2300" i="1" dirty="0"/>
                  <a:t>selected</a:t>
                </a:r>
                <a:r>
                  <a:rPr lang="en-US" altLang="en-US" sz="2300" dirty="0"/>
                  <a:t> buyers are feasible allocation</a:t>
                </a:r>
              </a:p>
              <a:p>
                <a:pPr lvl="1" eaLnBrk="1" hangingPunct="1"/>
                <a:r>
                  <a:rPr lang="en-US" altLang="en-US" sz="2100" dirty="0"/>
                  <a:t>Seller’s feasibility constraint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931236"/>
                <a:ext cx="8382000" cy="4425113"/>
              </a:xfrm>
              <a:blipFill>
                <a:blip r:embed="rId3"/>
                <a:stretch>
                  <a:fillRect l="-1018" t="-3857" b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3" name="Oval 4"/>
          <p:cNvSpPr>
            <a:spLocks noChangeArrowheads="1"/>
          </p:cNvSpPr>
          <p:nvPr/>
        </p:nvSpPr>
        <p:spPr bwMode="auto">
          <a:xfrm>
            <a:off x="8899525" y="30107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4" name="Oval 5"/>
          <p:cNvSpPr>
            <a:spLocks noChangeArrowheads="1"/>
          </p:cNvSpPr>
          <p:nvPr/>
        </p:nvSpPr>
        <p:spPr bwMode="auto">
          <a:xfrm>
            <a:off x="8915400" y="32266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8915400" y="34552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8915400" y="36965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7" name="Oval 8"/>
          <p:cNvSpPr>
            <a:spLocks noChangeArrowheads="1"/>
          </p:cNvSpPr>
          <p:nvPr/>
        </p:nvSpPr>
        <p:spPr bwMode="auto">
          <a:xfrm>
            <a:off x="9369425" y="29980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8" name="Oval 9"/>
          <p:cNvSpPr>
            <a:spLocks noChangeArrowheads="1"/>
          </p:cNvSpPr>
          <p:nvPr/>
        </p:nvSpPr>
        <p:spPr bwMode="auto">
          <a:xfrm>
            <a:off x="9385300" y="32139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19" name="Oval 10"/>
          <p:cNvSpPr>
            <a:spLocks noChangeArrowheads="1"/>
          </p:cNvSpPr>
          <p:nvPr/>
        </p:nvSpPr>
        <p:spPr bwMode="auto">
          <a:xfrm>
            <a:off x="9385300" y="34425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0" name="Oval 11"/>
          <p:cNvSpPr>
            <a:spLocks noChangeArrowheads="1"/>
          </p:cNvSpPr>
          <p:nvPr/>
        </p:nvSpPr>
        <p:spPr bwMode="auto">
          <a:xfrm>
            <a:off x="9385300" y="36838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1" name="Oval 12"/>
          <p:cNvSpPr>
            <a:spLocks noChangeArrowheads="1"/>
          </p:cNvSpPr>
          <p:nvPr/>
        </p:nvSpPr>
        <p:spPr bwMode="auto">
          <a:xfrm>
            <a:off x="9829800" y="29980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2" name="Oval 13"/>
          <p:cNvSpPr>
            <a:spLocks noChangeArrowheads="1"/>
          </p:cNvSpPr>
          <p:nvPr/>
        </p:nvSpPr>
        <p:spPr bwMode="auto">
          <a:xfrm>
            <a:off x="9845675" y="32139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3" name="Oval 14"/>
          <p:cNvSpPr>
            <a:spLocks noChangeArrowheads="1"/>
          </p:cNvSpPr>
          <p:nvPr/>
        </p:nvSpPr>
        <p:spPr bwMode="auto">
          <a:xfrm>
            <a:off x="9845675" y="34425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4" name="Oval 15"/>
          <p:cNvSpPr>
            <a:spLocks noChangeArrowheads="1"/>
          </p:cNvSpPr>
          <p:nvPr/>
        </p:nvSpPr>
        <p:spPr bwMode="auto">
          <a:xfrm>
            <a:off x="9845675" y="36838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5" name="Oval 16"/>
          <p:cNvSpPr>
            <a:spLocks noChangeArrowheads="1"/>
          </p:cNvSpPr>
          <p:nvPr/>
        </p:nvSpPr>
        <p:spPr bwMode="auto">
          <a:xfrm>
            <a:off x="10283825" y="29980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6" name="Oval 17"/>
          <p:cNvSpPr>
            <a:spLocks noChangeArrowheads="1"/>
          </p:cNvSpPr>
          <p:nvPr/>
        </p:nvSpPr>
        <p:spPr bwMode="auto">
          <a:xfrm>
            <a:off x="10299700" y="32139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7" name="Oval 18"/>
          <p:cNvSpPr>
            <a:spLocks noChangeArrowheads="1"/>
          </p:cNvSpPr>
          <p:nvPr/>
        </p:nvSpPr>
        <p:spPr bwMode="auto">
          <a:xfrm>
            <a:off x="10299700" y="34425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8" name="Oval 19"/>
          <p:cNvSpPr>
            <a:spLocks noChangeArrowheads="1"/>
          </p:cNvSpPr>
          <p:nvPr/>
        </p:nvSpPr>
        <p:spPr bwMode="auto">
          <a:xfrm>
            <a:off x="10299700" y="36838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29" name="Oval 20"/>
          <p:cNvSpPr>
            <a:spLocks noChangeArrowheads="1"/>
          </p:cNvSpPr>
          <p:nvPr/>
        </p:nvSpPr>
        <p:spPr bwMode="auto">
          <a:xfrm>
            <a:off x="10741025" y="29980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30" name="Oval 21"/>
          <p:cNvSpPr>
            <a:spLocks noChangeArrowheads="1"/>
          </p:cNvSpPr>
          <p:nvPr/>
        </p:nvSpPr>
        <p:spPr bwMode="auto">
          <a:xfrm>
            <a:off x="10756900" y="32139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31" name="Oval 22"/>
          <p:cNvSpPr>
            <a:spLocks noChangeArrowheads="1"/>
          </p:cNvSpPr>
          <p:nvPr/>
        </p:nvSpPr>
        <p:spPr bwMode="auto">
          <a:xfrm>
            <a:off x="10756900" y="34425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32" name="Oval 23"/>
          <p:cNvSpPr>
            <a:spLocks noChangeArrowheads="1"/>
          </p:cNvSpPr>
          <p:nvPr/>
        </p:nvSpPr>
        <p:spPr bwMode="auto">
          <a:xfrm>
            <a:off x="10756900" y="3683837"/>
            <a:ext cx="63500" cy="635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3033" name="Line 24"/>
          <p:cNvSpPr>
            <a:spLocks noChangeShapeType="1"/>
          </p:cNvSpPr>
          <p:nvPr/>
        </p:nvSpPr>
        <p:spPr bwMode="auto">
          <a:xfrm>
            <a:off x="8915400" y="3912437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25"/>
          <p:cNvSpPr>
            <a:spLocks noChangeShapeType="1"/>
          </p:cNvSpPr>
          <p:nvPr/>
        </p:nvSpPr>
        <p:spPr bwMode="auto">
          <a:xfrm flipV="1">
            <a:off x="8763000" y="2921837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10880725" y="3744162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buyers</a:t>
            </a:r>
          </a:p>
        </p:txBody>
      </p:sp>
      <p:sp>
        <p:nvSpPr>
          <p:cNvPr id="43036" name="Text Box 27"/>
          <p:cNvSpPr txBox="1">
            <a:spLocks noChangeArrowheads="1"/>
          </p:cNvSpPr>
          <p:nvPr/>
        </p:nvSpPr>
        <p:spPr bwMode="auto">
          <a:xfrm>
            <a:off x="8083550" y="2905962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price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8839200" y="3988637"/>
            <a:ext cx="21336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9525000" y="4002925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feas. </a:t>
            </a:r>
            <a:r>
              <a:rPr lang="en-US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J</a:t>
            </a:r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9296400" y="2921837"/>
            <a:ext cx="2286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>
                <a:off x="9372004" y="2664209"/>
                <a:ext cx="41870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en-US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9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2004" y="2664209"/>
                <a:ext cx="418704" cy="307777"/>
              </a:xfrm>
              <a:prstGeom prst="rect">
                <a:avLst/>
              </a:prstGeom>
              <a:blipFill>
                <a:blip r:embed="rId4"/>
                <a:stretch>
                  <a:fillRect t="-3922" r="-2899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41" name="Text Box 32"/>
          <p:cNvSpPr txBox="1">
            <a:spLocks noChangeArrowheads="1"/>
          </p:cNvSpPr>
          <p:nvPr/>
        </p:nvSpPr>
        <p:spPr bwMode="auto">
          <a:xfrm>
            <a:off x="7997826" y="1828800"/>
            <a:ext cx="18319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latin typeface="Arial" panose="020B0604020202020204" pitchFamily="34" charset="0"/>
              </a:rPr>
              <a:t>Model SPMs</a:t>
            </a:r>
          </a:p>
        </p:txBody>
      </p:sp>
    </p:spTree>
    <p:extLst>
      <p:ext uri="{BB962C8B-B14F-4D97-AF65-F5344CB8AC3E}">
        <p14:creationId xmlns:p14="http://schemas.microsoft.com/office/powerpoint/2010/main" val="18318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8" grpId="0" animBg="1"/>
      <p:bldP spid="15389" grpId="0"/>
      <p:bldP spid="15390" grpId="0" animBg="1"/>
      <p:bldP spid="153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2C5C7E-ADF5-4C0A-8302-695F7A6D4D16}" type="slidenum">
              <a:rPr lang="en-US" altLang="en-US" sz="1200">
                <a:latin typeface="Garamond" panose="02020404030301010803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</a:t>
            </a:r>
            <a:r>
              <a:rPr lang="en-US" altLang="en-US" dirty="0" smtClean="0"/>
              <a:t>pplication to Bayesian auctions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758950"/>
                <a:ext cx="10439400" cy="4606925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dirty="0" smtClean="0"/>
                  <a:t>Can cast Bayesian auction design as stochastic probing problem</a:t>
                </a:r>
              </a:p>
              <a:p>
                <a:pPr lvl="1">
                  <a:buNone/>
                </a:pPr>
                <a:r>
                  <a:rPr lang="en-US" altLang="en-US" sz="2000" dirty="0" smtClean="0"/>
                  <a:t>	Outer </a:t>
                </a:r>
                <a:r>
                  <a:rPr lang="en-US" altLang="en-US" sz="2000" dirty="0"/>
                  <a:t>constraint = partition </a:t>
                </a:r>
                <a:r>
                  <a:rPr lang="en-US" altLang="en-US" sz="2000" dirty="0" err="1"/>
                  <a:t>matroid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(probe at most one dot per item)</a:t>
                </a: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 smtClean="0"/>
                  <a:t>	Inner feasibility constraint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dirty="0" smtClean="0"/>
                  <a:t>Sequential Posted-price </a:t>
                </a:r>
                <a:r>
                  <a:rPr lang="en-US" altLang="en-US" sz="2000" dirty="0" err="1" smtClean="0"/>
                  <a:t>Mechanmism</a:t>
                </a:r>
                <a:r>
                  <a:rPr lang="en-US" altLang="en-US" sz="2000" dirty="0" smtClean="0"/>
                  <a:t> via our algorithm w.r.t. LP relaxation </a:t>
                </a:r>
                <a:r>
                  <a:rPr lang="en-US" altLang="en-US" sz="2000" b="1" dirty="0" err="1" smtClean="0">
                    <a:solidFill>
                      <a:srgbClr val="0000FF"/>
                    </a:solidFill>
                  </a:rPr>
                  <a:t>LP</a:t>
                </a:r>
                <a:r>
                  <a:rPr lang="en-US" altLang="en-US" sz="2000" b="1" baseline="-25000" dirty="0" err="1" smtClean="0">
                    <a:solidFill>
                      <a:srgbClr val="0000FF"/>
                    </a:solidFill>
                  </a:rPr>
                  <a:t>p</a:t>
                </a:r>
                <a:endParaRPr lang="en-US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dirty="0" smtClean="0"/>
                  <a:t>Characterization of truthful auction 		</a:t>
                </a:r>
                <a:r>
                  <a:rPr lang="en-US" altLang="en-US" sz="1800" dirty="0" smtClean="0">
                    <a:solidFill>
                      <a:srgbClr val="990000"/>
                    </a:solidFill>
                  </a:rPr>
                  <a:t>[</a:t>
                </a:r>
                <a:r>
                  <a:rPr lang="en-US" altLang="en-US" sz="1800" dirty="0">
                    <a:solidFill>
                      <a:srgbClr val="990000"/>
                    </a:solidFill>
                  </a:rPr>
                  <a:t>Myerson ’81] [Archer, </a:t>
                </a:r>
                <a:r>
                  <a:rPr lang="en-US" altLang="en-US" sz="1800" dirty="0" err="1">
                    <a:solidFill>
                      <a:srgbClr val="990000"/>
                    </a:solidFill>
                  </a:rPr>
                  <a:t>Tardos</a:t>
                </a:r>
                <a:r>
                  <a:rPr lang="en-US" altLang="en-US" sz="1800" dirty="0">
                    <a:solidFill>
                      <a:srgbClr val="990000"/>
                    </a:solidFill>
                  </a:rPr>
                  <a:t> ’04</a:t>
                </a:r>
                <a:r>
                  <a:rPr lang="en-US" altLang="en-US" sz="1800" dirty="0" smtClean="0">
                    <a:solidFill>
                      <a:srgbClr val="990000"/>
                    </a:solidFill>
                  </a:rPr>
                  <a:t>]</a:t>
                </a:r>
                <a:r>
                  <a:rPr lang="en-US" altLang="en-US" sz="2000" dirty="0" smtClean="0"/>
                  <a:t> </a:t>
                </a:r>
                <a:endParaRPr lang="en-US" altLang="en-US" sz="20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en-US" sz="2000" dirty="0" smtClean="0"/>
                  <a:t>LP relaxation </a:t>
                </a:r>
                <a:r>
                  <a:rPr lang="en-US" altLang="en-US" sz="2000" b="1" dirty="0" err="1" smtClean="0">
                    <a:solidFill>
                      <a:srgbClr val="990000"/>
                    </a:solidFill>
                  </a:rPr>
                  <a:t>LP</a:t>
                </a:r>
                <a:r>
                  <a:rPr lang="en-US" altLang="en-US" sz="2000" b="1" baseline="-25000" dirty="0" err="1" smtClean="0">
                    <a:solidFill>
                      <a:srgbClr val="990000"/>
                    </a:solidFill>
                    <a:latin typeface="Arial" panose="020B0604020202020204" pitchFamily="34" charset="0"/>
                  </a:rPr>
                  <a:t>m</a:t>
                </a:r>
                <a:r>
                  <a:rPr lang="en-US" altLang="en-US" sz="20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en-US" altLang="en-US" sz="2000" dirty="0" smtClean="0"/>
                  <a:t>for optimal auction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b="1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000" b="1" dirty="0" err="1" smtClean="0"/>
                  <a:t>Lem</a:t>
                </a:r>
                <a:r>
                  <a:rPr lang="en-US" altLang="en-US" sz="2000" b="1" dirty="0" smtClean="0"/>
                  <a:t>: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b="1" dirty="0" err="1" smtClean="0">
                    <a:solidFill>
                      <a:srgbClr val="0000FF"/>
                    </a:solidFill>
                  </a:rPr>
                  <a:t>LP</a:t>
                </a:r>
                <a:r>
                  <a:rPr lang="en-US" altLang="en-US" sz="2000" b="1" baseline="-25000" dirty="0" err="1" smtClean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b="1" dirty="0" err="1" smtClean="0">
                    <a:solidFill>
                      <a:srgbClr val="990000"/>
                    </a:solidFill>
                  </a:rPr>
                  <a:t>LP</a:t>
                </a:r>
                <a:r>
                  <a:rPr lang="en-US" altLang="en-US" sz="2000" b="1" baseline="-25000" dirty="0" err="1" smtClean="0">
                    <a:solidFill>
                      <a:srgbClr val="990000"/>
                    </a:solidFill>
                    <a:latin typeface="Arial" panose="020B0604020202020204" pitchFamily="34" charset="0"/>
                  </a:rPr>
                  <a:t>m</a:t>
                </a:r>
                <a:endParaRPr lang="en-US" altLang="en-US" sz="2000" b="1" dirty="0" smtClean="0">
                  <a:solidFill>
                    <a:srgbClr val="990000"/>
                  </a:solidFill>
                  <a:latin typeface="Arial" panose="020B0604020202020204" pitchFamily="34" charset="0"/>
                </a:endParaRPr>
              </a:p>
              <a:p>
                <a:pPr lvl="1" eaLnBrk="1" hangingPunct="1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en-US" sz="2000" dirty="0" smtClean="0"/>
                  <a:t>Seq. Posted-price Mech. guarantee w.r.t. </a:t>
                </a:r>
                <a:r>
                  <a:rPr lang="en-US" altLang="en-US" sz="2000" dirty="0" err="1" smtClean="0"/>
                  <a:t>LP</a:t>
                </a:r>
                <a:r>
                  <a:rPr lang="en-US" altLang="en-US" sz="2000" baseline="-25000" dirty="0" err="1" smtClean="0">
                    <a:latin typeface="Arial" panose="020B0604020202020204" pitchFamily="34" charset="0"/>
                  </a:rPr>
                  <a:t>m</a:t>
                </a:r>
                <a:endParaRPr lang="en-US" altLang="en-US" sz="2000" baseline="-2500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758950"/>
                <a:ext cx="10439400" cy="4606925"/>
              </a:xfrm>
              <a:blipFill>
                <a:blip r:embed="rId2"/>
                <a:stretch>
                  <a:fillRect l="-584" t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0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02FC05-7B49-4B1F-8B10-4C52147FEE42}" type="slidenum">
              <a:rPr lang="en-US" altLang="en-US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2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References: stochastic </a:t>
            </a:r>
            <a:r>
              <a:rPr lang="en-US" altLang="en-US" dirty="0"/>
              <a:t>k</a:t>
            </a:r>
            <a:r>
              <a:rPr lang="en-US" altLang="en-US" dirty="0" smtClean="0"/>
              <a:t>napsack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20875"/>
            <a:ext cx="11010900" cy="4800600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i="1" dirty="0" smtClean="0"/>
              <a:t>B</a:t>
            </a:r>
            <a:r>
              <a:rPr lang="en-US" altLang="en-US" sz="1800" i="1" dirty="0"/>
              <a:t>. Dean, M. Goemans, J. </a:t>
            </a:r>
            <a:r>
              <a:rPr lang="en-US" altLang="en-US" sz="1800" i="1" dirty="0" err="1"/>
              <a:t>Vondrak</a:t>
            </a:r>
            <a:r>
              <a:rPr lang="en-US" altLang="en-US" sz="1800" i="1" dirty="0"/>
              <a:t>, Approximating the stochastic knapsack problem: the benefit of </a:t>
            </a:r>
            <a:r>
              <a:rPr lang="en-US" altLang="en-US" sz="1800" i="1" dirty="0" err="1"/>
              <a:t>adaptivity</a:t>
            </a:r>
            <a:r>
              <a:rPr lang="en-US" altLang="en-US" sz="1800" i="1" dirty="0"/>
              <a:t>, Math. of </a:t>
            </a:r>
            <a:r>
              <a:rPr lang="en-US" altLang="en-US" sz="1800" i="1" dirty="0" smtClean="0"/>
              <a:t>OR </a:t>
            </a:r>
            <a:r>
              <a:rPr lang="en-US" altLang="en-US" sz="1800" i="1" dirty="0"/>
              <a:t>2008</a:t>
            </a:r>
            <a:r>
              <a:rPr lang="en-US" altLang="en-US" sz="1800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i="1" dirty="0"/>
              <a:t>S. </a:t>
            </a:r>
            <a:r>
              <a:rPr lang="en-US" altLang="en-US" sz="1800" i="1" dirty="0" err="1"/>
              <a:t>Guha</a:t>
            </a:r>
            <a:r>
              <a:rPr lang="en-US" altLang="en-US" sz="1800" i="1" dirty="0"/>
              <a:t>, K. </a:t>
            </a:r>
            <a:r>
              <a:rPr lang="en-US" altLang="en-US" sz="1800" i="1" dirty="0" err="1"/>
              <a:t>Munagala</a:t>
            </a:r>
            <a:r>
              <a:rPr lang="en-US" altLang="en-US" sz="1800" i="1" dirty="0"/>
              <a:t>, Approximation algorithms for budgeted learning, STOC </a:t>
            </a:r>
            <a:r>
              <a:rPr lang="en-US" altLang="en-US" sz="1800" i="1" dirty="0" smtClean="0"/>
              <a:t>2007</a:t>
            </a:r>
            <a:endParaRPr lang="en-US" altLang="en-US" sz="1800" i="1" dirty="0"/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i="1" dirty="0" smtClean="0"/>
              <a:t>A</a:t>
            </a:r>
            <a:r>
              <a:rPr lang="en-US" altLang="en-US" sz="1800" i="1" dirty="0"/>
              <a:t>. Gupta, R. Krishnaswamy, M. Molinaro, R. Ravi, Approximation algorithms for correlated knapsacks and non-martingale bandits, FOCS, 2011</a:t>
            </a:r>
            <a:r>
              <a:rPr lang="en-US" altLang="en-US" sz="1800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/>
              <a:t>S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Guha</a:t>
            </a:r>
            <a:r>
              <a:rPr lang="en-US" altLang="en-US" sz="1800" dirty="0"/>
              <a:t> and K. </a:t>
            </a:r>
            <a:r>
              <a:rPr lang="en-US" altLang="en-US" sz="1800" dirty="0" err="1"/>
              <a:t>Munagala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Multi-armed </a:t>
            </a:r>
            <a:r>
              <a:rPr lang="en-US" altLang="en-US" sz="1800" dirty="0"/>
              <a:t>bandits </a:t>
            </a:r>
            <a:r>
              <a:rPr lang="en-US" altLang="en-US" sz="1800" dirty="0" smtClean="0"/>
              <a:t>with metric switching costs. ICALP 2009.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err="1"/>
              <a:t>Bhalgat</a:t>
            </a:r>
            <a:r>
              <a:rPr lang="en-US" altLang="en-US" sz="1800" dirty="0"/>
              <a:t>, A. </a:t>
            </a:r>
            <a:r>
              <a:rPr lang="en-US" altLang="en-US" sz="1800" dirty="0" err="1"/>
              <a:t>Goel</a:t>
            </a:r>
            <a:r>
              <a:rPr lang="en-US" altLang="en-US" sz="1800" dirty="0"/>
              <a:t>, S. Khanna, Improved approximation results for stochastic knapsack problems, SODA 2011</a:t>
            </a:r>
            <a:r>
              <a:rPr lang="en-US" altLang="en-US" sz="1800" dirty="0" smtClean="0"/>
              <a:t>.</a:t>
            </a:r>
            <a:endParaRPr lang="en-US" altLang="en-US" sz="1800" dirty="0"/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 smtClean="0"/>
              <a:t>A</a:t>
            </a:r>
            <a:r>
              <a:rPr lang="en-US" altLang="en-US" sz="1800" dirty="0"/>
              <a:t>. Gupta, R. Krishnaswamy, V. Nagarajan, R. Ravi, </a:t>
            </a:r>
            <a:r>
              <a:rPr lang="en-US" altLang="en-US" sz="1800" dirty="0" smtClean="0"/>
              <a:t>Approx. algorithms </a:t>
            </a:r>
            <a:r>
              <a:rPr lang="en-US" altLang="en-US" sz="1800" dirty="0"/>
              <a:t>for stochastic orienteering, </a:t>
            </a:r>
            <a:r>
              <a:rPr lang="en-US" altLang="en-US" sz="1800" dirty="0" smtClean="0"/>
              <a:t>SODA 2012</a:t>
            </a:r>
            <a:r>
              <a:rPr lang="en-US" altLang="en-US" sz="1800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 smtClean="0"/>
              <a:t>N</a:t>
            </a:r>
            <a:r>
              <a:rPr lang="en-US" altLang="en-US" sz="1800" dirty="0"/>
              <a:t>. Bansal, V. Nagarajan, On the </a:t>
            </a:r>
            <a:r>
              <a:rPr lang="en-US" altLang="en-US" sz="1800" dirty="0" err="1"/>
              <a:t>adaptivity</a:t>
            </a:r>
            <a:r>
              <a:rPr lang="en-US" altLang="en-US" sz="1800" dirty="0"/>
              <a:t> gap of stochastic orienteering, </a:t>
            </a:r>
            <a:r>
              <a:rPr lang="en-US" altLang="en-US" sz="1800" dirty="0" smtClean="0"/>
              <a:t>IPCO </a:t>
            </a:r>
            <a:r>
              <a:rPr lang="en-US" altLang="en-US" sz="1800" dirty="0"/>
              <a:t>2014.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800" dirty="0" smtClean="0"/>
              <a:t>J</a:t>
            </a:r>
            <a:r>
              <a:rPr lang="en-US" altLang="en-US" sz="1800" dirty="0"/>
              <a:t>. Li, W. Yuan, Stochastic combinatorial optimization via Poisson approximation, </a:t>
            </a:r>
            <a:r>
              <a:rPr lang="en-US" altLang="en-US" sz="1800" dirty="0" smtClean="0"/>
              <a:t>STOC </a:t>
            </a:r>
            <a:r>
              <a:rPr lang="en-US" altLang="en-US" sz="1800" dirty="0"/>
              <a:t>2013.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/>
              <a:t>W</a:t>
            </a:r>
            <a:r>
              <a:rPr lang="en-US" altLang="en-US" sz="1800" dirty="0"/>
              <a:t>. Ma, Improvements and generalizations of stochastic knapsack and multi-armed bandit approximation algorithms, SODA, 2014. </a:t>
            </a:r>
          </a:p>
          <a:p>
            <a:pPr marL="342900" indent="-34290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9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02FC05-7B49-4B1F-8B10-4C52147FEE42}" type="slidenum">
              <a:rPr lang="en-US" altLang="en-US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2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References: best box and stochastic matchings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20875"/>
            <a:ext cx="11010900" cy="4800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1800" i="1" dirty="0" smtClean="0"/>
              <a:t>S</a:t>
            </a:r>
            <a:r>
              <a:rPr lang="en-US" altLang="en-US" sz="1800" i="1" dirty="0"/>
              <a:t>. </a:t>
            </a:r>
            <a:r>
              <a:rPr lang="en-US" altLang="en-US" sz="1800" i="1" dirty="0" err="1"/>
              <a:t>Guha</a:t>
            </a:r>
            <a:r>
              <a:rPr lang="en-US" altLang="en-US" sz="1800" i="1" dirty="0"/>
              <a:t>, K. </a:t>
            </a:r>
            <a:r>
              <a:rPr lang="en-US" altLang="en-US" sz="1800" i="1" dirty="0" err="1"/>
              <a:t>Munagala</a:t>
            </a:r>
            <a:r>
              <a:rPr lang="en-US" altLang="en-US" sz="1800" i="1" dirty="0"/>
              <a:t>, Approximation algorithms for budgeted learning, STOC </a:t>
            </a:r>
            <a:r>
              <a:rPr lang="en-US" altLang="en-US" sz="1800" i="1" dirty="0" smtClean="0"/>
              <a:t>2007</a:t>
            </a:r>
            <a:endParaRPr lang="en-US" altLang="en-US" sz="1800" i="1" dirty="0"/>
          </a:p>
          <a:p>
            <a:pPr marL="342900" indent="-342900">
              <a:buFont typeface="+mj-lt"/>
              <a:buAutoNum type="arabicPeriod"/>
            </a:pPr>
            <a:r>
              <a:rPr lang="en-US" altLang="en-US" sz="1800" i="1" dirty="0" smtClean="0"/>
              <a:t>N. Bansal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A. Gupta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J. Li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J. </a:t>
            </a:r>
            <a:r>
              <a:rPr lang="en-US" altLang="en-US" sz="1800" i="1" dirty="0" err="1" smtClean="0"/>
              <a:t>Mestre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V. Nagarajan</a:t>
            </a:r>
            <a:r>
              <a:rPr lang="en-US" altLang="en-US" sz="1800" i="1" dirty="0"/>
              <a:t>, </a:t>
            </a:r>
            <a:r>
              <a:rPr lang="en-US" altLang="en-US" sz="1800" i="1" dirty="0" smtClean="0"/>
              <a:t>A. </a:t>
            </a:r>
            <a:r>
              <a:rPr lang="en-US" altLang="en-US" sz="1800" i="1" dirty="0" err="1" smtClean="0"/>
              <a:t>Rudra</a:t>
            </a:r>
            <a:r>
              <a:rPr lang="en-US" altLang="en-US" sz="1800" i="1" dirty="0"/>
              <a:t>. When LP is the Cure for Your Matching Woes: Improved Bounds for Stochastic </a:t>
            </a:r>
            <a:r>
              <a:rPr lang="en-US" altLang="en-US" sz="1800" i="1" dirty="0" smtClean="0"/>
              <a:t>Matchings, ESA 2011.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smtClean="0"/>
              <a:t>N</a:t>
            </a:r>
            <a:r>
              <a:rPr lang="en-US" altLang="en-US" sz="1800" dirty="0"/>
              <a:t>. Chen, N. </a:t>
            </a:r>
            <a:r>
              <a:rPr lang="en-US" altLang="en-US" sz="1800" dirty="0" err="1"/>
              <a:t>Immorlica</a:t>
            </a:r>
            <a:r>
              <a:rPr lang="en-US" altLang="en-US" sz="1800" dirty="0"/>
              <a:t>, A. R. </a:t>
            </a:r>
            <a:r>
              <a:rPr lang="en-US" altLang="en-US" sz="1800" dirty="0" err="1"/>
              <a:t>Karlin</a:t>
            </a:r>
            <a:r>
              <a:rPr lang="en-US" altLang="en-US" sz="1800" dirty="0"/>
              <a:t>, M. </a:t>
            </a:r>
            <a:r>
              <a:rPr lang="en-US" altLang="en-US" sz="1800" dirty="0" err="1"/>
              <a:t>Mahdian</a:t>
            </a:r>
            <a:r>
              <a:rPr lang="en-US" altLang="en-US" sz="1800" dirty="0"/>
              <a:t>, and A. </a:t>
            </a:r>
            <a:r>
              <a:rPr lang="en-US" altLang="en-US" sz="1800" dirty="0" err="1"/>
              <a:t>Rudra</a:t>
            </a:r>
            <a:r>
              <a:rPr lang="en-US" altLang="en-US" sz="1800" dirty="0"/>
              <a:t>.  Approximating matches made in </a:t>
            </a:r>
            <a:br>
              <a:rPr lang="en-US" altLang="en-US" sz="1800" dirty="0"/>
            </a:br>
            <a:r>
              <a:rPr lang="en-US" altLang="en-US" sz="1800" dirty="0"/>
              <a:t>heaven.  ICALP </a:t>
            </a:r>
            <a:r>
              <a:rPr lang="en-US" altLang="en-US" sz="1800" dirty="0" smtClean="0"/>
              <a:t>2009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smtClean="0"/>
              <a:t>Gupta and V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Nagarajan</a:t>
            </a:r>
            <a:r>
              <a:rPr lang="en-US" altLang="en-US" sz="1800" dirty="0"/>
              <a:t>.  </a:t>
            </a:r>
            <a:r>
              <a:rPr lang="en-US" altLang="en-US" sz="1800" dirty="0" smtClean="0"/>
              <a:t>A stochastic probing problem with applications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IPCO 2013.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/>
              <a:t>A. </a:t>
            </a:r>
            <a:r>
              <a:rPr lang="en-US" altLang="en-US" sz="1800" dirty="0" smtClean="0"/>
              <a:t>Gupta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V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Nagarajan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S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Singla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Algorithms and </a:t>
            </a:r>
            <a:r>
              <a:rPr lang="en-US" altLang="en-US" sz="1800" dirty="0" err="1" smtClean="0"/>
              <a:t>adaptivity</a:t>
            </a:r>
            <a:r>
              <a:rPr lang="en-US" altLang="en-US" sz="1800" dirty="0" smtClean="0"/>
              <a:t> gaps for stochastic probing. SODA 2016.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/>
              <a:t>M. Adamczyk, M. </a:t>
            </a:r>
            <a:r>
              <a:rPr lang="en-US" altLang="en-US" sz="1800" dirty="0" err="1"/>
              <a:t>Sviridenko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J</a:t>
            </a:r>
            <a:r>
              <a:rPr lang="en-US" altLang="en-US" sz="1800" dirty="0"/>
              <a:t>. Ward.  </a:t>
            </a:r>
            <a:r>
              <a:rPr lang="en-US" altLang="en-US" sz="1800" dirty="0" smtClean="0"/>
              <a:t>Submodular </a:t>
            </a:r>
            <a:r>
              <a:rPr lang="en-US" altLang="en-US" sz="1800" dirty="0"/>
              <a:t>stochastic probing on </a:t>
            </a:r>
            <a:r>
              <a:rPr lang="en-US" altLang="en-US" sz="1800" dirty="0" err="1"/>
              <a:t>matroids</a:t>
            </a:r>
            <a:r>
              <a:rPr lang="en-US" altLang="en-US" sz="1800" dirty="0"/>
              <a:t>.  </a:t>
            </a:r>
            <a:r>
              <a:rPr lang="en-US" altLang="en-US" sz="1800" dirty="0" smtClean="0"/>
              <a:t>STACS 2014.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/>
              <a:t>M. </a:t>
            </a:r>
            <a:r>
              <a:rPr lang="en-US" altLang="en-US" sz="1800" dirty="0" smtClean="0"/>
              <a:t>Adamczyk</a:t>
            </a:r>
            <a:r>
              <a:rPr lang="en-US" altLang="en-US" sz="1800" dirty="0"/>
              <a:t>. </a:t>
            </a:r>
            <a:r>
              <a:rPr lang="en-US" altLang="en-US" sz="1800" dirty="0" smtClean="0"/>
              <a:t>Improved analysis of the greedy  algorithm for stochastic matching. IPL 2011.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112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Example: Stochastic Knapsack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8200" y="1817228"/>
            <a:ext cx="80010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Feasible solution: select jobs sequentially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616200" y="3363913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 flipV="1">
            <a:off x="1928813" y="4049713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963738" y="4154488"/>
            <a:ext cx="677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</a:t>
            </a:r>
            <a:r>
              <a:rPr lang="en-US" altLang="en-US" sz="1800" b="1" baseline="-25000">
                <a:solidFill>
                  <a:srgbClr val="008000"/>
                </a:solidFill>
              </a:rPr>
              <a:t>1</a:t>
            </a:r>
            <a:r>
              <a:rPr lang="en-US" altLang="en-US" sz="1800" b="1">
                <a:solidFill>
                  <a:srgbClr val="008000"/>
                </a:solidFill>
              </a:rPr>
              <a:t> = 1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717675" y="3392488"/>
            <a:ext cx="78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S</a:t>
            </a:r>
            <a:r>
              <a:rPr lang="en-US" altLang="en-US" sz="1700" baseline="-25000"/>
              <a:t>1</a:t>
            </a:r>
            <a:r>
              <a:rPr lang="en-US" altLang="en-US" sz="1700"/>
              <a:t>=0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Pr=1/2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2327275" y="2782888"/>
            <a:ext cx="78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S</a:t>
            </a:r>
            <a:r>
              <a:rPr lang="en-US" altLang="en-US" sz="1700" baseline="-25000"/>
              <a:t>1</a:t>
            </a:r>
            <a:r>
              <a:rPr lang="en-US" altLang="en-US" sz="1700"/>
              <a:t>=5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Pr=1/2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3830638" y="3363913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657601" y="4154488"/>
            <a:ext cx="677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</a:t>
            </a:r>
            <a:r>
              <a:rPr lang="en-US" altLang="en-US" sz="1800" b="1" baseline="-25000">
                <a:solidFill>
                  <a:srgbClr val="008000"/>
                </a:solidFill>
              </a:rPr>
              <a:t>2</a:t>
            </a:r>
            <a:r>
              <a:rPr lang="en-US" altLang="en-US" sz="1800" b="1">
                <a:solidFill>
                  <a:srgbClr val="008000"/>
                </a:solidFill>
              </a:rPr>
              <a:t> = 1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3733801" y="2782888"/>
            <a:ext cx="587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S</a:t>
            </a:r>
            <a:r>
              <a:rPr lang="en-US" altLang="en-US" sz="1700" baseline="-25000"/>
              <a:t>2</a:t>
            </a:r>
            <a:r>
              <a:rPr lang="en-US" altLang="en-US" sz="1700"/>
              <a:t>=5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Pr=1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5705475" y="3163889"/>
            <a:ext cx="304800" cy="962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57" name="Rectangle 14"/>
          <p:cNvSpPr>
            <a:spLocks noChangeArrowheads="1"/>
          </p:cNvSpPr>
          <p:nvPr/>
        </p:nvSpPr>
        <p:spPr bwMode="auto">
          <a:xfrm flipV="1">
            <a:off x="5040313" y="4049713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58" name="Text Box 15"/>
          <p:cNvSpPr txBox="1">
            <a:spLocks noChangeArrowheads="1"/>
          </p:cNvSpPr>
          <p:nvPr/>
        </p:nvSpPr>
        <p:spPr bwMode="auto">
          <a:xfrm>
            <a:off x="5181600" y="4154488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</a:t>
            </a:r>
            <a:r>
              <a:rPr lang="en-US" altLang="en-US" sz="1800" b="1" baseline="-25000">
                <a:solidFill>
                  <a:srgbClr val="008000"/>
                </a:solidFill>
              </a:rPr>
              <a:t>3</a:t>
            </a:r>
            <a:r>
              <a:rPr lang="en-US" altLang="en-US" sz="1800" b="1">
                <a:solidFill>
                  <a:srgbClr val="008000"/>
                </a:solidFill>
              </a:rPr>
              <a:t> = 10</a:t>
            </a: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4845050" y="3392488"/>
            <a:ext cx="750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S</a:t>
            </a:r>
            <a:r>
              <a:rPr lang="en-US" altLang="en-US" sz="1700" baseline="-25000"/>
              <a:t>3</a:t>
            </a:r>
            <a:r>
              <a:rPr lang="en-US" altLang="en-US" sz="1700"/>
              <a:t>=0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Pr=0.1</a:t>
            </a:r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5486400" y="2590800"/>
            <a:ext cx="7508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S</a:t>
            </a:r>
            <a:r>
              <a:rPr lang="en-US" altLang="en-US" sz="1700" baseline="-25000"/>
              <a:t>3</a:t>
            </a:r>
            <a:r>
              <a:rPr lang="en-US" altLang="en-US" sz="1700"/>
              <a:t>=6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00"/>
              <a:t>Pr=0.9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7086600" y="3763963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8016875" y="3192463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8016875" y="4411663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8931275" y="3197225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4054" name="Line 22"/>
          <p:cNvSpPr>
            <a:spLocks noChangeShapeType="1"/>
          </p:cNvSpPr>
          <p:nvPr/>
        </p:nvSpPr>
        <p:spPr bwMode="auto">
          <a:xfrm flipV="1">
            <a:off x="7407275" y="3349625"/>
            <a:ext cx="609600" cy="4572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>
            <a:off x="7407275" y="4035425"/>
            <a:ext cx="609600" cy="609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7323139" y="3260725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7323139" y="4327525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1</a:t>
            </a:r>
            <a:r>
              <a:rPr lang="en-US" altLang="en-US" sz="1600">
                <a:solidFill>
                  <a:srgbClr val="FF0000"/>
                </a:solidFill>
              </a:rPr>
              <a:t>=5</a:t>
            </a: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V="1">
            <a:off x="8321675" y="3425825"/>
            <a:ext cx="6096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8385175" y="3092450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2</a:t>
            </a:r>
            <a:r>
              <a:rPr lang="en-US" altLang="en-US" sz="1600">
                <a:solidFill>
                  <a:srgbClr val="FF0000"/>
                </a:solidFill>
              </a:rPr>
              <a:t>=5</a:t>
            </a:r>
          </a:p>
        </p:txBody>
      </p:sp>
      <p:sp>
        <p:nvSpPr>
          <p:cNvPr id="44060" name="Line 28"/>
          <p:cNvSpPr>
            <a:spLocks noChangeShapeType="1"/>
          </p:cNvSpPr>
          <p:nvPr/>
        </p:nvSpPr>
        <p:spPr bwMode="auto">
          <a:xfrm flipV="1">
            <a:off x="8321675" y="4340225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8321675" y="4721225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8297864" y="4038600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3</a:t>
            </a:r>
            <a:r>
              <a:rPr lang="en-US" altLang="en-US" sz="160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8293100" y="4845050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3</a:t>
            </a:r>
            <a:r>
              <a:rPr lang="en-US" altLang="en-US" sz="1600">
                <a:solidFill>
                  <a:srgbClr val="FF0000"/>
                </a:solidFill>
              </a:rPr>
              <a:t>=6</a:t>
            </a: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9220200" y="3109913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Line 33"/>
          <p:cNvSpPr>
            <a:spLocks noChangeShapeType="1"/>
          </p:cNvSpPr>
          <p:nvPr/>
        </p:nvSpPr>
        <p:spPr bwMode="auto">
          <a:xfrm>
            <a:off x="9220200" y="3490913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9196389" y="2743200"/>
            <a:ext cx="554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3</a:t>
            </a:r>
            <a:r>
              <a:rPr lang="en-US" altLang="en-US" sz="160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9191625" y="3625850"/>
            <a:ext cx="554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S</a:t>
            </a:r>
            <a:r>
              <a:rPr lang="en-US" altLang="en-US" sz="1600" baseline="-25000">
                <a:solidFill>
                  <a:srgbClr val="FF0000"/>
                </a:solidFill>
              </a:rPr>
              <a:t>3</a:t>
            </a:r>
            <a:r>
              <a:rPr lang="en-US" altLang="en-US" sz="1600">
                <a:solidFill>
                  <a:srgbClr val="FF0000"/>
                </a:solidFill>
              </a:rPr>
              <a:t>=6</a:t>
            </a:r>
          </a:p>
        </p:txBody>
      </p:sp>
      <p:sp>
        <p:nvSpPr>
          <p:cNvPr id="44068" name="Rectangle 36"/>
          <p:cNvSpPr>
            <a:spLocks noChangeArrowheads="1"/>
          </p:cNvSpPr>
          <p:nvPr/>
        </p:nvSpPr>
        <p:spPr bwMode="auto">
          <a:xfrm>
            <a:off x="8915400" y="417195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4069" name="Rectangle 37"/>
          <p:cNvSpPr>
            <a:spLocks noChangeArrowheads="1"/>
          </p:cNvSpPr>
          <p:nvPr/>
        </p:nvSpPr>
        <p:spPr bwMode="auto">
          <a:xfrm>
            <a:off x="8915400" y="470535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9829800" y="295275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9829800" y="3486150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83" name="Rectangle 40"/>
          <p:cNvSpPr>
            <a:spLocks noChangeArrowheads="1"/>
          </p:cNvSpPr>
          <p:nvPr/>
        </p:nvSpPr>
        <p:spPr bwMode="auto">
          <a:xfrm>
            <a:off x="1752600" y="2692400"/>
            <a:ext cx="12954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84" name="Rectangle 41"/>
          <p:cNvSpPr>
            <a:spLocks noChangeArrowheads="1"/>
          </p:cNvSpPr>
          <p:nvPr/>
        </p:nvSpPr>
        <p:spPr bwMode="auto">
          <a:xfrm>
            <a:off x="3505200" y="2692400"/>
            <a:ext cx="9144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6185" name="Rectangle 42"/>
          <p:cNvSpPr>
            <a:spLocks noChangeArrowheads="1"/>
          </p:cNvSpPr>
          <p:nvPr/>
        </p:nvSpPr>
        <p:spPr bwMode="auto">
          <a:xfrm>
            <a:off x="4876800" y="2616200"/>
            <a:ext cx="1295400" cy="1905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9921876" y="2900363"/>
            <a:ext cx="39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12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9921875" y="3465513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8991601" y="4151313"/>
            <a:ext cx="39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11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9007475" y="46990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2057400" y="5611051"/>
            <a:ext cx="75819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663300"/>
                </a:solidFill>
              </a:rPr>
              <a:t>E [ Reward ] = ½ * [0.1*12 + 0.9*2]  +  ½ * [0.1*11 + 0.9*1] = 2.5</a:t>
            </a:r>
          </a:p>
        </p:txBody>
      </p:sp>
      <p:sp>
        <p:nvSpPr>
          <p:cNvPr id="6191" name="Text Box 48"/>
          <p:cNvSpPr txBox="1">
            <a:spLocks noChangeArrowheads="1"/>
          </p:cNvSpPr>
          <p:nvPr/>
        </p:nvSpPr>
        <p:spPr bwMode="auto">
          <a:xfrm>
            <a:off x="3124200" y="4657726"/>
            <a:ext cx="1506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Budget B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81" name="Text Box 49"/>
              <p:cNvSpPr txBox="1">
                <a:spLocks noChangeArrowheads="1"/>
              </p:cNvSpPr>
              <p:nvPr/>
            </p:nvSpPr>
            <p:spPr bwMode="auto">
              <a:xfrm>
                <a:off x="9618664" y="4495801"/>
                <a:ext cx="1627946" cy="646331"/>
              </a:xfrm>
              <a:prstGeom prst="rect">
                <a:avLst/>
              </a:prstGeom>
              <a:noFill/>
              <a:ln w="127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 b="1" dirty="0" smtClean="0">
                    <a:solidFill>
                      <a:srgbClr val="008000"/>
                    </a:solidFill>
                  </a:rPr>
                  <a:t>Did not finish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altLang="en-US" sz="1800" b="1" dirty="0" smtClean="0">
                    <a:solidFill>
                      <a:srgbClr val="008000"/>
                    </a:solidFill>
                  </a:rPr>
                  <a:t>no reward </a:t>
                </a:r>
                <a:r>
                  <a:rPr lang="en-US" altLang="en-US" sz="1800" b="1" dirty="0">
                    <a:solidFill>
                      <a:srgbClr val="008000"/>
                    </a:solidFill>
                  </a:rPr>
                  <a:t>r</a:t>
                </a:r>
                <a:r>
                  <a:rPr lang="en-US" altLang="en-US" sz="1800" b="1" baseline="-25000" dirty="0">
                    <a:solidFill>
                      <a:srgbClr val="008000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4408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8664" y="4495801"/>
                <a:ext cx="1627946" cy="646331"/>
              </a:xfrm>
              <a:prstGeom prst="rect">
                <a:avLst/>
              </a:prstGeom>
              <a:blipFill>
                <a:blip r:embed="rId3"/>
                <a:stretch>
                  <a:fillRect l="-2974" t="-4630" b="-12037"/>
                </a:stretch>
              </a:blipFill>
              <a:ln w="127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82" name="Line 50"/>
          <p:cNvSpPr>
            <a:spLocks noChangeShapeType="1"/>
          </p:cNvSpPr>
          <p:nvPr/>
        </p:nvSpPr>
        <p:spPr bwMode="auto">
          <a:xfrm flipV="1">
            <a:off x="9906000" y="3810000"/>
            <a:ext cx="0" cy="68580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3" name="Line 51"/>
          <p:cNvSpPr>
            <a:spLocks noChangeShapeType="1"/>
          </p:cNvSpPr>
          <p:nvPr/>
        </p:nvSpPr>
        <p:spPr bwMode="auto">
          <a:xfrm flipH="1">
            <a:off x="8991600" y="4572000"/>
            <a:ext cx="609600" cy="15240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7620001" y="3535364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0.5</a:t>
            </a:r>
          </a:p>
        </p:txBody>
      </p:sp>
      <p:sp>
        <p:nvSpPr>
          <p:cNvPr id="44085" name="Text Box 53"/>
          <p:cNvSpPr txBox="1">
            <a:spLocks noChangeArrowheads="1"/>
          </p:cNvSpPr>
          <p:nvPr/>
        </p:nvSpPr>
        <p:spPr bwMode="auto">
          <a:xfrm>
            <a:off x="7620001" y="4114800"/>
            <a:ext cx="377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0.5</a:t>
            </a:r>
          </a:p>
        </p:txBody>
      </p:sp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8537576" y="4343400"/>
            <a:ext cx="377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0.1</a:t>
            </a:r>
          </a:p>
        </p:txBody>
      </p:sp>
      <p:sp>
        <p:nvSpPr>
          <p:cNvPr id="44087" name="Text Box 55"/>
          <p:cNvSpPr txBox="1">
            <a:spLocks noChangeArrowheads="1"/>
          </p:cNvSpPr>
          <p:nvPr/>
        </p:nvSpPr>
        <p:spPr bwMode="auto">
          <a:xfrm>
            <a:off x="8537576" y="4602164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0.9</a:t>
            </a:r>
          </a:p>
        </p:txBody>
      </p:sp>
      <p:sp>
        <p:nvSpPr>
          <p:cNvPr id="44088" name="Text Box 56"/>
          <p:cNvSpPr txBox="1">
            <a:spLocks noChangeArrowheads="1"/>
          </p:cNvSpPr>
          <p:nvPr/>
        </p:nvSpPr>
        <p:spPr bwMode="auto">
          <a:xfrm>
            <a:off x="9528176" y="3124200"/>
            <a:ext cx="377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0.1</a:t>
            </a:r>
          </a:p>
        </p:txBody>
      </p:sp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9528176" y="3382964"/>
            <a:ext cx="377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0.9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BEB83F-8992-4C0B-91CE-AF5402BAF1E8}" type="slidenum">
              <a:rPr lang="en-US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 animBg="1"/>
      <p:bldP spid="44051" grpId="0" animBg="1"/>
      <p:bldP spid="44052" grpId="0" animBg="1"/>
      <p:bldP spid="44053" grpId="0" animBg="1"/>
      <p:bldP spid="44056" grpId="0"/>
      <p:bldP spid="44057" grpId="0"/>
      <p:bldP spid="44059" grpId="0"/>
      <p:bldP spid="44062" grpId="0"/>
      <p:bldP spid="44063" grpId="0"/>
      <p:bldP spid="44066" grpId="0"/>
      <p:bldP spid="44067" grpId="0"/>
      <p:bldP spid="44068" grpId="0" animBg="1"/>
      <p:bldP spid="44069" grpId="0" animBg="1"/>
      <p:bldP spid="44070" grpId="0" animBg="1"/>
      <p:bldP spid="44071" grpId="0" animBg="1"/>
      <p:bldP spid="44075" grpId="0"/>
      <p:bldP spid="44076" grpId="0"/>
      <p:bldP spid="44077" grpId="0"/>
      <p:bldP spid="44078" grpId="0"/>
      <p:bldP spid="44079" grpId="0"/>
      <p:bldP spid="44081" grpId="0" animBg="1"/>
      <p:bldP spid="44084" grpId="0"/>
      <p:bldP spid="44085" grpId="0"/>
      <p:bldP spid="44086" grpId="0"/>
      <p:bldP spid="44087" grpId="0"/>
      <p:bldP spid="44088" grpId="0"/>
      <p:bldP spid="440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Representing Solutions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4956" y="1895475"/>
            <a:ext cx="8458200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009900"/>
                </a:solidFill>
              </a:rPr>
              <a:t>Decision tree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rgbClr val="0000FF"/>
                </a:solidFill>
              </a:rPr>
              <a:t>dynamic program</a:t>
            </a:r>
          </a:p>
          <a:p>
            <a:pPr lvl="1" eaLnBrk="1" hangingPunct="1"/>
            <a:r>
              <a:rPr lang="en-US" altLang="en-US" b="1" dirty="0" smtClean="0">
                <a:solidFill>
                  <a:srgbClr val="FF0000"/>
                </a:solidFill>
              </a:rPr>
              <a:t>nodes</a:t>
            </a:r>
            <a:r>
              <a:rPr lang="en-US" altLang="en-US" dirty="0" smtClean="0"/>
              <a:t> represent </a:t>
            </a:r>
            <a:r>
              <a:rPr lang="en-US" altLang="en-US" i="1" dirty="0" smtClean="0"/>
              <a:t>residual budget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jobs already chosen</a:t>
            </a:r>
          </a:p>
          <a:p>
            <a:pPr lvl="1" eaLnBrk="1" hangingPunct="1"/>
            <a:r>
              <a:rPr lang="en-US" altLang="en-US" b="1" dirty="0" smtClean="0">
                <a:solidFill>
                  <a:srgbClr val="996633"/>
                </a:solidFill>
              </a:rPr>
              <a:t>branches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represent random size outcomes</a:t>
            </a:r>
            <a:endParaRPr lang="en-US" altLang="en-US" dirty="0" smtClean="0">
              <a:solidFill>
                <a:srgbClr val="993300"/>
              </a:solidFill>
            </a:endParaRPr>
          </a:p>
          <a:p>
            <a:pPr lvl="1" eaLnBrk="1" hangingPunct="1"/>
            <a:r>
              <a:rPr lang="en-US" altLang="en-US" dirty="0" smtClean="0"/>
              <a:t>a.k.a. </a:t>
            </a:r>
            <a:r>
              <a:rPr lang="en-US" altLang="en-US" i="1" dirty="0" smtClean="0"/>
              <a:t>adaptive policy</a:t>
            </a:r>
          </a:p>
          <a:p>
            <a:pPr marL="0" indent="0">
              <a:buNone/>
            </a:pPr>
            <a:r>
              <a:rPr lang="en-US" altLang="en-US" dirty="0" smtClean="0"/>
              <a:t>Markov Decision Process, we can solve by dynamic program.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434138" y="5567020"/>
            <a:ext cx="119062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7162801" y="48383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6477000" y="4881219"/>
            <a:ext cx="685800" cy="6858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6477000" y="5643219"/>
            <a:ext cx="609600" cy="3810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438401" y="5338420"/>
            <a:ext cx="119063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3462338" y="4795495"/>
            <a:ext cx="119062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3429001" y="59813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 flipV="1">
            <a:off x="2514600" y="4838357"/>
            <a:ext cx="947738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13"/>
          <p:cNvSpPr>
            <a:spLocks noChangeShapeType="1"/>
          </p:cNvSpPr>
          <p:nvPr/>
        </p:nvSpPr>
        <p:spPr bwMode="auto">
          <a:xfrm>
            <a:off x="2514600" y="5447957"/>
            <a:ext cx="914400" cy="576262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3514725" y="6100419"/>
            <a:ext cx="5334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 flipV="1">
            <a:off x="3514725" y="5871819"/>
            <a:ext cx="5334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3581400" y="4881219"/>
            <a:ext cx="533400" cy="3810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 flipV="1">
            <a:off x="3581400" y="4805019"/>
            <a:ext cx="5334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Text Box 18"/>
          <p:cNvSpPr txBox="1">
            <a:spLocks noChangeArrowheads="1"/>
          </p:cNvSpPr>
          <p:nvPr/>
        </p:nvSpPr>
        <p:spPr bwMode="auto">
          <a:xfrm>
            <a:off x="4638675" y="5030444"/>
            <a:ext cx="71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. . . .</a:t>
            </a:r>
          </a:p>
        </p:txBody>
      </p:sp>
      <p:sp>
        <p:nvSpPr>
          <p:cNvPr id="7186" name="Text Box 19"/>
          <p:cNvSpPr txBox="1">
            <a:spLocks noChangeArrowheads="1"/>
          </p:cNvSpPr>
          <p:nvPr/>
        </p:nvSpPr>
        <p:spPr bwMode="auto">
          <a:xfrm>
            <a:off x="1905000" y="4217644"/>
            <a:ext cx="1784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9900"/>
                </a:solidFill>
              </a:rPr>
              <a:t>Eg. policy tree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8877300" y="2180819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i="1"/>
              <a:t>Describing policy may take exponential space</a:t>
            </a:r>
          </a:p>
        </p:txBody>
      </p:sp>
      <p:sp>
        <p:nvSpPr>
          <p:cNvPr id="7188" name="Line 21"/>
          <p:cNvSpPr>
            <a:spLocks noChangeShapeType="1"/>
          </p:cNvSpPr>
          <p:nvPr/>
        </p:nvSpPr>
        <p:spPr bwMode="auto">
          <a:xfrm flipV="1">
            <a:off x="3505200" y="4424019"/>
            <a:ext cx="533400" cy="3810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Rectangle 22"/>
          <p:cNvSpPr>
            <a:spLocks noChangeArrowheads="1"/>
          </p:cNvSpPr>
          <p:nvPr/>
        </p:nvSpPr>
        <p:spPr bwMode="auto">
          <a:xfrm>
            <a:off x="4038601" y="43811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0" name="Rectangle 23"/>
          <p:cNvSpPr>
            <a:spLocks noChangeArrowheads="1"/>
          </p:cNvSpPr>
          <p:nvPr/>
        </p:nvSpPr>
        <p:spPr bwMode="auto">
          <a:xfrm>
            <a:off x="4114801" y="47621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1" name="Rectangle 24"/>
          <p:cNvSpPr>
            <a:spLocks noChangeArrowheads="1"/>
          </p:cNvSpPr>
          <p:nvPr/>
        </p:nvSpPr>
        <p:spPr bwMode="auto">
          <a:xfrm>
            <a:off x="4114801" y="52193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2" name="Rectangle 25"/>
          <p:cNvSpPr>
            <a:spLocks noChangeArrowheads="1"/>
          </p:cNvSpPr>
          <p:nvPr/>
        </p:nvSpPr>
        <p:spPr bwMode="auto">
          <a:xfrm>
            <a:off x="4038601" y="57527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3" name="Rectangle 26"/>
          <p:cNvSpPr>
            <a:spLocks noChangeArrowheads="1"/>
          </p:cNvSpPr>
          <p:nvPr/>
        </p:nvSpPr>
        <p:spPr bwMode="auto">
          <a:xfrm>
            <a:off x="4038601" y="62861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4" name="Line 27"/>
          <p:cNvSpPr>
            <a:spLocks noChangeShapeType="1"/>
          </p:cNvSpPr>
          <p:nvPr/>
        </p:nvSpPr>
        <p:spPr bwMode="auto">
          <a:xfrm>
            <a:off x="4191000" y="5338419"/>
            <a:ext cx="5334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5" name="Line 28"/>
          <p:cNvSpPr>
            <a:spLocks noChangeShapeType="1"/>
          </p:cNvSpPr>
          <p:nvPr/>
        </p:nvSpPr>
        <p:spPr bwMode="auto">
          <a:xfrm flipV="1">
            <a:off x="4191000" y="5109819"/>
            <a:ext cx="5334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6" name="Rectangle 29"/>
          <p:cNvSpPr>
            <a:spLocks noChangeArrowheads="1"/>
          </p:cNvSpPr>
          <p:nvPr/>
        </p:nvSpPr>
        <p:spPr bwMode="auto">
          <a:xfrm>
            <a:off x="7119938" y="5981357"/>
            <a:ext cx="119062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7" name="Rectangle 30"/>
          <p:cNvSpPr>
            <a:spLocks noChangeArrowheads="1"/>
          </p:cNvSpPr>
          <p:nvPr/>
        </p:nvSpPr>
        <p:spPr bwMode="auto">
          <a:xfrm>
            <a:off x="7805738" y="4576420"/>
            <a:ext cx="119062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8" name="Rectangle 31"/>
          <p:cNvSpPr>
            <a:spLocks noChangeArrowheads="1"/>
          </p:cNvSpPr>
          <p:nvPr/>
        </p:nvSpPr>
        <p:spPr bwMode="auto">
          <a:xfrm>
            <a:off x="7805738" y="5643220"/>
            <a:ext cx="119062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99" name="Rectangle 32"/>
          <p:cNvSpPr>
            <a:spLocks noChangeArrowheads="1"/>
          </p:cNvSpPr>
          <p:nvPr/>
        </p:nvSpPr>
        <p:spPr bwMode="auto">
          <a:xfrm>
            <a:off x="7848601" y="50669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00" name="Rectangle 33"/>
          <p:cNvSpPr>
            <a:spLocks noChangeArrowheads="1"/>
          </p:cNvSpPr>
          <p:nvPr/>
        </p:nvSpPr>
        <p:spPr bwMode="auto">
          <a:xfrm>
            <a:off x="7839076" y="62861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01" name="Rectangle 34"/>
          <p:cNvSpPr>
            <a:spLocks noChangeArrowheads="1"/>
          </p:cNvSpPr>
          <p:nvPr/>
        </p:nvSpPr>
        <p:spPr bwMode="auto">
          <a:xfrm>
            <a:off x="8643938" y="4576420"/>
            <a:ext cx="119062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02" name="Rectangle 35"/>
          <p:cNvSpPr>
            <a:spLocks noChangeArrowheads="1"/>
          </p:cNvSpPr>
          <p:nvPr/>
        </p:nvSpPr>
        <p:spPr bwMode="auto">
          <a:xfrm>
            <a:off x="8601076" y="5643220"/>
            <a:ext cx="119063" cy="1190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03" name="Rectangle 36"/>
          <p:cNvSpPr>
            <a:spLocks noChangeArrowheads="1"/>
          </p:cNvSpPr>
          <p:nvPr/>
        </p:nvSpPr>
        <p:spPr bwMode="auto">
          <a:xfrm>
            <a:off x="8686801" y="50669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04" name="Rectangle 37"/>
          <p:cNvSpPr>
            <a:spLocks noChangeArrowheads="1"/>
          </p:cNvSpPr>
          <p:nvPr/>
        </p:nvSpPr>
        <p:spPr bwMode="auto">
          <a:xfrm>
            <a:off x="8677276" y="6209957"/>
            <a:ext cx="119063" cy="11906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05" name="Line 38"/>
          <p:cNvSpPr>
            <a:spLocks noChangeShapeType="1"/>
          </p:cNvSpPr>
          <p:nvPr/>
        </p:nvSpPr>
        <p:spPr bwMode="auto">
          <a:xfrm>
            <a:off x="7239000" y="6100419"/>
            <a:ext cx="6096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6" name="Line 39"/>
          <p:cNvSpPr>
            <a:spLocks noChangeShapeType="1"/>
          </p:cNvSpPr>
          <p:nvPr/>
        </p:nvSpPr>
        <p:spPr bwMode="auto">
          <a:xfrm>
            <a:off x="7239000" y="4957419"/>
            <a:ext cx="609600" cy="6858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7" name="Line 40"/>
          <p:cNvSpPr>
            <a:spLocks noChangeShapeType="1"/>
          </p:cNvSpPr>
          <p:nvPr/>
        </p:nvSpPr>
        <p:spPr bwMode="auto">
          <a:xfrm flipV="1">
            <a:off x="7239000" y="5795619"/>
            <a:ext cx="6096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41"/>
          <p:cNvSpPr>
            <a:spLocks noChangeShapeType="1"/>
          </p:cNvSpPr>
          <p:nvPr/>
        </p:nvSpPr>
        <p:spPr bwMode="auto">
          <a:xfrm>
            <a:off x="7239000" y="4881219"/>
            <a:ext cx="6096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2"/>
          <p:cNvSpPr>
            <a:spLocks noChangeShapeType="1"/>
          </p:cNvSpPr>
          <p:nvPr/>
        </p:nvSpPr>
        <p:spPr bwMode="auto">
          <a:xfrm flipV="1">
            <a:off x="7239000" y="4652619"/>
            <a:ext cx="609600" cy="228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0" name="Line 43"/>
          <p:cNvSpPr>
            <a:spLocks noChangeShapeType="1"/>
          </p:cNvSpPr>
          <p:nvPr/>
        </p:nvSpPr>
        <p:spPr bwMode="auto">
          <a:xfrm flipV="1">
            <a:off x="7924800" y="4652619"/>
            <a:ext cx="762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Line 44"/>
          <p:cNvSpPr>
            <a:spLocks noChangeShapeType="1"/>
          </p:cNvSpPr>
          <p:nvPr/>
        </p:nvSpPr>
        <p:spPr bwMode="auto">
          <a:xfrm flipV="1">
            <a:off x="7924800" y="5109819"/>
            <a:ext cx="762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5"/>
          <p:cNvSpPr>
            <a:spLocks noChangeShapeType="1"/>
          </p:cNvSpPr>
          <p:nvPr/>
        </p:nvSpPr>
        <p:spPr bwMode="auto">
          <a:xfrm>
            <a:off x="7924800" y="5719419"/>
            <a:ext cx="762000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Line 46"/>
          <p:cNvSpPr>
            <a:spLocks noChangeShapeType="1"/>
          </p:cNvSpPr>
          <p:nvPr/>
        </p:nvSpPr>
        <p:spPr bwMode="auto">
          <a:xfrm flipV="1">
            <a:off x="7924800" y="6329019"/>
            <a:ext cx="7620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47"/>
          <p:cNvSpPr>
            <a:spLocks noChangeShapeType="1"/>
          </p:cNvSpPr>
          <p:nvPr/>
        </p:nvSpPr>
        <p:spPr bwMode="auto">
          <a:xfrm flipV="1">
            <a:off x="7924800" y="5719419"/>
            <a:ext cx="685800" cy="609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Line 48"/>
          <p:cNvSpPr>
            <a:spLocks noChangeShapeType="1"/>
          </p:cNvSpPr>
          <p:nvPr/>
        </p:nvSpPr>
        <p:spPr bwMode="auto">
          <a:xfrm flipV="1">
            <a:off x="7924800" y="5186019"/>
            <a:ext cx="762000" cy="4572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Line 49"/>
          <p:cNvSpPr>
            <a:spLocks noChangeShapeType="1"/>
          </p:cNvSpPr>
          <p:nvPr/>
        </p:nvSpPr>
        <p:spPr bwMode="auto">
          <a:xfrm>
            <a:off x="7924800" y="5186019"/>
            <a:ext cx="685800" cy="533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Line 50"/>
          <p:cNvSpPr>
            <a:spLocks noChangeShapeType="1"/>
          </p:cNvSpPr>
          <p:nvPr/>
        </p:nvSpPr>
        <p:spPr bwMode="auto">
          <a:xfrm>
            <a:off x="7924800" y="4652619"/>
            <a:ext cx="685800" cy="990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8" name="Text Box 51"/>
          <p:cNvSpPr txBox="1">
            <a:spLocks noChangeArrowheads="1"/>
          </p:cNvSpPr>
          <p:nvPr/>
        </p:nvSpPr>
        <p:spPr bwMode="auto">
          <a:xfrm>
            <a:off x="9058275" y="5319369"/>
            <a:ext cx="71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. . . .</a:t>
            </a:r>
          </a:p>
        </p:txBody>
      </p:sp>
      <p:sp>
        <p:nvSpPr>
          <p:cNvPr id="7219" name="Line 52"/>
          <p:cNvSpPr>
            <a:spLocks noChangeShapeType="1"/>
          </p:cNvSpPr>
          <p:nvPr/>
        </p:nvSpPr>
        <p:spPr bwMode="auto">
          <a:xfrm flipV="1">
            <a:off x="8686800" y="5033619"/>
            <a:ext cx="685800" cy="609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0" name="Line 53"/>
          <p:cNvSpPr>
            <a:spLocks noChangeShapeType="1"/>
          </p:cNvSpPr>
          <p:nvPr/>
        </p:nvSpPr>
        <p:spPr bwMode="auto">
          <a:xfrm>
            <a:off x="8686800" y="5719419"/>
            <a:ext cx="7620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Text Box 54"/>
          <p:cNvSpPr txBox="1">
            <a:spLocks noChangeArrowheads="1"/>
          </p:cNvSpPr>
          <p:nvPr/>
        </p:nvSpPr>
        <p:spPr bwMode="auto">
          <a:xfrm>
            <a:off x="6365876" y="4073183"/>
            <a:ext cx="3311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0000FF"/>
                </a:solidFill>
              </a:rPr>
              <a:t>Eg. policy dynamic program</a:t>
            </a:r>
          </a:p>
        </p:txBody>
      </p:sp>
      <p:sp>
        <p:nvSpPr>
          <p:cNvPr id="7222" name="Line 55"/>
          <p:cNvSpPr>
            <a:spLocks noChangeShapeType="1"/>
          </p:cNvSpPr>
          <p:nvPr/>
        </p:nvSpPr>
        <p:spPr bwMode="auto">
          <a:xfrm>
            <a:off x="4114800" y="4500219"/>
            <a:ext cx="5334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3" name="Line 56"/>
          <p:cNvSpPr>
            <a:spLocks noChangeShapeType="1"/>
          </p:cNvSpPr>
          <p:nvPr/>
        </p:nvSpPr>
        <p:spPr bwMode="auto">
          <a:xfrm flipV="1">
            <a:off x="4114800" y="4271619"/>
            <a:ext cx="4572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4" name="Line 57"/>
          <p:cNvSpPr>
            <a:spLocks noChangeShapeType="1"/>
          </p:cNvSpPr>
          <p:nvPr/>
        </p:nvSpPr>
        <p:spPr bwMode="auto">
          <a:xfrm>
            <a:off x="4191000" y="4881219"/>
            <a:ext cx="5334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5" name="Line 58"/>
          <p:cNvSpPr>
            <a:spLocks noChangeShapeType="1"/>
          </p:cNvSpPr>
          <p:nvPr/>
        </p:nvSpPr>
        <p:spPr bwMode="auto">
          <a:xfrm flipV="1">
            <a:off x="4191000" y="4652619"/>
            <a:ext cx="5334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6" name="Line 59"/>
          <p:cNvSpPr>
            <a:spLocks noChangeShapeType="1"/>
          </p:cNvSpPr>
          <p:nvPr/>
        </p:nvSpPr>
        <p:spPr bwMode="auto">
          <a:xfrm>
            <a:off x="4114800" y="5871819"/>
            <a:ext cx="5334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7" name="Line 60"/>
          <p:cNvSpPr>
            <a:spLocks noChangeShapeType="1"/>
          </p:cNvSpPr>
          <p:nvPr/>
        </p:nvSpPr>
        <p:spPr bwMode="auto">
          <a:xfrm flipV="1">
            <a:off x="4114800" y="5719419"/>
            <a:ext cx="533400" cy="762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8" name="Line 61"/>
          <p:cNvSpPr>
            <a:spLocks noChangeShapeType="1"/>
          </p:cNvSpPr>
          <p:nvPr/>
        </p:nvSpPr>
        <p:spPr bwMode="auto">
          <a:xfrm>
            <a:off x="4114800" y="6405219"/>
            <a:ext cx="5334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9" name="Line 62"/>
          <p:cNvSpPr>
            <a:spLocks noChangeShapeType="1"/>
          </p:cNvSpPr>
          <p:nvPr/>
        </p:nvSpPr>
        <p:spPr bwMode="auto">
          <a:xfrm flipV="1">
            <a:off x="4114800" y="6252819"/>
            <a:ext cx="533400" cy="762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C95295-EECA-4D95-8A32-E18CF7552EAC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Simpler Class of Policies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5093"/>
            <a:ext cx="8458200" cy="3352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990099"/>
                </a:solidFill>
              </a:rPr>
              <a:t>Non adaptive</a:t>
            </a:r>
            <a:r>
              <a:rPr lang="en-US" altLang="en-US" dirty="0" smtClean="0">
                <a:solidFill>
                  <a:schemeClr val="folHlink"/>
                </a:solidFill>
              </a:rPr>
              <a:t> </a:t>
            </a:r>
            <a:r>
              <a:rPr lang="en-US" altLang="en-US" dirty="0" smtClean="0"/>
              <a:t>policy</a:t>
            </a:r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Add jobs in </a:t>
            </a:r>
            <a:r>
              <a:rPr lang="en-US" altLang="en-US" i="1" dirty="0" smtClean="0"/>
              <a:t>a priori</a:t>
            </a:r>
            <a:r>
              <a:rPr lang="en-US" altLang="en-US" dirty="0" smtClean="0"/>
              <a:t> fixed order, until budget exhausted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/>
              <a:t> </a:t>
            </a:r>
            <a:r>
              <a:rPr lang="en-US" altLang="en-US" dirty="0" smtClean="0"/>
              <a:t>   Polynomial space to represent policy: just a </a:t>
            </a:r>
            <a:r>
              <a:rPr lang="en-US" altLang="en-US" i="1" dirty="0" smtClean="0"/>
              <a:t>permutation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b="1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 err="1" smtClean="0">
                <a:solidFill>
                  <a:srgbClr val="009900"/>
                </a:solidFill>
              </a:rPr>
              <a:t>Adaptivity</a:t>
            </a:r>
            <a:r>
              <a:rPr lang="en-US" altLang="en-US" b="1" dirty="0" smtClean="0">
                <a:solidFill>
                  <a:srgbClr val="009900"/>
                </a:solidFill>
              </a:rPr>
              <a:t> gap</a:t>
            </a:r>
            <a:r>
              <a:rPr lang="en-US" altLang="en-US" dirty="0" smtClean="0"/>
              <a:t> captures loss in objective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24400" y="2940791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53200" y="2936028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638800" y="2940791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5029200" y="3169391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5943600" y="3169391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967956" y="5402682"/>
            <a:ext cx="212248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max </a:t>
            </a:r>
            <a:r>
              <a:rPr lang="en-US" altLang="en-US" sz="2400" b="1" baseline="-25000">
                <a:solidFill>
                  <a:srgbClr val="009900"/>
                </a:solidFill>
              </a:rPr>
              <a:t>instance I</a:t>
            </a:r>
            <a:r>
              <a:rPr lang="en-US" altLang="en-US" sz="2400" b="1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949156" y="5197893"/>
            <a:ext cx="1430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9900"/>
                </a:solidFill>
              </a:rPr>
              <a:t>OPT(AD(I))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949157" y="5685257"/>
            <a:ext cx="14382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rgbClr val="009900"/>
                </a:solidFill>
              </a:rPr>
              <a:t>OPT(NA(I))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015831" y="5655093"/>
            <a:ext cx="12573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499350" y="2896341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. . .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6858000" y="3164628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994BE5-2051-4740-88E3-2D3526B8690B}" type="slidenum">
              <a:rPr lang="en-US" altLang="en-US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6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2" grpId="0"/>
      <p:bldP spid="49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Adaptivity Gap Example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97075" y="2750302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flipV="1">
            <a:off x="1309688" y="3436102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44613" y="3540877"/>
            <a:ext cx="677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</a:t>
            </a:r>
            <a:r>
              <a:rPr lang="en-US" altLang="en-US" sz="1800" b="1" baseline="-25000">
                <a:solidFill>
                  <a:srgbClr val="008000"/>
                </a:solidFill>
              </a:rPr>
              <a:t>1</a:t>
            </a:r>
            <a:r>
              <a:rPr lang="en-US" altLang="en-US" sz="1800" b="1">
                <a:solidFill>
                  <a:srgbClr val="008000"/>
                </a:solidFill>
              </a:rPr>
              <a:t> = 1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33475" y="2802690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</a:t>
            </a:r>
            <a:r>
              <a:rPr lang="en-US" altLang="en-US" sz="1500" baseline="-25000"/>
              <a:t>1</a:t>
            </a:r>
            <a:r>
              <a:rPr lang="en-US" altLang="en-US" sz="1500"/>
              <a:t>=0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Pr=1/2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743075" y="2193090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</a:t>
            </a:r>
            <a:r>
              <a:rPr lang="en-US" altLang="en-US" sz="1500" baseline="-25000"/>
              <a:t>1</a:t>
            </a:r>
            <a:r>
              <a:rPr lang="en-US" altLang="en-US" sz="1500"/>
              <a:t>=5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Pr=1/2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982913" y="2750302"/>
            <a:ext cx="304800" cy="762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09876" y="3540877"/>
            <a:ext cx="677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</a:t>
            </a:r>
            <a:r>
              <a:rPr lang="en-US" altLang="en-US" sz="1800" b="1" baseline="-25000">
                <a:solidFill>
                  <a:srgbClr val="008000"/>
                </a:solidFill>
              </a:rPr>
              <a:t>2</a:t>
            </a:r>
            <a:r>
              <a:rPr lang="en-US" altLang="en-US" sz="1800" b="1">
                <a:solidFill>
                  <a:srgbClr val="008000"/>
                </a:solidFill>
              </a:rPr>
              <a:t> = 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911475" y="2193090"/>
            <a:ext cx="5413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</a:t>
            </a:r>
            <a:r>
              <a:rPr lang="en-US" altLang="en-US" sz="1500" baseline="-25000"/>
              <a:t>2</a:t>
            </a:r>
            <a:r>
              <a:rPr lang="en-US" altLang="en-US" sz="1500"/>
              <a:t>=5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Pr=1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629150" y="2550278"/>
            <a:ext cx="304800" cy="9620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 flipV="1">
            <a:off x="3963988" y="3436102"/>
            <a:ext cx="304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105275" y="3540877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r</a:t>
            </a:r>
            <a:r>
              <a:rPr lang="en-US" altLang="en-US" sz="1800" b="1" baseline="-25000">
                <a:solidFill>
                  <a:srgbClr val="008000"/>
                </a:solidFill>
              </a:rPr>
              <a:t>3</a:t>
            </a:r>
            <a:r>
              <a:rPr lang="en-US" altLang="en-US" sz="1800" b="1">
                <a:solidFill>
                  <a:srgbClr val="008000"/>
                </a:solidFill>
              </a:rPr>
              <a:t> = 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00475" y="2802690"/>
            <a:ext cx="68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</a:t>
            </a:r>
            <a:r>
              <a:rPr lang="en-US" altLang="en-US" sz="1500" baseline="-25000"/>
              <a:t>3</a:t>
            </a:r>
            <a:r>
              <a:rPr lang="en-US" altLang="en-US" sz="1500"/>
              <a:t>=0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Pr=0.1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410075" y="2001003"/>
            <a:ext cx="68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S</a:t>
            </a:r>
            <a:r>
              <a:rPr lang="en-US" altLang="en-US" sz="1500" baseline="-25000"/>
              <a:t>3</a:t>
            </a:r>
            <a:r>
              <a:rPr lang="en-US" altLang="en-US" sz="1500"/>
              <a:t>=6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/>
              <a:t>Pr=0.9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1133475" y="2078789"/>
            <a:ext cx="12954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2657475" y="2078789"/>
            <a:ext cx="914400" cy="1828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800475" y="2002589"/>
            <a:ext cx="1295400" cy="19050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553075" y="267727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483350" y="210577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483350" y="332497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397750" y="2110539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5873750" y="2262939"/>
            <a:ext cx="609600" cy="4572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5873750" y="2948739"/>
            <a:ext cx="609600" cy="6096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5811601" y="2197853"/>
            <a:ext cx="508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1</a:t>
            </a:r>
            <a:r>
              <a:rPr lang="en-US" altLang="en-US" sz="1400"/>
              <a:t>=0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811601" y="3264653"/>
            <a:ext cx="508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1</a:t>
            </a:r>
            <a:r>
              <a:rPr lang="en-US" altLang="en-US" sz="1400"/>
              <a:t>=5</a:t>
            </a:r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V="1">
            <a:off x="6788150" y="2339139"/>
            <a:ext cx="609600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873638" y="2029578"/>
            <a:ext cx="508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2</a:t>
            </a:r>
            <a:r>
              <a:rPr lang="en-US" altLang="en-US" sz="1400"/>
              <a:t>=5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V="1">
            <a:off x="6788150" y="3253539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6788150" y="3634539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810375" y="3069389"/>
            <a:ext cx="458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</a:t>
            </a:r>
            <a:r>
              <a:rPr lang="en-US" altLang="en-US" sz="1200" baseline="-25000"/>
              <a:t>3</a:t>
            </a:r>
            <a:r>
              <a:rPr lang="en-US" altLang="en-US" sz="1200"/>
              <a:t>=0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905625" y="3704389"/>
            <a:ext cx="458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</a:t>
            </a:r>
            <a:r>
              <a:rPr lang="en-US" altLang="en-US" sz="1200" baseline="-25000"/>
              <a:t>3</a:t>
            </a:r>
            <a:r>
              <a:rPr lang="en-US" altLang="en-US" sz="1200"/>
              <a:t>=6</a:t>
            </a: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7686675" y="2023227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7686675" y="2404227"/>
            <a:ext cx="609600" cy="15240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684851" y="1773990"/>
            <a:ext cx="508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3</a:t>
            </a:r>
            <a:r>
              <a:rPr lang="en-US" altLang="en-US" sz="1400"/>
              <a:t>=0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7680088" y="2475665"/>
            <a:ext cx="508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</a:t>
            </a:r>
            <a:r>
              <a:rPr lang="en-US" altLang="en-US" sz="1400" baseline="-25000"/>
              <a:t>3</a:t>
            </a:r>
            <a:r>
              <a:rPr lang="en-US" altLang="en-US" sz="1400"/>
              <a:t>=6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7381875" y="3085264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7381875" y="3618664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8296275" y="1866064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8296275" y="2399464"/>
            <a:ext cx="76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2100263" y="4750552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3929063" y="4745789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3014663" y="4750552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51244" name="Line 44"/>
          <p:cNvSpPr>
            <a:spLocks noChangeShapeType="1"/>
          </p:cNvSpPr>
          <p:nvPr/>
        </p:nvSpPr>
        <p:spPr bwMode="auto">
          <a:xfrm flipV="1">
            <a:off x="2405063" y="4979152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5" name="Line 45"/>
          <p:cNvSpPr>
            <a:spLocks noChangeShapeType="1"/>
          </p:cNvSpPr>
          <p:nvPr/>
        </p:nvSpPr>
        <p:spPr bwMode="auto">
          <a:xfrm flipV="1">
            <a:off x="3319463" y="4979152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8372476" y="181844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12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8372475" y="2383590"/>
            <a:ext cx="300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7458076" y="306939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11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7466014" y="3617077"/>
            <a:ext cx="300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9829801" y="2993189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990033"/>
                </a:solidFill>
              </a:rPr>
              <a:t>E[Adaptive] = 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1" name="Text Box 51"/>
              <p:cNvSpPr txBox="1">
                <a:spLocks noChangeArrowheads="1"/>
              </p:cNvSpPr>
              <p:nvPr/>
            </p:nvSpPr>
            <p:spPr bwMode="auto">
              <a:xfrm>
                <a:off x="9423542" y="3757221"/>
                <a:ext cx="2752484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 smtClean="0">
                    <a:solidFill>
                      <a:srgbClr val="990099"/>
                    </a:solidFill>
                  </a:rPr>
                  <a:t>E [ </a:t>
                </a:r>
                <a:r>
                  <a:rPr lang="en-US" altLang="en-US" sz="2000" b="1" dirty="0" err="1">
                    <a:solidFill>
                      <a:srgbClr val="990099"/>
                    </a:solidFill>
                  </a:rPr>
                  <a:t>NonAdaptive</a:t>
                </a:r>
                <a:r>
                  <a:rPr lang="en-US" altLang="en-US" sz="2000" b="1" dirty="0">
                    <a:solidFill>
                      <a:srgbClr val="990099"/>
                    </a:solidFill>
                  </a:rPr>
                  <a:t> ] = 2.05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 b="1" dirty="0">
                  <a:solidFill>
                    <a:srgbClr val="009900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 err="1">
                    <a:solidFill>
                      <a:srgbClr val="663300"/>
                    </a:solidFill>
                  </a:rPr>
                  <a:t>Adaptivity</a:t>
                </a:r>
                <a:r>
                  <a:rPr lang="en-US" altLang="en-US" sz="2000" b="1" dirty="0">
                    <a:solidFill>
                      <a:srgbClr val="663300"/>
                    </a:solidFill>
                  </a:rPr>
                  <a:t> gap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6633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en-US" sz="2000" b="1" dirty="0" smtClean="0">
                    <a:solidFill>
                      <a:srgbClr val="663300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663300"/>
                    </a:solidFill>
                  </a:rPr>
                  <a:t>1.25</a:t>
                </a:r>
              </a:p>
            </p:txBody>
          </p:sp>
        </mc:Choice>
        <mc:Fallback xmlns="">
          <p:sp>
            <p:nvSpPr>
              <p:cNvPr id="5125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23542" y="3757221"/>
                <a:ext cx="2752484" cy="1015663"/>
              </a:xfrm>
              <a:prstGeom prst="rect">
                <a:avLst/>
              </a:prstGeom>
              <a:blipFill>
                <a:blip r:embed="rId2"/>
                <a:stretch>
                  <a:fillRect l="-1996" t="-2994" r="-1774" b="-95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5781675" y="535062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51253" name="Text Box 53"/>
          <p:cNvSpPr txBox="1">
            <a:spLocks noChangeArrowheads="1"/>
          </p:cNvSpPr>
          <p:nvPr/>
        </p:nvSpPr>
        <p:spPr bwMode="auto">
          <a:xfrm>
            <a:off x="7610475" y="4593389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54" name="Text Box 54"/>
          <p:cNvSpPr txBox="1">
            <a:spLocks noChangeArrowheads="1"/>
          </p:cNvSpPr>
          <p:nvPr/>
        </p:nvSpPr>
        <p:spPr bwMode="auto">
          <a:xfrm>
            <a:off x="6696075" y="4974389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 flipV="1">
            <a:off x="6086475" y="5126789"/>
            <a:ext cx="609600" cy="3048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6" name="Line 56"/>
          <p:cNvSpPr>
            <a:spLocks noChangeShapeType="1"/>
          </p:cNvSpPr>
          <p:nvPr/>
        </p:nvSpPr>
        <p:spPr bwMode="auto">
          <a:xfrm flipV="1">
            <a:off x="7915275" y="4821989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6696075" y="573162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51258" name="Text Box 58"/>
          <p:cNvSpPr txBox="1">
            <a:spLocks noChangeArrowheads="1"/>
          </p:cNvSpPr>
          <p:nvPr/>
        </p:nvSpPr>
        <p:spPr bwMode="auto">
          <a:xfrm>
            <a:off x="7610475" y="512202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7610475" y="5660189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7610475" y="6188827"/>
            <a:ext cx="311304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51261" name="Line 61"/>
          <p:cNvSpPr>
            <a:spLocks noChangeShapeType="1"/>
          </p:cNvSpPr>
          <p:nvPr/>
        </p:nvSpPr>
        <p:spPr bwMode="auto">
          <a:xfrm>
            <a:off x="6086475" y="5660189"/>
            <a:ext cx="609600" cy="2286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2" name="Line 62"/>
          <p:cNvSpPr>
            <a:spLocks noChangeShapeType="1"/>
          </p:cNvSpPr>
          <p:nvPr/>
        </p:nvSpPr>
        <p:spPr bwMode="auto">
          <a:xfrm flipV="1">
            <a:off x="7000875" y="4821989"/>
            <a:ext cx="609600" cy="2286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3" name="Line 63"/>
          <p:cNvSpPr>
            <a:spLocks noChangeShapeType="1"/>
          </p:cNvSpPr>
          <p:nvPr/>
        </p:nvSpPr>
        <p:spPr bwMode="auto">
          <a:xfrm>
            <a:off x="7000875" y="5279189"/>
            <a:ext cx="609600" cy="762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4" name="Line 64"/>
          <p:cNvSpPr>
            <a:spLocks noChangeShapeType="1"/>
          </p:cNvSpPr>
          <p:nvPr/>
        </p:nvSpPr>
        <p:spPr bwMode="auto">
          <a:xfrm flipV="1">
            <a:off x="7000875" y="5812589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5" name="Line 65"/>
          <p:cNvSpPr>
            <a:spLocks noChangeShapeType="1"/>
          </p:cNvSpPr>
          <p:nvPr/>
        </p:nvSpPr>
        <p:spPr bwMode="auto">
          <a:xfrm>
            <a:off x="7000875" y="6041189"/>
            <a:ext cx="609600" cy="3048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6" name="Line 66"/>
          <p:cNvSpPr>
            <a:spLocks noChangeShapeType="1"/>
          </p:cNvSpPr>
          <p:nvPr/>
        </p:nvSpPr>
        <p:spPr bwMode="auto">
          <a:xfrm flipV="1">
            <a:off x="7915275" y="5812589"/>
            <a:ext cx="6096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7" name="Text Box 67"/>
          <p:cNvSpPr txBox="1">
            <a:spLocks noChangeArrowheads="1"/>
          </p:cNvSpPr>
          <p:nvPr/>
        </p:nvSpPr>
        <p:spPr bwMode="auto">
          <a:xfrm>
            <a:off x="6256339" y="4950577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0</a:t>
            </a:r>
          </a:p>
        </p:txBody>
      </p:sp>
      <p:sp>
        <p:nvSpPr>
          <p:cNvPr id="51268" name="Text Box 68"/>
          <p:cNvSpPr txBox="1">
            <a:spLocks noChangeArrowheads="1"/>
          </p:cNvSpPr>
          <p:nvPr/>
        </p:nvSpPr>
        <p:spPr bwMode="auto">
          <a:xfrm>
            <a:off x="6218239" y="5788777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5</a:t>
            </a:r>
          </a:p>
        </p:txBody>
      </p:sp>
      <p:sp>
        <p:nvSpPr>
          <p:cNvPr id="51269" name="Text Box 69"/>
          <p:cNvSpPr txBox="1">
            <a:spLocks noChangeArrowheads="1"/>
          </p:cNvSpPr>
          <p:nvPr/>
        </p:nvSpPr>
        <p:spPr bwMode="auto">
          <a:xfrm>
            <a:off x="7092950" y="6161839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6</a:t>
            </a:r>
          </a:p>
        </p:txBody>
      </p:sp>
      <p:sp>
        <p:nvSpPr>
          <p:cNvPr id="51270" name="Text Box 70"/>
          <p:cNvSpPr txBox="1">
            <a:spLocks noChangeArrowheads="1"/>
          </p:cNvSpPr>
          <p:nvPr/>
        </p:nvSpPr>
        <p:spPr bwMode="auto">
          <a:xfrm>
            <a:off x="7077075" y="5247439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6</a:t>
            </a:r>
          </a:p>
        </p:txBody>
      </p:sp>
      <p:sp>
        <p:nvSpPr>
          <p:cNvPr id="51271" name="Text Box 71"/>
          <p:cNvSpPr txBox="1">
            <a:spLocks noChangeArrowheads="1"/>
          </p:cNvSpPr>
          <p:nvPr/>
        </p:nvSpPr>
        <p:spPr bwMode="auto">
          <a:xfrm>
            <a:off x="7170739" y="5736389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0</a:t>
            </a:r>
          </a:p>
        </p:txBody>
      </p:sp>
      <p:sp>
        <p:nvSpPr>
          <p:cNvPr id="51272" name="Text Box 72"/>
          <p:cNvSpPr txBox="1">
            <a:spLocks noChangeArrowheads="1"/>
          </p:cNvSpPr>
          <p:nvPr/>
        </p:nvSpPr>
        <p:spPr bwMode="auto">
          <a:xfrm>
            <a:off x="7077075" y="4669589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0</a:t>
            </a:r>
          </a:p>
        </p:txBody>
      </p:sp>
      <p:sp>
        <p:nvSpPr>
          <p:cNvPr id="51273" name="Text Box 73"/>
          <p:cNvSpPr txBox="1">
            <a:spLocks noChangeArrowheads="1"/>
          </p:cNvSpPr>
          <p:nvPr/>
        </p:nvSpPr>
        <p:spPr bwMode="auto">
          <a:xfrm>
            <a:off x="8008939" y="5507789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5</a:t>
            </a:r>
          </a:p>
        </p:txBody>
      </p:sp>
      <p:sp>
        <p:nvSpPr>
          <p:cNvPr id="51274" name="Text Box 74"/>
          <p:cNvSpPr txBox="1">
            <a:spLocks noChangeArrowheads="1"/>
          </p:cNvSpPr>
          <p:nvPr/>
        </p:nvSpPr>
        <p:spPr bwMode="auto">
          <a:xfrm>
            <a:off x="7991475" y="4517189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/>
              <a:t>5</a:t>
            </a:r>
          </a:p>
        </p:txBody>
      </p:sp>
      <p:sp>
        <p:nvSpPr>
          <p:cNvPr id="51275" name="Text Box 75"/>
          <p:cNvSpPr txBox="1">
            <a:spLocks noChangeArrowheads="1"/>
          </p:cNvSpPr>
          <p:nvPr/>
        </p:nvSpPr>
        <p:spPr bwMode="auto">
          <a:xfrm>
            <a:off x="8524876" y="4607677"/>
            <a:ext cx="415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12</a:t>
            </a:r>
          </a:p>
        </p:txBody>
      </p:sp>
      <p:sp>
        <p:nvSpPr>
          <p:cNvPr id="51276" name="Text Box 76"/>
          <p:cNvSpPr txBox="1">
            <a:spLocks noChangeArrowheads="1"/>
          </p:cNvSpPr>
          <p:nvPr/>
        </p:nvSpPr>
        <p:spPr bwMode="auto">
          <a:xfrm>
            <a:off x="7923214" y="5141077"/>
            <a:ext cx="300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1277" name="Text Box 77"/>
          <p:cNvSpPr txBox="1">
            <a:spLocks noChangeArrowheads="1"/>
          </p:cNvSpPr>
          <p:nvPr/>
        </p:nvSpPr>
        <p:spPr bwMode="auto">
          <a:xfrm>
            <a:off x="8524876" y="5598277"/>
            <a:ext cx="415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11</a:t>
            </a:r>
          </a:p>
        </p:txBody>
      </p:sp>
      <p:sp>
        <p:nvSpPr>
          <p:cNvPr id="51278" name="Text Box 78"/>
          <p:cNvSpPr txBox="1">
            <a:spLocks noChangeArrowheads="1"/>
          </p:cNvSpPr>
          <p:nvPr/>
        </p:nvSpPr>
        <p:spPr bwMode="auto">
          <a:xfrm>
            <a:off x="7991475" y="6207877"/>
            <a:ext cx="30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94058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FC6020-355E-482F-9657-146417A356E0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0" name="Text Box 48"/>
          <p:cNvSpPr txBox="1">
            <a:spLocks noChangeArrowheads="1"/>
          </p:cNvSpPr>
          <p:nvPr/>
        </p:nvSpPr>
        <p:spPr bwMode="auto">
          <a:xfrm>
            <a:off x="2352675" y="3948630"/>
            <a:ext cx="1506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Budget B = 5</a:t>
            </a:r>
          </a:p>
        </p:txBody>
      </p:sp>
    </p:spTree>
    <p:extLst>
      <p:ext uri="{BB962C8B-B14F-4D97-AF65-F5344CB8AC3E}">
        <p14:creationId xmlns:p14="http://schemas.microsoft.com/office/powerpoint/2010/main" val="21291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1" grpId="0" animBg="1"/>
      <p:bldP spid="51242" grpId="0" animBg="1"/>
      <p:bldP spid="51243" grpId="0" animBg="1"/>
      <p:bldP spid="51250" grpId="0"/>
      <p:bldP spid="51252" grpId="0" animBg="1"/>
      <p:bldP spid="51253" grpId="0" animBg="1"/>
      <p:bldP spid="51254" grpId="0" animBg="1"/>
      <p:bldP spid="51257" grpId="0" animBg="1"/>
      <p:bldP spid="51258" grpId="0" animBg="1"/>
      <p:bldP spid="51259" grpId="0" animBg="1"/>
      <p:bldP spid="51260" grpId="0" animBg="1"/>
      <p:bldP spid="51267" grpId="0"/>
      <p:bldP spid="51268" grpId="0"/>
      <p:bldP spid="51269" grpId="0"/>
      <p:bldP spid="51270" grpId="0"/>
      <p:bldP spid="51271" grpId="0"/>
      <p:bldP spid="51272" grpId="0"/>
      <p:bldP spid="51273" grpId="0"/>
      <p:bldP spid="51274" grpId="0"/>
      <p:bldP spid="51275" grpId="0"/>
      <p:bldP spid="51276" grpId="0"/>
      <p:bldP spid="51277" grpId="0"/>
      <p:bldP spid="51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non-adaptive?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482" y="1870869"/>
            <a:ext cx="8153400" cy="3505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Problem consists of  “offline”  and  “online” phases</a:t>
            </a:r>
          </a:p>
          <a:p>
            <a:pPr lvl="1"/>
            <a:r>
              <a:rPr lang="en-US" altLang="en-US" dirty="0" smtClean="0"/>
              <a:t>Offline = before any job is run</a:t>
            </a:r>
          </a:p>
          <a:p>
            <a:pPr lvl="1"/>
            <a:r>
              <a:rPr lang="en-US" altLang="en-US" dirty="0" smtClean="0"/>
              <a:t>Online = when jobs are running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>
                <a:solidFill>
                  <a:srgbClr val="800080"/>
                </a:solidFill>
              </a:rPr>
              <a:t>Non-adaptive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All the work in offline phase</a:t>
            </a:r>
          </a:p>
          <a:p>
            <a:pPr lvl="1"/>
            <a:r>
              <a:rPr lang="en-US" altLang="en-US" dirty="0" smtClean="0"/>
              <a:t>Online phase easy/fast to implement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47FC17-02B2-4360-939E-0B4EA6D88CF3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V="1">
            <a:off x="8337550" y="3957638"/>
            <a:ext cx="4572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V="1">
            <a:off x="8947150" y="3957638"/>
            <a:ext cx="4572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10013950" y="3748088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. . .</a:t>
            </a:r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 flipV="1">
            <a:off x="9556750" y="3952875"/>
            <a:ext cx="457200" cy="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754938" y="5334001"/>
            <a:ext cx="119062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8778876" y="4791076"/>
            <a:ext cx="119063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V="1">
            <a:off x="7831139" y="4833938"/>
            <a:ext cx="947737" cy="5334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8897938" y="4876800"/>
            <a:ext cx="533400" cy="3810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9955214" y="5026026"/>
            <a:ext cx="568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. . .</a:t>
            </a:r>
          </a:p>
        </p:txBody>
      </p:sp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9431338" y="5214938"/>
            <a:ext cx="119062" cy="119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55" name="Line 28"/>
          <p:cNvSpPr>
            <a:spLocks noChangeShapeType="1"/>
          </p:cNvSpPr>
          <p:nvPr/>
        </p:nvSpPr>
        <p:spPr bwMode="auto">
          <a:xfrm flipV="1">
            <a:off x="9507538" y="5105400"/>
            <a:ext cx="533400" cy="152400"/>
          </a:xfrm>
          <a:prstGeom prst="line">
            <a:avLst/>
          </a:prstGeom>
          <a:noFill/>
          <a:ln w="3175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692900" y="2579688"/>
            <a:ext cx="1079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7" name="TextBox 34"/>
          <p:cNvSpPr txBox="1">
            <a:spLocks noChangeArrowheads="1"/>
          </p:cNvSpPr>
          <p:nvPr/>
        </p:nvSpPr>
        <p:spPr bwMode="auto">
          <a:xfrm>
            <a:off x="6770688" y="2655889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0033CC"/>
                </a:solidFill>
                <a:latin typeface="Tahoma" panose="020B0604030504040204" pitchFamily="34" charset="0"/>
              </a:rPr>
              <a:t>offline</a:t>
            </a:r>
          </a:p>
        </p:txBody>
      </p:sp>
      <p:sp>
        <p:nvSpPr>
          <p:cNvPr id="10258" name="Rectangle 4"/>
          <p:cNvSpPr>
            <a:spLocks noChangeArrowheads="1"/>
          </p:cNvSpPr>
          <p:nvPr/>
        </p:nvSpPr>
        <p:spPr bwMode="auto">
          <a:xfrm rot="5400000">
            <a:off x="8294688" y="2746375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59" name="Rectangle 7"/>
          <p:cNvSpPr>
            <a:spLocks noChangeArrowheads="1"/>
          </p:cNvSpPr>
          <p:nvPr/>
        </p:nvSpPr>
        <p:spPr bwMode="auto">
          <a:xfrm rot="5400000">
            <a:off x="8675688" y="2822575"/>
            <a:ext cx="152400" cy="3048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60" name="Rectangle 8"/>
          <p:cNvSpPr>
            <a:spLocks noChangeArrowheads="1"/>
          </p:cNvSpPr>
          <p:nvPr/>
        </p:nvSpPr>
        <p:spPr bwMode="auto">
          <a:xfrm rot="5400000">
            <a:off x="8980488" y="2822575"/>
            <a:ext cx="1524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61" name="Rectangle 9"/>
          <p:cNvSpPr>
            <a:spLocks noChangeArrowheads="1"/>
          </p:cNvSpPr>
          <p:nvPr/>
        </p:nvSpPr>
        <p:spPr bwMode="auto">
          <a:xfrm rot="5400000">
            <a:off x="9551988" y="2555875"/>
            <a:ext cx="152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10262" name="TextBox 45"/>
          <p:cNvSpPr txBox="1">
            <a:spLocks noChangeArrowheads="1"/>
          </p:cNvSpPr>
          <p:nvPr/>
        </p:nvSpPr>
        <p:spPr bwMode="auto">
          <a:xfrm>
            <a:off x="8980488" y="2438400"/>
            <a:ext cx="811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ahoma" panose="020B0604030504040204" pitchFamily="34" charset="0"/>
              </a:rPr>
              <a:t>online</a:t>
            </a: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auto">
          <a:xfrm>
            <a:off x="10058400" y="2746375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</a:rPr>
              <a:t>. . .</a:t>
            </a:r>
          </a:p>
        </p:txBody>
      </p:sp>
      <p:sp>
        <p:nvSpPr>
          <p:cNvPr id="10264" name="TextBox 47"/>
          <p:cNvSpPr txBox="1">
            <a:spLocks noChangeArrowheads="1"/>
          </p:cNvSpPr>
          <p:nvPr/>
        </p:nvSpPr>
        <p:spPr bwMode="auto">
          <a:xfrm>
            <a:off x="7010401" y="3657601"/>
            <a:ext cx="612775" cy="64611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Tahoma" panose="020B0604030504040204" pitchFamily="34" charset="0"/>
              </a:rPr>
              <a:t>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Tahoma" panose="020B0604030504040204" pitchFamily="34" charset="0"/>
              </a:rPr>
              <a:t>algo</a:t>
            </a:r>
          </a:p>
        </p:txBody>
      </p:sp>
      <p:sp>
        <p:nvSpPr>
          <p:cNvPr id="10265" name="TextBox 48"/>
          <p:cNvSpPr txBox="1">
            <a:spLocks noChangeArrowheads="1"/>
          </p:cNvSpPr>
          <p:nvPr/>
        </p:nvSpPr>
        <p:spPr bwMode="auto">
          <a:xfrm>
            <a:off x="8393114" y="5726114"/>
            <a:ext cx="979487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ahoma" panose="020B0604030504040204" pitchFamily="34" charset="0"/>
              </a:rPr>
              <a:t>AD algo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7924800" y="5483225"/>
            <a:ext cx="457200" cy="2428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8839201" y="5026025"/>
            <a:ext cx="36513" cy="7000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9372600" y="5392739"/>
            <a:ext cx="58738" cy="33337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0" name="Rectangle 9"/>
          <p:cNvSpPr>
            <a:spLocks noChangeArrowheads="1"/>
          </p:cNvSpPr>
          <p:nvPr/>
        </p:nvSpPr>
        <p:spPr bwMode="auto">
          <a:xfrm>
            <a:off x="8218488" y="3905251"/>
            <a:ext cx="119062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71" name="Rectangle 10"/>
          <p:cNvSpPr>
            <a:spLocks noChangeArrowheads="1"/>
          </p:cNvSpPr>
          <p:nvPr/>
        </p:nvSpPr>
        <p:spPr bwMode="auto">
          <a:xfrm>
            <a:off x="8791576" y="3905251"/>
            <a:ext cx="119063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72" name="Rectangle 24"/>
          <p:cNvSpPr>
            <a:spLocks noChangeArrowheads="1"/>
          </p:cNvSpPr>
          <p:nvPr/>
        </p:nvSpPr>
        <p:spPr bwMode="auto">
          <a:xfrm>
            <a:off x="9385301" y="3898901"/>
            <a:ext cx="119063" cy="1190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569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 animBg="1"/>
      <p:bldP spid="10250" grpId="0" animBg="1"/>
      <p:bldP spid="10253" grpId="0"/>
      <p:bldP spid="10254" grpId="0" animBg="1"/>
      <p:bldP spid="10264" grpId="0" animBg="1"/>
      <p:bldP spid="10265" grpId="0" animBg="1"/>
      <p:bldP spid="10270" grpId="0" animBg="1"/>
      <p:bldP spid="10271" grpId="0" animBg="1"/>
      <p:bldP spid="102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2279</Words>
  <Application>Microsoft Office PowerPoint</Application>
  <PresentationFormat>Widescreen</PresentationFormat>
  <Paragraphs>849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Calibri Light</vt:lpstr>
      <vt:lpstr>Calibri</vt:lpstr>
      <vt:lpstr>cmsy10</vt:lpstr>
      <vt:lpstr>Wingdings</vt:lpstr>
      <vt:lpstr>Arial</vt:lpstr>
      <vt:lpstr>Cambria Math</vt:lpstr>
      <vt:lpstr>cmmi10</vt:lpstr>
      <vt:lpstr>Tahoma</vt:lpstr>
      <vt:lpstr>Garamond</vt:lpstr>
      <vt:lpstr>Symbol</vt:lpstr>
      <vt:lpstr>MT Extra</vt:lpstr>
      <vt:lpstr>Office Theme</vt:lpstr>
      <vt:lpstr>Approximation Algorithms for Adaptive Stochastic Optimization  {knapsack, matching, probing, MABs} {decision trees, LPs, rounding}</vt:lpstr>
      <vt:lpstr>approximation algorithms</vt:lpstr>
      <vt:lpstr>Adaptive Stochastic Optimization</vt:lpstr>
      <vt:lpstr>Stochastic Knapsack</vt:lpstr>
      <vt:lpstr>Example: Stochastic Knapsack</vt:lpstr>
      <vt:lpstr>Representing Solutions</vt:lpstr>
      <vt:lpstr>Simpler Class of Policies</vt:lpstr>
      <vt:lpstr>Adaptivity Gap Example</vt:lpstr>
      <vt:lpstr>Why non-adaptive?</vt:lpstr>
      <vt:lpstr>Approximation Ratio</vt:lpstr>
      <vt:lpstr>the menu for today</vt:lpstr>
      <vt:lpstr>stochastic knapsack: definitions</vt:lpstr>
      <vt:lpstr>LP Relaxation</vt:lpstr>
      <vt:lpstr>LP relaxation: formal proof</vt:lpstr>
      <vt:lpstr>Scaled LP</vt:lpstr>
      <vt:lpstr>Algorithm</vt:lpstr>
      <vt:lpstr>Analysis of ALG2</vt:lpstr>
      <vt:lpstr>Better Bounds</vt:lpstr>
      <vt:lpstr>the menu for today</vt:lpstr>
      <vt:lpstr>best box problem</vt:lpstr>
      <vt:lpstr>best box problem: LP relaxation</vt:lpstr>
      <vt:lpstr>best box problem: algorithm</vt:lpstr>
      <vt:lpstr>best box problem: algorithm</vt:lpstr>
      <vt:lpstr>extension: online dating</vt:lpstr>
      <vt:lpstr>example of stochastic matching</vt:lpstr>
      <vt:lpstr>stochastic matching</vt:lpstr>
      <vt:lpstr>LP Relaxation</vt:lpstr>
      <vt:lpstr>Non-Adaptive Algorithm</vt:lpstr>
      <vt:lpstr>Simple Analysis(1)</vt:lpstr>
      <vt:lpstr>better results</vt:lpstr>
      <vt:lpstr>the menu for today</vt:lpstr>
      <vt:lpstr>Correlated Stochastic Knapsack</vt:lpstr>
      <vt:lpstr>Distribution Information Used</vt:lpstr>
      <vt:lpstr>LP Relaxation for CorrSK(1)</vt:lpstr>
      <vt:lpstr>LP Relaxation for CorrSK(2)</vt:lpstr>
      <vt:lpstr>Non-Adaptive Algorithm</vt:lpstr>
      <vt:lpstr>Analysis</vt:lpstr>
      <vt:lpstr>Polynomial Time Algorithm for CSK</vt:lpstr>
      <vt:lpstr>Budgeted Multi-Armed Bandits</vt:lpstr>
      <vt:lpstr>Stochastic Orienteering</vt:lpstr>
      <vt:lpstr>the menu for today</vt:lpstr>
      <vt:lpstr>application: Bayesian auctions</vt:lpstr>
      <vt:lpstr>auction design criteria</vt:lpstr>
      <vt:lpstr>Bayesian Auction</vt:lpstr>
      <vt:lpstr>application to Bayesian auctions</vt:lpstr>
      <vt:lpstr>References: stochastic knapsack</vt:lpstr>
      <vt:lpstr>References: best box and stochastic matchings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 with recourse</dc:title>
  <dc:creator>Anupam Gupta</dc:creator>
  <cp:lastModifiedBy>Anupam Gupta</cp:lastModifiedBy>
  <cp:revision>296</cp:revision>
  <dcterms:created xsi:type="dcterms:W3CDTF">2017-04-15T00:33:07Z</dcterms:created>
  <dcterms:modified xsi:type="dcterms:W3CDTF">2017-06-24T12:01:46Z</dcterms:modified>
</cp:coreProperties>
</file>