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21" r:id="rId3"/>
    <p:sldId id="258" r:id="rId4"/>
    <p:sldId id="302" r:id="rId5"/>
    <p:sldId id="306" r:id="rId6"/>
    <p:sldId id="307" r:id="rId7"/>
    <p:sldId id="301" r:id="rId8"/>
    <p:sldId id="312" r:id="rId9"/>
    <p:sldId id="313" r:id="rId10"/>
    <p:sldId id="305" r:id="rId11"/>
    <p:sldId id="308" r:id="rId12"/>
    <p:sldId id="304" r:id="rId13"/>
    <p:sldId id="309" r:id="rId14"/>
    <p:sldId id="310" r:id="rId15"/>
    <p:sldId id="311" r:id="rId16"/>
    <p:sldId id="314" r:id="rId17"/>
    <p:sldId id="316" r:id="rId18"/>
    <p:sldId id="315" r:id="rId19"/>
    <p:sldId id="317" r:id="rId20"/>
    <p:sldId id="318" r:id="rId21"/>
    <p:sldId id="319" r:id="rId22"/>
    <p:sldId id="320" r:id="rId23"/>
    <p:sldId id="30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9900"/>
    <a:srgbClr val="FF3300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02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220" y="76"/>
      </p:cViewPr>
      <p:guideLst>
        <p:guide orient="horz" pos="2184"/>
        <p:guide pos="5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 MT" panose="020B0502020104020203" pitchFamily="34" charset="0"/>
              </a:defRPr>
            </a:lvl1pPr>
          </a:lstStyle>
          <a:p>
            <a:fld id="{F3E199F6-7446-453F-99F2-1A6E5A46EA22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 MT" panose="020B0502020104020203" pitchFamily="34" charset="0"/>
              </a:defRPr>
            </a:lvl1pPr>
          </a:lstStyle>
          <a:p>
            <a:fld id="{F254068A-8B0F-4B11-8535-1422FF2506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1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AF7E-E442-40DD-BF65-D615D25397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0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AF7E-E442-40DD-BF65-D615D25397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AF7E-E442-40DD-BF65-D615D25397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02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AF7E-E442-40DD-BF65-D615D25397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43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DAF7E-E442-40DD-BF65-D615D253970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9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8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80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425388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5475"/>
            <a:ext cx="10515600" cy="132556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4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3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66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6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6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5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3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3C7B54D3-AD2A-472A-B78E-D0A85DD0437A}" type="datetimeFigureOut">
              <a:rPr lang="en-US" smtClean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5CB965B9-2BEF-49C3-8001-72214F5A3E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9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mp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0.png"/><Relationship Id="rId4" Type="http://schemas.openxmlformats.org/officeDocument/2006/relationships/image" Target="../media/image1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23.png"/><Relationship Id="rId7" Type="http://schemas.openxmlformats.org/officeDocument/2006/relationships/image" Target="../media/image8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4095" y="1905000"/>
            <a:ext cx="9157705" cy="137160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t</a:t>
            </a:r>
            <a:r>
              <a:rPr lang="en-US" sz="4800" b="1" dirty="0" smtClean="0">
                <a:solidFill>
                  <a:srgbClr val="0000FF"/>
                </a:solidFill>
              </a:rPr>
              <a:t>he k-cut problem</a:t>
            </a:r>
            <a:br>
              <a:rPr lang="en-US" sz="4800" b="1" dirty="0" smtClean="0">
                <a:solidFill>
                  <a:srgbClr val="0000FF"/>
                </a:solidFill>
              </a:rPr>
            </a:br>
            <a:r>
              <a:rPr lang="en-US" sz="4000" b="1" dirty="0" smtClean="0">
                <a:solidFill>
                  <a:srgbClr val="0000FF"/>
                </a:solidFill>
              </a:rPr>
              <a:t>better approximate and exact algorithms</a:t>
            </a:r>
            <a:endParaRPr lang="en-US" sz="48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191000"/>
            <a:ext cx="6400800" cy="21336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Anupam Gupta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Carnegie Mellon University</a:t>
            </a:r>
          </a:p>
          <a:p>
            <a:endParaRPr lang="en-US" sz="1800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Based on joint work with: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Euiwoong Lee (NYU) and Jason Li (CMU)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SODA 2018 (and work in progress)</a:t>
            </a:r>
          </a:p>
        </p:txBody>
      </p:sp>
    </p:spTree>
    <p:extLst>
      <p:ext uri="{BB962C8B-B14F-4D97-AF65-F5344CB8AC3E}">
        <p14:creationId xmlns:p14="http://schemas.microsoft.com/office/powerpoint/2010/main" val="5254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idea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: branching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dirty="0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[Saran </a:t>
                </a:r>
                <a:r>
                  <a:rPr lang="en-US" dirty="0" err="1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Vazirani</a:t>
                </a:r>
                <a:r>
                  <a:rPr lang="en-US" dirty="0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 95]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greedy algorithm is 2-approximate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Gill Sans MT" panose="020B0502020104020203" pitchFamily="34" charset="0"/>
                  </a:rPr>
                  <a:t>	</a:t>
                </a:r>
                <a:r>
                  <a:rPr lang="en-US" sz="2000" dirty="0" smtClean="0">
                    <a:solidFill>
                      <a:srgbClr val="7030A0"/>
                    </a:solidFill>
                    <a:latin typeface="Gill Sans MT" panose="020B05020201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US" sz="2000" dirty="0">
                    <a:solidFill>
                      <a:srgbClr val="7030A0"/>
                    </a:solidFill>
                    <a:latin typeface="Gill Sans MT" panose="020B0502020104020203" pitchFamily="34" charset="0"/>
                  </a:rPr>
                  <a:t>iterations, greedily take the min global cut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recall: cut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       what about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vs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Gill Sans MT" panose="020B0502020104020203" pitchFamily="34" charset="0"/>
                  </a:rPr>
                  <a:t>s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uppose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Gill Sans MT" panose="020B0502020104020203" pitchFamily="34" charset="0"/>
                  </a:rPr>
                  <a:t>	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>
                    <a:latin typeface="Gill Sans MT" panose="020B0502020104020203" pitchFamily="34" charset="0"/>
                  </a:rPr>
                  <a:t>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must </a:t>
                </a:r>
                <a:r>
                  <a:rPr lang="en-US" sz="2000" dirty="0">
                    <a:latin typeface="Gill Sans MT" panose="020B0502020104020203" pitchFamily="34" charset="0"/>
                  </a:rPr>
                  <a:t>be completely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cut, else it's </a:t>
                </a:r>
                <a:r>
                  <a:rPr lang="en-US" sz="2000" dirty="0">
                    <a:latin typeface="Gill Sans MT" panose="020B0502020104020203" pitchFamily="34" charset="0"/>
                  </a:rPr>
                  <a:t>a valid cut!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union </a:t>
                </a:r>
                <a:r>
                  <a:rPr lang="en-US" sz="2000" dirty="0">
                    <a:latin typeface="Gill Sans MT" panose="020B0502020104020203" pitchFamily="34" charset="0"/>
                  </a:rPr>
                  <a:t>of some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of </a:t>
                </a:r>
                <a:r>
                  <a:rPr lang="en-US" sz="2000" dirty="0" err="1" smtClean="0">
                    <a:latin typeface="Gill Sans MT" panose="020B0502020104020203" pitchFamily="34" charset="0"/>
                  </a:rPr>
                  <a:t>algo’s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 components </a:t>
                </a:r>
                <a:r>
                  <a:rPr lang="en-US" sz="2000" dirty="0">
                    <a:latin typeface="Gill Sans MT" panose="020B0502020104020203" pitchFamily="34" charset="0"/>
                  </a:rPr>
                  <a:t>is exactly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(!!)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latin typeface="Gill Sans MT" panose="020B0502020104020203" pitchFamily="34" charset="0"/>
                  </a:rPr>
                  <a:t>Idea #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000" b="1" dirty="0" smtClean="0">
                    <a:latin typeface="Gill Sans MT" panose="020B0502020104020203" pitchFamily="34" charset="0"/>
                  </a:rPr>
                  <a:t>: </a:t>
                </a:r>
                <a:r>
                  <a:rPr lang="en-US" sz="2000" dirty="0">
                    <a:latin typeface="Gill Sans MT" panose="020B0502020104020203" pitchFamily="34" charset="0"/>
                  </a:rPr>
                  <a:t>guess all subsets of components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	Branching </a:t>
                </a:r>
                <a:r>
                  <a:rPr lang="en-US" sz="2000" dirty="0">
                    <a:latin typeface="Gill Sans MT" panose="020B0502020104020203" pitchFamily="34" charset="0"/>
                  </a:rPr>
                  <a:t>factor: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, </a:t>
                </a:r>
                <a:r>
                  <a:rPr lang="en-US" sz="2000" dirty="0">
                    <a:latin typeface="Gill Sans MT" panose="020B0502020104020203" pitchFamily="34" charset="0"/>
                  </a:rPr>
                  <a:t>branching depth: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time</a:t>
                </a: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		Henceforth</a:t>
                </a:r>
                <a:r>
                  <a:rPr lang="en-US" sz="2000" dirty="0">
                    <a:latin typeface="Gill Sans MT" panose="020B0502020104020203" pitchFamily="34" charset="0"/>
                  </a:rPr>
                  <a:t>,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assume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for all components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that we find in greedy.</a:t>
                </a: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  <a:blipFill>
                <a:blip r:embed="rId3"/>
                <a:stretch>
                  <a:fillRect l="-663" t="-678" b="-9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94809" y="1961542"/>
                <a:ext cx="36570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≤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≤ … ≤|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0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809" y="1961542"/>
                <a:ext cx="3657028" cy="400110"/>
              </a:xfrm>
              <a:prstGeom prst="rect">
                <a:avLst/>
              </a:prstGeom>
              <a:blipFill>
                <a:blip r:embed="rId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538941" y="2560084"/>
                <a:ext cx="2669000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𝑂𝑃𝑇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941" y="2560084"/>
                <a:ext cx="2669000" cy="8392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lides.pdf - Sumatra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7" t="41062" r="51778" b="41305"/>
          <a:stretch/>
        </p:blipFill>
        <p:spPr>
          <a:xfrm>
            <a:off x="8199075" y="3673016"/>
            <a:ext cx="3097406" cy="21232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9685" y="1601039"/>
            <a:ext cx="11489961" cy="95904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72739" y="2690738"/>
            <a:ext cx="4796907" cy="959046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0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all cuts smaller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dirty="0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[Saran </a:t>
                </a:r>
                <a:r>
                  <a:rPr lang="en-US" dirty="0" err="1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Vazirani</a:t>
                </a:r>
                <a:r>
                  <a:rPr lang="en-US" dirty="0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 95]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greedy algorithm is 2-approximate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Gill Sans MT" panose="020B0502020104020203" pitchFamily="34" charset="0"/>
                  </a:rPr>
                  <a:t>	</a:t>
                </a:r>
                <a:r>
                  <a:rPr lang="en-US" sz="2000" dirty="0" smtClean="0">
                    <a:solidFill>
                      <a:srgbClr val="7030A0"/>
                    </a:solidFill>
                    <a:latin typeface="Gill Sans MT" panose="020B05020201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US" sz="2000" dirty="0">
                    <a:solidFill>
                      <a:srgbClr val="7030A0"/>
                    </a:solidFill>
                    <a:latin typeface="Gill Sans MT" panose="020B0502020104020203" pitchFamily="34" charset="0"/>
                  </a:rPr>
                  <a:t>iterations, greedily take the min global cut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Gill Sans MT" panose="020B0502020104020203" pitchFamily="34" charset="0"/>
                  </a:rPr>
                  <a:t>A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ssume: all cuts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  <a:blipFill>
                <a:blip r:embed="rId4"/>
                <a:stretch>
                  <a:fillRect l="-663"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494809" y="1961542"/>
                <a:ext cx="36570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≤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≤ … ≤|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0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809" y="1961542"/>
                <a:ext cx="3657028" cy="400110"/>
              </a:xfrm>
              <a:prstGeom prst="rect">
                <a:avLst/>
              </a:prstGeom>
              <a:blipFill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538941" y="2560084"/>
                <a:ext cx="2669000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𝑂𝑃𝑇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941" y="2560084"/>
                <a:ext cx="2669000" cy="8392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4381226" y="5085116"/>
            <a:ext cx="4223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79685" y="1601039"/>
            <a:ext cx="11489961" cy="95904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72739" y="2690738"/>
            <a:ext cx="4796907" cy="959046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001670" y="2459020"/>
            <a:ext cx="4453588" cy="4164139"/>
            <a:chOff x="4716725" y="2940969"/>
            <a:chExt cx="4453588" cy="4164139"/>
          </a:xfrm>
        </p:grpSpPr>
        <p:pic>
          <p:nvPicPr>
            <p:cNvPr id="5" name="Picture 4" descr="slides.pdf - SumatraPDF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2" t="21007" r="17486" b="4844"/>
            <a:stretch/>
          </p:blipFill>
          <p:spPr>
            <a:xfrm>
              <a:off x="4946918" y="2940969"/>
              <a:ext cx="4223395" cy="416413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716725" y="2940969"/>
              <a:ext cx="2677416" cy="2019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377696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513207" y="1470559"/>
            <a:ext cx="4944977" cy="4860049"/>
            <a:chOff x="4716725" y="2940969"/>
            <a:chExt cx="4453588" cy="4164139"/>
          </a:xfrm>
        </p:grpSpPr>
        <p:pic>
          <p:nvPicPr>
            <p:cNvPr id="5" name="Picture 4" descr="slides.pdf - SumatraPDF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2" t="21007" r="17486" b="4844"/>
            <a:stretch/>
          </p:blipFill>
          <p:spPr>
            <a:xfrm>
              <a:off x="4946918" y="2940969"/>
              <a:ext cx="4223395" cy="4164139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716725" y="2940969"/>
              <a:ext cx="2677416" cy="20191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#2: if there are gaps…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latin typeface="Gill Sans MT" panose="020B0502020104020203" pitchFamily="34" charset="0"/>
                  </a:rPr>
                  <a:t>Idea #2: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If there’s a gap, we win.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≥0.1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b="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𝐴𝐿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1+0.1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Similarly,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≤0.9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  <a:blipFill>
                <a:blip r:embed="rId3"/>
                <a:stretch>
                  <a:fillRect l="-663"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4006565" y="4273893"/>
            <a:ext cx="1869449" cy="284766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62514" y="3928324"/>
            <a:ext cx="1649247" cy="30906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835706" y="4558659"/>
            <a:ext cx="4783284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35706" y="3928324"/>
            <a:ext cx="4783284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405806" y="4043437"/>
                <a:ext cx="64139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806" y="4043437"/>
                <a:ext cx="641394" cy="400110"/>
              </a:xfrm>
              <a:prstGeom prst="rect">
                <a:avLst/>
              </a:prstGeom>
              <a:blipFill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701787" y="4358604"/>
                <a:ext cx="14287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787" y="4358604"/>
                <a:ext cx="1428788" cy="400110"/>
              </a:xfrm>
              <a:prstGeom prst="rect">
                <a:avLst/>
              </a:prstGeom>
              <a:blipFill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685898" y="3695143"/>
                <a:ext cx="142878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898" y="3695143"/>
                <a:ext cx="1428789" cy="400110"/>
              </a:xfrm>
              <a:prstGeom prst="rect">
                <a:avLst/>
              </a:prstGeom>
              <a:blipFill>
                <a:blip r:embed="rId6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/>
          <p:nvPr/>
        </p:nvCxnSpPr>
        <p:spPr>
          <a:xfrm>
            <a:off x="5891917" y="3827158"/>
            <a:ext cx="0" cy="2345635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662514" y="3827158"/>
            <a:ext cx="0" cy="2345635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725846" y="6105370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496443" y="6113321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934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6" grpId="0"/>
      <p:bldP spid="27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case for greedy</a:t>
            </a:r>
            <a:endParaRPr lang="en-US" dirty="0"/>
          </a:p>
        </p:txBody>
      </p:sp>
      <p:pic>
        <p:nvPicPr>
          <p:cNvPr id="3" name="Picture 2" descr="slides.pdf - Sumatra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9" t="34426" r="17896" b="21530"/>
          <a:stretch/>
        </p:blipFill>
        <p:spPr>
          <a:xfrm>
            <a:off x="2828144" y="1499015"/>
            <a:ext cx="6535712" cy="30205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No gaps: even first cut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has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≈|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≈|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In particular,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mincut(G)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=1…(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0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  <a:blipFill>
                <a:blip r:embed="rId3"/>
                <a:stretch>
                  <a:fillRect l="-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88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cuts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ea typeface="Cambria Math" panose="02040503050406030204" pitchFamily="18" charset="0"/>
                  </a:rPr>
                  <a:t>Hard case: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mincut(G)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=1…(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Consider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-min-cuts in G. 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latin typeface="Gill Sans MT" panose="020B0502020104020203" pitchFamily="34" charset="0"/>
                  </a:rPr>
                  <a:t>Idea #3: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If two of them cross: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Gill Sans MT" panose="020B0502020104020203" pitchFamily="34" charset="0"/>
                  </a:rPr>
                  <a:t>	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min 4-cut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≤2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</a:t>
                </a:r>
                <a:r>
                  <a:rPr lang="en-US" sz="2000" dirty="0" err="1" smtClean="0">
                    <a:latin typeface="Gill Sans MT" panose="020B0502020104020203" pitchFamily="34" charset="0"/>
                  </a:rPr>
                  <a:t>mincut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(G). 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Greedily take min-4-cuts: 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Gill Sans MT" panose="020B0502020104020203" pitchFamily="34" charset="0"/>
                  </a:rPr>
                  <a:t>	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pay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2000" dirty="0">
                    <a:latin typeface="Gill Sans MT" panose="020B0502020104020203" pitchFamily="34" charset="0"/>
                  </a:rPr>
                  <a:t> </a:t>
                </a:r>
                <a:r>
                  <a:rPr lang="en-US" sz="2000" dirty="0" err="1" smtClean="0">
                    <a:latin typeface="Gill Sans MT" panose="020B0502020104020203" pitchFamily="34" charset="0"/>
                  </a:rPr>
                  <a:t>mincut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(G), get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new pieces.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Gill Sans MT" panose="020B0502020104020203" pitchFamily="34" charset="0"/>
                  </a:rPr>
                  <a:t>	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so paying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≈2/3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</a:t>
                </a:r>
                <a:r>
                  <a:rPr lang="en-US" sz="2000" dirty="0" err="1" smtClean="0">
                    <a:latin typeface="Gill Sans MT" panose="020B0502020104020203" pitchFamily="34" charset="0"/>
                  </a:rPr>
                  <a:t>mincut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(G) per new component.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If we can do this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times, we save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.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  <a:blipFill>
                <a:blip r:embed="rId2"/>
                <a:stretch>
                  <a:fillRect l="-663" t="-813" b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8135812" y="3376899"/>
            <a:ext cx="2510852" cy="183629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795379" y="3451850"/>
            <a:ext cx="1064302" cy="163392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405635" y="3751653"/>
            <a:ext cx="2023672" cy="104931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23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cuts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ea typeface="Cambria Math" panose="02040503050406030204" pitchFamily="18" charset="0"/>
                  </a:rPr>
                  <a:t>Hard case: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mincut(G) 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=1…(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	near-min-cuts don’t cross (laminar family)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latin typeface="Gill Sans MT" panose="020B0502020104020203" pitchFamily="34" charset="0"/>
                  </a:rPr>
                  <a:t>Recall: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2(1+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many near-min-cuts.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Gill Sans MT" panose="020B0502020104020203" pitchFamily="34" charset="0"/>
                  </a:rPr>
                  <a:t>	C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an represent by tree T.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b="1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Optimal cut = deleting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</a:t>
                </a:r>
                <a:r>
                  <a:rPr lang="en-US" sz="2000" b="1" dirty="0" smtClean="0">
                    <a:latin typeface="Gill Sans MT" panose="020B0502020104020203" pitchFamily="34" charset="0"/>
                  </a:rPr>
                  <a:t>incomparable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 edges in this tree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b="1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latin typeface="Gill Sans MT" panose="020B0502020104020203" pitchFamily="34" charset="0"/>
                  </a:rPr>
                  <a:t>Idea #4: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special algorithm for this “laminar cut” problem.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Gill Sans MT" panose="020B0502020104020203" pitchFamily="34" charset="0"/>
                  </a:rPr>
                  <a:t>	</a:t>
                </a:r>
                <a:r>
                  <a:rPr lang="en-US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ill Sans MT" panose="020B0502020104020203" pitchFamily="34" charset="0"/>
                  </a:rPr>
                  <a:t>“Given G and T, delete k-1 </a:t>
                </a:r>
                <a:r>
                  <a:rPr lang="en-US" sz="20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ill Sans MT" panose="020B0502020104020203" pitchFamily="34" charset="0"/>
                  </a:rPr>
                  <a:t>incomp</a:t>
                </a:r>
                <a:r>
                  <a:rPr lang="en-US" sz="2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ill Sans MT" panose="020B0502020104020203" pitchFamily="34" charset="0"/>
                  </a:rPr>
                  <a:t> edges, minimize cut value”</a:t>
                </a:r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  <a:blipFill>
                <a:blip r:embed="rId2"/>
                <a:stretch>
                  <a:fillRect l="-663" t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lides.pdf - Sumatra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3" t="39891" r="47896" b="25137"/>
          <a:stretch/>
        </p:blipFill>
        <p:spPr>
          <a:xfrm>
            <a:off x="7942880" y="1996144"/>
            <a:ext cx="3410263" cy="2398427"/>
          </a:xfrm>
          <a:prstGeom prst="rect">
            <a:avLst/>
          </a:prstGeom>
        </p:spPr>
      </p:pic>
      <p:pic>
        <p:nvPicPr>
          <p:cNvPr id="7" name="Picture 6" descr="slides.pdf - Sumatra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2" t="39782" r="46690" b="24043"/>
          <a:stretch/>
        </p:blipFill>
        <p:spPr>
          <a:xfrm>
            <a:off x="8010338" y="1988650"/>
            <a:ext cx="3470222" cy="2480872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8459784" y="2375936"/>
            <a:ext cx="2608998" cy="1915898"/>
            <a:chOff x="8459784" y="2375936"/>
            <a:chExt cx="2608998" cy="1915898"/>
          </a:xfrm>
        </p:grpSpPr>
        <p:cxnSp>
          <p:nvCxnSpPr>
            <p:cNvPr id="4" name="Straight Connector 3"/>
            <p:cNvCxnSpPr/>
            <p:nvPr/>
          </p:nvCxnSpPr>
          <p:spPr>
            <a:xfrm flipH="1" flipV="1">
              <a:off x="9241104" y="3123526"/>
              <a:ext cx="566443" cy="17802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8998343" y="2408592"/>
              <a:ext cx="226577" cy="72302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8707030" y="2953593"/>
              <a:ext cx="534074" cy="16993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844595" y="3123526"/>
              <a:ext cx="380325" cy="39570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8508776" y="3511138"/>
              <a:ext cx="325671" cy="5815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9807547" y="2808001"/>
              <a:ext cx="115320" cy="49354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9937796" y="2408592"/>
              <a:ext cx="15419" cy="39934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9184460" y="3087868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961929" y="2375936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670616" y="2919345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804026" y="3463339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459784" y="3540368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9886453" y="2767840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916801" y="2388362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0432666" y="3095204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>
              <a:stCxn id="22" idx="4"/>
              <a:endCxn id="28" idx="1"/>
            </p:cNvCxnSpPr>
            <p:nvPr/>
          </p:nvCxnSpPr>
          <p:spPr>
            <a:xfrm>
              <a:off x="9807547" y="3321378"/>
              <a:ext cx="148623" cy="58718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8" idx="3"/>
            </p:cNvCxnSpPr>
            <p:nvPr/>
          </p:nvCxnSpPr>
          <p:spPr>
            <a:xfrm flipH="1">
              <a:off x="9833358" y="3960063"/>
              <a:ext cx="122812" cy="25334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8" idx="6"/>
              <a:endCxn id="34" idx="1"/>
            </p:cNvCxnSpPr>
            <p:nvPr/>
          </p:nvCxnSpPr>
          <p:spPr>
            <a:xfrm>
              <a:off x="10018333" y="3934314"/>
              <a:ext cx="233194" cy="16186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2" idx="6"/>
              <a:endCxn id="33" idx="2"/>
            </p:cNvCxnSpPr>
            <p:nvPr/>
          </p:nvCxnSpPr>
          <p:spPr>
            <a:xfrm flipV="1">
              <a:off x="9843961" y="3131618"/>
              <a:ext cx="588705" cy="15334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3" idx="6"/>
              <a:endCxn id="32" idx="2"/>
            </p:cNvCxnSpPr>
            <p:nvPr/>
          </p:nvCxnSpPr>
          <p:spPr>
            <a:xfrm>
              <a:off x="10505494" y="3131618"/>
              <a:ext cx="197829" cy="8611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32" idx="6"/>
              <a:endCxn id="31" idx="2"/>
            </p:cNvCxnSpPr>
            <p:nvPr/>
          </p:nvCxnSpPr>
          <p:spPr>
            <a:xfrm flipV="1">
              <a:off x="10776151" y="3131618"/>
              <a:ext cx="219803" cy="8611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9771133" y="3248550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945505" y="3897900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0995954" y="3095204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0703323" y="3181321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0240862" y="4085514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771133" y="4219006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7679342" y="1601038"/>
            <a:ext cx="4337331" cy="3674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8459784" y="2375936"/>
            <a:ext cx="2608998" cy="1915898"/>
            <a:chOff x="8459784" y="2375936"/>
            <a:chExt cx="2608998" cy="1915898"/>
          </a:xfrm>
        </p:grpSpPr>
        <p:cxnSp>
          <p:nvCxnSpPr>
            <p:cNvPr id="58" name="Straight Connector 57"/>
            <p:cNvCxnSpPr/>
            <p:nvPr/>
          </p:nvCxnSpPr>
          <p:spPr>
            <a:xfrm flipH="1" flipV="1">
              <a:off x="9241104" y="3123526"/>
              <a:ext cx="566443" cy="17802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8998343" y="2408592"/>
              <a:ext cx="226577" cy="72302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8707030" y="2953593"/>
              <a:ext cx="534074" cy="169933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8844595" y="3123526"/>
              <a:ext cx="380325" cy="39570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8508776" y="3511138"/>
              <a:ext cx="325671" cy="5815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9807547" y="2808001"/>
              <a:ext cx="115320" cy="493549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9937796" y="2408592"/>
              <a:ext cx="15419" cy="39934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9184460" y="3087868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8961929" y="2375936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670616" y="2919345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804026" y="3463339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8459784" y="3540368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9886453" y="2767840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9916801" y="2388362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0432666" y="3095204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>
              <a:stCxn id="79" idx="4"/>
              <a:endCxn id="80" idx="1"/>
            </p:cNvCxnSpPr>
            <p:nvPr/>
          </p:nvCxnSpPr>
          <p:spPr>
            <a:xfrm>
              <a:off x="9807547" y="3321378"/>
              <a:ext cx="148623" cy="58718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0" idx="3"/>
            </p:cNvCxnSpPr>
            <p:nvPr/>
          </p:nvCxnSpPr>
          <p:spPr>
            <a:xfrm flipH="1">
              <a:off x="9833358" y="3960063"/>
              <a:ext cx="122812" cy="253341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80" idx="6"/>
              <a:endCxn id="83" idx="1"/>
            </p:cNvCxnSpPr>
            <p:nvPr/>
          </p:nvCxnSpPr>
          <p:spPr>
            <a:xfrm>
              <a:off x="10018333" y="3934314"/>
              <a:ext cx="233194" cy="16186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9" idx="6"/>
              <a:endCxn id="72" idx="2"/>
            </p:cNvCxnSpPr>
            <p:nvPr/>
          </p:nvCxnSpPr>
          <p:spPr>
            <a:xfrm flipV="1">
              <a:off x="9843961" y="3131618"/>
              <a:ext cx="588705" cy="15334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2" idx="6"/>
              <a:endCxn id="82" idx="2"/>
            </p:cNvCxnSpPr>
            <p:nvPr/>
          </p:nvCxnSpPr>
          <p:spPr>
            <a:xfrm>
              <a:off x="10505494" y="3131618"/>
              <a:ext cx="197829" cy="8611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2" idx="6"/>
              <a:endCxn id="81" idx="2"/>
            </p:cNvCxnSpPr>
            <p:nvPr/>
          </p:nvCxnSpPr>
          <p:spPr>
            <a:xfrm flipV="1">
              <a:off x="10776151" y="3131618"/>
              <a:ext cx="219803" cy="86117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9771133" y="3248550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9945505" y="3897900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10995954" y="3095204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10703323" y="3181321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10240862" y="4085514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9771133" y="4219006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Freeform 84"/>
          <p:cNvSpPr/>
          <p:nvPr/>
        </p:nvSpPr>
        <p:spPr>
          <a:xfrm>
            <a:off x="8003023" y="3058789"/>
            <a:ext cx="1286634" cy="1594178"/>
          </a:xfrm>
          <a:custGeom>
            <a:avLst/>
            <a:gdLst>
              <a:gd name="connsiteX0" fmla="*/ 0 w 1286634"/>
              <a:gd name="connsiteY0" fmla="*/ 0 h 1594178"/>
              <a:gd name="connsiteX1" fmla="*/ 40460 w 1286634"/>
              <a:gd name="connsiteY1" fmla="*/ 8092 h 1594178"/>
              <a:gd name="connsiteX2" fmla="*/ 250853 w 1286634"/>
              <a:gd name="connsiteY2" fmla="*/ 24276 h 1594178"/>
              <a:gd name="connsiteX3" fmla="*/ 347958 w 1286634"/>
              <a:gd name="connsiteY3" fmla="*/ 40461 h 1594178"/>
              <a:gd name="connsiteX4" fmla="*/ 525982 w 1286634"/>
              <a:gd name="connsiteY4" fmla="*/ 56645 h 1594178"/>
              <a:gd name="connsiteX5" fmla="*/ 574535 w 1286634"/>
              <a:gd name="connsiteY5" fmla="*/ 72829 h 1594178"/>
              <a:gd name="connsiteX6" fmla="*/ 598811 w 1286634"/>
              <a:gd name="connsiteY6" fmla="*/ 80921 h 1594178"/>
              <a:gd name="connsiteX7" fmla="*/ 631179 w 1286634"/>
              <a:gd name="connsiteY7" fmla="*/ 89013 h 1594178"/>
              <a:gd name="connsiteX8" fmla="*/ 679731 w 1286634"/>
              <a:gd name="connsiteY8" fmla="*/ 105197 h 1594178"/>
              <a:gd name="connsiteX9" fmla="*/ 752559 w 1286634"/>
              <a:gd name="connsiteY9" fmla="*/ 137565 h 1594178"/>
              <a:gd name="connsiteX10" fmla="*/ 801112 w 1286634"/>
              <a:gd name="connsiteY10" fmla="*/ 161841 h 1594178"/>
              <a:gd name="connsiteX11" fmla="*/ 873940 w 1286634"/>
              <a:gd name="connsiteY11" fmla="*/ 194209 h 1594178"/>
              <a:gd name="connsiteX12" fmla="*/ 906308 w 1286634"/>
              <a:gd name="connsiteY12" fmla="*/ 210393 h 1594178"/>
              <a:gd name="connsiteX13" fmla="*/ 987228 w 1286634"/>
              <a:gd name="connsiteY13" fmla="*/ 234669 h 1594178"/>
              <a:gd name="connsiteX14" fmla="*/ 1035781 w 1286634"/>
              <a:gd name="connsiteY14" fmla="*/ 267038 h 1594178"/>
              <a:gd name="connsiteX15" fmla="*/ 1060057 w 1286634"/>
              <a:gd name="connsiteY15" fmla="*/ 275130 h 1594178"/>
              <a:gd name="connsiteX16" fmla="*/ 1157161 w 1286634"/>
              <a:gd name="connsiteY16" fmla="*/ 356050 h 1594178"/>
              <a:gd name="connsiteX17" fmla="*/ 1173345 w 1286634"/>
              <a:gd name="connsiteY17" fmla="*/ 380326 h 1594178"/>
              <a:gd name="connsiteX18" fmla="*/ 1189529 w 1286634"/>
              <a:gd name="connsiteY18" fmla="*/ 428878 h 1594178"/>
              <a:gd name="connsiteX19" fmla="*/ 1221897 w 1286634"/>
              <a:gd name="connsiteY19" fmla="*/ 477430 h 1594178"/>
              <a:gd name="connsiteX20" fmla="*/ 1229989 w 1286634"/>
              <a:gd name="connsiteY20" fmla="*/ 517891 h 1594178"/>
              <a:gd name="connsiteX21" fmla="*/ 1238081 w 1286634"/>
              <a:gd name="connsiteY21" fmla="*/ 542167 h 1594178"/>
              <a:gd name="connsiteX22" fmla="*/ 1246173 w 1286634"/>
              <a:gd name="connsiteY22" fmla="*/ 582627 h 1594178"/>
              <a:gd name="connsiteX23" fmla="*/ 1254265 w 1286634"/>
              <a:gd name="connsiteY23" fmla="*/ 606903 h 1594178"/>
              <a:gd name="connsiteX24" fmla="*/ 1270450 w 1286634"/>
              <a:gd name="connsiteY24" fmla="*/ 687823 h 1594178"/>
              <a:gd name="connsiteX25" fmla="*/ 1278542 w 1286634"/>
              <a:gd name="connsiteY25" fmla="*/ 728284 h 1594178"/>
              <a:gd name="connsiteX26" fmla="*/ 1286634 w 1286634"/>
              <a:gd name="connsiteY26" fmla="*/ 752560 h 1594178"/>
              <a:gd name="connsiteX27" fmla="*/ 1278542 w 1286634"/>
              <a:gd name="connsiteY27" fmla="*/ 1238082 h 1594178"/>
              <a:gd name="connsiteX28" fmla="*/ 1262358 w 1286634"/>
              <a:gd name="connsiteY28" fmla="*/ 1383738 h 1594178"/>
              <a:gd name="connsiteX29" fmla="*/ 1254265 w 1286634"/>
              <a:gd name="connsiteY29" fmla="*/ 1440383 h 1594178"/>
              <a:gd name="connsiteX30" fmla="*/ 1238081 w 1286634"/>
              <a:gd name="connsiteY30" fmla="*/ 1488935 h 1594178"/>
              <a:gd name="connsiteX31" fmla="*/ 1229989 w 1286634"/>
              <a:gd name="connsiteY31" fmla="*/ 1521303 h 1594178"/>
              <a:gd name="connsiteX32" fmla="*/ 1213805 w 1286634"/>
              <a:gd name="connsiteY32" fmla="*/ 1569855 h 1594178"/>
              <a:gd name="connsiteX33" fmla="*/ 1189529 w 1286634"/>
              <a:gd name="connsiteY33" fmla="*/ 1594131 h 159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86634" h="1594178">
                <a:moveTo>
                  <a:pt x="0" y="0"/>
                </a:moveTo>
                <a:cubicBezTo>
                  <a:pt x="13487" y="2697"/>
                  <a:pt x="26800" y="6485"/>
                  <a:pt x="40460" y="8092"/>
                </a:cubicBezTo>
                <a:cubicBezTo>
                  <a:pt x="75188" y="12178"/>
                  <a:pt x="221848" y="22204"/>
                  <a:pt x="250853" y="24276"/>
                </a:cubicBezTo>
                <a:cubicBezTo>
                  <a:pt x="283221" y="29671"/>
                  <a:pt x="315227" y="38123"/>
                  <a:pt x="347958" y="40461"/>
                </a:cubicBezTo>
                <a:cubicBezTo>
                  <a:pt x="482937" y="50102"/>
                  <a:pt x="423679" y="43857"/>
                  <a:pt x="525982" y="56645"/>
                </a:cubicBezTo>
                <a:lnTo>
                  <a:pt x="574535" y="72829"/>
                </a:lnTo>
                <a:cubicBezTo>
                  <a:pt x="582627" y="75526"/>
                  <a:pt x="590536" y="78852"/>
                  <a:pt x="598811" y="80921"/>
                </a:cubicBezTo>
                <a:cubicBezTo>
                  <a:pt x="609600" y="83618"/>
                  <a:pt x="620527" y="85817"/>
                  <a:pt x="631179" y="89013"/>
                </a:cubicBezTo>
                <a:cubicBezTo>
                  <a:pt x="647519" y="93915"/>
                  <a:pt x="665537" y="95734"/>
                  <a:pt x="679731" y="105197"/>
                </a:cubicBezTo>
                <a:cubicBezTo>
                  <a:pt x="734671" y="141823"/>
                  <a:pt x="665892" y="99046"/>
                  <a:pt x="752559" y="137565"/>
                </a:cubicBezTo>
                <a:cubicBezTo>
                  <a:pt x="846671" y="179393"/>
                  <a:pt x="712581" y="132332"/>
                  <a:pt x="801112" y="161841"/>
                </a:cubicBezTo>
                <a:cubicBezTo>
                  <a:pt x="847817" y="192978"/>
                  <a:pt x="801717" y="165320"/>
                  <a:pt x="873940" y="194209"/>
                </a:cubicBezTo>
                <a:cubicBezTo>
                  <a:pt x="885140" y="198689"/>
                  <a:pt x="895108" y="205913"/>
                  <a:pt x="906308" y="210393"/>
                </a:cubicBezTo>
                <a:cubicBezTo>
                  <a:pt x="939143" y="223527"/>
                  <a:pt x="955434" y="226721"/>
                  <a:pt x="987228" y="234669"/>
                </a:cubicBezTo>
                <a:cubicBezTo>
                  <a:pt x="1003412" y="245459"/>
                  <a:pt x="1017328" y="260887"/>
                  <a:pt x="1035781" y="267038"/>
                </a:cubicBezTo>
                <a:cubicBezTo>
                  <a:pt x="1043873" y="269735"/>
                  <a:pt x="1052601" y="270988"/>
                  <a:pt x="1060057" y="275130"/>
                </a:cubicBezTo>
                <a:cubicBezTo>
                  <a:pt x="1091668" y="292692"/>
                  <a:pt x="1137198" y="326106"/>
                  <a:pt x="1157161" y="356050"/>
                </a:cubicBezTo>
                <a:cubicBezTo>
                  <a:pt x="1162556" y="364142"/>
                  <a:pt x="1169395" y="371439"/>
                  <a:pt x="1173345" y="380326"/>
                </a:cubicBezTo>
                <a:cubicBezTo>
                  <a:pt x="1180273" y="395915"/>
                  <a:pt x="1180066" y="414684"/>
                  <a:pt x="1189529" y="428878"/>
                </a:cubicBezTo>
                <a:lnTo>
                  <a:pt x="1221897" y="477430"/>
                </a:lnTo>
                <a:cubicBezTo>
                  <a:pt x="1224594" y="490917"/>
                  <a:pt x="1226653" y="504548"/>
                  <a:pt x="1229989" y="517891"/>
                </a:cubicBezTo>
                <a:cubicBezTo>
                  <a:pt x="1232058" y="526166"/>
                  <a:pt x="1236012" y="533892"/>
                  <a:pt x="1238081" y="542167"/>
                </a:cubicBezTo>
                <a:cubicBezTo>
                  <a:pt x="1241417" y="555510"/>
                  <a:pt x="1242837" y="569284"/>
                  <a:pt x="1246173" y="582627"/>
                </a:cubicBezTo>
                <a:cubicBezTo>
                  <a:pt x="1248242" y="590902"/>
                  <a:pt x="1252347" y="598592"/>
                  <a:pt x="1254265" y="606903"/>
                </a:cubicBezTo>
                <a:cubicBezTo>
                  <a:pt x="1260451" y="633706"/>
                  <a:pt x="1265055" y="660850"/>
                  <a:pt x="1270450" y="687823"/>
                </a:cubicBezTo>
                <a:cubicBezTo>
                  <a:pt x="1273147" y="701310"/>
                  <a:pt x="1274193" y="715236"/>
                  <a:pt x="1278542" y="728284"/>
                </a:cubicBezTo>
                <a:lnTo>
                  <a:pt x="1286634" y="752560"/>
                </a:lnTo>
                <a:cubicBezTo>
                  <a:pt x="1283937" y="914401"/>
                  <a:pt x="1282857" y="1076276"/>
                  <a:pt x="1278542" y="1238082"/>
                </a:cubicBezTo>
                <a:cubicBezTo>
                  <a:pt x="1275530" y="1351031"/>
                  <a:pt x="1282085" y="1324557"/>
                  <a:pt x="1262358" y="1383738"/>
                </a:cubicBezTo>
                <a:cubicBezTo>
                  <a:pt x="1259660" y="1402620"/>
                  <a:pt x="1258554" y="1421798"/>
                  <a:pt x="1254265" y="1440383"/>
                </a:cubicBezTo>
                <a:cubicBezTo>
                  <a:pt x="1250429" y="1457006"/>
                  <a:pt x="1242219" y="1472385"/>
                  <a:pt x="1238081" y="1488935"/>
                </a:cubicBezTo>
                <a:cubicBezTo>
                  <a:pt x="1235384" y="1499724"/>
                  <a:pt x="1233185" y="1510651"/>
                  <a:pt x="1229989" y="1521303"/>
                </a:cubicBezTo>
                <a:cubicBezTo>
                  <a:pt x="1225087" y="1537643"/>
                  <a:pt x="1223268" y="1555661"/>
                  <a:pt x="1213805" y="1569855"/>
                </a:cubicBezTo>
                <a:cubicBezTo>
                  <a:pt x="1196125" y="1596375"/>
                  <a:pt x="1207346" y="1594131"/>
                  <a:pt x="1189529" y="1594131"/>
                </a:cubicBezTo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9241104" y="1958273"/>
            <a:ext cx="1707467" cy="1068148"/>
          </a:xfrm>
          <a:custGeom>
            <a:avLst/>
            <a:gdLst>
              <a:gd name="connsiteX0" fmla="*/ 0 w 1707467"/>
              <a:gd name="connsiteY0" fmla="*/ 0 h 1068148"/>
              <a:gd name="connsiteX1" fmla="*/ 8092 w 1707467"/>
              <a:gd name="connsiteY1" fmla="*/ 48552 h 1068148"/>
              <a:gd name="connsiteX2" fmla="*/ 24277 w 1707467"/>
              <a:gd name="connsiteY2" fmla="*/ 64736 h 1068148"/>
              <a:gd name="connsiteX3" fmla="*/ 32369 w 1707467"/>
              <a:gd name="connsiteY3" fmla="*/ 97104 h 1068148"/>
              <a:gd name="connsiteX4" fmla="*/ 56645 w 1707467"/>
              <a:gd name="connsiteY4" fmla="*/ 137564 h 1068148"/>
              <a:gd name="connsiteX5" fmla="*/ 64737 w 1707467"/>
              <a:gd name="connsiteY5" fmla="*/ 178024 h 1068148"/>
              <a:gd name="connsiteX6" fmla="*/ 89013 w 1707467"/>
              <a:gd name="connsiteY6" fmla="*/ 202300 h 1068148"/>
              <a:gd name="connsiteX7" fmla="*/ 113289 w 1707467"/>
              <a:gd name="connsiteY7" fmla="*/ 275129 h 1068148"/>
              <a:gd name="connsiteX8" fmla="*/ 145657 w 1707467"/>
              <a:gd name="connsiteY8" fmla="*/ 388417 h 1068148"/>
              <a:gd name="connsiteX9" fmla="*/ 153749 w 1707467"/>
              <a:gd name="connsiteY9" fmla="*/ 420785 h 1068148"/>
              <a:gd name="connsiteX10" fmla="*/ 169933 w 1707467"/>
              <a:gd name="connsiteY10" fmla="*/ 453154 h 1068148"/>
              <a:gd name="connsiteX11" fmla="*/ 226577 w 1707467"/>
              <a:gd name="connsiteY11" fmla="*/ 534074 h 1068148"/>
              <a:gd name="connsiteX12" fmla="*/ 242761 w 1707467"/>
              <a:gd name="connsiteY12" fmla="*/ 558350 h 1068148"/>
              <a:gd name="connsiteX13" fmla="*/ 258946 w 1707467"/>
              <a:gd name="connsiteY13" fmla="*/ 574534 h 1068148"/>
              <a:gd name="connsiteX14" fmla="*/ 275130 w 1707467"/>
              <a:gd name="connsiteY14" fmla="*/ 598810 h 1068148"/>
              <a:gd name="connsiteX15" fmla="*/ 299406 w 1707467"/>
              <a:gd name="connsiteY15" fmla="*/ 623086 h 1068148"/>
              <a:gd name="connsiteX16" fmla="*/ 315590 w 1707467"/>
              <a:gd name="connsiteY16" fmla="*/ 647362 h 1068148"/>
              <a:gd name="connsiteX17" fmla="*/ 339866 w 1707467"/>
              <a:gd name="connsiteY17" fmla="*/ 663546 h 1068148"/>
              <a:gd name="connsiteX18" fmla="*/ 356050 w 1707467"/>
              <a:gd name="connsiteY18" fmla="*/ 687823 h 1068148"/>
              <a:gd name="connsiteX19" fmla="*/ 404602 w 1707467"/>
              <a:gd name="connsiteY19" fmla="*/ 736375 h 1068148"/>
              <a:gd name="connsiteX20" fmla="*/ 469338 w 1707467"/>
              <a:gd name="connsiteY20" fmla="*/ 809203 h 1068148"/>
              <a:gd name="connsiteX21" fmla="*/ 517891 w 1707467"/>
              <a:gd name="connsiteY21" fmla="*/ 849663 h 1068148"/>
              <a:gd name="connsiteX22" fmla="*/ 534075 w 1707467"/>
              <a:gd name="connsiteY22" fmla="*/ 873939 h 1068148"/>
              <a:gd name="connsiteX23" fmla="*/ 574535 w 1707467"/>
              <a:gd name="connsiteY23" fmla="*/ 914400 h 1068148"/>
              <a:gd name="connsiteX24" fmla="*/ 623087 w 1707467"/>
              <a:gd name="connsiteY24" fmla="*/ 954860 h 1068148"/>
              <a:gd name="connsiteX25" fmla="*/ 639271 w 1707467"/>
              <a:gd name="connsiteY25" fmla="*/ 979136 h 1068148"/>
              <a:gd name="connsiteX26" fmla="*/ 663547 w 1707467"/>
              <a:gd name="connsiteY26" fmla="*/ 995320 h 1068148"/>
              <a:gd name="connsiteX27" fmla="*/ 720192 w 1707467"/>
              <a:gd name="connsiteY27" fmla="*/ 1019596 h 1068148"/>
              <a:gd name="connsiteX28" fmla="*/ 768744 w 1707467"/>
              <a:gd name="connsiteY28" fmla="*/ 1051964 h 1068148"/>
              <a:gd name="connsiteX29" fmla="*/ 825388 w 1707467"/>
              <a:gd name="connsiteY29" fmla="*/ 1068148 h 1068148"/>
              <a:gd name="connsiteX30" fmla="*/ 987229 w 1707467"/>
              <a:gd name="connsiteY30" fmla="*/ 1060056 h 1068148"/>
              <a:gd name="connsiteX31" fmla="*/ 1019597 w 1707467"/>
              <a:gd name="connsiteY31" fmla="*/ 1043872 h 1068148"/>
              <a:gd name="connsiteX32" fmla="*/ 1051965 w 1707467"/>
              <a:gd name="connsiteY32" fmla="*/ 1035780 h 1068148"/>
              <a:gd name="connsiteX33" fmla="*/ 1084333 w 1707467"/>
              <a:gd name="connsiteY33" fmla="*/ 1019596 h 1068148"/>
              <a:gd name="connsiteX34" fmla="*/ 1108609 w 1707467"/>
              <a:gd name="connsiteY34" fmla="*/ 1011504 h 1068148"/>
              <a:gd name="connsiteX35" fmla="*/ 1157161 w 1707467"/>
              <a:gd name="connsiteY35" fmla="*/ 987228 h 1068148"/>
              <a:gd name="connsiteX36" fmla="*/ 1181438 w 1707467"/>
              <a:gd name="connsiteY36" fmla="*/ 962952 h 1068148"/>
              <a:gd name="connsiteX37" fmla="*/ 1205714 w 1707467"/>
              <a:gd name="connsiteY37" fmla="*/ 946768 h 1068148"/>
              <a:gd name="connsiteX38" fmla="*/ 1221898 w 1707467"/>
              <a:gd name="connsiteY38" fmla="*/ 922492 h 1068148"/>
              <a:gd name="connsiteX39" fmla="*/ 1270450 w 1707467"/>
              <a:gd name="connsiteY39" fmla="*/ 873939 h 1068148"/>
              <a:gd name="connsiteX40" fmla="*/ 1319002 w 1707467"/>
              <a:gd name="connsiteY40" fmla="*/ 833479 h 1068148"/>
              <a:gd name="connsiteX41" fmla="*/ 1391831 w 1707467"/>
              <a:gd name="connsiteY41" fmla="*/ 744467 h 1068148"/>
              <a:gd name="connsiteX42" fmla="*/ 1424199 w 1707467"/>
              <a:gd name="connsiteY42" fmla="*/ 728283 h 1068148"/>
              <a:gd name="connsiteX43" fmla="*/ 1480843 w 1707467"/>
              <a:gd name="connsiteY43" fmla="*/ 663546 h 1068148"/>
              <a:gd name="connsiteX44" fmla="*/ 1513211 w 1707467"/>
              <a:gd name="connsiteY44" fmla="*/ 623086 h 1068148"/>
              <a:gd name="connsiteX45" fmla="*/ 1545579 w 1707467"/>
              <a:gd name="connsiteY45" fmla="*/ 574534 h 1068148"/>
              <a:gd name="connsiteX46" fmla="*/ 1561763 w 1707467"/>
              <a:gd name="connsiteY46" fmla="*/ 550258 h 1068148"/>
              <a:gd name="connsiteX47" fmla="*/ 1577947 w 1707467"/>
              <a:gd name="connsiteY47" fmla="*/ 525982 h 1068148"/>
              <a:gd name="connsiteX48" fmla="*/ 1602223 w 1707467"/>
              <a:gd name="connsiteY48" fmla="*/ 509798 h 1068148"/>
              <a:gd name="connsiteX49" fmla="*/ 1642684 w 1707467"/>
              <a:gd name="connsiteY49" fmla="*/ 469338 h 1068148"/>
              <a:gd name="connsiteX50" fmla="*/ 1683144 w 1707467"/>
              <a:gd name="connsiteY50" fmla="*/ 428877 h 1068148"/>
              <a:gd name="connsiteX51" fmla="*/ 1707420 w 1707467"/>
              <a:gd name="connsiteY51" fmla="*/ 404601 h 106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7467" h="1068148">
                <a:moveTo>
                  <a:pt x="0" y="0"/>
                </a:moveTo>
                <a:cubicBezTo>
                  <a:pt x="2697" y="16184"/>
                  <a:pt x="2331" y="33190"/>
                  <a:pt x="8092" y="48552"/>
                </a:cubicBezTo>
                <a:cubicBezTo>
                  <a:pt x="10771" y="55696"/>
                  <a:pt x="20865" y="57912"/>
                  <a:pt x="24277" y="64736"/>
                </a:cubicBezTo>
                <a:cubicBezTo>
                  <a:pt x="29251" y="74683"/>
                  <a:pt x="27852" y="86941"/>
                  <a:pt x="32369" y="97104"/>
                </a:cubicBezTo>
                <a:cubicBezTo>
                  <a:pt x="38757" y="111476"/>
                  <a:pt x="48553" y="124077"/>
                  <a:pt x="56645" y="137564"/>
                </a:cubicBezTo>
                <a:cubicBezTo>
                  <a:pt x="59342" y="151051"/>
                  <a:pt x="58586" y="165722"/>
                  <a:pt x="64737" y="178024"/>
                </a:cubicBezTo>
                <a:cubicBezTo>
                  <a:pt x="69855" y="188260"/>
                  <a:pt x="84365" y="191842"/>
                  <a:pt x="89013" y="202300"/>
                </a:cubicBezTo>
                <a:cubicBezTo>
                  <a:pt x="147157" y="333126"/>
                  <a:pt x="59284" y="194121"/>
                  <a:pt x="113289" y="275129"/>
                </a:cubicBezTo>
                <a:cubicBezTo>
                  <a:pt x="124078" y="312892"/>
                  <a:pt x="136132" y="350316"/>
                  <a:pt x="145657" y="388417"/>
                </a:cubicBezTo>
                <a:cubicBezTo>
                  <a:pt x="148354" y="399206"/>
                  <a:pt x="149844" y="410372"/>
                  <a:pt x="153749" y="420785"/>
                </a:cubicBezTo>
                <a:cubicBezTo>
                  <a:pt x="157985" y="432080"/>
                  <a:pt x="163727" y="442810"/>
                  <a:pt x="169933" y="453154"/>
                </a:cubicBezTo>
                <a:cubicBezTo>
                  <a:pt x="197835" y="499658"/>
                  <a:pt x="198914" y="495346"/>
                  <a:pt x="226577" y="534074"/>
                </a:cubicBezTo>
                <a:cubicBezTo>
                  <a:pt x="232230" y="541988"/>
                  <a:pt x="236685" y="550756"/>
                  <a:pt x="242761" y="558350"/>
                </a:cubicBezTo>
                <a:cubicBezTo>
                  <a:pt x="247527" y="564308"/>
                  <a:pt x="254180" y="568576"/>
                  <a:pt x="258946" y="574534"/>
                </a:cubicBezTo>
                <a:cubicBezTo>
                  <a:pt x="265022" y="582128"/>
                  <a:pt x="268904" y="591339"/>
                  <a:pt x="275130" y="598810"/>
                </a:cubicBezTo>
                <a:cubicBezTo>
                  <a:pt x="282456" y="607601"/>
                  <a:pt x="292080" y="614295"/>
                  <a:pt x="299406" y="623086"/>
                </a:cubicBezTo>
                <a:cubicBezTo>
                  <a:pt x="305632" y="630557"/>
                  <a:pt x="308713" y="640485"/>
                  <a:pt x="315590" y="647362"/>
                </a:cubicBezTo>
                <a:cubicBezTo>
                  <a:pt x="322467" y="654239"/>
                  <a:pt x="331774" y="658151"/>
                  <a:pt x="339866" y="663546"/>
                </a:cubicBezTo>
                <a:cubicBezTo>
                  <a:pt x="345261" y="671638"/>
                  <a:pt x="349589" y="680554"/>
                  <a:pt x="356050" y="687823"/>
                </a:cubicBezTo>
                <a:cubicBezTo>
                  <a:pt x="371256" y="704930"/>
                  <a:pt x="391906" y="717331"/>
                  <a:pt x="404602" y="736375"/>
                </a:cubicBezTo>
                <a:cubicBezTo>
                  <a:pt x="424060" y="765562"/>
                  <a:pt x="436082" y="787033"/>
                  <a:pt x="469338" y="809203"/>
                </a:cubicBezTo>
                <a:cubicBezTo>
                  <a:pt x="493209" y="825116"/>
                  <a:pt x="498420" y="826297"/>
                  <a:pt x="517891" y="849663"/>
                </a:cubicBezTo>
                <a:cubicBezTo>
                  <a:pt x="524117" y="857134"/>
                  <a:pt x="527671" y="866620"/>
                  <a:pt x="534075" y="873939"/>
                </a:cubicBezTo>
                <a:cubicBezTo>
                  <a:pt x="546635" y="888293"/>
                  <a:pt x="561048" y="900913"/>
                  <a:pt x="574535" y="914400"/>
                </a:cubicBezTo>
                <a:cubicBezTo>
                  <a:pt x="605686" y="945552"/>
                  <a:pt x="589290" y="932329"/>
                  <a:pt x="623087" y="954860"/>
                </a:cubicBezTo>
                <a:cubicBezTo>
                  <a:pt x="628482" y="962952"/>
                  <a:pt x="632394" y="972259"/>
                  <a:pt x="639271" y="979136"/>
                </a:cubicBezTo>
                <a:cubicBezTo>
                  <a:pt x="646148" y="986013"/>
                  <a:pt x="655103" y="990495"/>
                  <a:pt x="663547" y="995320"/>
                </a:cubicBezTo>
                <a:cubicBezTo>
                  <a:pt x="691546" y="1011319"/>
                  <a:pt x="692956" y="1010518"/>
                  <a:pt x="720192" y="1019596"/>
                </a:cubicBezTo>
                <a:cubicBezTo>
                  <a:pt x="736376" y="1030385"/>
                  <a:pt x="749874" y="1047247"/>
                  <a:pt x="768744" y="1051964"/>
                </a:cubicBezTo>
                <a:cubicBezTo>
                  <a:pt x="809387" y="1062125"/>
                  <a:pt x="790561" y="1056539"/>
                  <a:pt x="825388" y="1068148"/>
                </a:cubicBezTo>
                <a:cubicBezTo>
                  <a:pt x="879335" y="1065451"/>
                  <a:pt x="933632" y="1066756"/>
                  <a:pt x="987229" y="1060056"/>
                </a:cubicBezTo>
                <a:cubicBezTo>
                  <a:pt x="999199" y="1058560"/>
                  <a:pt x="1008302" y="1048108"/>
                  <a:pt x="1019597" y="1043872"/>
                </a:cubicBezTo>
                <a:cubicBezTo>
                  <a:pt x="1030010" y="1039967"/>
                  <a:pt x="1041552" y="1039685"/>
                  <a:pt x="1051965" y="1035780"/>
                </a:cubicBezTo>
                <a:cubicBezTo>
                  <a:pt x="1063260" y="1031544"/>
                  <a:pt x="1073245" y="1024348"/>
                  <a:pt x="1084333" y="1019596"/>
                </a:cubicBezTo>
                <a:cubicBezTo>
                  <a:pt x="1092173" y="1016236"/>
                  <a:pt x="1100980" y="1015319"/>
                  <a:pt x="1108609" y="1011504"/>
                </a:cubicBezTo>
                <a:cubicBezTo>
                  <a:pt x="1171355" y="980131"/>
                  <a:pt x="1096143" y="1007567"/>
                  <a:pt x="1157161" y="987228"/>
                </a:cubicBezTo>
                <a:cubicBezTo>
                  <a:pt x="1165253" y="979136"/>
                  <a:pt x="1172646" y="970278"/>
                  <a:pt x="1181438" y="962952"/>
                </a:cubicBezTo>
                <a:cubicBezTo>
                  <a:pt x="1188909" y="956726"/>
                  <a:pt x="1198837" y="953645"/>
                  <a:pt x="1205714" y="946768"/>
                </a:cubicBezTo>
                <a:cubicBezTo>
                  <a:pt x="1212591" y="939891"/>
                  <a:pt x="1215437" y="929761"/>
                  <a:pt x="1221898" y="922492"/>
                </a:cubicBezTo>
                <a:cubicBezTo>
                  <a:pt x="1237104" y="905385"/>
                  <a:pt x="1254266" y="890123"/>
                  <a:pt x="1270450" y="873939"/>
                </a:cubicBezTo>
                <a:cubicBezTo>
                  <a:pt x="1301602" y="842787"/>
                  <a:pt x="1285205" y="856010"/>
                  <a:pt x="1319002" y="833479"/>
                </a:cubicBezTo>
                <a:cubicBezTo>
                  <a:pt x="1334307" y="810521"/>
                  <a:pt x="1364722" y="758021"/>
                  <a:pt x="1391831" y="744467"/>
                </a:cubicBezTo>
                <a:lnTo>
                  <a:pt x="1424199" y="728283"/>
                </a:lnTo>
                <a:cubicBezTo>
                  <a:pt x="1461962" y="671639"/>
                  <a:pt x="1440383" y="690521"/>
                  <a:pt x="1480843" y="663546"/>
                </a:cubicBezTo>
                <a:cubicBezTo>
                  <a:pt x="1499066" y="608877"/>
                  <a:pt x="1473793" y="668135"/>
                  <a:pt x="1513211" y="623086"/>
                </a:cubicBezTo>
                <a:cubicBezTo>
                  <a:pt x="1526019" y="608448"/>
                  <a:pt x="1534790" y="590718"/>
                  <a:pt x="1545579" y="574534"/>
                </a:cubicBezTo>
                <a:lnTo>
                  <a:pt x="1561763" y="550258"/>
                </a:lnTo>
                <a:cubicBezTo>
                  <a:pt x="1567158" y="542166"/>
                  <a:pt x="1569855" y="531377"/>
                  <a:pt x="1577947" y="525982"/>
                </a:cubicBezTo>
                <a:lnTo>
                  <a:pt x="1602223" y="509798"/>
                </a:lnTo>
                <a:cubicBezTo>
                  <a:pt x="1634595" y="461243"/>
                  <a:pt x="1599524" y="507104"/>
                  <a:pt x="1642684" y="469338"/>
                </a:cubicBezTo>
                <a:cubicBezTo>
                  <a:pt x="1657038" y="456778"/>
                  <a:pt x="1667274" y="439457"/>
                  <a:pt x="1683144" y="428877"/>
                </a:cubicBezTo>
                <a:cubicBezTo>
                  <a:pt x="1709664" y="411197"/>
                  <a:pt x="1707420" y="422418"/>
                  <a:pt x="1707420" y="404601"/>
                </a:cubicBezTo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9378669" y="4118846"/>
            <a:ext cx="962952" cy="517890"/>
          </a:xfrm>
          <a:custGeom>
            <a:avLst/>
            <a:gdLst>
              <a:gd name="connsiteX0" fmla="*/ 0 w 962952"/>
              <a:gd name="connsiteY0" fmla="*/ 517890 h 517890"/>
              <a:gd name="connsiteX1" fmla="*/ 32368 w 962952"/>
              <a:gd name="connsiteY1" fmla="*/ 420786 h 517890"/>
              <a:gd name="connsiteX2" fmla="*/ 56644 w 962952"/>
              <a:gd name="connsiteY2" fmla="*/ 356050 h 517890"/>
              <a:gd name="connsiteX3" fmla="*/ 80920 w 962952"/>
              <a:gd name="connsiteY3" fmla="*/ 315589 h 517890"/>
              <a:gd name="connsiteX4" fmla="*/ 97104 w 962952"/>
              <a:gd name="connsiteY4" fmla="*/ 267037 h 517890"/>
              <a:gd name="connsiteX5" fmla="*/ 105196 w 962952"/>
              <a:gd name="connsiteY5" fmla="*/ 242761 h 517890"/>
              <a:gd name="connsiteX6" fmla="*/ 137565 w 962952"/>
              <a:gd name="connsiteY6" fmla="*/ 202301 h 517890"/>
              <a:gd name="connsiteX7" fmla="*/ 145657 w 962952"/>
              <a:gd name="connsiteY7" fmla="*/ 178025 h 517890"/>
              <a:gd name="connsiteX8" fmla="*/ 178025 w 962952"/>
              <a:gd name="connsiteY8" fmla="*/ 161841 h 517890"/>
              <a:gd name="connsiteX9" fmla="*/ 194209 w 962952"/>
              <a:gd name="connsiteY9" fmla="*/ 137565 h 517890"/>
              <a:gd name="connsiteX10" fmla="*/ 258945 w 962952"/>
              <a:gd name="connsiteY10" fmla="*/ 80920 h 517890"/>
              <a:gd name="connsiteX11" fmla="*/ 283221 w 962952"/>
              <a:gd name="connsiteY11" fmla="*/ 72828 h 517890"/>
              <a:gd name="connsiteX12" fmla="*/ 323681 w 962952"/>
              <a:gd name="connsiteY12" fmla="*/ 40460 h 517890"/>
              <a:gd name="connsiteX13" fmla="*/ 339866 w 962952"/>
              <a:gd name="connsiteY13" fmla="*/ 24276 h 517890"/>
              <a:gd name="connsiteX14" fmla="*/ 388418 w 962952"/>
              <a:gd name="connsiteY14" fmla="*/ 8092 h 517890"/>
              <a:gd name="connsiteX15" fmla="*/ 412694 w 962952"/>
              <a:gd name="connsiteY15" fmla="*/ 0 h 517890"/>
              <a:gd name="connsiteX16" fmla="*/ 501706 w 962952"/>
              <a:gd name="connsiteY16" fmla="*/ 8092 h 517890"/>
              <a:gd name="connsiteX17" fmla="*/ 542166 w 962952"/>
              <a:gd name="connsiteY17" fmla="*/ 16184 h 517890"/>
              <a:gd name="connsiteX18" fmla="*/ 663547 w 962952"/>
              <a:gd name="connsiteY18" fmla="*/ 64736 h 517890"/>
              <a:gd name="connsiteX19" fmla="*/ 687823 w 962952"/>
              <a:gd name="connsiteY19" fmla="*/ 80920 h 517890"/>
              <a:gd name="connsiteX20" fmla="*/ 728283 w 962952"/>
              <a:gd name="connsiteY20" fmla="*/ 129473 h 517890"/>
              <a:gd name="connsiteX21" fmla="*/ 776835 w 962952"/>
              <a:gd name="connsiteY21" fmla="*/ 169933 h 517890"/>
              <a:gd name="connsiteX22" fmla="*/ 793019 w 962952"/>
              <a:gd name="connsiteY22" fmla="*/ 202301 h 517890"/>
              <a:gd name="connsiteX23" fmla="*/ 817296 w 962952"/>
              <a:gd name="connsiteY23" fmla="*/ 226577 h 517890"/>
              <a:gd name="connsiteX24" fmla="*/ 849664 w 962952"/>
              <a:gd name="connsiteY24" fmla="*/ 275129 h 517890"/>
              <a:gd name="connsiteX25" fmla="*/ 873940 w 962952"/>
              <a:gd name="connsiteY25" fmla="*/ 323681 h 517890"/>
              <a:gd name="connsiteX26" fmla="*/ 906308 w 962952"/>
              <a:gd name="connsiteY26" fmla="*/ 364142 h 517890"/>
              <a:gd name="connsiteX27" fmla="*/ 914400 w 962952"/>
              <a:gd name="connsiteY27" fmla="*/ 388418 h 517890"/>
              <a:gd name="connsiteX28" fmla="*/ 930584 w 962952"/>
              <a:gd name="connsiteY28" fmla="*/ 412694 h 517890"/>
              <a:gd name="connsiteX29" fmla="*/ 938676 w 962952"/>
              <a:gd name="connsiteY29" fmla="*/ 436970 h 517890"/>
              <a:gd name="connsiteX30" fmla="*/ 962952 w 962952"/>
              <a:gd name="connsiteY30" fmla="*/ 453154 h 517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962952" h="517890">
                <a:moveTo>
                  <a:pt x="0" y="517890"/>
                </a:moveTo>
                <a:cubicBezTo>
                  <a:pt x="26522" y="425063"/>
                  <a:pt x="4196" y="495912"/>
                  <a:pt x="32368" y="420786"/>
                </a:cubicBezTo>
                <a:cubicBezTo>
                  <a:pt x="42874" y="392771"/>
                  <a:pt x="41004" y="387330"/>
                  <a:pt x="56644" y="356050"/>
                </a:cubicBezTo>
                <a:cubicBezTo>
                  <a:pt x="63678" y="341982"/>
                  <a:pt x="74412" y="329908"/>
                  <a:pt x="80920" y="315589"/>
                </a:cubicBezTo>
                <a:cubicBezTo>
                  <a:pt x="87979" y="300059"/>
                  <a:pt x="91709" y="283221"/>
                  <a:pt x="97104" y="267037"/>
                </a:cubicBezTo>
                <a:cubicBezTo>
                  <a:pt x="99801" y="258945"/>
                  <a:pt x="99164" y="248792"/>
                  <a:pt x="105196" y="242761"/>
                </a:cubicBezTo>
                <a:cubicBezTo>
                  <a:pt x="120251" y="227707"/>
                  <a:pt x="127356" y="222718"/>
                  <a:pt x="137565" y="202301"/>
                </a:cubicBezTo>
                <a:cubicBezTo>
                  <a:pt x="141380" y="194672"/>
                  <a:pt x="139626" y="184056"/>
                  <a:pt x="145657" y="178025"/>
                </a:cubicBezTo>
                <a:cubicBezTo>
                  <a:pt x="154187" y="169495"/>
                  <a:pt x="167236" y="167236"/>
                  <a:pt x="178025" y="161841"/>
                </a:cubicBezTo>
                <a:cubicBezTo>
                  <a:pt x="183420" y="153749"/>
                  <a:pt x="187805" y="144884"/>
                  <a:pt x="194209" y="137565"/>
                </a:cubicBezTo>
                <a:cubicBezTo>
                  <a:pt x="210615" y="118814"/>
                  <a:pt x="234570" y="93107"/>
                  <a:pt x="258945" y="80920"/>
                </a:cubicBezTo>
                <a:cubicBezTo>
                  <a:pt x="266574" y="77105"/>
                  <a:pt x="275129" y="75525"/>
                  <a:pt x="283221" y="72828"/>
                </a:cubicBezTo>
                <a:cubicBezTo>
                  <a:pt x="315454" y="24479"/>
                  <a:pt x="280253" y="66516"/>
                  <a:pt x="323681" y="40460"/>
                </a:cubicBezTo>
                <a:cubicBezTo>
                  <a:pt x="330223" y="36535"/>
                  <a:pt x="333042" y="27688"/>
                  <a:pt x="339866" y="24276"/>
                </a:cubicBezTo>
                <a:cubicBezTo>
                  <a:pt x="355124" y="16647"/>
                  <a:pt x="372234" y="13487"/>
                  <a:pt x="388418" y="8092"/>
                </a:cubicBezTo>
                <a:lnTo>
                  <a:pt x="412694" y="0"/>
                </a:lnTo>
                <a:cubicBezTo>
                  <a:pt x="442365" y="2697"/>
                  <a:pt x="472143" y="4397"/>
                  <a:pt x="501706" y="8092"/>
                </a:cubicBezTo>
                <a:cubicBezTo>
                  <a:pt x="515354" y="9798"/>
                  <a:pt x="528740" y="13200"/>
                  <a:pt x="542166" y="16184"/>
                </a:cubicBezTo>
                <a:cubicBezTo>
                  <a:pt x="585221" y="25752"/>
                  <a:pt x="626197" y="39836"/>
                  <a:pt x="663547" y="64736"/>
                </a:cubicBezTo>
                <a:cubicBezTo>
                  <a:pt x="671639" y="70131"/>
                  <a:pt x="680352" y="74694"/>
                  <a:pt x="687823" y="80920"/>
                </a:cubicBezTo>
                <a:cubicBezTo>
                  <a:pt x="726510" y="113159"/>
                  <a:pt x="699349" y="94751"/>
                  <a:pt x="728283" y="129473"/>
                </a:cubicBezTo>
                <a:cubicBezTo>
                  <a:pt x="747753" y="152837"/>
                  <a:pt x="752966" y="154020"/>
                  <a:pt x="776835" y="169933"/>
                </a:cubicBezTo>
                <a:cubicBezTo>
                  <a:pt x="782230" y="180722"/>
                  <a:pt x="786008" y="192485"/>
                  <a:pt x="793019" y="202301"/>
                </a:cubicBezTo>
                <a:cubicBezTo>
                  <a:pt x="799671" y="211613"/>
                  <a:pt x="810948" y="217055"/>
                  <a:pt x="817296" y="226577"/>
                </a:cubicBezTo>
                <a:cubicBezTo>
                  <a:pt x="864144" y="296846"/>
                  <a:pt x="772215" y="197680"/>
                  <a:pt x="849664" y="275129"/>
                </a:cubicBezTo>
                <a:cubicBezTo>
                  <a:pt x="858211" y="300770"/>
                  <a:pt x="856012" y="301271"/>
                  <a:pt x="873940" y="323681"/>
                </a:cubicBezTo>
                <a:cubicBezTo>
                  <a:pt x="894009" y="348768"/>
                  <a:pt x="889705" y="330937"/>
                  <a:pt x="906308" y="364142"/>
                </a:cubicBezTo>
                <a:cubicBezTo>
                  <a:pt x="910123" y="371771"/>
                  <a:pt x="910585" y="380789"/>
                  <a:pt x="914400" y="388418"/>
                </a:cubicBezTo>
                <a:cubicBezTo>
                  <a:pt x="918749" y="397117"/>
                  <a:pt x="926235" y="403995"/>
                  <a:pt x="930584" y="412694"/>
                </a:cubicBezTo>
                <a:cubicBezTo>
                  <a:pt x="934399" y="420323"/>
                  <a:pt x="933348" y="430309"/>
                  <a:pt x="938676" y="436970"/>
                </a:cubicBezTo>
                <a:cubicBezTo>
                  <a:pt x="944751" y="444564"/>
                  <a:pt x="962952" y="453154"/>
                  <a:pt x="962952" y="453154"/>
                </a:cubicBezTo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10001756" y="3973189"/>
            <a:ext cx="898216" cy="291314"/>
          </a:xfrm>
          <a:custGeom>
            <a:avLst/>
            <a:gdLst>
              <a:gd name="connsiteX0" fmla="*/ 0 w 898216"/>
              <a:gd name="connsiteY0" fmla="*/ 186117 h 291314"/>
              <a:gd name="connsiteX1" fmla="*/ 24276 w 898216"/>
              <a:gd name="connsiteY1" fmla="*/ 145657 h 291314"/>
              <a:gd name="connsiteX2" fmla="*/ 48552 w 898216"/>
              <a:gd name="connsiteY2" fmla="*/ 89013 h 291314"/>
              <a:gd name="connsiteX3" fmla="*/ 97104 w 898216"/>
              <a:gd name="connsiteY3" fmla="*/ 56645 h 291314"/>
              <a:gd name="connsiteX4" fmla="*/ 129472 w 898216"/>
              <a:gd name="connsiteY4" fmla="*/ 32369 h 291314"/>
              <a:gd name="connsiteX5" fmla="*/ 145656 w 898216"/>
              <a:gd name="connsiteY5" fmla="*/ 16184 h 291314"/>
              <a:gd name="connsiteX6" fmla="*/ 210393 w 898216"/>
              <a:gd name="connsiteY6" fmla="*/ 0 h 291314"/>
              <a:gd name="connsiteX7" fmla="*/ 396509 w 898216"/>
              <a:gd name="connsiteY7" fmla="*/ 16184 h 291314"/>
              <a:gd name="connsiteX8" fmla="*/ 420786 w 898216"/>
              <a:gd name="connsiteY8" fmla="*/ 24276 h 291314"/>
              <a:gd name="connsiteX9" fmla="*/ 445062 w 898216"/>
              <a:gd name="connsiteY9" fmla="*/ 40461 h 291314"/>
              <a:gd name="connsiteX10" fmla="*/ 469338 w 898216"/>
              <a:gd name="connsiteY10" fmla="*/ 48553 h 291314"/>
              <a:gd name="connsiteX11" fmla="*/ 534074 w 898216"/>
              <a:gd name="connsiteY11" fmla="*/ 64737 h 291314"/>
              <a:gd name="connsiteX12" fmla="*/ 566442 w 898216"/>
              <a:gd name="connsiteY12" fmla="*/ 80921 h 291314"/>
              <a:gd name="connsiteX13" fmla="*/ 590718 w 898216"/>
              <a:gd name="connsiteY13" fmla="*/ 97105 h 291314"/>
              <a:gd name="connsiteX14" fmla="*/ 639271 w 898216"/>
              <a:gd name="connsiteY14" fmla="*/ 113289 h 291314"/>
              <a:gd name="connsiteX15" fmla="*/ 687823 w 898216"/>
              <a:gd name="connsiteY15" fmla="*/ 145657 h 291314"/>
              <a:gd name="connsiteX16" fmla="*/ 712099 w 898216"/>
              <a:gd name="connsiteY16" fmla="*/ 161841 h 291314"/>
              <a:gd name="connsiteX17" fmla="*/ 736375 w 898216"/>
              <a:gd name="connsiteY17" fmla="*/ 169933 h 291314"/>
              <a:gd name="connsiteX18" fmla="*/ 793019 w 898216"/>
              <a:gd name="connsiteY18" fmla="*/ 202301 h 291314"/>
              <a:gd name="connsiteX19" fmla="*/ 817295 w 898216"/>
              <a:gd name="connsiteY19" fmla="*/ 210393 h 291314"/>
              <a:gd name="connsiteX20" fmla="*/ 841571 w 898216"/>
              <a:gd name="connsiteY20" fmla="*/ 226577 h 291314"/>
              <a:gd name="connsiteX21" fmla="*/ 873940 w 898216"/>
              <a:gd name="connsiteY21" fmla="*/ 258946 h 291314"/>
              <a:gd name="connsiteX22" fmla="*/ 898216 w 898216"/>
              <a:gd name="connsiteY22" fmla="*/ 291314 h 291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98216" h="291314">
                <a:moveTo>
                  <a:pt x="0" y="186117"/>
                </a:moveTo>
                <a:cubicBezTo>
                  <a:pt x="8092" y="172630"/>
                  <a:pt x="17242" y="159725"/>
                  <a:pt x="24276" y="145657"/>
                </a:cubicBezTo>
                <a:cubicBezTo>
                  <a:pt x="33948" y="126313"/>
                  <a:pt x="31714" y="105851"/>
                  <a:pt x="48552" y="89013"/>
                </a:cubicBezTo>
                <a:cubicBezTo>
                  <a:pt x="62306" y="75259"/>
                  <a:pt x="81543" y="68315"/>
                  <a:pt x="97104" y="56645"/>
                </a:cubicBezTo>
                <a:cubicBezTo>
                  <a:pt x="107893" y="48553"/>
                  <a:pt x="119111" y="41003"/>
                  <a:pt x="129472" y="32369"/>
                </a:cubicBezTo>
                <a:cubicBezTo>
                  <a:pt x="135333" y="27485"/>
                  <a:pt x="139114" y="20109"/>
                  <a:pt x="145656" y="16184"/>
                </a:cubicBezTo>
                <a:cubicBezTo>
                  <a:pt x="158097" y="8719"/>
                  <a:pt x="201692" y="1740"/>
                  <a:pt x="210393" y="0"/>
                </a:cubicBezTo>
                <a:cubicBezTo>
                  <a:pt x="265201" y="3426"/>
                  <a:pt x="338387" y="4560"/>
                  <a:pt x="396509" y="16184"/>
                </a:cubicBezTo>
                <a:cubicBezTo>
                  <a:pt x="404873" y="17857"/>
                  <a:pt x="412694" y="21579"/>
                  <a:pt x="420786" y="24276"/>
                </a:cubicBezTo>
                <a:cubicBezTo>
                  <a:pt x="428878" y="29671"/>
                  <a:pt x="436363" y="36111"/>
                  <a:pt x="445062" y="40461"/>
                </a:cubicBezTo>
                <a:cubicBezTo>
                  <a:pt x="452691" y="44276"/>
                  <a:pt x="461109" y="46309"/>
                  <a:pt x="469338" y="48553"/>
                </a:cubicBezTo>
                <a:cubicBezTo>
                  <a:pt x="490797" y="54405"/>
                  <a:pt x="514179" y="54790"/>
                  <a:pt x="534074" y="64737"/>
                </a:cubicBezTo>
                <a:cubicBezTo>
                  <a:pt x="544863" y="70132"/>
                  <a:pt x="555969" y="74936"/>
                  <a:pt x="566442" y="80921"/>
                </a:cubicBezTo>
                <a:cubicBezTo>
                  <a:pt x="574886" y="85746"/>
                  <a:pt x="581831" y="93155"/>
                  <a:pt x="590718" y="97105"/>
                </a:cubicBezTo>
                <a:cubicBezTo>
                  <a:pt x="606307" y="104034"/>
                  <a:pt x="639271" y="113289"/>
                  <a:pt x="639271" y="113289"/>
                </a:cubicBezTo>
                <a:lnTo>
                  <a:pt x="687823" y="145657"/>
                </a:lnTo>
                <a:cubicBezTo>
                  <a:pt x="695915" y="151052"/>
                  <a:pt x="702873" y="158766"/>
                  <a:pt x="712099" y="161841"/>
                </a:cubicBezTo>
                <a:cubicBezTo>
                  <a:pt x="720191" y="164538"/>
                  <a:pt x="728746" y="166118"/>
                  <a:pt x="736375" y="169933"/>
                </a:cubicBezTo>
                <a:cubicBezTo>
                  <a:pt x="817642" y="210567"/>
                  <a:pt x="693713" y="159741"/>
                  <a:pt x="793019" y="202301"/>
                </a:cubicBezTo>
                <a:cubicBezTo>
                  <a:pt x="800859" y="205661"/>
                  <a:pt x="809666" y="206578"/>
                  <a:pt x="817295" y="210393"/>
                </a:cubicBezTo>
                <a:cubicBezTo>
                  <a:pt x="825994" y="214742"/>
                  <a:pt x="834187" y="220248"/>
                  <a:pt x="841571" y="226577"/>
                </a:cubicBezTo>
                <a:cubicBezTo>
                  <a:pt x="853156" y="236507"/>
                  <a:pt x="873940" y="258946"/>
                  <a:pt x="873940" y="258946"/>
                </a:cubicBezTo>
                <a:cubicBezTo>
                  <a:pt x="883939" y="288944"/>
                  <a:pt x="874403" y="279407"/>
                  <a:pt x="898216" y="291314"/>
                </a:cubicBezTo>
              </a:path>
            </a:pathLst>
          </a:cu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956493" y="1880996"/>
            <a:ext cx="3459345" cy="2807936"/>
          </a:xfrm>
          <a:prstGeom prst="ellips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9798579" y="2815223"/>
            <a:ext cx="115320" cy="49354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9824390" y="3967285"/>
            <a:ext cx="122812" cy="2533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0009365" y="3941536"/>
            <a:ext cx="233194" cy="1618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8835627" y="3130748"/>
            <a:ext cx="380325" cy="3957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8132496" y="2102941"/>
            <a:ext cx="2813990" cy="2366581"/>
            <a:chOff x="8132496" y="2102941"/>
            <a:chExt cx="2813990" cy="2366581"/>
          </a:xfrm>
        </p:grpSpPr>
        <p:cxnSp>
          <p:nvCxnSpPr>
            <p:cNvPr id="95" name="Straight Connector 94"/>
            <p:cNvCxnSpPr/>
            <p:nvPr/>
          </p:nvCxnSpPr>
          <p:spPr>
            <a:xfrm flipH="1">
              <a:off x="8132496" y="2919345"/>
              <a:ext cx="56644" cy="26197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9184460" y="3681876"/>
              <a:ext cx="194209" cy="8092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9414691" y="2511160"/>
              <a:ext cx="315590" cy="1132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10703323" y="2408592"/>
              <a:ext cx="243163" cy="269872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8189140" y="2102941"/>
              <a:ext cx="1448474" cy="112843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9111631" y="4226479"/>
              <a:ext cx="453154" cy="1776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9111632" y="3934314"/>
              <a:ext cx="323681" cy="7222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9444469" y="4060726"/>
              <a:ext cx="250853" cy="22315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10066537" y="4218720"/>
              <a:ext cx="206738" cy="177688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10576290" y="3934314"/>
              <a:ext cx="127033" cy="27909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9103540" y="4469522"/>
              <a:ext cx="1329126" cy="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10341621" y="2540899"/>
              <a:ext cx="91045" cy="1672505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90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case: “partial vertex cover”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T = star</a:t>
                </a: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Cut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edges to minimize cut.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b="1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latin typeface="Gill Sans MT" panose="020B0502020104020203" pitchFamily="34" charset="0"/>
                  </a:rPr>
                  <a:t>Reduces to: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Gill Sans MT" panose="020B0502020104020203" pitchFamily="34" charset="0"/>
                  </a:rPr>
                  <a:t>	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graph H, pick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nodes, </a:t>
                </a:r>
                <a:r>
                  <a:rPr lang="en-US" sz="2000" i="1" dirty="0" smtClean="0">
                    <a:latin typeface="Gill Sans MT" panose="020B0502020104020203" pitchFamily="34" charset="0"/>
                  </a:rPr>
                  <a:t>minimize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 weight of edges hitting them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err="1" smtClean="0">
                    <a:latin typeface="Gill Sans MT" panose="020B0502020104020203" pitchFamily="34" charset="0"/>
                  </a:rPr>
                  <a:t>Algo</a:t>
                </a:r>
                <a:r>
                  <a:rPr lang="en-US" sz="2000" b="1" dirty="0" smtClean="0">
                    <a:latin typeface="Gill Sans MT" panose="020B0502020104020203" pitchFamily="34" charset="0"/>
                  </a:rPr>
                  <a:t>: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Pick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min-degree nodes.   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Gill Sans MT" panose="020B0502020104020203" pitchFamily="34" charset="0"/>
                  </a:rPr>
                  <a:t>	</a:t>
                </a:r>
                <a:r>
                  <a:rPr lang="en-US" sz="2000" dirty="0" err="1" smtClean="0">
                    <a:latin typeface="Gill Sans MT" panose="020B0502020104020203" pitchFamily="34" charset="0"/>
                  </a:rPr>
                  <a:t>overcount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! </a:t>
                </a:r>
                <a:r>
                  <a:rPr lang="en-US" sz="2000" dirty="0" smtClean="0">
                    <a:latin typeface="Gill Sans MT" panose="020B0502020104020203" pitchFamily="34" charset="0"/>
                    <a:sym typeface="Wingdings" panose="05000000000000000000" pitchFamily="2" charset="2"/>
                  </a:rPr>
                  <a:t></a:t>
                </a: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Case 1: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	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Case II: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  <a:blipFill>
                <a:blip r:embed="rId2"/>
                <a:stretch>
                  <a:fillRect l="-663" t="-678" b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22" idx="0"/>
            <a:endCxn id="23" idx="3"/>
          </p:cNvCxnSpPr>
          <p:nvPr/>
        </p:nvCxnSpPr>
        <p:spPr>
          <a:xfrm>
            <a:off x="8743657" y="3369526"/>
            <a:ext cx="1496800" cy="2574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9" idx="7"/>
            <a:endCxn id="23" idx="3"/>
          </p:cNvCxnSpPr>
          <p:nvPr/>
        </p:nvCxnSpPr>
        <p:spPr>
          <a:xfrm flipV="1">
            <a:off x="9830590" y="3395275"/>
            <a:ext cx="409867" cy="94419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0" idx="7"/>
            <a:endCxn id="23" idx="3"/>
          </p:cNvCxnSpPr>
          <p:nvPr/>
        </p:nvCxnSpPr>
        <p:spPr>
          <a:xfrm>
            <a:off x="9652237" y="2307770"/>
            <a:ext cx="588220" cy="108750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0229792" y="3333112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26" idx="0"/>
            <a:endCxn id="23" idx="4"/>
          </p:cNvCxnSpPr>
          <p:nvPr/>
        </p:nvCxnSpPr>
        <p:spPr>
          <a:xfrm flipH="1" flipV="1">
            <a:off x="10266206" y="3405940"/>
            <a:ext cx="672498" cy="47628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3" idx="5"/>
            <a:endCxn id="33" idx="1"/>
          </p:cNvCxnSpPr>
          <p:nvPr/>
        </p:nvCxnSpPr>
        <p:spPr>
          <a:xfrm flipV="1">
            <a:off x="10291955" y="2671146"/>
            <a:ext cx="831333" cy="72412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0902290" y="3882226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768427" y="4328803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9590074" y="2297105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112623" y="2660481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707243" y="3369526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316575" y="1983694"/>
            <a:ext cx="3459345" cy="2807936"/>
          </a:xfrm>
          <a:prstGeom prst="ellips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8657315" y="2576844"/>
            <a:ext cx="656426" cy="1942088"/>
          </a:xfrm>
          <a:custGeom>
            <a:avLst/>
            <a:gdLst>
              <a:gd name="connsiteX0" fmla="*/ 0 w 656426"/>
              <a:gd name="connsiteY0" fmla="*/ 0 h 1942088"/>
              <a:gd name="connsiteX1" fmla="*/ 56644 w 656426"/>
              <a:gd name="connsiteY1" fmla="*/ 40460 h 1942088"/>
              <a:gd name="connsiteX2" fmla="*/ 178024 w 656426"/>
              <a:gd name="connsiteY2" fmla="*/ 129472 h 1942088"/>
              <a:gd name="connsiteX3" fmla="*/ 226577 w 656426"/>
              <a:gd name="connsiteY3" fmla="*/ 137564 h 1942088"/>
              <a:gd name="connsiteX4" fmla="*/ 307497 w 656426"/>
              <a:gd name="connsiteY4" fmla="*/ 186117 h 1942088"/>
              <a:gd name="connsiteX5" fmla="*/ 356049 w 656426"/>
              <a:gd name="connsiteY5" fmla="*/ 234669 h 1942088"/>
              <a:gd name="connsiteX6" fmla="*/ 380325 w 656426"/>
              <a:gd name="connsiteY6" fmla="*/ 250853 h 1942088"/>
              <a:gd name="connsiteX7" fmla="*/ 404601 w 656426"/>
              <a:gd name="connsiteY7" fmla="*/ 283221 h 1942088"/>
              <a:gd name="connsiteX8" fmla="*/ 428878 w 656426"/>
              <a:gd name="connsiteY8" fmla="*/ 307497 h 1942088"/>
              <a:gd name="connsiteX9" fmla="*/ 453154 w 656426"/>
              <a:gd name="connsiteY9" fmla="*/ 356049 h 1942088"/>
              <a:gd name="connsiteX10" fmla="*/ 509798 w 656426"/>
              <a:gd name="connsiteY10" fmla="*/ 436970 h 1942088"/>
              <a:gd name="connsiteX11" fmla="*/ 534074 w 656426"/>
              <a:gd name="connsiteY11" fmla="*/ 509798 h 1942088"/>
              <a:gd name="connsiteX12" fmla="*/ 542166 w 656426"/>
              <a:gd name="connsiteY12" fmla="*/ 534074 h 1942088"/>
              <a:gd name="connsiteX13" fmla="*/ 550258 w 656426"/>
              <a:gd name="connsiteY13" fmla="*/ 558350 h 1942088"/>
              <a:gd name="connsiteX14" fmla="*/ 582626 w 656426"/>
              <a:gd name="connsiteY14" fmla="*/ 623087 h 1942088"/>
              <a:gd name="connsiteX15" fmla="*/ 614994 w 656426"/>
              <a:gd name="connsiteY15" fmla="*/ 720191 h 1942088"/>
              <a:gd name="connsiteX16" fmla="*/ 631178 w 656426"/>
              <a:gd name="connsiteY16" fmla="*/ 776835 h 1942088"/>
              <a:gd name="connsiteX17" fmla="*/ 647363 w 656426"/>
              <a:gd name="connsiteY17" fmla="*/ 817295 h 1942088"/>
              <a:gd name="connsiteX18" fmla="*/ 655455 w 656426"/>
              <a:gd name="connsiteY18" fmla="*/ 930584 h 1942088"/>
              <a:gd name="connsiteX19" fmla="*/ 639270 w 656426"/>
              <a:gd name="connsiteY19" fmla="*/ 1278541 h 1942088"/>
              <a:gd name="connsiteX20" fmla="*/ 631178 w 656426"/>
              <a:gd name="connsiteY20" fmla="*/ 1375646 h 1942088"/>
              <a:gd name="connsiteX21" fmla="*/ 623086 w 656426"/>
              <a:gd name="connsiteY21" fmla="*/ 1399922 h 1942088"/>
              <a:gd name="connsiteX22" fmla="*/ 614994 w 656426"/>
              <a:gd name="connsiteY22" fmla="*/ 1440382 h 1942088"/>
              <a:gd name="connsiteX23" fmla="*/ 590718 w 656426"/>
              <a:gd name="connsiteY23" fmla="*/ 1505118 h 1942088"/>
              <a:gd name="connsiteX24" fmla="*/ 582626 w 656426"/>
              <a:gd name="connsiteY24" fmla="*/ 1529395 h 1942088"/>
              <a:gd name="connsiteX25" fmla="*/ 566442 w 656426"/>
              <a:gd name="connsiteY25" fmla="*/ 1553671 h 1942088"/>
              <a:gd name="connsiteX26" fmla="*/ 550258 w 656426"/>
              <a:gd name="connsiteY26" fmla="*/ 1602223 h 1942088"/>
              <a:gd name="connsiteX27" fmla="*/ 534074 w 656426"/>
              <a:gd name="connsiteY27" fmla="*/ 1634591 h 1942088"/>
              <a:gd name="connsiteX28" fmla="*/ 517890 w 656426"/>
              <a:gd name="connsiteY28" fmla="*/ 1683143 h 1942088"/>
              <a:gd name="connsiteX29" fmla="*/ 501706 w 656426"/>
              <a:gd name="connsiteY29" fmla="*/ 1715511 h 1942088"/>
              <a:gd name="connsiteX30" fmla="*/ 493614 w 656426"/>
              <a:gd name="connsiteY30" fmla="*/ 1739787 h 1942088"/>
              <a:gd name="connsiteX31" fmla="*/ 477430 w 656426"/>
              <a:gd name="connsiteY31" fmla="*/ 1764064 h 1942088"/>
              <a:gd name="connsiteX32" fmla="*/ 469338 w 656426"/>
              <a:gd name="connsiteY32" fmla="*/ 1788340 h 1942088"/>
              <a:gd name="connsiteX33" fmla="*/ 453154 w 656426"/>
              <a:gd name="connsiteY33" fmla="*/ 1812616 h 1942088"/>
              <a:gd name="connsiteX34" fmla="*/ 445062 w 656426"/>
              <a:gd name="connsiteY34" fmla="*/ 1836892 h 1942088"/>
              <a:gd name="connsiteX35" fmla="*/ 428878 w 656426"/>
              <a:gd name="connsiteY35" fmla="*/ 1861168 h 1942088"/>
              <a:gd name="connsiteX36" fmla="*/ 420786 w 656426"/>
              <a:gd name="connsiteY36" fmla="*/ 1885444 h 1942088"/>
              <a:gd name="connsiteX37" fmla="*/ 380325 w 656426"/>
              <a:gd name="connsiteY37" fmla="*/ 1942088 h 194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56426" h="1942088">
                <a:moveTo>
                  <a:pt x="0" y="0"/>
                </a:moveTo>
                <a:cubicBezTo>
                  <a:pt x="18881" y="13487"/>
                  <a:pt x="38525" y="25965"/>
                  <a:pt x="56644" y="40460"/>
                </a:cubicBezTo>
                <a:cubicBezTo>
                  <a:pt x="100017" y="75158"/>
                  <a:pt x="99988" y="116466"/>
                  <a:pt x="178024" y="129472"/>
                </a:cubicBezTo>
                <a:lnTo>
                  <a:pt x="226577" y="137564"/>
                </a:lnTo>
                <a:cubicBezTo>
                  <a:pt x="252117" y="150335"/>
                  <a:pt x="287970" y="166590"/>
                  <a:pt x="307497" y="186117"/>
                </a:cubicBezTo>
                <a:cubicBezTo>
                  <a:pt x="323681" y="202301"/>
                  <a:pt x="338943" y="219463"/>
                  <a:pt x="356049" y="234669"/>
                </a:cubicBezTo>
                <a:cubicBezTo>
                  <a:pt x="363318" y="241130"/>
                  <a:pt x="373448" y="243976"/>
                  <a:pt x="380325" y="250853"/>
                </a:cubicBezTo>
                <a:cubicBezTo>
                  <a:pt x="389862" y="260390"/>
                  <a:pt x="395824" y="272981"/>
                  <a:pt x="404601" y="283221"/>
                </a:cubicBezTo>
                <a:cubicBezTo>
                  <a:pt x="412049" y="291910"/>
                  <a:pt x="421552" y="298706"/>
                  <a:pt x="428878" y="307497"/>
                </a:cubicBezTo>
                <a:cubicBezTo>
                  <a:pt x="476219" y="364305"/>
                  <a:pt x="418810" y="300239"/>
                  <a:pt x="453154" y="356049"/>
                </a:cubicBezTo>
                <a:cubicBezTo>
                  <a:pt x="470410" y="384090"/>
                  <a:pt x="499386" y="405734"/>
                  <a:pt x="509798" y="436970"/>
                </a:cubicBezTo>
                <a:lnTo>
                  <a:pt x="534074" y="509798"/>
                </a:lnTo>
                <a:lnTo>
                  <a:pt x="542166" y="534074"/>
                </a:lnTo>
                <a:cubicBezTo>
                  <a:pt x="544863" y="542166"/>
                  <a:pt x="546443" y="550721"/>
                  <a:pt x="550258" y="558350"/>
                </a:cubicBezTo>
                <a:cubicBezTo>
                  <a:pt x="561047" y="579929"/>
                  <a:pt x="576775" y="599681"/>
                  <a:pt x="582626" y="623087"/>
                </a:cubicBezTo>
                <a:cubicBezTo>
                  <a:pt x="611372" y="738073"/>
                  <a:pt x="583636" y="647023"/>
                  <a:pt x="614994" y="720191"/>
                </a:cubicBezTo>
                <a:cubicBezTo>
                  <a:pt x="626685" y="747470"/>
                  <a:pt x="620910" y="746033"/>
                  <a:pt x="631178" y="776835"/>
                </a:cubicBezTo>
                <a:cubicBezTo>
                  <a:pt x="635772" y="790615"/>
                  <a:pt x="641968" y="803808"/>
                  <a:pt x="647363" y="817295"/>
                </a:cubicBezTo>
                <a:cubicBezTo>
                  <a:pt x="650060" y="855058"/>
                  <a:pt x="655455" y="892725"/>
                  <a:pt x="655455" y="930584"/>
                </a:cubicBezTo>
                <a:cubicBezTo>
                  <a:pt x="655455" y="1195185"/>
                  <a:pt x="662376" y="1139925"/>
                  <a:pt x="639270" y="1278541"/>
                </a:cubicBezTo>
                <a:cubicBezTo>
                  <a:pt x="636573" y="1310909"/>
                  <a:pt x="635471" y="1343450"/>
                  <a:pt x="631178" y="1375646"/>
                </a:cubicBezTo>
                <a:cubicBezTo>
                  <a:pt x="630051" y="1384101"/>
                  <a:pt x="625155" y="1391647"/>
                  <a:pt x="623086" y="1399922"/>
                </a:cubicBezTo>
                <a:cubicBezTo>
                  <a:pt x="619750" y="1413265"/>
                  <a:pt x="618330" y="1427039"/>
                  <a:pt x="614994" y="1440382"/>
                </a:cubicBezTo>
                <a:cubicBezTo>
                  <a:pt x="610402" y="1458750"/>
                  <a:pt x="596287" y="1490267"/>
                  <a:pt x="590718" y="1505118"/>
                </a:cubicBezTo>
                <a:cubicBezTo>
                  <a:pt x="587723" y="1513105"/>
                  <a:pt x="586441" y="1521765"/>
                  <a:pt x="582626" y="1529395"/>
                </a:cubicBezTo>
                <a:cubicBezTo>
                  <a:pt x="578277" y="1538094"/>
                  <a:pt x="570392" y="1544784"/>
                  <a:pt x="566442" y="1553671"/>
                </a:cubicBezTo>
                <a:cubicBezTo>
                  <a:pt x="559514" y="1569260"/>
                  <a:pt x="557887" y="1586965"/>
                  <a:pt x="550258" y="1602223"/>
                </a:cubicBezTo>
                <a:cubicBezTo>
                  <a:pt x="544863" y="1613012"/>
                  <a:pt x="538554" y="1623391"/>
                  <a:pt x="534074" y="1634591"/>
                </a:cubicBezTo>
                <a:cubicBezTo>
                  <a:pt x="527738" y="1650430"/>
                  <a:pt x="525519" y="1667885"/>
                  <a:pt x="517890" y="1683143"/>
                </a:cubicBezTo>
                <a:cubicBezTo>
                  <a:pt x="512495" y="1693932"/>
                  <a:pt x="506458" y="1704423"/>
                  <a:pt x="501706" y="1715511"/>
                </a:cubicBezTo>
                <a:cubicBezTo>
                  <a:pt x="498346" y="1723351"/>
                  <a:pt x="497429" y="1732158"/>
                  <a:pt x="493614" y="1739787"/>
                </a:cubicBezTo>
                <a:cubicBezTo>
                  <a:pt x="489265" y="1748486"/>
                  <a:pt x="481779" y="1755365"/>
                  <a:pt x="477430" y="1764064"/>
                </a:cubicBezTo>
                <a:cubicBezTo>
                  <a:pt x="473615" y="1771693"/>
                  <a:pt x="473153" y="1780711"/>
                  <a:pt x="469338" y="1788340"/>
                </a:cubicBezTo>
                <a:cubicBezTo>
                  <a:pt x="464989" y="1797039"/>
                  <a:pt x="457503" y="1803917"/>
                  <a:pt x="453154" y="1812616"/>
                </a:cubicBezTo>
                <a:cubicBezTo>
                  <a:pt x="449339" y="1820245"/>
                  <a:pt x="448877" y="1829263"/>
                  <a:pt x="445062" y="1836892"/>
                </a:cubicBezTo>
                <a:cubicBezTo>
                  <a:pt x="440713" y="1845591"/>
                  <a:pt x="433227" y="1852469"/>
                  <a:pt x="428878" y="1861168"/>
                </a:cubicBezTo>
                <a:cubicBezTo>
                  <a:pt x="425063" y="1868797"/>
                  <a:pt x="424928" y="1877988"/>
                  <a:pt x="420786" y="1885444"/>
                </a:cubicBezTo>
                <a:cubicBezTo>
                  <a:pt x="399234" y="1924237"/>
                  <a:pt x="399635" y="1922778"/>
                  <a:pt x="380325" y="1942088"/>
                </a:cubicBezTo>
              </a:path>
            </a:pathLst>
          </a:cu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9175205" y="2026585"/>
            <a:ext cx="1173636" cy="1019597"/>
          </a:xfrm>
          <a:custGeom>
            <a:avLst/>
            <a:gdLst>
              <a:gd name="connsiteX0" fmla="*/ 0 w 1173636"/>
              <a:gd name="connsiteY0" fmla="*/ 1019597 h 1019597"/>
              <a:gd name="connsiteX1" fmla="*/ 469338 w 1173636"/>
              <a:gd name="connsiteY1" fmla="*/ 1003413 h 1019597"/>
              <a:gd name="connsiteX2" fmla="*/ 598811 w 1173636"/>
              <a:gd name="connsiteY2" fmla="*/ 987229 h 1019597"/>
              <a:gd name="connsiteX3" fmla="*/ 647363 w 1173636"/>
              <a:gd name="connsiteY3" fmla="*/ 954861 h 1019597"/>
              <a:gd name="connsiteX4" fmla="*/ 671639 w 1173636"/>
              <a:gd name="connsiteY4" fmla="*/ 938677 h 1019597"/>
              <a:gd name="connsiteX5" fmla="*/ 712099 w 1173636"/>
              <a:gd name="connsiteY5" fmla="*/ 890124 h 1019597"/>
              <a:gd name="connsiteX6" fmla="*/ 760651 w 1173636"/>
              <a:gd name="connsiteY6" fmla="*/ 849664 h 1019597"/>
              <a:gd name="connsiteX7" fmla="*/ 776835 w 1173636"/>
              <a:gd name="connsiteY7" fmla="*/ 825388 h 1019597"/>
              <a:gd name="connsiteX8" fmla="*/ 801111 w 1173636"/>
              <a:gd name="connsiteY8" fmla="*/ 809204 h 1019597"/>
              <a:gd name="connsiteX9" fmla="*/ 841572 w 1173636"/>
              <a:gd name="connsiteY9" fmla="*/ 768744 h 1019597"/>
              <a:gd name="connsiteX10" fmla="*/ 865848 w 1173636"/>
              <a:gd name="connsiteY10" fmla="*/ 744468 h 1019597"/>
              <a:gd name="connsiteX11" fmla="*/ 890124 w 1173636"/>
              <a:gd name="connsiteY11" fmla="*/ 712100 h 1019597"/>
              <a:gd name="connsiteX12" fmla="*/ 914400 w 1173636"/>
              <a:gd name="connsiteY12" fmla="*/ 687823 h 1019597"/>
              <a:gd name="connsiteX13" fmla="*/ 930584 w 1173636"/>
              <a:gd name="connsiteY13" fmla="*/ 655455 h 1019597"/>
              <a:gd name="connsiteX14" fmla="*/ 979136 w 1173636"/>
              <a:gd name="connsiteY14" fmla="*/ 614995 h 1019597"/>
              <a:gd name="connsiteX15" fmla="*/ 1003412 w 1173636"/>
              <a:gd name="connsiteY15" fmla="*/ 558351 h 1019597"/>
              <a:gd name="connsiteX16" fmla="*/ 1043873 w 1173636"/>
              <a:gd name="connsiteY16" fmla="*/ 493615 h 1019597"/>
              <a:gd name="connsiteX17" fmla="*/ 1060057 w 1173636"/>
              <a:gd name="connsiteY17" fmla="*/ 445062 h 1019597"/>
              <a:gd name="connsiteX18" fmla="*/ 1092425 w 1173636"/>
              <a:gd name="connsiteY18" fmla="*/ 396510 h 1019597"/>
              <a:gd name="connsiteX19" fmla="*/ 1100517 w 1173636"/>
              <a:gd name="connsiteY19" fmla="*/ 364142 h 1019597"/>
              <a:gd name="connsiteX20" fmla="*/ 1132885 w 1173636"/>
              <a:gd name="connsiteY20" fmla="*/ 283222 h 1019597"/>
              <a:gd name="connsiteX21" fmla="*/ 1140977 w 1173636"/>
              <a:gd name="connsiteY21" fmla="*/ 258946 h 1019597"/>
              <a:gd name="connsiteX22" fmla="*/ 1149069 w 1173636"/>
              <a:gd name="connsiteY22" fmla="*/ 202301 h 1019597"/>
              <a:gd name="connsiteX23" fmla="*/ 1157161 w 1173636"/>
              <a:gd name="connsiteY23" fmla="*/ 178025 h 1019597"/>
              <a:gd name="connsiteX24" fmla="*/ 1165253 w 1173636"/>
              <a:gd name="connsiteY24" fmla="*/ 97105 h 1019597"/>
              <a:gd name="connsiteX25" fmla="*/ 1173345 w 1173636"/>
              <a:gd name="connsiteY25" fmla="*/ 0 h 1019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73636" h="1019597">
                <a:moveTo>
                  <a:pt x="0" y="1019597"/>
                </a:moveTo>
                <a:lnTo>
                  <a:pt x="469338" y="1003413"/>
                </a:lnTo>
                <a:cubicBezTo>
                  <a:pt x="569496" y="999181"/>
                  <a:pt x="544455" y="1005347"/>
                  <a:pt x="598811" y="987229"/>
                </a:cubicBezTo>
                <a:lnTo>
                  <a:pt x="647363" y="954861"/>
                </a:lnTo>
                <a:cubicBezTo>
                  <a:pt x="655455" y="949466"/>
                  <a:pt x="664762" y="945554"/>
                  <a:pt x="671639" y="938677"/>
                </a:cubicBezTo>
                <a:cubicBezTo>
                  <a:pt x="742571" y="867742"/>
                  <a:pt x="655762" y="957728"/>
                  <a:pt x="712099" y="890124"/>
                </a:cubicBezTo>
                <a:cubicBezTo>
                  <a:pt x="731570" y="866759"/>
                  <a:pt x="736781" y="865577"/>
                  <a:pt x="760651" y="849664"/>
                </a:cubicBezTo>
                <a:cubicBezTo>
                  <a:pt x="766046" y="841572"/>
                  <a:pt x="769958" y="832265"/>
                  <a:pt x="776835" y="825388"/>
                </a:cubicBezTo>
                <a:cubicBezTo>
                  <a:pt x="783712" y="818511"/>
                  <a:pt x="793792" y="815608"/>
                  <a:pt x="801111" y="809204"/>
                </a:cubicBezTo>
                <a:cubicBezTo>
                  <a:pt x="815465" y="796644"/>
                  <a:pt x="828085" y="782231"/>
                  <a:pt x="841572" y="768744"/>
                </a:cubicBezTo>
                <a:cubicBezTo>
                  <a:pt x="849664" y="760652"/>
                  <a:pt x="858982" y="753623"/>
                  <a:pt x="865848" y="744468"/>
                </a:cubicBezTo>
                <a:cubicBezTo>
                  <a:pt x="873940" y="733679"/>
                  <a:pt x="881347" y="722340"/>
                  <a:pt x="890124" y="712100"/>
                </a:cubicBezTo>
                <a:cubicBezTo>
                  <a:pt x="897572" y="703411"/>
                  <a:pt x="907748" y="697135"/>
                  <a:pt x="914400" y="687823"/>
                </a:cubicBezTo>
                <a:cubicBezTo>
                  <a:pt x="921411" y="678007"/>
                  <a:pt x="923573" y="665271"/>
                  <a:pt x="930584" y="655455"/>
                </a:cubicBezTo>
                <a:cubicBezTo>
                  <a:pt x="944744" y="635630"/>
                  <a:pt x="959779" y="627900"/>
                  <a:pt x="979136" y="614995"/>
                </a:cubicBezTo>
                <a:cubicBezTo>
                  <a:pt x="988214" y="587760"/>
                  <a:pt x="987413" y="586349"/>
                  <a:pt x="1003412" y="558351"/>
                </a:cubicBezTo>
                <a:cubicBezTo>
                  <a:pt x="1020698" y="528100"/>
                  <a:pt x="1026919" y="530912"/>
                  <a:pt x="1043873" y="493615"/>
                </a:cubicBezTo>
                <a:cubicBezTo>
                  <a:pt x="1050932" y="478084"/>
                  <a:pt x="1050594" y="459257"/>
                  <a:pt x="1060057" y="445062"/>
                </a:cubicBezTo>
                <a:lnTo>
                  <a:pt x="1092425" y="396510"/>
                </a:lnTo>
                <a:cubicBezTo>
                  <a:pt x="1095122" y="385721"/>
                  <a:pt x="1096776" y="374615"/>
                  <a:pt x="1100517" y="364142"/>
                </a:cubicBezTo>
                <a:cubicBezTo>
                  <a:pt x="1110288" y="336783"/>
                  <a:pt x="1123698" y="310782"/>
                  <a:pt x="1132885" y="283222"/>
                </a:cubicBezTo>
                <a:lnTo>
                  <a:pt x="1140977" y="258946"/>
                </a:lnTo>
                <a:cubicBezTo>
                  <a:pt x="1143674" y="240064"/>
                  <a:pt x="1145328" y="221004"/>
                  <a:pt x="1149069" y="202301"/>
                </a:cubicBezTo>
                <a:cubicBezTo>
                  <a:pt x="1150742" y="193937"/>
                  <a:pt x="1155864" y="186456"/>
                  <a:pt x="1157161" y="178025"/>
                </a:cubicBezTo>
                <a:cubicBezTo>
                  <a:pt x="1161283" y="151232"/>
                  <a:pt x="1161891" y="124004"/>
                  <a:pt x="1165253" y="97105"/>
                </a:cubicBezTo>
                <a:cubicBezTo>
                  <a:pt x="1176006" y="11083"/>
                  <a:pt x="1173345" y="86173"/>
                  <a:pt x="1173345" y="0"/>
                </a:cubicBezTo>
              </a:path>
            </a:pathLst>
          </a:cu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10251446" y="2455463"/>
            <a:ext cx="1472750" cy="855092"/>
          </a:xfrm>
          <a:custGeom>
            <a:avLst/>
            <a:gdLst>
              <a:gd name="connsiteX0" fmla="*/ 0 w 1472750"/>
              <a:gd name="connsiteY0" fmla="*/ 0 h 855092"/>
              <a:gd name="connsiteX1" fmla="*/ 8092 w 1472750"/>
              <a:gd name="connsiteY1" fmla="*/ 64737 h 855092"/>
              <a:gd name="connsiteX2" fmla="*/ 48552 w 1472750"/>
              <a:gd name="connsiteY2" fmla="*/ 137565 h 855092"/>
              <a:gd name="connsiteX3" fmla="*/ 80920 w 1472750"/>
              <a:gd name="connsiteY3" fmla="*/ 194209 h 855092"/>
              <a:gd name="connsiteX4" fmla="*/ 89012 w 1472750"/>
              <a:gd name="connsiteY4" fmla="*/ 218485 h 855092"/>
              <a:gd name="connsiteX5" fmla="*/ 105196 w 1472750"/>
              <a:gd name="connsiteY5" fmla="*/ 250853 h 855092"/>
              <a:gd name="connsiteX6" fmla="*/ 121380 w 1472750"/>
              <a:gd name="connsiteY6" fmla="*/ 299406 h 855092"/>
              <a:gd name="connsiteX7" fmla="*/ 161840 w 1472750"/>
              <a:gd name="connsiteY7" fmla="*/ 356050 h 855092"/>
              <a:gd name="connsiteX8" fmla="*/ 194209 w 1472750"/>
              <a:gd name="connsiteY8" fmla="*/ 412694 h 855092"/>
              <a:gd name="connsiteX9" fmla="*/ 210393 w 1472750"/>
              <a:gd name="connsiteY9" fmla="*/ 436970 h 855092"/>
              <a:gd name="connsiteX10" fmla="*/ 242761 w 1472750"/>
              <a:gd name="connsiteY10" fmla="*/ 461246 h 855092"/>
              <a:gd name="connsiteX11" fmla="*/ 250853 w 1472750"/>
              <a:gd name="connsiteY11" fmla="*/ 485522 h 855092"/>
              <a:gd name="connsiteX12" fmla="*/ 275129 w 1472750"/>
              <a:gd name="connsiteY12" fmla="*/ 501707 h 855092"/>
              <a:gd name="connsiteX13" fmla="*/ 299405 w 1472750"/>
              <a:gd name="connsiteY13" fmla="*/ 525983 h 855092"/>
              <a:gd name="connsiteX14" fmla="*/ 364141 w 1472750"/>
              <a:gd name="connsiteY14" fmla="*/ 574535 h 855092"/>
              <a:gd name="connsiteX15" fmla="*/ 436970 w 1472750"/>
              <a:gd name="connsiteY15" fmla="*/ 655455 h 855092"/>
              <a:gd name="connsiteX16" fmla="*/ 461246 w 1472750"/>
              <a:gd name="connsiteY16" fmla="*/ 671639 h 855092"/>
              <a:gd name="connsiteX17" fmla="*/ 517890 w 1472750"/>
              <a:gd name="connsiteY17" fmla="*/ 695915 h 855092"/>
              <a:gd name="connsiteX18" fmla="*/ 582626 w 1472750"/>
              <a:gd name="connsiteY18" fmla="*/ 728284 h 855092"/>
              <a:gd name="connsiteX19" fmla="*/ 606902 w 1472750"/>
              <a:gd name="connsiteY19" fmla="*/ 752560 h 855092"/>
              <a:gd name="connsiteX20" fmla="*/ 639270 w 1472750"/>
              <a:gd name="connsiteY20" fmla="*/ 760652 h 855092"/>
              <a:gd name="connsiteX21" fmla="*/ 671639 w 1472750"/>
              <a:gd name="connsiteY21" fmla="*/ 776836 h 855092"/>
              <a:gd name="connsiteX22" fmla="*/ 695915 w 1472750"/>
              <a:gd name="connsiteY22" fmla="*/ 784928 h 855092"/>
              <a:gd name="connsiteX23" fmla="*/ 833479 w 1472750"/>
              <a:gd name="connsiteY23" fmla="*/ 833480 h 855092"/>
              <a:gd name="connsiteX24" fmla="*/ 898216 w 1472750"/>
              <a:gd name="connsiteY24" fmla="*/ 841572 h 855092"/>
              <a:gd name="connsiteX25" fmla="*/ 1092424 w 1472750"/>
              <a:gd name="connsiteY25" fmla="*/ 841572 h 855092"/>
              <a:gd name="connsiteX26" fmla="*/ 1140977 w 1472750"/>
              <a:gd name="connsiteY26" fmla="*/ 825388 h 855092"/>
              <a:gd name="connsiteX27" fmla="*/ 1229989 w 1472750"/>
              <a:gd name="connsiteY27" fmla="*/ 801112 h 855092"/>
              <a:gd name="connsiteX28" fmla="*/ 1254265 w 1472750"/>
              <a:gd name="connsiteY28" fmla="*/ 793020 h 855092"/>
              <a:gd name="connsiteX29" fmla="*/ 1286633 w 1472750"/>
              <a:gd name="connsiteY29" fmla="*/ 776836 h 855092"/>
              <a:gd name="connsiteX30" fmla="*/ 1310909 w 1472750"/>
              <a:gd name="connsiteY30" fmla="*/ 760652 h 855092"/>
              <a:gd name="connsiteX31" fmla="*/ 1335186 w 1472750"/>
              <a:gd name="connsiteY31" fmla="*/ 752560 h 855092"/>
              <a:gd name="connsiteX32" fmla="*/ 1359462 w 1472750"/>
              <a:gd name="connsiteY32" fmla="*/ 736376 h 855092"/>
              <a:gd name="connsiteX33" fmla="*/ 1375646 w 1472750"/>
              <a:gd name="connsiteY33" fmla="*/ 720191 h 855092"/>
              <a:gd name="connsiteX34" fmla="*/ 1424198 w 1472750"/>
              <a:gd name="connsiteY34" fmla="*/ 695915 h 855092"/>
              <a:gd name="connsiteX35" fmla="*/ 1448474 w 1472750"/>
              <a:gd name="connsiteY35" fmla="*/ 671639 h 855092"/>
              <a:gd name="connsiteX36" fmla="*/ 1472750 w 1472750"/>
              <a:gd name="connsiteY36" fmla="*/ 655455 h 85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472750" h="855092">
                <a:moveTo>
                  <a:pt x="0" y="0"/>
                </a:moveTo>
                <a:cubicBezTo>
                  <a:pt x="2697" y="21579"/>
                  <a:pt x="2818" y="43639"/>
                  <a:pt x="8092" y="64737"/>
                </a:cubicBezTo>
                <a:cubicBezTo>
                  <a:pt x="11409" y="78004"/>
                  <a:pt x="44017" y="130007"/>
                  <a:pt x="48552" y="137565"/>
                </a:cubicBezTo>
                <a:cubicBezTo>
                  <a:pt x="65666" y="206023"/>
                  <a:pt x="42352" y="136357"/>
                  <a:pt x="80920" y="194209"/>
                </a:cubicBezTo>
                <a:cubicBezTo>
                  <a:pt x="85651" y="201306"/>
                  <a:pt x="85652" y="210645"/>
                  <a:pt x="89012" y="218485"/>
                </a:cubicBezTo>
                <a:cubicBezTo>
                  <a:pt x="93764" y="229573"/>
                  <a:pt x="100716" y="239653"/>
                  <a:pt x="105196" y="250853"/>
                </a:cubicBezTo>
                <a:cubicBezTo>
                  <a:pt x="111532" y="266693"/>
                  <a:pt x="111917" y="285211"/>
                  <a:pt x="121380" y="299406"/>
                </a:cubicBezTo>
                <a:cubicBezTo>
                  <a:pt x="145045" y="334904"/>
                  <a:pt x="131729" y="315902"/>
                  <a:pt x="161840" y="356050"/>
                </a:cubicBezTo>
                <a:cubicBezTo>
                  <a:pt x="174972" y="395445"/>
                  <a:pt x="163589" y="369827"/>
                  <a:pt x="194209" y="412694"/>
                </a:cubicBezTo>
                <a:cubicBezTo>
                  <a:pt x="199862" y="420608"/>
                  <a:pt x="203516" y="430093"/>
                  <a:pt x="210393" y="436970"/>
                </a:cubicBezTo>
                <a:cubicBezTo>
                  <a:pt x="219930" y="446507"/>
                  <a:pt x="231972" y="453154"/>
                  <a:pt x="242761" y="461246"/>
                </a:cubicBezTo>
                <a:cubicBezTo>
                  <a:pt x="245458" y="469338"/>
                  <a:pt x="245525" y="478861"/>
                  <a:pt x="250853" y="485522"/>
                </a:cubicBezTo>
                <a:cubicBezTo>
                  <a:pt x="256928" y="493116"/>
                  <a:pt x="267658" y="495481"/>
                  <a:pt x="275129" y="501707"/>
                </a:cubicBezTo>
                <a:cubicBezTo>
                  <a:pt x="283920" y="509033"/>
                  <a:pt x="290548" y="518736"/>
                  <a:pt x="299405" y="525983"/>
                </a:cubicBezTo>
                <a:cubicBezTo>
                  <a:pt x="320281" y="543064"/>
                  <a:pt x="344182" y="556391"/>
                  <a:pt x="364141" y="574535"/>
                </a:cubicBezTo>
                <a:cubicBezTo>
                  <a:pt x="421603" y="626773"/>
                  <a:pt x="345867" y="594720"/>
                  <a:pt x="436970" y="655455"/>
                </a:cubicBezTo>
                <a:cubicBezTo>
                  <a:pt x="445062" y="660850"/>
                  <a:pt x="452547" y="667290"/>
                  <a:pt x="461246" y="671639"/>
                </a:cubicBezTo>
                <a:cubicBezTo>
                  <a:pt x="516310" y="699171"/>
                  <a:pt x="450536" y="653819"/>
                  <a:pt x="517890" y="695915"/>
                </a:cubicBezTo>
                <a:cubicBezTo>
                  <a:pt x="572911" y="730303"/>
                  <a:pt x="525830" y="714083"/>
                  <a:pt x="582626" y="728284"/>
                </a:cubicBezTo>
                <a:cubicBezTo>
                  <a:pt x="590718" y="736376"/>
                  <a:pt x="596966" y="746882"/>
                  <a:pt x="606902" y="752560"/>
                </a:cubicBezTo>
                <a:cubicBezTo>
                  <a:pt x="616558" y="758078"/>
                  <a:pt x="628857" y="756747"/>
                  <a:pt x="639270" y="760652"/>
                </a:cubicBezTo>
                <a:cubicBezTo>
                  <a:pt x="650565" y="764888"/>
                  <a:pt x="660551" y="772084"/>
                  <a:pt x="671639" y="776836"/>
                </a:cubicBezTo>
                <a:cubicBezTo>
                  <a:pt x="679479" y="780196"/>
                  <a:pt x="687899" y="782013"/>
                  <a:pt x="695915" y="784928"/>
                </a:cubicBezTo>
                <a:cubicBezTo>
                  <a:pt x="714383" y="791644"/>
                  <a:pt x="816765" y="831391"/>
                  <a:pt x="833479" y="833480"/>
                </a:cubicBezTo>
                <a:lnTo>
                  <a:pt x="898216" y="841572"/>
                </a:lnTo>
                <a:cubicBezTo>
                  <a:pt x="976613" y="861171"/>
                  <a:pt x="950425" y="857956"/>
                  <a:pt x="1092424" y="841572"/>
                </a:cubicBezTo>
                <a:cubicBezTo>
                  <a:pt x="1109371" y="839617"/>
                  <a:pt x="1124249" y="828734"/>
                  <a:pt x="1140977" y="825388"/>
                </a:cubicBezTo>
                <a:cubicBezTo>
                  <a:pt x="1198165" y="813950"/>
                  <a:pt x="1168389" y="821645"/>
                  <a:pt x="1229989" y="801112"/>
                </a:cubicBezTo>
                <a:cubicBezTo>
                  <a:pt x="1238081" y="798415"/>
                  <a:pt x="1246636" y="796835"/>
                  <a:pt x="1254265" y="793020"/>
                </a:cubicBezTo>
                <a:cubicBezTo>
                  <a:pt x="1265054" y="787625"/>
                  <a:pt x="1276160" y="782821"/>
                  <a:pt x="1286633" y="776836"/>
                </a:cubicBezTo>
                <a:cubicBezTo>
                  <a:pt x="1295077" y="772011"/>
                  <a:pt x="1302210" y="765001"/>
                  <a:pt x="1310909" y="760652"/>
                </a:cubicBezTo>
                <a:cubicBezTo>
                  <a:pt x="1318539" y="756837"/>
                  <a:pt x="1327094" y="755257"/>
                  <a:pt x="1335186" y="752560"/>
                </a:cubicBezTo>
                <a:cubicBezTo>
                  <a:pt x="1343278" y="747165"/>
                  <a:pt x="1351868" y="742452"/>
                  <a:pt x="1359462" y="736376"/>
                </a:cubicBezTo>
                <a:cubicBezTo>
                  <a:pt x="1365420" y="731610"/>
                  <a:pt x="1369104" y="724116"/>
                  <a:pt x="1375646" y="720191"/>
                </a:cubicBezTo>
                <a:cubicBezTo>
                  <a:pt x="1427788" y="688905"/>
                  <a:pt x="1371573" y="739770"/>
                  <a:pt x="1424198" y="695915"/>
                </a:cubicBezTo>
                <a:cubicBezTo>
                  <a:pt x="1432989" y="688589"/>
                  <a:pt x="1439683" y="678965"/>
                  <a:pt x="1448474" y="671639"/>
                </a:cubicBezTo>
                <a:cubicBezTo>
                  <a:pt x="1455945" y="665413"/>
                  <a:pt x="1472750" y="655455"/>
                  <a:pt x="1472750" y="655455"/>
                </a:cubicBezTo>
              </a:path>
            </a:pathLst>
          </a:cu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0494207" y="3272759"/>
            <a:ext cx="493614" cy="1488934"/>
          </a:xfrm>
          <a:custGeom>
            <a:avLst/>
            <a:gdLst>
              <a:gd name="connsiteX0" fmla="*/ 493614 w 493614"/>
              <a:gd name="connsiteY0" fmla="*/ 0 h 1488934"/>
              <a:gd name="connsiteX1" fmla="*/ 420786 w 493614"/>
              <a:gd name="connsiteY1" fmla="*/ 105196 h 1488934"/>
              <a:gd name="connsiteX2" fmla="*/ 396509 w 493614"/>
              <a:gd name="connsiteY2" fmla="*/ 129472 h 1488934"/>
              <a:gd name="connsiteX3" fmla="*/ 380325 w 493614"/>
              <a:gd name="connsiteY3" fmla="*/ 153749 h 1488934"/>
              <a:gd name="connsiteX4" fmla="*/ 356049 w 493614"/>
              <a:gd name="connsiteY4" fmla="*/ 178025 h 1488934"/>
              <a:gd name="connsiteX5" fmla="*/ 339865 w 493614"/>
              <a:gd name="connsiteY5" fmla="*/ 202301 h 1488934"/>
              <a:gd name="connsiteX6" fmla="*/ 283221 w 493614"/>
              <a:gd name="connsiteY6" fmla="*/ 258945 h 1488934"/>
              <a:gd name="connsiteX7" fmla="*/ 267037 w 493614"/>
              <a:gd name="connsiteY7" fmla="*/ 283221 h 1488934"/>
              <a:gd name="connsiteX8" fmla="*/ 258945 w 493614"/>
              <a:gd name="connsiteY8" fmla="*/ 307497 h 1488934"/>
              <a:gd name="connsiteX9" fmla="*/ 234669 w 493614"/>
              <a:gd name="connsiteY9" fmla="*/ 323681 h 1488934"/>
              <a:gd name="connsiteX10" fmla="*/ 194209 w 493614"/>
              <a:gd name="connsiteY10" fmla="*/ 372234 h 1488934"/>
              <a:gd name="connsiteX11" fmla="*/ 169932 w 493614"/>
              <a:gd name="connsiteY11" fmla="*/ 404602 h 1488934"/>
              <a:gd name="connsiteX12" fmla="*/ 161840 w 493614"/>
              <a:gd name="connsiteY12" fmla="*/ 428878 h 1488934"/>
              <a:gd name="connsiteX13" fmla="*/ 113288 w 493614"/>
              <a:gd name="connsiteY13" fmla="*/ 517890 h 1488934"/>
              <a:gd name="connsiteX14" fmla="*/ 89012 w 493614"/>
              <a:gd name="connsiteY14" fmla="*/ 590718 h 1488934"/>
              <a:gd name="connsiteX15" fmla="*/ 80920 w 493614"/>
              <a:gd name="connsiteY15" fmla="*/ 623087 h 1488934"/>
              <a:gd name="connsiteX16" fmla="*/ 48552 w 493614"/>
              <a:gd name="connsiteY16" fmla="*/ 679731 h 1488934"/>
              <a:gd name="connsiteX17" fmla="*/ 32368 w 493614"/>
              <a:gd name="connsiteY17" fmla="*/ 768743 h 1488934"/>
              <a:gd name="connsiteX18" fmla="*/ 16184 w 493614"/>
              <a:gd name="connsiteY18" fmla="*/ 946768 h 1488934"/>
              <a:gd name="connsiteX19" fmla="*/ 8092 w 493614"/>
              <a:gd name="connsiteY19" fmla="*/ 1003412 h 1488934"/>
              <a:gd name="connsiteX20" fmla="*/ 0 w 493614"/>
              <a:gd name="connsiteY20" fmla="*/ 1278541 h 1488934"/>
              <a:gd name="connsiteX21" fmla="*/ 8092 w 493614"/>
              <a:gd name="connsiteY21" fmla="*/ 1488934 h 148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3614" h="1488934">
                <a:moveTo>
                  <a:pt x="493614" y="0"/>
                </a:moveTo>
                <a:cubicBezTo>
                  <a:pt x="482778" y="16254"/>
                  <a:pt x="441675" y="80826"/>
                  <a:pt x="420786" y="105196"/>
                </a:cubicBezTo>
                <a:cubicBezTo>
                  <a:pt x="413338" y="113885"/>
                  <a:pt x="403835" y="120680"/>
                  <a:pt x="396509" y="129472"/>
                </a:cubicBezTo>
                <a:cubicBezTo>
                  <a:pt x="390283" y="136943"/>
                  <a:pt x="386551" y="146277"/>
                  <a:pt x="380325" y="153749"/>
                </a:cubicBezTo>
                <a:cubicBezTo>
                  <a:pt x="372999" y="162540"/>
                  <a:pt x="363375" y="169234"/>
                  <a:pt x="356049" y="178025"/>
                </a:cubicBezTo>
                <a:cubicBezTo>
                  <a:pt x="349823" y="185496"/>
                  <a:pt x="346371" y="195072"/>
                  <a:pt x="339865" y="202301"/>
                </a:cubicBezTo>
                <a:cubicBezTo>
                  <a:pt x="322002" y="222149"/>
                  <a:pt x="298033" y="236727"/>
                  <a:pt x="283221" y="258945"/>
                </a:cubicBezTo>
                <a:cubicBezTo>
                  <a:pt x="277826" y="267037"/>
                  <a:pt x="271386" y="274522"/>
                  <a:pt x="267037" y="283221"/>
                </a:cubicBezTo>
                <a:cubicBezTo>
                  <a:pt x="263222" y="290850"/>
                  <a:pt x="264273" y="300836"/>
                  <a:pt x="258945" y="307497"/>
                </a:cubicBezTo>
                <a:cubicBezTo>
                  <a:pt x="252870" y="315091"/>
                  <a:pt x="242761" y="318286"/>
                  <a:pt x="234669" y="323681"/>
                </a:cubicBezTo>
                <a:cubicBezTo>
                  <a:pt x="198904" y="377329"/>
                  <a:pt x="240934" y="317722"/>
                  <a:pt x="194209" y="372234"/>
                </a:cubicBezTo>
                <a:cubicBezTo>
                  <a:pt x="185432" y="382474"/>
                  <a:pt x="178024" y="393813"/>
                  <a:pt x="169932" y="404602"/>
                </a:cubicBezTo>
                <a:cubicBezTo>
                  <a:pt x="167235" y="412694"/>
                  <a:pt x="165655" y="421249"/>
                  <a:pt x="161840" y="428878"/>
                </a:cubicBezTo>
                <a:cubicBezTo>
                  <a:pt x="132291" y="487975"/>
                  <a:pt x="149961" y="407872"/>
                  <a:pt x="113288" y="517890"/>
                </a:cubicBezTo>
                <a:cubicBezTo>
                  <a:pt x="105196" y="542166"/>
                  <a:pt x="95218" y="565893"/>
                  <a:pt x="89012" y="590718"/>
                </a:cubicBezTo>
                <a:cubicBezTo>
                  <a:pt x="86315" y="601508"/>
                  <a:pt x="85301" y="612865"/>
                  <a:pt x="80920" y="623087"/>
                </a:cubicBezTo>
                <a:cubicBezTo>
                  <a:pt x="33960" y="732663"/>
                  <a:pt x="98959" y="545312"/>
                  <a:pt x="48552" y="679731"/>
                </a:cubicBezTo>
                <a:cubicBezTo>
                  <a:pt x="39925" y="702735"/>
                  <a:pt x="35016" y="748882"/>
                  <a:pt x="32368" y="768743"/>
                </a:cubicBezTo>
                <a:cubicBezTo>
                  <a:pt x="15250" y="897126"/>
                  <a:pt x="33363" y="766388"/>
                  <a:pt x="16184" y="946768"/>
                </a:cubicBezTo>
                <a:cubicBezTo>
                  <a:pt x="14376" y="965755"/>
                  <a:pt x="10789" y="984531"/>
                  <a:pt x="8092" y="1003412"/>
                </a:cubicBezTo>
                <a:cubicBezTo>
                  <a:pt x="5395" y="1095122"/>
                  <a:pt x="0" y="1186792"/>
                  <a:pt x="0" y="1278541"/>
                </a:cubicBezTo>
                <a:cubicBezTo>
                  <a:pt x="0" y="1348724"/>
                  <a:pt x="8092" y="1488934"/>
                  <a:pt x="8092" y="1488934"/>
                </a:cubicBezTo>
              </a:path>
            </a:pathLst>
          </a:cu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9312770" y="3814925"/>
            <a:ext cx="1221897" cy="453154"/>
          </a:xfrm>
          <a:custGeom>
            <a:avLst/>
            <a:gdLst>
              <a:gd name="connsiteX0" fmla="*/ 0 w 1221897"/>
              <a:gd name="connsiteY0" fmla="*/ 32368 h 453154"/>
              <a:gd name="connsiteX1" fmla="*/ 48552 w 1221897"/>
              <a:gd name="connsiteY1" fmla="*/ 16184 h 453154"/>
              <a:gd name="connsiteX2" fmla="*/ 105196 w 1221897"/>
              <a:gd name="connsiteY2" fmla="*/ 0 h 453154"/>
              <a:gd name="connsiteX3" fmla="*/ 323681 w 1221897"/>
              <a:gd name="connsiteY3" fmla="*/ 8092 h 453154"/>
              <a:gd name="connsiteX4" fmla="*/ 372233 w 1221897"/>
              <a:gd name="connsiteY4" fmla="*/ 24276 h 453154"/>
              <a:gd name="connsiteX5" fmla="*/ 396509 w 1221897"/>
              <a:gd name="connsiteY5" fmla="*/ 32368 h 453154"/>
              <a:gd name="connsiteX6" fmla="*/ 420785 w 1221897"/>
              <a:gd name="connsiteY6" fmla="*/ 40460 h 453154"/>
              <a:gd name="connsiteX7" fmla="*/ 461246 w 1221897"/>
              <a:gd name="connsiteY7" fmla="*/ 56645 h 453154"/>
              <a:gd name="connsiteX8" fmla="*/ 485522 w 1221897"/>
              <a:gd name="connsiteY8" fmla="*/ 72829 h 453154"/>
              <a:gd name="connsiteX9" fmla="*/ 509798 w 1221897"/>
              <a:gd name="connsiteY9" fmla="*/ 80921 h 453154"/>
              <a:gd name="connsiteX10" fmla="*/ 550258 w 1221897"/>
              <a:gd name="connsiteY10" fmla="*/ 97105 h 453154"/>
              <a:gd name="connsiteX11" fmla="*/ 614994 w 1221897"/>
              <a:gd name="connsiteY11" fmla="*/ 113289 h 453154"/>
              <a:gd name="connsiteX12" fmla="*/ 679731 w 1221897"/>
              <a:gd name="connsiteY12" fmla="*/ 145657 h 453154"/>
              <a:gd name="connsiteX13" fmla="*/ 712099 w 1221897"/>
              <a:gd name="connsiteY13" fmla="*/ 169933 h 453154"/>
              <a:gd name="connsiteX14" fmla="*/ 736375 w 1221897"/>
              <a:gd name="connsiteY14" fmla="*/ 186117 h 453154"/>
              <a:gd name="connsiteX15" fmla="*/ 809203 w 1221897"/>
              <a:gd name="connsiteY15" fmla="*/ 218485 h 453154"/>
              <a:gd name="connsiteX16" fmla="*/ 841571 w 1221897"/>
              <a:gd name="connsiteY16" fmla="*/ 242761 h 453154"/>
              <a:gd name="connsiteX17" fmla="*/ 882031 w 1221897"/>
              <a:gd name="connsiteY17" fmla="*/ 250853 h 453154"/>
              <a:gd name="connsiteX18" fmla="*/ 906308 w 1221897"/>
              <a:gd name="connsiteY18" fmla="*/ 267037 h 453154"/>
              <a:gd name="connsiteX19" fmla="*/ 930584 w 1221897"/>
              <a:gd name="connsiteY19" fmla="*/ 275129 h 453154"/>
              <a:gd name="connsiteX20" fmla="*/ 971044 w 1221897"/>
              <a:gd name="connsiteY20" fmla="*/ 299406 h 453154"/>
              <a:gd name="connsiteX21" fmla="*/ 987228 w 1221897"/>
              <a:gd name="connsiteY21" fmla="*/ 323682 h 453154"/>
              <a:gd name="connsiteX22" fmla="*/ 1035780 w 1221897"/>
              <a:gd name="connsiteY22" fmla="*/ 347958 h 453154"/>
              <a:gd name="connsiteX23" fmla="*/ 1060056 w 1221897"/>
              <a:gd name="connsiteY23" fmla="*/ 364142 h 453154"/>
              <a:gd name="connsiteX24" fmla="*/ 1084332 w 1221897"/>
              <a:gd name="connsiteY24" fmla="*/ 372234 h 453154"/>
              <a:gd name="connsiteX25" fmla="*/ 1108608 w 1221897"/>
              <a:gd name="connsiteY25" fmla="*/ 388418 h 453154"/>
              <a:gd name="connsiteX26" fmla="*/ 1157161 w 1221897"/>
              <a:gd name="connsiteY26" fmla="*/ 404602 h 453154"/>
              <a:gd name="connsiteX27" fmla="*/ 1181437 w 1221897"/>
              <a:gd name="connsiteY27" fmla="*/ 428878 h 453154"/>
              <a:gd name="connsiteX28" fmla="*/ 1221897 w 1221897"/>
              <a:gd name="connsiteY28" fmla="*/ 453154 h 453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21897" h="453154">
                <a:moveTo>
                  <a:pt x="0" y="32368"/>
                </a:moveTo>
                <a:cubicBezTo>
                  <a:pt x="16184" y="26973"/>
                  <a:pt x="32212" y="21086"/>
                  <a:pt x="48552" y="16184"/>
                </a:cubicBezTo>
                <a:cubicBezTo>
                  <a:pt x="150160" y="-14298"/>
                  <a:pt x="23612" y="27195"/>
                  <a:pt x="105196" y="0"/>
                </a:cubicBezTo>
                <a:cubicBezTo>
                  <a:pt x="178024" y="2697"/>
                  <a:pt x="251102" y="1494"/>
                  <a:pt x="323681" y="8092"/>
                </a:cubicBezTo>
                <a:cubicBezTo>
                  <a:pt x="340670" y="9636"/>
                  <a:pt x="356049" y="18881"/>
                  <a:pt x="372233" y="24276"/>
                </a:cubicBezTo>
                <a:lnTo>
                  <a:pt x="396509" y="32368"/>
                </a:lnTo>
                <a:cubicBezTo>
                  <a:pt x="404601" y="35065"/>
                  <a:pt x="412865" y="37292"/>
                  <a:pt x="420785" y="40460"/>
                </a:cubicBezTo>
                <a:cubicBezTo>
                  <a:pt x="434272" y="45855"/>
                  <a:pt x="448254" y="50149"/>
                  <a:pt x="461246" y="56645"/>
                </a:cubicBezTo>
                <a:cubicBezTo>
                  <a:pt x="469945" y="60994"/>
                  <a:pt x="476823" y="68480"/>
                  <a:pt x="485522" y="72829"/>
                </a:cubicBezTo>
                <a:cubicBezTo>
                  <a:pt x="493151" y="76644"/>
                  <a:pt x="501811" y="77926"/>
                  <a:pt x="509798" y="80921"/>
                </a:cubicBezTo>
                <a:cubicBezTo>
                  <a:pt x="523399" y="86021"/>
                  <a:pt x="536375" y="92833"/>
                  <a:pt x="550258" y="97105"/>
                </a:cubicBezTo>
                <a:cubicBezTo>
                  <a:pt x="571517" y="103646"/>
                  <a:pt x="614994" y="113289"/>
                  <a:pt x="614994" y="113289"/>
                </a:cubicBezTo>
                <a:cubicBezTo>
                  <a:pt x="697743" y="168455"/>
                  <a:pt x="560957" y="79672"/>
                  <a:pt x="679731" y="145657"/>
                </a:cubicBezTo>
                <a:cubicBezTo>
                  <a:pt x="691521" y="152207"/>
                  <a:pt x="701124" y="162094"/>
                  <a:pt x="712099" y="169933"/>
                </a:cubicBezTo>
                <a:cubicBezTo>
                  <a:pt x="720013" y="175586"/>
                  <a:pt x="728283" y="180722"/>
                  <a:pt x="736375" y="186117"/>
                </a:cubicBezTo>
                <a:cubicBezTo>
                  <a:pt x="769704" y="236111"/>
                  <a:pt x="730056" y="189704"/>
                  <a:pt x="809203" y="218485"/>
                </a:cubicBezTo>
                <a:cubicBezTo>
                  <a:pt x="821878" y="223094"/>
                  <a:pt x="829247" y="237284"/>
                  <a:pt x="841571" y="242761"/>
                </a:cubicBezTo>
                <a:cubicBezTo>
                  <a:pt x="854139" y="248347"/>
                  <a:pt x="868544" y="248156"/>
                  <a:pt x="882031" y="250853"/>
                </a:cubicBezTo>
                <a:cubicBezTo>
                  <a:pt x="890123" y="256248"/>
                  <a:pt x="897609" y="262688"/>
                  <a:pt x="906308" y="267037"/>
                </a:cubicBezTo>
                <a:cubicBezTo>
                  <a:pt x="913937" y="270852"/>
                  <a:pt x="923270" y="270740"/>
                  <a:pt x="930584" y="275129"/>
                </a:cubicBezTo>
                <a:cubicBezTo>
                  <a:pt x="986122" y="308453"/>
                  <a:pt x="902275" y="276483"/>
                  <a:pt x="971044" y="299406"/>
                </a:cubicBezTo>
                <a:cubicBezTo>
                  <a:pt x="976439" y="307498"/>
                  <a:pt x="980351" y="316805"/>
                  <a:pt x="987228" y="323682"/>
                </a:cubicBezTo>
                <a:cubicBezTo>
                  <a:pt x="1010419" y="346873"/>
                  <a:pt x="1009454" y="334795"/>
                  <a:pt x="1035780" y="347958"/>
                </a:cubicBezTo>
                <a:cubicBezTo>
                  <a:pt x="1044479" y="352307"/>
                  <a:pt x="1051357" y="359793"/>
                  <a:pt x="1060056" y="364142"/>
                </a:cubicBezTo>
                <a:cubicBezTo>
                  <a:pt x="1067685" y="367957"/>
                  <a:pt x="1076703" y="368419"/>
                  <a:pt x="1084332" y="372234"/>
                </a:cubicBezTo>
                <a:cubicBezTo>
                  <a:pt x="1093031" y="376583"/>
                  <a:pt x="1099721" y="384468"/>
                  <a:pt x="1108608" y="388418"/>
                </a:cubicBezTo>
                <a:cubicBezTo>
                  <a:pt x="1124197" y="395347"/>
                  <a:pt x="1157161" y="404602"/>
                  <a:pt x="1157161" y="404602"/>
                </a:cubicBezTo>
                <a:cubicBezTo>
                  <a:pt x="1165253" y="412694"/>
                  <a:pt x="1172646" y="421552"/>
                  <a:pt x="1181437" y="428878"/>
                </a:cubicBezTo>
                <a:cubicBezTo>
                  <a:pt x="1196084" y="441084"/>
                  <a:pt x="1206098" y="445255"/>
                  <a:pt x="1221897" y="453154"/>
                </a:cubicBezTo>
              </a:path>
            </a:pathLst>
          </a:cu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4968510" y="3395275"/>
            <a:ext cx="1589687" cy="10857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195087" y="3018330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#edges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2838957" y="3356158"/>
            <a:ext cx="470685" cy="16414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7949904" y="1623601"/>
            <a:ext cx="4139663" cy="36749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Dodecagon 77"/>
          <p:cNvSpPr/>
          <p:nvPr/>
        </p:nvSpPr>
        <p:spPr>
          <a:xfrm>
            <a:off x="9141495" y="2764825"/>
            <a:ext cx="2032334" cy="2006556"/>
          </a:xfrm>
          <a:prstGeom prst="dodecagon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9553264" y="3675785"/>
            <a:ext cx="72828" cy="728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9590074" y="4205376"/>
            <a:ext cx="72828" cy="728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9754359" y="3171440"/>
            <a:ext cx="72828" cy="728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9827187" y="3684521"/>
            <a:ext cx="72828" cy="728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0796334" y="4637981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9505328" y="3354594"/>
            <a:ext cx="72828" cy="728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9596590" y="3893622"/>
            <a:ext cx="72828" cy="728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9297995" y="3915597"/>
            <a:ext cx="72828" cy="728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9312770" y="2981597"/>
            <a:ext cx="784819" cy="1357871"/>
            <a:chOff x="9312770" y="2981597"/>
            <a:chExt cx="784819" cy="1357871"/>
          </a:xfrm>
        </p:grpSpPr>
        <p:cxnSp>
          <p:nvCxnSpPr>
            <p:cNvPr id="17" name="Straight Connector 16"/>
            <p:cNvCxnSpPr>
              <a:stCxn id="81" idx="0"/>
              <a:endCxn id="86" idx="5"/>
            </p:cNvCxnSpPr>
            <p:nvPr/>
          </p:nvCxnSpPr>
          <p:spPr>
            <a:xfrm flipH="1" flipV="1">
              <a:off x="9567491" y="3416757"/>
              <a:ext cx="22187" cy="25902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86" idx="0"/>
              <a:endCxn id="83" idx="3"/>
            </p:cNvCxnSpPr>
            <p:nvPr/>
          </p:nvCxnSpPr>
          <p:spPr>
            <a:xfrm flipV="1">
              <a:off x="9541742" y="3233603"/>
              <a:ext cx="223282" cy="12099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82" idx="0"/>
              <a:endCxn id="87" idx="4"/>
            </p:cNvCxnSpPr>
            <p:nvPr/>
          </p:nvCxnSpPr>
          <p:spPr>
            <a:xfrm flipV="1">
              <a:off x="9626488" y="3966450"/>
              <a:ext cx="6516" cy="238926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88" idx="6"/>
              <a:endCxn id="87" idx="2"/>
            </p:cNvCxnSpPr>
            <p:nvPr/>
          </p:nvCxnSpPr>
          <p:spPr>
            <a:xfrm flipV="1">
              <a:off x="9370823" y="3930036"/>
              <a:ext cx="225767" cy="2197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1" idx="4"/>
            </p:cNvCxnSpPr>
            <p:nvPr/>
          </p:nvCxnSpPr>
          <p:spPr>
            <a:xfrm>
              <a:off x="9589678" y="3748613"/>
              <a:ext cx="36414" cy="133613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1" idx="6"/>
              <a:endCxn id="84" idx="2"/>
            </p:cNvCxnSpPr>
            <p:nvPr/>
          </p:nvCxnSpPr>
          <p:spPr>
            <a:xfrm>
              <a:off x="9626092" y="3712199"/>
              <a:ext cx="201095" cy="873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3" idx="0"/>
            </p:cNvCxnSpPr>
            <p:nvPr/>
          </p:nvCxnSpPr>
          <p:spPr>
            <a:xfrm flipV="1">
              <a:off x="9790773" y="2981597"/>
              <a:ext cx="234970" cy="1898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83" idx="5"/>
            </p:cNvCxnSpPr>
            <p:nvPr/>
          </p:nvCxnSpPr>
          <p:spPr>
            <a:xfrm>
              <a:off x="9816522" y="3233603"/>
              <a:ext cx="281067" cy="17233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84" idx="7"/>
            </p:cNvCxnSpPr>
            <p:nvPr/>
          </p:nvCxnSpPr>
          <p:spPr>
            <a:xfrm flipV="1">
              <a:off x="9889350" y="3618411"/>
              <a:ext cx="175581" cy="767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900015" y="3720935"/>
              <a:ext cx="197574" cy="1612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87" idx="6"/>
            </p:cNvCxnSpPr>
            <p:nvPr/>
          </p:nvCxnSpPr>
          <p:spPr>
            <a:xfrm>
              <a:off x="9669418" y="3930036"/>
              <a:ext cx="147104" cy="1227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82" idx="3"/>
            </p:cNvCxnSpPr>
            <p:nvPr/>
          </p:nvCxnSpPr>
          <p:spPr>
            <a:xfrm flipH="1">
              <a:off x="9541742" y="4267539"/>
              <a:ext cx="58997" cy="7192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312770" y="3988425"/>
              <a:ext cx="0" cy="14270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81" idx="2"/>
            </p:cNvCxnSpPr>
            <p:nvPr/>
          </p:nvCxnSpPr>
          <p:spPr>
            <a:xfrm flipH="1" flipV="1">
              <a:off x="9370823" y="3644537"/>
              <a:ext cx="182441" cy="6766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86" idx="1"/>
            </p:cNvCxnSpPr>
            <p:nvPr/>
          </p:nvCxnSpPr>
          <p:spPr>
            <a:xfrm flipV="1">
              <a:off x="9515993" y="3171440"/>
              <a:ext cx="25749" cy="19381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83" idx="1"/>
            </p:cNvCxnSpPr>
            <p:nvPr/>
          </p:nvCxnSpPr>
          <p:spPr>
            <a:xfrm flipH="1" flipV="1">
              <a:off x="9633004" y="3089366"/>
              <a:ext cx="132020" cy="9273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86" idx="5"/>
            </p:cNvCxnSpPr>
            <p:nvPr/>
          </p:nvCxnSpPr>
          <p:spPr>
            <a:xfrm>
              <a:off x="9567491" y="3416757"/>
              <a:ext cx="273764" cy="106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84" idx="1"/>
            </p:cNvCxnSpPr>
            <p:nvPr/>
          </p:nvCxnSpPr>
          <p:spPr>
            <a:xfrm flipH="1" flipV="1">
              <a:off x="9754359" y="3549831"/>
              <a:ext cx="83493" cy="14535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82" idx="6"/>
            </p:cNvCxnSpPr>
            <p:nvPr/>
          </p:nvCxnSpPr>
          <p:spPr>
            <a:xfrm flipV="1">
              <a:off x="9662902" y="4131129"/>
              <a:ext cx="268135" cy="1106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3309642" y="4972544"/>
                <a:ext cx="3653501" cy="582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overcount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 edges, error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endParaRPr lang="en-US" dirty="0">
                  <a:solidFill>
                    <a:srgbClr val="002060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642" y="4972544"/>
                <a:ext cx="3653501" cy="582147"/>
              </a:xfrm>
              <a:prstGeom prst="rect">
                <a:avLst/>
              </a:prstGeom>
              <a:blipFill>
                <a:blip r:embed="rId3"/>
                <a:stretch>
                  <a:fillRect l="-1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309642" y="5703751"/>
                <a:ext cx="5700728" cy="684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randomly color edges red/blue, throw away red edges.</a:t>
                </a:r>
              </a:p>
              <a:p>
                <a:r>
                  <a:rPr lang="en-US" dirty="0" err="1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w.p</a:t>
                </a:r>
                <a:r>
                  <a:rPr lang="en-US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2060"/>
                    </a:solidFill>
                    <a:latin typeface="Gill Sans MT" panose="020B0502020104020203" pitchFamily="34" charset="0"/>
                  </a:rPr>
                  <a:t> have all intra-OPT edges blue, all cut edges red.</a:t>
                </a:r>
                <a:endParaRPr lang="en-US" dirty="0">
                  <a:solidFill>
                    <a:srgbClr val="002060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642" y="5703751"/>
                <a:ext cx="5700728" cy="684162"/>
              </a:xfrm>
              <a:prstGeom prst="rect">
                <a:avLst/>
              </a:prstGeom>
              <a:blipFill>
                <a:blip r:embed="rId4"/>
                <a:stretch>
                  <a:fillRect l="-963" t="-5357" b="-1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8185205" y="6372370"/>
                <a:ext cx="36936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 smtClean="0"/>
                  <a:t>-approximation in FPT time</a:t>
                </a:r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205" y="6372370"/>
                <a:ext cx="3693640" cy="369332"/>
              </a:xfrm>
              <a:prstGeom prst="rect">
                <a:avLst/>
              </a:prstGeom>
              <a:blipFill>
                <a:blip r:embed="rId5"/>
                <a:stretch>
                  <a:fillRect t="-8197" r="-49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443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0" grpId="0" animBg="1"/>
      <p:bldP spid="78" grpId="0" animBg="1"/>
      <p:bldP spid="81" grpId="0" animBg="1"/>
      <p:bldP spid="82" grpId="0" animBg="1"/>
      <p:bldP spid="83" grpId="0" animBg="1"/>
      <p:bldP spid="84" grpId="0" animBg="1"/>
      <p:bldP spid="85" grpId="0"/>
      <p:bldP spid="86" grpId="0" animBg="1"/>
      <p:bldP spid="87" grpId="0" animBg="1"/>
      <p:bldP spid="88" grpId="0" animBg="1"/>
      <p:bldP spid="60" grpId="0"/>
      <p:bldP spid="62" grpId="0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recap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Theorem: </a:t>
                </a:r>
                <a:r>
                  <a:rPr lang="en-US" sz="2000" b="1" dirty="0" smtClean="0">
                    <a:latin typeface="Gill Sans MT" panose="020B0502020104020203" pitchFamily="34" charset="0"/>
                  </a:rPr>
                  <a:t>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1.999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-approx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-cut in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The main ideas:</a:t>
                </a:r>
              </a:p>
              <a:p>
                <a:pPr marL="800100" lvl="1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ensure we haven’t found the min-cut, else we win</a:t>
                </a:r>
              </a:p>
              <a:p>
                <a:pPr marL="800100" lvl="1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repeatedly find either min-cut or min 4-wise cut</a:t>
                </a:r>
              </a:p>
              <a:p>
                <a:pPr marL="1257300" lvl="2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if many of these “small”, we win</a:t>
                </a:r>
              </a:p>
              <a:p>
                <a:pPr marL="1257300" lvl="2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else, instance has most near-min-cuts being non-crossing</a:t>
                </a:r>
              </a:p>
              <a:p>
                <a:pPr marL="800100" lvl="1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800100" lvl="1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then use special algorithm for this “laminar-cut” instance</a:t>
                </a:r>
              </a:p>
              <a:p>
                <a:pPr marL="1257300" lvl="2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builds on the partial vertex cover ideas</a:t>
                </a:r>
              </a:p>
              <a:p>
                <a:pPr marL="1257300" lvl="2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dynamic programming which repeatedly calls partial vertex cover.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  <a:blipFill>
                <a:blip r:embed="rId3"/>
                <a:stretch>
                  <a:fillRect l="-663" b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46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result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: faster exact </a:t>
                </a:r>
                <a:r>
                  <a:rPr lang="en-US" dirty="0" err="1" smtClean="0"/>
                  <a:t>algos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838200" y="1763110"/>
            <a:ext cx="10108286" cy="4499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2000" dirty="0" smtClean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2"/>
              <p:cNvSpPr txBox="1">
                <a:spLocks/>
              </p:cNvSpPr>
              <p:nvPr/>
            </p:nvSpPr>
            <p:spPr>
              <a:xfrm>
                <a:off x="838200" y="1833064"/>
                <a:ext cx="10108286" cy="4499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Theorem: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exact algorithms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/3)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time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Today: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algorithm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/3)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time.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Main ideas:</a:t>
                </a:r>
              </a:p>
              <a:p>
                <a:pPr marL="800100" lvl="1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 err="1" smtClean="0">
                    <a:latin typeface="Gill Sans MT" panose="020B0502020104020203" pitchFamily="34" charset="0"/>
                  </a:rPr>
                  <a:t>Thorup’s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 tree-packing theorem </a:t>
                </a:r>
              </a:p>
              <a:p>
                <a:pPr marL="800100" lvl="1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incomparable case: reduction to max-weight triangle</a:t>
                </a:r>
              </a:p>
              <a:p>
                <a:pPr marL="1257300" lvl="2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general case: careful dynamic program</a:t>
                </a:r>
              </a:p>
              <a:p>
                <a:pPr marL="800100" lvl="1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reducing the crossings</a:t>
                </a:r>
              </a:p>
              <a:p>
                <a:pPr lvl="1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33064"/>
                <a:ext cx="10108286" cy="4499545"/>
              </a:xfrm>
              <a:prstGeom prst="rect">
                <a:avLst/>
              </a:prstGeom>
              <a:blipFill>
                <a:blip r:embed="rId3"/>
                <a:stretch>
                  <a:fillRect l="-663" t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6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Thorup’s</a:t>
            </a:r>
            <a:r>
              <a:rPr lang="en-US" dirty="0" smtClean="0"/>
              <a:t> tree theorem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38200" y="1763110"/>
            <a:ext cx="10108286" cy="4499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2000" dirty="0" smtClean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2"/>
              <p:cNvSpPr txBox="1">
                <a:spLocks/>
              </p:cNvSpPr>
              <p:nvPr/>
            </p:nvSpPr>
            <p:spPr>
              <a:xfrm>
                <a:off x="838200" y="1833064"/>
                <a:ext cx="10108286" cy="4499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Can efficiently find tree T such that it crosses 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Gill Sans MT" panose="020B0502020104020203" pitchFamily="34" charset="0"/>
                  </a:rPr>
                  <a:t>	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OPT cut at most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times.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Enumeration gives his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time algorithm.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Use structure of k-cut to get better?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33064"/>
                <a:ext cx="10108286" cy="4499545"/>
              </a:xfrm>
              <a:prstGeom prst="rect">
                <a:avLst/>
              </a:prstGeom>
              <a:blipFill>
                <a:blip r:embed="rId2"/>
                <a:stretch>
                  <a:fillRect l="-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lides.pdf - Sumatra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0" t="35300" r="52861" b="33989"/>
          <a:stretch/>
        </p:blipFill>
        <p:spPr>
          <a:xfrm>
            <a:off x="8312046" y="2163053"/>
            <a:ext cx="2923082" cy="2106120"/>
          </a:xfrm>
          <a:prstGeom prst="rect">
            <a:avLst/>
          </a:prstGeom>
        </p:spPr>
      </p:pic>
      <p:grpSp>
        <p:nvGrpSpPr>
          <p:cNvPr id="152" name="Group 151"/>
          <p:cNvGrpSpPr/>
          <p:nvPr/>
        </p:nvGrpSpPr>
        <p:grpSpPr>
          <a:xfrm>
            <a:off x="8661045" y="2365079"/>
            <a:ext cx="2164095" cy="1638316"/>
            <a:chOff x="8661045" y="2365079"/>
            <a:chExt cx="2164095" cy="1638316"/>
          </a:xfrm>
        </p:grpSpPr>
        <p:sp>
          <p:nvSpPr>
            <p:cNvPr id="6" name="Oval 5"/>
            <p:cNvSpPr/>
            <p:nvPr/>
          </p:nvSpPr>
          <p:spPr>
            <a:xfrm>
              <a:off x="9700759" y="2365079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0223718" y="2615392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664345" y="2615392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816745" y="2767792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591517" y="3039049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0004267" y="3111877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931439" y="3482294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664345" y="3439561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9816745" y="3591961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953973" y="3776174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9773587" y="3930567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419995" y="3685095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849859" y="3482702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9342181" y="3664789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172257" y="2370032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931623" y="3073693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697459" y="2864039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9411027" y="3253355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955843" y="2578978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0298738" y="3158893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9184407" y="3842518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484945" y="3857739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9324657" y="2522432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8661045" y="3159221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0475498" y="3374024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9347191" y="2816312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038673" y="3327237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0752312" y="3363651"/>
              <a:ext cx="72828" cy="72828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stCxn id="6" idx="2"/>
              <a:endCxn id="21" idx="7"/>
            </p:cNvCxnSpPr>
            <p:nvPr/>
          </p:nvCxnSpPr>
          <p:spPr>
            <a:xfrm flipH="1" flipV="1">
              <a:off x="9234420" y="2380697"/>
              <a:ext cx="466339" cy="20796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29" idx="1"/>
            </p:cNvCxnSpPr>
            <p:nvPr/>
          </p:nvCxnSpPr>
          <p:spPr>
            <a:xfrm>
              <a:off x="9220821" y="2437907"/>
              <a:ext cx="114501" cy="9519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9" idx="4"/>
            </p:cNvCxnSpPr>
            <p:nvPr/>
          </p:nvCxnSpPr>
          <p:spPr>
            <a:xfrm>
              <a:off x="9361071" y="2595260"/>
              <a:ext cx="17524" cy="208946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2"/>
            </p:cNvCxnSpPr>
            <p:nvPr/>
          </p:nvCxnSpPr>
          <p:spPr>
            <a:xfrm flipH="1">
              <a:off x="9036016" y="2558846"/>
              <a:ext cx="288641" cy="56546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5" idx="3"/>
              <a:endCxn id="23" idx="7"/>
            </p:cNvCxnSpPr>
            <p:nvPr/>
          </p:nvCxnSpPr>
          <p:spPr>
            <a:xfrm flipH="1">
              <a:off x="8759622" y="2641141"/>
              <a:ext cx="206886" cy="233563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5" idx="4"/>
              <a:endCxn id="22" idx="0"/>
            </p:cNvCxnSpPr>
            <p:nvPr/>
          </p:nvCxnSpPr>
          <p:spPr>
            <a:xfrm flipH="1">
              <a:off x="8968037" y="2651806"/>
              <a:ext cx="24220" cy="421887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3" idx="4"/>
              <a:endCxn id="30" idx="0"/>
            </p:cNvCxnSpPr>
            <p:nvPr/>
          </p:nvCxnSpPr>
          <p:spPr>
            <a:xfrm flipH="1">
              <a:off x="8697459" y="2936867"/>
              <a:ext cx="36414" cy="222354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3" idx="3"/>
              <a:endCxn id="18" idx="0"/>
            </p:cNvCxnSpPr>
            <p:nvPr/>
          </p:nvCxnSpPr>
          <p:spPr>
            <a:xfrm flipH="1">
              <a:off x="8886273" y="3389400"/>
              <a:ext cx="163065" cy="9330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2" idx="5"/>
              <a:endCxn id="24" idx="2"/>
            </p:cNvCxnSpPr>
            <p:nvPr/>
          </p:nvCxnSpPr>
          <p:spPr>
            <a:xfrm>
              <a:off x="8993786" y="3135856"/>
              <a:ext cx="417241" cy="153913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3" idx="7"/>
              <a:endCxn id="24" idx="2"/>
            </p:cNvCxnSpPr>
            <p:nvPr/>
          </p:nvCxnSpPr>
          <p:spPr>
            <a:xfrm flipV="1">
              <a:off x="9100836" y="3289769"/>
              <a:ext cx="310191" cy="48133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8" idx="5"/>
              <a:endCxn id="27" idx="1"/>
            </p:cNvCxnSpPr>
            <p:nvPr/>
          </p:nvCxnSpPr>
          <p:spPr>
            <a:xfrm>
              <a:off x="8912022" y="3544865"/>
              <a:ext cx="283050" cy="308318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33" idx="5"/>
              <a:endCxn id="13" idx="2"/>
            </p:cNvCxnSpPr>
            <p:nvPr/>
          </p:nvCxnSpPr>
          <p:spPr>
            <a:xfrm>
              <a:off x="9100836" y="3389400"/>
              <a:ext cx="563509" cy="8657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13" idx="3"/>
              <a:endCxn id="20" idx="7"/>
            </p:cNvCxnSpPr>
            <p:nvPr/>
          </p:nvCxnSpPr>
          <p:spPr>
            <a:xfrm flipH="1">
              <a:off x="9404344" y="3501724"/>
              <a:ext cx="270666" cy="17373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0" idx="5"/>
              <a:endCxn id="28" idx="1"/>
            </p:cNvCxnSpPr>
            <p:nvPr/>
          </p:nvCxnSpPr>
          <p:spPr>
            <a:xfrm>
              <a:off x="9404344" y="3726952"/>
              <a:ext cx="91266" cy="14145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8" idx="6"/>
              <a:endCxn id="16" idx="1"/>
            </p:cNvCxnSpPr>
            <p:nvPr/>
          </p:nvCxnSpPr>
          <p:spPr>
            <a:xfrm>
              <a:off x="9557773" y="3894153"/>
              <a:ext cx="226479" cy="47079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3" idx="5"/>
              <a:endCxn id="14" idx="1"/>
            </p:cNvCxnSpPr>
            <p:nvPr/>
          </p:nvCxnSpPr>
          <p:spPr>
            <a:xfrm>
              <a:off x="9726508" y="3501724"/>
              <a:ext cx="100902" cy="10090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2" idx="4"/>
              <a:endCxn id="15" idx="0"/>
            </p:cNvCxnSpPr>
            <p:nvPr/>
          </p:nvCxnSpPr>
          <p:spPr>
            <a:xfrm>
              <a:off x="9967853" y="3555122"/>
              <a:ext cx="22534" cy="22105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4" idx="7"/>
              <a:endCxn id="12" idx="3"/>
            </p:cNvCxnSpPr>
            <p:nvPr/>
          </p:nvCxnSpPr>
          <p:spPr>
            <a:xfrm flipV="1">
              <a:off x="9878908" y="3544457"/>
              <a:ext cx="63196" cy="58169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2" idx="7"/>
              <a:endCxn id="11" idx="4"/>
            </p:cNvCxnSpPr>
            <p:nvPr/>
          </p:nvCxnSpPr>
          <p:spPr>
            <a:xfrm flipV="1">
              <a:off x="9993602" y="3184705"/>
              <a:ext cx="47079" cy="308254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1" idx="6"/>
              <a:endCxn id="26" idx="3"/>
            </p:cNvCxnSpPr>
            <p:nvPr/>
          </p:nvCxnSpPr>
          <p:spPr>
            <a:xfrm>
              <a:off x="10077095" y="3148291"/>
              <a:ext cx="232308" cy="7276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26" idx="6"/>
              <a:endCxn id="31" idx="1"/>
            </p:cNvCxnSpPr>
            <p:nvPr/>
          </p:nvCxnSpPr>
          <p:spPr>
            <a:xfrm>
              <a:off x="10371566" y="3195307"/>
              <a:ext cx="114597" cy="18938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26" idx="6"/>
              <a:endCxn id="34" idx="1"/>
            </p:cNvCxnSpPr>
            <p:nvPr/>
          </p:nvCxnSpPr>
          <p:spPr>
            <a:xfrm>
              <a:off x="10371566" y="3195307"/>
              <a:ext cx="391411" cy="179009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endCxn id="9" idx="4"/>
            </p:cNvCxnSpPr>
            <p:nvPr/>
          </p:nvCxnSpPr>
          <p:spPr>
            <a:xfrm flipH="1" flipV="1">
              <a:off x="9853159" y="2840620"/>
              <a:ext cx="163982" cy="269487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" idx="7"/>
              <a:endCxn id="7" idx="2"/>
            </p:cNvCxnSpPr>
            <p:nvPr/>
          </p:nvCxnSpPr>
          <p:spPr>
            <a:xfrm flipV="1">
              <a:off x="9878908" y="2651806"/>
              <a:ext cx="344810" cy="126651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" idx="1"/>
              <a:endCxn id="8" idx="5"/>
            </p:cNvCxnSpPr>
            <p:nvPr/>
          </p:nvCxnSpPr>
          <p:spPr>
            <a:xfrm flipH="1" flipV="1">
              <a:off x="9726508" y="2677555"/>
              <a:ext cx="100902" cy="100902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24" idx="7"/>
              <a:endCxn id="10" idx="3"/>
            </p:cNvCxnSpPr>
            <p:nvPr/>
          </p:nvCxnSpPr>
          <p:spPr>
            <a:xfrm flipV="1">
              <a:off x="9473190" y="3101212"/>
              <a:ext cx="128992" cy="162808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5" idx="5"/>
              <a:endCxn id="17" idx="3"/>
            </p:cNvCxnSpPr>
            <p:nvPr/>
          </p:nvCxnSpPr>
          <p:spPr>
            <a:xfrm flipV="1">
              <a:off x="10016136" y="3747258"/>
              <a:ext cx="414524" cy="91079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/>
          <p:cNvGrpSpPr/>
          <p:nvPr/>
        </p:nvGrpSpPr>
        <p:grpSpPr>
          <a:xfrm>
            <a:off x="8995718" y="2391095"/>
            <a:ext cx="1315254" cy="1553944"/>
            <a:chOff x="8995718" y="2391095"/>
            <a:chExt cx="1315254" cy="1553944"/>
          </a:xfrm>
        </p:grpSpPr>
        <p:cxnSp>
          <p:nvCxnSpPr>
            <p:cNvPr id="125" name="Straight Connector 124"/>
            <p:cNvCxnSpPr/>
            <p:nvPr/>
          </p:nvCxnSpPr>
          <p:spPr>
            <a:xfrm flipH="1" flipV="1">
              <a:off x="9234935" y="2391095"/>
              <a:ext cx="466339" cy="207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8995718" y="3122568"/>
              <a:ext cx="417241" cy="15391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9110843" y="3279022"/>
              <a:ext cx="310191" cy="4813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9110843" y="3378653"/>
              <a:ext cx="563509" cy="865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9414351" y="3490977"/>
              <a:ext cx="270666" cy="17373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9559342" y="3897960"/>
              <a:ext cx="226479" cy="4707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9969422" y="3558929"/>
              <a:ext cx="22534" cy="22105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10078664" y="3152098"/>
              <a:ext cx="232308" cy="7276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 flipV="1">
              <a:off x="9854728" y="2844427"/>
              <a:ext cx="163982" cy="26948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827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4095" y="1905000"/>
            <a:ext cx="9157705" cy="13716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fine-grained</a:t>
            </a:r>
            <a:br>
              <a:rPr lang="en-US" sz="4800" b="1" dirty="0" smtClean="0">
                <a:solidFill>
                  <a:srgbClr val="0000FF"/>
                </a:solidFill>
              </a:rPr>
            </a:br>
            <a:r>
              <a:rPr lang="en-US" sz="4800" b="1" dirty="0" smtClean="0">
                <a:solidFill>
                  <a:srgbClr val="0000FF"/>
                </a:solidFill>
              </a:rPr>
              <a:t>approximation algorithms</a:t>
            </a:r>
            <a:endParaRPr lang="en-US" sz="4800" b="1" dirty="0">
              <a:solidFill>
                <a:srgbClr val="0000FF"/>
              </a:solidFill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895600" y="4191000"/>
            <a:ext cx="6400800" cy="21336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Anupam Gupta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Carnegie Mellon University</a:t>
            </a:r>
          </a:p>
          <a:p>
            <a:endParaRPr lang="en-US" sz="1800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Based on joint work with: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Euiwoong Lee (NYU) and Jason Li (CMU)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SODA 2018 (and work in progress)</a:t>
            </a:r>
          </a:p>
        </p:txBody>
      </p:sp>
    </p:spTree>
    <p:extLst>
      <p:ext uri="{BB962C8B-B14F-4D97-AF65-F5344CB8AC3E}">
        <p14:creationId xmlns:p14="http://schemas.microsoft.com/office/powerpoint/2010/main" val="42385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Freeform 213"/>
          <p:cNvSpPr/>
          <p:nvPr/>
        </p:nvSpPr>
        <p:spPr>
          <a:xfrm>
            <a:off x="8328444" y="2502900"/>
            <a:ext cx="809469" cy="1131758"/>
          </a:xfrm>
          <a:custGeom>
            <a:avLst/>
            <a:gdLst>
              <a:gd name="connsiteX0" fmla="*/ 689548 w 809469"/>
              <a:gd name="connsiteY0" fmla="*/ 0 h 1131758"/>
              <a:gd name="connsiteX1" fmla="*/ 352269 w 809469"/>
              <a:gd name="connsiteY1" fmla="*/ 7495 h 1131758"/>
              <a:gd name="connsiteX2" fmla="*/ 307299 w 809469"/>
              <a:gd name="connsiteY2" fmla="*/ 14991 h 1131758"/>
              <a:gd name="connsiteX3" fmla="*/ 254833 w 809469"/>
              <a:gd name="connsiteY3" fmla="*/ 37476 h 1131758"/>
              <a:gd name="connsiteX4" fmla="*/ 202368 w 809469"/>
              <a:gd name="connsiteY4" fmla="*/ 74951 h 1131758"/>
              <a:gd name="connsiteX5" fmla="*/ 187377 w 809469"/>
              <a:gd name="connsiteY5" fmla="*/ 97436 h 1131758"/>
              <a:gd name="connsiteX6" fmla="*/ 149902 w 809469"/>
              <a:gd name="connsiteY6" fmla="*/ 112427 h 1131758"/>
              <a:gd name="connsiteX7" fmla="*/ 127417 w 809469"/>
              <a:gd name="connsiteY7" fmla="*/ 164892 h 1131758"/>
              <a:gd name="connsiteX8" fmla="*/ 97436 w 809469"/>
              <a:gd name="connsiteY8" fmla="*/ 217358 h 1131758"/>
              <a:gd name="connsiteX9" fmla="*/ 59961 w 809469"/>
              <a:gd name="connsiteY9" fmla="*/ 247338 h 1131758"/>
              <a:gd name="connsiteX10" fmla="*/ 52466 w 809469"/>
              <a:gd name="connsiteY10" fmla="*/ 269823 h 1131758"/>
              <a:gd name="connsiteX11" fmla="*/ 37476 w 809469"/>
              <a:gd name="connsiteY11" fmla="*/ 329784 h 1131758"/>
              <a:gd name="connsiteX12" fmla="*/ 7495 w 809469"/>
              <a:gd name="connsiteY12" fmla="*/ 374754 h 1131758"/>
              <a:gd name="connsiteX13" fmla="*/ 0 w 809469"/>
              <a:gd name="connsiteY13" fmla="*/ 472191 h 1131758"/>
              <a:gd name="connsiteX14" fmla="*/ 7495 w 809469"/>
              <a:gd name="connsiteY14" fmla="*/ 637082 h 1131758"/>
              <a:gd name="connsiteX15" fmla="*/ 22486 w 809469"/>
              <a:gd name="connsiteY15" fmla="*/ 704538 h 1131758"/>
              <a:gd name="connsiteX16" fmla="*/ 37476 w 809469"/>
              <a:gd name="connsiteY16" fmla="*/ 809469 h 1131758"/>
              <a:gd name="connsiteX17" fmla="*/ 44971 w 809469"/>
              <a:gd name="connsiteY17" fmla="*/ 839450 h 1131758"/>
              <a:gd name="connsiteX18" fmla="*/ 67456 w 809469"/>
              <a:gd name="connsiteY18" fmla="*/ 861935 h 1131758"/>
              <a:gd name="connsiteX19" fmla="*/ 97436 w 809469"/>
              <a:gd name="connsiteY19" fmla="*/ 921895 h 1131758"/>
              <a:gd name="connsiteX20" fmla="*/ 112427 w 809469"/>
              <a:gd name="connsiteY20" fmla="*/ 936886 h 1131758"/>
              <a:gd name="connsiteX21" fmla="*/ 134912 w 809469"/>
              <a:gd name="connsiteY21" fmla="*/ 966866 h 1131758"/>
              <a:gd name="connsiteX22" fmla="*/ 164892 w 809469"/>
              <a:gd name="connsiteY22" fmla="*/ 996846 h 1131758"/>
              <a:gd name="connsiteX23" fmla="*/ 217358 w 809469"/>
              <a:gd name="connsiteY23" fmla="*/ 1049312 h 1131758"/>
              <a:gd name="connsiteX24" fmla="*/ 262328 w 809469"/>
              <a:gd name="connsiteY24" fmla="*/ 1071797 h 1131758"/>
              <a:gd name="connsiteX25" fmla="*/ 329784 w 809469"/>
              <a:gd name="connsiteY25" fmla="*/ 1109273 h 1131758"/>
              <a:gd name="connsiteX26" fmla="*/ 374754 w 809469"/>
              <a:gd name="connsiteY26" fmla="*/ 1131758 h 1131758"/>
              <a:gd name="connsiteX27" fmla="*/ 479686 w 809469"/>
              <a:gd name="connsiteY27" fmla="*/ 1124263 h 1131758"/>
              <a:gd name="connsiteX28" fmla="*/ 524656 w 809469"/>
              <a:gd name="connsiteY28" fmla="*/ 1109273 h 1131758"/>
              <a:gd name="connsiteX29" fmla="*/ 592112 w 809469"/>
              <a:gd name="connsiteY29" fmla="*/ 1079292 h 1131758"/>
              <a:gd name="connsiteX30" fmla="*/ 614597 w 809469"/>
              <a:gd name="connsiteY30" fmla="*/ 1071797 h 1131758"/>
              <a:gd name="connsiteX31" fmla="*/ 652073 w 809469"/>
              <a:gd name="connsiteY31" fmla="*/ 996846 h 1131758"/>
              <a:gd name="connsiteX32" fmla="*/ 674558 w 809469"/>
              <a:gd name="connsiteY32" fmla="*/ 959371 h 1131758"/>
              <a:gd name="connsiteX33" fmla="*/ 689548 w 809469"/>
              <a:gd name="connsiteY33" fmla="*/ 929391 h 1131758"/>
              <a:gd name="connsiteX34" fmla="*/ 682053 w 809469"/>
              <a:gd name="connsiteY34" fmla="*/ 764499 h 1131758"/>
              <a:gd name="connsiteX35" fmla="*/ 674558 w 809469"/>
              <a:gd name="connsiteY35" fmla="*/ 734518 h 1131758"/>
              <a:gd name="connsiteX36" fmla="*/ 667063 w 809469"/>
              <a:gd name="connsiteY36" fmla="*/ 682053 h 1131758"/>
              <a:gd name="connsiteX37" fmla="*/ 674558 w 809469"/>
              <a:gd name="connsiteY37" fmla="*/ 472191 h 1131758"/>
              <a:gd name="connsiteX38" fmla="*/ 682053 w 809469"/>
              <a:gd name="connsiteY38" fmla="*/ 449705 h 1131758"/>
              <a:gd name="connsiteX39" fmla="*/ 704538 w 809469"/>
              <a:gd name="connsiteY39" fmla="*/ 374754 h 1131758"/>
              <a:gd name="connsiteX40" fmla="*/ 719528 w 809469"/>
              <a:gd name="connsiteY40" fmla="*/ 329784 h 1131758"/>
              <a:gd name="connsiteX41" fmla="*/ 749509 w 809469"/>
              <a:gd name="connsiteY41" fmla="*/ 277318 h 1131758"/>
              <a:gd name="connsiteX42" fmla="*/ 779489 w 809469"/>
              <a:gd name="connsiteY42" fmla="*/ 224853 h 1131758"/>
              <a:gd name="connsiteX43" fmla="*/ 786984 w 809469"/>
              <a:gd name="connsiteY43" fmla="*/ 202368 h 1131758"/>
              <a:gd name="connsiteX44" fmla="*/ 809469 w 809469"/>
              <a:gd name="connsiteY44" fmla="*/ 119922 h 1131758"/>
              <a:gd name="connsiteX45" fmla="*/ 779489 w 809469"/>
              <a:gd name="connsiteY45" fmla="*/ 52466 h 1131758"/>
              <a:gd name="connsiteX46" fmla="*/ 734518 w 809469"/>
              <a:gd name="connsiteY46" fmla="*/ 7495 h 1131758"/>
              <a:gd name="connsiteX47" fmla="*/ 689548 w 809469"/>
              <a:gd name="connsiteY47" fmla="*/ 0 h 113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09469" h="1131758">
                <a:moveTo>
                  <a:pt x="689548" y="0"/>
                </a:moveTo>
                <a:lnTo>
                  <a:pt x="352269" y="7495"/>
                </a:lnTo>
                <a:cubicBezTo>
                  <a:pt x="337084" y="8091"/>
                  <a:pt x="321716" y="10185"/>
                  <a:pt x="307299" y="14991"/>
                </a:cubicBezTo>
                <a:cubicBezTo>
                  <a:pt x="152058" y="66740"/>
                  <a:pt x="435568" y="-7706"/>
                  <a:pt x="254833" y="37476"/>
                </a:cubicBezTo>
                <a:cubicBezTo>
                  <a:pt x="220105" y="89569"/>
                  <a:pt x="266541" y="29114"/>
                  <a:pt x="202368" y="74951"/>
                </a:cubicBezTo>
                <a:cubicBezTo>
                  <a:pt x="195038" y="80187"/>
                  <a:pt x="194707" y="92200"/>
                  <a:pt x="187377" y="97436"/>
                </a:cubicBezTo>
                <a:cubicBezTo>
                  <a:pt x="176429" y="105256"/>
                  <a:pt x="162394" y="107430"/>
                  <a:pt x="149902" y="112427"/>
                </a:cubicBezTo>
                <a:cubicBezTo>
                  <a:pt x="138531" y="157910"/>
                  <a:pt x="149600" y="127921"/>
                  <a:pt x="127417" y="164892"/>
                </a:cubicBezTo>
                <a:cubicBezTo>
                  <a:pt x="117054" y="182164"/>
                  <a:pt x="110191" y="201768"/>
                  <a:pt x="97436" y="217358"/>
                </a:cubicBezTo>
                <a:cubicBezTo>
                  <a:pt x="87306" y="229739"/>
                  <a:pt x="72453" y="237345"/>
                  <a:pt x="59961" y="247338"/>
                </a:cubicBezTo>
                <a:cubicBezTo>
                  <a:pt x="57463" y="254833"/>
                  <a:pt x="54545" y="262201"/>
                  <a:pt x="52466" y="269823"/>
                </a:cubicBezTo>
                <a:cubicBezTo>
                  <a:pt x="47045" y="289699"/>
                  <a:pt x="48904" y="312642"/>
                  <a:pt x="37476" y="329784"/>
                </a:cubicBezTo>
                <a:lnTo>
                  <a:pt x="7495" y="374754"/>
                </a:lnTo>
                <a:cubicBezTo>
                  <a:pt x="4997" y="407233"/>
                  <a:pt x="0" y="439616"/>
                  <a:pt x="0" y="472191"/>
                </a:cubicBezTo>
                <a:cubicBezTo>
                  <a:pt x="0" y="527211"/>
                  <a:pt x="3430" y="582212"/>
                  <a:pt x="7495" y="637082"/>
                </a:cubicBezTo>
                <a:cubicBezTo>
                  <a:pt x="8496" y="650598"/>
                  <a:pt x="18786" y="689740"/>
                  <a:pt x="22486" y="704538"/>
                </a:cubicBezTo>
                <a:cubicBezTo>
                  <a:pt x="27092" y="741386"/>
                  <a:pt x="30271" y="773446"/>
                  <a:pt x="37476" y="809469"/>
                </a:cubicBezTo>
                <a:cubicBezTo>
                  <a:pt x="39496" y="819570"/>
                  <a:pt x="39860" y="830506"/>
                  <a:pt x="44971" y="839450"/>
                </a:cubicBezTo>
                <a:cubicBezTo>
                  <a:pt x="50230" y="848653"/>
                  <a:pt x="59961" y="854440"/>
                  <a:pt x="67456" y="861935"/>
                </a:cubicBezTo>
                <a:cubicBezTo>
                  <a:pt x="77158" y="891041"/>
                  <a:pt x="75311" y="890921"/>
                  <a:pt x="97436" y="921895"/>
                </a:cubicBezTo>
                <a:cubicBezTo>
                  <a:pt x="101544" y="927645"/>
                  <a:pt x="107903" y="931457"/>
                  <a:pt x="112427" y="936886"/>
                </a:cubicBezTo>
                <a:cubicBezTo>
                  <a:pt x="120424" y="946482"/>
                  <a:pt x="126686" y="957465"/>
                  <a:pt x="134912" y="966866"/>
                </a:cubicBezTo>
                <a:cubicBezTo>
                  <a:pt x="144218" y="977502"/>
                  <a:pt x="155586" y="986210"/>
                  <a:pt x="164892" y="996846"/>
                </a:cubicBezTo>
                <a:cubicBezTo>
                  <a:pt x="194348" y="1030511"/>
                  <a:pt x="177907" y="1025642"/>
                  <a:pt x="217358" y="1049312"/>
                </a:cubicBezTo>
                <a:cubicBezTo>
                  <a:pt x="231729" y="1057935"/>
                  <a:pt x="247615" y="1063772"/>
                  <a:pt x="262328" y="1071797"/>
                </a:cubicBezTo>
                <a:cubicBezTo>
                  <a:pt x="297061" y="1090742"/>
                  <a:pt x="296226" y="1094890"/>
                  <a:pt x="329784" y="1109273"/>
                </a:cubicBezTo>
                <a:cubicBezTo>
                  <a:pt x="373230" y="1127894"/>
                  <a:pt x="331539" y="1102948"/>
                  <a:pt x="374754" y="1131758"/>
                </a:cubicBezTo>
                <a:cubicBezTo>
                  <a:pt x="409731" y="1129260"/>
                  <a:pt x="445008" y="1129465"/>
                  <a:pt x="479686" y="1124263"/>
                </a:cubicBezTo>
                <a:cubicBezTo>
                  <a:pt x="495312" y="1121919"/>
                  <a:pt x="509666" y="1114270"/>
                  <a:pt x="524656" y="1109273"/>
                </a:cubicBezTo>
                <a:cubicBezTo>
                  <a:pt x="575297" y="1092392"/>
                  <a:pt x="514075" y="1113975"/>
                  <a:pt x="592112" y="1079292"/>
                </a:cubicBezTo>
                <a:cubicBezTo>
                  <a:pt x="599332" y="1076083"/>
                  <a:pt x="607102" y="1074295"/>
                  <a:pt x="614597" y="1071797"/>
                </a:cubicBezTo>
                <a:cubicBezTo>
                  <a:pt x="698705" y="945635"/>
                  <a:pt x="612524" y="1085829"/>
                  <a:pt x="652073" y="996846"/>
                </a:cubicBezTo>
                <a:cubicBezTo>
                  <a:pt x="657990" y="983534"/>
                  <a:pt x="667483" y="972105"/>
                  <a:pt x="674558" y="959371"/>
                </a:cubicBezTo>
                <a:cubicBezTo>
                  <a:pt x="679984" y="949604"/>
                  <a:pt x="684551" y="939384"/>
                  <a:pt x="689548" y="929391"/>
                </a:cubicBezTo>
                <a:cubicBezTo>
                  <a:pt x="687050" y="874427"/>
                  <a:pt x="686273" y="819358"/>
                  <a:pt x="682053" y="764499"/>
                </a:cubicBezTo>
                <a:cubicBezTo>
                  <a:pt x="681263" y="754228"/>
                  <a:pt x="676401" y="744653"/>
                  <a:pt x="674558" y="734518"/>
                </a:cubicBezTo>
                <a:cubicBezTo>
                  <a:pt x="671398" y="717137"/>
                  <a:pt x="669561" y="699541"/>
                  <a:pt x="667063" y="682053"/>
                </a:cubicBezTo>
                <a:cubicBezTo>
                  <a:pt x="669561" y="612099"/>
                  <a:pt x="670051" y="542044"/>
                  <a:pt x="674558" y="472191"/>
                </a:cubicBezTo>
                <a:cubicBezTo>
                  <a:pt x="675067" y="464307"/>
                  <a:pt x="680339" y="457418"/>
                  <a:pt x="682053" y="449705"/>
                </a:cubicBezTo>
                <a:cubicBezTo>
                  <a:pt x="705791" y="342884"/>
                  <a:pt x="672160" y="455699"/>
                  <a:pt x="704538" y="374754"/>
                </a:cubicBezTo>
                <a:cubicBezTo>
                  <a:pt x="710406" y="360083"/>
                  <a:pt x="712462" y="343917"/>
                  <a:pt x="719528" y="329784"/>
                </a:cubicBezTo>
                <a:cubicBezTo>
                  <a:pt x="738547" y="291747"/>
                  <a:pt x="728320" y="309100"/>
                  <a:pt x="749509" y="277318"/>
                </a:cubicBezTo>
                <a:cubicBezTo>
                  <a:pt x="766694" y="225764"/>
                  <a:pt x="743189" y="288379"/>
                  <a:pt x="779489" y="224853"/>
                </a:cubicBezTo>
                <a:cubicBezTo>
                  <a:pt x="783409" y="217994"/>
                  <a:pt x="784905" y="209990"/>
                  <a:pt x="786984" y="202368"/>
                </a:cubicBezTo>
                <a:cubicBezTo>
                  <a:pt x="812343" y="109383"/>
                  <a:pt x="792217" y="171677"/>
                  <a:pt x="809469" y="119922"/>
                </a:cubicBezTo>
                <a:cubicBezTo>
                  <a:pt x="798048" y="39976"/>
                  <a:pt x="818025" y="86721"/>
                  <a:pt x="779489" y="52466"/>
                </a:cubicBezTo>
                <a:cubicBezTo>
                  <a:pt x="763644" y="38382"/>
                  <a:pt x="752157" y="19254"/>
                  <a:pt x="734518" y="7495"/>
                </a:cubicBezTo>
                <a:lnTo>
                  <a:pt x="689548" y="0"/>
                </a:lnTo>
                <a:close/>
              </a:path>
            </a:pathLst>
          </a:custGeom>
          <a:solidFill>
            <a:srgbClr val="FF0000">
              <a:alpha val="34000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Freeform 215"/>
          <p:cNvSpPr/>
          <p:nvPr/>
        </p:nvSpPr>
        <p:spPr>
          <a:xfrm>
            <a:off x="9163878" y="2912165"/>
            <a:ext cx="924339" cy="1411357"/>
          </a:xfrm>
          <a:custGeom>
            <a:avLst/>
            <a:gdLst>
              <a:gd name="connsiteX0" fmla="*/ 447261 w 924339"/>
              <a:gd name="connsiteY0" fmla="*/ 0 h 1411357"/>
              <a:gd name="connsiteX1" fmla="*/ 397565 w 924339"/>
              <a:gd name="connsiteY1" fmla="*/ 49696 h 1411357"/>
              <a:gd name="connsiteX2" fmla="*/ 377687 w 924339"/>
              <a:gd name="connsiteY2" fmla="*/ 79513 h 1411357"/>
              <a:gd name="connsiteX3" fmla="*/ 347870 w 924339"/>
              <a:gd name="connsiteY3" fmla="*/ 99392 h 1411357"/>
              <a:gd name="connsiteX4" fmla="*/ 288235 w 924339"/>
              <a:gd name="connsiteY4" fmla="*/ 168965 h 1411357"/>
              <a:gd name="connsiteX5" fmla="*/ 298174 w 924339"/>
              <a:gd name="connsiteY5" fmla="*/ 248478 h 1411357"/>
              <a:gd name="connsiteX6" fmla="*/ 308113 w 924339"/>
              <a:gd name="connsiteY6" fmla="*/ 278296 h 1411357"/>
              <a:gd name="connsiteX7" fmla="*/ 367748 w 924339"/>
              <a:gd name="connsiteY7" fmla="*/ 298174 h 1411357"/>
              <a:gd name="connsiteX8" fmla="*/ 387626 w 924339"/>
              <a:gd name="connsiteY8" fmla="*/ 327992 h 1411357"/>
              <a:gd name="connsiteX9" fmla="*/ 427383 w 924339"/>
              <a:gd name="connsiteY9" fmla="*/ 407505 h 1411357"/>
              <a:gd name="connsiteX10" fmla="*/ 417444 w 924339"/>
              <a:gd name="connsiteY10" fmla="*/ 556592 h 1411357"/>
              <a:gd name="connsiteX11" fmla="*/ 357809 w 924339"/>
              <a:gd name="connsiteY11" fmla="*/ 576470 h 1411357"/>
              <a:gd name="connsiteX12" fmla="*/ 248479 w 924339"/>
              <a:gd name="connsiteY12" fmla="*/ 626165 h 1411357"/>
              <a:gd name="connsiteX13" fmla="*/ 188844 w 924339"/>
              <a:gd name="connsiteY13" fmla="*/ 655983 h 1411357"/>
              <a:gd name="connsiteX14" fmla="*/ 149087 w 924339"/>
              <a:gd name="connsiteY14" fmla="*/ 675861 h 1411357"/>
              <a:gd name="connsiteX15" fmla="*/ 79513 w 924339"/>
              <a:gd name="connsiteY15" fmla="*/ 735496 h 1411357"/>
              <a:gd name="connsiteX16" fmla="*/ 49696 w 924339"/>
              <a:gd name="connsiteY16" fmla="*/ 755374 h 1411357"/>
              <a:gd name="connsiteX17" fmla="*/ 0 w 924339"/>
              <a:gd name="connsiteY17" fmla="*/ 815009 h 1411357"/>
              <a:gd name="connsiteX18" fmla="*/ 9939 w 924339"/>
              <a:gd name="connsiteY18" fmla="*/ 914400 h 1411357"/>
              <a:gd name="connsiteX19" fmla="*/ 39757 w 924339"/>
              <a:gd name="connsiteY19" fmla="*/ 983974 h 1411357"/>
              <a:gd name="connsiteX20" fmla="*/ 69574 w 924339"/>
              <a:gd name="connsiteY20" fmla="*/ 1023731 h 1411357"/>
              <a:gd name="connsiteX21" fmla="*/ 89452 w 924339"/>
              <a:gd name="connsiteY21" fmla="*/ 1073426 h 1411357"/>
              <a:gd name="connsiteX22" fmla="*/ 99392 w 924339"/>
              <a:gd name="connsiteY22" fmla="*/ 1103244 h 1411357"/>
              <a:gd name="connsiteX23" fmla="*/ 129209 w 924339"/>
              <a:gd name="connsiteY23" fmla="*/ 1113183 h 1411357"/>
              <a:gd name="connsiteX24" fmla="*/ 188844 w 924339"/>
              <a:gd name="connsiteY24" fmla="*/ 1172818 h 1411357"/>
              <a:gd name="connsiteX25" fmla="*/ 298174 w 924339"/>
              <a:gd name="connsiteY25" fmla="*/ 1252331 h 1411357"/>
              <a:gd name="connsiteX26" fmla="*/ 357809 w 924339"/>
              <a:gd name="connsiteY26" fmla="*/ 1302026 h 1411357"/>
              <a:gd name="connsiteX27" fmla="*/ 427383 w 924339"/>
              <a:gd name="connsiteY27" fmla="*/ 1351722 h 1411357"/>
              <a:gd name="connsiteX28" fmla="*/ 487018 w 924339"/>
              <a:gd name="connsiteY28" fmla="*/ 1371600 h 1411357"/>
              <a:gd name="connsiteX29" fmla="*/ 536713 w 924339"/>
              <a:gd name="connsiteY29" fmla="*/ 1391478 h 1411357"/>
              <a:gd name="connsiteX30" fmla="*/ 576470 w 924339"/>
              <a:gd name="connsiteY30" fmla="*/ 1401418 h 1411357"/>
              <a:gd name="connsiteX31" fmla="*/ 606287 w 924339"/>
              <a:gd name="connsiteY31" fmla="*/ 1411357 h 1411357"/>
              <a:gd name="connsiteX32" fmla="*/ 685800 w 924339"/>
              <a:gd name="connsiteY32" fmla="*/ 1401418 h 1411357"/>
              <a:gd name="connsiteX33" fmla="*/ 715618 w 924339"/>
              <a:gd name="connsiteY33" fmla="*/ 1391478 h 1411357"/>
              <a:gd name="connsiteX34" fmla="*/ 735496 w 924339"/>
              <a:gd name="connsiteY34" fmla="*/ 1361661 h 1411357"/>
              <a:gd name="connsiteX35" fmla="*/ 785192 w 924339"/>
              <a:gd name="connsiteY35" fmla="*/ 1331844 h 1411357"/>
              <a:gd name="connsiteX36" fmla="*/ 824948 w 924339"/>
              <a:gd name="connsiteY36" fmla="*/ 1272209 h 1411357"/>
              <a:gd name="connsiteX37" fmla="*/ 844826 w 924339"/>
              <a:gd name="connsiteY37" fmla="*/ 1242392 h 1411357"/>
              <a:gd name="connsiteX38" fmla="*/ 884583 w 924339"/>
              <a:gd name="connsiteY38" fmla="*/ 1192696 h 1411357"/>
              <a:gd name="connsiteX39" fmla="*/ 904461 w 924339"/>
              <a:gd name="connsiteY39" fmla="*/ 1162878 h 1411357"/>
              <a:gd name="connsiteX40" fmla="*/ 924339 w 924339"/>
              <a:gd name="connsiteY40" fmla="*/ 1103244 h 1411357"/>
              <a:gd name="connsiteX41" fmla="*/ 914400 w 924339"/>
              <a:gd name="connsiteY41" fmla="*/ 1043609 h 1411357"/>
              <a:gd name="connsiteX42" fmla="*/ 884583 w 924339"/>
              <a:gd name="connsiteY42" fmla="*/ 993913 h 1411357"/>
              <a:gd name="connsiteX43" fmla="*/ 854765 w 924339"/>
              <a:gd name="connsiteY43" fmla="*/ 924339 h 1411357"/>
              <a:gd name="connsiteX44" fmla="*/ 834887 w 924339"/>
              <a:gd name="connsiteY44" fmla="*/ 665922 h 1411357"/>
              <a:gd name="connsiteX45" fmla="*/ 805070 w 924339"/>
              <a:gd name="connsiteY45" fmla="*/ 655983 h 1411357"/>
              <a:gd name="connsiteX46" fmla="*/ 735496 w 924339"/>
              <a:gd name="connsiteY46" fmla="*/ 606287 h 1411357"/>
              <a:gd name="connsiteX47" fmla="*/ 715618 w 924339"/>
              <a:gd name="connsiteY47" fmla="*/ 576470 h 1411357"/>
              <a:gd name="connsiteX48" fmla="*/ 695739 w 924339"/>
              <a:gd name="connsiteY48" fmla="*/ 516835 h 1411357"/>
              <a:gd name="connsiteX49" fmla="*/ 675861 w 924339"/>
              <a:gd name="connsiteY49" fmla="*/ 357809 h 1411357"/>
              <a:gd name="connsiteX50" fmla="*/ 655983 w 924339"/>
              <a:gd name="connsiteY50" fmla="*/ 288235 h 1411357"/>
              <a:gd name="connsiteX51" fmla="*/ 636105 w 924339"/>
              <a:gd name="connsiteY51" fmla="*/ 258418 h 1411357"/>
              <a:gd name="connsiteX52" fmla="*/ 616226 w 924339"/>
              <a:gd name="connsiteY52" fmla="*/ 198783 h 1411357"/>
              <a:gd name="connsiteX53" fmla="*/ 606287 w 924339"/>
              <a:gd name="connsiteY53" fmla="*/ 168965 h 1411357"/>
              <a:gd name="connsiteX54" fmla="*/ 576470 w 924339"/>
              <a:gd name="connsiteY54" fmla="*/ 149087 h 1411357"/>
              <a:gd name="connsiteX55" fmla="*/ 536713 w 924339"/>
              <a:gd name="connsiteY55" fmla="*/ 99392 h 1411357"/>
              <a:gd name="connsiteX56" fmla="*/ 506896 w 924339"/>
              <a:gd name="connsiteY56" fmla="*/ 89452 h 1411357"/>
              <a:gd name="connsiteX57" fmla="*/ 477079 w 924339"/>
              <a:gd name="connsiteY57" fmla="*/ 69574 h 1411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924339" h="1411357">
                <a:moveTo>
                  <a:pt x="447261" y="0"/>
                </a:moveTo>
                <a:cubicBezTo>
                  <a:pt x="430696" y="16565"/>
                  <a:pt x="412992" y="32065"/>
                  <a:pt x="397565" y="49696"/>
                </a:cubicBezTo>
                <a:cubicBezTo>
                  <a:pt x="389699" y="58686"/>
                  <a:pt x="386133" y="71066"/>
                  <a:pt x="377687" y="79513"/>
                </a:cubicBezTo>
                <a:cubicBezTo>
                  <a:pt x="369240" y="87960"/>
                  <a:pt x="357047" y="91745"/>
                  <a:pt x="347870" y="99392"/>
                </a:cubicBezTo>
                <a:cubicBezTo>
                  <a:pt x="320179" y="122468"/>
                  <a:pt x="310174" y="139713"/>
                  <a:pt x="288235" y="168965"/>
                </a:cubicBezTo>
                <a:cubicBezTo>
                  <a:pt x="291548" y="195469"/>
                  <a:pt x="293396" y="222198"/>
                  <a:pt x="298174" y="248478"/>
                </a:cubicBezTo>
                <a:cubicBezTo>
                  <a:pt x="300048" y="258786"/>
                  <a:pt x="299588" y="272206"/>
                  <a:pt x="308113" y="278296"/>
                </a:cubicBezTo>
                <a:cubicBezTo>
                  <a:pt x="325164" y="290475"/>
                  <a:pt x="367748" y="298174"/>
                  <a:pt x="367748" y="298174"/>
                </a:cubicBezTo>
                <a:cubicBezTo>
                  <a:pt x="374374" y="308113"/>
                  <a:pt x="382774" y="317076"/>
                  <a:pt x="387626" y="327992"/>
                </a:cubicBezTo>
                <a:cubicBezTo>
                  <a:pt x="424173" y="410221"/>
                  <a:pt x="386560" y="366680"/>
                  <a:pt x="427383" y="407505"/>
                </a:cubicBezTo>
                <a:cubicBezTo>
                  <a:pt x="424070" y="457201"/>
                  <a:pt x="436408" y="510538"/>
                  <a:pt x="417444" y="556592"/>
                </a:cubicBezTo>
                <a:cubicBezTo>
                  <a:pt x="409466" y="575967"/>
                  <a:pt x="375244" y="564847"/>
                  <a:pt x="357809" y="576470"/>
                </a:cubicBezTo>
                <a:cubicBezTo>
                  <a:pt x="271706" y="633871"/>
                  <a:pt x="330377" y="605690"/>
                  <a:pt x="248479" y="626165"/>
                </a:cubicBezTo>
                <a:cubicBezTo>
                  <a:pt x="207984" y="636289"/>
                  <a:pt x="226632" y="634390"/>
                  <a:pt x="188844" y="655983"/>
                </a:cubicBezTo>
                <a:cubicBezTo>
                  <a:pt x="175980" y="663334"/>
                  <a:pt x="161415" y="667642"/>
                  <a:pt x="149087" y="675861"/>
                </a:cubicBezTo>
                <a:cubicBezTo>
                  <a:pt x="30663" y="754811"/>
                  <a:pt x="141520" y="685891"/>
                  <a:pt x="79513" y="735496"/>
                </a:cubicBezTo>
                <a:cubicBezTo>
                  <a:pt x="70185" y="742958"/>
                  <a:pt x="58872" y="747727"/>
                  <a:pt x="49696" y="755374"/>
                </a:cubicBezTo>
                <a:cubicBezTo>
                  <a:pt x="21001" y="779287"/>
                  <a:pt x="19545" y="785693"/>
                  <a:pt x="0" y="815009"/>
                </a:cubicBezTo>
                <a:cubicBezTo>
                  <a:pt x="3313" y="848139"/>
                  <a:pt x="4876" y="881492"/>
                  <a:pt x="9939" y="914400"/>
                </a:cubicBezTo>
                <a:cubicBezTo>
                  <a:pt x="12699" y="932342"/>
                  <a:pt x="31973" y="971519"/>
                  <a:pt x="39757" y="983974"/>
                </a:cubicBezTo>
                <a:cubicBezTo>
                  <a:pt x="48536" y="998021"/>
                  <a:pt x="61529" y="1009250"/>
                  <a:pt x="69574" y="1023731"/>
                </a:cubicBezTo>
                <a:cubicBezTo>
                  <a:pt x="78238" y="1039327"/>
                  <a:pt x="83187" y="1056721"/>
                  <a:pt x="89452" y="1073426"/>
                </a:cubicBezTo>
                <a:cubicBezTo>
                  <a:pt x="93131" y="1083236"/>
                  <a:pt x="91984" y="1095836"/>
                  <a:pt x="99392" y="1103244"/>
                </a:cubicBezTo>
                <a:cubicBezTo>
                  <a:pt x="106800" y="1110652"/>
                  <a:pt x="119270" y="1109870"/>
                  <a:pt x="129209" y="1113183"/>
                </a:cubicBezTo>
                <a:cubicBezTo>
                  <a:pt x="148439" y="1170873"/>
                  <a:pt x="124297" y="1120007"/>
                  <a:pt x="188844" y="1172818"/>
                </a:cubicBezTo>
                <a:cubicBezTo>
                  <a:pt x="292508" y="1257634"/>
                  <a:pt x="202441" y="1214036"/>
                  <a:pt x="298174" y="1252331"/>
                </a:cubicBezTo>
                <a:cubicBezTo>
                  <a:pt x="334405" y="1306677"/>
                  <a:pt x="297278" y="1261672"/>
                  <a:pt x="357809" y="1302026"/>
                </a:cubicBezTo>
                <a:cubicBezTo>
                  <a:pt x="424851" y="1346721"/>
                  <a:pt x="300581" y="1294086"/>
                  <a:pt x="427383" y="1351722"/>
                </a:cubicBezTo>
                <a:cubicBezTo>
                  <a:pt x="446458" y="1360393"/>
                  <a:pt x="467326" y="1364439"/>
                  <a:pt x="487018" y="1371600"/>
                </a:cubicBezTo>
                <a:cubicBezTo>
                  <a:pt x="503785" y="1377697"/>
                  <a:pt x="519788" y="1385836"/>
                  <a:pt x="536713" y="1391478"/>
                </a:cubicBezTo>
                <a:cubicBezTo>
                  <a:pt x="549672" y="1395798"/>
                  <a:pt x="563335" y="1397665"/>
                  <a:pt x="576470" y="1401418"/>
                </a:cubicBezTo>
                <a:cubicBezTo>
                  <a:pt x="586543" y="1404296"/>
                  <a:pt x="596348" y="1408044"/>
                  <a:pt x="606287" y="1411357"/>
                </a:cubicBezTo>
                <a:cubicBezTo>
                  <a:pt x="632791" y="1408044"/>
                  <a:pt x="659520" y="1406196"/>
                  <a:pt x="685800" y="1401418"/>
                </a:cubicBezTo>
                <a:cubicBezTo>
                  <a:pt x="696108" y="1399544"/>
                  <a:pt x="707437" y="1398023"/>
                  <a:pt x="715618" y="1391478"/>
                </a:cubicBezTo>
                <a:cubicBezTo>
                  <a:pt x="724946" y="1384016"/>
                  <a:pt x="726426" y="1369435"/>
                  <a:pt x="735496" y="1361661"/>
                </a:cubicBezTo>
                <a:cubicBezTo>
                  <a:pt x="750164" y="1349089"/>
                  <a:pt x="768627" y="1341783"/>
                  <a:pt x="785192" y="1331844"/>
                </a:cubicBezTo>
                <a:cubicBezTo>
                  <a:pt x="802659" y="1279443"/>
                  <a:pt x="783587" y="1321842"/>
                  <a:pt x="824948" y="1272209"/>
                </a:cubicBezTo>
                <a:cubicBezTo>
                  <a:pt x="832595" y="1263032"/>
                  <a:pt x="837659" y="1251948"/>
                  <a:pt x="844826" y="1242392"/>
                </a:cubicBezTo>
                <a:cubicBezTo>
                  <a:pt x="857554" y="1225421"/>
                  <a:pt x="871855" y="1209667"/>
                  <a:pt x="884583" y="1192696"/>
                </a:cubicBezTo>
                <a:cubicBezTo>
                  <a:pt x="891750" y="1183140"/>
                  <a:pt x="899610" y="1173794"/>
                  <a:pt x="904461" y="1162878"/>
                </a:cubicBezTo>
                <a:cubicBezTo>
                  <a:pt x="912971" y="1143731"/>
                  <a:pt x="924339" y="1103244"/>
                  <a:pt x="924339" y="1103244"/>
                </a:cubicBezTo>
                <a:cubicBezTo>
                  <a:pt x="921026" y="1083366"/>
                  <a:pt x="921287" y="1062548"/>
                  <a:pt x="914400" y="1043609"/>
                </a:cubicBezTo>
                <a:cubicBezTo>
                  <a:pt x="907798" y="1025454"/>
                  <a:pt x="893965" y="1010800"/>
                  <a:pt x="884583" y="993913"/>
                </a:cubicBezTo>
                <a:cubicBezTo>
                  <a:pt x="864114" y="957068"/>
                  <a:pt x="866495" y="959528"/>
                  <a:pt x="854765" y="924339"/>
                </a:cubicBezTo>
                <a:cubicBezTo>
                  <a:pt x="848139" y="838200"/>
                  <a:pt x="850618" y="750871"/>
                  <a:pt x="834887" y="665922"/>
                </a:cubicBezTo>
                <a:cubicBezTo>
                  <a:pt x="832979" y="655621"/>
                  <a:pt x="813787" y="661794"/>
                  <a:pt x="805070" y="655983"/>
                </a:cubicBezTo>
                <a:cubicBezTo>
                  <a:pt x="684190" y="575396"/>
                  <a:pt x="872766" y="674922"/>
                  <a:pt x="735496" y="606287"/>
                </a:cubicBezTo>
                <a:cubicBezTo>
                  <a:pt x="728870" y="596348"/>
                  <a:pt x="720469" y="587386"/>
                  <a:pt x="715618" y="576470"/>
                </a:cubicBezTo>
                <a:cubicBezTo>
                  <a:pt x="707108" y="557322"/>
                  <a:pt x="695739" y="516835"/>
                  <a:pt x="695739" y="516835"/>
                </a:cubicBezTo>
                <a:cubicBezTo>
                  <a:pt x="679875" y="310598"/>
                  <a:pt x="700702" y="444755"/>
                  <a:pt x="675861" y="357809"/>
                </a:cubicBezTo>
                <a:cubicBezTo>
                  <a:pt x="671615" y="342947"/>
                  <a:pt x="663927" y="304123"/>
                  <a:pt x="655983" y="288235"/>
                </a:cubicBezTo>
                <a:cubicBezTo>
                  <a:pt x="650641" y="277551"/>
                  <a:pt x="640956" y="269334"/>
                  <a:pt x="636105" y="258418"/>
                </a:cubicBezTo>
                <a:cubicBezTo>
                  <a:pt x="627595" y="239270"/>
                  <a:pt x="622852" y="218661"/>
                  <a:pt x="616226" y="198783"/>
                </a:cubicBezTo>
                <a:cubicBezTo>
                  <a:pt x="612913" y="188844"/>
                  <a:pt x="615004" y="174777"/>
                  <a:pt x="606287" y="168965"/>
                </a:cubicBezTo>
                <a:lnTo>
                  <a:pt x="576470" y="149087"/>
                </a:lnTo>
                <a:cubicBezTo>
                  <a:pt x="567440" y="135541"/>
                  <a:pt x="552451" y="108835"/>
                  <a:pt x="536713" y="99392"/>
                </a:cubicBezTo>
                <a:cubicBezTo>
                  <a:pt x="527729" y="94002"/>
                  <a:pt x="516267" y="94137"/>
                  <a:pt x="506896" y="89452"/>
                </a:cubicBezTo>
                <a:cubicBezTo>
                  <a:pt x="496212" y="84110"/>
                  <a:pt x="477079" y="69574"/>
                  <a:pt x="477079" y="69574"/>
                </a:cubicBezTo>
              </a:path>
            </a:pathLst>
          </a:custGeom>
          <a:solidFill>
            <a:srgbClr val="00CC00">
              <a:alpha val="28000"/>
            </a:srgb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Freeform 217"/>
          <p:cNvSpPr/>
          <p:nvPr/>
        </p:nvSpPr>
        <p:spPr>
          <a:xfrm rot="384379">
            <a:off x="10206979" y="3081299"/>
            <a:ext cx="884583" cy="884996"/>
          </a:xfrm>
          <a:custGeom>
            <a:avLst/>
            <a:gdLst>
              <a:gd name="connsiteX0" fmla="*/ 99392 w 884583"/>
              <a:gd name="connsiteY0" fmla="*/ 10353 h 884996"/>
              <a:gd name="connsiteX1" fmla="*/ 49696 w 884583"/>
              <a:gd name="connsiteY1" fmla="*/ 50109 h 884996"/>
              <a:gd name="connsiteX2" fmla="*/ 29818 w 884583"/>
              <a:gd name="connsiteY2" fmla="*/ 69988 h 884996"/>
              <a:gd name="connsiteX3" fmla="*/ 19879 w 884583"/>
              <a:gd name="connsiteY3" fmla="*/ 99805 h 884996"/>
              <a:gd name="connsiteX4" fmla="*/ 0 w 884583"/>
              <a:gd name="connsiteY4" fmla="*/ 129622 h 884996"/>
              <a:gd name="connsiteX5" fmla="*/ 9939 w 884583"/>
              <a:gd name="connsiteY5" fmla="*/ 268770 h 884996"/>
              <a:gd name="connsiteX6" fmla="*/ 49696 w 884583"/>
              <a:gd name="connsiteY6" fmla="*/ 368162 h 884996"/>
              <a:gd name="connsiteX7" fmla="*/ 69574 w 884583"/>
              <a:gd name="connsiteY7" fmla="*/ 397979 h 884996"/>
              <a:gd name="connsiteX8" fmla="*/ 89453 w 884583"/>
              <a:gd name="connsiteY8" fmla="*/ 467553 h 884996"/>
              <a:gd name="connsiteX9" fmla="*/ 109331 w 884583"/>
              <a:gd name="connsiteY9" fmla="*/ 497370 h 884996"/>
              <a:gd name="connsiteX10" fmla="*/ 129209 w 884583"/>
              <a:gd name="connsiteY10" fmla="*/ 537127 h 884996"/>
              <a:gd name="connsiteX11" fmla="*/ 149087 w 884583"/>
              <a:gd name="connsiteY11" fmla="*/ 606701 h 884996"/>
              <a:gd name="connsiteX12" fmla="*/ 168966 w 884583"/>
              <a:gd name="connsiteY12" fmla="*/ 636518 h 884996"/>
              <a:gd name="connsiteX13" fmla="*/ 178905 w 884583"/>
              <a:gd name="connsiteY13" fmla="*/ 676275 h 884996"/>
              <a:gd name="connsiteX14" fmla="*/ 198783 w 884583"/>
              <a:gd name="connsiteY14" fmla="*/ 716031 h 884996"/>
              <a:gd name="connsiteX15" fmla="*/ 208722 w 884583"/>
              <a:gd name="connsiteY15" fmla="*/ 805483 h 884996"/>
              <a:gd name="connsiteX16" fmla="*/ 228600 w 884583"/>
              <a:gd name="connsiteY16" fmla="*/ 835301 h 884996"/>
              <a:gd name="connsiteX17" fmla="*/ 258418 w 884583"/>
              <a:gd name="connsiteY17" fmla="*/ 884996 h 884996"/>
              <a:gd name="connsiteX18" fmla="*/ 447261 w 884583"/>
              <a:gd name="connsiteY18" fmla="*/ 875057 h 884996"/>
              <a:gd name="connsiteX19" fmla="*/ 566531 w 884583"/>
              <a:gd name="connsiteY19" fmla="*/ 785605 h 884996"/>
              <a:gd name="connsiteX20" fmla="*/ 636105 w 884583"/>
              <a:gd name="connsiteY20" fmla="*/ 735909 h 884996"/>
              <a:gd name="connsiteX21" fmla="*/ 655983 w 884583"/>
              <a:gd name="connsiteY21" fmla="*/ 706092 h 884996"/>
              <a:gd name="connsiteX22" fmla="*/ 735496 w 884583"/>
              <a:gd name="connsiteY22" fmla="*/ 606701 h 884996"/>
              <a:gd name="connsiteX23" fmla="*/ 785192 w 884583"/>
              <a:gd name="connsiteY23" fmla="*/ 537127 h 884996"/>
              <a:gd name="connsiteX24" fmla="*/ 844826 w 884583"/>
              <a:gd name="connsiteY24" fmla="*/ 447675 h 884996"/>
              <a:gd name="connsiteX25" fmla="*/ 884583 w 884583"/>
              <a:gd name="connsiteY25" fmla="*/ 358222 h 884996"/>
              <a:gd name="connsiteX26" fmla="*/ 874644 w 884583"/>
              <a:gd name="connsiteY26" fmla="*/ 298588 h 884996"/>
              <a:gd name="connsiteX27" fmla="*/ 824948 w 884583"/>
              <a:gd name="connsiteY27" fmla="*/ 258831 h 884996"/>
              <a:gd name="connsiteX28" fmla="*/ 795131 w 884583"/>
              <a:gd name="connsiteY28" fmla="*/ 229014 h 884996"/>
              <a:gd name="connsiteX29" fmla="*/ 715618 w 884583"/>
              <a:gd name="connsiteY29" fmla="*/ 209136 h 884996"/>
              <a:gd name="connsiteX30" fmla="*/ 646044 w 884583"/>
              <a:gd name="connsiteY30" fmla="*/ 179318 h 884996"/>
              <a:gd name="connsiteX31" fmla="*/ 616226 w 884583"/>
              <a:gd name="connsiteY31" fmla="*/ 159440 h 884996"/>
              <a:gd name="connsiteX32" fmla="*/ 516835 w 884583"/>
              <a:gd name="connsiteY32" fmla="*/ 139562 h 884996"/>
              <a:gd name="connsiteX33" fmla="*/ 447261 w 884583"/>
              <a:gd name="connsiteY33" fmla="*/ 89866 h 884996"/>
              <a:gd name="connsiteX34" fmla="*/ 377687 w 884583"/>
              <a:gd name="connsiteY34" fmla="*/ 40170 h 884996"/>
              <a:gd name="connsiteX35" fmla="*/ 288235 w 884583"/>
              <a:gd name="connsiteY35" fmla="*/ 20292 h 884996"/>
              <a:gd name="connsiteX36" fmla="*/ 258418 w 884583"/>
              <a:gd name="connsiteY36" fmla="*/ 414 h 884996"/>
              <a:gd name="connsiteX37" fmla="*/ 188844 w 884583"/>
              <a:gd name="connsiteY37" fmla="*/ 10353 h 884996"/>
              <a:gd name="connsiteX38" fmla="*/ 119270 w 884583"/>
              <a:gd name="connsiteY38" fmla="*/ 30231 h 884996"/>
              <a:gd name="connsiteX39" fmla="*/ 99392 w 884583"/>
              <a:gd name="connsiteY39" fmla="*/ 10353 h 88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84583" h="884996">
                <a:moveTo>
                  <a:pt x="99392" y="10353"/>
                </a:moveTo>
                <a:cubicBezTo>
                  <a:pt x="87796" y="13666"/>
                  <a:pt x="65803" y="36303"/>
                  <a:pt x="49696" y="50109"/>
                </a:cubicBezTo>
                <a:cubicBezTo>
                  <a:pt x="42581" y="56207"/>
                  <a:pt x="34639" y="61953"/>
                  <a:pt x="29818" y="69988"/>
                </a:cubicBezTo>
                <a:cubicBezTo>
                  <a:pt x="24428" y="78972"/>
                  <a:pt x="24564" y="90434"/>
                  <a:pt x="19879" y="99805"/>
                </a:cubicBezTo>
                <a:cubicBezTo>
                  <a:pt x="14537" y="110489"/>
                  <a:pt x="6626" y="119683"/>
                  <a:pt x="0" y="129622"/>
                </a:cubicBezTo>
                <a:cubicBezTo>
                  <a:pt x="3313" y="176005"/>
                  <a:pt x="3041" y="222784"/>
                  <a:pt x="9939" y="268770"/>
                </a:cubicBezTo>
                <a:cubicBezTo>
                  <a:pt x="14080" y="296378"/>
                  <a:pt x="34889" y="342249"/>
                  <a:pt x="49696" y="368162"/>
                </a:cubicBezTo>
                <a:cubicBezTo>
                  <a:pt x="55622" y="378533"/>
                  <a:pt x="64232" y="387295"/>
                  <a:pt x="69574" y="397979"/>
                </a:cubicBezTo>
                <a:cubicBezTo>
                  <a:pt x="88911" y="436654"/>
                  <a:pt x="70350" y="422980"/>
                  <a:pt x="89453" y="467553"/>
                </a:cubicBezTo>
                <a:cubicBezTo>
                  <a:pt x="94159" y="478532"/>
                  <a:pt x="103405" y="486999"/>
                  <a:pt x="109331" y="497370"/>
                </a:cubicBezTo>
                <a:cubicBezTo>
                  <a:pt x="116682" y="510234"/>
                  <a:pt x="124007" y="523254"/>
                  <a:pt x="129209" y="537127"/>
                </a:cubicBezTo>
                <a:cubicBezTo>
                  <a:pt x="138760" y="562596"/>
                  <a:pt x="137075" y="582678"/>
                  <a:pt x="149087" y="606701"/>
                </a:cubicBezTo>
                <a:cubicBezTo>
                  <a:pt x="154429" y="617385"/>
                  <a:pt x="162340" y="626579"/>
                  <a:pt x="168966" y="636518"/>
                </a:cubicBezTo>
                <a:cubicBezTo>
                  <a:pt x="172279" y="649770"/>
                  <a:pt x="174109" y="663485"/>
                  <a:pt x="178905" y="676275"/>
                </a:cubicBezTo>
                <a:cubicBezTo>
                  <a:pt x="184107" y="690148"/>
                  <a:pt x="195451" y="701594"/>
                  <a:pt x="198783" y="716031"/>
                </a:cubicBezTo>
                <a:cubicBezTo>
                  <a:pt x="205529" y="745264"/>
                  <a:pt x="201446" y="776378"/>
                  <a:pt x="208722" y="805483"/>
                </a:cubicBezTo>
                <a:cubicBezTo>
                  <a:pt x="211619" y="817072"/>
                  <a:pt x="223258" y="824617"/>
                  <a:pt x="228600" y="835301"/>
                </a:cubicBezTo>
                <a:cubicBezTo>
                  <a:pt x="254403" y="886908"/>
                  <a:pt x="219592" y="846172"/>
                  <a:pt x="258418" y="884996"/>
                </a:cubicBezTo>
                <a:cubicBezTo>
                  <a:pt x="321366" y="881683"/>
                  <a:pt x="385727" y="888731"/>
                  <a:pt x="447261" y="875057"/>
                </a:cubicBezTo>
                <a:cubicBezTo>
                  <a:pt x="505355" y="862147"/>
                  <a:pt x="527047" y="819449"/>
                  <a:pt x="566531" y="785605"/>
                </a:cubicBezTo>
                <a:cubicBezTo>
                  <a:pt x="606039" y="751741"/>
                  <a:pt x="592468" y="779546"/>
                  <a:pt x="636105" y="735909"/>
                </a:cubicBezTo>
                <a:cubicBezTo>
                  <a:pt x="644552" y="727462"/>
                  <a:pt x="648700" y="715560"/>
                  <a:pt x="655983" y="706092"/>
                </a:cubicBezTo>
                <a:cubicBezTo>
                  <a:pt x="681852" y="672463"/>
                  <a:pt x="705496" y="636702"/>
                  <a:pt x="735496" y="606701"/>
                </a:cubicBezTo>
                <a:cubicBezTo>
                  <a:pt x="790681" y="551515"/>
                  <a:pt x="743330" y="605152"/>
                  <a:pt x="785192" y="537127"/>
                </a:cubicBezTo>
                <a:cubicBezTo>
                  <a:pt x="803974" y="506607"/>
                  <a:pt x="828800" y="479727"/>
                  <a:pt x="844826" y="447675"/>
                </a:cubicBezTo>
                <a:cubicBezTo>
                  <a:pt x="879329" y="378669"/>
                  <a:pt x="867616" y="409124"/>
                  <a:pt x="884583" y="358222"/>
                </a:cubicBezTo>
                <a:cubicBezTo>
                  <a:pt x="881270" y="338344"/>
                  <a:pt x="881720" y="317457"/>
                  <a:pt x="874644" y="298588"/>
                </a:cubicBezTo>
                <a:cubicBezTo>
                  <a:pt x="869386" y="284565"/>
                  <a:pt x="833160" y="265674"/>
                  <a:pt x="824948" y="258831"/>
                </a:cubicBezTo>
                <a:cubicBezTo>
                  <a:pt x="814150" y="249833"/>
                  <a:pt x="806826" y="236811"/>
                  <a:pt x="795131" y="229014"/>
                </a:cubicBezTo>
                <a:cubicBezTo>
                  <a:pt x="782033" y="220282"/>
                  <a:pt x="722786" y="210570"/>
                  <a:pt x="715618" y="209136"/>
                </a:cubicBezTo>
                <a:cubicBezTo>
                  <a:pt x="640762" y="159231"/>
                  <a:pt x="735894" y="217824"/>
                  <a:pt x="646044" y="179318"/>
                </a:cubicBezTo>
                <a:cubicBezTo>
                  <a:pt x="635064" y="174613"/>
                  <a:pt x="627206" y="164145"/>
                  <a:pt x="616226" y="159440"/>
                </a:cubicBezTo>
                <a:cubicBezTo>
                  <a:pt x="597355" y="151352"/>
                  <a:pt x="530289" y="141804"/>
                  <a:pt x="516835" y="139562"/>
                </a:cubicBezTo>
                <a:cubicBezTo>
                  <a:pt x="386964" y="42156"/>
                  <a:pt x="548954" y="162503"/>
                  <a:pt x="447261" y="89866"/>
                </a:cubicBezTo>
                <a:cubicBezTo>
                  <a:pt x="442170" y="86230"/>
                  <a:pt x="389398" y="45189"/>
                  <a:pt x="377687" y="40170"/>
                </a:cubicBezTo>
                <a:cubicBezTo>
                  <a:pt x="365405" y="34906"/>
                  <a:pt x="297080" y="22061"/>
                  <a:pt x="288235" y="20292"/>
                </a:cubicBezTo>
                <a:cubicBezTo>
                  <a:pt x="278296" y="13666"/>
                  <a:pt x="270304" y="1603"/>
                  <a:pt x="258418" y="414"/>
                </a:cubicBezTo>
                <a:cubicBezTo>
                  <a:pt x="235107" y="-1917"/>
                  <a:pt x="211893" y="6162"/>
                  <a:pt x="188844" y="10353"/>
                </a:cubicBezTo>
                <a:cubicBezTo>
                  <a:pt x="178835" y="12173"/>
                  <a:pt x="131436" y="24148"/>
                  <a:pt x="119270" y="30231"/>
                </a:cubicBezTo>
                <a:cubicBezTo>
                  <a:pt x="115079" y="32326"/>
                  <a:pt x="110988" y="7040"/>
                  <a:pt x="99392" y="10353"/>
                </a:cubicBezTo>
                <a:close/>
              </a:path>
            </a:pathLst>
          </a:custGeom>
          <a:solidFill>
            <a:srgbClr val="0000FF">
              <a:alpha val="21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special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incomparable crossings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tree crosses OPT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times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Gill Sans MT" panose="020B0502020104020203" pitchFamily="34" charset="0"/>
                  </a:rPr>
                  <a:t>	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Say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−1=3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times.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Create tripartite graph: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Gill Sans MT" panose="020B0502020104020203" pitchFamily="34" charset="0"/>
                  </a:rPr>
                  <a:t>	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“nodes” in each part = edges of tree.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link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 between two “nodes” if incomparable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Weight of </a:t>
                </a:r>
                <a:r>
                  <a:rPr lang="en-US" sz="2000" dirty="0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link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 captures edges cut: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Gill Sans MT" panose="020B0502020104020203" pitchFamily="34" charset="0"/>
                  </a:rPr>
                  <a:t>	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w(   ,   )  = wt. of edges leaving red blob, except to green blob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find max-weight triangle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time.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To remove incomparability assumption: careful DP.</a:t>
                </a: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  <a:blipFill>
                <a:blip r:embed="rId3"/>
                <a:stretch>
                  <a:fillRect l="-663" t="-678" b="-8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9324657" y="2274429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0223718" y="2615392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9676153" y="2635955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9928770" y="2700215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9591517" y="3039049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0004267" y="3111877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029295" y="3484474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9664345" y="3439561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9816745" y="3591961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0206821" y="3504546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9773587" y="3930567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0419995" y="3685095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8852727" y="3326183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9342181" y="3664789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9515216" y="2542564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8857927" y="2928197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8643748" y="3221056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9411027" y="3253355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8955843" y="2578978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0298738" y="3158893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8965845" y="3631046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9484945" y="3857739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9751695" y="2104346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9188667" y="2821536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10475498" y="3374024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9790996" y="2345204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9038673" y="3327237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10752312" y="3363651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>
            <a:stCxn id="99" idx="7"/>
            <a:endCxn id="74" idx="3"/>
          </p:cNvCxnSpPr>
          <p:nvPr/>
        </p:nvCxnSpPr>
        <p:spPr>
          <a:xfrm flipV="1">
            <a:off x="9018006" y="2336592"/>
            <a:ext cx="317316" cy="25305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95" idx="7"/>
            <a:endCxn id="106" idx="3"/>
          </p:cNvCxnSpPr>
          <p:nvPr/>
        </p:nvCxnSpPr>
        <p:spPr>
          <a:xfrm flipV="1">
            <a:off x="9577379" y="2407367"/>
            <a:ext cx="224282" cy="14586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3" idx="4"/>
            <a:endCxn id="106" idx="0"/>
          </p:cNvCxnSpPr>
          <p:nvPr/>
        </p:nvCxnSpPr>
        <p:spPr>
          <a:xfrm>
            <a:off x="9788109" y="2177174"/>
            <a:ext cx="39301" cy="16803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3" idx="2"/>
            <a:endCxn id="74" idx="6"/>
          </p:cNvCxnSpPr>
          <p:nvPr/>
        </p:nvCxnSpPr>
        <p:spPr>
          <a:xfrm flipH="1">
            <a:off x="9397485" y="2140760"/>
            <a:ext cx="354210" cy="17008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95" idx="3"/>
            <a:endCxn id="104" idx="7"/>
          </p:cNvCxnSpPr>
          <p:nvPr/>
        </p:nvCxnSpPr>
        <p:spPr>
          <a:xfrm flipH="1">
            <a:off x="9250830" y="2604727"/>
            <a:ext cx="275051" cy="22747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99" idx="4"/>
            <a:endCxn id="96" idx="0"/>
          </p:cNvCxnSpPr>
          <p:nvPr/>
        </p:nvCxnSpPr>
        <p:spPr>
          <a:xfrm flipH="1">
            <a:off x="8894341" y="2651806"/>
            <a:ext cx="97916" cy="27639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5" idx="4"/>
            <a:endCxn id="82" idx="0"/>
          </p:cNvCxnSpPr>
          <p:nvPr/>
        </p:nvCxnSpPr>
        <p:spPr>
          <a:xfrm>
            <a:off x="9551630" y="2615392"/>
            <a:ext cx="76301" cy="42365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6" idx="4"/>
            <a:endCxn id="93" idx="0"/>
          </p:cNvCxnSpPr>
          <p:nvPr/>
        </p:nvCxnSpPr>
        <p:spPr>
          <a:xfrm flipH="1">
            <a:off x="8889141" y="3001025"/>
            <a:ext cx="5200" cy="32515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04" idx="4"/>
            <a:endCxn id="107" idx="7"/>
          </p:cNvCxnSpPr>
          <p:nvPr/>
        </p:nvCxnSpPr>
        <p:spPr>
          <a:xfrm flipH="1">
            <a:off x="9100836" y="2894364"/>
            <a:ext cx="124245" cy="44353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04" idx="5"/>
            <a:endCxn id="98" idx="2"/>
          </p:cNvCxnSpPr>
          <p:nvPr/>
        </p:nvCxnSpPr>
        <p:spPr>
          <a:xfrm>
            <a:off x="9250830" y="2883699"/>
            <a:ext cx="160197" cy="4060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96" idx="4"/>
            <a:endCxn id="97" idx="7"/>
          </p:cNvCxnSpPr>
          <p:nvPr/>
        </p:nvCxnSpPr>
        <p:spPr>
          <a:xfrm flipH="1">
            <a:off x="8705911" y="3001025"/>
            <a:ext cx="188430" cy="23069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02" idx="7"/>
            <a:endCxn id="88" idx="3"/>
          </p:cNvCxnSpPr>
          <p:nvPr/>
        </p:nvCxnSpPr>
        <p:spPr>
          <a:xfrm flipV="1">
            <a:off x="9547108" y="3501724"/>
            <a:ext cx="127902" cy="36668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88" idx="3"/>
            <a:endCxn id="94" idx="7"/>
          </p:cNvCxnSpPr>
          <p:nvPr/>
        </p:nvCxnSpPr>
        <p:spPr>
          <a:xfrm flipH="1">
            <a:off x="9404344" y="3501724"/>
            <a:ext cx="270666" cy="17373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07" idx="4"/>
            <a:endCxn id="101" idx="7"/>
          </p:cNvCxnSpPr>
          <p:nvPr/>
        </p:nvCxnSpPr>
        <p:spPr>
          <a:xfrm flipH="1">
            <a:off x="9028008" y="3400065"/>
            <a:ext cx="47079" cy="24164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88" idx="4"/>
            <a:endCxn id="91" idx="1"/>
          </p:cNvCxnSpPr>
          <p:nvPr/>
        </p:nvCxnSpPr>
        <p:spPr>
          <a:xfrm>
            <a:off x="9700759" y="3512389"/>
            <a:ext cx="83493" cy="42884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88" idx="5"/>
            <a:endCxn id="89" idx="1"/>
          </p:cNvCxnSpPr>
          <p:nvPr/>
        </p:nvCxnSpPr>
        <p:spPr>
          <a:xfrm>
            <a:off x="9726508" y="3501724"/>
            <a:ext cx="100902" cy="10090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84" idx="5"/>
            <a:endCxn id="90" idx="0"/>
          </p:cNvCxnSpPr>
          <p:nvPr/>
        </p:nvCxnSpPr>
        <p:spPr>
          <a:xfrm>
            <a:off x="10066430" y="3174040"/>
            <a:ext cx="176805" cy="33050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86" idx="0"/>
            <a:endCxn id="84" idx="4"/>
          </p:cNvCxnSpPr>
          <p:nvPr/>
        </p:nvCxnSpPr>
        <p:spPr>
          <a:xfrm flipH="1" flipV="1">
            <a:off x="10040681" y="3184705"/>
            <a:ext cx="25028" cy="29976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76" idx="4"/>
            <a:endCxn id="100" idx="1"/>
          </p:cNvCxnSpPr>
          <p:nvPr/>
        </p:nvCxnSpPr>
        <p:spPr>
          <a:xfrm>
            <a:off x="10260132" y="2688220"/>
            <a:ext cx="49271" cy="48133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00" idx="6"/>
            <a:endCxn id="105" idx="1"/>
          </p:cNvCxnSpPr>
          <p:nvPr/>
        </p:nvCxnSpPr>
        <p:spPr>
          <a:xfrm>
            <a:off x="10371566" y="3195307"/>
            <a:ext cx="114597" cy="189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00" idx="6"/>
            <a:endCxn id="108" idx="1"/>
          </p:cNvCxnSpPr>
          <p:nvPr/>
        </p:nvCxnSpPr>
        <p:spPr>
          <a:xfrm>
            <a:off x="10371566" y="3195307"/>
            <a:ext cx="391411" cy="17900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84" idx="0"/>
            <a:endCxn id="76" idx="3"/>
          </p:cNvCxnSpPr>
          <p:nvPr/>
        </p:nvCxnSpPr>
        <p:spPr>
          <a:xfrm flipV="1">
            <a:off x="10040681" y="2677555"/>
            <a:ext cx="193702" cy="43432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03" idx="6"/>
            <a:endCxn id="76" idx="0"/>
          </p:cNvCxnSpPr>
          <p:nvPr/>
        </p:nvCxnSpPr>
        <p:spPr>
          <a:xfrm>
            <a:off x="9824523" y="2140760"/>
            <a:ext cx="435609" cy="47463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80" idx="0"/>
            <a:endCxn id="106" idx="4"/>
          </p:cNvCxnSpPr>
          <p:nvPr/>
        </p:nvCxnSpPr>
        <p:spPr>
          <a:xfrm flipH="1" flipV="1">
            <a:off x="9827410" y="2418032"/>
            <a:ext cx="137774" cy="28218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88" idx="0"/>
            <a:endCxn id="82" idx="3"/>
          </p:cNvCxnSpPr>
          <p:nvPr/>
        </p:nvCxnSpPr>
        <p:spPr>
          <a:xfrm flipH="1" flipV="1">
            <a:off x="9602182" y="3101212"/>
            <a:ext cx="98577" cy="33834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00" idx="4"/>
            <a:endCxn id="92" idx="1"/>
          </p:cNvCxnSpPr>
          <p:nvPr/>
        </p:nvCxnSpPr>
        <p:spPr>
          <a:xfrm>
            <a:off x="10335152" y="3231721"/>
            <a:ext cx="95508" cy="46403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78" idx="7"/>
            <a:endCxn id="106" idx="3"/>
          </p:cNvCxnSpPr>
          <p:nvPr/>
        </p:nvCxnSpPr>
        <p:spPr>
          <a:xfrm flipV="1">
            <a:off x="9738316" y="2407367"/>
            <a:ext cx="63345" cy="23925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ounded Rectangle 180"/>
          <p:cNvSpPr/>
          <p:nvPr/>
        </p:nvSpPr>
        <p:spPr>
          <a:xfrm rot="19542672">
            <a:off x="8946668" y="5032288"/>
            <a:ext cx="308334" cy="147653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ounded Rectangle 181"/>
          <p:cNvSpPr/>
          <p:nvPr/>
        </p:nvSpPr>
        <p:spPr>
          <a:xfrm>
            <a:off x="9029429" y="4616733"/>
            <a:ext cx="1482483" cy="3335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 flipH="1" flipV="1">
            <a:off x="9827410" y="2418032"/>
            <a:ext cx="25749" cy="3497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ounded Rectangle 183"/>
          <p:cNvSpPr/>
          <p:nvPr/>
        </p:nvSpPr>
        <p:spPr>
          <a:xfrm rot="18044950">
            <a:off x="9630324" y="5652215"/>
            <a:ext cx="1482483" cy="3335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6" name="Straight Connector 185"/>
          <p:cNvCxnSpPr/>
          <p:nvPr/>
        </p:nvCxnSpPr>
        <p:spPr>
          <a:xfrm>
            <a:off x="9627931" y="4699416"/>
            <a:ext cx="145656" cy="1274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99" idx="7"/>
            <a:endCxn id="74" idx="3"/>
          </p:cNvCxnSpPr>
          <p:nvPr/>
        </p:nvCxnSpPr>
        <p:spPr>
          <a:xfrm flipV="1">
            <a:off x="9018006" y="2336592"/>
            <a:ext cx="317316" cy="2530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10335152" y="5698600"/>
            <a:ext cx="151011" cy="71953"/>
          </a:xfrm>
          <a:prstGeom prst="line">
            <a:avLst/>
          </a:prstGeom>
          <a:ln w="762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82" idx="0"/>
          </p:cNvCxnSpPr>
          <p:nvPr/>
        </p:nvCxnSpPr>
        <p:spPr>
          <a:xfrm flipH="1" flipV="1">
            <a:off x="9575440" y="2598713"/>
            <a:ext cx="52491" cy="440336"/>
          </a:xfrm>
          <a:prstGeom prst="line">
            <a:avLst/>
          </a:prstGeom>
          <a:ln w="762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/>
          <p:nvPr/>
        </p:nvCxnSpPr>
        <p:spPr>
          <a:xfrm>
            <a:off x="8992257" y="5691566"/>
            <a:ext cx="145656" cy="127417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>
            <a:stCxn id="100" idx="0"/>
            <a:endCxn id="76" idx="3"/>
          </p:cNvCxnSpPr>
          <p:nvPr/>
        </p:nvCxnSpPr>
        <p:spPr>
          <a:xfrm flipH="1" flipV="1">
            <a:off x="10234383" y="2677555"/>
            <a:ext cx="100769" cy="481338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flipV="1">
            <a:off x="9075087" y="4783502"/>
            <a:ext cx="614433" cy="987051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flipH="1" flipV="1">
            <a:off x="9700759" y="4809428"/>
            <a:ext cx="719236" cy="911660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flipH="1">
            <a:off x="9086999" y="5721088"/>
            <a:ext cx="1341866" cy="34186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9" name="TextBox 218"/>
              <p:cNvSpPr txBox="1"/>
              <p:nvPr/>
            </p:nvSpPr>
            <p:spPr>
              <a:xfrm>
                <a:off x="10489909" y="4428927"/>
                <a:ext cx="4532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9" name="TextBox 2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909" y="4428927"/>
                <a:ext cx="45320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0" name="TextBox 219"/>
              <p:cNvSpPr txBox="1"/>
              <p:nvPr/>
            </p:nvSpPr>
            <p:spPr>
              <a:xfrm>
                <a:off x="10184056" y="6259278"/>
                <a:ext cx="4585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0" name="TextBox 2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056" y="6259278"/>
                <a:ext cx="45852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1" name="TextBox 220"/>
              <p:cNvSpPr txBox="1"/>
              <p:nvPr/>
            </p:nvSpPr>
            <p:spPr>
              <a:xfrm>
                <a:off x="8838484" y="6262369"/>
                <a:ext cx="4585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1" name="TextBox 2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484" y="6262369"/>
                <a:ext cx="45852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4" name="Straight Connector 223"/>
          <p:cNvCxnSpPr/>
          <p:nvPr/>
        </p:nvCxnSpPr>
        <p:spPr>
          <a:xfrm>
            <a:off x="1540796" y="5229794"/>
            <a:ext cx="145656" cy="1274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1818761" y="5229793"/>
            <a:ext cx="145656" cy="127417"/>
          </a:xfrm>
          <a:prstGeom prst="line">
            <a:avLst/>
          </a:prstGeom>
          <a:ln w="762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41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6" grpId="0" animBg="1"/>
      <p:bldP spid="218" grpId="0" animBg="1"/>
      <p:bldP spid="181" grpId="0" animBg="1"/>
      <p:bldP spid="182" grpId="0" animBg="1"/>
      <p:bldP spid="184" grpId="0" animBg="1"/>
      <p:bldP spid="219" grpId="0"/>
      <p:bldP spid="220" grpId="0"/>
      <p:bldP spid="2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crossings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Gill Sans MT" panose="020B0502020104020203" pitchFamily="34" charset="0"/>
                  </a:rPr>
                  <a:t>I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n general, tree crosses OPT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times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Show that: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Gill Sans MT" panose="020B0502020104020203" pitchFamily="34" charset="0"/>
                  </a:rPr>
                  <a:t>	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delete random edge from tree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Gill Sans MT" panose="020B0502020104020203" pitchFamily="34" charset="0"/>
                  </a:rPr>
                  <a:t>	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&amp; add random edge in G crossing resulting cut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err="1" smtClean="0">
                    <a:latin typeface="Gill Sans MT" panose="020B0502020104020203" pitchFamily="34" charset="0"/>
                  </a:rPr>
                  <a:t>Pr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[ reduce the number of edges in OPT ]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000" dirty="0" smtClean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  <a:blipFill>
                <a:blip r:embed="rId2"/>
                <a:stretch>
                  <a:fillRect l="-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9324657" y="2274429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0223718" y="2615392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9676153" y="2635955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9928770" y="2700215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9591517" y="3039049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0004267" y="3111877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029295" y="3484474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9664345" y="3439561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9816745" y="3591961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0206821" y="3504546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9773587" y="3930567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0419995" y="3685095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8852727" y="3326183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9342181" y="3664789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9515216" y="2542564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8857927" y="2928197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8643748" y="3221056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9411027" y="3253355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8955843" y="2578978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0298738" y="3158893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8965845" y="3631046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9484945" y="3857739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9751695" y="2104346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9188667" y="2821536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10475498" y="3374024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9790996" y="2345204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9038673" y="3327237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10752312" y="3363651"/>
            <a:ext cx="72828" cy="72828"/>
          </a:xfrm>
          <a:prstGeom prst="ellipse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>
            <a:stCxn id="99" idx="7"/>
            <a:endCxn id="74" idx="3"/>
          </p:cNvCxnSpPr>
          <p:nvPr/>
        </p:nvCxnSpPr>
        <p:spPr>
          <a:xfrm flipV="1">
            <a:off x="9018006" y="2336592"/>
            <a:ext cx="317316" cy="25305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95" idx="7"/>
            <a:endCxn id="106" idx="3"/>
          </p:cNvCxnSpPr>
          <p:nvPr/>
        </p:nvCxnSpPr>
        <p:spPr>
          <a:xfrm flipV="1">
            <a:off x="9577379" y="2407367"/>
            <a:ext cx="224282" cy="14586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3" idx="4"/>
            <a:endCxn id="106" idx="0"/>
          </p:cNvCxnSpPr>
          <p:nvPr/>
        </p:nvCxnSpPr>
        <p:spPr>
          <a:xfrm>
            <a:off x="9788109" y="2177174"/>
            <a:ext cx="39301" cy="16803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3" idx="2"/>
            <a:endCxn id="74" idx="6"/>
          </p:cNvCxnSpPr>
          <p:nvPr/>
        </p:nvCxnSpPr>
        <p:spPr>
          <a:xfrm flipH="1">
            <a:off x="9397485" y="2140760"/>
            <a:ext cx="354210" cy="17008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95" idx="3"/>
            <a:endCxn id="104" idx="7"/>
          </p:cNvCxnSpPr>
          <p:nvPr/>
        </p:nvCxnSpPr>
        <p:spPr>
          <a:xfrm flipH="1">
            <a:off x="9250830" y="2604727"/>
            <a:ext cx="275051" cy="22747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99" idx="4"/>
            <a:endCxn id="96" idx="0"/>
          </p:cNvCxnSpPr>
          <p:nvPr/>
        </p:nvCxnSpPr>
        <p:spPr>
          <a:xfrm flipH="1">
            <a:off x="8894341" y="2651806"/>
            <a:ext cx="97916" cy="276391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95" idx="4"/>
            <a:endCxn id="82" idx="0"/>
          </p:cNvCxnSpPr>
          <p:nvPr/>
        </p:nvCxnSpPr>
        <p:spPr>
          <a:xfrm>
            <a:off x="9551630" y="2615392"/>
            <a:ext cx="76301" cy="42365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6" idx="4"/>
            <a:endCxn id="93" idx="0"/>
          </p:cNvCxnSpPr>
          <p:nvPr/>
        </p:nvCxnSpPr>
        <p:spPr>
          <a:xfrm flipH="1">
            <a:off x="8889141" y="3001025"/>
            <a:ext cx="5200" cy="32515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04" idx="4"/>
            <a:endCxn id="107" idx="7"/>
          </p:cNvCxnSpPr>
          <p:nvPr/>
        </p:nvCxnSpPr>
        <p:spPr>
          <a:xfrm flipH="1">
            <a:off x="9100836" y="2894364"/>
            <a:ext cx="124245" cy="44353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04" idx="5"/>
            <a:endCxn id="98" idx="2"/>
          </p:cNvCxnSpPr>
          <p:nvPr/>
        </p:nvCxnSpPr>
        <p:spPr>
          <a:xfrm>
            <a:off x="9250830" y="2883699"/>
            <a:ext cx="160197" cy="40607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96" idx="4"/>
            <a:endCxn id="97" idx="7"/>
          </p:cNvCxnSpPr>
          <p:nvPr/>
        </p:nvCxnSpPr>
        <p:spPr>
          <a:xfrm flipH="1">
            <a:off x="8705911" y="3001025"/>
            <a:ext cx="188430" cy="23069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102" idx="7"/>
            <a:endCxn id="88" idx="3"/>
          </p:cNvCxnSpPr>
          <p:nvPr/>
        </p:nvCxnSpPr>
        <p:spPr>
          <a:xfrm flipV="1">
            <a:off x="9547108" y="3501724"/>
            <a:ext cx="127902" cy="36668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88" idx="3"/>
            <a:endCxn id="94" idx="7"/>
          </p:cNvCxnSpPr>
          <p:nvPr/>
        </p:nvCxnSpPr>
        <p:spPr>
          <a:xfrm flipH="1">
            <a:off x="9404344" y="3501724"/>
            <a:ext cx="270666" cy="17373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07" idx="4"/>
            <a:endCxn id="101" idx="7"/>
          </p:cNvCxnSpPr>
          <p:nvPr/>
        </p:nvCxnSpPr>
        <p:spPr>
          <a:xfrm flipH="1">
            <a:off x="9028008" y="3400065"/>
            <a:ext cx="47079" cy="24164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88" idx="4"/>
            <a:endCxn id="91" idx="1"/>
          </p:cNvCxnSpPr>
          <p:nvPr/>
        </p:nvCxnSpPr>
        <p:spPr>
          <a:xfrm>
            <a:off x="9700759" y="3512389"/>
            <a:ext cx="83493" cy="42884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88" idx="5"/>
            <a:endCxn id="89" idx="1"/>
          </p:cNvCxnSpPr>
          <p:nvPr/>
        </p:nvCxnSpPr>
        <p:spPr>
          <a:xfrm>
            <a:off x="9726508" y="3501724"/>
            <a:ext cx="100902" cy="10090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84" idx="5"/>
            <a:endCxn id="90" idx="0"/>
          </p:cNvCxnSpPr>
          <p:nvPr/>
        </p:nvCxnSpPr>
        <p:spPr>
          <a:xfrm>
            <a:off x="10066430" y="3174040"/>
            <a:ext cx="176805" cy="33050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86" idx="0"/>
            <a:endCxn id="84" idx="4"/>
          </p:cNvCxnSpPr>
          <p:nvPr/>
        </p:nvCxnSpPr>
        <p:spPr>
          <a:xfrm flipH="1" flipV="1">
            <a:off x="10040681" y="3184705"/>
            <a:ext cx="25028" cy="29976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76" idx="4"/>
            <a:endCxn id="100" idx="1"/>
          </p:cNvCxnSpPr>
          <p:nvPr/>
        </p:nvCxnSpPr>
        <p:spPr>
          <a:xfrm>
            <a:off x="10260132" y="2688220"/>
            <a:ext cx="49271" cy="481338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00" idx="6"/>
            <a:endCxn id="105" idx="1"/>
          </p:cNvCxnSpPr>
          <p:nvPr/>
        </p:nvCxnSpPr>
        <p:spPr>
          <a:xfrm>
            <a:off x="10371566" y="3195307"/>
            <a:ext cx="114597" cy="18938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00" idx="6"/>
            <a:endCxn id="108" idx="1"/>
          </p:cNvCxnSpPr>
          <p:nvPr/>
        </p:nvCxnSpPr>
        <p:spPr>
          <a:xfrm>
            <a:off x="10371566" y="3195307"/>
            <a:ext cx="391411" cy="17900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84" idx="0"/>
            <a:endCxn id="76" idx="3"/>
          </p:cNvCxnSpPr>
          <p:nvPr/>
        </p:nvCxnSpPr>
        <p:spPr>
          <a:xfrm flipV="1">
            <a:off x="10040681" y="2677555"/>
            <a:ext cx="193702" cy="43432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103" idx="6"/>
            <a:endCxn id="76" idx="0"/>
          </p:cNvCxnSpPr>
          <p:nvPr/>
        </p:nvCxnSpPr>
        <p:spPr>
          <a:xfrm>
            <a:off x="9824523" y="2140760"/>
            <a:ext cx="435609" cy="474632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80" idx="0"/>
            <a:endCxn id="106" idx="4"/>
          </p:cNvCxnSpPr>
          <p:nvPr/>
        </p:nvCxnSpPr>
        <p:spPr>
          <a:xfrm flipH="1" flipV="1">
            <a:off x="9827410" y="2418032"/>
            <a:ext cx="137774" cy="28218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88" idx="0"/>
            <a:endCxn id="82" idx="3"/>
          </p:cNvCxnSpPr>
          <p:nvPr/>
        </p:nvCxnSpPr>
        <p:spPr>
          <a:xfrm flipH="1" flipV="1">
            <a:off x="9602182" y="3101212"/>
            <a:ext cx="98577" cy="33834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00" idx="4"/>
            <a:endCxn id="92" idx="1"/>
          </p:cNvCxnSpPr>
          <p:nvPr/>
        </p:nvCxnSpPr>
        <p:spPr>
          <a:xfrm>
            <a:off x="10335152" y="3231721"/>
            <a:ext cx="95508" cy="464039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78" idx="7"/>
            <a:endCxn id="106" idx="3"/>
          </p:cNvCxnSpPr>
          <p:nvPr/>
        </p:nvCxnSpPr>
        <p:spPr>
          <a:xfrm flipV="1">
            <a:off x="9738316" y="2407367"/>
            <a:ext cx="63345" cy="23925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flipH="1" flipV="1">
            <a:off x="9827410" y="2418032"/>
            <a:ext cx="25749" cy="34976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57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recap of result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: faster exact </a:t>
                </a:r>
                <a:r>
                  <a:rPr lang="en-US" dirty="0" err="1" smtClean="0"/>
                  <a:t>algos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838200" y="1763110"/>
            <a:ext cx="10108286" cy="44995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sz="2000" dirty="0" smtClean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2"/>
              <p:cNvSpPr txBox="1">
                <a:spLocks/>
              </p:cNvSpPr>
              <p:nvPr/>
            </p:nvSpPr>
            <p:spPr>
              <a:xfrm>
                <a:off x="838200" y="1833064"/>
                <a:ext cx="10108286" cy="4499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Today: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algorithm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/3)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time.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Main ideas:</a:t>
                </a:r>
              </a:p>
              <a:p>
                <a:pPr marL="800100" lvl="1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 err="1" smtClean="0">
                    <a:latin typeface="Gill Sans MT" panose="020B0502020104020203" pitchFamily="34" charset="0"/>
                  </a:rPr>
                  <a:t>Thorup’s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 tree-packing theorem </a:t>
                </a:r>
              </a:p>
              <a:p>
                <a:pPr marL="800100" lvl="1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 err="1" smtClean="0">
                    <a:latin typeface="Gill Sans MT" panose="020B0502020104020203" pitchFamily="34" charset="0"/>
                  </a:rPr>
                  <a:t>incompable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 case: reduction to max-weight triangle</a:t>
                </a:r>
              </a:p>
              <a:p>
                <a:pPr marL="1257300" lvl="2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general case: delicate DP</a:t>
                </a:r>
              </a:p>
              <a:p>
                <a:pPr marL="800100" lvl="1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reducing the crossings</a:t>
                </a:r>
              </a:p>
              <a:p>
                <a:pPr marL="800100" lvl="1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33064"/>
                <a:ext cx="10108286" cy="4499545"/>
              </a:xfrm>
              <a:prstGeom prst="rect">
                <a:avLst/>
              </a:prstGeom>
              <a:blipFill>
                <a:blip r:embed="rId3"/>
                <a:stretch>
                  <a:fillRect l="-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8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838200" y="1833064"/>
                <a:ext cx="10108286" cy="4499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New algorithms for k-cut, both in the exact and approximate setting.</a:t>
                </a:r>
              </a:p>
              <a:p>
                <a:pPr marL="342900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dirty="0" smtClean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fixed-parameter runtime to get better approximations</a:t>
                </a:r>
              </a:p>
              <a:p>
                <a:pPr marL="342900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dirty="0" smtClean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brings new set of ideas into play</a:t>
                </a:r>
              </a:p>
              <a:p>
                <a:pPr marL="342900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Gill Sans MT" panose="020B0502020104020203" pitchFamily="34" charset="0"/>
                  </a:rPr>
                  <a:t>tight results?</a:t>
                </a:r>
              </a:p>
              <a:p>
                <a:pPr marL="342900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Gill Sans MT" panose="020B0502020104020203" pitchFamily="34" charset="0"/>
                  </a:rPr>
                  <a:t>extension to the hypergraph k-cut problem?</a:t>
                </a:r>
                <a:endParaRPr lang="en-US" dirty="0">
                  <a:solidFill>
                    <a:srgbClr val="C00000"/>
                  </a:solidFill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Better understanding of interplay between FPT and approximation?</a:t>
                </a:r>
              </a:p>
              <a:p>
                <a:pPr marL="342900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Gill Sans MT" panose="020B0502020104020203" pitchFamily="34" charset="0"/>
                  </a:rPr>
                  <a:t>better algorithms for other problems in FPT time? </a:t>
                </a:r>
              </a:p>
              <a:p>
                <a:pPr marL="800100" lvl="1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dirty="0" smtClean="0">
                    <a:solidFill>
                      <a:srgbClr val="C00000"/>
                    </a:solidFill>
                    <a:latin typeface="Gill Sans MT" panose="020B0502020104020203" pitchFamily="34" charset="0"/>
                  </a:rPr>
                  <a:t>E.g., dense-k-subgraph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Gill Sans MT" panose="020B0502020104020203" pitchFamily="34" charset="0"/>
                  </a:rPr>
                  <a:t> time?</a:t>
                </a: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33064"/>
                <a:ext cx="10108286" cy="4499545"/>
              </a:xfrm>
              <a:prstGeom prst="rect">
                <a:avLst/>
              </a:prstGeom>
              <a:blipFill>
                <a:blip r:embed="rId3"/>
                <a:stretch>
                  <a:fillRect l="-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0026321" y="5809389"/>
            <a:ext cx="135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Thanks!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k-cut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400" dirty="0" smtClean="0">
                    <a:latin typeface="Gill Sans MT" panose="020B0502020104020203" pitchFamily="34" charset="0"/>
                  </a:rPr>
                  <a:t>Given graph G, delete minimum weight edges to cut graph into </a:t>
                </a:r>
                <a:br>
                  <a:rPr lang="en-US" sz="2400" dirty="0" smtClean="0">
                    <a:latin typeface="Gill Sans MT" panose="020B0502020104020203" pitchFamily="34" charset="0"/>
                  </a:rPr>
                </a:br>
                <a:r>
                  <a:rPr lang="en-US" sz="2400" dirty="0" smtClean="0">
                    <a:latin typeface="Gill Sans MT" panose="020B0502020104020203" pitchFamily="34" charset="0"/>
                  </a:rPr>
                  <a:t>	at least k components.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4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solidFill>
                      <a:srgbClr val="C00000"/>
                    </a:solidFill>
                    <a:latin typeface="Gill Sans MT" panose="020B0502020104020203" pitchFamily="34" charset="0"/>
                  </a:rPr>
                  <a:t>NP-hard</a:t>
                </a:r>
                <a:r>
                  <a:rPr lang="en-US" sz="2000" dirty="0">
                    <a:latin typeface="Gill Sans MT" panose="020B0502020104020203" pitchFamily="34" charset="0"/>
                  </a:rPr>
                  <a:t>								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  </a:t>
                </a:r>
                <a:r>
                  <a:rPr lang="en-US" sz="1600" dirty="0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[Goldschmidt </a:t>
                </a:r>
                <a:r>
                  <a:rPr lang="en-US" sz="1600" dirty="0" err="1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Hochbaum</a:t>
                </a:r>
                <a:r>
                  <a:rPr lang="en-US" sz="1600" dirty="0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 94]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 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rand min-cut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algo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 time</a:t>
                </a:r>
                <a:r>
                  <a:rPr lang="en-US" sz="2000" dirty="0">
                    <a:latin typeface="Gill Sans MT" panose="020B0502020104020203" pitchFamily="34" charset="0"/>
                  </a:rPr>
                  <a:t>				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    	   </a:t>
                </a:r>
                <a:r>
                  <a:rPr lang="en-US" sz="1600" dirty="0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[</a:t>
                </a:r>
                <a:r>
                  <a:rPr lang="en-US" sz="1600" dirty="0" err="1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Karger</a:t>
                </a:r>
                <a:r>
                  <a:rPr lang="en-US" sz="1600" dirty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 Stein 96]</a:t>
                </a:r>
                <a:r>
                  <a:rPr lang="en-US" sz="2000" dirty="0">
                    <a:latin typeface="Gill Sans MT" panose="020B0502020104020203" pitchFamily="34" charset="0"/>
                  </a:rPr>
                  <a:t> </a:t>
                </a: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det.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algo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time</a:t>
                </a:r>
                <a:r>
                  <a:rPr lang="en-US" sz="2000" dirty="0">
                    <a:latin typeface="Gill Sans MT" panose="020B0502020104020203" pitchFamily="34" charset="0"/>
                  </a:rPr>
                  <a:t>		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		</a:t>
                </a:r>
                <a:r>
                  <a:rPr lang="en-US" sz="2000" dirty="0">
                    <a:latin typeface="Gill Sans MT" panose="020B0502020104020203" pitchFamily="34" charset="0"/>
                  </a:rPr>
                  <a:t>			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       </a:t>
                </a:r>
                <a:r>
                  <a:rPr lang="en-US" sz="1600" dirty="0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[</a:t>
                </a:r>
                <a:r>
                  <a:rPr lang="en-US" sz="1600" dirty="0" err="1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Thorup</a:t>
                </a:r>
                <a:r>
                  <a:rPr lang="en-US" sz="1600" dirty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 00]</a:t>
                </a:r>
                <a:r>
                  <a:rPr lang="en-US" sz="2000" dirty="0">
                    <a:latin typeface="Gill Sans MT" panose="020B0502020104020203" pitchFamily="34" charset="0"/>
                  </a:rPr>
                  <a:t> </a:t>
                </a: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solidFill>
                      <a:srgbClr val="C00000"/>
                    </a:solidFill>
                    <a:latin typeface="Gill Sans MT" panose="020B0502020104020203" pitchFamily="34" charset="0"/>
                  </a:rPr>
                  <a:t>W[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  <a:latin typeface="Gill Sans MT" panose="020B0502020104020203" pitchFamily="34" charset="0"/>
                  </a:rPr>
                  <a:t>] hard with parameter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latin typeface="Gill Sans MT" panose="020B0502020104020203" pitchFamily="34" charset="0"/>
                  </a:rPr>
                  <a:t>						 </a:t>
                </a:r>
                <a:r>
                  <a:rPr lang="en-US" sz="1600" dirty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[Downey et al. </a:t>
                </a:r>
                <a:r>
                  <a:rPr lang="en-US" sz="1600" dirty="0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03]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 </a:t>
                </a: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2-approx		</a:t>
                </a:r>
                <a:r>
                  <a:rPr lang="en-US" sz="2000" dirty="0">
                    <a:latin typeface="Gill Sans MT" panose="020B0502020104020203" pitchFamily="34" charset="0"/>
                  </a:rPr>
                  <a:t>			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  			 </a:t>
                </a:r>
                <a:r>
                  <a:rPr lang="en-US" sz="1600" dirty="0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[</a:t>
                </a:r>
                <a:r>
                  <a:rPr lang="en-US" sz="1600" dirty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Saran </a:t>
                </a:r>
                <a:r>
                  <a:rPr lang="en-US" sz="1600" dirty="0" err="1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Vazirani</a:t>
                </a:r>
                <a:r>
                  <a:rPr lang="en-US" sz="1600" dirty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 95</a:t>
                </a:r>
                <a:r>
                  <a:rPr lang="en-US" sz="1600" dirty="0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]</a:t>
                </a:r>
                <a:endParaRPr lang="en-US" sz="2000" dirty="0" smtClean="0">
                  <a:solidFill>
                    <a:srgbClr val="FF9900"/>
                  </a:solidFill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solidFill>
                      <a:srgbClr val="C00000"/>
                    </a:solidFill>
                    <a:latin typeface="Gill Sans MT" panose="020B0502020104020203" pitchFamily="34" charset="0"/>
                  </a:rPr>
                  <a:t>(2-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  <a:latin typeface="Gill Sans MT" panose="020B0502020104020203" pitchFamily="34" charset="0"/>
                  </a:rPr>
                  <a:t>)-</a:t>
                </a:r>
                <a:r>
                  <a:rPr lang="en-US" sz="2000" dirty="0" err="1" smtClean="0">
                    <a:solidFill>
                      <a:srgbClr val="C00000"/>
                    </a:solidFill>
                    <a:latin typeface="Gill Sans MT" panose="020B0502020104020203" pitchFamily="34" charset="0"/>
                  </a:rPr>
                  <a:t>approx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Gill Sans MT" panose="020B0502020104020203" pitchFamily="34" charset="0"/>
                  </a:rPr>
                  <a:t> disproves Small Set Expansion </a:t>
                </a:r>
                <a:r>
                  <a:rPr lang="en-US" sz="2000" dirty="0">
                    <a:solidFill>
                      <a:srgbClr val="C00000"/>
                    </a:solidFill>
                    <a:latin typeface="Gill Sans MT" panose="020B0502020104020203" pitchFamily="34" charset="0"/>
                  </a:rPr>
                  <a:t>hypothesis</a:t>
                </a:r>
                <a:r>
                  <a:rPr lang="en-US" sz="2000" dirty="0">
                    <a:latin typeface="Gill Sans MT" panose="020B0502020104020203" pitchFamily="34" charset="0"/>
                  </a:rPr>
                  <a:t>			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   </a:t>
                </a:r>
                <a:r>
                  <a:rPr lang="en-US" sz="1600" dirty="0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[</a:t>
                </a:r>
                <a:r>
                  <a:rPr lang="en-US" sz="1600" dirty="0" err="1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Manurangsi</a:t>
                </a:r>
                <a:r>
                  <a:rPr lang="en-US" sz="1600" dirty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 17]</a:t>
                </a:r>
                <a:endParaRPr lang="en-US" sz="2000" dirty="0" smtClean="0">
                  <a:solidFill>
                    <a:srgbClr val="FF9900"/>
                  </a:solidFill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latin typeface="Gill Sans MT" panose="020B0502020104020203" pitchFamily="34" charset="0"/>
                  </a:rPr>
                  <a:t>Q: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Can </a:t>
                </a:r>
                <a:r>
                  <a:rPr lang="en-US" sz="2000" smtClean="0">
                    <a:latin typeface="Gill Sans MT" panose="020B0502020104020203" pitchFamily="34" charset="0"/>
                  </a:rPr>
                  <a:t>we do better?</a:t>
                </a:r>
                <a:endParaRPr lang="en-US" sz="20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  <a:blipFill>
                <a:blip r:embed="rId2"/>
                <a:stretch>
                  <a:fillRect l="-965" t="-1084" b="-3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12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8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do better? version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(approx. </a:t>
                </a:r>
                <a:r>
                  <a:rPr lang="en-US" dirty="0" err="1" smtClean="0"/>
                  <a:t>algos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9" name="Tit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  <a:latin typeface="Gill Sans MT" panose="020B0502020104020203" pitchFamily="34" charset="0"/>
                  </a:rPr>
                  <a:t> hard with parameter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			can’t do better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exactly</a:t>
                </a: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2000" dirty="0" smtClean="0">
                    <a:solidFill>
                      <a:srgbClr val="C00000"/>
                    </a:solidFill>
                    <a:latin typeface="Gill Sans MT" panose="020B0502020104020203" pitchFamily="34" charset="0"/>
                  </a:rPr>
                  <a:t>-</a:t>
                </a:r>
                <a:r>
                  <a:rPr lang="en-US" sz="2000" dirty="0" err="1" smtClean="0">
                    <a:solidFill>
                      <a:srgbClr val="C00000"/>
                    </a:solidFill>
                    <a:latin typeface="Gill Sans MT" panose="020B0502020104020203" pitchFamily="34" charset="0"/>
                  </a:rPr>
                  <a:t>approx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Gill Sans MT" panose="020B0502020104020203" pitchFamily="34" charset="0"/>
                  </a:rPr>
                  <a:t> disproves SSE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			can’t do better than 2x in poly time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latin typeface="Gill Sans MT" panose="020B0502020104020203" pitchFamily="34" charset="0"/>
                  </a:rPr>
                  <a:t>Q: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Can we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-approximation in FPT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?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b="1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latin typeface="Gill Sans MT" panose="020B0502020104020203" pitchFamily="34" charset="0"/>
                  </a:rPr>
                  <a:t>A: 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We don’t know, but…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Theorem: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1.8-approx in FPT time.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Today: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show ideas behind 1.999-approx in FPT time.</a:t>
                </a:r>
                <a:endParaRPr lang="en-US" sz="20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  <a:blipFill>
                <a:blip r:embed="rId4"/>
                <a:stretch>
                  <a:fillRect l="-663" t="-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43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8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do better? version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(exact </a:t>
                </a:r>
                <a:r>
                  <a:rPr lang="en-US" dirty="0" err="1" smtClean="0"/>
                  <a:t>algos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9" name="Tit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	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Gill Sans MT" panose="020B0502020104020203" pitchFamily="34" charset="0"/>
                  </a:rPr>
                  <a:t>at least as hard as clique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			may not beat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	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best exact algorithms 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 time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latin typeface="Gill Sans MT" panose="020B0502020104020203" pitchFamily="34" charset="0"/>
                  </a:rPr>
                  <a:t>Q: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Can we get tight results?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b="1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latin typeface="Gill Sans MT" panose="020B0502020104020203" pitchFamily="34" charset="0"/>
                  </a:rPr>
                  <a:t>A: 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We don’t know, but…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Theorem: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exact algorithms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/3)</m:t>
                        </m:r>
                      </m:sup>
                    </m:sSup>
                  </m:oMath>
                </a14:m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Today </a:t>
                </a:r>
                <a:r>
                  <a:rPr lang="en-US" sz="2000" b="1" smtClean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(probably not):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show ideas behind algorithm that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/3)</m:t>
                        </m:r>
                      </m:sup>
                    </m:sSup>
                  </m:oMath>
                </a14:m>
                <a:endParaRPr lang="en-US" sz="2000" dirty="0"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  <a:blipFill>
                <a:blip r:embed="rId4"/>
                <a:stretch>
                  <a:fillRect l="-663" t="-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369257" y="4744652"/>
                <a:ext cx="906851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r>
                  <a:rPr lang="en-US" dirty="0" smtClean="0"/>
                  <a:t>”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9257" y="4744652"/>
                <a:ext cx="906851" cy="379656"/>
              </a:xfrm>
              <a:prstGeom prst="rect">
                <a:avLst/>
              </a:prstGeom>
              <a:blipFill>
                <a:blip r:embed="rId5"/>
                <a:stretch>
                  <a:fillRect l="-6040" t="-4762" r="-5369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76752" y="5414909"/>
                <a:ext cx="906851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r>
                  <a:rPr lang="en-US" dirty="0" smtClean="0"/>
                  <a:t>”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752" y="5414909"/>
                <a:ext cx="906851" cy="379656"/>
              </a:xfrm>
              <a:prstGeom prst="rect">
                <a:avLst/>
              </a:prstGeom>
              <a:blipFill>
                <a:blip r:embed="rId6"/>
                <a:stretch>
                  <a:fillRect l="-5369" t="-4762" r="-6040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369256" y="1790555"/>
                <a:ext cx="910057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/3</m:t>
                        </m:r>
                      </m:sup>
                    </m:sSup>
                  </m:oMath>
                </a14:m>
                <a:r>
                  <a:rPr lang="en-US" dirty="0" smtClean="0"/>
                  <a:t>”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9256" y="1790555"/>
                <a:ext cx="910057" cy="379656"/>
              </a:xfrm>
              <a:prstGeom prst="rect">
                <a:avLst/>
              </a:prstGeom>
              <a:blipFill>
                <a:blip r:embed="rId7"/>
                <a:stretch>
                  <a:fillRect l="-6040" t="-6452" r="-536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46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8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result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: FPT </a:t>
                </a:r>
                <a:r>
                  <a:rPr lang="en-US" dirty="0" err="1" smtClean="0"/>
                  <a:t>approx</a:t>
                </a:r>
                <a:endParaRPr lang="en-US" dirty="0"/>
              </a:p>
            </p:txBody>
          </p:sp>
        </mc:Choice>
        <mc:Fallback xmlns="">
          <p:sp>
            <p:nvSpPr>
              <p:cNvPr id="9" name="Tit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solidFill>
                      <a:srgbClr val="0000FF"/>
                    </a:solidFill>
                    <a:latin typeface="Gill Sans MT" panose="020B0502020104020203" pitchFamily="34" charset="0"/>
                  </a:rPr>
                  <a:t>Theorem: </a:t>
                </a:r>
                <a:r>
                  <a:rPr lang="en-US" sz="2000" b="1" dirty="0" smtClean="0">
                    <a:latin typeface="Gill Sans MT" panose="020B0502020104020203" pitchFamily="34" charset="0"/>
                  </a:rPr>
                  <a:t>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1.999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-approx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-cut in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𝑝𝑜𝑙𝑦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The main ideas:</a:t>
                </a:r>
              </a:p>
              <a:p>
                <a:pPr marL="800100" lvl="1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greedy </a:t>
                </a:r>
                <a:r>
                  <a:rPr lang="en-US" sz="2000" dirty="0" err="1" smtClean="0">
                    <a:latin typeface="Gill Sans MT" panose="020B0502020104020203" pitchFamily="34" charset="0"/>
                  </a:rPr>
                  <a:t>algo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 is 2-approx.</a:t>
                </a:r>
              </a:p>
              <a:p>
                <a:pPr marL="800100" lvl="1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800100" lvl="1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if greedy is better, we’re done</a:t>
                </a:r>
              </a:p>
              <a:p>
                <a:pPr marL="1257300" lvl="2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look at instances where greedy does poorly</a:t>
                </a:r>
              </a:p>
              <a:p>
                <a:pPr marL="800100" lvl="1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bad examples have special structure</a:t>
                </a:r>
              </a:p>
              <a:p>
                <a:pPr marL="800100" lvl="1" indent="-342900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exploit structure via another algorithm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  <a:blipFill>
                <a:blip r:embed="rId4"/>
                <a:stretch>
                  <a:fillRect l="-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025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greedy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dirty="0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[Saran </a:t>
                </a:r>
                <a:r>
                  <a:rPr lang="en-US" dirty="0" err="1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Vazirani</a:t>
                </a:r>
                <a:r>
                  <a:rPr lang="en-US" dirty="0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 95]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greedy algorithm is 2-approximate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Gill Sans MT" panose="020B0502020104020203" pitchFamily="34" charset="0"/>
                  </a:rPr>
                  <a:t>	</a:t>
                </a:r>
                <a:r>
                  <a:rPr lang="en-US" sz="2000" dirty="0" smtClean="0">
                    <a:solidFill>
                      <a:srgbClr val="7030A0"/>
                    </a:solidFill>
                    <a:latin typeface="Gill Sans MT" panose="020B05020201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US" sz="2000" dirty="0">
                    <a:solidFill>
                      <a:srgbClr val="7030A0"/>
                    </a:solidFill>
                    <a:latin typeface="Gill Sans MT" panose="020B0502020104020203" pitchFamily="34" charset="0"/>
                  </a:rPr>
                  <a:t>iterations, greedily take the min global cut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latin typeface="Gill Sans MT" panose="020B0502020104020203" pitchFamily="34" charset="0"/>
                  </a:rPr>
                  <a:t>Proof: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</a:t>
                </a:r>
                <a:r>
                  <a:rPr lang="en-US" sz="2000" dirty="0">
                    <a:latin typeface="Gill Sans MT" panose="020B0502020104020203" pitchFamily="34" charset="0"/>
                  </a:rPr>
                  <a:t>is possible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cut</a:t>
                </a:r>
                <a:r>
                  <a:rPr lang="en-US" sz="2000" dirty="0"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.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	either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>
                    <a:latin typeface="Gill Sans MT" panose="020B0502020104020203" pitchFamily="34" charset="0"/>
                  </a:rPr>
                  <a:t>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is a possible </a:t>
                </a:r>
                <a:r>
                  <a:rPr lang="en-US" sz="2000" dirty="0">
                    <a:latin typeface="Gill Sans MT" panose="020B0502020104020203" pitchFamily="34" charset="0"/>
                  </a:rPr>
                  <a:t>cut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.</a:t>
                </a: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	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, our cut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.</a:t>
                </a: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	Hence our cost is at most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2(1−1/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times OPT.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  <a:blipFill>
                <a:blip r:embed="rId2"/>
                <a:stretch>
                  <a:fillRect l="-663"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94809" y="1961542"/>
                <a:ext cx="36570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≤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≤ … ≤|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0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809" y="1961542"/>
                <a:ext cx="3657028" cy="400110"/>
              </a:xfrm>
              <a:prstGeom prst="rect">
                <a:avLst/>
              </a:prstGeom>
              <a:blipFill>
                <a:blip r:embed="rId3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538941" y="2560084"/>
                <a:ext cx="2669000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𝑂𝑃𝑇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941" y="2560084"/>
                <a:ext cx="2669000" cy="8392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lides.pdf - Sumatra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6" t="44918" r="46194" b="14864"/>
          <a:stretch/>
        </p:blipFill>
        <p:spPr>
          <a:xfrm>
            <a:off x="7566540" y="3594371"/>
            <a:ext cx="3657600" cy="2758191"/>
          </a:xfrm>
          <a:prstGeom prst="rect">
            <a:avLst/>
          </a:prstGeom>
        </p:spPr>
      </p:pic>
      <p:pic>
        <p:nvPicPr>
          <p:cNvPr id="6" name="Picture 5" descr="slides.pdf - Sumatra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3" t="45027" r="46761" b="15410"/>
          <a:stretch/>
        </p:blipFill>
        <p:spPr>
          <a:xfrm>
            <a:off x="7461608" y="3601867"/>
            <a:ext cx="3702570" cy="2713219"/>
          </a:xfrm>
          <a:prstGeom prst="rect">
            <a:avLst/>
          </a:prstGeom>
        </p:spPr>
      </p:pic>
      <p:pic>
        <p:nvPicPr>
          <p:cNvPr id="7" name="Picture 6" descr="slides.pdf - Sumatra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7" t="45792" r="46406" b="16721"/>
          <a:stretch/>
        </p:blipFill>
        <p:spPr>
          <a:xfrm>
            <a:off x="7656480" y="3654332"/>
            <a:ext cx="3545174" cy="2570814"/>
          </a:xfrm>
          <a:prstGeom prst="rect">
            <a:avLst/>
          </a:prstGeom>
        </p:spPr>
      </p:pic>
      <p:pic>
        <p:nvPicPr>
          <p:cNvPr id="9" name="Picture 8" descr="slides.pdf - SumatraPD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9" t="45464" r="47896" b="17923"/>
          <a:stretch/>
        </p:blipFill>
        <p:spPr>
          <a:xfrm>
            <a:off x="7671470" y="3631847"/>
            <a:ext cx="3372787" cy="251085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05731" y="5553856"/>
            <a:ext cx="172387" cy="1573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9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dirty="0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[Saran </a:t>
                </a:r>
                <a:r>
                  <a:rPr lang="en-US" dirty="0" err="1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Vazirani</a:t>
                </a:r>
                <a:r>
                  <a:rPr lang="en-US" dirty="0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 95]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greedy algorithm is 2-approximate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Gill Sans MT" panose="020B0502020104020203" pitchFamily="34" charset="0"/>
                  </a:rPr>
                  <a:t>	</a:t>
                </a:r>
                <a:r>
                  <a:rPr lang="en-US" sz="2000" dirty="0" smtClean="0">
                    <a:solidFill>
                      <a:srgbClr val="7030A0"/>
                    </a:solidFill>
                    <a:latin typeface="Gill Sans MT" panose="020B05020201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US" sz="2000" dirty="0">
                    <a:solidFill>
                      <a:srgbClr val="7030A0"/>
                    </a:solidFill>
                    <a:latin typeface="Gill Sans MT" panose="020B0502020104020203" pitchFamily="34" charset="0"/>
                  </a:rPr>
                  <a:t>iterations, greedily take the min global cut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latin typeface="Gill Sans MT" panose="020B0502020104020203" pitchFamily="34" charset="0"/>
                  </a:rPr>
                  <a:t>Proof: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</a:t>
                </a:r>
                <a:r>
                  <a:rPr lang="en-US" sz="2000" dirty="0">
                    <a:latin typeface="Gill Sans MT" panose="020B0502020104020203" pitchFamily="34" charset="0"/>
                  </a:rPr>
                  <a:t>is possible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cut</a:t>
                </a:r>
                <a:r>
                  <a:rPr lang="en-US" sz="2000" dirty="0"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.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	either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>
                    <a:latin typeface="Gill Sans MT" panose="020B0502020104020203" pitchFamily="34" charset="0"/>
                  </a:rPr>
                  <a:t>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is a possible </a:t>
                </a:r>
                <a:r>
                  <a:rPr lang="en-US" sz="2000" dirty="0">
                    <a:latin typeface="Gill Sans MT" panose="020B0502020104020203" pitchFamily="34" charset="0"/>
                  </a:rPr>
                  <a:t>cut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.</a:t>
                </a: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	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, our cut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.</a:t>
                </a: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	Hence our cost is at most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2(1−1/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times OPT.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  <a:blipFill>
                <a:blip r:embed="rId2"/>
                <a:stretch>
                  <a:fillRect l="-663"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94809" y="1961542"/>
                <a:ext cx="36570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≤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≤ … ≤|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0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809" y="1961542"/>
                <a:ext cx="3657028" cy="400110"/>
              </a:xfrm>
              <a:prstGeom prst="rect">
                <a:avLst/>
              </a:prstGeom>
              <a:blipFill>
                <a:blip r:embed="rId3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538941" y="2560084"/>
                <a:ext cx="2669000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𝑂𝑃𝑇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941" y="2560084"/>
                <a:ext cx="2669000" cy="8392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slides-old.pdf - Sumatra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37060" r="37117" b="29029"/>
          <a:stretch/>
        </p:blipFill>
        <p:spPr>
          <a:xfrm>
            <a:off x="7995751" y="3794400"/>
            <a:ext cx="3156086" cy="2529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05731" y="5553856"/>
            <a:ext cx="172387" cy="1573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3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 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dirty="0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[Saran </a:t>
                </a:r>
                <a:r>
                  <a:rPr lang="en-US" dirty="0" err="1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Vazirani</a:t>
                </a:r>
                <a:r>
                  <a:rPr lang="en-US" dirty="0" smtClean="0">
                    <a:solidFill>
                      <a:srgbClr val="FF9900"/>
                    </a:solidFill>
                    <a:latin typeface="Gill Sans MT" panose="020B0502020104020203" pitchFamily="34" charset="0"/>
                  </a:rPr>
                  <a:t> 95]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greedy algorithm is 2-approximate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>
                    <a:latin typeface="Gill Sans MT" panose="020B0502020104020203" pitchFamily="34" charset="0"/>
                  </a:rPr>
                  <a:t>	</a:t>
                </a:r>
                <a:r>
                  <a:rPr lang="en-US" sz="2000" dirty="0" smtClean="0">
                    <a:solidFill>
                      <a:srgbClr val="7030A0"/>
                    </a:solidFill>
                    <a:latin typeface="Gill Sans MT" panose="020B05020201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  <a:latin typeface="Gill Sans MT" panose="020B0502020104020203" pitchFamily="34" charset="0"/>
                  </a:rPr>
                  <a:t> </a:t>
                </a:r>
                <a:r>
                  <a:rPr lang="en-US" sz="2000" dirty="0">
                    <a:solidFill>
                      <a:srgbClr val="7030A0"/>
                    </a:solidFill>
                    <a:latin typeface="Gill Sans MT" panose="020B0502020104020203" pitchFamily="34" charset="0"/>
                  </a:rPr>
                  <a:t>iterations, greedily take the min global cut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b="1" dirty="0" smtClean="0">
                    <a:latin typeface="Gill Sans MT" panose="020B0502020104020203" pitchFamily="34" charset="0"/>
                  </a:rPr>
                  <a:t>Proof: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</a:t>
                </a:r>
                <a:r>
                  <a:rPr lang="en-US" sz="2000" dirty="0">
                    <a:latin typeface="Gill Sans MT" panose="020B0502020104020203" pitchFamily="34" charset="0"/>
                  </a:rPr>
                  <a:t>is possible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cut</a:t>
                </a:r>
                <a:r>
                  <a:rPr lang="en-US" sz="2000" dirty="0">
                    <a:latin typeface="Gill Sans MT" panose="020B05020201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.</a:t>
                </a: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	either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>
                    <a:latin typeface="Gill Sans MT" panose="020B0502020104020203" pitchFamily="34" charset="0"/>
                  </a:rPr>
                  <a:t> </a:t>
                </a:r>
                <a:r>
                  <a:rPr lang="en-US" sz="2000" dirty="0" smtClean="0">
                    <a:latin typeface="Gill Sans MT" panose="020B0502020104020203" pitchFamily="34" charset="0"/>
                  </a:rPr>
                  <a:t>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 is a possible </a:t>
                </a:r>
                <a:r>
                  <a:rPr lang="en-US" sz="2000" dirty="0">
                    <a:latin typeface="Gill Sans MT" panose="020B0502020104020203" pitchFamily="34" charset="0"/>
                  </a:rPr>
                  <a:t>cut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.</a:t>
                </a: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 smtClean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	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, our cut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.</a:t>
                </a: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endParaRPr lang="en-US" sz="2000" dirty="0">
                  <a:latin typeface="Gill Sans MT" panose="020B0502020104020203" pitchFamily="34" charset="0"/>
                </a:endParaRPr>
              </a:p>
              <a:p>
                <a:pPr marL="342900" indent="-342900">
                  <a:spcBef>
                    <a:spcPct val="20000"/>
                  </a:spcBef>
                  <a:defRPr/>
                </a:pPr>
                <a:r>
                  <a:rPr lang="en-US" sz="2000" dirty="0" smtClean="0">
                    <a:latin typeface="Gill Sans MT" panose="020B0502020104020203" pitchFamily="34" charset="0"/>
                  </a:rPr>
                  <a:t>	Hence our cost is at most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2(1−1/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 smtClean="0">
                    <a:latin typeface="Gill Sans MT" panose="020B0502020104020203" pitchFamily="34" charset="0"/>
                  </a:rPr>
                  <a:t>times OPT.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63110"/>
                <a:ext cx="10108286" cy="4499545"/>
              </a:xfrm>
              <a:prstGeom prst="rect">
                <a:avLst/>
              </a:prstGeom>
              <a:blipFill>
                <a:blip r:embed="rId2"/>
                <a:stretch>
                  <a:fillRect l="-663"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494809" y="1961542"/>
                <a:ext cx="36570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≤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≤ … ≤|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𝜕</m:t>
                      </m:r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0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809" y="1961542"/>
                <a:ext cx="3657028" cy="400110"/>
              </a:xfrm>
              <a:prstGeom prst="rect">
                <a:avLst/>
              </a:prstGeom>
              <a:blipFill>
                <a:blip r:embed="rId3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538941" y="2560084"/>
                <a:ext cx="2669000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𝑂𝑃𝑇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8941" y="2560084"/>
                <a:ext cx="2669000" cy="8392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8190500" y="4034981"/>
            <a:ext cx="1022400" cy="907200"/>
            <a:chOff x="7732800" y="4276800"/>
            <a:chExt cx="1022400" cy="907200"/>
          </a:xfrm>
        </p:grpSpPr>
        <p:sp>
          <p:nvSpPr>
            <p:cNvPr id="5" name="Regular Pentagon 4"/>
            <p:cNvSpPr/>
            <p:nvPr/>
          </p:nvSpPr>
          <p:spPr>
            <a:xfrm>
              <a:off x="7732800" y="4276800"/>
              <a:ext cx="1022400" cy="907200"/>
            </a:xfrm>
            <a:prstGeom prst="pentagon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5" idx="1"/>
              <a:endCxn id="5" idx="5"/>
            </p:cNvCxnSpPr>
            <p:nvPr/>
          </p:nvCxnSpPr>
          <p:spPr>
            <a:xfrm>
              <a:off x="7732801" y="4623319"/>
              <a:ext cx="1022398" cy="0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0"/>
              <a:endCxn id="5" idx="2"/>
            </p:cNvCxnSpPr>
            <p:nvPr/>
          </p:nvCxnSpPr>
          <p:spPr>
            <a:xfrm flipH="1">
              <a:off x="7928062" y="4276800"/>
              <a:ext cx="315938" cy="907198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0"/>
              <a:endCxn id="5" idx="4"/>
            </p:cNvCxnSpPr>
            <p:nvPr/>
          </p:nvCxnSpPr>
          <p:spPr>
            <a:xfrm>
              <a:off x="8244000" y="4276800"/>
              <a:ext cx="315938" cy="907198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2"/>
              <a:endCxn id="5" idx="5"/>
            </p:cNvCxnSpPr>
            <p:nvPr/>
          </p:nvCxnSpPr>
          <p:spPr>
            <a:xfrm flipV="1">
              <a:off x="7928062" y="4623319"/>
              <a:ext cx="827137" cy="560679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5" idx="1"/>
              <a:endCxn id="5" idx="4"/>
            </p:cNvCxnSpPr>
            <p:nvPr/>
          </p:nvCxnSpPr>
          <p:spPr>
            <a:xfrm>
              <a:off x="7732801" y="4623319"/>
              <a:ext cx="827137" cy="560679"/>
            </a:xfrm>
            <a:prstGeom prst="line">
              <a:avLst/>
            </a:prstGeom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Dodecagon 18"/>
          <p:cNvSpPr/>
          <p:nvPr/>
        </p:nvSpPr>
        <p:spPr>
          <a:xfrm>
            <a:off x="9873441" y="3683100"/>
            <a:ext cx="1396200" cy="1396800"/>
          </a:xfrm>
          <a:prstGeom prst="dodecagon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537936" y="5233109"/>
                <a:ext cx="4252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936" y="5233109"/>
                <a:ext cx="42524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257673" y="5169191"/>
                <a:ext cx="797591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99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7673" y="5169191"/>
                <a:ext cx="797591" cy="4392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240708" y="5590432"/>
                <a:ext cx="101970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degree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708" y="5590432"/>
                <a:ext cx="1019703" cy="307777"/>
              </a:xfrm>
              <a:prstGeom prst="rect">
                <a:avLst/>
              </a:prstGeom>
              <a:blipFill>
                <a:blip r:embed="rId7"/>
                <a:stretch>
                  <a:fillRect l="-1796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943986" y="5585415"/>
                <a:ext cx="1315745" cy="398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degree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99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3986" y="5585415"/>
                <a:ext cx="1315745" cy="398314"/>
              </a:xfrm>
              <a:prstGeom prst="rect">
                <a:avLst/>
              </a:prstGeom>
              <a:blipFill>
                <a:blip r:embed="rId8"/>
                <a:stretch>
                  <a:fillRect l="-1389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324321" y="5907889"/>
                <a:ext cx="936090" cy="454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opt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321" y="5907889"/>
                <a:ext cx="936090" cy="454483"/>
              </a:xfrm>
              <a:prstGeom prst="rect">
                <a:avLst/>
              </a:prstGeom>
              <a:blipFill>
                <a:blip r:embed="rId9"/>
                <a:stretch>
                  <a:fillRect l="-1961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187307" y="5935973"/>
                <a:ext cx="1106265" cy="398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alg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99</m:t>
                        </m:r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7307" y="5935973"/>
                <a:ext cx="1106265" cy="398314"/>
              </a:xfrm>
              <a:prstGeom prst="rect">
                <a:avLst/>
              </a:prstGeom>
              <a:blipFill>
                <a:blip r:embed="rId10"/>
                <a:stretch>
                  <a:fillRect l="-1648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6505731" y="5553856"/>
            <a:ext cx="172387" cy="1573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469</Words>
  <Application>Microsoft Office PowerPoint</Application>
  <PresentationFormat>Widescreen</PresentationFormat>
  <Paragraphs>287</Paragraphs>
  <Slides>23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Gill Sans MT</vt:lpstr>
      <vt:lpstr>Wingdings</vt:lpstr>
      <vt:lpstr>Office Theme</vt:lpstr>
      <vt:lpstr>the k-cut problem better approximate and exact algorithms</vt:lpstr>
      <vt:lpstr>fine-grained approximation algorithms</vt:lpstr>
      <vt:lpstr>the k-cut problem</vt:lpstr>
      <vt:lpstr>do better? version 1 (approx. algos)</vt:lpstr>
      <vt:lpstr>do better? version 2 (exact algos)</vt:lpstr>
      <vt:lpstr>result #1: FPT approx</vt:lpstr>
      <vt:lpstr>the greedy algorithm</vt:lpstr>
      <vt:lpstr>tight examples</vt:lpstr>
      <vt:lpstr>tight examples</vt:lpstr>
      <vt:lpstr>idea #1: branching</vt:lpstr>
      <vt:lpstr>all cuts smaller than ∂S_1^∗ </vt:lpstr>
      <vt:lpstr>idea #2: if there are gaps…</vt:lpstr>
      <vt:lpstr>hard case for greedy</vt:lpstr>
      <vt:lpstr>crossing cuts</vt:lpstr>
      <vt:lpstr>crossing cuts</vt:lpstr>
      <vt:lpstr>special case: “partial vertex cover”</vt:lpstr>
      <vt:lpstr>to recap</vt:lpstr>
      <vt:lpstr>result #2: faster exact algos</vt:lpstr>
      <vt:lpstr>Thorup’s tree theorem</vt:lpstr>
      <vt:lpstr>special case: k-1 incomparable crossings</vt:lpstr>
      <vt:lpstr>reducing crossings</vt:lpstr>
      <vt:lpstr>recap of result #2: faster exact algos</vt:lpstr>
      <vt:lpstr>in summary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Algorithms with recourse</dc:title>
  <dc:creator>Anupam Gupta</dc:creator>
  <cp:lastModifiedBy>Anupam Gupta</cp:lastModifiedBy>
  <cp:revision>240</cp:revision>
  <dcterms:created xsi:type="dcterms:W3CDTF">2017-04-15T00:33:07Z</dcterms:created>
  <dcterms:modified xsi:type="dcterms:W3CDTF">2018-05-24T18:54:34Z</dcterms:modified>
</cp:coreProperties>
</file>