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540" r:id="rId2"/>
    <p:sldId id="517" r:id="rId3"/>
    <p:sldId id="501" r:id="rId4"/>
    <p:sldId id="289" r:id="rId5"/>
    <p:sldId id="585" r:id="rId6"/>
    <p:sldId id="293" r:id="rId7"/>
    <p:sldId id="587" r:id="rId8"/>
    <p:sldId id="295" r:id="rId9"/>
    <p:sldId id="598" r:id="rId10"/>
    <p:sldId id="302" r:id="rId11"/>
    <p:sldId id="258" r:id="rId12"/>
    <p:sldId id="557" r:id="rId13"/>
    <p:sldId id="581" r:id="rId14"/>
    <p:sldId id="538" r:id="rId15"/>
    <p:sldId id="591" r:id="rId16"/>
    <p:sldId id="582" r:id="rId17"/>
    <p:sldId id="270" r:id="rId18"/>
    <p:sldId id="583" r:id="rId19"/>
    <p:sldId id="572" r:id="rId20"/>
    <p:sldId id="588" r:id="rId21"/>
    <p:sldId id="541" r:id="rId22"/>
    <p:sldId id="592" r:id="rId23"/>
    <p:sldId id="542" r:id="rId24"/>
    <p:sldId id="543" r:id="rId25"/>
    <p:sldId id="544" r:id="rId26"/>
    <p:sldId id="545" r:id="rId27"/>
    <p:sldId id="546" r:id="rId28"/>
    <p:sldId id="549" r:id="rId29"/>
    <p:sldId id="593" r:id="rId30"/>
    <p:sldId id="597" r:id="rId31"/>
    <p:sldId id="595" r:id="rId32"/>
    <p:sldId id="547" r:id="rId33"/>
    <p:sldId id="599" r:id="rId34"/>
    <p:sldId id="548" r:id="rId35"/>
    <p:sldId id="551" r:id="rId36"/>
    <p:sldId id="589" r:id="rId37"/>
    <p:sldId id="523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521415D9-36F7-43E2-AB2F-B90AF26B5E84}">
      <p14:sectionLst xmlns:p14="http://schemas.microsoft.com/office/powerpoint/2010/main">
        <p14:section name="Default Section" id="{3B57C7A3-D011-4FCC-B170-BF06059F2D2D}">
          <p14:sldIdLst>
            <p14:sldId id="540"/>
            <p14:sldId id="517"/>
            <p14:sldId id="501"/>
            <p14:sldId id="289"/>
            <p14:sldId id="585"/>
            <p14:sldId id="293"/>
            <p14:sldId id="587"/>
            <p14:sldId id="295"/>
            <p14:sldId id="598"/>
          </p14:sldIdLst>
        </p14:section>
        <p14:section name="Set Cover" id="{F7FCEFAC-D47E-4FB0-92DC-F68C245954B2}">
          <p14:sldIdLst>
            <p14:sldId id="302"/>
            <p14:sldId id="258"/>
            <p14:sldId id="557"/>
            <p14:sldId id="581"/>
            <p14:sldId id="538"/>
            <p14:sldId id="591"/>
            <p14:sldId id="582"/>
            <p14:sldId id="270"/>
            <p14:sldId id="583"/>
            <p14:sldId id="572"/>
            <p14:sldId id="588"/>
          </p14:sldIdLst>
        </p14:section>
        <p14:section name="Online W/ Sample" id="{9C6A4343-F393-43E2-BE51-B532B439C7AD}">
          <p14:sldIdLst>
            <p14:sldId id="541"/>
            <p14:sldId id="592"/>
            <p14:sldId id="542"/>
            <p14:sldId id="543"/>
            <p14:sldId id="544"/>
            <p14:sldId id="545"/>
            <p14:sldId id="546"/>
            <p14:sldId id="549"/>
            <p14:sldId id="593"/>
            <p14:sldId id="597"/>
            <p14:sldId id="595"/>
            <p14:sldId id="547"/>
            <p14:sldId id="599"/>
            <p14:sldId id="548"/>
            <p14:sldId id="551"/>
            <p14:sldId id="589"/>
          </p14:sldIdLst>
        </p14:section>
        <p14:section name="Wrapup" id="{AF1E8D60-6E5D-4947-8591-8A593909F9B8}">
          <p14:sldIdLst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3300"/>
    <a:srgbClr val="0033CC"/>
    <a:srgbClr val="4343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6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80" y="36"/>
      </p:cViewPr>
      <p:guideLst>
        <p:guide orient="horz" pos="75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1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5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4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2262" y="13074598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rPr dirty="0"/>
              <a:t>“Notable Quote”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>
            <a:extLst>
              <a:ext uri="{FF2B5EF4-FFF2-40B4-BE49-F238E27FC236}">
                <a16:creationId xmlns:a16="http://schemas.microsoft.com/office/drawing/2014/main" id="{599E83B7-A0E1-4840-91DF-96DBC5416C4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22CCDEF8-7F8E-44AF-8C02-21222566DAC0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C337EC31-CCC3-49D5-8397-FA1C9704547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E13B3712-5F8B-461C-ADD6-0229D8638A7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4598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2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rPr dirty="0"/>
              <a:t>Presentation Subtitle 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rPr dirty="0"/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8832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rPr dirty="0"/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4598"/>
            <a:ext cx="379477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4" r:id="rId11"/>
    <p:sldLayoutId id="2147483665" r:id="rId1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4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.jpeg"/><Relationship Id="rId21" Type="http://schemas.openxmlformats.org/officeDocument/2006/relationships/image" Target="../media/image16.jpeg"/><Relationship Id="rId7" Type="http://schemas.openxmlformats.org/officeDocument/2006/relationships/image" Target="../media/image9.jpe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4.jpeg"/><Relationship Id="rId16" Type="http://schemas.openxmlformats.org/officeDocument/2006/relationships/image" Target="NUL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NULL"/><Relationship Id="rId5" Type="http://schemas.openxmlformats.org/officeDocument/2006/relationships/image" Target="../media/image7.jpeg"/><Relationship Id="rId15" Type="http://schemas.openxmlformats.org/officeDocument/2006/relationships/image" Target="NULL"/><Relationship Id="rId23" Type="http://schemas.openxmlformats.org/officeDocument/2006/relationships/image" Target="../media/image18.jpeg"/><Relationship Id="rId10" Type="http://schemas.openxmlformats.org/officeDocument/2006/relationships/image" Target="../media/image12.jpeg"/><Relationship Id="rId19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4.png"/><Relationship Id="rId2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4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3.png"/><Relationship Id="rId10" Type="http://schemas.openxmlformats.org/officeDocument/2006/relationships/image" Target="../media/image12.jpeg"/><Relationship Id="rId19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NUL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.png"/><Relationship Id="rId4" Type="http://schemas.openxmlformats.org/officeDocument/2006/relationships/image" Target="NUL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0" Type="http://schemas.openxmlformats.org/officeDocument/2006/relationships/image" Target="../media/image291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10.png"/><Relationship Id="rId7" Type="http://schemas.openxmlformats.org/officeDocument/2006/relationships/image" Target="../media/image35.png"/><Relationship Id="rId2" Type="http://schemas.openxmlformats.org/officeDocument/2006/relationships/image" Target="../media/image2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35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10" Type="http://schemas.openxmlformats.org/officeDocument/2006/relationships/image" Target="../media/image380.png"/><Relationship Id="rId4" Type="http://schemas.openxmlformats.org/officeDocument/2006/relationships/image" Target="../media/image51.png"/><Relationship Id="rId9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0" Type="http://schemas.openxmlformats.org/officeDocument/2006/relationships/image" Target="../media/image74.png"/><Relationship Id="rId9" Type="http://schemas.openxmlformats.org/officeDocument/2006/relationships/image" Target="../media/image29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0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964AA-0B91-4B8E-8D6F-2D30D5BE203C}"/>
              </a:ext>
            </a:extLst>
          </p:cNvPr>
          <p:cNvSpPr/>
          <p:nvPr/>
        </p:nvSpPr>
        <p:spPr>
          <a:xfrm>
            <a:off x="0" y="11257280"/>
            <a:ext cx="24384000" cy="245872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51" name="Random Order Set Cover is as Easy as Offline"/>
          <p:cNvSpPr txBox="1">
            <a:spLocks noGrp="1"/>
          </p:cNvSpPr>
          <p:nvPr>
            <p:ph type="ctrTitle"/>
          </p:nvPr>
        </p:nvSpPr>
        <p:spPr>
          <a:xfrm>
            <a:off x="1206498" y="4399280"/>
            <a:ext cx="21971004" cy="33685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9600" b="1" dirty="0">
                <a:solidFill>
                  <a:srgbClr val="FFFF00"/>
                </a:solidFill>
              </a:rPr>
              <a:t>Beyond the Worst-Case in Online Algorithms</a:t>
            </a:r>
            <a:endParaRPr lang="en-US" sz="9700" b="1" dirty="0">
              <a:solidFill>
                <a:srgbClr val="FFFF00"/>
              </a:solidFill>
            </a:endParaRPr>
          </a:p>
        </p:txBody>
      </p:sp>
      <p:sp>
        <p:nvSpPr>
          <p:cNvPr id="154" name="Anupam Gupta (CMU), Greg Kehne (Harvard), and Roie Levin (CMU)"/>
          <p:cNvSpPr txBox="1"/>
          <p:nvPr/>
        </p:nvSpPr>
        <p:spPr>
          <a:xfrm>
            <a:off x="1206498" y="10620478"/>
            <a:ext cx="21971003" cy="2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45719" rIns="45719" anchor="b">
            <a:normAutofit/>
          </a:bodyPr>
          <a:lstStyle/>
          <a:p>
            <a:pPr algn="l" defTabSz="536575">
              <a:defRPr sz="3575"/>
            </a:pPr>
            <a:r>
              <a:rPr lang="en-US" sz="4400" b="1" dirty="0">
                <a:solidFill>
                  <a:srgbClr val="7030A0"/>
                </a:solidFill>
              </a:rPr>
              <a:t>Anupam Gupta (NYU)</a:t>
            </a:r>
            <a:endParaRPr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0C6F2-FBFB-47B7-8476-BB0FBAD9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59" y="12055200"/>
            <a:ext cx="7273621" cy="9663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"/>
          <p:cNvGrpSpPr/>
          <p:nvPr/>
        </p:nvGrpSpPr>
        <p:grpSpPr>
          <a:xfrm>
            <a:off x="2284178" y="9903994"/>
            <a:ext cx="944162" cy="826738"/>
            <a:chOff x="0" y="0"/>
            <a:chExt cx="944160" cy="826736"/>
          </a:xfrm>
        </p:grpSpPr>
        <p:sp>
          <p:nvSpPr>
            <p:cNvPr id="206" name="Circle"/>
            <p:cNvSpPr/>
            <p:nvPr/>
          </p:nvSpPr>
          <p:spPr>
            <a:xfrm>
              <a:off x="666449" y="549025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"/>
                <p:cNvSpPr txBox="1"/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07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blipFill>
                  <a:blip r:embed="rId2"/>
                  <a:stretch>
                    <a:fillRect l="-1976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1" name="Group"/>
          <p:cNvGrpSpPr/>
          <p:nvPr/>
        </p:nvGrpSpPr>
        <p:grpSpPr>
          <a:xfrm>
            <a:off x="2268575" y="6056347"/>
            <a:ext cx="1270001" cy="1794299"/>
            <a:chOff x="263796" y="0"/>
            <a:chExt cx="1270000" cy="1794298"/>
          </a:xfrm>
        </p:grpSpPr>
        <p:sp>
          <p:nvSpPr>
            <p:cNvPr id="209" name="Circle"/>
            <p:cNvSpPr/>
            <p:nvPr/>
          </p:nvSpPr>
          <p:spPr>
            <a:xfrm>
              <a:off x="806993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"/>
                <p:cNvSpPr/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10" name="Tex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blipFill>
                  <a:blip r:embed="rId3"/>
                  <a:stretch>
                    <a:fillRect l="-26794" t="-480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Group"/>
          <p:cNvGrpSpPr/>
          <p:nvPr/>
        </p:nvGrpSpPr>
        <p:grpSpPr>
          <a:xfrm>
            <a:off x="5697940" y="7299482"/>
            <a:ext cx="1075567" cy="1283590"/>
            <a:chOff x="0" y="0"/>
            <a:chExt cx="1075565" cy="1283589"/>
          </a:xfrm>
        </p:grpSpPr>
        <p:sp>
          <p:nvSpPr>
            <p:cNvPr id="212" name="Circle"/>
            <p:cNvSpPr/>
            <p:nvPr/>
          </p:nvSpPr>
          <p:spPr>
            <a:xfrm>
              <a:off x="0" y="1005877"/>
              <a:ext cx="277712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"/>
                <p:cNvSpPr txBox="1"/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13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blipFill>
                  <a:blip r:embed="rId4"/>
                  <a:stretch>
                    <a:fillRect l="-1860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Group"/>
          <p:cNvGrpSpPr/>
          <p:nvPr/>
        </p:nvGrpSpPr>
        <p:grpSpPr>
          <a:xfrm>
            <a:off x="7915035" y="5424317"/>
            <a:ext cx="950564" cy="770886"/>
            <a:chOff x="0" y="0"/>
            <a:chExt cx="950562" cy="770885"/>
          </a:xfrm>
        </p:grpSpPr>
        <p:sp>
          <p:nvSpPr>
            <p:cNvPr id="215" name="Circle"/>
            <p:cNvSpPr/>
            <p:nvPr/>
          </p:nvSpPr>
          <p:spPr>
            <a:xfrm>
              <a:off x="0" y="144473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"/>
                <p:cNvSpPr txBox="1"/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16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blipFill>
                  <a:blip r:embed="rId5"/>
                  <a:stretch>
                    <a:fillRect l="-1279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0" name="Group"/>
          <p:cNvGrpSpPr/>
          <p:nvPr/>
        </p:nvGrpSpPr>
        <p:grpSpPr>
          <a:xfrm>
            <a:off x="12017957" y="6331369"/>
            <a:ext cx="805306" cy="1198053"/>
            <a:chOff x="0" y="0"/>
            <a:chExt cx="805304" cy="1198052"/>
          </a:xfrm>
        </p:grpSpPr>
        <p:sp>
          <p:nvSpPr>
            <p:cNvPr id="218" name="Circle"/>
            <p:cNvSpPr/>
            <p:nvPr/>
          </p:nvSpPr>
          <p:spPr>
            <a:xfrm>
              <a:off x="0" y="920341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"/>
                <p:cNvSpPr txBox="1"/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19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blipFill>
                  <a:blip r:embed="rId6"/>
                  <a:stretch>
                    <a:fillRect l="-1724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3" name="Group"/>
          <p:cNvGrpSpPr/>
          <p:nvPr/>
        </p:nvGrpSpPr>
        <p:grpSpPr>
          <a:xfrm>
            <a:off x="11212653" y="10286748"/>
            <a:ext cx="805305" cy="776264"/>
            <a:chOff x="0" y="0"/>
            <a:chExt cx="805304" cy="776263"/>
          </a:xfrm>
        </p:grpSpPr>
        <p:sp>
          <p:nvSpPr>
            <p:cNvPr id="221" name="Circle"/>
            <p:cNvSpPr/>
            <p:nvPr/>
          </p:nvSpPr>
          <p:spPr>
            <a:xfrm>
              <a:off x="527592" y="110420"/>
              <a:ext cx="277713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"/>
                <p:cNvSpPr txBox="1"/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22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blipFill>
                  <a:blip r:embed="rId7"/>
                  <a:stretch>
                    <a:fillRect l="-1494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6" name="Group"/>
          <p:cNvGrpSpPr/>
          <p:nvPr/>
        </p:nvGrpSpPr>
        <p:grpSpPr>
          <a:xfrm>
            <a:off x="2284178" y="9903995"/>
            <a:ext cx="944162" cy="826738"/>
            <a:chOff x="0" y="0"/>
            <a:chExt cx="944160" cy="826736"/>
          </a:xfrm>
        </p:grpSpPr>
        <p:sp>
          <p:nvSpPr>
            <p:cNvPr id="224" name="Circle"/>
            <p:cNvSpPr/>
            <p:nvPr/>
          </p:nvSpPr>
          <p:spPr>
            <a:xfrm>
              <a:off x="666449" y="549025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"/>
                <p:cNvSpPr txBox="1"/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25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0887"/>
                </a:xfrm>
                <a:prstGeom prst="rect">
                  <a:avLst/>
                </a:prstGeom>
                <a:blipFill>
                  <a:blip r:embed="rId2"/>
                  <a:stretch>
                    <a:fillRect l="-19767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"/>
          <p:cNvGrpSpPr/>
          <p:nvPr/>
        </p:nvGrpSpPr>
        <p:grpSpPr>
          <a:xfrm>
            <a:off x="2268575" y="6056347"/>
            <a:ext cx="1270001" cy="1794299"/>
            <a:chOff x="263796" y="0"/>
            <a:chExt cx="1270000" cy="1794298"/>
          </a:xfrm>
        </p:grpSpPr>
        <p:sp>
          <p:nvSpPr>
            <p:cNvPr id="227" name="Circle"/>
            <p:cNvSpPr/>
            <p:nvPr/>
          </p:nvSpPr>
          <p:spPr>
            <a:xfrm>
              <a:off x="806993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"/>
                <p:cNvSpPr/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28" name="Text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796" y="524298"/>
                  <a:ext cx="1270001" cy="1270001"/>
                </a:xfrm>
                <a:prstGeom prst="line">
                  <a:avLst/>
                </a:prstGeom>
                <a:blipFill>
                  <a:blip r:embed="rId3"/>
                  <a:stretch>
                    <a:fillRect l="-26794" t="-480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2" name="Group"/>
          <p:cNvGrpSpPr/>
          <p:nvPr/>
        </p:nvGrpSpPr>
        <p:grpSpPr>
          <a:xfrm>
            <a:off x="5697940" y="7299482"/>
            <a:ext cx="1075567" cy="1283590"/>
            <a:chOff x="0" y="0"/>
            <a:chExt cx="1075565" cy="1283589"/>
          </a:xfrm>
        </p:grpSpPr>
        <p:sp>
          <p:nvSpPr>
            <p:cNvPr id="230" name="Circle"/>
            <p:cNvSpPr/>
            <p:nvPr/>
          </p:nvSpPr>
          <p:spPr>
            <a:xfrm>
              <a:off x="0" y="1005877"/>
              <a:ext cx="277712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"/>
                <p:cNvSpPr txBox="1"/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31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72" y="-1"/>
                  <a:ext cx="527594" cy="776265"/>
                </a:xfrm>
                <a:prstGeom prst="rect">
                  <a:avLst/>
                </a:prstGeom>
                <a:blipFill>
                  <a:blip r:embed="rId4"/>
                  <a:stretch>
                    <a:fillRect l="-18605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5" name="Group"/>
          <p:cNvGrpSpPr/>
          <p:nvPr/>
        </p:nvGrpSpPr>
        <p:grpSpPr>
          <a:xfrm>
            <a:off x="7915035" y="5424317"/>
            <a:ext cx="950564" cy="770886"/>
            <a:chOff x="0" y="0"/>
            <a:chExt cx="950562" cy="770885"/>
          </a:xfrm>
        </p:grpSpPr>
        <p:sp>
          <p:nvSpPr>
            <p:cNvPr id="233" name="Circle"/>
            <p:cNvSpPr/>
            <p:nvPr/>
          </p:nvSpPr>
          <p:spPr>
            <a:xfrm>
              <a:off x="0" y="144473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"/>
                <p:cNvSpPr txBox="1"/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4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34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969" y="-1"/>
                  <a:ext cx="527594" cy="770887"/>
                </a:xfrm>
                <a:prstGeom prst="rect">
                  <a:avLst/>
                </a:prstGeom>
                <a:blipFill>
                  <a:blip r:embed="rId5"/>
                  <a:stretch>
                    <a:fillRect l="-1279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8" name="Group"/>
          <p:cNvGrpSpPr/>
          <p:nvPr/>
        </p:nvGrpSpPr>
        <p:grpSpPr>
          <a:xfrm>
            <a:off x="12017957" y="6331369"/>
            <a:ext cx="805306" cy="1198053"/>
            <a:chOff x="0" y="0"/>
            <a:chExt cx="805304" cy="1198052"/>
          </a:xfrm>
        </p:grpSpPr>
        <p:sp>
          <p:nvSpPr>
            <p:cNvPr id="236" name="Circle"/>
            <p:cNvSpPr/>
            <p:nvPr/>
          </p:nvSpPr>
          <p:spPr>
            <a:xfrm>
              <a:off x="0" y="920341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"/>
                <p:cNvSpPr txBox="1"/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37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711" y="-1"/>
                  <a:ext cx="527594" cy="776265"/>
                </a:xfrm>
                <a:prstGeom prst="rect">
                  <a:avLst/>
                </a:prstGeom>
                <a:blipFill>
                  <a:blip r:embed="rId6"/>
                  <a:stretch>
                    <a:fillRect l="-1724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1" name="Group"/>
          <p:cNvGrpSpPr/>
          <p:nvPr/>
        </p:nvGrpSpPr>
        <p:grpSpPr>
          <a:xfrm>
            <a:off x="11212653" y="10286748"/>
            <a:ext cx="805305" cy="776264"/>
            <a:chOff x="0" y="0"/>
            <a:chExt cx="805304" cy="776263"/>
          </a:xfrm>
        </p:grpSpPr>
        <p:sp>
          <p:nvSpPr>
            <p:cNvPr id="239" name="Circle"/>
            <p:cNvSpPr/>
            <p:nvPr/>
          </p:nvSpPr>
          <p:spPr>
            <a:xfrm>
              <a:off x="527592" y="110420"/>
              <a:ext cx="277713" cy="27771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Text"/>
                <p:cNvSpPr txBox="1"/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40" name="Text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"/>
                  <a:ext cx="527594" cy="776265"/>
                </a:xfrm>
                <a:prstGeom prst="rect">
                  <a:avLst/>
                </a:prstGeom>
                <a:blipFill>
                  <a:blip r:embed="rId7"/>
                  <a:stretch>
                    <a:fillRect l="-14943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2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Online Set Cover</a:t>
            </a:r>
          </a:p>
        </p:txBody>
      </p:sp>
      <p:sp>
        <p:nvSpPr>
          <p:cNvPr id="243" name="Oval"/>
          <p:cNvSpPr/>
          <p:nvPr/>
        </p:nvSpPr>
        <p:spPr>
          <a:xfrm rot="12064237">
            <a:off x="9536740" y="5278808"/>
            <a:ext cx="5517855" cy="6319913"/>
          </a:xfrm>
          <a:prstGeom prst="ellips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44" name="Oval"/>
          <p:cNvSpPr/>
          <p:nvPr/>
        </p:nvSpPr>
        <p:spPr>
          <a:xfrm rot="13930034">
            <a:off x="3337900" y="3409537"/>
            <a:ext cx="4251739" cy="9724740"/>
          </a:xfrm>
          <a:prstGeom prst="ellips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45" name="Oval"/>
          <p:cNvSpPr/>
          <p:nvPr/>
        </p:nvSpPr>
        <p:spPr>
          <a:xfrm rot="12064237">
            <a:off x="9536740" y="5278808"/>
            <a:ext cx="5517855" cy="6319913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46" name="Oval"/>
          <p:cNvSpPr/>
          <p:nvPr/>
        </p:nvSpPr>
        <p:spPr>
          <a:xfrm rot="13930034">
            <a:off x="3337900" y="3409537"/>
            <a:ext cx="4251739" cy="972474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 dirty="0"/>
          </a:p>
        </p:txBody>
      </p:sp>
      <p:sp>
        <p:nvSpPr>
          <p:cNvPr id="247" name="Shape"/>
          <p:cNvSpPr/>
          <p:nvPr/>
        </p:nvSpPr>
        <p:spPr>
          <a:xfrm rot="17551428">
            <a:off x="10463763" y="-55549"/>
            <a:ext cx="4163990" cy="12913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97" h="19630" extrusionOk="0">
                <a:moveTo>
                  <a:pt x="15904" y="2935"/>
                </a:moveTo>
                <a:cubicBezTo>
                  <a:pt x="19961" y="6802"/>
                  <a:pt x="20448" y="13016"/>
                  <a:pt x="16993" y="16816"/>
                </a:cubicBezTo>
                <a:cubicBezTo>
                  <a:pt x="13538" y="20615"/>
                  <a:pt x="7448" y="20561"/>
                  <a:pt x="3392" y="16695"/>
                </a:cubicBezTo>
                <a:cubicBezTo>
                  <a:pt x="-665" y="12828"/>
                  <a:pt x="-1152" y="6614"/>
                  <a:pt x="2303" y="2814"/>
                </a:cubicBezTo>
                <a:cubicBezTo>
                  <a:pt x="5758" y="-985"/>
                  <a:pt x="11848" y="-931"/>
                  <a:pt x="15904" y="2935"/>
                </a:cubicBez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48" name="Oval"/>
          <p:cNvSpPr/>
          <p:nvPr/>
        </p:nvSpPr>
        <p:spPr>
          <a:xfrm rot="17720391">
            <a:off x="2643389" y="4683116"/>
            <a:ext cx="3951094" cy="6022812"/>
          </a:xfrm>
          <a:prstGeom prst="ellips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49" name="Oval"/>
          <p:cNvSpPr/>
          <p:nvPr/>
        </p:nvSpPr>
        <p:spPr>
          <a:xfrm rot="17720391">
            <a:off x="2643389" y="4683116"/>
            <a:ext cx="3951094" cy="6022812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50" name="Shape"/>
          <p:cNvSpPr/>
          <p:nvPr/>
        </p:nvSpPr>
        <p:spPr>
          <a:xfrm rot="17720391">
            <a:off x="5155352" y="7562945"/>
            <a:ext cx="1085178" cy="159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11" h="19601" extrusionOk="0">
                <a:moveTo>
                  <a:pt x="16867" y="2774"/>
                </a:moveTo>
                <a:cubicBezTo>
                  <a:pt x="20555" y="6547"/>
                  <a:pt x="20360" y="12752"/>
                  <a:pt x="16432" y="16633"/>
                </a:cubicBezTo>
                <a:cubicBezTo>
                  <a:pt x="12504" y="20514"/>
                  <a:pt x="6330" y="20601"/>
                  <a:pt x="2643" y="16828"/>
                </a:cubicBezTo>
                <a:cubicBezTo>
                  <a:pt x="-1045" y="13055"/>
                  <a:pt x="-850" y="6850"/>
                  <a:pt x="3078" y="2969"/>
                </a:cubicBezTo>
                <a:cubicBezTo>
                  <a:pt x="7006" y="-912"/>
                  <a:pt x="13180" y="-999"/>
                  <a:pt x="16867" y="2774"/>
                </a:cubicBez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51" name="Shape"/>
          <p:cNvSpPr/>
          <p:nvPr/>
        </p:nvSpPr>
        <p:spPr>
          <a:xfrm rot="17023962">
            <a:off x="6887857" y="4803295"/>
            <a:ext cx="3427889" cy="909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97" h="19630" extrusionOk="0">
                <a:moveTo>
                  <a:pt x="3392" y="2935"/>
                </a:moveTo>
                <a:cubicBezTo>
                  <a:pt x="-665" y="6802"/>
                  <a:pt x="-1152" y="13016"/>
                  <a:pt x="2303" y="16816"/>
                </a:cubicBezTo>
                <a:cubicBezTo>
                  <a:pt x="5758" y="20615"/>
                  <a:pt x="11848" y="20561"/>
                  <a:pt x="15904" y="16695"/>
                </a:cubicBezTo>
                <a:cubicBezTo>
                  <a:pt x="19961" y="12828"/>
                  <a:pt x="20448" y="6614"/>
                  <a:pt x="16993" y="2814"/>
                </a:cubicBezTo>
                <a:cubicBezTo>
                  <a:pt x="13538" y="-985"/>
                  <a:pt x="7448" y="-931"/>
                  <a:pt x="3392" y="2935"/>
                </a:cubicBezTo>
                <a:close/>
              </a:path>
            </a:pathLst>
          </a:custGeom>
          <a:ln w="1270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p:sp>
        <p:nvSpPr>
          <p:cNvPr id="252" name="Goal: pick smallest # sets to cover all elements."/>
          <p:cNvSpPr txBox="1"/>
          <p:nvPr/>
        </p:nvSpPr>
        <p:spPr>
          <a:xfrm>
            <a:off x="6340678" y="12246126"/>
            <a:ext cx="1170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rPr dirty="0"/>
              <a:t>Goal: pick smallest # sets to cover all elements.</a:t>
            </a:r>
          </a:p>
        </p:txBody>
      </p:sp>
      <p:sp>
        <p:nvSpPr>
          <p:cNvPr id="253" name="[Alon Awerbuch Azar Buchbinder Naor 03]"/>
          <p:cNvSpPr txBox="1"/>
          <p:nvPr/>
        </p:nvSpPr>
        <p:spPr>
          <a:xfrm>
            <a:off x="15021334" y="310266"/>
            <a:ext cx="92375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[Alon </a:t>
            </a:r>
            <a:r>
              <a:rPr sz="40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Awerbuch</a:t>
            </a:r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Azar Buchbinder </a:t>
            </a:r>
            <a:r>
              <a:rPr sz="40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# sets"/>
              <p:cNvSpPr txBox="1"/>
              <p:nvPr/>
            </p:nvSpPr>
            <p:spPr>
              <a:xfrm>
                <a:off x="17649479" y="3101749"/>
                <a:ext cx="4873443" cy="8230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dirty="0"/>
                  <a:t># sets</a:t>
                </a:r>
              </a:p>
            </p:txBody>
          </p:sp>
        </mc:Choice>
        <mc:Fallback xmlns="">
          <p:sp>
            <p:nvSpPr>
              <p:cNvPr id="254" name="# 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3101749"/>
                <a:ext cx="4873443" cy="823006"/>
              </a:xfrm>
              <a:prstGeom prst="rect">
                <a:avLst/>
              </a:prstGeom>
              <a:blipFill>
                <a:blip r:embed="rId8"/>
                <a:stretch>
                  <a:fillRect t="-1481" b="-2888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# elements"/>
              <p:cNvSpPr txBox="1"/>
              <p:nvPr/>
            </p:nvSpPr>
            <p:spPr>
              <a:xfrm>
                <a:off x="17649479" y="2305590"/>
                <a:ext cx="6127172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t># elements</a:t>
                </a:r>
              </a:p>
            </p:txBody>
          </p:sp>
        </mc:Choice>
        <mc:Fallback xmlns="">
          <p:sp>
            <p:nvSpPr>
              <p:cNvPr id="255" name="# 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79" y="2305590"/>
                <a:ext cx="6127172" cy="823007"/>
              </a:xfrm>
              <a:prstGeom prst="rect">
                <a:avLst/>
              </a:prstGeom>
              <a:blipFill>
                <a:blip r:embed="rId9"/>
                <a:stretch>
                  <a:fillRect t="-741" b="-296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5596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 advAuto="0"/>
      <p:bldP spid="211" grpId="0" animBg="1" advAuto="0"/>
      <p:bldP spid="214" grpId="0" animBg="1" advAuto="0"/>
      <p:bldP spid="217" grpId="0" animBg="1" advAuto="0"/>
      <p:bldP spid="220" grpId="0" animBg="1" advAuto="0"/>
      <p:bldP spid="223" grpId="0" animBg="1" advAuto="0"/>
      <p:bldP spid="226" grpId="0" animBg="1" advAuto="0"/>
      <p:bldP spid="229" grpId="0" animBg="1" advAuto="0"/>
      <p:bldP spid="232" grpId="0" animBg="1" advAuto="0"/>
      <p:bldP spid="235" grpId="0" animBg="1" advAuto="0"/>
      <p:bldP spid="238" grpId="0" animBg="1" advAuto="0"/>
      <p:bldP spid="241" grpId="0" animBg="1" advAuto="0"/>
      <p:bldP spid="245" grpId="0" animBg="1" advAuto="0"/>
      <p:bldP spid="246" grpId="0" animBg="1" advAuto="0"/>
      <p:bldP spid="24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245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4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2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8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3" name="Group"/>
          <p:cNvGrpSpPr/>
          <p:nvPr/>
        </p:nvGrpSpPr>
        <p:grpSpPr>
          <a:xfrm>
            <a:off x="9609655" y="9912932"/>
            <a:ext cx="6242672" cy="1599457"/>
            <a:chOff x="0" y="0"/>
            <a:chExt cx="6242670" cy="1599456"/>
          </a:xfrm>
        </p:grpSpPr>
        <p:sp>
          <p:nvSpPr>
            <p:cNvPr id="250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5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3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9" name="Group"/>
          <p:cNvGrpSpPr/>
          <p:nvPr/>
        </p:nvGrpSpPr>
        <p:grpSpPr>
          <a:xfrm>
            <a:off x="9590202" y="4204618"/>
            <a:ext cx="6262125" cy="7303336"/>
            <a:chOff x="0" y="0"/>
            <a:chExt cx="6262123" cy="7303334"/>
          </a:xfrm>
        </p:grpSpPr>
        <p:sp>
          <p:nvSpPr>
            <p:cNvPr id="254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5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5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4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6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7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8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4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260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6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5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2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3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70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265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6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6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7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8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271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27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7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3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4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Online Set Cover</a:t>
            </a:r>
          </a:p>
        </p:txBody>
      </p:sp>
      <p:sp>
        <p:nvSpPr>
          <p:cNvPr id="278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79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0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1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2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83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4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8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5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9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6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10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11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12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8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13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" name="Circle"/>
          <p:cNvSpPr/>
          <p:nvPr/>
        </p:nvSpPr>
        <p:spPr>
          <a:xfrm>
            <a:off x="9403397" y="689125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1" name="Circle"/>
          <p:cNvSpPr/>
          <p:nvPr/>
        </p:nvSpPr>
        <p:spPr>
          <a:xfrm>
            <a:off x="9387847" y="3961016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2" name="Circle"/>
          <p:cNvSpPr/>
          <p:nvPr/>
        </p:nvSpPr>
        <p:spPr>
          <a:xfrm>
            <a:off x="9403397" y="11261795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elements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94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15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" name="sets">
                <a:extLst>
                  <a:ext uri="{FF2B5EF4-FFF2-40B4-BE49-F238E27FC236}">
                    <a16:creationId xmlns:a16="http://schemas.microsoft.com/office/drawing/2014/main" id="{40871DD8-E6C3-8B82-1540-53C225EAF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17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 advAuto="0"/>
      <p:bldP spid="253" grpId="0" animBg="1" advAuto="0"/>
      <p:bldP spid="259" grpId="0" animBg="1" advAuto="0"/>
      <p:bldP spid="264" grpId="0" animBg="1" advAuto="0"/>
      <p:bldP spid="270" grpId="0" animBg="1" advAuto="0"/>
      <p:bldP spid="276" grpId="0" animBg="1" advAuto="0"/>
      <p:bldP spid="290" grpId="0" animBg="1" advAuto="0"/>
      <p:bldP spid="291" grpId="0" animBg="1" advAuto="0"/>
      <p:bldP spid="292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Online 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Online 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CR:            [Alon+ 03]…"/>
              <p:cNvSpPr txBox="1"/>
              <p:nvPr/>
            </p:nvSpPr>
            <p:spPr>
              <a:xfrm>
                <a:off x="8765843" y="4354668"/>
                <a:ext cx="6347012" cy="20778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defRPr sz="4000"/>
                </a:pPr>
                <a:r>
                  <a:rPr lang="en-US" dirty="0"/>
                  <a:t>Algorithm:  </a:t>
                </a:r>
                <a14:m>
                  <m:oMath xmlns:m="http://schemas.openxmlformats.org/officeDocument/2006/math"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competitive</a:t>
                </a:r>
                <a:endParaRPr dirty="0"/>
              </a:p>
            </p:txBody>
          </p:sp>
        </mc:Choice>
        <mc:Fallback xmlns="">
          <p:sp>
            <p:nvSpPr>
              <p:cNvPr id="296" name="CR:            [Alon+ 03]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843" y="4354668"/>
                <a:ext cx="6347012" cy="2077877"/>
              </a:xfrm>
              <a:prstGeom prst="rect">
                <a:avLst/>
              </a:prstGeom>
              <a:blipFill>
                <a:blip r:embed="rId2"/>
                <a:stretch>
                  <a:fillRect t="-4399" b="-1202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" name="Q: What happens beyond the worst case?"/>
          <p:cNvSpPr txBox="1"/>
          <p:nvPr/>
        </p:nvSpPr>
        <p:spPr>
          <a:xfrm>
            <a:off x="6715837" y="11016649"/>
            <a:ext cx="1155449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solidFill>
                  <a:schemeClr val="accent4">
                    <a:hueOff val="-613784"/>
                    <a:lumOff val="1275"/>
                  </a:schemeClr>
                </a:solidFill>
              </a:defRPr>
            </a:lvl1pPr>
          </a:lstStyle>
          <a:p>
            <a:r>
              <a:rPr dirty="0"/>
              <a:t>Q: What happens beyond the worst case?</a:t>
            </a:r>
          </a:p>
        </p:txBody>
      </p:sp>
      <p:sp>
        <p:nvSpPr>
          <p:cNvPr id="2" name="[Alon Awerbuch Azar Buchbinder Naor 03]">
            <a:extLst>
              <a:ext uri="{FF2B5EF4-FFF2-40B4-BE49-F238E27FC236}">
                <a16:creationId xmlns:a16="http://schemas.microsoft.com/office/drawing/2014/main" id="{0E340EA7-B98A-46AF-58D1-3F4FD08E17B5}"/>
              </a:ext>
            </a:extLst>
          </p:cNvPr>
          <p:cNvSpPr txBox="1"/>
          <p:nvPr/>
        </p:nvSpPr>
        <p:spPr>
          <a:xfrm>
            <a:off x="13863878" y="240087"/>
            <a:ext cx="10398202" cy="49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[Alon </a:t>
            </a:r>
            <a:r>
              <a:rPr sz="3200" dirty="0" err="1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Awerbuch</a:t>
            </a:r>
            <a:r>
              <a:rPr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Azar Buchbinder </a:t>
            </a:r>
            <a:r>
              <a:rPr sz="3200" dirty="0" err="1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03</a:t>
            </a:r>
            <a:r>
              <a:rPr lang="en-US"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Feige</a:t>
            </a:r>
            <a:r>
              <a:rPr lang="en-US"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Korman</a:t>
            </a:r>
            <a:r>
              <a:rPr lang="en-US"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05</a:t>
            </a:r>
            <a:r>
              <a:rPr sz="3200" dirty="0">
                <a:solidFill>
                  <a:srgbClr val="FFC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R:            [Alon+ 03]…">
                <a:extLst>
                  <a:ext uri="{FF2B5EF4-FFF2-40B4-BE49-F238E27FC236}">
                    <a16:creationId xmlns:a16="http://schemas.microsoft.com/office/drawing/2014/main" id="{BD18AE99-8DF7-B5C0-F556-505F5C37BA09}"/>
                  </a:ext>
                </a:extLst>
              </p:cNvPr>
              <p:cNvSpPr txBox="1"/>
              <p:nvPr/>
            </p:nvSpPr>
            <p:spPr>
              <a:xfrm>
                <a:off x="9018494" y="7360825"/>
                <a:ext cx="6347012" cy="207787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defRPr sz="4000"/>
                </a:pPr>
                <a:r>
                  <a:rPr lang="en-US" dirty="0"/>
                  <a:t>CR: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950" b="0" i="0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95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defRPr sz="4000"/>
                </a:pPr>
                <a:r>
                  <a:rPr lang="en-US" dirty="0"/>
                  <a:t>for deterministic algos</a:t>
                </a:r>
              </a:p>
              <a:p>
                <a:pPr>
                  <a:defRPr sz="4000"/>
                </a:pPr>
                <a:r>
                  <a:rPr lang="en-US" dirty="0"/>
                  <a:t>and for poly-time algos</a:t>
                </a:r>
              </a:p>
            </p:txBody>
          </p:sp>
        </mc:Choice>
        <mc:Fallback xmlns="">
          <p:sp>
            <p:nvSpPr>
              <p:cNvPr id="3" name="CR:            [Alon+ 03]…">
                <a:extLst>
                  <a:ext uri="{FF2B5EF4-FFF2-40B4-BE49-F238E27FC236}">
                    <a16:creationId xmlns:a16="http://schemas.microsoft.com/office/drawing/2014/main" id="{BD18AE99-8DF7-B5C0-F556-505F5C37B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494" y="7360825"/>
                <a:ext cx="6347012" cy="2077877"/>
              </a:xfrm>
              <a:prstGeom prst="rect">
                <a:avLst/>
              </a:prstGeom>
              <a:blipFill>
                <a:blip r:embed="rId3"/>
                <a:stretch>
                  <a:fillRect b="-1202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0135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 advAuto="0"/>
      <p:bldP spid="297" grpId="0" animBg="1" advAuto="0"/>
      <p:bldP spid="3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9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2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Random Order (RO)</a:t>
            </a:r>
            <a:r>
              <a:rPr lang="en-US" dirty="0"/>
              <a:t>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sets"/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01" name="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3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elements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02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4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4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5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7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8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5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6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7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8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9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9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314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10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6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7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320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2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3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4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326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8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9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9590203" y="4204618"/>
            <a:ext cx="6262124" cy="7303336"/>
            <a:chOff x="0" y="0"/>
            <a:chExt cx="6262123" cy="7303334"/>
          </a:xfrm>
        </p:grpSpPr>
        <p:sp>
          <p:nvSpPr>
            <p:cNvPr id="331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3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3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3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9609656" y="9912932"/>
            <a:ext cx="6242672" cy="1599457"/>
            <a:chOff x="0" y="0"/>
            <a:chExt cx="6242670" cy="1599456"/>
          </a:xfrm>
        </p:grpSpPr>
        <p:sp>
          <p:nvSpPr>
            <p:cNvPr id="337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9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5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341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5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3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346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10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9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57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352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4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5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6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358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0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1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9590203" y="4204618"/>
            <a:ext cx="6262124" cy="7303336"/>
            <a:chOff x="0" y="0"/>
            <a:chExt cx="6262123" cy="7303334"/>
          </a:xfrm>
        </p:grpSpPr>
        <p:sp>
          <p:nvSpPr>
            <p:cNvPr id="363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4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6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3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5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6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9609656" y="9912932"/>
            <a:ext cx="6242672" cy="1599457"/>
            <a:chOff x="0" y="0"/>
            <a:chExt cx="6242670" cy="1599456"/>
          </a:xfrm>
        </p:grpSpPr>
        <p:sp>
          <p:nvSpPr>
            <p:cNvPr id="369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7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1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3" name="Circle"/>
          <p:cNvSpPr/>
          <p:nvPr/>
        </p:nvSpPr>
        <p:spPr>
          <a:xfrm>
            <a:off x="9403397" y="6891258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78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374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7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5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6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77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9" name="Circle"/>
          <p:cNvSpPr/>
          <p:nvPr/>
        </p:nvSpPr>
        <p:spPr>
          <a:xfrm>
            <a:off x="9387847" y="3961016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0" name="Circle"/>
          <p:cNvSpPr/>
          <p:nvPr/>
        </p:nvSpPr>
        <p:spPr>
          <a:xfrm>
            <a:off x="9403397" y="11261795"/>
            <a:ext cx="412519" cy="41251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83" name="Group"/>
          <p:cNvGrpSpPr/>
          <p:nvPr/>
        </p:nvGrpSpPr>
        <p:grpSpPr>
          <a:xfrm>
            <a:off x="14889917" y="12236271"/>
            <a:ext cx="1792918" cy="989132"/>
            <a:chOff x="0" y="0"/>
            <a:chExt cx="1792917" cy="989131"/>
          </a:xfrm>
        </p:grpSpPr>
        <p:sp>
          <p:nvSpPr>
            <p:cNvPr id="381" name="Dice"/>
            <p:cNvSpPr/>
            <p:nvPr/>
          </p:nvSpPr>
          <p:spPr>
            <a:xfrm rot="7204427">
              <a:off x="978170" y="140453"/>
              <a:ext cx="649535" cy="75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9" y="6059"/>
                  </a:moveTo>
                  <a:cubicBezTo>
                    <a:pt x="20718" y="6056"/>
                    <a:pt x="20581" y="6083"/>
                    <a:pt x="20452" y="6144"/>
                  </a:cubicBezTo>
                  <a:lnTo>
                    <a:pt x="12929" y="9759"/>
                  </a:lnTo>
                  <a:cubicBezTo>
                    <a:pt x="11861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4" y="6067"/>
                    <a:pt x="20849" y="6059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81" y="8996"/>
                    <a:pt x="2981" y="9516"/>
                  </a:cubicBezTo>
                  <a:cubicBezTo>
                    <a:pt x="2981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20000" y="9790"/>
                    <a:pt x="19509" y="10027"/>
                  </a:cubicBezTo>
                  <a:cubicBezTo>
                    <a:pt x="19018" y="10264"/>
                    <a:pt x="18619" y="10036"/>
                    <a:pt x="18619" y="9516"/>
                  </a:cubicBezTo>
                  <a:cubicBezTo>
                    <a:pt x="18619" y="8996"/>
                    <a:pt x="19018" y="8385"/>
                    <a:pt x="19509" y="8152"/>
                  </a:cubicBezTo>
                  <a:cubicBezTo>
                    <a:pt x="19632" y="8093"/>
                    <a:pt x="19749" y="8064"/>
                    <a:pt x="19855" y="8061"/>
                  </a:cubicBezTo>
                  <a:close/>
                  <a:moveTo>
                    <a:pt x="16882" y="12655"/>
                  </a:moveTo>
                  <a:cubicBezTo>
                    <a:pt x="17201" y="12639"/>
                    <a:pt x="17425" y="12864"/>
                    <a:pt x="17425" y="13256"/>
                  </a:cubicBezTo>
                  <a:cubicBezTo>
                    <a:pt x="17425" y="13779"/>
                    <a:pt x="17028" y="14404"/>
                    <a:pt x="16536" y="14654"/>
                  </a:cubicBezTo>
                  <a:cubicBezTo>
                    <a:pt x="16045" y="14905"/>
                    <a:pt x="15646" y="14682"/>
                    <a:pt x="15646" y="14155"/>
                  </a:cubicBezTo>
                  <a:cubicBezTo>
                    <a:pt x="15646" y="13628"/>
                    <a:pt x="16045" y="13000"/>
                    <a:pt x="16536" y="12754"/>
                  </a:cubicBezTo>
                  <a:cubicBezTo>
                    <a:pt x="16659" y="12692"/>
                    <a:pt x="16776" y="12660"/>
                    <a:pt x="16882" y="12655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4" y="17414"/>
                    <a:pt x="8036" y="17478"/>
                  </a:cubicBezTo>
                  <a:cubicBezTo>
                    <a:pt x="8528" y="17738"/>
                    <a:pt x="8925" y="18381"/>
                    <a:pt x="8925" y="18915"/>
                  </a:cubicBezTo>
                  <a:cubicBezTo>
                    <a:pt x="8925" y="19448"/>
                    <a:pt x="8528" y="19665"/>
                    <a:pt x="8036" y="19402"/>
                  </a:cubicBezTo>
                  <a:cubicBezTo>
                    <a:pt x="7545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4" y="17572"/>
                    <a:pt x="14454" y="17969"/>
                  </a:cubicBezTo>
                  <a:cubicBezTo>
                    <a:pt x="14454" y="18498"/>
                    <a:pt x="14055" y="19139"/>
                    <a:pt x="13564" y="19402"/>
                  </a:cubicBezTo>
                  <a:cubicBezTo>
                    <a:pt x="13072" y="19665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Dice"/>
            <p:cNvSpPr/>
            <p:nvPr/>
          </p:nvSpPr>
          <p:spPr>
            <a:xfrm rot="14867325">
              <a:off x="148082" y="65473"/>
              <a:ext cx="649534" cy="75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1150"/>
                  </a:moveTo>
                  <a:cubicBezTo>
                    <a:pt x="11133" y="1150"/>
                    <a:pt x="11467" y="1213"/>
                    <a:pt x="11723" y="1336"/>
                  </a:cubicBezTo>
                  <a:cubicBezTo>
                    <a:pt x="12233" y="1582"/>
                    <a:pt x="12233" y="1980"/>
                    <a:pt x="11723" y="2227"/>
                  </a:cubicBezTo>
                  <a:cubicBezTo>
                    <a:pt x="11212" y="2473"/>
                    <a:pt x="10386" y="2473"/>
                    <a:pt x="9876" y="2227"/>
                  </a:cubicBezTo>
                  <a:cubicBezTo>
                    <a:pt x="9365" y="1980"/>
                    <a:pt x="9365" y="1582"/>
                    <a:pt x="9876" y="1336"/>
                  </a:cubicBezTo>
                  <a:cubicBezTo>
                    <a:pt x="10131" y="1213"/>
                    <a:pt x="10465" y="1150"/>
                    <a:pt x="10799" y="1150"/>
                  </a:cubicBezTo>
                  <a:close/>
                  <a:moveTo>
                    <a:pt x="4625" y="4132"/>
                  </a:moveTo>
                  <a:cubicBezTo>
                    <a:pt x="4960" y="4132"/>
                    <a:pt x="5294" y="4195"/>
                    <a:pt x="5549" y="4318"/>
                  </a:cubicBezTo>
                  <a:cubicBezTo>
                    <a:pt x="6059" y="4564"/>
                    <a:pt x="6059" y="4964"/>
                    <a:pt x="5549" y="5210"/>
                  </a:cubicBezTo>
                  <a:cubicBezTo>
                    <a:pt x="5039" y="5456"/>
                    <a:pt x="4212" y="5456"/>
                    <a:pt x="3702" y="5210"/>
                  </a:cubicBezTo>
                  <a:cubicBezTo>
                    <a:pt x="3192" y="4964"/>
                    <a:pt x="3192" y="4564"/>
                    <a:pt x="3702" y="4318"/>
                  </a:cubicBezTo>
                  <a:cubicBezTo>
                    <a:pt x="3957" y="4195"/>
                    <a:pt x="4291" y="4132"/>
                    <a:pt x="4625" y="4132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16973" y="4132"/>
                  </a:moveTo>
                  <a:cubicBezTo>
                    <a:pt x="17307" y="4132"/>
                    <a:pt x="17641" y="4195"/>
                    <a:pt x="17896" y="4318"/>
                  </a:cubicBezTo>
                  <a:cubicBezTo>
                    <a:pt x="18406" y="4564"/>
                    <a:pt x="18406" y="4964"/>
                    <a:pt x="17896" y="5210"/>
                  </a:cubicBezTo>
                  <a:cubicBezTo>
                    <a:pt x="17386" y="5456"/>
                    <a:pt x="16559" y="5456"/>
                    <a:pt x="16049" y="5210"/>
                  </a:cubicBezTo>
                  <a:cubicBezTo>
                    <a:pt x="15539" y="4964"/>
                    <a:pt x="15539" y="4564"/>
                    <a:pt x="16049" y="4318"/>
                  </a:cubicBezTo>
                  <a:cubicBezTo>
                    <a:pt x="16304" y="4195"/>
                    <a:pt x="16638" y="4132"/>
                    <a:pt x="16973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7" y="6059"/>
                  </a:moveTo>
                  <a:cubicBezTo>
                    <a:pt x="20716" y="6056"/>
                    <a:pt x="20581" y="6083"/>
                    <a:pt x="20453" y="6144"/>
                  </a:cubicBezTo>
                  <a:lnTo>
                    <a:pt x="12927" y="9759"/>
                  </a:lnTo>
                  <a:cubicBezTo>
                    <a:pt x="11859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2" y="6067"/>
                    <a:pt x="20847" y="6059"/>
                  </a:cubicBezTo>
                  <a:close/>
                  <a:moveTo>
                    <a:pt x="10799" y="7115"/>
                  </a:moveTo>
                  <a:cubicBezTo>
                    <a:pt x="11133" y="7115"/>
                    <a:pt x="11467" y="7176"/>
                    <a:pt x="11723" y="7299"/>
                  </a:cubicBezTo>
                  <a:cubicBezTo>
                    <a:pt x="12233" y="7546"/>
                    <a:pt x="12233" y="7945"/>
                    <a:pt x="11723" y="8192"/>
                  </a:cubicBezTo>
                  <a:cubicBezTo>
                    <a:pt x="11212" y="8438"/>
                    <a:pt x="10386" y="8438"/>
                    <a:pt x="9876" y="8192"/>
                  </a:cubicBezTo>
                  <a:cubicBezTo>
                    <a:pt x="9365" y="7945"/>
                    <a:pt x="9365" y="7546"/>
                    <a:pt x="9876" y="7299"/>
                  </a:cubicBezTo>
                  <a:cubicBezTo>
                    <a:pt x="10131" y="7176"/>
                    <a:pt x="10465" y="7115"/>
                    <a:pt x="10799" y="7115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79" y="8996"/>
                    <a:pt x="2979" y="9516"/>
                  </a:cubicBezTo>
                  <a:cubicBezTo>
                    <a:pt x="2979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19999" y="9790"/>
                    <a:pt x="19507" y="10027"/>
                  </a:cubicBezTo>
                  <a:cubicBezTo>
                    <a:pt x="19016" y="10264"/>
                    <a:pt x="18619" y="10036"/>
                    <a:pt x="18619" y="9516"/>
                  </a:cubicBezTo>
                  <a:cubicBezTo>
                    <a:pt x="18619" y="8996"/>
                    <a:pt x="19016" y="8385"/>
                    <a:pt x="19507" y="8152"/>
                  </a:cubicBezTo>
                  <a:cubicBezTo>
                    <a:pt x="19630" y="8093"/>
                    <a:pt x="19749" y="8064"/>
                    <a:pt x="19855" y="8061"/>
                  </a:cubicBezTo>
                  <a:close/>
                  <a:moveTo>
                    <a:pt x="7689" y="10947"/>
                  </a:moveTo>
                  <a:cubicBezTo>
                    <a:pt x="7795" y="10952"/>
                    <a:pt x="7912" y="10983"/>
                    <a:pt x="8034" y="11044"/>
                  </a:cubicBezTo>
                  <a:cubicBezTo>
                    <a:pt x="8526" y="11290"/>
                    <a:pt x="8925" y="11922"/>
                    <a:pt x="8925" y="12456"/>
                  </a:cubicBezTo>
                  <a:cubicBezTo>
                    <a:pt x="8925" y="12989"/>
                    <a:pt x="8526" y="13219"/>
                    <a:pt x="8034" y="12970"/>
                  </a:cubicBezTo>
                  <a:cubicBezTo>
                    <a:pt x="7543" y="12721"/>
                    <a:pt x="7146" y="12090"/>
                    <a:pt x="7146" y="11560"/>
                  </a:cubicBezTo>
                  <a:cubicBezTo>
                    <a:pt x="7146" y="11163"/>
                    <a:pt x="7369" y="10934"/>
                    <a:pt x="7689" y="10947"/>
                  </a:cubicBezTo>
                  <a:close/>
                  <a:moveTo>
                    <a:pt x="13909" y="10947"/>
                  </a:moveTo>
                  <a:cubicBezTo>
                    <a:pt x="14229" y="10934"/>
                    <a:pt x="14452" y="11163"/>
                    <a:pt x="14452" y="11560"/>
                  </a:cubicBezTo>
                  <a:cubicBezTo>
                    <a:pt x="14452" y="12090"/>
                    <a:pt x="14055" y="12721"/>
                    <a:pt x="13564" y="12970"/>
                  </a:cubicBezTo>
                  <a:cubicBezTo>
                    <a:pt x="13072" y="13219"/>
                    <a:pt x="12674" y="12989"/>
                    <a:pt x="12674" y="12456"/>
                  </a:cubicBezTo>
                  <a:cubicBezTo>
                    <a:pt x="12674" y="11922"/>
                    <a:pt x="13072" y="11290"/>
                    <a:pt x="13564" y="11044"/>
                  </a:cubicBezTo>
                  <a:cubicBezTo>
                    <a:pt x="13686" y="10983"/>
                    <a:pt x="13803" y="10952"/>
                    <a:pt x="13909" y="10947"/>
                  </a:cubicBezTo>
                  <a:close/>
                  <a:moveTo>
                    <a:pt x="1745" y="11188"/>
                  </a:moveTo>
                  <a:cubicBezTo>
                    <a:pt x="1851" y="11193"/>
                    <a:pt x="1968" y="11224"/>
                    <a:pt x="2091" y="11284"/>
                  </a:cubicBezTo>
                  <a:cubicBezTo>
                    <a:pt x="2582" y="11524"/>
                    <a:pt x="2979" y="12142"/>
                    <a:pt x="2979" y="12662"/>
                  </a:cubicBezTo>
                  <a:cubicBezTo>
                    <a:pt x="2979" y="13181"/>
                    <a:pt x="2582" y="13403"/>
                    <a:pt x="2091" y="13159"/>
                  </a:cubicBezTo>
                  <a:cubicBezTo>
                    <a:pt x="1600" y="12915"/>
                    <a:pt x="1201" y="12300"/>
                    <a:pt x="1201" y="11784"/>
                  </a:cubicBezTo>
                  <a:cubicBezTo>
                    <a:pt x="1201" y="11398"/>
                    <a:pt x="1426" y="11175"/>
                    <a:pt x="1745" y="11188"/>
                  </a:cubicBezTo>
                  <a:close/>
                  <a:moveTo>
                    <a:pt x="7689" y="14158"/>
                  </a:moveTo>
                  <a:cubicBezTo>
                    <a:pt x="7795" y="14164"/>
                    <a:pt x="7912" y="14198"/>
                    <a:pt x="8034" y="14261"/>
                  </a:cubicBezTo>
                  <a:cubicBezTo>
                    <a:pt x="8526" y="14513"/>
                    <a:pt x="8925" y="15152"/>
                    <a:pt x="8925" y="15685"/>
                  </a:cubicBezTo>
                  <a:cubicBezTo>
                    <a:pt x="8925" y="16219"/>
                    <a:pt x="8526" y="16443"/>
                    <a:pt x="8034" y="16186"/>
                  </a:cubicBezTo>
                  <a:cubicBezTo>
                    <a:pt x="7543" y="15930"/>
                    <a:pt x="7146" y="15294"/>
                    <a:pt x="7146" y="14764"/>
                  </a:cubicBezTo>
                  <a:cubicBezTo>
                    <a:pt x="7146" y="14367"/>
                    <a:pt x="7369" y="14141"/>
                    <a:pt x="7689" y="14158"/>
                  </a:cubicBezTo>
                  <a:close/>
                  <a:moveTo>
                    <a:pt x="1745" y="14317"/>
                  </a:moveTo>
                  <a:cubicBezTo>
                    <a:pt x="1851" y="14324"/>
                    <a:pt x="1968" y="14356"/>
                    <a:pt x="2091" y="14418"/>
                  </a:cubicBezTo>
                  <a:cubicBezTo>
                    <a:pt x="2582" y="14665"/>
                    <a:pt x="2979" y="15288"/>
                    <a:pt x="2979" y="15807"/>
                  </a:cubicBezTo>
                  <a:cubicBezTo>
                    <a:pt x="2979" y="16327"/>
                    <a:pt x="2582" y="16543"/>
                    <a:pt x="2091" y="16291"/>
                  </a:cubicBezTo>
                  <a:cubicBezTo>
                    <a:pt x="1600" y="16041"/>
                    <a:pt x="1201" y="15421"/>
                    <a:pt x="1201" y="14905"/>
                  </a:cubicBezTo>
                  <a:cubicBezTo>
                    <a:pt x="1201" y="14518"/>
                    <a:pt x="1426" y="14299"/>
                    <a:pt x="1745" y="14317"/>
                  </a:cubicBezTo>
                  <a:close/>
                  <a:moveTo>
                    <a:pt x="19855" y="14317"/>
                  </a:moveTo>
                  <a:cubicBezTo>
                    <a:pt x="20174" y="14299"/>
                    <a:pt x="20397" y="14518"/>
                    <a:pt x="20397" y="14905"/>
                  </a:cubicBezTo>
                  <a:cubicBezTo>
                    <a:pt x="20397" y="15421"/>
                    <a:pt x="19999" y="16041"/>
                    <a:pt x="19507" y="16291"/>
                  </a:cubicBezTo>
                  <a:cubicBezTo>
                    <a:pt x="19016" y="16543"/>
                    <a:pt x="18619" y="16326"/>
                    <a:pt x="18619" y="15806"/>
                  </a:cubicBezTo>
                  <a:cubicBezTo>
                    <a:pt x="18619" y="15286"/>
                    <a:pt x="19016" y="14665"/>
                    <a:pt x="19507" y="14418"/>
                  </a:cubicBezTo>
                  <a:cubicBezTo>
                    <a:pt x="19630" y="14356"/>
                    <a:pt x="19749" y="14324"/>
                    <a:pt x="19855" y="14317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2" y="17414"/>
                    <a:pt x="8034" y="17478"/>
                  </a:cubicBezTo>
                  <a:cubicBezTo>
                    <a:pt x="8526" y="17738"/>
                    <a:pt x="8925" y="18381"/>
                    <a:pt x="8925" y="18915"/>
                  </a:cubicBezTo>
                  <a:cubicBezTo>
                    <a:pt x="8925" y="19448"/>
                    <a:pt x="8526" y="19665"/>
                    <a:pt x="8034" y="19402"/>
                  </a:cubicBezTo>
                  <a:cubicBezTo>
                    <a:pt x="7543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2" y="17572"/>
                    <a:pt x="14452" y="17969"/>
                  </a:cubicBezTo>
                  <a:cubicBezTo>
                    <a:pt x="14452" y="18498"/>
                    <a:pt x="14055" y="19139"/>
                    <a:pt x="13564" y="19402"/>
                  </a:cubicBezTo>
                  <a:cubicBezTo>
                    <a:pt x="13072" y="19666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13637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 advAuto="0"/>
      <p:bldP spid="325" grpId="0" animBg="1" advAuto="0"/>
      <p:bldP spid="330" grpId="0" animBg="1" advAuto="0"/>
      <p:bldP spid="336" grpId="0" animBg="1" advAuto="0"/>
      <p:bldP spid="340" grpId="0" animBg="1" advAuto="0"/>
      <p:bldP spid="345" grpId="0" animBg="1" advAuto="0"/>
      <p:bldP spid="351" grpId="0" animBg="1" advAuto="0"/>
      <p:bldP spid="357" grpId="0" animBg="1" advAuto="0"/>
      <p:bldP spid="362" grpId="0" animBg="1" advAuto="0"/>
      <p:bldP spid="368" grpId="0" animBg="1" advAuto="0"/>
      <p:bldP spid="372" grpId="0" animBg="1" advAuto="0"/>
      <p:bldP spid="373" grpId="0" animBg="1" advAuto="0"/>
      <p:bldP spid="378" grpId="0" animBg="1" advAuto="0"/>
      <p:bldP spid="379" grpId="0" animBg="1" advAuto="0"/>
      <p:bldP spid="380" grpId="0" animBg="1" advAuto="0"/>
      <p:bldP spid="38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Rectangle 596">
            <a:extLst>
              <a:ext uri="{FF2B5EF4-FFF2-40B4-BE49-F238E27FC236}">
                <a16:creationId xmlns:a16="http://schemas.microsoft.com/office/drawing/2014/main" id="{ACE09FD5-7C3F-F6F4-0A8A-E236F772EAB5}"/>
              </a:ext>
            </a:extLst>
          </p:cNvPr>
          <p:cNvSpPr/>
          <p:nvPr/>
        </p:nvSpPr>
        <p:spPr>
          <a:xfrm>
            <a:off x="16916382" y="4254661"/>
            <a:ext cx="2583751" cy="2156967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6BB84B40-536B-9D33-725D-6DB518E0CAFB}"/>
              </a:ext>
            </a:extLst>
          </p:cNvPr>
          <p:cNvSpPr/>
          <p:nvPr/>
        </p:nvSpPr>
        <p:spPr>
          <a:xfrm>
            <a:off x="19993789" y="4218075"/>
            <a:ext cx="2583751" cy="2156967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54" name="LearnOrCover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5"/>
                </a:solidFill>
              </a:rPr>
              <a:t>Learn</a:t>
            </a:r>
            <a:r>
              <a:t>Or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Cover</a:t>
            </a:r>
          </a:p>
        </p:txBody>
      </p:sp>
      <p:sp>
        <p:nvSpPr>
          <p:cNvPr id="455" name="(Unit cost, exp time warmup)"/>
          <p:cNvSpPr txBox="1">
            <a:spLocks noGrp="1"/>
          </p:cNvSpPr>
          <p:nvPr>
            <p:ph type="body" idx="21"/>
          </p:nvPr>
        </p:nvSpPr>
        <p:spPr>
          <a:xfrm>
            <a:off x="1206500" y="2036631"/>
            <a:ext cx="93076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(Unit cost, exp time)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1CBBB-38D5-760B-0273-23739AD5D1C9}"/>
              </a:ext>
            </a:extLst>
          </p:cNvPr>
          <p:cNvSpPr/>
          <p:nvPr/>
        </p:nvSpPr>
        <p:spPr>
          <a:xfrm>
            <a:off x="963734" y="3730344"/>
            <a:ext cx="11159805" cy="51558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4699A-51FD-A848-1EFD-60B35D8CCAA1}"/>
              </a:ext>
            </a:extLst>
          </p:cNvPr>
          <p:cNvSpPr/>
          <p:nvPr/>
        </p:nvSpPr>
        <p:spPr>
          <a:xfrm>
            <a:off x="13496307" y="1858520"/>
            <a:ext cx="9189250" cy="46187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A4DD86-D93F-5FD2-F5F7-B771EC2A732D}"/>
              </a:ext>
            </a:extLst>
          </p:cNvPr>
          <p:cNvGrpSpPr/>
          <p:nvPr/>
        </p:nvGrpSpPr>
        <p:grpSpPr>
          <a:xfrm>
            <a:off x="17267587" y="4515007"/>
            <a:ext cx="1943920" cy="1463003"/>
            <a:chOff x="2240319" y="1676686"/>
            <a:chExt cx="1050713" cy="82032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9AB4A5-29EF-5D8D-92B4-1BF92358FA9E}"/>
                </a:ext>
              </a:extLst>
            </p:cNvPr>
            <p:cNvGrpSpPr/>
            <p:nvPr/>
          </p:nvGrpSpPr>
          <p:grpSpPr>
            <a:xfrm>
              <a:off x="2240319" y="1676686"/>
              <a:ext cx="945766" cy="820321"/>
              <a:chOff x="8505652" y="3480926"/>
              <a:chExt cx="1677919" cy="1445864"/>
            </a:xfrm>
          </p:grpSpPr>
          <p:pic>
            <p:nvPicPr>
              <p:cNvPr id="20" name="Picture 4" descr="Full set of playing cards isolated on white">
                <a:extLst>
                  <a:ext uri="{FF2B5EF4-FFF2-40B4-BE49-F238E27FC236}">
                    <a16:creationId xmlns:a16="http://schemas.microsoft.com/office/drawing/2014/main" id="{4FB97B37-8600-C76C-6C87-2417710A80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9572703">
                <a:off x="8505652" y="3517977"/>
                <a:ext cx="946115" cy="1280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Full set of playing cards isolated on white">
                <a:extLst>
                  <a:ext uri="{FF2B5EF4-FFF2-40B4-BE49-F238E27FC236}">
                    <a16:creationId xmlns:a16="http://schemas.microsoft.com/office/drawing/2014/main" id="{371B6E68-3D43-8152-28C6-EC0184195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982115">
                <a:off x="8691570" y="3480926"/>
                <a:ext cx="968357" cy="1354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Full set of playing cards isolated on white">
                <a:extLst>
                  <a:ext uri="{FF2B5EF4-FFF2-40B4-BE49-F238E27FC236}">
                    <a16:creationId xmlns:a16="http://schemas.microsoft.com/office/drawing/2014/main" id="{0D5303B7-E05C-C655-734D-34BC8D9E1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19"/>
              <a:stretch/>
            </p:blipFill>
            <p:spPr bwMode="auto">
              <a:xfrm>
                <a:off x="8932719" y="3509394"/>
                <a:ext cx="1022471" cy="1325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Full set of playing cards isolated on white">
                <a:extLst>
                  <a:ext uri="{FF2B5EF4-FFF2-40B4-BE49-F238E27FC236}">
                    <a16:creationId xmlns:a16="http://schemas.microsoft.com/office/drawing/2014/main" id="{92B5FD61-9F37-DB95-684C-8BB821AE70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466997">
                <a:off x="9237456" y="3693744"/>
                <a:ext cx="946115" cy="1233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3B23209-F634-3BB4-136F-EC0997FCB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818104">
              <a:off x="2685457" y="1849313"/>
              <a:ext cx="503854" cy="70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E7A60B-2927-3226-84F0-75B40A22C6D3}"/>
              </a:ext>
            </a:extLst>
          </p:cNvPr>
          <p:cNvGrpSpPr/>
          <p:nvPr/>
        </p:nvGrpSpPr>
        <p:grpSpPr>
          <a:xfrm>
            <a:off x="14122057" y="4363586"/>
            <a:ext cx="1938920" cy="1770823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4" descr="Full set of playing cards isolated on white">
              <a:extLst>
                <a:ext uri="{FF2B5EF4-FFF2-40B4-BE49-F238E27FC236}">
                  <a16:creationId xmlns:a16="http://schemas.microsoft.com/office/drawing/2014/main" id="{C36487EE-FC18-0ED9-D4EC-5CEA3F03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Full set of playing cards isolated on white">
              <a:extLst>
                <a:ext uri="{FF2B5EF4-FFF2-40B4-BE49-F238E27FC236}">
                  <a16:creationId xmlns:a16="http://schemas.microsoft.com/office/drawing/2014/main" id="{F3C21CB1-A95A-DBAA-739C-ED1EF7CD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Full set of playing cards isolated on white">
              <a:extLst>
                <a:ext uri="{FF2B5EF4-FFF2-40B4-BE49-F238E27FC236}">
                  <a16:creationId xmlns:a16="http://schemas.microsoft.com/office/drawing/2014/main" id="{2CE48995-FDCB-E914-5950-152000166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ull set of playing cards isolated on white">
              <a:extLst>
                <a:ext uri="{FF2B5EF4-FFF2-40B4-BE49-F238E27FC236}">
                  <a16:creationId xmlns:a16="http://schemas.microsoft.com/office/drawing/2014/main" id="{C87E2FD4-F0F9-957A-E862-677A38C85D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Full set of playing cards isolated on white">
              <a:extLst>
                <a:ext uri="{FF2B5EF4-FFF2-40B4-BE49-F238E27FC236}">
                  <a16:creationId xmlns:a16="http://schemas.microsoft.com/office/drawing/2014/main" id="{5B6E8F9F-8E32-01FB-AFB9-225482C4B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25D308-5FDE-6B6C-58ED-C14032525AF7}"/>
              </a:ext>
            </a:extLst>
          </p:cNvPr>
          <p:cNvSpPr txBox="1"/>
          <p:nvPr/>
        </p:nvSpPr>
        <p:spPr>
          <a:xfrm>
            <a:off x="14997777" y="1051241"/>
            <a:ext cx="618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“hands” of possible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F95477-E5DF-EC1A-8B96-66232713B595}"/>
                  </a:ext>
                </a:extLst>
              </p:cNvPr>
              <p:cNvSpPr txBox="1"/>
              <p:nvPr/>
            </p:nvSpPr>
            <p:spPr>
              <a:xfrm>
                <a:off x="23237408" y="4449634"/>
                <a:ext cx="534750" cy="12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F95477-E5DF-EC1A-8B96-66232713B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408" y="4449634"/>
                <a:ext cx="534750" cy="1201419"/>
              </a:xfrm>
              <a:prstGeom prst="rect">
                <a:avLst/>
              </a:prstGeom>
              <a:blipFill>
                <a:blip r:embed="rId12"/>
                <a:stretch>
                  <a:fillRect l="-45455" r="-153409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/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when random element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arrives</a:t>
                </a:r>
              </a:p>
            </p:txBody>
          </p:sp>
        </mc:Choice>
        <mc:Fallback xmlns="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blipFill>
                <a:blip r:embed="rId13"/>
                <a:stretch>
                  <a:fillRect l="-312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/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2.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remove sols that don’t cover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blipFill>
                <a:blip r:embed="rId14"/>
                <a:stretch>
                  <a:fillRect l="-255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/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. select random remaining hand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blipFill>
                <a:blip r:embed="rId1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/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pick any set covering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blipFill>
                <a:blip r:embed="rId16"/>
                <a:stretch>
                  <a:fillRect l="-3714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3" name="TextBox 492">
            <a:extLst>
              <a:ext uri="{FF2B5EF4-FFF2-40B4-BE49-F238E27FC236}">
                <a16:creationId xmlns:a16="http://schemas.microsoft.com/office/drawing/2014/main" id="{929966CD-4ABB-CB7F-6876-049ACD5CFCBC}"/>
              </a:ext>
            </a:extLst>
          </p:cNvPr>
          <p:cNvSpPr txBox="1"/>
          <p:nvPr/>
        </p:nvSpPr>
        <p:spPr>
          <a:xfrm>
            <a:off x="3751991" y="6164133"/>
            <a:ext cx="608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pick random set from 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Lato Regular"/>
            </a:endParaRPr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E374B32B-88E2-9D1A-B136-68004816A8E5}"/>
              </a:ext>
            </a:extLst>
          </p:cNvPr>
          <p:cNvGrpSpPr/>
          <p:nvPr/>
        </p:nvGrpSpPr>
        <p:grpSpPr>
          <a:xfrm>
            <a:off x="20389492" y="4368873"/>
            <a:ext cx="1740950" cy="1738717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96" name="Picture 4" descr="Full set of playing cards isolated on white">
              <a:extLst>
                <a:ext uri="{FF2B5EF4-FFF2-40B4-BE49-F238E27FC236}">
                  <a16:creationId xmlns:a16="http://schemas.microsoft.com/office/drawing/2014/main" id="{822331CA-EED5-E567-C982-04E4D6287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" descr="Full set of playing cards isolated on white">
              <a:extLst>
                <a:ext uri="{FF2B5EF4-FFF2-40B4-BE49-F238E27FC236}">
                  <a16:creationId xmlns:a16="http://schemas.microsoft.com/office/drawing/2014/main" id="{D5231489-C553-1F17-E112-377C84756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" descr="Full set of playing cards isolated on white">
              <a:extLst>
                <a:ext uri="{FF2B5EF4-FFF2-40B4-BE49-F238E27FC236}">
                  <a16:creationId xmlns:a16="http://schemas.microsoft.com/office/drawing/2014/main" id="{E45FB4DC-F23E-CBE8-3F7C-E4C6574A29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" descr="Full set of playing cards isolated on white">
              <a:extLst>
                <a:ext uri="{FF2B5EF4-FFF2-40B4-BE49-F238E27FC236}">
                  <a16:creationId xmlns:a16="http://schemas.microsoft.com/office/drawing/2014/main" id="{416E282B-0856-F1D7-3DDA-FB62ABB71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" descr="Full set of playing cards isolated on white">
              <a:extLst>
                <a:ext uri="{FF2B5EF4-FFF2-40B4-BE49-F238E27FC236}">
                  <a16:creationId xmlns:a16="http://schemas.microsoft.com/office/drawing/2014/main" id="{D2ACD9F3-EB22-AAF1-85BC-6FADBBBD1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" name="Picture 4" descr="Full set of playing cards isolated on white">
            <a:extLst>
              <a:ext uri="{FF2B5EF4-FFF2-40B4-BE49-F238E27FC236}">
                <a16:creationId xmlns:a16="http://schemas.microsoft.com/office/drawing/2014/main" id="{A48059F4-814B-2DF5-01D1-EE4F31165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9"/>
          <a:stretch/>
        </p:blipFill>
        <p:spPr bwMode="auto">
          <a:xfrm>
            <a:off x="16666975" y="11452295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4" descr="Full set of playing cards isolated on white">
            <a:extLst>
              <a:ext uri="{FF2B5EF4-FFF2-40B4-BE49-F238E27FC236}">
                <a16:creationId xmlns:a16="http://schemas.microsoft.com/office/drawing/2014/main" id="{48EC2309-391B-1F4D-B34C-54E3909A7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3706" y="11459269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/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not already covered, in parallel:</a:t>
                </a:r>
              </a:p>
            </p:txBody>
          </p:sp>
        </mc:Choice>
        <mc:Fallback xmlns="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blipFill>
                <a:blip r:embed="rId17"/>
                <a:stretch>
                  <a:fillRect l="-248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6" name="TextBox 505">
            <a:extLst>
              <a:ext uri="{FF2B5EF4-FFF2-40B4-BE49-F238E27FC236}">
                <a16:creationId xmlns:a16="http://schemas.microsoft.com/office/drawing/2014/main" id="{B9A960D0-6C24-12F9-59FA-BD51320A7285}"/>
              </a:ext>
            </a:extLst>
          </p:cNvPr>
          <p:cNvSpPr txBox="1"/>
          <p:nvPr/>
        </p:nvSpPr>
        <p:spPr>
          <a:xfrm>
            <a:off x="1032194" y="10134877"/>
            <a:ext cx="16368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Main Q: 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how many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elements uncovered on arrival?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sym typeface="Lato Regular"/>
            </a:endParaRPr>
          </a:p>
        </p:txBody>
      </p:sp>
      <p:pic>
        <p:nvPicPr>
          <p:cNvPr id="510" name="Picture 509" descr="Full set of playing cards isolated on white">
            <a:extLst>
              <a:ext uri="{FF2B5EF4-FFF2-40B4-BE49-F238E27FC236}">
                <a16:creationId xmlns:a16="http://schemas.microsoft.com/office/drawing/2014/main" id="{4DA55E18-04BD-83C1-6395-2A61AEAFC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7039" y="11459269"/>
            <a:ext cx="720898" cy="9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4" descr="Full set of playing cards isolated on white">
            <a:extLst>
              <a:ext uri="{FF2B5EF4-FFF2-40B4-BE49-F238E27FC236}">
                <a16:creationId xmlns:a16="http://schemas.microsoft.com/office/drawing/2014/main" id="{1ED2F5FC-04A4-C790-F47B-F6EF5529D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3511" y="11459269"/>
            <a:ext cx="720896" cy="9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" name="Rectangle 511">
            <a:extLst>
              <a:ext uri="{FF2B5EF4-FFF2-40B4-BE49-F238E27FC236}">
                <a16:creationId xmlns:a16="http://schemas.microsoft.com/office/drawing/2014/main" id="{707751E4-50DB-D775-171A-516020A1681A}"/>
              </a:ext>
            </a:extLst>
          </p:cNvPr>
          <p:cNvSpPr/>
          <p:nvPr/>
        </p:nvSpPr>
        <p:spPr>
          <a:xfrm>
            <a:off x="15511204" y="11221240"/>
            <a:ext cx="7050049" cy="1482434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/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Sol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𝑅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:</m:t>
                      </m:r>
                    </m:oMath>
                  </m:oMathPara>
                </a14:m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04E29E5B-9E22-37E8-67F4-EED97E5E1B4E}"/>
              </a:ext>
            </a:extLst>
          </p:cNvPr>
          <p:cNvGrpSpPr/>
          <p:nvPr/>
        </p:nvGrpSpPr>
        <p:grpSpPr>
          <a:xfrm>
            <a:off x="14062880" y="2119222"/>
            <a:ext cx="2107351" cy="1783946"/>
            <a:chOff x="3388650" y="2903088"/>
            <a:chExt cx="2494756" cy="2164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9" name="Picture 4" descr="Full set of playing cards isolated on white">
              <a:extLst>
                <a:ext uri="{FF2B5EF4-FFF2-40B4-BE49-F238E27FC236}">
                  <a16:creationId xmlns:a16="http://schemas.microsoft.com/office/drawing/2014/main" id="{4F7656DA-6156-20A1-CAC6-94CD327B8E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99812">
              <a:off x="3388650" y="3002898"/>
              <a:ext cx="1215451" cy="181796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4" descr="Full set of playing cards isolated on white">
              <a:extLst>
                <a:ext uri="{FF2B5EF4-FFF2-40B4-BE49-F238E27FC236}">
                  <a16:creationId xmlns:a16="http://schemas.microsoft.com/office/drawing/2014/main" id="{081E4EE2-F261-B00F-F72A-C8A0EB22C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588"/>
            <a:stretch/>
          </p:blipFill>
          <p:spPr bwMode="auto">
            <a:xfrm rot="20896855">
              <a:off x="3707044" y="2903088"/>
              <a:ext cx="1215451" cy="195152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4" descr="Full set of playing cards isolated on white">
              <a:extLst>
                <a:ext uri="{FF2B5EF4-FFF2-40B4-BE49-F238E27FC236}">
                  <a16:creationId xmlns:a16="http://schemas.microsoft.com/office/drawing/2014/main" id="{7696459D-2A17-7233-3D1B-BE6F3037A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81"/>
            <a:stretch/>
          </p:blipFill>
          <p:spPr bwMode="auto">
            <a:xfrm rot="259139">
              <a:off x="4000696" y="2967050"/>
              <a:ext cx="1215451" cy="182809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4" descr="Full set of playing cards isolated on white">
              <a:extLst>
                <a:ext uri="{FF2B5EF4-FFF2-40B4-BE49-F238E27FC236}">
                  <a16:creationId xmlns:a16="http://schemas.microsoft.com/office/drawing/2014/main" id="{6DDB3A6B-35D7-3009-FB98-3185B3600D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97"/>
            <a:stretch/>
          </p:blipFill>
          <p:spPr bwMode="auto">
            <a:xfrm rot="1593325">
              <a:off x="4253226" y="3239206"/>
              <a:ext cx="1111606" cy="182809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4" descr="Full set of playing cards isolated on white">
              <a:extLst>
                <a:ext uri="{FF2B5EF4-FFF2-40B4-BE49-F238E27FC236}">
                  <a16:creationId xmlns:a16="http://schemas.microsoft.com/office/drawing/2014/main" id="{BE4A948D-49D4-DED6-A448-4D71E7853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89"/>
            <a:stretch/>
          </p:blipFill>
          <p:spPr bwMode="auto">
            <a:xfrm rot="2708644">
              <a:off x="4413557" y="3429880"/>
              <a:ext cx="1111606" cy="182809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51EA849-DF9F-C6D2-00E3-E4E766614874}"/>
              </a:ext>
            </a:extLst>
          </p:cNvPr>
          <p:cNvGrpSpPr/>
          <p:nvPr/>
        </p:nvGrpSpPr>
        <p:grpSpPr>
          <a:xfrm>
            <a:off x="17288450" y="2207726"/>
            <a:ext cx="2042659" cy="1602597"/>
            <a:chOff x="17288450" y="2207726"/>
            <a:chExt cx="2042659" cy="1602597"/>
          </a:xfrm>
        </p:grpSpPr>
        <p:pic>
          <p:nvPicPr>
            <p:cNvPr id="465" name="Picture 4" descr="Full set of playing cards isolated on white">
              <a:extLst>
                <a:ext uri="{FF2B5EF4-FFF2-40B4-BE49-F238E27FC236}">
                  <a16:creationId xmlns:a16="http://schemas.microsoft.com/office/drawing/2014/main" id="{76F09C33-37E9-E531-4B4E-7D1043E38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7288450" y="2286042"/>
              <a:ext cx="1032110" cy="132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4" descr="Full set of playing cards isolated on white">
              <a:extLst>
                <a:ext uri="{FF2B5EF4-FFF2-40B4-BE49-F238E27FC236}">
                  <a16:creationId xmlns:a16="http://schemas.microsoft.com/office/drawing/2014/main" id="{87A6AF1D-4CBE-75EF-4195-69B86C861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17517982" y="2207726"/>
              <a:ext cx="1044545" cy="13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4" descr="Full set of playing cards isolated on white">
              <a:extLst>
                <a:ext uri="{FF2B5EF4-FFF2-40B4-BE49-F238E27FC236}">
                  <a16:creationId xmlns:a16="http://schemas.microsoft.com/office/drawing/2014/main" id="{632DA60E-7763-134E-4EB4-CA7896FA4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17843881" y="2359147"/>
              <a:ext cx="1044545" cy="13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4" descr="Full set of playing cards isolated on white">
              <a:extLst>
                <a:ext uri="{FF2B5EF4-FFF2-40B4-BE49-F238E27FC236}">
                  <a16:creationId xmlns:a16="http://schemas.microsoft.com/office/drawing/2014/main" id="{3BDC8C35-1639-C1D1-A23F-A9F840E52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18010771" y="2436808"/>
              <a:ext cx="1044545" cy="13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" name="Picture 6">
              <a:extLst>
                <a:ext uri="{FF2B5EF4-FFF2-40B4-BE49-F238E27FC236}">
                  <a16:creationId xmlns:a16="http://schemas.microsoft.com/office/drawing/2014/main" id="{DF9B9F99-9EE1-9BA2-1B3C-099025E9E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818104">
              <a:off x="18227526" y="2677774"/>
              <a:ext cx="898599" cy="1308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87C27D9A-BA13-8141-E224-1ED988A54D62}"/>
              </a:ext>
            </a:extLst>
          </p:cNvPr>
          <p:cNvGrpSpPr/>
          <p:nvPr/>
        </p:nvGrpSpPr>
        <p:grpSpPr>
          <a:xfrm>
            <a:off x="20119260" y="2130084"/>
            <a:ext cx="1987131" cy="1827618"/>
            <a:chOff x="20816956" y="2105505"/>
            <a:chExt cx="1987131" cy="1827618"/>
          </a:xfrm>
        </p:grpSpPr>
        <p:pic>
          <p:nvPicPr>
            <p:cNvPr id="472" name="Picture 4" descr="Full set of playing cards isolated on white">
              <a:extLst>
                <a:ext uri="{FF2B5EF4-FFF2-40B4-BE49-F238E27FC236}">
                  <a16:creationId xmlns:a16="http://schemas.microsoft.com/office/drawing/2014/main" id="{4A8C2C8B-7B01-0646-C120-6B0E21D6C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99812">
              <a:off x="20816956" y="2187778"/>
              <a:ext cx="1026706" cy="149853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4" descr="Full set of playing cards isolated on white">
              <a:extLst>
                <a:ext uri="{FF2B5EF4-FFF2-40B4-BE49-F238E27FC236}">
                  <a16:creationId xmlns:a16="http://schemas.microsoft.com/office/drawing/2014/main" id="{AE5DD13C-0730-B22E-7474-B6FD5613F7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588"/>
            <a:stretch/>
          </p:blipFill>
          <p:spPr bwMode="auto">
            <a:xfrm rot="20896855">
              <a:off x="21085907" y="2105505"/>
              <a:ext cx="1026706" cy="1608631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4" descr="Full set of playing cards isolated on white">
              <a:extLst>
                <a:ext uri="{FF2B5EF4-FFF2-40B4-BE49-F238E27FC236}">
                  <a16:creationId xmlns:a16="http://schemas.microsoft.com/office/drawing/2014/main" id="{2D25E6FC-BEF9-A906-552D-0ACF724E20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81"/>
            <a:stretch/>
          </p:blipFill>
          <p:spPr bwMode="auto">
            <a:xfrm rot="259139">
              <a:off x="21333959" y="2158228"/>
              <a:ext cx="1026706" cy="15068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4" descr="Full set of playing cards isolated on white">
              <a:extLst>
                <a:ext uri="{FF2B5EF4-FFF2-40B4-BE49-F238E27FC236}">
                  <a16:creationId xmlns:a16="http://schemas.microsoft.com/office/drawing/2014/main" id="{C36F8BC7-3C39-A8C1-C19D-FBE11B8031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97"/>
            <a:stretch/>
          </p:blipFill>
          <p:spPr bwMode="auto">
            <a:xfrm rot="1593325">
              <a:off x="21547274" y="2382565"/>
              <a:ext cx="938987" cy="15068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4" descr="Full set of playing cards isolated on white">
              <a:extLst>
                <a:ext uri="{FF2B5EF4-FFF2-40B4-BE49-F238E27FC236}">
                  <a16:creationId xmlns:a16="http://schemas.microsoft.com/office/drawing/2014/main" id="{44BD790C-81F4-4AB0-5E63-90EC73122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1759542" y="2559607"/>
              <a:ext cx="1044545" cy="137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1CB20A42-BE64-6F68-27BE-97E3891AC078}"/>
              </a:ext>
            </a:extLst>
          </p:cNvPr>
          <p:cNvGrpSpPr/>
          <p:nvPr/>
        </p:nvGrpSpPr>
        <p:grpSpPr>
          <a:xfrm>
            <a:off x="16230706" y="7708745"/>
            <a:ext cx="4374424" cy="1434910"/>
            <a:chOff x="15473346" y="7370042"/>
            <a:chExt cx="4374424" cy="1434910"/>
          </a:xfrm>
          <a:solidFill>
            <a:schemeClr val="tx1">
              <a:lumMod val="95000"/>
            </a:schemeClr>
          </a:solidFill>
        </p:grpSpPr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4AE2C53-F688-D424-E183-DE46DB454493}"/>
                </a:ext>
              </a:extLst>
            </p:cNvPr>
            <p:cNvSpPr/>
            <p:nvPr/>
          </p:nvSpPr>
          <p:spPr>
            <a:xfrm>
              <a:off x="15478993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17FB237B-CF81-9E23-540A-5BACDF6B093E}"/>
                </a:ext>
              </a:extLst>
            </p:cNvPr>
            <p:cNvSpPr/>
            <p:nvPr/>
          </p:nvSpPr>
          <p:spPr>
            <a:xfrm>
              <a:off x="15473346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9958C353-7735-1D1B-E9E3-5423A18B1DEC}"/>
                </a:ext>
              </a:extLst>
            </p:cNvPr>
            <p:cNvSpPr/>
            <p:nvPr/>
          </p:nvSpPr>
          <p:spPr>
            <a:xfrm>
              <a:off x="15473346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2789A080-09A9-33D8-8A1C-56F288462C9B}"/>
                </a:ext>
              </a:extLst>
            </p:cNvPr>
            <p:cNvSpPr/>
            <p:nvPr/>
          </p:nvSpPr>
          <p:spPr>
            <a:xfrm>
              <a:off x="16085720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D5A47CB5-8284-5B32-204B-9DFDA426C78B}"/>
                </a:ext>
              </a:extLst>
            </p:cNvPr>
            <p:cNvSpPr/>
            <p:nvPr/>
          </p:nvSpPr>
          <p:spPr>
            <a:xfrm>
              <a:off x="16080073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DCED6098-13A9-FAF8-2AE6-20E3F7F2181A}"/>
                </a:ext>
              </a:extLst>
            </p:cNvPr>
            <p:cNvSpPr/>
            <p:nvPr/>
          </p:nvSpPr>
          <p:spPr>
            <a:xfrm>
              <a:off x="16080073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69C76DBA-D4E0-CC08-AEEF-247A47F028F4}"/>
                </a:ext>
              </a:extLst>
            </p:cNvPr>
            <p:cNvSpPr/>
            <p:nvPr/>
          </p:nvSpPr>
          <p:spPr>
            <a:xfrm>
              <a:off x="16648931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1D256707-7EE8-9EEC-9D1A-69385A950FB3}"/>
                </a:ext>
              </a:extLst>
            </p:cNvPr>
            <p:cNvSpPr/>
            <p:nvPr/>
          </p:nvSpPr>
          <p:spPr>
            <a:xfrm>
              <a:off x="16643284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B7EE1738-638A-1D69-2929-61164DCC5C93}"/>
                </a:ext>
              </a:extLst>
            </p:cNvPr>
            <p:cNvSpPr/>
            <p:nvPr/>
          </p:nvSpPr>
          <p:spPr>
            <a:xfrm>
              <a:off x="16643284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8280A6D3-3DCC-14D3-E773-7033AF825D94}"/>
                </a:ext>
              </a:extLst>
            </p:cNvPr>
            <p:cNvSpPr/>
            <p:nvPr/>
          </p:nvSpPr>
          <p:spPr>
            <a:xfrm>
              <a:off x="17255658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8614BE8-DB86-B17F-0207-02E09526C900}"/>
                </a:ext>
              </a:extLst>
            </p:cNvPr>
            <p:cNvSpPr/>
            <p:nvPr/>
          </p:nvSpPr>
          <p:spPr>
            <a:xfrm>
              <a:off x="17250011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91841D60-4593-DB71-7EBF-F4E230FEA404}"/>
                </a:ext>
              </a:extLst>
            </p:cNvPr>
            <p:cNvSpPr/>
            <p:nvPr/>
          </p:nvSpPr>
          <p:spPr>
            <a:xfrm>
              <a:off x="17250011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6DF1FDD9-0DAF-C0C8-63EB-E3D27908742C}"/>
                </a:ext>
              </a:extLst>
            </p:cNvPr>
            <p:cNvSpPr/>
            <p:nvPr/>
          </p:nvSpPr>
          <p:spPr>
            <a:xfrm>
              <a:off x="17888225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63AABF21-03D5-33B4-01B5-5797FC44C835}"/>
                </a:ext>
              </a:extLst>
            </p:cNvPr>
            <p:cNvSpPr/>
            <p:nvPr/>
          </p:nvSpPr>
          <p:spPr>
            <a:xfrm>
              <a:off x="17882578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FFF059CE-3F92-F608-B444-25791710031B}"/>
                </a:ext>
              </a:extLst>
            </p:cNvPr>
            <p:cNvSpPr/>
            <p:nvPr/>
          </p:nvSpPr>
          <p:spPr>
            <a:xfrm>
              <a:off x="17882578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2FE3CEF-D3AA-00A0-BD98-6DE98B80FF84}"/>
                </a:ext>
              </a:extLst>
            </p:cNvPr>
            <p:cNvSpPr/>
            <p:nvPr/>
          </p:nvSpPr>
          <p:spPr>
            <a:xfrm>
              <a:off x="18494952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B546F530-70A2-0385-FB97-0ED7F3AC19E9}"/>
                </a:ext>
              </a:extLst>
            </p:cNvPr>
            <p:cNvSpPr/>
            <p:nvPr/>
          </p:nvSpPr>
          <p:spPr>
            <a:xfrm>
              <a:off x="18489305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9A4124E7-6F70-3BC0-E945-151A3F067080}"/>
                </a:ext>
              </a:extLst>
            </p:cNvPr>
            <p:cNvSpPr/>
            <p:nvPr/>
          </p:nvSpPr>
          <p:spPr>
            <a:xfrm>
              <a:off x="18489305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7942A093-A175-F89D-BD73-331FA4359615}"/>
                </a:ext>
              </a:extLst>
            </p:cNvPr>
            <p:cNvSpPr/>
            <p:nvPr/>
          </p:nvSpPr>
          <p:spPr>
            <a:xfrm>
              <a:off x="19058163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FA3F2BD1-A243-796A-C017-3E519CD293AA}"/>
                </a:ext>
              </a:extLst>
            </p:cNvPr>
            <p:cNvSpPr/>
            <p:nvPr/>
          </p:nvSpPr>
          <p:spPr>
            <a:xfrm>
              <a:off x="19052516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FAF8CDC-0638-E769-1808-069F22B8421C}"/>
                </a:ext>
              </a:extLst>
            </p:cNvPr>
            <p:cNvSpPr/>
            <p:nvPr/>
          </p:nvSpPr>
          <p:spPr>
            <a:xfrm>
              <a:off x="19052516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E2AC1935-89F8-A6F8-046D-B9D4EC4FFD8B}"/>
                </a:ext>
              </a:extLst>
            </p:cNvPr>
            <p:cNvSpPr/>
            <p:nvPr/>
          </p:nvSpPr>
          <p:spPr>
            <a:xfrm>
              <a:off x="19664890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9F1F3EF-5B2D-0748-4836-4B63F53DF161}"/>
                </a:ext>
              </a:extLst>
            </p:cNvPr>
            <p:cNvSpPr/>
            <p:nvPr/>
          </p:nvSpPr>
          <p:spPr>
            <a:xfrm>
              <a:off x="19659243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A4D1C98-BC94-F389-7339-ABDEEB5DBD09}"/>
                </a:ext>
              </a:extLst>
            </p:cNvPr>
            <p:cNvSpPr/>
            <p:nvPr/>
          </p:nvSpPr>
          <p:spPr>
            <a:xfrm>
              <a:off x="19659243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C0D7071D-4C86-5660-BB1D-9835CB6F2471}"/>
                </a:ext>
              </a:extLst>
            </p:cNvPr>
            <p:cNvSpPr/>
            <p:nvPr/>
          </p:nvSpPr>
          <p:spPr>
            <a:xfrm>
              <a:off x="15473346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DD4485E3-3615-A75F-2E59-645B86F5C9A1}"/>
                </a:ext>
              </a:extLst>
            </p:cNvPr>
            <p:cNvSpPr/>
            <p:nvPr/>
          </p:nvSpPr>
          <p:spPr>
            <a:xfrm>
              <a:off x="16080073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68E5EA15-DFE6-5AEE-7A37-8EC122B58130}"/>
                </a:ext>
              </a:extLst>
            </p:cNvPr>
            <p:cNvSpPr/>
            <p:nvPr/>
          </p:nvSpPr>
          <p:spPr>
            <a:xfrm>
              <a:off x="16643284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6211DA19-630B-1DC0-1675-E6BCBBF44126}"/>
                </a:ext>
              </a:extLst>
            </p:cNvPr>
            <p:cNvSpPr/>
            <p:nvPr/>
          </p:nvSpPr>
          <p:spPr>
            <a:xfrm>
              <a:off x="17250011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011B0CE7-04CA-B55B-D1E8-2E4513A0EEB3}"/>
                </a:ext>
              </a:extLst>
            </p:cNvPr>
            <p:cNvSpPr/>
            <p:nvPr/>
          </p:nvSpPr>
          <p:spPr>
            <a:xfrm>
              <a:off x="17882578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3CB6214-BB93-0C18-175B-46424BC48C97}"/>
                </a:ext>
              </a:extLst>
            </p:cNvPr>
            <p:cNvSpPr/>
            <p:nvPr/>
          </p:nvSpPr>
          <p:spPr>
            <a:xfrm>
              <a:off x="18489305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266E6509-5FAC-5AF7-EE8E-C9C992E45197}"/>
                </a:ext>
              </a:extLst>
            </p:cNvPr>
            <p:cNvSpPr/>
            <p:nvPr/>
          </p:nvSpPr>
          <p:spPr>
            <a:xfrm>
              <a:off x="19052516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65CBBC3-7878-6A42-457C-48A8AC674A5B}"/>
                </a:ext>
              </a:extLst>
            </p:cNvPr>
            <p:cNvSpPr/>
            <p:nvPr/>
          </p:nvSpPr>
          <p:spPr>
            <a:xfrm>
              <a:off x="19659243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589" name="Rectangle 588">
            <a:extLst>
              <a:ext uri="{FF2B5EF4-FFF2-40B4-BE49-F238E27FC236}">
                <a16:creationId xmlns:a16="http://schemas.microsoft.com/office/drawing/2014/main" id="{180F848C-4BC0-B8ED-107D-A88AC9CD76B4}"/>
              </a:ext>
            </a:extLst>
          </p:cNvPr>
          <p:cNvSpPr/>
          <p:nvPr/>
        </p:nvSpPr>
        <p:spPr>
          <a:xfrm>
            <a:off x="15850596" y="7369313"/>
            <a:ext cx="5160541" cy="2132202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82247-46DD-62F8-84BF-67C1C8C14C92}"/>
                  </a:ext>
                </a:extLst>
              </p:cNvPr>
              <p:cNvSpPr txBox="1"/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82247-46DD-62F8-84BF-67C1C8C14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blipFill>
                <a:blip r:embed="rId24"/>
                <a:stretch>
                  <a:fillRect l="-76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/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blipFill>
                <a:blip r:embed="rId25"/>
                <a:stretch>
                  <a:fillRect l="-15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0FA46184-80E4-4E06-915D-BB21B9E8F9CC}"/>
              </a:ext>
            </a:extLst>
          </p:cNvPr>
          <p:cNvSpPr txBox="1"/>
          <p:nvPr/>
        </p:nvSpPr>
        <p:spPr>
          <a:xfrm>
            <a:off x="17835494" y="60381"/>
            <a:ext cx="645934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</a:rPr>
              <a:t>[G. </a:t>
            </a:r>
            <a:r>
              <a:rPr lang="en-US" sz="3200" dirty="0" err="1">
                <a:solidFill>
                  <a:srgbClr val="FFC000"/>
                </a:solidFill>
              </a:rPr>
              <a:t>Kehne</a:t>
            </a:r>
            <a:r>
              <a:rPr lang="en-US" sz="3200" dirty="0">
                <a:solidFill>
                  <a:srgbClr val="FFC000"/>
                </a:solidFill>
              </a:rPr>
              <a:t> Levin FOCS 21]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27938E-2ED3-4FEE-851B-EEB624FB35CE}"/>
              </a:ext>
            </a:extLst>
          </p:cNvPr>
          <p:cNvGrpSpPr/>
          <p:nvPr/>
        </p:nvGrpSpPr>
        <p:grpSpPr>
          <a:xfrm>
            <a:off x="19249215" y="7705818"/>
            <a:ext cx="1358465" cy="1434122"/>
            <a:chOff x="20508043" y="9648207"/>
            <a:chExt cx="1358465" cy="1434122"/>
          </a:xfrm>
          <a:solidFill>
            <a:srgbClr val="92D050"/>
          </a:solidFill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6EE10E4-481C-462D-8DA9-4344488726A1}"/>
                </a:ext>
              </a:extLst>
            </p:cNvPr>
            <p:cNvSpPr/>
            <p:nvPr/>
          </p:nvSpPr>
          <p:spPr>
            <a:xfrm>
              <a:off x="20513690" y="965113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128E4E0-73BD-4202-B51C-9CCCDCC011EE}"/>
                </a:ext>
              </a:extLst>
            </p:cNvPr>
            <p:cNvSpPr/>
            <p:nvPr/>
          </p:nvSpPr>
          <p:spPr>
            <a:xfrm>
              <a:off x="20508043" y="10471391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BE554B0-6544-47D1-ADED-7201B342391B}"/>
                </a:ext>
              </a:extLst>
            </p:cNvPr>
            <p:cNvSpPr/>
            <p:nvPr/>
          </p:nvSpPr>
          <p:spPr>
            <a:xfrm>
              <a:off x="21076901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1271EE2-527F-444D-8D70-0BAE88C77DCA}"/>
                </a:ext>
              </a:extLst>
            </p:cNvPr>
            <p:cNvSpPr/>
            <p:nvPr/>
          </p:nvSpPr>
          <p:spPr>
            <a:xfrm>
              <a:off x="21071254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0F18DC-95A1-4BE1-8B0F-B9842096973B}"/>
                </a:ext>
              </a:extLst>
            </p:cNvPr>
            <p:cNvSpPr/>
            <p:nvPr/>
          </p:nvSpPr>
          <p:spPr>
            <a:xfrm>
              <a:off x="21071254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C41446F-598D-47EF-9B5E-50BA75E1A751}"/>
                </a:ext>
              </a:extLst>
            </p:cNvPr>
            <p:cNvSpPr/>
            <p:nvPr/>
          </p:nvSpPr>
          <p:spPr>
            <a:xfrm>
              <a:off x="21683628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AEF68E3-BA6A-431C-819E-E085F63236FB}"/>
                </a:ext>
              </a:extLst>
            </p:cNvPr>
            <p:cNvSpPr/>
            <p:nvPr/>
          </p:nvSpPr>
          <p:spPr>
            <a:xfrm>
              <a:off x="21677981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B03A9C8-70DB-4ED4-8E34-28CEDBB81D61}"/>
                </a:ext>
              </a:extLst>
            </p:cNvPr>
            <p:cNvSpPr/>
            <p:nvPr/>
          </p:nvSpPr>
          <p:spPr>
            <a:xfrm>
              <a:off x="21677981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2B10A32-74A6-46A7-9FD5-B03ADD01B408}"/>
                </a:ext>
              </a:extLst>
            </p:cNvPr>
            <p:cNvSpPr/>
            <p:nvPr/>
          </p:nvSpPr>
          <p:spPr>
            <a:xfrm>
              <a:off x="20508043" y="1089944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280D529-E924-432B-9260-14E44E217F5D}"/>
                </a:ext>
              </a:extLst>
            </p:cNvPr>
            <p:cNvSpPr/>
            <p:nvPr/>
          </p:nvSpPr>
          <p:spPr>
            <a:xfrm>
              <a:off x="21677981" y="1089652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71D32-1BF6-4FD0-B052-F3FBE0C54FDF}"/>
              </a:ext>
            </a:extLst>
          </p:cNvPr>
          <p:cNvGrpSpPr/>
          <p:nvPr/>
        </p:nvGrpSpPr>
        <p:grpSpPr>
          <a:xfrm>
            <a:off x="16231992" y="7704295"/>
            <a:ext cx="1358465" cy="1434122"/>
            <a:chOff x="15664198" y="9554288"/>
            <a:chExt cx="1358465" cy="1434122"/>
          </a:xfrm>
          <a:solidFill>
            <a:srgbClr val="92D050"/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2A1CA36-CB1D-4D1E-9125-D9D276FCBF5A}"/>
                </a:ext>
              </a:extLst>
            </p:cNvPr>
            <p:cNvSpPr/>
            <p:nvPr/>
          </p:nvSpPr>
          <p:spPr>
            <a:xfrm>
              <a:off x="15669845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A072C4D-796A-476D-85F5-A87EB51B8161}"/>
                </a:ext>
              </a:extLst>
            </p:cNvPr>
            <p:cNvSpPr/>
            <p:nvPr/>
          </p:nvSpPr>
          <p:spPr>
            <a:xfrm>
              <a:off x="15664198" y="995551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7C9003D-A204-4C19-A1C7-71473276726F}"/>
                </a:ext>
              </a:extLst>
            </p:cNvPr>
            <p:cNvSpPr/>
            <p:nvPr/>
          </p:nvSpPr>
          <p:spPr>
            <a:xfrm>
              <a:off x="16276572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7E66979-2094-40D4-A2CE-6670F23F0C0E}"/>
                </a:ext>
              </a:extLst>
            </p:cNvPr>
            <p:cNvSpPr/>
            <p:nvPr/>
          </p:nvSpPr>
          <p:spPr>
            <a:xfrm>
              <a:off x="16270925" y="103774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7066402-B1CF-4340-8FFC-82ED61F9CD19}"/>
                </a:ext>
              </a:extLst>
            </p:cNvPr>
            <p:cNvSpPr/>
            <p:nvPr/>
          </p:nvSpPr>
          <p:spPr>
            <a:xfrm>
              <a:off x="16839783" y="9554288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F9D91E4-19B9-4CA1-AAE5-D6A94C10EDBE}"/>
                </a:ext>
              </a:extLst>
            </p:cNvPr>
            <p:cNvSpPr/>
            <p:nvPr/>
          </p:nvSpPr>
          <p:spPr>
            <a:xfrm>
              <a:off x="16834136" y="995258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50077B5-BB0E-402C-BFF4-08FA05290157}"/>
                </a:ext>
              </a:extLst>
            </p:cNvPr>
            <p:cNvSpPr/>
            <p:nvPr/>
          </p:nvSpPr>
          <p:spPr>
            <a:xfrm>
              <a:off x="16834136" y="103745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E79A98D-BDD9-432D-89C4-65D4F7F94602}"/>
                </a:ext>
              </a:extLst>
            </p:cNvPr>
            <p:cNvSpPr/>
            <p:nvPr/>
          </p:nvSpPr>
          <p:spPr>
            <a:xfrm>
              <a:off x="15664198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F85256E-26D6-46FB-8814-1A27828CDCA7}"/>
                </a:ext>
              </a:extLst>
            </p:cNvPr>
            <p:cNvSpPr/>
            <p:nvPr/>
          </p:nvSpPr>
          <p:spPr>
            <a:xfrm>
              <a:off x="16270925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97E2A2D-F98D-4C8D-9BFB-C74E3BEE464B}"/>
                </a:ext>
              </a:extLst>
            </p:cNvPr>
            <p:cNvSpPr/>
            <p:nvPr/>
          </p:nvSpPr>
          <p:spPr>
            <a:xfrm>
              <a:off x="16834136" y="1080260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591" name="Oval 590">
            <a:extLst>
              <a:ext uri="{FF2B5EF4-FFF2-40B4-BE49-F238E27FC236}">
                <a16:creationId xmlns:a16="http://schemas.microsoft.com/office/drawing/2014/main" id="{005476FE-D13E-14AE-41A2-E69F3447DAA6}"/>
              </a:ext>
            </a:extLst>
          </p:cNvPr>
          <p:cNvSpPr/>
          <p:nvPr/>
        </p:nvSpPr>
        <p:spPr>
          <a:xfrm>
            <a:off x="16228156" y="896596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31125B51-4035-423F-E68E-818D5FADAE75}"/>
              </a:ext>
            </a:extLst>
          </p:cNvPr>
          <p:cNvSpPr/>
          <p:nvPr/>
        </p:nvSpPr>
        <p:spPr>
          <a:xfrm>
            <a:off x="19246512" y="8524552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0ED8E1D3-3DAC-BED8-A670-8A764525E8D7}"/>
              </a:ext>
            </a:extLst>
          </p:cNvPr>
          <p:cNvSpPr/>
          <p:nvPr/>
        </p:nvSpPr>
        <p:spPr>
          <a:xfrm>
            <a:off x="19802320" y="770003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6175004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597" grpId="1" animBg="1"/>
      <p:bldP spid="596" grpId="0" animBg="1"/>
      <p:bldP spid="596" grpId="1" animBg="1"/>
      <p:bldP spid="9" grpId="0" animBg="1"/>
      <p:bldP spid="30" grpId="0"/>
      <p:bldP spid="31" grpId="0"/>
      <p:bldP spid="31" grpId="1"/>
      <p:bldP spid="489" grpId="0"/>
      <p:bldP spid="490" grpId="0"/>
      <p:bldP spid="491" grpId="0"/>
      <p:bldP spid="492" grpId="0"/>
      <p:bldP spid="493" grpId="0"/>
      <p:bldP spid="503" grpId="0"/>
      <p:bldP spid="506" grpId="0"/>
      <p:bldP spid="512" grpId="0" animBg="1"/>
      <p:bldP spid="513" grpId="0"/>
      <p:bldP spid="589" grpId="0" animBg="1"/>
      <p:bldP spid="7" grpId="0"/>
      <p:bldP spid="10" grpId="0"/>
      <p:bldP spid="591" grpId="0" animBg="1"/>
      <p:bldP spid="592" grpId="0" animBg="1"/>
      <p:bldP spid="5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LearnOrCover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5"/>
                </a:solidFill>
              </a:rPr>
              <a:t>Learn</a:t>
            </a:r>
            <a:r>
              <a:t>Or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Cover</a:t>
            </a:r>
          </a:p>
        </p:txBody>
      </p:sp>
      <p:sp>
        <p:nvSpPr>
          <p:cNvPr id="455" name="(Unit cost, exp time warmup)"/>
          <p:cNvSpPr txBox="1">
            <a:spLocks noGrp="1"/>
          </p:cNvSpPr>
          <p:nvPr>
            <p:ph type="body" idx="21"/>
          </p:nvPr>
        </p:nvSpPr>
        <p:spPr>
          <a:xfrm>
            <a:off x="1206500" y="2036631"/>
            <a:ext cx="93076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(Unit cost, exp time)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1CBBB-38D5-760B-0273-23739AD5D1C9}"/>
              </a:ext>
            </a:extLst>
          </p:cNvPr>
          <p:cNvSpPr/>
          <p:nvPr/>
        </p:nvSpPr>
        <p:spPr>
          <a:xfrm>
            <a:off x="963734" y="3730344"/>
            <a:ext cx="11159805" cy="51558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4699A-51FD-A848-1EFD-60B35D8CCAA1}"/>
              </a:ext>
            </a:extLst>
          </p:cNvPr>
          <p:cNvSpPr/>
          <p:nvPr/>
        </p:nvSpPr>
        <p:spPr>
          <a:xfrm>
            <a:off x="13496307" y="1858520"/>
            <a:ext cx="9189250" cy="46187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A4DD86-D93F-5FD2-F5F7-B771EC2A732D}"/>
              </a:ext>
            </a:extLst>
          </p:cNvPr>
          <p:cNvGrpSpPr/>
          <p:nvPr/>
        </p:nvGrpSpPr>
        <p:grpSpPr>
          <a:xfrm>
            <a:off x="17267587" y="4515007"/>
            <a:ext cx="1943920" cy="1463003"/>
            <a:chOff x="2240319" y="1676686"/>
            <a:chExt cx="1050713" cy="82032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9AB4A5-29EF-5D8D-92B4-1BF92358FA9E}"/>
                </a:ext>
              </a:extLst>
            </p:cNvPr>
            <p:cNvGrpSpPr/>
            <p:nvPr/>
          </p:nvGrpSpPr>
          <p:grpSpPr>
            <a:xfrm>
              <a:off x="2240319" y="1676686"/>
              <a:ext cx="945766" cy="820321"/>
              <a:chOff x="8505652" y="3480926"/>
              <a:chExt cx="1677919" cy="1445864"/>
            </a:xfrm>
          </p:grpSpPr>
          <p:pic>
            <p:nvPicPr>
              <p:cNvPr id="20" name="Picture 4" descr="Full set of playing cards isolated on white">
                <a:extLst>
                  <a:ext uri="{FF2B5EF4-FFF2-40B4-BE49-F238E27FC236}">
                    <a16:creationId xmlns:a16="http://schemas.microsoft.com/office/drawing/2014/main" id="{4FB97B37-8600-C76C-6C87-2417710A80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9572703">
                <a:off x="8505652" y="3517977"/>
                <a:ext cx="946115" cy="1280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Full set of playing cards isolated on white">
                <a:extLst>
                  <a:ext uri="{FF2B5EF4-FFF2-40B4-BE49-F238E27FC236}">
                    <a16:creationId xmlns:a16="http://schemas.microsoft.com/office/drawing/2014/main" id="{371B6E68-3D43-8152-28C6-EC0184195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982115">
                <a:off x="8691570" y="3480926"/>
                <a:ext cx="968357" cy="1354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Full set of playing cards isolated on white">
                <a:extLst>
                  <a:ext uri="{FF2B5EF4-FFF2-40B4-BE49-F238E27FC236}">
                    <a16:creationId xmlns:a16="http://schemas.microsoft.com/office/drawing/2014/main" id="{0D5303B7-E05C-C655-734D-34BC8D9E1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19"/>
              <a:stretch/>
            </p:blipFill>
            <p:spPr bwMode="auto">
              <a:xfrm>
                <a:off x="8932719" y="3509394"/>
                <a:ext cx="1022471" cy="1325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Full set of playing cards isolated on white">
                <a:extLst>
                  <a:ext uri="{FF2B5EF4-FFF2-40B4-BE49-F238E27FC236}">
                    <a16:creationId xmlns:a16="http://schemas.microsoft.com/office/drawing/2014/main" id="{92B5FD61-9F37-DB95-684C-8BB821AE70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466997">
                <a:off x="9237456" y="3693744"/>
                <a:ext cx="946115" cy="1233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3B23209-F634-3BB4-136F-EC0997FCB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818104">
              <a:off x="2685457" y="1849313"/>
              <a:ext cx="503854" cy="70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E7A60B-2927-3226-84F0-75B40A22C6D3}"/>
              </a:ext>
            </a:extLst>
          </p:cNvPr>
          <p:cNvGrpSpPr/>
          <p:nvPr/>
        </p:nvGrpSpPr>
        <p:grpSpPr>
          <a:xfrm>
            <a:off x="14122057" y="4363586"/>
            <a:ext cx="1938920" cy="1770823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4" descr="Full set of playing cards isolated on white">
              <a:extLst>
                <a:ext uri="{FF2B5EF4-FFF2-40B4-BE49-F238E27FC236}">
                  <a16:creationId xmlns:a16="http://schemas.microsoft.com/office/drawing/2014/main" id="{C36487EE-FC18-0ED9-D4EC-5CEA3F03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Full set of playing cards isolated on white">
              <a:extLst>
                <a:ext uri="{FF2B5EF4-FFF2-40B4-BE49-F238E27FC236}">
                  <a16:creationId xmlns:a16="http://schemas.microsoft.com/office/drawing/2014/main" id="{F3C21CB1-A95A-DBAA-739C-ED1EF7CD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Full set of playing cards isolated on white">
              <a:extLst>
                <a:ext uri="{FF2B5EF4-FFF2-40B4-BE49-F238E27FC236}">
                  <a16:creationId xmlns:a16="http://schemas.microsoft.com/office/drawing/2014/main" id="{2CE48995-FDCB-E914-5950-152000166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ull set of playing cards isolated on white">
              <a:extLst>
                <a:ext uri="{FF2B5EF4-FFF2-40B4-BE49-F238E27FC236}">
                  <a16:creationId xmlns:a16="http://schemas.microsoft.com/office/drawing/2014/main" id="{C87E2FD4-F0F9-957A-E862-677A38C85D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Full set of playing cards isolated on white">
              <a:extLst>
                <a:ext uri="{FF2B5EF4-FFF2-40B4-BE49-F238E27FC236}">
                  <a16:creationId xmlns:a16="http://schemas.microsoft.com/office/drawing/2014/main" id="{5B6E8F9F-8E32-01FB-AFB9-225482C4B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25D308-5FDE-6B6C-58ED-C14032525AF7}"/>
              </a:ext>
            </a:extLst>
          </p:cNvPr>
          <p:cNvSpPr txBox="1"/>
          <p:nvPr/>
        </p:nvSpPr>
        <p:spPr>
          <a:xfrm>
            <a:off x="14997777" y="1051241"/>
            <a:ext cx="618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“hands” of possible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/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when random element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arrives</a:t>
                </a:r>
              </a:p>
            </p:txBody>
          </p:sp>
        </mc:Choice>
        <mc:Fallback xmlns="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blipFill>
                <a:blip r:embed="rId12"/>
                <a:stretch>
                  <a:fillRect l="-312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/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2.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remove sols that don’t cover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blipFill>
                <a:blip r:embed="rId13"/>
                <a:stretch>
                  <a:fillRect l="-255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/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. select random remaining hand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blipFill>
                <a:blip r:embed="rId14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/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pick any set covering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blipFill>
                <a:blip r:embed="rId15"/>
                <a:stretch>
                  <a:fillRect l="-371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3" name="TextBox 492">
            <a:extLst>
              <a:ext uri="{FF2B5EF4-FFF2-40B4-BE49-F238E27FC236}">
                <a16:creationId xmlns:a16="http://schemas.microsoft.com/office/drawing/2014/main" id="{929966CD-4ABB-CB7F-6876-049ACD5CFCBC}"/>
              </a:ext>
            </a:extLst>
          </p:cNvPr>
          <p:cNvSpPr txBox="1"/>
          <p:nvPr/>
        </p:nvSpPr>
        <p:spPr>
          <a:xfrm>
            <a:off x="3751991" y="6164133"/>
            <a:ext cx="608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pick random set from 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Lato Regular"/>
            </a:endParaRPr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E374B32B-88E2-9D1A-B136-68004816A8E5}"/>
              </a:ext>
            </a:extLst>
          </p:cNvPr>
          <p:cNvGrpSpPr/>
          <p:nvPr/>
        </p:nvGrpSpPr>
        <p:grpSpPr>
          <a:xfrm>
            <a:off x="20389492" y="4368873"/>
            <a:ext cx="1740950" cy="1738717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96" name="Picture 4" descr="Full set of playing cards isolated on white">
              <a:extLst>
                <a:ext uri="{FF2B5EF4-FFF2-40B4-BE49-F238E27FC236}">
                  <a16:creationId xmlns:a16="http://schemas.microsoft.com/office/drawing/2014/main" id="{822331CA-EED5-E567-C982-04E4D6287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" descr="Full set of playing cards isolated on white">
              <a:extLst>
                <a:ext uri="{FF2B5EF4-FFF2-40B4-BE49-F238E27FC236}">
                  <a16:creationId xmlns:a16="http://schemas.microsoft.com/office/drawing/2014/main" id="{D5231489-C553-1F17-E112-377C84756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" descr="Full set of playing cards isolated on white">
              <a:extLst>
                <a:ext uri="{FF2B5EF4-FFF2-40B4-BE49-F238E27FC236}">
                  <a16:creationId xmlns:a16="http://schemas.microsoft.com/office/drawing/2014/main" id="{E45FB4DC-F23E-CBE8-3F7C-E4C6574A29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" descr="Full set of playing cards isolated on white">
              <a:extLst>
                <a:ext uri="{FF2B5EF4-FFF2-40B4-BE49-F238E27FC236}">
                  <a16:creationId xmlns:a16="http://schemas.microsoft.com/office/drawing/2014/main" id="{416E282B-0856-F1D7-3DDA-FB62ABB71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" descr="Full set of playing cards isolated on white">
              <a:extLst>
                <a:ext uri="{FF2B5EF4-FFF2-40B4-BE49-F238E27FC236}">
                  <a16:creationId xmlns:a16="http://schemas.microsoft.com/office/drawing/2014/main" id="{D2ACD9F3-EB22-AAF1-85BC-6FADBBBD1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" name="Picture 4" descr="Full set of playing cards isolated on white">
            <a:extLst>
              <a:ext uri="{FF2B5EF4-FFF2-40B4-BE49-F238E27FC236}">
                <a16:creationId xmlns:a16="http://schemas.microsoft.com/office/drawing/2014/main" id="{A48059F4-814B-2DF5-01D1-EE4F31165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9"/>
          <a:stretch/>
        </p:blipFill>
        <p:spPr bwMode="auto">
          <a:xfrm>
            <a:off x="16666975" y="11452295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4" descr="Full set of playing cards isolated on white">
            <a:extLst>
              <a:ext uri="{FF2B5EF4-FFF2-40B4-BE49-F238E27FC236}">
                <a16:creationId xmlns:a16="http://schemas.microsoft.com/office/drawing/2014/main" id="{48EC2309-391B-1F4D-B34C-54E3909A7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3706" y="11459269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/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not already covered, in parallel:</a:t>
                </a:r>
              </a:p>
            </p:txBody>
          </p:sp>
        </mc:Choice>
        <mc:Fallback xmlns="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blipFill>
                <a:blip r:embed="rId16"/>
                <a:stretch>
                  <a:fillRect l="-248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6" name="TextBox 505">
            <a:extLst>
              <a:ext uri="{FF2B5EF4-FFF2-40B4-BE49-F238E27FC236}">
                <a16:creationId xmlns:a16="http://schemas.microsoft.com/office/drawing/2014/main" id="{B9A960D0-6C24-12F9-59FA-BD51320A7285}"/>
              </a:ext>
            </a:extLst>
          </p:cNvPr>
          <p:cNvSpPr txBox="1"/>
          <p:nvPr/>
        </p:nvSpPr>
        <p:spPr>
          <a:xfrm>
            <a:off x="1032194" y="10134877"/>
            <a:ext cx="16368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Q: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do ½ of remaining hands cover ½ of uncovered elements?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B4B14B57-247D-34F8-69D5-4B7E3DCAACE2}"/>
              </a:ext>
            </a:extLst>
          </p:cNvPr>
          <p:cNvSpPr txBox="1"/>
          <p:nvPr/>
        </p:nvSpPr>
        <p:spPr>
          <a:xfrm>
            <a:off x="1582492" y="11221240"/>
            <a:ext cx="12420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Yes: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random set covers many uncovered  elements!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3BC194A9-0E2F-0BAD-B960-A0AEE4D94CAF}"/>
              </a:ext>
            </a:extLst>
          </p:cNvPr>
          <p:cNvSpPr txBox="1"/>
          <p:nvPr/>
        </p:nvSpPr>
        <p:spPr>
          <a:xfrm>
            <a:off x="1691059" y="12210477"/>
            <a:ext cx="10791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No: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random element removes many hands!!</a:t>
            </a:r>
          </a:p>
        </p:txBody>
      </p:sp>
      <p:pic>
        <p:nvPicPr>
          <p:cNvPr id="510" name="Picture 509" descr="Full set of playing cards isolated on white">
            <a:extLst>
              <a:ext uri="{FF2B5EF4-FFF2-40B4-BE49-F238E27FC236}">
                <a16:creationId xmlns:a16="http://schemas.microsoft.com/office/drawing/2014/main" id="{4DA55E18-04BD-83C1-6395-2A61AEAFC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7039" y="11459269"/>
            <a:ext cx="720898" cy="9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4" descr="Full set of playing cards isolated on white">
            <a:extLst>
              <a:ext uri="{FF2B5EF4-FFF2-40B4-BE49-F238E27FC236}">
                <a16:creationId xmlns:a16="http://schemas.microsoft.com/office/drawing/2014/main" id="{1ED2F5FC-04A4-C790-F47B-F6EF5529D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3511" y="11459269"/>
            <a:ext cx="720896" cy="9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" name="Rectangle 511">
            <a:extLst>
              <a:ext uri="{FF2B5EF4-FFF2-40B4-BE49-F238E27FC236}">
                <a16:creationId xmlns:a16="http://schemas.microsoft.com/office/drawing/2014/main" id="{707751E4-50DB-D775-171A-516020A1681A}"/>
              </a:ext>
            </a:extLst>
          </p:cNvPr>
          <p:cNvSpPr/>
          <p:nvPr/>
        </p:nvSpPr>
        <p:spPr>
          <a:xfrm>
            <a:off x="15511204" y="11221240"/>
            <a:ext cx="7050049" cy="1482434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/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Sol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𝑅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:</m:t>
                      </m:r>
                    </m:oMath>
                  </m:oMathPara>
                </a14:m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/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blipFill>
                <a:blip r:embed="rId18"/>
                <a:stretch>
                  <a:fillRect l="-7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0FA46184-80E4-4E06-915D-BB21B9E8F9CC}"/>
              </a:ext>
            </a:extLst>
          </p:cNvPr>
          <p:cNvSpPr txBox="1"/>
          <p:nvPr/>
        </p:nvSpPr>
        <p:spPr>
          <a:xfrm>
            <a:off x="17835494" y="60381"/>
            <a:ext cx="645934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</a:rPr>
              <a:t>[G. </a:t>
            </a:r>
            <a:r>
              <a:rPr lang="en-US" sz="3200" dirty="0" err="1">
                <a:solidFill>
                  <a:srgbClr val="FFC000"/>
                </a:solidFill>
              </a:rPr>
              <a:t>Kehne</a:t>
            </a:r>
            <a:r>
              <a:rPr lang="en-US" sz="3200" dirty="0">
                <a:solidFill>
                  <a:srgbClr val="FFC000"/>
                </a:solidFill>
              </a:rPr>
              <a:t> Levin FOCS 21]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70C4D32-4951-401F-8900-857566338524}"/>
              </a:ext>
            </a:extLst>
          </p:cNvPr>
          <p:cNvGrpSpPr/>
          <p:nvPr/>
        </p:nvGrpSpPr>
        <p:grpSpPr>
          <a:xfrm>
            <a:off x="16230706" y="7708745"/>
            <a:ext cx="4374424" cy="1434910"/>
            <a:chOff x="15473346" y="7370042"/>
            <a:chExt cx="4374424" cy="1434910"/>
          </a:xfrm>
          <a:solidFill>
            <a:schemeClr val="tx1">
              <a:lumMod val="95000"/>
            </a:schemeClr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6481E95-6EE1-4065-91B0-08C3BC05E7DA}"/>
                </a:ext>
              </a:extLst>
            </p:cNvPr>
            <p:cNvSpPr/>
            <p:nvPr/>
          </p:nvSpPr>
          <p:spPr>
            <a:xfrm>
              <a:off x="15478993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42E617E-BBB5-42C5-9BD3-C8AAFAF7FC78}"/>
                </a:ext>
              </a:extLst>
            </p:cNvPr>
            <p:cNvSpPr/>
            <p:nvPr/>
          </p:nvSpPr>
          <p:spPr>
            <a:xfrm>
              <a:off x="15473346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A6A530D-896D-4672-8109-CD79E368E900}"/>
                </a:ext>
              </a:extLst>
            </p:cNvPr>
            <p:cNvSpPr/>
            <p:nvPr/>
          </p:nvSpPr>
          <p:spPr>
            <a:xfrm>
              <a:off x="15473346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B62CBEE-D844-4D2A-9DF7-534A11C56F07}"/>
                </a:ext>
              </a:extLst>
            </p:cNvPr>
            <p:cNvSpPr/>
            <p:nvPr/>
          </p:nvSpPr>
          <p:spPr>
            <a:xfrm>
              <a:off x="16085720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7724622-9C6F-4450-951E-7062487F5733}"/>
                </a:ext>
              </a:extLst>
            </p:cNvPr>
            <p:cNvSpPr/>
            <p:nvPr/>
          </p:nvSpPr>
          <p:spPr>
            <a:xfrm>
              <a:off x="16080073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24C2F9B-0CE9-4503-9862-9CC14F4A1FE4}"/>
                </a:ext>
              </a:extLst>
            </p:cNvPr>
            <p:cNvSpPr/>
            <p:nvPr/>
          </p:nvSpPr>
          <p:spPr>
            <a:xfrm>
              <a:off x="16080073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F3F91B0-D0DC-437C-8BAD-6B0CD54CFD29}"/>
                </a:ext>
              </a:extLst>
            </p:cNvPr>
            <p:cNvSpPr/>
            <p:nvPr/>
          </p:nvSpPr>
          <p:spPr>
            <a:xfrm>
              <a:off x="16648931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87EAF37-E7E5-460E-ABC8-DAB350C2EF83}"/>
                </a:ext>
              </a:extLst>
            </p:cNvPr>
            <p:cNvSpPr/>
            <p:nvPr/>
          </p:nvSpPr>
          <p:spPr>
            <a:xfrm>
              <a:off x="16643284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9DA96B2-294E-46EC-A7D3-A489AB570A65}"/>
                </a:ext>
              </a:extLst>
            </p:cNvPr>
            <p:cNvSpPr/>
            <p:nvPr/>
          </p:nvSpPr>
          <p:spPr>
            <a:xfrm>
              <a:off x="16643284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D7E4352-51BF-49FC-97C1-56487387D7B0}"/>
                </a:ext>
              </a:extLst>
            </p:cNvPr>
            <p:cNvSpPr/>
            <p:nvPr/>
          </p:nvSpPr>
          <p:spPr>
            <a:xfrm>
              <a:off x="17255658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092E949-E787-461D-8271-791521ABD255}"/>
                </a:ext>
              </a:extLst>
            </p:cNvPr>
            <p:cNvSpPr/>
            <p:nvPr/>
          </p:nvSpPr>
          <p:spPr>
            <a:xfrm>
              <a:off x="17250011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FCDB9C0-031B-47E6-96BB-5A92987DCE4B}"/>
                </a:ext>
              </a:extLst>
            </p:cNvPr>
            <p:cNvSpPr/>
            <p:nvPr/>
          </p:nvSpPr>
          <p:spPr>
            <a:xfrm>
              <a:off x="17250011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253FE54-1F98-4DBB-B2D8-5961F40CDA49}"/>
                </a:ext>
              </a:extLst>
            </p:cNvPr>
            <p:cNvSpPr/>
            <p:nvPr/>
          </p:nvSpPr>
          <p:spPr>
            <a:xfrm>
              <a:off x="17888225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6A9BA21-1342-488C-82D5-EEF37FC5D437}"/>
                </a:ext>
              </a:extLst>
            </p:cNvPr>
            <p:cNvSpPr/>
            <p:nvPr/>
          </p:nvSpPr>
          <p:spPr>
            <a:xfrm>
              <a:off x="17882578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5EBDB60-750E-48C9-8945-1947D22070C0}"/>
                </a:ext>
              </a:extLst>
            </p:cNvPr>
            <p:cNvSpPr/>
            <p:nvPr/>
          </p:nvSpPr>
          <p:spPr>
            <a:xfrm>
              <a:off x="17882578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65C8DB-52EE-4A58-A25B-68D69A9A661B}"/>
                </a:ext>
              </a:extLst>
            </p:cNvPr>
            <p:cNvSpPr/>
            <p:nvPr/>
          </p:nvSpPr>
          <p:spPr>
            <a:xfrm>
              <a:off x="18494952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B94F96-0A31-4F8E-A632-FCD73A902390}"/>
                </a:ext>
              </a:extLst>
            </p:cNvPr>
            <p:cNvSpPr/>
            <p:nvPr/>
          </p:nvSpPr>
          <p:spPr>
            <a:xfrm>
              <a:off x="18489305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C757ECD-4F21-429C-AB53-98DB6C54A1C2}"/>
                </a:ext>
              </a:extLst>
            </p:cNvPr>
            <p:cNvSpPr/>
            <p:nvPr/>
          </p:nvSpPr>
          <p:spPr>
            <a:xfrm>
              <a:off x="18489305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B9D3F6D-AFEB-49AE-A451-B5B45F8506B9}"/>
                </a:ext>
              </a:extLst>
            </p:cNvPr>
            <p:cNvSpPr/>
            <p:nvPr/>
          </p:nvSpPr>
          <p:spPr>
            <a:xfrm>
              <a:off x="19058163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7D677F3-0F11-454C-BAE2-D32C5D3129D8}"/>
                </a:ext>
              </a:extLst>
            </p:cNvPr>
            <p:cNvSpPr/>
            <p:nvPr/>
          </p:nvSpPr>
          <p:spPr>
            <a:xfrm>
              <a:off x="19052516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7ECE4FE-EBD0-473C-A719-AF1861174378}"/>
                </a:ext>
              </a:extLst>
            </p:cNvPr>
            <p:cNvSpPr/>
            <p:nvPr/>
          </p:nvSpPr>
          <p:spPr>
            <a:xfrm>
              <a:off x="19052516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8D81B12-5100-4A86-BAAA-ACCCFD00C1EC}"/>
                </a:ext>
              </a:extLst>
            </p:cNvPr>
            <p:cNvSpPr/>
            <p:nvPr/>
          </p:nvSpPr>
          <p:spPr>
            <a:xfrm>
              <a:off x="19664890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74BAE5C-E4E2-4D7A-97BD-E03456596094}"/>
                </a:ext>
              </a:extLst>
            </p:cNvPr>
            <p:cNvSpPr/>
            <p:nvPr/>
          </p:nvSpPr>
          <p:spPr>
            <a:xfrm>
              <a:off x="19659243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CFE2F02-6458-4F25-B20C-9365CF07058F}"/>
                </a:ext>
              </a:extLst>
            </p:cNvPr>
            <p:cNvSpPr/>
            <p:nvPr/>
          </p:nvSpPr>
          <p:spPr>
            <a:xfrm>
              <a:off x="19659243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80C79DF-0FFF-4189-894A-083148A16058}"/>
                </a:ext>
              </a:extLst>
            </p:cNvPr>
            <p:cNvSpPr/>
            <p:nvPr/>
          </p:nvSpPr>
          <p:spPr>
            <a:xfrm>
              <a:off x="15473346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A4AC14D-C5D9-41A6-A9C8-55A2320464AC}"/>
                </a:ext>
              </a:extLst>
            </p:cNvPr>
            <p:cNvSpPr/>
            <p:nvPr/>
          </p:nvSpPr>
          <p:spPr>
            <a:xfrm>
              <a:off x="16080073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BC06A91-2C48-4E19-840B-157AD631F219}"/>
                </a:ext>
              </a:extLst>
            </p:cNvPr>
            <p:cNvSpPr/>
            <p:nvPr/>
          </p:nvSpPr>
          <p:spPr>
            <a:xfrm>
              <a:off x="16643284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A7D465C-45DE-49DD-9111-3898011C0E99}"/>
                </a:ext>
              </a:extLst>
            </p:cNvPr>
            <p:cNvSpPr/>
            <p:nvPr/>
          </p:nvSpPr>
          <p:spPr>
            <a:xfrm>
              <a:off x="17250011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203F27D-60A8-4C2C-9567-0707ED65D09F}"/>
                </a:ext>
              </a:extLst>
            </p:cNvPr>
            <p:cNvSpPr/>
            <p:nvPr/>
          </p:nvSpPr>
          <p:spPr>
            <a:xfrm>
              <a:off x="17882578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9618F29-C568-4DCB-9D9B-AB0E4AD6B34F}"/>
                </a:ext>
              </a:extLst>
            </p:cNvPr>
            <p:cNvSpPr/>
            <p:nvPr/>
          </p:nvSpPr>
          <p:spPr>
            <a:xfrm>
              <a:off x="18489305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1CC6B26-6F24-41FA-803C-D2605FC30BB7}"/>
                </a:ext>
              </a:extLst>
            </p:cNvPr>
            <p:cNvSpPr/>
            <p:nvPr/>
          </p:nvSpPr>
          <p:spPr>
            <a:xfrm>
              <a:off x="19052516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E0461FB-FB23-4D5A-853B-EFE1C8E9764E}"/>
                </a:ext>
              </a:extLst>
            </p:cNvPr>
            <p:cNvSpPr/>
            <p:nvPr/>
          </p:nvSpPr>
          <p:spPr>
            <a:xfrm>
              <a:off x="19659243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774C672-0E1E-4680-A924-7296543C77C1}"/>
              </a:ext>
            </a:extLst>
          </p:cNvPr>
          <p:cNvSpPr/>
          <p:nvPr/>
        </p:nvSpPr>
        <p:spPr>
          <a:xfrm>
            <a:off x="15850596" y="7369313"/>
            <a:ext cx="5160541" cy="2132202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6A98C08-8880-437D-9ADD-AEA543BD4ACA}"/>
                  </a:ext>
                </a:extLst>
              </p:cNvPr>
              <p:cNvSpPr txBox="1"/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6A98C08-8880-437D-9ADD-AEA543BD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blipFill>
                <a:blip r:embed="rId19"/>
                <a:stretch>
                  <a:fillRect l="-67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652501-7B06-4531-946E-EB7A73B8B9BF}"/>
              </a:ext>
            </a:extLst>
          </p:cNvPr>
          <p:cNvGrpSpPr/>
          <p:nvPr/>
        </p:nvGrpSpPr>
        <p:grpSpPr>
          <a:xfrm>
            <a:off x="19249215" y="7705818"/>
            <a:ext cx="1358465" cy="1434122"/>
            <a:chOff x="20508043" y="9648207"/>
            <a:chExt cx="1358465" cy="1434122"/>
          </a:xfrm>
          <a:solidFill>
            <a:srgbClr val="92D050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B0FE8DB-66B9-4CDD-9E4D-57B66B78CD37}"/>
                </a:ext>
              </a:extLst>
            </p:cNvPr>
            <p:cNvSpPr/>
            <p:nvPr/>
          </p:nvSpPr>
          <p:spPr>
            <a:xfrm>
              <a:off x="20513690" y="965113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C36E8F-517B-4800-ADBF-080F6E9B6560}"/>
                </a:ext>
              </a:extLst>
            </p:cNvPr>
            <p:cNvSpPr/>
            <p:nvPr/>
          </p:nvSpPr>
          <p:spPr>
            <a:xfrm>
              <a:off x="20508043" y="10471391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2971B7B-AF5D-4069-B1C0-B574C9607854}"/>
                </a:ext>
              </a:extLst>
            </p:cNvPr>
            <p:cNvSpPr/>
            <p:nvPr/>
          </p:nvSpPr>
          <p:spPr>
            <a:xfrm>
              <a:off x="21076901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C08F7C0-1B13-4933-9D4B-4E05C10171F3}"/>
                </a:ext>
              </a:extLst>
            </p:cNvPr>
            <p:cNvSpPr/>
            <p:nvPr/>
          </p:nvSpPr>
          <p:spPr>
            <a:xfrm>
              <a:off x="21071254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FA9AB14-D397-4313-911A-CF2313D28828}"/>
                </a:ext>
              </a:extLst>
            </p:cNvPr>
            <p:cNvSpPr/>
            <p:nvPr/>
          </p:nvSpPr>
          <p:spPr>
            <a:xfrm>
              <a:off x="21071254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1BA629C-D1E3-4362-8ADF-C8AB2BC27363}"/>
                </a:ext>
              </a:extLst>
            </p:cNvPr>
            <p:cNvSpPr/>
            <p:nvPr/>
          </p:nvSpPr>
          <p:spPr>
            <a:xfrm>
              <a:off x="21683628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0CCE12A-BD5A-4842-87AE-7CE7008369F3}"/>
                </a:ext>
              </a:extLst>
            </p:cNvPr>
            <p:cNvSpPr/>
            <p:nvPr/>
          </p:nvSpPr>
          <p:spPr>
            <a:xfrm>
              <a:off x="21677981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B2C884C-CF0F-4862-87AB-8256C4FAA082}"/>
                </a:ext>
              </a:extLst>
            </p:cNvPr>
            <p:cNvSpPr/>
            <p:nvPr/>
          </p:nvSpPr>
          <p:spPr>
            <a:xfrm>
              <a:off x="21677981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FEAD733-87B4-418C-9774-001AC9AF7BC0}"/>
                </a:ext>
              </a:extLst>
            </p:cNvPr>
            <p:cNvSpPr/>
            <p:nvPr/>
          </p:nvSpPr>
          <p:spPr>
            <a:xfrm>
              <a:off x="20508043" y="1089944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63324BE-876B-4371-B140-6182E9AD2774}"/>
                </a:ext>
              </a:extLst>
            </p:cNvPr>
            <p:cNvSpPr/>
            <p:nvPr/>
          </p:nvSpPr>
          <p:spPr>
            <a:xfrm>
              <a:off x="21677981" y="1089652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8A38120-4369-40CF-9DBF-8BC7C31D4D03}"/>
              </a:ext>
            </a:extLst>
          </p:cNvPr>
          <p:cNvGrpSpPr/>
          <p:nvPr/>
        </p:nvGrpSpPr>
        <p:grpSpPr>
          <a:xfrm>
            <a:off x="16231992" y="7704295"/>
            <a:ext cx="1358465" cy="1434122"/>
            <a:chOff x="15664198" y="9554288"/>
            <a:chExt cx="1358465" cy="1434122"/>
          </a:xfrm>
          <a:solidFill>
            <a:srgbClr val="92D050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6BA3AC2-1511-4112-AA80-4BE99385E988}"/>
                </a:ext>
              </a:extLst>
            </p:cNvPr>
            <p:cNvSpPr/>
            <p:nvPr/>
          </p:nvSpPr>
          <p:spPr>
            <a:xfrm>
              <a:off x="15669845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8E9C29D-F633-4646-BA94-C5D3E3F427EA}"/>
                </a:ext>
              </a:extLst>
            </p:cNvPr>
            <p:cNvSpPr/>
            <p:nvPr/>
          </p:nvSpPr>
          <p:spPr>
            <a:xfrm>
              <a:off x="15664198" y="995551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DCB3846-647D-46C8-A391-E6A684F7DFE3}"/>
                </a:ext>
              </a:extLst>
            </p:cNvPr>
            <p:cNvSpPr/>
            <p:nvPr/>
          </p:nvSpPr>
          <p:spPr>
            <a:xfrm>
              <a:off x="16276572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93494CF-D226-4FF8-9EE7-F1F4F989AFD7}"/>
                </a:ext>
              </a:extLst>
            </p:cNvPr>
            <p:cNvSpPr/>
            <p:nvPr/>
          </p:nvSpPr>
          <p:spPr>
            <a:xfrm>
              <a:off x="16270925" y="103774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99E19C7-C1DA-4D0C-8053-B1EAF976B57C}"/>
                </a:ext>
              </a:extLst>
            </p:cNvPr>
            <p:cNvSpPr/>
            <p:nvPr/>
          </p:nvSpPr>
          <p:spPr>
            <a:xfrm>
              <a:off x="16839783" y="9554288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EF02799-0DA9-4CDC-A3DB-05C728B99E53}"/>
                </a:ext>
              </a:extLst>
            </p:cNvPr>
            <p:cNvSpPr/>
            <p:nvPr/>
          </p:nvSpPr>
          <p:spPr>
            <a:xfrm>
              <a:off x="16834136" y="995258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2C1C4AB-2C1C-44D5-9488-72557E9BB247}"/>
                </a:ext>
              </a:extLst>
            </p:cNvPr>
            <p:cNvSpPr/>
            <p:nvPr/>
          </p:nvSpPr>
          <p:spPr>
            <a:xfrm>
              <a:off x="16834136" y="103745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49D06B5-3477-450E-80BF-7A74EE781679}"/>
                </a:ext>
              </a:extLst>
            </p:cNvPr>
            <p:cNvSpPr/>
            <p:nvPr/>
          </p:nvSpPr>
          <p:spPr>
            <a:xfrm>
              <a:off x="15664198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D65A85-749A-4533-A28F-9E4E844AC386}"/>
                </a:ext>
              </a:extLst>
            </p:cNvPr>
            <p:cNvSpPr/>
            <p:nvPr/>
          </p:nvSpPr>
          <p:spPr>
            <a:xfrm>
              <a:off x="16270925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939F18D-869D-4CA3-A502-D1004D927B3E}"/>
                </a:ext>
              </a:extLst>
            </p:cNvPr>
            <p:cNvSpPr/>
            <p:nvPr/>
          </p:nvSpPr>
          <p:spPr>
            <a:xfrm>
              <a:off x="16834136" y="1080260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BAD913C5-D05B-4D2E-8380-E5D888ED1240}"/>
              </a:ext>
            </a:extLst>
          </p:cNvPr>
          <p:cNvSpPr/>
          <p:nvPr/>
        </p:nvSpPr>
        <p:spPr>
          <a:xfrm>
            <a:off x="16228156" y="896596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F262738-FC43-432A-A821-A6F7682D4357}"/>
              </a:ext>
            </a:extLst>
          </p:cNvPr>
          <p:cNvSpPr/>
          <p:nvPr/>
        </p:nvSpPr>
        <p:spPr>
          <a:xfrm>
            <a:off x="19246512" y="8524552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979443E-95B3-4515-AEAE-918A99EE6DD3}"/>
              </a:ext>
            </a:extLst>
          </p:cNvPr>
          <p:cNvSpPr/>
          <p:nvPr/>
        </p:nvSpPr>
        <p:spPr>
          <a:xfrm>
            <a:off x="19802320" y="770003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7020606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/>
      <p:bldP spid="508" grpId="0"/>
      <p:bldP spid="5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0" name="shrinks by   in expectation."/>
              <p:cNvSpPr txBox="1"/>
              <p:nvPr/>
            </p:nvSpPr>
            <p:spPr>
              <a:xfrm>
                <a:off x="1726772" y="4396901"/>
                <a:ext cx="10723603" cy="12195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dirty="0"/>
                  <a:t> shrinks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dirty="0"/>
                  <a:t> in expectation.</a:t>
                </a:r>
              </a:p>
            </p:txBody>
          </p:sp>
        </mc:Choice>
        <mc:Fallback xmlns="">
          <p:sp>
            <p:nvSpPr>
              <p:cNvPr id="580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72" y="4396901"/>
                <a:ext cx="10723603" cy="1219565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1" name="shrinks by   in expectation."/>
              <p:cNvSpPr txBox="1"/>
              <p:nvPr/>
            </p:nvSpPr>
            <p:spPr>
              <a:xfrm>
                <a:off x="1773600" y="10675154"/>
                <a:ext cx="11099348" cy="7371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dirty="0"/>
                  <a:t> shrinks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dirty="0"/>
                  <a:t> in expectation.</a:t>
                </a:r>
              </a:p>
            </p:txBody>
          </p:sp>
        </mc:Choice>
        <mc:Fallback xmlns="">
          <p:sp>
            <p:nvSpPr>
              <p:cNvPr id="581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00" y="10675154"/>
                <a:ext cx="11099348" cy="737119"/>
              </a:xfrm>
              <a:prstGeom prst="rect">
                <a:avLst/>
              </a:prstGeom>
              <a:blipFill>
                <a:blip r:embed="rId3"/>
                <a:stretch>
                  <a:fillRect t="-5785" b="-396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4" name="Group"/>
          <p:cNvGrpSpPr/>
          <p:nvPr/>
        </p:nvGrpSpPr>
        <p:grpSpPr>
          <a:xfrm>
            <a:off x="1539425" y="8120428"/>
            <a:ext cx="13940586" cy="468111"/>
            <a:chOff x="0" y="368559"/>
            <a:chExt cx="13940585" cy="468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2" name="Case 2:      of     cover     of    ."/>
                <p:cNvSpPr/>
                <p:nvPr/>
              </p:nvSpPr>
              <p:spPr>
                <a:xfrm>
                  <a:off x="0" y="368559"/>
                  <a:ext cx="1394058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l">
                    <a:defRPr sz="4000" b="1"/>
                  </a:pPr>
                  <a:r>
                    <a:rPr dirty="0">
                      <a:solidFill>
                        <a:schemeClr val="accent5"/>
                      </a:solidFill>
                    </a:rPr>
                    <a:t>Case 2</a:t>
                  </a:r>
                  <a:r>
                    <a:rPr dirty="0"/>
                    <a:t>:  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&gt;1/2</m:t>
                      </m:r>
                    </m:oMath>
                  </a14:m>
                  <a:r>
                    <a:rPr dirty="0"/>
                    <a:t>  of  </a:t>
                  </a:r>
                  <a14:m>
                    <m:oMath xmlns:m="http://schemas.openxmlformats.org/officeDocument/2006/math"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dirty="0"/>
                    <a:t>  cover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&lt;1/2</m:t>
                      </m:r>
                    </m:oMath>
                  </a14:m>
                  <a:r>
                    <a:rPr dirty="0"/>
                    <a:t>   of   </a:t>
                  </a:r>
                  <a14:m>
                    <m:oMath xmlns:m="http://schemas.openxmlformats.org/officeDocument/2006/math">
                      <m:r>
                        <a:rPr sz="53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a14:m>
                  <a:r>
                    <a:rPr dirty="0"/>
                    <a:t>.</a:t>
                  </a:r>
                </a:p>
              </p:txBody>
            </p:sp>
          </mc:Choice>
          <mc:Fallback xmlns="">
            <p:sp>
              <p:nvSpPr>
                <p:cNvPr id="582" name="Case 2:      of     cover     of    .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68559"/>
                  <a:ext cx="1394058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3" name="Line"/>
            <p:cNvSpPr/>
            <p:nvPr/>
          </p:nvSpPr>
          <p:spPr>
            <a:xfrm>
              <a:off x="8979" y="836668"/>
              <a:ext cx="12279106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87" name="Group"/>
          <p:cNvGrpSpPr/>
          <p:nvPr/>
        </p:nvGrpSpPr>
        <p:grpSpPr>
          <a:xfrm>
            <a:off x="1539425" y="1769442"/>
            <a:ext cx="13951737" cy="424205"/>
            <a:chOff x="0" y="368559"/>
            <a:chExt cx="13951736" cy="424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5" name="Case 1:      of     cover     of    ."/>
                <p:cNvSpPr/>
                <p:nvPr/>
              </p:nvSpPr>
              <p:spPr>
                <a:xfrm>
                  <a:off x="11151" y="368559"/>
                  <a:ext cx="1394058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l">
                    <a:defRPr sz="4000" b="1"/>
                  </a:pPr>
                  <a:r>
                    <a:rPr dirty="0">
                      <a:solidFill>
                        <a:schemeClr val="accent1">
                          <a:lumOff val="13575"/>
                        </a:schemeClr>
                      </a:solidFill>
                    </a:rPr>
                    <a:t>Case 1</a:t>
                  </a:r>
                  <a:r>
                    <a:rPr dirty="0"/>
                    <a:t>:  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≥1/2</m:t>
                      </m:r>
                    </m:oMath>
                  </a14:m>
                  <a:r>
                    <a:rPr dirty="0"/>
                    <a:t>  of  </a:t>
                  </a:r>
                  <a14:m>
                    <m:oMath xmlns:m="http://schemas.openxmlformats.org/officeDocument/2006/math"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dirty="0"/>
                    <a:t>  cover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≥1/2</m:t>
                      </m:r>
                    </m:oMath>
                  </a14:m>
                  <a:r>
                    <a:rPr dirty="0"/>
                    <a:t>   of   </a:t>
                  </a:r>
                  <a14:m>
                    <m:oMath xmlns:m="http://schemas.openxmlformats.org/officeDocument/2006/math">
                      <m:r>
                        <a:rPr sz="53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a14:m>
                  <a:r>
                    <a:rPr dirty="0"/>
                    <a:t>.</a:t>
                  </a:r>
                </a:p>
              </p:txBody>
            </p:sp>
          </mc:Choice>
          <mc:Fallback xmlns="">
            <p:sp>
              <p:nvSpPr>
                <p:cNvPr id="585" name="Case 1:      of     cover     of    .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" y="368559"/>
                  <a:ext cx="1394058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6" name="Line"/>
            <p:cNvSpPr/>
            <p:nvPr/>
          </p:nvSpPr>
          <p:spPr>
            <a:xfrm>
              <a:off x="0" y="792762"/>
              <a:ext cx="12656231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8" name="covers       in expectation."/>
              <p:cNvSpPr txBox="1"/>
              <p:nvPr/>
            </p:nvSpPr>
            <p:spPr>
              <a:xfrm>
                <a:off x="1773600" y="3204715"/>
                <a:ext cx="11099347" cy="11921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 covers  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dirty="0"/>
                  <a:t>   in expectation.</a:t>
                </a:r>
              </a:p>
            </p:txBody>
          </p:sp>
        </mc:Choice>
        <mc:Fallback xmlns="">
          <p:sp>
            <p:nvSpPr>
              <p:cNvPr id="588" name="covers    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00" y="3204715"/>
                <a:ext cx="11099347" cy="1192186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9" name="of      pruned w.p.  ."/>
              <p:cNvSpPr txBox="1"/>
              <p:nvPr/>
            </p:nvSpPr>
            <p:spPr>
              <a:xfrm>
                <a:off x="1773600" y="9631847"/>
                <a:ext cx="11249040" cy="7371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t>  of  </a:t>
                </a:r>
                <a14:m>
                  <m:oMath xmlns:m="http://schemas.openxmlformats.org/officeDocument/2006/math">
                    <m:r>
                      <a:rPr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t>   pruned w.p.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t>. </a:t>
                </a:r>
              </a:p>
            </p:txBody>
          </p:sp>
        </mc:Choice>
        <mc:Fallback xmlns="">
          <p:sp>
            <p:nvSpPr>
              <p:cNvPr id="589" name="of      pruned w.p.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00" y="9631847"/>
                <a:ext cx="11249040" cy="737119"/>
              </a:xfrm>
              <a:prstGeom prst="rect">
                <a:avLst/>
              </a:prstGeom>
              <a:blipFill>
                <a:blip r:embed="rId7"/>
                <a:stretch>
                  <a:fillRect t="-2479" b="-429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| | initially  ,                                          COVER steps suffice.">
                <a:extLst>
                  <a:ext uri="{FF2B5EF4-FFF2-40B4-BE49-F238E27FC236}">
                    <a16:creationId xmlns:a16="http://schemas.microsoft.com/office/drawing/2014/main" id="{A84DB644-9BAE-6657-7DA4-461AE1EE012C}"/>
                  </a:ext>
                </a:extLst>
              </p:cNvPr>
              <p:cNvSpPr txBox="1"/>
              <p:nvPr/>
            </p:nvSpPr>
            <p:spPr>
              <a:xfrm>
                <a:off x="14195657" y="4330787"/>
                <a:ext cx="9389172" cy="1653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lang="en-US" sz="3600" dirty="0"/>
                  <a:t>|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3600" dirty="0"/>
                  <a:t>| initially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600" dirty="0"/>
              </a:p>
              <a:p>
                <a:pPr algn="l">
                  <a:defRPr sz="4000"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</a:t>
                </a:r>
                <a:r>
                  <a:rPr lang="en-US" sz="3600" dirty="0">
                    <a:solidFill>
                      <a:schemeClr val="accent1">
                        <a:lumOff val="13575"/>
                      </a:schemeClr>
                    </a:solidFill>
                  </a:rPr>
                  <a:t>COVER</a:t>
                </a:r>
                <a:r>
                  <a:rPr lang="en-US" sz="3600" dirty="0"/>
                  <a:t> steps suffice. </a:t>
                </a:r>
                <a:endParaRPr sz="3600" dirty="0"/>
              </a:p>
            </p:txBody>
          </p:sp>
        </mc:Choice>
        <mc:Fallback xmlns="">
          <p:sp>
            <p:nvSpPr>
              <p:cNvPr id="6" name="| | initially  ,                                          COVER steps suffice.">
                <a:extLst>
                  <a:ext uri="{FF2B5EF4-FFF2-40B4-BE49-F238E27FC236}">
                    <a16:creationId xmlns:a16="http://schemas.microsoft.com/office/drawing/2014/main" id="{A84DB644-9BAE-6657-7DA4-461AE1EE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657" y="4330787"/>
                <a:ext cx="9389172" cy="1653145"/>
              </a:xfrm>
              <a:prstGeom prst="rect">
                <a:avLst/>
              </a:prstGeom>
              <a:blipFill>
                <a:blip r:embed="rId8"/>
                <a:stretch>
                  <a:fillRect l="-2403" b="-99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| | initially  ,                LEARN steps suffice.">
                <a:extLst>
                  <a:ext uri="{FF2B5EF4-FFF2-40B4-BE49-F238E27FC236}">
                    <a16:creationId xmlns:a16="http://schemas.microsoft.com/office/drawing/2014/main" id="{8A395D17-ED5A-A091-E569-02F607151CE5}"/>
                  </a:ext>
                </a:extLst>
              </p:cNvPr>
              <p:cNvSpPr txBox="1"/>
              <p:nvPr/>
            </p:nvSpPr>
            <p:spPr>
              <a:xfrm>
                <a:off x="14290442" y="9121127"/>
                <a:ext cx="9199602" cy="17875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lang="en-US" sz="3600" dirty="0"/>
                  <a:t>|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3600" dirty="0"/>
                  <a:t>| initially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ar-AE" sz="48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48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ar-AE" sz="48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ar-AE" sz="4800" i="1" dirty="0">
                  <a:solidFill>
                    <a:srgbClr val="FEFFFE"/>
                  </a:solidFill>
                  <a:latin typeface="Cambria Math" panose="02040503050406030204" pitchFamily="18" charset="0"/>
                </a:endParaRPr>
              </a:p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lang="ar-AE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ar-AE" sz="3600" dirty="0"/>
                  <a:t>      </a:t>
                </a:r>
                <a14:m>
                  <m:oMath xmlns:m="http://schemas.openxmlformats.org/officeDocument/2006/math"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</a:t>
                </a:r>
                <a:r>
                  <a:rPr lang="en-US" sz="3600" dirty="0">
                    <a:solidFill>
                      <a:schemeClr val="accent5"/>
                    </a:solidFill>
                  </a:rPr>
                  <a:t>LEARN</a:t>
                </a:r>
                <a:r>
                  <a:rPr lang="en-US" sz="3600" dirty="0"/>
                  <a:t> steps suffice.</a:t>
                </a:r>
                <a:endParaRPr sz="3600" dirty="0"/>
              </a:p>
            </p:txBody>
          </p:sp>
        </mc:Choice>
        <mc:Fallback xmlns="">
          <p:sp>
            <p:nvSpPr>
              <p:cNvPr id="7" name="| | initially  ,                LEARN steps suffice.">
                <a:extLst>
                  <a:ext uri="{FF2B5EF4-FFF2-40B4-BE49-F238E27FC236}">
                    <a16:creationId xmlns:a16="http://schemas.microsoft.com/office/drawing/2014/main" id="{8A395D17-ED5A-A091-E569-02F607151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442" y="9121127"/>
                <a:ext cx="9199602" cy="1787541"/>
              </a:xfrm>
              <a:prstGeom prst="rect">
                <a:avLst/>
              </a:prstGeom>
              <a:blipFill>
                <a:blip r:embed="rId9"/>
                <a:stretch>
                  <a:fillRect l="-2452" b="-92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teps suffice.">
                <a:extLst>
                  <a:ext uri="{FF2B5EF4-FFF2-40B4-BE49-F238E27FC236}">
                    <a16:creationId xmlns:a16="http://schemas.microsoft.com/office/drawing/2014/main" id="{BEA58C16-89B9-39C9-DA85-30318C8983DB}"/>
                  </a:ext>
                </a:extLst>
              </p:cNvPr>
              <p:cNvSpPr txBox="1"/>
              <p:nvPr/>
            </p:nvSpPr>
            <p:spPr>
              <a:xfrm>
                <a:off x="14195657" y="12382751"/>
                <a:ext cx="8233473" cy="9444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steps suffice.</a:t>
                </a:r>
                <a:endParaRPr sz="3600" dirty="0"/>
              </a:p>
            </p:txBody>
          </p:sp>
        </mc:Choice>
        <mc:Fallback xmlns="">
          <p:sp>
            <p:nvSpPr>
              <p:cNvPr id="8" name="steps suffice.">
                <a:extLst>
                  <a:ext uri="{FF2B5EF4-FFF2-40B4-BE49-F238E27FC236}">
                    <a16:creationId xmlns:a16="http://schemas.microsoft.com/office/drawing/2014/main" id="{BEA58C16-89B9-39C9-DA85-30318C898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657" y="12382751"/>
                <a:ext cx="8233473" cy="944489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 advAuto="0"/>
      <p:bldP spid="581" grpId="0" animBg="1" advAuto="0"/>
      <p:bldP spid="584" grpId="0" animBg="1" advAuto="0"/>
      <p:bldP spid="587" grpId="0" animBg="1" advAuto="0"/>
      <p:bldP spid="588" grpId="0" animBg="1" advAuto="0"/>
      <p:bldP spid="589" grpId="0" animBg="1" advAuto="0"/>
      <p:bldP spid="6" grpId="0" animBg="1" advAuto="0"/>
      <p:bldP spid="7" grpId="0" animBg="1" advAuto="0"/>
      <p:bldP spid="8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shrinks by   in expectation."/>
              <p:cNvSpPr txBox="1"/>
              <p:nvPr/>
            </p:nvSpPr>
            <p:spPr>
              <a:xfrm>
                <a:off x="1484423" y="5511270"/>
                <a:ext cx="10112156" cy="162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t> shrinks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t> in expectation.</a:t>
                </a:r>
              </a:p>
            </p:txBody>
          </p:sp>
        </mc:Choice>
        <mc:Fallback xmlns="">
          <p:sp>
            <p:nvSpPr>
              <p:cNvPr id="612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3" y="5511270"/>
                <a:ext cx="10112156" cy="1629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3" name="shrinks by   in expectation."/>
              <p:cNvSpPr txBox="1"/>
              <p:nvPr/>
            </p:nvSpPr>
            <p:spPr>
              <a:xfrm>
                <a:off x="12800123" y="5957278"/>
                <a:ext cx="8369559" cy="7371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t> shrinks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t> in expectation.</a:t>
                </a:r>
              </a:p>
            </p:txBody>
          </p:sp>
        </mc:Choice>
        <mc:Fallback xmlns="">
          <p:sp>
            <p:nvSpPr>
              <p:cNvPr id="613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123" y="5957278"/>
                <a:ext cx="8369559" cy="737119"/>
              </a:xfrm>
              <a:prstGeom prst="rect">
                <a:avLst/>
              </a:prstGeom>
              <a:blipFill>
                <a:blip r:embed="rId3"/>
                <a:stretch>
                  <a:fillRect t="-4959" b="-4049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" name="Group"/>
          <p:cNvSpPr txBox="1"/>
          <p:nvPr/>
        </p:nvSpPr>
        <p:spPr>
          <a:xfrm>
            <a:off x="12800123" y="4474735"/>
            <a:ext cx="490329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000" b="1"/>
            </a:pPr>
            <a:r>
              <a:rPr u="sng"/>
              <a:t>Case 2:</a:t>
            </a:r>
            <a:r>
              <a:t>  </a:t>
            </a:r>
            <a:r>
              <a:rPr>
                <a:solidFill>
                  <a:schemeClr val="accent5"/>
                </a:solidFill>
              </a:rPr>
              <a:t>(LEARN)</a:t>
            </a:r>
          </a:p>
        </p:txBody>
      </p:sp>
      <p:sp>
        <p:nvSpPr>
          <p:cNvPr id="615" name="Group"/>
          <p:cNvSpPr txBox="1"/>
          <p:nvPr/>
        </p:nvSpPr>
        <p:spPr>
          <a:xfrm>
            <a:off x="1484423" y="4474735"/>
            <a:ext cx="500541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000" b="1"/>
            </a:pPr>
            <a:r>
              <a:rPr u="sng"/>
              <a:t>Case 1:</a:t>
            </a:r>
            <a:r>
              <a:t>  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(COVER)</a:t>
            </a:r>
          </a:p>
        </p:txBody>
      </p:sp>
      <p:sp>
        <p:nvSpPr>
          <p:cNvPr id="616" name="Line"/>
          <p:cNvSpPr/>
          <p:nvPr/>
        </p:nvSpPr>
        <p:spPr>
          <a:xfrm flipV="1">
            <a:off x="12204708" y="4076285"/>
            <a:ext cx="1" cy="3426055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7" name="But how to make polytime?…"/>
          <p:cNvSpPr txBox="1"/>
          <p:nvPr/>
        </p:nvSpPr>
        <p:spPr>
          <a:xfrm>
            <a:off x="16255426" y="9535282"/>
            <a:ext cx="601637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 lang="en-US" dirty="0"/>
              <a:t>H</a:t>
            </a:r>
            <a:r>
              <a:rPr dirty="0"/>
              <a:t>ow to make polytime?</a:t>
            </a:r>
          </a:p>
          <a:p>
            <a:pPr algn="l">
              <a:defRPr sz="4000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endParaRPr dirty="0"/>
          </a:p>
          <a:p>
            <a:pPr algn="l">
              <a:defRPr sz="4000"/>
            </a:pPr>
            <a:r>
              <a:rPr dirty="0">
                <a:solidFill>
                  <a:schemeClr val="accent4">
                    <a:hueOff val="-613784"/>
                    <a:lumOff val="1275"/>
                  </a:schemeClr>
                </a:solidFill>
              </a:rPr>
              <a:t>Can we reuse</a:t>
            </a:r>
            <a:r>
              <a:rPr dirty="0"/>
              <a:t> </a:t>
            </a:r>
            <a:r>
              <a:rPr dirty="0">
                <a:solidFill>
                  <a:schemeClr val="accent5"/>
                </a:solidFill>
              </a:rPr>
              <a:t>LEARN</a:t>
            </a:r>
            <a:r>
              <a:rPr dirty="0">
                <a:solidFill>
                  <a:schemeClr val="accent4">
                    <a:hueOff val="-613784"/>
                    <a:lumOff val="1275"/>
                  </a:schemeClr>
                </a:solidFill>
              </a:rPr>
              <a:t>/</a:t>
            </a:r>
            <a:r>
              <a:rPr dirty="0">
                <a:solidFill>
                  <a:schemeClr val="accent1">
                    <a:lumOff val="13575"/>
                  </a:schemeClr>
                </a:solidFill>
              </a:rPr>
              <a:t>COVER</a:t>
            </a:r>
            <a:r>
              <a:rPr dirty="0"/>
              <a:t> </a:t>
            </a:r>
            <a:r>
              <a:rPr dirty="0">
                <a:solidFill>
                  <a:schemeClr val="accent4">
                    <a:hueOff val="-613784"/>
                    <a:lumOff val="1275"/>
                  </a:schemeClr>
                </a:solidFill>
              </a:rPr>
              <a:t>intuition?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" name="Claim 1:   , and   ."/>
              <p:cNvSpPr txBox="1"/>
              <p:nvPr/>
            </p:nvSpPr>
            <p:spPr>
              <a:xfrm>
                <a:off x="1484423" y="10427795"/>
                <a:ext cx="11281422" cy="8467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lang="en-US" b="1" u="sng" dirty="0"/>
                  <a:t>Claim 1: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9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618" name="Claim 1:   , and 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3" y="10427795"/>
                <a:ext cx="11281422" cy="846770"/>
              </a:xfrm>
              <a:prstGeom prst="rect">
                <a:avLst/>
              </a:prstGeom>
              <a:blipFill>
                <a:blip r:embed="rId4"/>
                <a:stretch>
                  <a:fillRect l="-2324" r="-324" b="-266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9" name="Claim 2:  If   uncovered, then"/>
              <p:cNvSpPr txBox="1"/>
              <p:nvPr/>
            </p:nvSpPr>
            <p:spPr>
              <a:xfrm>
                <a:off x="1484423" y="11384792"/>
                <a:ext cx="13137478" cy="16291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b="1" u="sng"/>
                  <a:t>Claim 2:</a:t>
                </a:r>
                <a:r>
                  <a:t>  If </a:t>
                </a:r>
                <a14:m>
                  <m:oMath xmlns:m="http://schemas.openxmlformats.org/officeDocument/2006/math">
                    <m:r>
                      <a:rPr sz="53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 uncovered, then  </a:t>
                </a:r>
                <a14:m>
                  <m:oMath xmlns:m="http://schemas.openxmlformats.org/officeDocument/2006/math"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]≤−</m:t>
                    </m:r>
                    <m:r>
                      <m:rPr>
                        <m:sty m:val="p"/>
                      </m:rP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619" name="Claim 2:  If   uncovered, the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3" y="11384792"/>
                <a:ext cx="13137478" cy="1629136"/>
              </a:xfrm>
              <a:prstGeom prst="rect">
                <a:avLst/>
              </a:prstGeom>
              <a:blipFill>
                <a:blip r:embed="rId5"/>
                <a:stretch>
                  <a:fillRect l="-19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1C99DE1-F9DE-02F3-5084-259335B5FF93}"/>
              </a:ext>
            </a:extLst>
          </p:cNvPr>
          <p:cNvGrpSpPr/>
          <p:nvPr/>
        </p:nvGrpSpPr>
        <p:grpSpPr>
          <a:xfrm>
            <a:off x="1585900" y="7716628"/>
            <a:ext cx="8548800" cy="2189769"/>
            <a:chOff x="3315095" y="8127799"/>
            <a:chExt cx="8548800" cy="2189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" name="Rectangle"/>
                <p:cNvSpPr txBox="1"/>
                <p:nvPr/>
              </p:nvSpPr>
              <p:spPr>
                <a:xfrm>
                  <a:off x="3703599" y="8127799"/>
                  <a:ext cx="7981056" cy="19634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4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5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sz="55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phant>
                          <m:phantPr>
                            <m:show m:val="off"/>
                            <m:ctrlP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phantPr>
                          <m:e>
                            <m:f>
                              <m:fPr>
                                <m:ctrlPr>
                                  <a:rPr sz="5500" i="1">
                                    <a:solidFill>
                                      <a:srgbClr val="FEFFF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5500" i="1">
                                    <a:solidFill>
                                      <a:srgbClr val="FEFFF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5500" i="1">
                                    <a:solidFill>
                                      <a:srgbClr val="FEFFFE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  <m: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phant>
                        <m:r>
                          <a:rPr sz="55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620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599" y="8127799"/>
                  <a:ext cx="7981056" cy="19634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1" name="Rectangle"/>
            <p:cNvSpPr/>
            <p:nvPr/>
          </p:nvSpPr>
          <p:spPr>
            <a:xfrm>
              <a:off x="3315095" y="8127799"/>
              <a:ext cx="8548800" cy="2189769"/>
            </a:xfrm>
            <a:prstGeom prst="rect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2" name="Rectangle"/>
                <p:cNvSpPr txBox="1"/>
                <p:nvPr/>
              </p:nvSpPr>
              <p:spPr>
                <a:xfrm>
                  <a:off x="5199689" y="8157335"/>
                  <a:ext cx="3193994" cy="19634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4500">
                      <a:solidFill>
                        <a:schemeClr val="accent5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sz="55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55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55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sz="55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sz="55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sz="55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  <m:r>
                          <a:rPr sz="55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dirty="0">
                    <a:solidFill>
                      <a:srgbClr val="EE220D"/>
                    </a:solidFill>
                  </a:endParaRPr>
                </a:p>
              </p:txBody>
            </p:sp>
          </mc:Choice>
          <mc:Fallback xmlns="">
            <p:sp>
              <p:nvSpPr>
                <p:cNvPr id="622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689" y="8157335"/>
                  <a:ext cx="3193994" cy="19634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Rectangle"/>
                <p:cNvSpPr txBox="1"/>
                <p:nvPr/>
              </p:nvSpPr>
              <p:spPr>
                <a:xfrm>
                  <a:off x="8568130" y="8720832"/>
                  <a:ext cx="2428454" cy="10037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4500">
                      <a:solidFill>
                        <a:schemeClr val="accent1">
                          <a:lumOff val="13575"/>
                        </a:schemeClr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dirty="0">
                    <a:solidFill>
                      <a:srgbClr val="00A2FF"/>
                    </a:solidFill>
                  </a:endParaRPr>
                </a:p>
              </p:txBody>
            </p:sp>
          </mc:Choice>
          <mc:Fallback xmlns="">
            <p:sp>
              <p:nvSpPr>
                <p:cNvPr id="623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130" y="8720832"/>
                  <a:ext cx="2428454" cy="10037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LearnOrCover">
            <a:extLst>
              <a:ext uri="{FF2B5EF4-FFF2-40B4-BE49-F238E27FC236}">
                <a16:creationId xmlns:a16="http://schemas.microsoft.com/office/drawing/2014/main" id="{DBA69FF4-8A1E-0434-663C-68C1A1A03F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5"/>
                </a:solidFill>
              </a:rPr>
              <a:t>Learn</a:t>
            </a:r>
            <a:r>
              <a:t>Or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Cover</a:t>
            </a:r>
          </a:p>
        </p:txBody>
      </p:sp>
      <p:sp>
        <p:nvSpPr>
          <p:cNvPr id="10" name="(Unit cost, exp time warmup)">
            <a:extLst>
              <a:ext uri="{FF2B5EF4-FFF2-40B4-BE49-F238E27FC236}">
                <a16:creationId xmlns:a16="http://schemas.microsoft.com/office/drawing/2014/main" id="{A04E5278-15B0-B0FA-8B6B-506B3647322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036631"/>
            <a:ext cx="93076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(Unit cost, exp time)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 animBg="1" advAuto="0"/>
      <p:bldP spid="618" grpId="0" animBg="1" advAuto="0"/>
      <p:bldP spid="619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LearnOrCover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5"/>
                </a:solidFill>
              </a:rPr>
              <a:t>Learn</a:t>
            </a:r>
            <a:r>
              <a:t>Or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Cover</a:t>
            </a:r>
          </a:p>
        </p:txBody>
      </p:sp>
      <p:sp>
        <p:nvSpPr>
          <p:cNvPr id="505" name="Idea! Measure convergence with potential function:"/>
          <p:cNvSpPr txBox="1"/>
          <p:nvPr/>
        </p:nvSpPr>
        <p:spPr>
          <a:xfrm>
            <a:off x="10763309" y="3029342"/>
            <a:ext cx="1285127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sz="4400" dirty="0"/>
              <a:t>Idea</a:t>
            </a:r>
            <a:r>
              <a:rPr lang="en-US" sz="4400" dirty="0"/>
              <a:t>:</a:t>
            </a:r>
            <a:r>
              <a:rPr sz="4400" dirty="0"/>
              <a:t> Measure convergence with potential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Claim 1:   , and   ."/>
              <p:cNvSpPr txBox="1"/>
              <p:nvPr/>
            </p:nvSpPr>
            <p:spPr>
              <a:xfrm>
                <a:off x="11114060" y="8348223"/>
                <a:ext cx="10972556" cy="8242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800"/>
                </a:pPr>
                <a:r>
                  <a:rPr lang="en-US" sz="4000" u="sng" dirty="0">
                    <a:latin typeface="+mn-lt"/>
                    <a:ea typeface="+mn-ea"/>
                    <a:cs typeface="+mn-cs"/>
                    <a:sym typeface="Lato Bold"/>
                  </a:rPr>
                  <a:t>Claim 1: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,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sz="4000" dirty="0"/>
                  <a:t>.</a:t>
                </a:r>
                <a:endParaRPr sz="4000" dirty="0"/>
              </a:p>
            </p:txBody>
          </p:sp>
        </mc:Choice>
        <mc:Fallback xmlns="">
          <p:sp>
            <p:nvSpPr>
              <p:cNvPr id="506" name="Claim 1:   , and 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060" y="8348223"/>
                <a:ext cx="10972556" cy="824265"/>
              </a:xfrm>
              <a:prstGeom prst="rect">
                <a:avLst/>
              </a:prstGeom>
              <a:blipFill>
                <a:blip r:embed="rId2"/>
                <a:stretch>
                  <a:fillRect l="-2333" t="-1471" r="-1444" b="-279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Claim 2:  If   uncovered, then   ."/>
              <p:cNvSpPr txBox="1"/>
              <p:nvPr/>
            </p:nvSpPr>
            <p:spPr>
              <a:xfrm>
                <a:off x="11149995" y="9418647"/>
                <a:ext cx="11098513" cy="11494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800"/>
                </a:pPr>
                <a:r>
                  <a:rPr sz="4000" u="sng" dirty="0">
                    <a:latin typeface="+mn-lt"/>
                    <a:ea typeface="+mn-ea"/>
                    <a:cs typeface="+mn-cs"/>
                    <a:sym typeface="Lato Bold"/>
                  </a:rPr>
                  <a:t>Claim 2:</a:t>
                </a:r>
                <a:r>
                  <a:rPr sz="4000" dirty="0"/>
                  <a:t>  If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sz="4000" dirty="0"/>
                  <a:t> uncovered, then  </a:t>
                </a:r>
                <a14:m>
                  <m:oMath xmlns:m="http://schemas.openxmlformats.org/officeDocument/2006/math">
                    <m: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]≤−</m:t>
                    </m:r>
                    <m:f>
                      <m:fPr>
                        <m:ctrlPr>
                          <a:rPr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sz="4000" dirty="0"/>
                  <a:t>. </a:t>
                </a:r>
              </a:p>
            </p:txBody>
          </p:sp>
        </mc:Choice>
        <mc:Fallback xmlns="">
          <p:sp>
            <p:nvSpPr>
              <p:cNvPr id="507" name="Claim 2:  If   uncovered, then 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995" y="9418647"/>
                <a:ext cx="11098513" cy="1149482"/>
              </a:xfrm>
              <a:prstGeom prst="rect">
                <a:avLst/>
              </a:prstGeom>
              <a:blipFill>
                <a:blip r:embed="rId3"/>
                <a:stretch>
                  <a:fillRect l="-2306" b="-47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1" name="Group"/>
          <p:cNvGrpSpPr/>
          <p:nvPr/>
        </p:nvGrpSpPr>
        <p:grpSpPr>
          <a:xfrm>
            <a:off x="11108630" y="3994698"/>
            <a:ext cx="12160631" cy="1559834"/>
            <a:chOff x="0" y="0"/>
            <a:chExt cx="10880680" cy="1559833"/>
          </a:xfrm>
        </p:grpSpPr>
        <p:sp>
          <p:nvSpPr>
            <p:cNvPr id="509" name="Group"/>
            <p:cNvSpPr/>
            <p:nvPr/>
          </p:nvSpPr>
          <p:spPr>
            <a:xfrm>
              <a:off x="0" y="0"/>
              <a:ext cx="10880681" cy="1559834"/>
            </a:xfrm>
            <a:prstGeom prst="rect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0" name="Rectangle"/>
                <p:cNvSpPr txBox="1"/>
                <p:nvPr/>
              </p:nvSpPr>
              <p:spPr>
                <a:xfrm>
                  <a:off x="263320" y="217724"/>
                  <a:ext cx="10612564" cy="970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800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sz="40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sz="4800" i="1">
                          <a:solidFill>
                            <a:srgbClr val="EE210C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sz="4800" i="1">
                          <a:solidFill>
                            <a:srgbClr val="EE210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EE210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EE210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4800" i="1">
                              <a:solidFill>
                                <a:srgbClr val="EE210C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sz="4800" i="1">
                          <a:solidFill>
                            <a:srgbClr val="EE210C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EE210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EE210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sz="4800" i="1">
                              <a:solidFill>
                                <a:srgbClr val="EE210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sz="4800" i="1">
                          <a:solidFill>
                            <a:srgbClr val="EE210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sz="4000" dirty="0">
                      <a:solidFill>
                        <a:schemeClr val="accent5"/>
                      </a:solidFill>
                    </a:rPr>
                    <a:t> </a:t>
                  </a:r>
                  <a:r>
                    <a:rPr sz="4000" dirty="0"/>
                    <a:t> </a:t>
                  </a:r>
                  <a14:m>
                    <m:oMath xmlns:m="http://schemas.openxmlformats.org/officeDocument/2006/math"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sz="40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48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48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sz="48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sz="4000" dirty="0">
                    <a:solidFill>
                      <a:srgbClr val="00A2FF"/>
                    </a:solidFill>
                  </a:endParaRPr>
                </a:p>
              </p:txBody>
            </p:sp>
          </mc:Choice>
          <mc:Fallback xmlns="">
            <p:sp>
              <p:nvSpPr>
                <p:cNvPr id="510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20" y="217724"/>
                  <a:ext cx="10612564" cy="9708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:= uncovered elements @ time"/>
              <p:cNvSpPr txBox="1"/>
              <p:nvPr/>
            </p:nvSpPr>
            <p:spPr>
              <a:xfrm>
                <a:off x="13981101" y="6081176"/>
                <a:ext cx="8187523" cy="8027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36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435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35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p>
                        <m:r>
                          <a:rPr sz="435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dirty="0"/>
                  <a:t> := uncovered elements @ time </a:t>
                </a:r>
                <a14:m>
                  <m:oMath xmlns:m="http://schemas.openxmlformats.org/officeDocument/2006/math">
                    <m:r>
                      <a:rPr sz="45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512" name=":= uncovered elements @ 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01" y="6081176"/>
                <a:ext cx="8187523" cy="802784"/>
              </a:xfrm>
              <a:prstGeom prst="rect">
                <a:avLst/>
              </a:prstGeom>
              <a:blipFill>
                <a:blip r:embed="rId6"/>
                <a:stretch>
                  <a:fillRect b="-2442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" name="Rectangle"/>
          <p:cNvSpPr/>
          <p:nvPr/>
        </p:nvSpPr>
        <p:spPr>
          <a:xfrm>
            <a:off x="511425" y="4112786"/>
            <a:ext cx="9127019" cy="6437673"/>
          </a:xfrm>
          <a:prstGeom prst="rect">
            <a:avLst/>
          </a:prstGeom>
          <a:solidFill>
            <a:srgbClr val="212121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Init.  ."/>
              <p:cNvSpPr txBox="1"/>
              <p:nvPr/>
            </p:nvSpPr>
            <p:spPr>
              <a:xfrm>
                <a:off x="706112" y="4181874"/>
                <a:ext cx="3311821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dirty="0" err="1"/>
                  <a:t>Init.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515" name="Init.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2" y="4181874"/>
                <a:ext cx="3311821" cy="823007"/>
              </a:xfrm>
              <a:prstGeom prst="rect">
                <a:avLst/>
              </a:prstGeom>
              <a:blipFill>
                <a:blip r:embed="rId8"/>
                <a:stretch>
                  <a:fillRect l="-7735" t="-2222" r="-12891" b="-281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@ time  , element     arrives:"/>
              <p:cNvSpPr txBox="1"/>
              <p:nvPr/>
            </p:nvSpPr>
            <p:spPr>
              <a:xfrm>
                <a:off x="664793" y="5004880"/>
                <a:ext cx="6245568" cy="8230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t>@ time </a:t>
                </a:r>
                <a14:m>
                  <m:oMath xmlns:m="http://schemas.openxmlformats.org/officeDocument/2006/math">
                    <m:r>
                      <a:rPr sz="5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t>, element 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  arrives:</a:t>
                </a:r>
              </a:p>
            </p:txBody>
          </p:sp>
        </mc:Choice>
        <mc:Fallback xmlns="">
          <p:sp>
            <p:nvSpPr>
              <p:cNvPr id="516" name="@ time  , element     arrives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3" y="5004880"/>
                <a:ext cx="6245568" cy="823006"/>
              </a:xfrm>
              <a:prstGeom prst="rect">
                <a:avLst/>
              </a:prstGeom>
              <a:blipFill>
                <a:blip r:embed="rId9"/>
                <a:stretch>
                  <a:fillRect l="-4098" r="-11317" b="-30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7" name="If     covered, do nothing."/>
              <p:cNvSpPr txBox="1"/>
              <p:nvPr/>
            </p:nvSpPr>
            <p:spPr>
              <a:xfrm>
                <a:off x="413584" y="5731769"/>
                <a:ext cx="6587458" cy="14326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lvl="2" algn="l">
                  <a:defRPr sz="4000"/>
                </a:pPr>
                <a:r>
                  <a:t>If 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  covered, do nothing. </a:t>
                </a:r>
              </a:p>
            </p:txBody>
          </p:sp>
        </mc:Choice>
        <mc:Fallback xmlns="">
          <p:sp>
            <p:nvSpPr>
              <p:cNvPr id="517" name="If     covered, do nothing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4" y="5731769"/>
                <a:ext cx="6587458" cy="1432606"/>
              </a:xfrm>
              <a:prstGeom prst="rect">
                <a:avLst/>
              </a:prstGeom>
              <a:blipFill>
                <a:blip r:embed="rId10"/>
                <a:stretch>
                  <a:fillRect r="-10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8" name="Else:…"/>
              <p:cNvSpPr txBox="1"/>
              <p:nvPr/>
            </p:nvSpPr>
            <p:spPr>
              <a:xfrm>
                <a:off x="413584" y="6549671"/>
                <a:ext cx="8629034" cy="35371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lvl="2" algn="l">
                  <a:defRPr sz="4000"/>
                </a:pPr>
                <a:r>
                  <a:t>Else:</a:t>
                </a:r>
              </a:p>
              <a:p>
                <a:pPr lvl="4" algn="l">
                  <a:defRPr sz="4000"/>
                </a:pPr>
                <a:r>
                  <a:rPr>
                    <a:solidFill>
                      <a:schemeClr val="accent1">
                        <a:lumOff val="13575"/>
                      </a:schemeClr>
                    </a:solidFill>
                  </a:rPr>
                  <a:t>(I)</a:t>
                </a:r>
                <a:r>
                  <a:t> Buy random </a:t>
                </a:r>
                <a14:m>
                  <m:oMath xmlns:m="http://schemas.openxmlformats.org/officeDocument/2006/math"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t>.</a:t>
                </a:r>
              </a:p>
              <a:p>
                <a:pPr lvl="4" algn="l">
                  <a:defRPr sz="4000"/>
                </a:pPr>
                <a:r>
                  <a:rPr>
                    <a:solidFill>
                      <a:schemeClr val="accent5"/>
                    </a:solidFill>
                  </a:rPr>
                  <a:t>(II)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∋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, 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sz="4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sz="4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sz="4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t>.</a:t>
                </a:r>
              </a:p>
              <a:p>
                <a:pPr lvl="5" algn="l">
                  <a:defRPr sz="4000"/>
                </a:pPr>
                <a:r>
                  <a:t>    Renormalize  </a:t>
                </a:r>
                <a14:m>
                  <m:oMath xmlns:m="http://schemas.openxmlformats.org/officeDocument/2006/math"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/∥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sz="47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7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sz="47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t>.</a:t>
                </a:r>
              </a:p>
            </p:txBody>
          </p:sp>
        </mc:Choice>
        <mc:Fallback xmlns="">
          <p:sp>
            <p:nvSpPr>
              <p:cNvPr id="518" name="Else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4" y="6549671"/>
                <a:ext cx="8629034" cy="3537191"/>
              </a:xfrm>
              <a:prstGeom prst="rect">
                <a:avLst/>
              </a:prstGeom>
              <a:blipFill>
                <a:blip r:embed="rId11"/>
                <a:stretch>
                  <a:fillRect r="-1215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Buy arbitrary set to cover  ."/>
              <p:cNvSpPr txBox="1"/>
              <p:nvPr/>
            </p:nvSpPr>
            <p:spPr>
              <a:xfrm>
                <a:off x="2267473" y="9682330"/>
                <a:ext cx="6219158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dirty="0"/>
                  <a:t>Buy arbitrary set to cover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519" name="Buy arbitrary set to cover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73" y="9682330"/>
                <a:ext cx="6219158" cy="823007"/>
              </a:xfrm>
              <a:prstGeom prst="rect">
                <a:avLst/>
              </a:prstGeom>
              <a:blipFill>
                <a:blip r:embed="rId12"/>
                <a:stretch>
                  <a:fillRect l="-4118" r="-5980" b="-30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0" name=":= uniform distribution on OPT"/>
              <p:cNvSpPr txBox="1"/>
              <p:nvPr/>
            </p:nvSpPr>
            <p:spPr>
              <a:xfrm>
                <a:off x="13981101" y="6858000"/>
                <a:ext cx="7397085" cy="7508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6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440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40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40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t> := uniform distribution on OPT 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520" name=":= uniform distribution on OP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01" y="6858000"/>
                <a:ext cx="7397085" cy="750866"/>
              </a:xfrm>
              <a:prstGeom prst="rect">
                <a:avLst/>
              </a:prstGeom>
              <a:blipFill>
                <a:blip r:embed="rId13"/>
                <a:stretch>
                  <a:fillRect t="-813" b="-2764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1" name="(Recall  )"/>
              <p:cNvSpPr txBox="1"/>
              <p:nvPr/>
            </p:nvSpPr>
            <p:spPr>
              <a:xfrm>
                <a:off x="19942243" y="12661169"/>
                <a:ext cx="4288745" cy="7508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6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:r>
                  <a:t>(Recall </a:t>
                </a:r>
                <a14:m>
                  <m:oMath xmlns:m="http://schemas.openxmlformats.org/officeDocument/2006/math"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t>)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521" name="(Recall 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243" y="12661169"/>
                <a:ext cx="4288745" cy="750866"/>
              </a:xfrm>
              <a:prstGeom prst="rect">
                <a:avLst/>
              </a:prstGeom>
              <a:blipFill>
                <a:blip r:embed="rId14"/>
                <a:stretch>
                  <a:fillRect l="-5256" t="-1626" r="-426" b="-268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" name="(Unit cost)"/>
          <p:cNvSpPr txBox="1"/>
          <p:nvPr/>
        </p:nvSpPr>
        <p:spPr>
          <a:xfrm>
            <a:off x="1206500" y="2245962"/>
            <a:ext cx="93076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(Unit cost)</a:t>
            </a:r>
          </a:p>
        </p:txBody>
      </p:sp>
      <p:grpSp>
        <p:nvGrpSpPr>
          <p:cNvPr id="525" name="Group"/>
          <p:cNvGrpSpPr/>
          <p:nvPr/>
        </p:nvGrpSpPr>
        <p:grpSpPr>
          <a:xfrm>
            <a:off x="15158173" y="141370"/>
            <a:ext cx="4288745" cy="4115662"/>
            <a:chOff x="0" y="0"/>
            <a:chExt cx="4288744" cy="4115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3" name="Rectangle"/>
                <p:cNvSpPr txBox="1"/>
                <p:nvPr/>
              </p:nvSpPr>
              <p:spPr>
                <a:xfrm>
                  <a:off x="0" y="0"/>
                  <a:ext cx="4288745" cy="18955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  <m:sSubSup>
                          <m:sSubSupPr>
                            <m:ctrlP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sz="41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sz="4100" i="1">
                                <a:solidFill>
                                  <a:srgbClr val="EE21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sz="4100" i="1">
                                    <a:solidFill>
                                      <a:srgbClr val="EE210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>
                    <a:solidFill>
                      <a:srgbClr val="EE220D"/>
                    </a:solidFill>
                  </a:endParaRPr>
                </a:p>
              </p:txBody>
            </p:sp>
          </mc:Choice>
          <mc:Fallback xmlns="">
            <p:sp>
              <p:nvSpPr>
                <p:cNvPr id="523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288745" cy="189558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6" name="Connection Line"/>
            <p:cNvSpPr/>
            <p:nvPr/>
          </p:nvSpPr>
          <p:spPr>
            <a:xfrm>
              <a:off x="175593" y="909555"/>
              <a:ext cx="523476" cy="320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1" h="21600" extrusionOk="0">
                  <a:moveTo>
                    <a:pt x="16241" y="21600"/>
                  </a:moveTo>
                  <a:cubicBezTo>
                    <a:pt x="-4327" y="14789"/>
                    <a:pt x="-5359" y="7589"/>
                    <a:pt x="13144" y="0"/>
                  </a:cubicBezTo>
                </a:path>
              </a:pathLst>
            </a:custGeom>
            <a:noFill/>
            <a:ln w="88900" cap="flat">
              <a:solidFill>
                <a:schemeClr val="accent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und     over randomness of  . Bound     over randomness of  .">
                <a:extLst>
                  <a:ext uri="{FF2B5EF4-FFF2-40B4-BE49-F238E27FC236}">
                    <a16:creationId xmlns:a16="http://schemas.microsoft.com/office/drawing/2014/main" id="{A59FEA07-A3D6-BFA9-968A-587A341AEEAF}"/>
                  </a:ext>
                </a:extLst>
              </p:cNvPr>
              <p:cNvSpPr txBox="1"/>
              <p:nvPr/>
            </p:nvSpPr>
            <p:spPr>
              <a:xfrm>
                <a:off x="1035376" y="11444293"/>
                <a:ext cx="13302026" cy="16943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ar-AE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ar-AE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p>
                        <m: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ar-AE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|]</m:t>
                    </m:r>
                  </m:oMath>
                </a14:m>
                <a:r>
                  <a:rPr lang="ar-AE" sz="4000" dirty="0">
                    <a:solidFill>
                      <a:srgbClr val="00B0F0"/>
                    </a:solidFill>
                  </a:rPr>
                  <a:t>  </a:t>
                </a:r>
                <a:r>
                  <a:rPr lang="en-US" sz="4000" dirty="0"/>
                  <a:t>drops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/>
                  <a:t>.</a:t>
                </a:r>
                <a:br>
                  <a:rPr lang="en-US" sz="4000" dirty="0"/>
                </a:br>
                <a:r>
                  <a:rPr lang="en-US" sz="4000" dirty="0"/>
                  <a:t>		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8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ar-AE" sz="4800" i="1">
                            <a:solidFill>
                              <a:srgbClr val="EE210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ar-AE" sz="4800" i="1">
                        <a:solidFill>
                          <a:srgbClr val="EE210C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800" b="0" i="1" smtClean="0">
                        <a:solidFill>
                          <a:srgbClr val="EE210C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EE210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800" i="1">
                        <a:solidFill>
                          <a:srgbClr val="EE210C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4800" i="1">
                        <a:solidFill>
                          <a:srgbClr val="EE210C"/>
                        </a:solidFill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l-GR" sz="4800" i="1">
                        <a:solidFill>
                          <a:srgbClr val="EE210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4000" dirty="0"/>
                  <a:t>  </a:t>
                </a:r>
                <a:r>
                  <a:rPr lang="en-US" sz="4000" dirty="0"/>
                  <a:t>drops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/>
                  <a:t>.</a:t>
                </a:r>
                <a:endParaRPr sz="4000"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" name="Bound     over randomness of  . Bound     over randomness of  .">
                <a:extLst>
                  <a:ext uri="{FF2B5EF4-FFF2-40B4-BE49-F238E27FC236}">
                    <a16:creationId xmlns:a16="http://schemas.microsoft.com/office/drawing/2014/main" id="{A59FEA07-A3D6-BFA9-968A-587A341AE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76" y="11444293"/>
                <a:ext cx="13302026" cy="1694375"/>
              </a:xfrm>
              <a:prstGeom prst="rect">
                <a:avLst/>
              </a:prstGeom>
              <a:blipFill>
                <a:blip r:embed="rId16"/>
                <a:stretch>
                  <a:fillRect l="-1925" b="-136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 advAuto="0"/>
      <p:bldP spid="506" grpId="0" animBg="1" advAuto="0"/>
      <p:bldP spid="507" grpId="0" animBg="1" advAuto="0"/>
      <p:bldP spid="511" grpId="0" animBg="1" advAuto="0"/>
      <p:bldP spid="512" grpId="0" animBg="1" advAuto="0"/>
      <p:bldP spid="514" grpId="0" animBg="1" advAuto="0"/>
      <p:bldP spid="515" grpId="0" animBg="1" advAuto="0"/>
      <p:bldP spid="516" grpId="0" animBg="1" advAuto="0"/>
      <p:bldP spid="517" grpId="0" animBg="1" advAuto="0"/>
      <p:bldP spid="518" grpId="0" animBg="1" advAuto="0"/>
      <p:bldP spid="519" grpId="0" animBg="1" advAuto="0"/>
      <p:bldP spid="520" grpId="0" animBg="1" advAuto="0"/>
      <p:bldP spid="521" grpId="0" animBg="1" advAuto="0"/>
      <p:bldP spid="525" grpId="0" animBg="1" advAuto="0"/>
      <p:bldP spid="2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extensions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2182401" y="3605278"/>
            <a:ext cx="21228927" cy="6186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400" dirty="0">
                <a:solidFill>
                  <a:srgbClr val="FFFF00"/>
                </a:solidFill>
              </a:rPr>
              <a:t>similar ideas work for:</a:t>
            </a:r>
          </a:p>
          <a:p>
            <a:pPr marL="0" indent="0" algn="l">
              <a:buNone/>
            </a:pPr>
            <a:endParaRPr lang="en-US" sz="4400" dirty="0">
              <a:solidFill>
                <a:srgbClr val="FFFF00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n-US" sz="4400" dirty="0">
                <a:solidFill>
                  <a:srgbClr val="FFFF00"/>
                </a:solidFill>
              </a:rPr>
              <a:t>“prophet” model where requests drawn from known distributions</a:t>
            </a:r>
          </a:p>
          <a:p>
            <a:pPr marL="571500" indent="-571500" algn="l">
              <a:buFontTx/>
              <a:buChar char="-"/>
            </a:pPr>
            <a:endParaRPr lang="en-US" sz="4400" dirty="0">
              <a:solidFill>
                <a:srgbClr val="FFFF00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n-US" sz="4400" dirty="0">
                <a:solidFill>
                  <a:srgbClr val="FFFF00"/>
                </a:solidFill>
              </a:rPr>
              <a:t>covering LPs in random order</a:t>
            </a:r>
          </a:p>
          <a:p>
            <a:pPr marL="571500" indent="-571500" algn="l">
              <a:buFontTx/>
              <a:buChar char="-"/>
            </a:pPr>
            <a:endParaRPr lang="en-US" sz="4400" dirty="0">
              <a:solidFill>
                <a:srgbClr val="FFFF00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en-US" sz="4400" dirty="0">
                <a:solidFill>
                  <a:srgbClr val="FFFF00"/>
                </a:solidFill>
              </a:rPr>
              <a:t>non-metric facility location</a:t>
            </a:r>
          </a:p>
          <a:p>
            <a:pPr marL="571500" indent="-571500" algn="l">
              <a:buFontTx/>
              <a:buChar char="-"/>
            </a:pPr>
            <a:endParaRPr lang="en-US" sz="4400" dirty="0">
              <a:solidFill>
                <a:srgbClr val="FFFF00"/>
              </a:solidFill>
            </a:endParaRPr>
          </a:p>
          <a:p>
            <a:pPr algn="l"/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Harder covering problems? Covering IPs w/ box constraints?">
            <a:extLst>
              <a:ext uri="{FF2B5EF4-FFF2-40B4-BE49-F238E27FC236}">
                <a16:creationId xmlns:a16="http://schemas.microsoft.com/office/drawing/2014/main" id="{3EBE4046-3165-7E21-C240-CB7D2AE7D495}"/>
              </a:ext>
            </a:extLst>
          </p:cNvPr>
          <p:cNvSpPr txBox="1"/>
          <p:nvPr/>
        </p:nvSpPr>
        <p:spPr>
          <a:xfrm>
            <a:off x="2182401" y="9436547"/>
            <a:ext cx="1837451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/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Q1:</a:t>
            </a:r>
            <a:r>
              <a:rPr lang="en-US" b="1" dirty="0"/>
              <a:t> </a:t>
            </a:r>
            <a:r>
              <a:rPr lang="en-US" dirty="0"/>
              <a:t>Harder covering problems? Covering IPs w/ box constraints?</a:t>
            </a:r>
          </a:p>
        </p:txBody>
      </p:sp>
      <p:sp>
        <p:nvSpPr>
          <p:cNvPr id="5" name="Unified theory? Reinterpret old RO results as LearnOrCover?">
            <a:extLst>
              <a:ext uri="{FF2B5EF4-FFF2-40B4-BE49-F238E27FC236}">
                <a16:creationId xmlns:a16="http://schemas.microsoft.com/office/drawing/2014/main" id="{427B0B84-368D-5147-6D2E-43CB129D118F}"/>
              </a:ext>
            </a:extLst>
          </p:cNvPr>
          <p:cNvSpPr txBox="1"/>
          <p:nvPr/>
        </p:nvSpPr>
        <p:spPr>
          <a:xfrm>
            <a:off x="2182401" y="11009416"/>
            <a:ext cx="1837451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/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Q2:</a:t>
            </a:r>
            <a:r>
              <a:rPr lang="en-US" b="1" dirty="0"/>
              <a:t> </a:t>
            </a:r>
            <a:r>
              <a:rPr dirty="0"/>
              <a:t>Unified theory? Reinterpret old RO results as </a:t>
            </a:r>
            <a:r>
              <a:rPr dirty="0" err="1"/>
              <a:t>LearnOrCover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6241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analysis of algorithms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2182402" y="3605278"/>
            <a:ext cx="20367522" cy="8894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Ideally: </a:t>
            </a:r>
            <a:r>
              <a:rPr lang="en-US" sz="4400" dirty="0"/>
              <a:t>want to get algorithms that are good for 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	worst-case </a:t>
            </a:r>
            <a:r>
              <a:rPr lang="en-US" sz="4400" b="1" i="1" dirty="0"/>
              <a:t>and</a:t>
            </a:r>
            <a:r>
              <a:rPr lang="en-US" sz="4400" dirty="0"/>
              <a:t> best-case </a:t>
            </a:r>
            <a:r>
              <a:rPr lang="en-US" sz="4400" b="1" i="1" dirty="0"/>
              <a:t>and </a:t>
            </a:r>
            <a:r>
              <a:rPr lang="en-US" sz="4400" dirty="0"/>
              <a:t>…. all cases.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b="1" dirty="0">
                <a:solidFill>
                  <a:srgbClr val="FF0000"/>
                </a:solidFill>
              </a:rPr>
              <a:t>Worst-case:</a:t>
            </a:r>
            <a:r>
              <a:rPr lang="en-US" sz="4400" b="1" dirty="0"/>
              <a:t> </a:t>
            </a:r>
            <a:r>
              <a:rPr lang="en-US" sz="4400" dirty="0"/>
              <a:t>robustness when data is unpredictable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b="1" dirty="0">
                <a:solidFill>
                  <a:srgbClr val="00B0F0"/>
                </a:solidFill>
              </a:rPr>
              <a:t>Best-case:</a:t>
            </a:r>
            <a:r>
              <a:rPr lang="en-US" sz="4400" b="1" dirty="0"/>
              <a:t> </a:t>
            </a:r>
            <a:r>
              <a:rPr lang="en-US" sz="4400" dirty="0"/>
              <a:t>efficiency when data follows anticipated patterns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How to model these? </a:t>
            </a:r>
          </a:p>
          <a:p>
            <a:pPr marL="0" indent="0" algn="l">
              <a:buNone/>
            </a:pPr>
            <a:r>
              <a:rPr lang="en-US" sz="4400" dirty="0"/>
              <a:t>           </a:t>
            </a:r>
            <a:br>
              <a:rPr lang="en-US" sz="4400" dirty="0"/>
            </a:br>
            <a:r>
              <a:rPr lang="en-US" sz="4400" dirty="0"/>
              <a:t>           let’s see glimpse of ideas/techniques in context of </a:t>
            </a:r>
            <a:r>
              <a:rPr lang="en-US" sz="4400" b="1" dirty="0"/>
              <a:t>online algos</a:t>
            </a:r>
          </a:p>
        </p:txBody>
      </p:sp>
    </p:spTree>
    <p:extLst>
      <p:ext uri="{BB962C8B-B14F-4D97-AF65-F5344CB8AC3E}">
        <p14:creationId xmlns:p14="http://schemas.microsoft.com/office/powerpoint/2010/main" val="114932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17370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19911" y="4076700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51145" y="6061882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20F64D-C1F0-40AE-93D2-EDF12A826593}"/>
              </a:ext>
            </a:extLst>
          </p:cNvPr>
          <p:cNvSpPr txBox="1"/>
          <p:nvPr/>
        </p:nvSpPr>
        <p:spPr>
          <a:xfrm>
            <a:off x="4703264" y="7893930"/>
            <a:ext cx="41790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Load Balancing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/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/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0F2199D-E3D8-4E6A-9D49-AAAD11FC9C97}"/>
              </a:ext>
            </a:extLst>
          </p:cNvPr>
          <p:cNvSpPr txBox="1"/>
          <p:nvPr/>
        </p:nvSpPr>
        <p:spPr>
          <a:xfrm>
            <a:off x="19340599" y="4076700"/>
            <a:ext cx="26177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Beyond…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6C44AB-537A-4703-84AA-EDA7FDE07082}"/>
                  </a:ext>
                </a:extLst>
              </p:cNvPr>
              <p:cNvSpPr txBox="1"/>
              <p:nvPr/>
            </p:nvSpPr>
            <p:spPr>
              <a:xfrm>
                <a:off x="20466692" y="7845276"/>
                <a:ext cx="51937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6C44AB-537A-4703-84AA-EDA7FDE0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692" y="7845276"/>
                <a:ext cx="519373" cy="841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3F223D7-2902-4417-80DF-FD428F9155B3}"/>
              </a:ext>
            </a:extLst>
          </p:cNvPr>
          <p:cNvSpPr/>
          <p:nvPr/>
        </p:nvSpPr>
        <p:spPr>
          <a:xfrm>
            <a:off x="18705641" y="5737696"/>
            <a:ext cx="4004730" cy="187565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 cap="flat">
            <a:solidFill>
              <a:schemeClr val="tx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31444-2C2C-4CD8-A129-EBC77919E4EB}"/>
                  </a:ext>
                </a:extLst>
              </p:cNvPr>
              <p:cNvSpPr txBox="1"/>
              <p:nvPr/>
            </p:nvSpPr>
            <p:spPr>
              <a:xfrm>
                <a:off x="19442589" y="6119537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31444-2C2C-4CD8-A129-EBC77919E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589" y="6119537"/>
                <a:ext cx="2476512" cy="8412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AC1943A-0D08-4545-B86D-F689912D07A6}"/>
              </a:ext>
            </a:extLst>
          </p:cNvPr>
          <p:cNvSpPr txBox="1"/>
          <p:nvPr/>
        </p:nvSpPr>
        <p:spPr>
          <a:xfrm>
            <a:off x="21610586" y="6956758"/>
            <a:ext cx="72616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C000"/>
                </a:solidFill>
              </a:rPr>
              <a:t>RO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392490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384547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job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𝑗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arrives online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3845476" cy="656590"/>
              </a:xfrm>
              <a:prstGeom prst="rect">
                <a:avLst/>
              </a:prstGeom>
              <a:blipFill>
                <a:blip r:embed="rId2"/>
                <a:stretch>
                  <a:fillRect l="-5547" t="-14019" r="-5547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458766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(identical) machines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4587666" cy="656590"/>
              </a:xfrm>
              <a:prstGeom prst="rect">
                <a:avLst/>
              </a:prstGeom>
              <a:blipFill>
                <a:blip r:embed="rId3"/>
                <a:stretch>
                  <a:fillRect t="-13889" r="-438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FE691E-AC05-46F6-8E07-F9AFCA27002F}"/>
              </a:ext>
            </a:extLst>
          </p:cNvPr>
          <p:cNvSpPr txBox="1"/>
          <p:nvPr/>
        </p:nvSpPr>
        <p:spPr>
          <a:xfrm>
            <a:off x="1714500" y="7877163"/>
            <a:ext cx="97526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Goal: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minimize maximum load over all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/>
              <p:nvPr/>
            </p:nvSpPr>
            <p:spPr>
              <a:xfrm>
                <a:off x="1714500" y="9504633"/>
                <a:ext cx="1052050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Greedy is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competitive algorithm.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9504633"/>
                <a:ext cx="10520509" cy="656590"/>
              </a:xfrm>
              <a:prstGeom prst="rect">
                <a:avLst/>
              </a:prstGeom>
              <a:blipFill>
                <a:blip r:embed="rId6"/>
                <a:stretch>
                  <a:fillRect l="-1854" t="-13889" r="-1854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/>
              <p:nvPr/>
            </p:nvSpPr>
            <p:spPr>
              <a:xfrm>
                <a:off x="1714500" y="7074356"/>
                <a:ext cx="1008955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L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oad of machine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𝑖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= number of jobs assigned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to it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7074356"/>
                <a:ext cx="10089558" cy="656590"/>
              </a:xfrm>
              <a:prstGeom prst="rect">
                <a:avLst/>
              </a:prstGeom>
              <a:blipFill>
                <a:blip r:embed="rId7"/>
                <a:stretch>
                  <a:fillRect l="-1813" t="-13889" r="-175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5179B6DA-7841-427F-8BE2-225538634DB0}"/>
              </a:ext>
            </a:extLst>
          </p:cNvPr>
          <p:cNvSpPr/>
          <p:nvPr/>
        </p:nvSpPr>
        <p:spPr>
          <a:xfrm>
            <a:off x="20679507" y="4316482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2F2BF-551B-4C88-B6D0-2EBD5141DE6E}"/>
              </a:ext>
            </a:extLst>
          </p:cNvPr>
          <p:cNvSpPr/>
          <p:nvPr/>
        </p:nvSpPr>
        <p:spPr>
          <a:xfrm>
            <a:off x="20679507" y="5055616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345393-70EF-4629-8EA2-D6C23BF48A5E}"/>
              </a:ext>
            </a:extLst>
          </p:cNvPr>
          <p:cNvSpPr/>
          <p:nvPr/>
        </p:nvSpPr>
        <p:spPr>
          <a:xfrm>
            <a:off x="20679507" y="5794750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225BF0-FC36-4596-9A34-6C6E196825F3}"/>
              </a:ext>
            </a:extLst>
          </p:cNvPr>
          <p:cNvSpPr/>
          <p:nvPr/>
        </p:nvSpPr>
        <p:spPr>
          <a:xfrm>
            <a:off x="20679507" y="6533884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DE999F-88D1-421E-8192-61016677FCD1}"/>
              </a:ext>
            </a:extLst>
          </p:cNvPr>
          <p:cNvSpPr/>
          <p:nvPr/>
        </p:nvSpPr>
        <p:spPr>
          <a:xfrm>
            <a:off x="20679507" y="7273018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AACF1-5715-4F52-8DBD-3BFD78025B25}"/>
              </a:ext>
            </a:extLst>
          </p:cNvPr>
          <p:cNvSpPr/>
          <p:nvPr/>
        </p:nvSpPr>
        <p:spPr>
          <a:xfrm>
            <a:off x="20679507" y="8012152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AB071E-459A-44C5-9F74-45D2C63B3535}"/>
              </a:ext>
            </a:extLst>
          </p:cNvPr>
          <p:cNvSpPr/>
          <p:nvPr/>
        </p:nvSpPr>
        <p:spPr>
          <a:xfrm>
            <a:off x="20679507" y="8751286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6F6CF-6F66-4D1D-A387-E834AAB76C77}"/>
              </a:ext>
            </a:extLst>
          </p:cNvPr>
          <p:cNvSpPr/>
          <p:nvPr/>
        </p:nvSpPr>
        <p:spPr>
          <a:xfrm>
            <a:off x="20679507" y="9490417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B3D25A-E328-4FB5-907E-D746C3C53756}"/>
              </a:ext>
            </a:extLst>
          </p:cNvPr>
          <p:cNvSpPr/>
          <p:nvPr/>
        </p:nvSpPr>
        <p:spPr>
          <a:xfrm>
            <a:off x="17870128" y="5652913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4B0C82-EDE8-4757-B785-4AB3FA154CDA}"/>
              </a:ext>
            </a:extLst>
          </p:cNvPr>
          <p:cNvCxnSpPr>
            <a:cxnSpLocks/>
            <a:stCxn id="21" idx="7"/>
            <a:endCxn id="13" idx="1"/>
          </p:cNvCxnSpPr>
          <p:nvPr/>
        </p:nvCxnSpPr>
        <p:spPr>
          <a:xfrm flipV="1">
            <a:off x="18200335" y="4562667"/>
            <a:ext cx="2479172" cy="114707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15ACFD-50E9-42AF-9BD2-2105EC1B381F}"/>
              </a:ext>
            </a:extLst>
          </p:cNvPr>
          <p:cNvCxnSpPr>
            <a:cxnSpLocks/>
            <a:stCxn id="21" idx="6"/>
            <a:endCxn id="16" idx="1"/>
          </p:cNvCxnSpPr>
          <p:nvPr/>
        </p:nvCxnSpPr>
        <p:spPr>
          <a:xfrm>
            <a:off x="18256990" y="5846924"/>
            <a:ext cx="2422517" cy="93314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2E9B5D-2F07-4D03-808B-5727B4FB6725}"/>
              </a:ext>
            </a:extLst>
          </p:cNvPr>
          <p:cNvCxnSpPr>
            <a:cxnSpLocks/>
            <a:stCxn id="21" idx="5"/>
            <a:endCxn id="18" idx="1"/>
          </p:cNvCxnSpPr>
          <p:nvPr/>
        </p:nvCxnSpPr>
        <p:spPr>
          <a:xfrm>
            <a:off x="18200335" y="5984110"/>
            <a:ext cx="2479172" cy="2274227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056A557-5A02-4290-A621-EDFD1A57ADE5}"/>
              </a:ext>
            </a:extLst>
          </p:cNvPr>
          <p:cNvSpPr/>
          <p:nvPr/>
        </p:nvSpPr>
        <p:spPr>
          <a:xfrm>
            <a:off x="21208747" y="4399339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989E99-70CF-4E3C-8616-CE10A90E348B}"/>
              </a:ext>
            </a:extLst>
          </p:cNvPr>
          <p:cNvSpPr/>
          <p:nvPr/>
        </p:nvSpPr>
        <p:spPr>
          <a:xfrm>
            <a:off x="17870128" y="7074356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5421FE-E5B4-4D6F-8D19-50C519082A86}"/>
              </a:ext>
            </a:extLst>
          </p:cNvPr>
          <p:cNvCxnSpPr>
            <a:cxnSpLocks/>
            <a:stCxn id="26" idx="7"/>
            <a:endCxn id="13" idx="1"/>
          </p:cNvCxnSpPr>
          <p:nvPr/>
        </p:nvCxnSpPr>
        <p:spPr>
          <a:xfrm flipV="1">
            <a:off x="18200335" y="4562667"/>
            <a:ext cx="2479172" cy="25685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F705E9-8183-42F6-ABAB-70147D8DCA3F}"/>
              </a:ext>
            </a:extLst>
          </p:cNvPr>
          <p:cNvCxnSpPr>
            <a:cxnSpLocks/>
            <a:stCxn id="26" idx="6"/>
            <a:endCxn id="15" idx="1"/>
          </p:cNvCxnSpPr>
          <p:nvPr/>
        </p:nvCxnSpPr>
        <p:spPr>
          <a:xfrm flipV="1">
            <a:off x="18256990" y="6040935"/>
            <a:ext cx="2422517" cy="122743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E60CC-F5A9-42FB-8E04-83584E384529}"/>
              </a:ext>
            </a:extLst>
          </p:cNvPr>
          <p:cNvCxnSpPr>
            <a:cxnSpLocks/>
            <a:stCxn id="26" idx="5"/>
            <a:endCxn id="19" idx="1"/>
          </p:cNvCxnSpPr>
          <p:nvPr/>
        </p:nvCxnSpPr>
        <p:spPr>
          <a:xfrm>
            <a:off x="18200335" y="7405553"/>
            <a:ext cx="2479172" cy="159191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3C8F840-8FCB-445D-9DFD-22A722D81336}"/>
              </a:ext>
            </a:extLst>
          </p:cNvPr>
          <p:cNvSpPr/>
          <p:nvPr/>
        </p:nvSpPr>
        <p:spPr>
          <a:xfrm>
            <a:off x="21245507" y="8803459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9C17C7-5A2B-43E3-8C90-E5D4537B2FF0}"/>
              </a:ext>
            </a:extLst>
          </p:cNvPr>
          <p:cNvSpPr/>
          <p:nvPr/>
        </p:nvSpPr>
        <p:spPr>
          <a:xfrm>
            <a:off x="17870128" y="8476929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A7310E-25BE-4077-8F34-A60563A0AE91}"/>
              </a:ext>
            </a:extLst>
          </p:cNvPr>
          <p:cNvCxnSpPr>
            <a:cxnSpLocks/>
            <a:stCxn id="31" idx="7"/>
            <a:endCxn id="13" idx="1"/>
          </p:cNvCxnSpPr>
          <p:nvPr/>
        </p:nvCxnSpPr>
        <p:spPr>
          <a:xfrm flipV="1">
            <a:off x="18200335" y="4562667"/>
            <a:ext cx="2479172" cy="3971086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2E0FDE-C1D9-455D-AB32-EE48ACA7757F}"/>
              </a:ext>
            </a:extLst>
          </p:cNvPr>
          <p:cNvCxnSpPr>
            <a:cxnSpLocks/>
            <a:stCxn id="31" idx="6"/>
            <a:endCxn id="19" idx="1"/>
          </p:cNvCxnSpPr>
          <p:nvPr/>
        </p:nvCxnSpPr>
        <p:spPr>
          <a:xfrm>
            <a:off x="18256990" y="8670940"/>
            <a:ext cx="2422517" cy="326531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B82211C-D4FF-44B7-814B-54BB5E3E4CB0}"/>
              </a:ext>
            </a:extLst>
          </p:cNvPr>
          <p:cNvSpPr/>
          <p:nvPr/>
        </p:nvSpPr>
        <p:spPr>
          <a:xfrm>
            <a:off x="21342489" y="4316482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B8FC02-E84D-46DF-8C32-AA20FC52D31D}"/>
                  </a:ext>
                </a:extLst>
              </p:cNvPr>
              <p:cNvSpPr txBox="1"/>
              <p:nvPr/>
            </p:nvSpPr>
            <p:spPr>
              <a:xfrm>
                <a:off x="1722965" y="5013917"/>
                <a:ext cx="847494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must assign job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𝑗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to some “valid” machine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B8FC02-E84D-46DF-8C32-AA20FC52D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5" y="5013917"/>
                <a:ext cx="8474948" cy="656590"/>
              </a:xfrm>
              <a:prstGeom prst="rect">
                <a:avLst/>
              </a:prstGeom>
              <a:blipFill>
                <a:blip r:embed="rId8"/>
                <a:stretch>
                  <a:fillRect l="-2230" t="-13889" r="-215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19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5" grpId="0" animBg="1"/>
      <p:bldP spid="26" grpId="0" animBg="1"/>
      <p:bldP spid="26" grpId="1" animBg="1"/>
      <p:bldP spid="30" grpId="0" animBg="1"/>
      <p:bldP spid="31" grpId="0" animBg="1"/>
      <p:bldP spid="31" grpId="1" animBg="1"/>
      <p:bldP spid="34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/>
              <p:nvPr/>
            </p:nvSpPr>
            <p:spPr>
              <a:xfrm>
                <a:off x="1714500" y="3942707"/>
                <a:ext cx="384547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job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𝑗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arrives online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0041A5-797B-487E-B7A7-206E4A6E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942707"/>
                <a:ext cx="3845476" cy="656590"/>
              </a:xfrm>
              <a:prstGeom prst="rect">
                <a:avLst/>
              </a:prstGeom>
              <a:blipFill>
                <a:blip r:embed="rId2"/>
                <a:stretch>
                  <a:fillRect l="-5547" t="-14019" r="-5547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/>
              <p:nvPr/>
            </p:nvSpPr>
            <p:spPr>
              <a:xfrm>
                <a:off x="1714500" y="3172855"/>
                <a:ext cx="458766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𝑚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(identical) machines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97874-AE88-42F2-8039-DF3642378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172855"/>
                <a:ext cx="4587666" cy="656590"/>
              </a:xfrm>
              <a:prstGeom prst="rect">
                <a:avLst/>
              </a:prstGeom>
              <a:blipFill>
                <a:blip r:embed="rId3"/>
                <a:stretch>
                  <a:fillRect t="-13889" r="-438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8FFE79-3014-4F84-A843-A5830B2DCFE9}"/>
                  </a:ext>
                </a:extLst>
              </p:cNvPr>
              <p:cNvSpPr txBox="1"/>
              <p:nvPr/>
            </p:nvSpPr>
            <p:spPr>
              <a:xfrm>
                <a:off x="1722965" y="5013917"/>
                <a:ext cx="847494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must assign job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𝑗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to some “valid” machine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98FFE79-3014-4F84-A843-A5830B2D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5" y="5013917"/>
                <a:ext cx="8474948" cy="656590"/>
              </a:xfrm>
              <a:prstGeom prst="rect">
                <a:avLst/>
              </a:prstGeom>
              <a:blipFill>
                <a:blip r:embed="rId2"/>
                <a:stretch>
                  <a:fillRect l="-2230" t="-13889" r="-2158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FE691E-AC05-46F6-8E07-F9AFCA27002F}"/>
              </a:ext>
            </a:extLst>
          </p:cNvPr>
          <p:cNvSpPr txBox="1"/>
          <p:nvPr/>
        </p:nvSpPr>
        <p:spPr>
          <a:xfrm>
            <a:off x="1714500" y="7877163"/>
            <a:ext cx="97526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Goal: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minimize maximum load over all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/>
              <p:nvPr/>
            </p:nvSpPr>
            <p:spPr>
              <a:xfrm>
                <a:off x="1714500" y="9504633"/>
                <a:ext cx="1052050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Greedy is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competitive algorithm.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9504633"/>
                <a:ext cx="10520509" cy="656590"/>
              </a:xfrm>
              <a:prstGeom prst="rect">
                <a:avLst/>
              </a:prstGeom>
              <a:blipFill>
                <a:blip r:embed="rId6"/>
                <a:stretch>
                  <a:fillRect l="-1854" t="-13889" r="-1854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/>
              <p:nvPr/>
            </p:nvSpPr>
            <p:spPr>
              <a:xfrm>
                <a:off x="1714500" y="7074356"/>
                <a:ext cx="1008955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L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oad of machine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𝑖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= number of jobs assigned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to it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81B0FC-D9E9-49CF-974D-B3F676EB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7074356"/>
                <a:ext cx="10089558" cy="656590"/>
              </a:xfrm>
              <a:prstGeom prst="rect">
                <a:avLst/>
              </a:prstGeom>
              <a:blipFill>
                <a:blip r:embed="rId7"/>
                <a:stretch>
                  <a:fillRect l="-1813" t="-13889" r="-175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02306D6-CA05-49C9-8073-C45837EC305C}"/>
              </a:ext>
            </a:extLst>
          </p:cNvPr>
          <p:cNvSpPr txBox="1"/>
          <p:nvPr/>
        </p:nvSpPr>
        <p:spPr>
          <a:xfrm>
            <a:off x="7618129" y="11944250"/>
            <a:ext cx="83805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What can we do beyond worst case?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51DC4-344F-4F09-A53A-78A2DA516673}"/>
                  </a:ext>
                </a:extLst>
              </p:cNvPr>
              <p:cNvSpPr txBox="1"/>
              <p:nvPr/>
            </p:nvSpPr>
            <p:spPr>
              <a:xfrm>
                <a:off x="1714500" y="10231589"/>
                <a:ext cx="8882175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r>
                  <a:rPr lang="en-US" sz="3600" b="1" dirty="0">
                    <a:solidFill>
                      <a:srgbClr val="92D050"/>
                    </a:solidFill>
                  </a:rPr>
                  <a:t>Theorem:</a:t>
                </a:r>
                <a:r>
                  <a:rPr lang="en-US" sz="3600" b="1" dirty="0"/>
                  <a:t> </a:t>
                </a:r>
                <a:r>
                  <a:rPr lang="en-US" sz="3600" dirty="0"/>
                  <a:t>worst 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Ω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dirty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lower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bound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051DC4-344F-4F09-A53A-78A2DA51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0231589"/>
                <a:ext cx="8882175" cy="656590"/>
              </a:xfrm>
              <a:prstGeom prst="rect">
                <a:avLst/>
              </a:prstGeom>
              <a:blipFill>
                <a:blip r:embed="rId8"/>
                <a:stretch>
                  <a:fillRect l="-2265" t="-13889" r="-2196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B148F24-EFE0-49EF-9040-047FEEA5994C}"/>
              </a:ext>
            </a:extLst>
          </p:cNvPr>
          <p:cNvGrpSpPr/>
          <p:nvPr/>
        </p:nvGrpSpPr>
        <p:grpSpPr>
          <a:xfrm>
            <a:off x="20679507" y="4316482"/>
            <a:ext cx="480646" cy="5666304"/>
            <a:chOff x="20679507" y="4316482"/>
            <a:chExt cx="480646" cy="56663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79B6DA-7841-427F-8BE2-225538634DB0}"/>
                </a:ext>
              </a:extLst>
            </p:cNvPr>
            <p:cNvSpPr/>
            <p:nvPr/>
          </p:nvSpPr>
          <p:spPr>
            <a:xfrm>
              <a:off x="20679507" y="4316482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F2F2BF-551B-4C88-B6D0-2EBD5141DE6E}"/>
                </a:ext>
              </a:extLst>
            </p:cNvPr>
            <p:cNvSpPr/>
            <p:nvPr/>
          </p:nvSpPr>
          <p:spPr>
            <a:xfrm>
              <a:off x="20679507" y="5055616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345393-70EF-4629-8EA2-D6C23BF48A5E}"/>
                </a:ext>
              </a:extLst>
            </p:cNvPr>
            <p:cNvSpPr/>
            <p:nvPr/>
          </p:nvSpPr>
          <p:spPr>
            <a:xfrm>
              <a:off x="20679507" y="5794750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225BF0-FC36-4596-9A34-6C6E196825F3}"/>
                </a:ext>
              </a:extLst>
            </p:cNvPr>
            <p:cNvSpPr/>
            <p:nvPr/>
          </p:nvSpPr>
          <p:spPr>
            <a:xfrm>
              <a:off x="20679507" y="6533884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DE999F-88D1-421E-8192-61016677FCD1}"/>
                </a:ext>
              </a:extLst>
            </p:cNvPr>
            <p:cNvSpPr/>
            <p:nvPr/>
          </p:nvSpPr>
          <p:spPr>
            <a:xfrm>
              <a:off x="20679507" y="7273018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2AACF1-5715-4F52-8DBD-3BFD78025B25}"/>
                </a:ext>
              </a:extLst>
            </p:cNvPr>
            <p:cNvSpPr/>
            <p:nvPr/>
          </p:nvSpPr>
          <p:spPr>
            <a:xfrm>
              <a:off x="20679507" y="8012152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AB071E-459A-44C5-9F74-45D2C63B3535}"/>
                </a:ext>
              </a:extLst>
            </p:cNvPr>
            <p:cNvSpPr/>
            <p:nvPr/>
          </p:nvSpPr>
          <p:spPr>
            <a:xfrm>
              <a:off x="20679507" y="8751286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36F6CF-6F66-4D1D-A387-E834AAB76C77}"/>
                </a:ext>
              </a:extLst>
            </p:cNvPr>
            <p:cNvSpPr/>
            <p:nvPr/>
          </p:nvSpPr>
          <p:spPr>
            <a:xfrm>
              <a:off x="20679507" y="9490417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D275F0-1210-4FCF-A33F-B63831F6CB6C}"/>
              </a:ext>
            </a:extLst>
          </p:cNvPr>
          <p:cNvGrpSpPr/>
          <p:nvPr/>
        </p:nvGrpSpPr>
        <p:grpSpPr>
          <a:xfrm>
            <a:off x="19253451" y="4562667"/>
            <a:ext cx="1426056" cy="5139309"/>
            <a:chOff x="19253451" y="4562667"/>
            <a:chExt cx="1426056" cy="513930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CB3D25A-E328-4FB5-907E-D746C3C53756}"/>
                </a:ext>
              </a:extLst>
            </p:cNvPr>
            <p:cNvSpPr/>
            <p:nvPr/>
          </p:nvSpPr>
          <p:spPr>
            <a:xfrm>
              <a:off x="19253451" y="4843480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4B0C82-EDE8-4757-B785-4AB3FA154CDA}"/>
                </a:ext>
              </a:extLst>
            </p:cNvPr>
            <p:cNvCxnSpPr>
              <a:cxnSpLocks/>
              <a:stCxn id="21" idx="7"/>
              <a:endCxn id="13" idx="1"/>
            </p:cNvCxnSpPr>
            <p:nvPr/>
          </p:nvCxnSpPr>
          <p:spPr>
            <a:xfrm flipV="1">
              <a:off x="19583658" y="4562667"/>
              <a:ext cx="1095849" cy="3376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15ACFD-50E9-42AF-9BD2-2105EC1B381F}"/>
                </a:ext>
              </a:extLst>
            </p:cNvPr>
            <p:cNvCxnSpPr>
              <a:cxnSpLocks/>
              <a:stCxn id="21" idx="6"/>
              <a:endCxn id="14" idx="1"/>
            </p:cNvCxnSpPr>
            <p:nvPr/>
          </p:nvCxnSpPr>
          <p:spPr>
            <a:xfrm>
              <a:off x="19640313" y="5037491"/>
              <a:ext cx="1039194" cy="26431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688CDA-90A6-4ED3-A6AD-DA484BE48920}"/>
                </a:ext>
              </a:extLst>
            </p:cNvPr>
            <p:cNvSpPr/>
            <p:nvPr/>
          </p:nvSpPr>
          <p:spPr>
            <a:xfrm>
              <a:off x="19253451" y="6287119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37C4CA-E8F1-4AE2-A4CA-9E2DCF0BAFA0}"/>
                </a:ext>
              </a:extLst>
            </p:cNvPr>
            <p:cNvCxnSpPr>
              <a:cxnSpLocks/>
              <a:stCxn id="37" idx="7"/>
            </p:cNvCxnSpPr>
            <p:nvPr/>
          </p:nvCxnSpPr>
          <p:spPr>
            <a:xfrm flipV="1">
              <a:off x="19583658" y="6006306"/>
              <a:ext cx="1095849" cy="3376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827FF9A-969D-4E2D-A434-03DEA1F0FD93}"/>
                </a:ext>
              </a:extLst>
            </p:cNvPr>
            <p:cNvCxnSpPr>
              <a:cxnSpLocks/>
              <a:stCxn id="37" idx="6"/>
            </p:cNvCxnSpPr>
            <p:nvPr/>
          </p:nvCxnSpPr>
          <p:spPr>
            <a:xfrm>
              <a:off x="19640313" y="6481130"/>
              <a:ext cx="1039194" cy="26431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3BDFC54-8B36-4838-92E4-021DCBF38530}"/>
                </a:ext>
              </a:extLst>
            </p:cNvPr>
            <p:cNvSpPr/>
            <p:nvPr/>
          </p:nvSpPr>
          <p:spPr>
            <a:xfrm>
              <a:off x="19253451" y="7800016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AA6C83-FFC9-4ABB-803C-E36031429442}"/>
                </a:ext>
              </a:extLst>
            </p:cNvPr>
            <p:cNvCxnSpPr>
              <a:cxnSpLocks/>
              <a:stCxn id="40" idx="7"/>
            </p:cNvCxnSpPr>
            <p:nvPr/>
          </p:nvCxnSpPr>
          <p:spPr>
            <a:xfrm flipV="1">
              <a:off x="19583658" y="7519203"/>
              <a:ext cx="1095849" cy="3376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7E9B16-E5B9-4A9A-856B-08B658D227E6}"/>
                </a:ext>
              </a:extLst>
            </p:cNvPr>
            <p:cNvCxnSpPr>
              <a:cxnSpLocks/>
              <a:stCxn id="40" idx="6"/>
            </p:cNvCxnSpPr>
            <p:nvPr/>
          </p:nvCxnSpPr>
          <p:spPr>
            <a:xfrm>
              <a:off x="19640313" y="7994027"/>
              <a:ext cx="1039194" cy="26431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BBF531A-85DF-493E-9AF6-C6F94988199E}"/>
                </a:ext>
              </a:extLst>
            </p:cNvPr>
            <p:cNvSpPr/>
            <p:nvPr/>
          </p:nvSpPr>
          <p:spPr>
            <a:xfrm>
              <a:off x="19253451" y="9243655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9F092E5-A047-46D9-BFA0-A62DAD654BD3}"/>
                </a:ext>
              </a:extLst>
            </p:cNvPr>
            <p:cNvCxnSpPr>
              <a:cxnSpLocks/>
              <a:stCxn id="43" idx="7"/>
            </p:cNvCxnSpPr>
            <p:nvPr/>
          </p:nvCxnSpPr>
          <p:spPr>
            <a:xfrm flipV="1">
              <a:off x="19583658" y="8962842"/>
              <a:ext cx="1095849" cy="33763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B78123-D99F-46A1-93A9-1BBC2EE40B24}"/>
                </a:ext>
              </a:extLst>
            </p:cNvPr>
            <p:cNvCxnSpPr>
              <a:cxnSpLocks/>
              <a:stCxn id="43" idx="6"/>
            </p:cNvCxnSpPr>
            <p:nvPr/>
          </p:nvCxnSpPr>
          <p:spPr>
            <a:xfrm>
              <a:off x="19640313" y="9437666"/>
              <a:ext cx="1039194" cy="26431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DA005D-FA23-4B8A-84DE-9280B37A2667}"/>
              </a:ext>
            </a:extLst>
          </p:cNvPr>
          <p:cNvGrpSpPr/>
          <p:nvPr/>
        </p:nvGrpSpPr>
        <p:grpSpPr>
          <a:xfrm>
            <a:off x="21245507" y="4324538"/>
            <a:ext cx="386862" cy="4890593"/>
            <a:chOff x="21245507" y="4324538"/>
            <a:chExt cx="386862" cy="489059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6A557-5A02-4290-A621-EDFD1A57ADE5}"/>
                </a:ext>
              </a:extLst>
            </p:cNvPr>
            <p:cNvSpPr/>
            <p:nvPr/>
          </p:nvSpPr>
          <p:spPr>
            <a:xfrm>
              <a:off x="21245507" y="4324538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67F47-85AF-4BF6-8577-FC92671196E8}"/>
                </a:ext>
              </a:extLst>
            </p:cNvPr>
            <p:cNvSpPr/>
            <p:nvPr/>
          </p:nvSpPr>
          <p:spPr>
            <a:xfrm>
              <a:off x="21245507" y="5863357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BEBC551-EC0F-47D1-8496-88A6ECB8F4DF}"/>
                </a:ext>
              </a:extLst>
            </p:cNvPr>
            <p:cNvSpPr/>
            <p:nvPr/>
          </p:nvSpPr>
          <p:spPr>
            <a:xfrm>
              <a:off x="21245507" y="7288291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B5A8D7-B046-4ACA-9A04-43B19237515A}"/>
                </a:ext>
              </a:extLst>
            </p:cNvPr>
            <p:cNvSpPr/>
            <p:nvPr/>
          </p:nvSpPr>
          <p:spPr>
            <a:xfrm>
              <a:off x="21245507" y="8827110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A4DB74-907F-40B7-B46E-A9E35AC3B670}"/>
              </a:ext>
            </a:extLst>
          </p:cNvPr>
          <p:cNvGrpSpPr/>
          <p:nvPr/>
        </p:nvGrpSpPr>
        <p:grpSpPr>
          <a:xfrm>
            <a:off x="18183983" y="4562667"/>
            <a:ext cx="2495524" cy="4448041"/>
            <a:chOff x="18183983" y="4562667"/>
            <a:chExt cx="2495524" cy="444804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989E99-70CF-4E3C-8616-CE10A90E348B}"/>
                </a:ext>
              </a:extLst>
            </p:cNvPr>
            <p:cNvSpPr/>
            <p:nvPr/>
          </p:nvSpPr>
          <p:spPr>
            <a:xfrm>
              <a:off x="18210364" y="5369149"/>
              <a:ext cx="386862" cy="388021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5421FE-E5B4-4D6F-8D19-50C519082A86}"/>
                </a:ext>
              </a:extLst>
            </p:cNvPr>
            <p:cNvCxnSpPr>
              <a:cxnSpLocks/>
              <a:stCxn id="26" idx="6"/>
              <a:endCxn id="13" idx="1"/>
            </p:cNvCxnSpPr>
            <p:nvPr/>
          </p:nvCxnSpPr>
          <p:spPr>
            <a:xfrm flipV="1">
              <a:off x="18597226" y="4562667"/>
              <a:ext cx="2082281" cy="100049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AF705E9-8183-42F6-ABAB-70147D8DCA3F}"/>
                </a:ext>
              </a:extLst>
            </p:cNvPr>
            <p:cNvCxnSpPr>
              <a:cxnSpLocks/>
              <a:stCxn id="26" idx="6"/>
              <a:endCxn id="15" idx="1"/>
            </p:cNvCxnSpPr>
            <p:nvPr/>
          </p:nvCxnSpPr>
          <p:spPr>
            <a:xfrm>
              <a:off x="18597226" y="5563160"/>
              <a:ext cx="2082281" cy="47777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9BD25A8-72E4-4938-9DC2-4DF63619E9C7}"/>
                </a:ext>
              </a:extLst>
            </p:cNvPr>
            <p:cNvSpPr/>
            <p:nvPr/>
          </p:nvSpPr>
          <p:spPr>
            <a:xfrm>
              <a:off x="18183983" y="8338922"/>
              <a:ext cx="386862" cy="388021"/>
            </a:xfrm>
            <a:prstGeom prst="ellipse">
              <a:avLst/>
            </a:prstGeom>
            <a:solidFill>
              <a:srgbClr val="00B0F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2667E90-DB5F-451C-ADC7-8C0D8CD6392B}"/>
                </a:ext>
              </a:extLst>
            </p:cNvPr>
            <p:cNvCxnSpPr>
              <a:cxnSpLocks/>
              <a:stCxn id="102" idx="6"/>
            </p:cNvCxnSpPr>
            <p:nvPr/>
          </p:nvCxnSpPr>
          <p:spPr>
            <a:xfrm flipV="1">
              <a:off x="18570845" y="7532440"/>
              <a:ext cx="2082281" cy="100049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7CA493F-2598-43DF-8608-667D94795EFB}"/>
                </a:ext>
              </a:extLst>
            </p:cNvPr>
            <p:cNvCxnSpPr>
              <a:cxnSpLocks/>
              <a:stCxn id="102" idx="6"/>
            </p:cNvCxnSpPr>
            <p:nvPr/>
          </p:nvCxnSpPr>
          <p:spPr>
            <a:xfrm>
              <a:off x="18570845" y="8532933"/>
              <a:ext cx="2082281" cy="47777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D3C8F840-8FCB-445D-9DFD-22A722D81336}"/>
              </a:ext>
            </a:extLst>
          </p:cNvPr>
          <p:cNvSpPr/>
          <p:nvPr/>
        </p:nvSpPr>
        <p:spPr>
          <a:xfrm>
            <a:off x="21346242" y="4266656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9617AEB-D138-488C-827E-CC4263570719}"/>
              </a:ext>
            </a:extLst>
          </p:cNvPr>
          <p:cNvSpPr/>
          <p:nvPr/>
        </p:nvSpPr>
        <p:spPr>
          <a:xfrm>
            <a:off x="21330861" y="7208165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62B83BB-1F76-464C-851C-AB944D7B989B}"/>
              </a:ext>
            </a:extLst>
          </p:cNvPr>
          <p:cNvGrpSpPr/>
          <p:nvPr/>
        </p:nvGrpSpPr>
        <p:grpSpPr>
          <a:xfrm>
            <a:off x="18081836" y="4562667"/>
            <a:ext cx="2597671" cy="2956536"/>
            <a:chOff x="18081836" y="4562667"/>
            <a:chExt cx="2597671" cy="2956536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B0FAC75-5CEF-402D-9D63-6AA19AA58E69}"/>
                </a:ext>
              </a:extLst>
            </p:cNvPr>
            <p:cNvSpPr/>
            <p:nvPr/>
          </p:nvSpPr>
          <p:spPr>
            <a:xfrm>
              <a:off x="18081836" y="7043576"/>
              <a:ext cx="386862" cy="388021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E8F1768-F6EA-47C9-8918-65CFDCA2AEBF}"/>
                </a:ext>
              </a:extLst>
            </p:cNvPr>
            <p:cNvCxnSpPr>
              <a:cxnSpLocks/>
              <a:stCxn id="107" idx="7"/>
              <a:endCxn id="13" idx="1"/>
            </p:cNvCxnSpPr>
            <p:nvPr/>
          </p:nvCxnSpPr>
          <p:spPr>
            <a:xfrm flipV="1">
              <a:off x="18412043" y="4562667"/>
              <a:ext cx="2267464" cy="253773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7FFF226-6229-4E36-B08F-8BAC4ADE0912}"/>
                </a:ext>
              </a:extLst>
            </p:cNvPr>
            <p:cNvCxnSpPr>
              <a:cxnSpLocks/>
              <a:stCxn id="107" idx="6"/>
              <a:endCxn id="17" idx="1"/>
            </p:cNvCxnSpPr>
            <p:nvPr/>
          </p:nvCxnSpPr>
          <p:spPr>
            <a:xfrm>
              <a:off x="18468698" y="7237587"/>
              <a:ext cx="2210809" cy="28161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EA1B3165-4A4B-4369-A3F3-55A9936335A4}"/>
              </a:ext>
            </a:extLst>
          </p:cNvPr>
          <p:cNvSpPr/>
          <p:nvPr/>
        </p:nvSpPr>
        <p:spPr>
          <a:xfrm>
            <a:off x="21472508" y="4186530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80768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0" grpId="0" animBg="1"/>
      <p:bldP spid="106" grpId="0" animBg="1"/>
      <p:bldP spid="1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041A5-797B-487E-B7A7-206E4A6E3571}"/>
              </a:ext>
            </a:extLst>
          </p:cNvPr>
          <p:cNvSpPr txBox="1"/>
          <p:nvPr/>
        </p:nvSpPr>
        <p:spPr>
          <a:xfrm>
            <a:off x="1714500" y="4254863"/>
            <a:ext cx="901368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3300"/>
                </a:solidFill>
              </a:rPr>
              <a:t>Question:</a:t>
            </a:r>
            <a:r>
              <a:rPr lang="en-US" sz="3600" dirty="0"/>
              <a:t> where do predictions come from?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97874-AE88-42F2-8039-DF364237851A}"/>
              </a:ext>
            </a:extLst>
          </p:cNvPr>
          <p:cNvSpPr txBox="1"/>
          <p:nvPr/>
        </p:nvSpPr>
        <p:spPr>
          <a:xfrm>
            <a:off x="1714500" y="3362164"/>
            <a:ext cx="108186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recent interest in using (machine learned)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AC24A7-2762-4A64-8486-B462A4A2AD52}"/>
                  </a:ext>
                </a:extLst>
              </p:cNvPr>
              <p:cNvSpPr txBox="1"/>
              <p:nvPr/>
            </p:nvSpPr>
            <p:spPr>
              <a:xfrm>
                <a:off x="1714500" y="6146026"/>
                <a:ext cx="1055244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Answer #1: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instances 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i.i.d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. from some distribution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𝒟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AC24A7-2762-4A64-8486-B462A4A2A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146026"/>
                <a:ext cx="10552441" cy="656590"/>
              </a:xfrm>
              <a:prstGeom prst="rect">
                <a:avLst/>
              </a:prstGeom>
              <a:blipFill>
                <a:blip r:embed="rId2"/>
                <a:stretch>
                  <a:fillRect l="-1791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8FFE79-3014-4F84-A843-A5830B2DCFE9}"/>
              </a:ext>
            </a:extLst>
          </p:cNvPr>
          <p:cNvSpPr txBox="1"/>
          <p:nvPr/>
        </p:nvSpPr>
        <p:spPr>
          <a:xfrm>
            <a:off x="1714500" y="6984743"/>
            <a:ext cx="89207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then use PAC learning to obtain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/>
              <p:nvPr/>
            </p:nvSpPr>
            <p:spPr>
              <a:xfrm>
                <a:off x="2757862" y="9760217"/>
                <a:ext cx="8465715" cy="1764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Tomorrow: instance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will arrive. </a:t>
                </a: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Today: given epsilon (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i.i.d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.) sample from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FE691E-AC05-46F6-8E07-F9AFCA27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62" y="9760217"/>
                <a:ext cx="8465715" cy="1764586"/>
              </a:xfrm>
              <a:prstGeom prst="rect">
                <a:avLst/>
              </a:prstGeom>
              <a:blipFill>
                <a:blip r:embed="rId3"/>
                <a:stretch>
                  <a:fillRect l="-2664" t="-4828" r="-1728" b="-117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81B0FC-D9E9-49CF-974D-B3F676EB435D}"/>
              </a:ext>
            </a:extLst>
          </p:cNvPr>
          <p:cNvSpPr txBox="1"/>
          <p:nvPr/>
        </p:nvSpPr>
        <p:spPr>
          <a:xfrm>
            <a:off x="1714500" y="8673015"/>
            <a:ext cx="6678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92D050"/>
                </a:solidFill>
              </a:rPr>
              <a:t>Answer #2: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/>
              <a:t>online with a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136CA-2EF9-4A27-A311-BEB3B7BCD652}"/>
              </a:ext>
            </a:extLst>
          </p:cNvPr>
          <p:cNvSpPr txBox="1"/>
          <p:nvPr/>
        </p:nvSpPr>
        <p:spPr>
          <a:xfrm>
            <a:off x="9245282" y="12660590"/>
            <a:ext cx="604332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no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distributional assumptions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20434201" y="13050441"/>
            <a:ext cx="394979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[Kaplan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Naori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Raz 2019]</a:t>
            </a:r>
          </a:p>
        </p:txBody>
      </p:sp>
    </p:spTree>
    <p:extLst>
      <p:ext uri="{BB962C8B-B14F-4D97-AF65-F5344CB8AC3E}">
        <p14:creationId xmlns:p14="http://schemas.microsoft.com/office/powerpoint/2010/main" val="298953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 with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/>
              <p:nvPr/>
            </p:nvSpPr>
            <p:spPr>
              <a:xfrm>
                <a:off x="1858814" y="7281458"/>
                <a:ext cx="10109242" cy="931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Can get load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𝑝𝑜𝑙𝑦</m:t>
                    </m:r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FFC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3569C9-9D37-4DE6-AEBE-1678789C7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14" y="7281458"/>
                <a:ext cx="10109242" cy="931730"/>
              </a:xfrm>
              <a:prstGeom prst="rect">
                <a:avLst/>
              </a:prstGeom>
              <a:blipFill>
                <a:blip r:embed="rId2"/>
                <a:stretch>
                  <a:fillRect l="-1930" b="-78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0136CA-2EF9-4A27-A311-BEB3B7BCD652}"/>
              </a:ext>
            </a:extLst>
          </p:cNvPr>
          <p:cNvSpPr txBox="1"/>
          <p:nvPr/>
        </p:nvSpPr>
        <p:spPr>
          <a:xfrm>
            <a:off x="7576153" y="9059536"/>
            <a:ext cx="92316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explicitly learn a good strategy from samples!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18379969" y="13064797"/>
            <a:ext cx="59904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 </a:t>
            </a:r>
            <a:r>
              <a:rPr lang="en-US" sz="2800" dirty="0" err="1">
                <a:solidFill>
                  <a:srgbClr val="FFA500"/>
                </a:solidFill>
              </a:rPr>
              <a:t>N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eurips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2022]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9F7A11-4ACA-48EC-AB9D-88BEB5291FC5}"/>
                  </a:ext>
                </a:extLst>
              </p:cNvPr>
              <p:cNvSpPr txBox="1"/>
              <p:nvPr/>
            </p:nvSpPr>
            <p:spPr>
              <a:xfrm>
                <a:off x="1714500" y="4315496"/>
                <a:ext cx="1514247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Tomorrow: instance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will arrive. Today: given epsilon (</a:t>
                </a:r>
                <a:r>
                  <a:rPr kumimoji="0" lang="en-US" sz="36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i.i.d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.) sample from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𝐼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9F7A11-4ACA-48EC-AB9D-88BEB529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315496"/>
                <a:ext cx="15142479" cy="656590"/>
              </a:xfrm>
              <a:prstGeom prst="rect">
                <a:avLst/>
              </a:prstGeom>
              <a:blipFill>
                <a:blip r:embed="rId3"/>
                <a:stretch>
                  <a:fillRect l="-1047" t="-13889" r="-100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0BC0731-2BE0-45B3-98AF-1838D908998B}"/>
              </a:ext>
            </a:extLst>
          </p:cNvPr>
          <p:cNvSpPr txBox="1"/>
          <p:nvPr/>
        </p:nvSpPr>
        <p:spPr>
          <a:xfrm>
            <a:off x="1714500" y="3509062"/>
            <a:ext cx="6678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92D050"/>
                </a:solidFill>
              </a:rPr>
              <a:t>Answer #2:</a:t>
            </a:r>
            <a:r>
              <a:rPr lang="en-US" sz="3600" dirty="0"/>
              <a:t> online with a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9A62A-8EBB-4F6A-9C0B-FDCF5DC45B7D}"/>
              </a:ext>
            </a:extLst>
          </p:cNvPr>
          <p:cNvSpPr txBox="1"/>
          <p:nvPr/>
        </p:nvSpPr>
        <p:spPr>
          <a:xfrm>
            <a:off x="1714500" y="5121930"/>
            <a:ext cx="604332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no distributional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5DF04-01B8-4C96-ADF3-17EF9D080C5A}"/>
              </a:ext>
            </a:extLst>
          </p:cNvPr>
          <p:cNvSpPr txBox="1"/>
          <p:nvPr/>
        </p:nvSpPr>
        <p:spPr>
          <a:xfrm>
            <a:off x="9456474" y="10072837"/>
            <a:ext cx="547105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N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ot possible in worst-case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DE112E-E3E1-4259-8530-B5541149D13B}"/>
                  </a:ext>
                </a:extLst>
              </p:cNvPr>
              <p:cNvSpPr txBox="1"/>
              <p:nvPr/>
            </p:nvSpPr>
            <p:spPr>
              <a:xfrm>
                <a:off x="14796725" y="7419028"/>
                <a:ext cx="590039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≈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is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large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DE112E-E3E1-4259-8530-B5541149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725" y="7419028"/>
                <a:ext cx="5900398" cy="656590"/>
              </a:xfrm>
              <a:prstGeom prst="rect">
                <a:avLst/>
              </a:prstGeom>
              <a:blipFill>
                <a:blip r:embed="rId4"/>
                <a:stretch>
                  <a:fillRect t="-13889" r="-340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598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algorithmic ideas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18393579" y="13074957"/>
            <a:ext cx="59904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 </a:t>
            </a:r>
            <a:r>
              <a:rPr lang="en-US" sz="2800" dirty="0" err="1">
                <a:solidFill>
                  <a:srgbClr val="FFA500"/>
                </a:solidFill>
              </a:rPr>
              <a:t>N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eurips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2022]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/>
              <p:nvPr/>
            </p:nvSpPr>
            <p:spPr>
              <a:xfrm>
                <a:off x="1643939" y="6746318"/>
                <a:ext cx="1701029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Theorem 2: </a:t>
                </a:r>
                <a:r>
                  <a:rPr lang="en-US" sz="3600" dirty="0"/>
                  <a:t>Exist machine “weights” so that </a:t>
                </a:r>
                <a:r>
                  <a:rPr lang="en-US" sz="3600" dirty="0">
                    <a:solidFill>
                      <a:srgbClr val="FFC000"/>
                    </a:solidFill>
                  </a:rPr>
                  <a:t>proportional assignment </a:t>
                </a:r>
                <a:r>
                  <a:rPr lang="en-US" sz="3600" dirty="0"/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39" y="6746318"/>
                <a:ext cx="17010299" cy="656590"/>
              </a:xfrm>
              <a:prstGeom prst="rect">
                <a:avLst/>
              </a:prstGeom>
              <a:blipFill>
                <a:blip r:embed="rId2"/>
                <a:stretch>
                  <a:fillRect l="-824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/>
              <p:nvPr/>
            </p:nvSpPr>
            <p:spPr>
              <a:xfrm>
                <a:off x="1752600" y="4942839"/>
                <a:ext cx="1389963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Fact 1: </a:t>
                </a:r>
                <a:r>
                  <a:rPr lang="en-US" sz="3600" dirty="0"/>
                  <a:t>if OPT large, then integer assignment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fractional assignment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942839"/>
                <a:ext cx="13899639" cy="656590"/>
              </a:xfrm>
              <a:prstGeom prst="rect">
                <a:avLst/>
              </a:prstGeom>
              <a:blipFill>
                <a:blip r:embed="rId3"/>
                <a:stretch>
                  <a:fillRect l="-1623" t="-13889" r="-1491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52600" y="8549797"/>
            <a:ext cx="146225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33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Theorem </a:t>
            </a:r>
            <a:r>
              <a:rPr lang="en-US" sz="3600" b="1" dirty="0">
                <a:solidFill>
                  <a:srgbClr val="FF3300"/>
                </a:solidFill>
              </a:rPr>
              <a:t>3: </a:t>
            </a:r>
            <a:r>
              <a:rPr lang="en-US" sz="3600" dirty="0"/>
              <a:t>Exists algorithm to find machine weights using small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62973D-76F9-49DA-AE94-74C8AD6819E8}"/>
              </a:ext>
            </a:extLst>
          </p:cNvPr>
          <p:cNvGrpSpPr/>
          <p:nvPr/>
        </p:nvGrpSpPr>
        <p:grpSpPr>
          <a:xfrm>
            <a:off x="22631400" y="4942839"/>
            <a:ext cx="480646" cy="5666304"/>
            <a:chOff x="22631400" y="4942839"/>
            <a:chExt cx="480646" cy="56663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BBF4F9-CB15-4154-A0FA-BBCA4E119BA4}"/>
                </a:ext>
              </a:extLst>
            </p:cNvPr>
            <p:cNvSpPr/>
            <p:nvPr/>
          </p:nvSpPr>
          <p:spPr>
            <a:xfrm>
              <a:off x="22631400" y="4942839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93B1A-3D19-4F4F-998A-A34BD22227BD}"/>
                </a:ext>
              </a:extLst>
            </p:cNvPr>
            <p:cNvSpPr/>
            <p:nvPr/>
          </p:nvSpPr>
          <p:spPr>
            <a:xfrm>
              <a:off x="22631400" y="5681973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4B9E81-A79C-49BC-8BCB-7BF8566C3267}"/>
                </a:ext>
              </a:extLst>
            </p:cNvPr>
            <p:cNvSpPr/>
            <p:nvPr/>
          </p:nvSpPr>
          <p:spPr>
            <a:xfrm>
              <a:off x="22631400" y="6421107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9D1940-9D7E-4187-891D-3B451357AE63}"/>
                </a:ext>
              </a:extLst>
            </p:cNvPr>
            <p:cNvSpPr/>
            <p:nvPr/>
          </p:nvSpPr>
          <p:spPr>
            <a:xfrm>
              <a:off x="22631400" y="7160241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4A7813-324B-45FF-92E3-6FA558EBC706}"/>
                </a:ext>
              </a:extLst>
            </p:cNvPr>
            <p:cNvSpPr/>
            <p:nvPr/>
          </p:nvSpPr>
          <p:spPr>
            <a:xfrm>
              <a:off x="22631400" y="7899375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DC3369-AB49-443B-8420-DED3A4C4EDBE}"/>
                </a:ext>
              </a:extLst>
            </p:cNvPr>
            <p:cNvSpPr/>
            <p:nvPr/>
          </p:nvSpPr>
          <p:spPr>
            <a:xfrm>
              <a:off x="22631400" y="8638509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B7D806-8A2E-4052-8AD0-7E5C9651BF0A}"/>
                </a:ext>
              </a:extLst>
            </p:cNvPr>
            <p:cNvSpPr/>
            <p:nvPr/>
          </p:nvSpPr>
          <p:spPr>
            <a:xfrm>
              <a:off x="22631400" y="9377643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798FF8-2155-4C44-AD6B-F6AD588EC88B}"/>
                </a:ext>
              </a:extLst>
            </p:cNvPr>
            <p:cNvSpPr/>
            <p:nvPr/>
          </p:nvSpPr>
          <p:spPr>
            <a:xfrm>
              <a:off x="22631400" y="10116774"/>
              <a:ext cx="480646" cy="4923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3BDAEB-54FC-4DF5-AB22-CEE29A257460}"/>
              </a:ext>
            </a:extLst>
          </p:cNvPr>
          <p:cNvGrpSpPr/>
          <p:nvPr/>
        </p:nvGrpSpPr>
        <p:grpSpPr>
          <a:xfrm>
            <a:off x="19822021" y="5189024"/>
            <a:ext cx="2809379" cy="3695670"/>
            <a:chOff x="17870128" y="4562667"/>
            <a:chExt cx="2809379" cy="369567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0517CC-7262-40BF-BDEC-7D64E99CBD87}"/>
                </a:ext>
              </a:extLst>
            </p:cNvPr>
            <p:cNvSpPr/>
            <p:nvPr/>
          </p:nvSpPr>
          <p:spPr>
            <a:xfrm>
              <a:off x="17870128" y="5652913"/>
              <a:ext cx="386862" cy="388021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2DB9DD-FEAA-4D89-91F8-CE7395B1BAC1}"/>
                </a:ext>
              </a:extLst>
            </p:cNvPr>
            <p:cNvCxnSpPr>
              <a:cxnSpLocks/>
              <a:stCxn id="21" idx="7"/>
            </p:cNvCxnSpPr>
            <p:nvPr/>
          </p:nvCxnSpPr>
          <p:spPr>
            <a:xfrm flipV="1">
              <a:off x="18200335" y="4562667"/>
              <a:ext cx="2479172" cy="114707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C1AC21-3106-4A96-B693-FF358D78945C}"/>
                </a:ext>
              </a:extLst>
            </p:cNvPr>
            <p:cNvCxnSpPr>
              <a:cxnSpLocks/>
              <a:stCxn id="21" idx="6"/>
            </p:cNvCxnSpPr>
            <p:nvPr/>
          </p:nvCxnSpPr>
          <p:spPr>
            <a:xfrm>
              <a:off x="18256990" y="5846924"/>
              <a:ext cx="2422517" cy="93314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28A8E3-F492-4DB1-88D0-49FED9077FBB}"/>
                </a:ext>
              </a:extLst>
            </p:cNvPr>
            <p:cNvCxnSpPr>
              <a:cxnSpLocks/>
              <a:stCxn id="21" idx="5"/>
            </p:cNvCxnSpPr>
            <p:nvPr/>
          </p:nvCxnSpPr>
          <p:spPr>
            <a:xfrm>
              <a:off x="18200335" y="5984110"/>
              <a:ext cx="2479172" cy="22742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6CD4AD-FBFD-4FCA-A415-8761377FDC43}"/>
              </a:ext>
            </a:extLst>
          </p:cNvPr>
          <p:cNvGrpSpPr/>
          <p:nvPr/>
        </p:nvGrpSpPr>
        <p:grpSpPr>
          <a:xfrm>
            <a:off x="23367083" y="4905703"/>
            <a:ext cx="280526" cy="5651001"/>
            <a:chOff x="23367083" y="4905703"/>
            <a:chExt cx="280526" cy="565100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9C9DCD-7868-43B8-8CE0-139A597089DC}"/>
                </a:ext>
              </a:extLst>
            </p:cNvPr>
            <p:cNvSpPr txBox="1"/>
            <p:nvPr/>
          </p:nvSpPr>
          <p:spPr>
            <a:xfrm>
              <a:off x="23367083" y="490570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B6C108-F1F8-44BA-B879-FC4A46A0D502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FF00"/>
                  </a:solidFill>
                </a:rPr>
                <a:t>2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DFA566-BB04-4678-BB99-7433DE891C7A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FF00"/>
                  </a:solidFill>
                </a:rPr>
                <a:t>3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223E53-0059-491F-B60D-4E5F90BED6EC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FF00"/>
                  </a:solidFill>
                </a:rPr>
                <a:t>2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DAD212-2BFC-480D-8901-D4416E1ACBCF}"/>
                </a:ext>
              </a:extLst>
            </p:cNvPr>
            <p:cNvSpPr txBox="1"/>
            <p:nvPr/>
          </p:nvSpPr>
          <p:spPr>
            <a:xfrm>
              <a:off x="23367083" y="7865175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CFFDC8-C9CC-44DD-A2CE-91A91FD9A1FE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FED4E3-B8F0-457C-A955-4B33B4D21D42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9E49EB-FBD5-455E-B2E8-A5B8B2490EB7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FF00"/>
                  </a:solidFill>
                </a:rPr>
                <a:t>5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5F5B31-E998-4F46-9D24-DBBA270FD990}"/>
              </a:ext>
            </a:extLst>
          </p:cNvPr>
          <p:cNvGrpSpPr/>
          <p:nvPr/>
        </p:nvGrpSpPr>
        <p:grpSpPr>
          <a:xfrm>
            <a:off x="21068186" y="5073715"/>
            <a:ext cx="894541" cy="3475215"/>
            <a:chOff x="21068186" y="5073715"/>
            <a:chExt cx="894541" cy="3475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BC192F-FB30-41A1-996A-7B40FC16E9D6}"/>
                    </a:ext>
                  </a:extLst>
                </p:cNvPr>
                <p:cNvSpPr txBox="1"/>
                <p:nvPr/>
              </p:nvSpPr>
              <p:spPr>
                <a:xfrm>
                  <a:off x="21068186" y="5073715"/>
                  <a:ext cx="641201" cy="581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BC192F-FB30-41A1-996A-7B40FC16E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8186" y="5073715"/>
                  <a:ext cx="641201" cy="581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32114E9-6D26-4888-917D-DF73178C5250}"/>
                    </a:ext>
                  </a:extLst>
                </p:cNvPr>
                <p:cNvSpPr txBox="1"/>
                <p:nvPr/>
              </p:nvSpPr>
              <p:spPr>
                <a:xfrm>
                  <a:off x="21321526" y="6364283"/>
                  <a:ext cx="641201" cy="5814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32114E9-6D26-4888-917D-DF73178C5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1526" y="6364283"/>
                  <a:ext cx="641201" cy="581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55F376-E5C7-4571-AD16-B048018B014E}"/>
                    </a:ext>
                  </a:extLst>
                </p:cNvPr>
                <p:cNvSpPr txBox="1"/>
                <p:nvPr/>
              </p:nvSpPr>
              <p:spPr>
                <a:xfrm>
                  <a:off x="21099540" y="7968835"/>
                  <a:ext cx="641201" cy="5800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US" sz="24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755F376-E5C7-4571-AD16-B048018B01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9540" y="7968835"/>
                  <a:ext cx="641201" cy="58009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2C76A2-7A7D-4E28-8985-44175AF7483E}"/>
              </a:ext>
            </a:extLst>
          </p:cNvPr>
          <p:cNvGrpSpPr/>
          <p:nvPr/>
        </p:nvGrpSpPr>
        <p:grpSpPr>
          <a:xfrm>
            <a:off x="19855526" y="5218342"/>
            <a:ext cx="2809379" cy="4434804"/>
            <a:chOff x="17870128" y="4562667"/>
            <a:chExt cx="2809379" cy="443480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D0A03DA-308C-4F2C-9C41-A4BBF5292815}"/>
                </a:ext>
              </a:extLst>
            </p:cNvPr>
            <p:cNvSpPr/>
            <p:nvPr/>
          </p:nvSpPr>
          <p:spPr>
            <a:xfrm>
              <a:off x="17870128" y="8476929"/>
              <a:ext cx="386862" cy="388021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6345DB-C209-435B-AFC1-F9E978A1AFD1}"/>
                </a:ext>
              </a:extLst>
            </p:cNvPr>
            <p:cNvCxnSpPr>
              <a:cxnSpLocks/>
              <a:stCxn id="36" idx="7"/>
            </p:cNvCxnSpPr>
            <p:nvPr/>
          </p:nvCxnSpPr>
          <p:spPr>
            <a:xfrm flipV="1">
              <a:off x="18200335" y="4562667"/>
              <a:ext cx="2479172" cy="397108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68A04D8-379E-4978-9DAB-06E7287BE1A7}"/>
                </a:ext>
              </a:extLst>
            </p:cNvPr>
            <p:cNvCxnSpPr>
              <a:cxnSpLocks/>
              <a:stCxn id="36" idx="6"/>
            </p:cNvCxnSpPr>
            <p:nvPr/>
          </p:nvCxnSpPr>
          <p:spPr>
            <a:xfrm>
              <a:off x="18256990" y="8670940"/>
              <a:ext cx="2422517" cy="32653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C52AFE1-D4C7-47E6-B738-25DBE200545A}"/>
              </a:ext>
            </a:extLst>
          </p:cNvPr>
          <p:cNvSpPr txBox="1"/>
          <p:nvPr/>
        </p:nvSpPr>
        <p:spPr>
          <a:xfrm>
            <a:off x="10149089" y="4168316"/>
            <a:ext cx="225702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Chernoff bound</a:t>
            </a:r>
          </a:p>
        </p:txBody>
      </p:sp>
    </p:spTree>
    <p:extLst>
      <p:ext uri="{BB962C8B-B14F-4D97-AF65-F5344CB8AC3E}">
        <p14:creationId xmlns:p14="http://schemas.microsoft.com/office/powerpoint/2010/main" val="3176473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40" grpId="0"/>
      <p:bldP spid="4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#2: convex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/>
              <p:nvPr/>
            </p:nvSpPr>
            <p:spPr>
              <a:xfrm>
                <a:off x="1714500" y="3485081"/>
                <a:ext cx="1889946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Theorem 2: </a:t>
                </a:r>
                <a:r>
                  <a:rPr lang="en-US" sz="3600" dirty="0"/>
                  <a:t>Exist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so that proportional assignment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3485081"/>
                <a:ext cx="18899469" cy="656590"/>
              </a:xfrm>
              <a:prstGeom prst="rect">
                <a:avLst/>
              </a:prstGeom>
              <a:blipFill>
                <a:blip r:embed="rId2"/>
                <a:stretch>
                  <a:fillRect l="-709" t="-14019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36EB53-AC31-48BA-BEBA-90AB7AE9E781}"/>
                  </a:ext>
                </a:extLst>
              </p:cNvPr>
              <p:cNvSpPr txBox="1"/>
              <p:nvPr/>
            </p:nvSpPr>
            <p:spPr>
              <a:xfrm>
                <a:off x="4773359" y="8375020"/>
                <a:ext cx="2629694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92D05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92D05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92D05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92D05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36EB53-AC31-48BA-BEBA-90AB7AE9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59" y="8375020"/>
                <a:ext cx="2629694" cy="1353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BC1ED-AE15-42C6-9C37-7F3D58B994F4}"/>
                  </a:ext>
                </a:extLst>
              </p:cNvPr>
              <p:cNvSpPr txBox="1"/>
              <p:nvPr/>
            </p:nvSpPr>
            <p:spPr>
              <a:xfrm>
                <a:off x="4737548" y="6657604"/>
                <a:ext cx="2070823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~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BC1ED-AE15-42C6-9C37-7F3D58B9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48" y="6657604"/>
                <a:ext cx="2070823" cy="1353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4A0246-A212-4BF1-A369-772510955AE9}"/>
                  </a:ext>
                </a:extLst>
              </p:cNvPr>
              <p:cNvSpPr txBox="1"/>
              <p:nvPr/>
            </p:nvSpPr>
            <p:spPr>
              <a:xfrm>
                <a:off x="4677759" y="10078939"/>
                <a:ext cx="2252665" cy="634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𝑥</m:t>
                          </m:r>
                        </m:e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𝑖𝑗</m:t>
                          </m:r>
                        </m:sub>
                      </m:sSub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≥</m:t>
                      </m:r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0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4A0246-A212-4BF1-A369-77251095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759" y="10078939"/>
                <a:ext cx="2252665" cy="6345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07EB5-7594-4F3C-8AB6-4700745887E6}"/>
                  </a:ext>
                </a:extLst>
              </p:cNvPr>
              <p:cNvSpPr txBox="1"/>
              <p:nvPr/>
            </p:nvSpPr>
            <p:spPr>
              <a:xfrm>
                <a:off x="3521396" y="4940187"/>
                <a:ext cx="4039521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naryPr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  <m:func>
                            <m:func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307EB5-7594-4F3C-8AB6-470074588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96" y="4940187"/>
                <a:ext cx="4039521" cy="13533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F17FC-54E0-4967-AFE5-BDAE9B930D67}"/>
                  </a:ext>
                </a:extLst>
              </p:cNvPr>
              <p:cNvSpPr txBox="1"/>
              <p:nvPr/>
            </p:nvSpPr>
            <p:spPr>
              <a:xfrm>
                <a:off x="8572580" y="8399124"/>
                <a:ext cx="3887025" cy="1353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naryPr>
                        <m:sub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≤</m:t>
                      </m:r>
                      <m:d>
                        <m:dPr>
                          <m:ctrlP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+</m:t>
                          </m:r>
                          <m:r>
                            <a:rPr kumimoji="0" lang="en-US" sz="3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𝜀</m:t>
                          </m:r>
                        </m:e>
                      </m:d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𝑂𝑃𝑇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F17FC-54E0-4967-AFE5-BDAE9B930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80" y="8399124"/>
                <a:ext cx="3887025" cy="1353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19D69-D709-4F89-A8D9-78FE5211DD67}"/>
                  </a:ext>
                </a:extLst>
              </p:cNvPr>
              <p:cNvSpPr txBox="1"/>
              <p:nvPr/>
            </p:nvSpPr>
            <p:spPr>
              <a:xfrm>
                <a:off x="2394759" y="11508873"/>
                <a:ext cx="19594481" cy="7595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Lagrangian</a:t>
                </a:r>
                <a:r>
                  <a:rPr kumimoji="0" lang="en-US" sz="36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ℒ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  <m:sub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419D69-D709-4F89-A8D9-78FE5211D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59" y="11508873"/>
                <a:ext cx="19594481" cy="759503"/>
              </a:xfrm>
              <a:prstGeom prst="rect">
                <a:avLst/>
              </a:prstGeom>
              <a:blipFill>
                <a:blip r:embed="rId8"/>
                <a:stretch>
                  <a:fillRect t="-8000" b="-184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34EB7-1984-4024-9F43-D78697C6B780}"/>
                  </a:ext>
                </a:extLst>
              </p:cNvPr>
              <p:cNvSpPr txBox="1"/>
              <p:nvPr/>
            </p:nvSpPr>
            <p:spPr>
              <a:xfrm>
                <a:off x="15821220" y="5431952"/>
                <a:ext cx="4097725" cy="22243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at optimality,</a:t>
                </a:r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/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𝑥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𝑖𝑗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sSupPr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b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𝑘</m:t>
                            </m:r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~</m:t>
                            </m:r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sSupPr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Lato Regular"/>
                                        <a:cs typeface="Lato Regular"/>
                                        <a:sym typeface="Lato Regular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Lato Regular"/>
                                        <a:cs typeface="Lato Regular"/>
                                        <a:sym typeface="Lato Regular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ea typeface="Lato Regular"/>
                                        <a:cs typeface="Lato Regular"/>
                                        <a:sym typeface="Lato Regular"/>
                                      </a:rPr>
                                      <m:t>𝑘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rPr>
                  <a:t>   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𝑖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~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𝑗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34EB7-1984-4024-9F43-D78697C6B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220" y="5431952"/>
                <a:ext cx="4097725" cy="2224327"/>
              </a:xfrm>
              <a:prstGeom prst="rect">
                <a:avLst/>
              </a:prstGeom>
              <a:blipFill>
                <a:blip r:embed="rId9"/>
                <a:stretch>
                  <a:fillRect t="-35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973BF-9D75-4E7D-BED0-373918542C0B}"/>
                  </a:ext>
                </a:extLst>
              </p:cNvPr>
              <p:cNvSpPr txBox="1"/>
              <p:nvPr/>
            </p:nvSpPr>
            <p:spPr>
              <a:xfrm>
                <a:off x="16532325" y="7635245"/>
                <a:ext cx="2198294" cy="1892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600" dirty="0"/>
              </a:p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𝑘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~</m:t>
                              </m:r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Lato Regular"/>
                                  <a:cs typeface="Lato Regular"/>
                                  <a:sym typeface="Lato Regular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Lato Regular"/>
                                      <a:cs typeface="Lato Regular"/>
                                      <a:sym typeface="Lato Regular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973BF-9D75-4E7D-BED0-3739185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325" y="7635245"/>
                <a:ext cx="2198294" cy="18922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5742F89-FF62-4E4D-94E4-C360CC84FE14}"/>
              </a:ext>
            </a:extLst>
          </p:cNvPr>
          <p:cNvSpPr txBox="1"/>
          <p:nvPr/>
        </p:nvSpPr>
        <p:spPr>
          <a:xfrm>
            <a:off x="17160869" y="13124409"/>
            <a:ext cx="722313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[Agrawal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Mirrokni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Zadimoghaddam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ICML 18]</a:t>
            </a:r>
          </a:p>
        </p:txBody>
      </p:sp>
    </p:spTree>
    <p:extLst>
      <p:ext uri="{BB962C8B-B14F-4D97-AF65-F5344CB8AC3E}">
        <p14:creationId xmlns:p14="http://schemas.microsoft.com/office/powerpoint/2010/main" val="246130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  <p:bldP spid="3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1817BE-8B2A-4F3F-A6B6-825054EFF9CE}"/>
              </a:ext>
            </a:extLst>
          </p:cNvPr>
          <p:cNvSpPr/>
          <p:nvPr/>
        </p:nvSpPr>
        <p:spPr>
          <a:xfrm>
            <a:off x="1422400" y="4559602"/>
            <a:ext cx="17651046" cy="39951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ap="flat">
            <a:solidFill>
              <a:schemeClr val="accent4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weights?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18393579" y="13095277"/>
            <a:ext cx="59904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 </a:t>
            </a:r>
            <a:r>
              <a:rPr lang="en-US" sz="2800" dirty="0" err="1">
                <a:solidFill>
                  <a:srgbClr val="FFA500"/>
                </a:solidFill>
              </a:rPr>
              <a:t>N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eurips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2022]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/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50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6688122"/>
            <a:ext cx="1185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Compute machine loads on instance, w.r.t current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34214"/>
            <a:ext cx="69361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sym typeface="Lato Regular"/>
              </a:rPr>
              <a:t>Algorithm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: 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1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1785620" y="4677005"/>
            <a:ext cx="6657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Suppose we had entire instance!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22ED0-A41B-4DAF-A246-CE39E6962BA3}"/>
              </a:ext>
            </a:extLst>
          </p:cNvPr>
          <p:cNvSpPr txBox="1"/>
          <p:nvPr/>
        </p:nvSpPr>
        <p:spPr>
          <a:xfrm>
            <a:off x="4692638" y="9307221"/>
            <a:ext cx="43008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Does this terminate?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F7FDF-0AB4-4BE8-8895-28A83EF012D2}"/>
              </a:ext>
            </a:extLst>
          </p:cNvPr>
          <p:cNvGrpSpPr/>
          <p:nvPr/>
        </p:nvGrpSpPr>
        <p:grpSpPr>
          <a:xfrm>
            <a:off x="14652561" y="7016417"/>
            <a:ext cx="2563446" cy="952463"/>
            <a:chOff x="15673754" y="6935672"/>
            <a:chExt cx="2563446" cy="95246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FC4323-2F3C-45A1-8E2D-2D329F107040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5A8AF5-DCDA-4629-AD58-FED46E62E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50CA7-7C10-4B5E-9A47-CABE5DCE27E5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91B7B07-53B1-419E-8304-C15363DB2854}"/>
              </a:ext>
            </a:extLst>
          </p:cNvPr>
          <p:cNvSpPr txBox="1"/>
          <p:nvPr/>
        </p:nvSpPr>
        <p:spPr>
          <a:xfrm>
            <a:off x="12522645" y="9307221"/>
            <a:ext cx="47865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</a:rPr>
              <a:t>Yes, cute MW analysis!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sym typeface="Lato Regular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3C7467-C108-4553-980C-75EF51D8918A}"/>
              </a:ext>
            </a:extLst>
          </p:cNvPr>
          <p:cNvGrpSpPr/>
          <p:nvPr/>
        </p:nvGrpSpPr>
        <p:grpSpPr>
          <a:xfrm>
            <a:off x="19971272" y="4908211"/>
            <a:ext cx="2990328" cy="5666304"/>
            <a:chOff x="18169825" y="4316482"/>
            <a:chExt cx="2990328" cy="56663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51073-A2EC-4AA8-B969-885F9896F051}"/>
                </a:ext>
              </a:extLst>
            </p:cNvPr>
            <p:cNvGrpSpPr/>
            <p:nvPr/>
          </p:nvGrpSpPr>
          <p:grpSpPr>
            <a:xfrm>
              <a:off x="20679507" y="4316482"/>
              <a:ext cx="480646" cy="5666304"/>
              <a:chOff x="20679507" y="4316482"/>
              <a:chExt cx="480646" cy="56663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E9E609-D026-4CB6-A86B-EB1289D9DFD8}"/>
                  </a:ext>
                </a:extLst>
              </p:cNvPr>
              <p:cNvSpPr/>
              <p:nvPr/>
            </p:nvSpPr>
            <p:spPr>
              <a:xfrm>
                <a:off x="20679507" y="4316482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B770DF-61AE-4EE5-AC4D-31ACEDAF7661}"/>
                  </a:ext>
                </a:extLst>
              </p:cNvPr>
              <p:cNvSpPr/>
              <p:nvPr/>
            </p:nvSpPr>
            <p:spPr>
              <a:xfrm>
                <a:off x="20679507" y="5055616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0A14AF-B266-447C-A690-F775BA9EB8DD}"/>
                  </a:ext>
                </a:extLst>
              </p:cNvPr>
              <p:cNvSpPr/>
              <p:nvPr/>
            </p:nvSpPr>
            <p:spPr>
              <a:xfrm>
                <a:off x="20679507" y="5794750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714CCF-1DAF-40AF-BBDD-28EECFE65D1B}"/>
                  </a:ext>
                </a:extLst>
              </p:cNvPr>
              <p:cNvSpPr/>
              <p:nvPr/>
            </p:nvSpPr>
            <p:spPr>
              <a:xfrm>
                <a:off x="20679507" y="6533884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CEFD94-DBA0-4E1B-91B1-4C6F3F912DD5}"/>
                  </a:ext>
                </a:extLst>
              </p:cNvPr>
              <p:cNvSpPr/>
              <p:nvPr/>
            </p:nvSpPr>
            <p:spPr>
              <a:xfrm>
                <a:off x="20679507" y="7273018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1FD298-9578-436A-9683-D7532FEFBF8E}"/>
                  </a:ext>
                </a:extLst>
              </p:cNvPr>
              <p:cNvSpPr/>
              <p:nvPr/>
            </p:nvSpPr>
            <p:spPr>
              <a:xfrm>
                <a:off x="20679507" y="8012152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E38298-002C-4ADF-B89E-A23B041304F7}"/>
                  </a:ext>
                </a:extLst>
              </p:cNvPr>
              <p:cNvSpPr/>
              <p:nvPr/>
            </p:nvSpPr>
            <p:spPr>
              <a:xfrm>
                <a:off x="20679507" y="8751286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A60AA7-5B1E-4E11-A280-C3EC510FAC4F}"/>
                  </a:ext>
                </a:extLst>
              </p:cNvPr>
              <p:cNvSpPr/>
              <p:nvPr/>
            </p:nvSpPr>
            <p:spPr>
              <a:xfrm>
                <a:off x="20679507" y="9490417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451C0-C125-44C1-8BA8-70CA51096B4A}"/>
                </a:ext>
              </a:extLst>
            </p:cNvPr>
            <p:cNvGrpSpPr/>
            <p:nvPr/>
          </p:nvGrpSpPr>
          <p:grpSpPr>
            <a:xfrm>
              <a:off x="19253451" y="4562667"/>
              <a:ext cx="1426056" cy="5139309"/>
              <a:chOff x="19253451" y="4562667"/>
              <a:chExt cx="1426056" cy="513930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9F056D8-BD4C-4792-AF8A-7E8FC16E6C19}"/>
                  </a:ext>
                </a:extLst>
              </p:cNvPr>
              <p:cNvSpPr/>
              <p:nvPr/>
            </p:nvSpPr>
            <p:spPr>
              <a:xfrm>
                <a:off x="19253451" y="4843480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12073BC-F68D-4EF1-A50B-9E23D19E7F06}"/>
                  </a:ext>
                </a:extLst>
              </p:cNvPr>
              <p:cNvCxnSpPr>
                <a:cxnSpLocks/>
                <a:stCxn id="32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0433E0F-A643-40DE-ADEB-9D236DB6A1EA}"/>
                  </a:ext>
                </a:extLst>
              </p:cNvPr>
              <p:cNvCxnSpPr>
                <a:cxnSpLocks/>
                <a:stCxn id="32" idx="6"/>
                <a:endCxn id="18" idx="1"/>
              </p:cNvCxnSpPr>
              <p:nvPr/>
            </p:nvCxnSpPr>
            <p:spPr>
              <a:xfrm>
                <a:off x="19640313" y="5037491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5E5D93-1335-48B1-A0B0-C4D342E58FDD}"/>
                  </a:ext>
                </a:extLst>
              </p:cNvPr>
              <p:cNvSpPr/>
              <p:nvPr/>
            </p:nvSpPr>
            <p:spPr>
              <a:xfrm>
                <a:off x="19253451" y="6287119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D7A8AB6-D9CF-4217-9BCF-5A32C608E398}"/>
                  </a:ext>
                </a:extLst>
              </p:cNvPr>
              <p:cNvCxnSpPr>
                <a:cxnSpLocks/>
                <a:stCxn id="35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178127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37BA8FF-CB56-4D81-B76E-C72E742769F8}"/>
                  </a:ext>
                </a:extLst>
              </p:cNvPr>
              <p:cNvCxnSpPr>
                <a:cxnSpLocks/>
                <a:stCxn id="35" idx="6"/>
              </p:cNvCxnSpPr>
              <p:nvPr/>
            </p:nvCxnSpPr>
            <p:spPr>
              <a:xfrm>
                <a:off x="19640313" y="6481130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94053EF-5A8A-46B6-A36F-7443028921E2}"/>
                  </a:ext>
                </a:extLst>
              </p:cNvPr>
              <p:cNvSpPr/>
              <p:nvPr/>
            </p:nvSpPr>
            <p:spPr>
              <a:xfrm>
                <a:off x="19253451" y="7800016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329D23-6672-4E92-A032-6AE087F7DD83}"/>
                  </a:ext>
                </a:extLst>
              </p:cNvPr>
              <p:cNvCxnSpPr>
                <a:cxnSpLocks/>
                <a:stCxn id="38" idx="7"/>
              </p:cNvCxnSpPr>
              <p:nvPr/>
            </p:nvCxnSpPr>
            <p:spPr>
              <a:xfrm flipV="1">
                <a:off x="19583658" y="7519203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42787E3-56AC-4234-9A50-8ECEAAB24379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>
                <a:off x="19640313" y="7994027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53247A2-37F3-48F9-9EEB-DC87546AECEC}"/>
                  </a:ext>
                </a:extLst>
              </p:cNvPr>
              <p:cNvSpPr/>
              <p:nvPr/>
            </p:nvSpPr>
            <p:spPr>
              <a:xfrm>
                <a:off x="19253451" y="9243655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E28A28-A58C-41DC-B45C-A646F7284C84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V="1">
                <a:off x="19583658" y="8962842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9317B08-8AF4-4ED6-89C7-E4A294080A53}"/>
                  </a:ext>
                </a:extLst>
              </p:cNvPr>
              <p:cNvCxnSpPr>
                <a:cxnSpLocks/>
                <a:stCxn id="41" idx="6"/>
              </p:cNvCxnSpPr>
              <p:nvPr/>
            </p:nvCxnSpPr>
            <p:spPr>
              <a:xfrm>
                <a:off x="19640313" y="9437666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986AC6-B8D3-4C53-A0B3-CAE456318935}"/>
                </a:ext>
              </a:extLst>
            </p:cNvPr>
            <p:cNvGrpSpPr/>
            <p:nvPr/>
          </p:nvGrpSpPr>
          <p:grpSpPr>
            <a:xfrm>
              <a:off x="18183983" y="4562667"/>
              <a:ext cx="2495524" cy="4448041"/>
              <a:chOff x="18183983" y="4562667"/>
              <a:chExt cx="2495524" cy="444804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3B1EF4B-ABCD-4547-BC7D-F42162444DBE}"/>
                  </a:ext>
                </a:extLst>
              </p:cNvPr>
              <p:cNvSpPr/>
              <p:nvPr/>
            </p:nvSpPr>
            <p:spPr>
              <a:xfrm>
                <a:off x="18210364" y="5369149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2DBD7CF-6351-4F5A-A8AA-8B5AF9934901}"/>
                  </a:ext>
                </a:extLst>
              </p:cNvPr>
              <p:cNvCxnSpPr>
                <a:cxnSpLocks/>
                <a:stCxn id="45" idx="6"/>
                <a:endCxn id="17" idx="1"/>
              </p:cNvCxnSpPr>
              <p:nvPr/>
            </p:nvCxnSpPr>
            <p:spPr>
              <a:xfrm flipV="1">
                <a:off x="18597226" y="4562667"/>
                <a:ext cx="2082281" cy="100049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1527FF4-90AF-451A-9A2B-B90145DD6742}"/>
                  </a:ext>
                </a:extLst>
              </p:cNvPr>
              <p:cNvCxnSpPr>
                <a:cxnSpLocks/>
                <a:stCxn id="45" idx="6"/>
                <a:endCxn id="20" idx="1"/>
              </p:cNvCxnSpPr>
              <p:nvPr/>
            </p:nvCxnSpPr>
            <p:spPr>
              <a:xfrm>
                <a:off x="18597226" y="5563160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350BEE-10CD-4C50-B238-EBD9B18FD801}"/>
                  </a:ext>
                </a:extLst>
              </p:cNvPr>
              <p:cNvSpPr/>
              <p:nvPr/>
            </p:nvSpPr>
            <p:spPr>
              <a:xfrm>
                <a:off x="18183983" y="8338922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4B2C58A-D16B-4175-93AC-FE4D12ABFFD0}"/>
                  </a:ext>
                </a:extLst>
              </p:cNvPr>
              <p:cNvCxnSpPr>
                <a:cxnSpLocks/>
                <a:stCxn id="48" idx="6"/>
                <a:endCxn id="25" idx="1"/>
              </p:cNvCxnSpPr>
              <p:nvPr/>
            </p:nvCxnSpPr>
            <p:spPr>
              <a:xfrm flipV="1">
                <a:off x="18570845" y="7519203"/>
                <a:ext cx="2108662" cy="101373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CC0C538-73FE-472B-8BF3-32F017891FC7}"/>
                  </a:ext>
                </a:extLst>
              </p:cNvPr>
              <p:cNvCxnSpPr>
                <a:cxnSpLocks/>
                <a:stCxn id="48" idx="6"/>
              </p:cNvCxnSpPr>
              <p:nvPr/>
            </p:nvCxnSpPr>
            <p:spPr>
              <a:xfrm>
                <a:off x="18570845" y="8532933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4FEC72A-E27A-44F9-BB14-85BB0FCF7F79}"/>
                </a:ext>
              </a:extLst>
            </p:cNvPr>
            <p:cNvGrpSpPr/>
            <p:nvPr/>
          </p:nvGrpSpPr>
          <p:grpSpPr>
            <a:xfrm>
              <a:off x="18169825" y="4562667"/>
              <a:ext cx="2509682" cy="2956536"/>
              <a:chOff x="18169825" y="4562667"/>
              <a:chExt cx="2509682" cy="295653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23F3066-2EEB-489F-974F-5BB8F97106EB}"/>
                  </a:ext>
                </a:extLst>
              </p:cNvPr>
              <p:cNvSpPr/>
              <p:nvPr/>
            </p:nvSpPr>
            <p:spPr>
              <a:xfrm>
                <a:off x="18169825" y="6967366"/>
                <a:ext cx="386862" cy="388021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2B58D1A-D1FD-419A-86CA-B2740B708416}"/>
                  </a:ext>
                </a:extLst>
              </p:cNvPr>
              <p:cNvCxnSpPr>
                <a:cxnSpLocks/>
                <a:stCxn id="52" idx="7"/>
                <a:endCxn id="17" idx="1"/>
              </p:cNvCxnSpPr>
              <p:nvPr/>
            </p:nvCxnSpPr>
            <p:spPr>
              <a:xfrm flipV="1">
                <a:off x="18500032" y="4562667"/>
                <a:ext cx="2179475" cy="2461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644689-4B78-4E07-BA99-2A119CAAD463}"/>
                  </a:ext>
                </a:extLst>
              </p:cNvPr>
              <p:cNvCxnSpPr>
                <a:cxnSpLocks/>
                <a:stCxn id="52" idx="6"/>
                <a:endCxn id="25" idx="1"/>
              </p:cNvCxnSpPr>
              <p:nvPr/>
            </p:nvCxnSpPr>
            <p:spPr>
              <a:xfrm>
                <a:off x="18556687" y="7161377"/>
                <a:ext cx="2122820" cy="3578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FD32EE-08A6-49A5-AEFF-E38757B2E09A}"/>
              </a:ext>
            </a:extLst>
          </p:cNvPr>
          <p:cNvGrpSpPr/>
          <p:nvPr/>
        </p:nvGrpSpPr>
        <p:grpSpPr>
          <a:xfrm>
            <a:off x="23367083" y="4905703"/>
            <a:ext cx="280526" cy="5651001"/>
            <a:chOff x="23367083" y="4905703"/>
            <a:chExt cx="280526" cy="5651001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0249D8-925E-46D4-8873-801FB1FE406D}"/>
                </a:ext>
              </a:extLst>
            </p:cNvPr>
            <p:cNvSpPr txBox="1"/>
            <p:nvPr/>
          </p:nvSpPr>
          <p:spPr>
            <a:xfrm>
              <a:off x="23367083" y="490570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1D434B3-CDD5-4B52-A905-999C2042A07E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CA3A8D-656E-48E9-BC34-9E108A7420D0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A7ABA4-5AEB-4E74-849D-18F52B009C2E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E9AAA32-2810-4AEE-97C9-1A4F0C7BEA67}"/>
                </a:ext>
              </a:extLst>
            </p:cNvPr>
            <p:cNvSpPr txBox="1"/>
            <p:nvPr/>
          </p:nvSpPr>
          <p:spPr>
            <a:xfrm>
              <a:off x="23367083" y="7865175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CDA421-D2E6-43D7-9A0A-385498C2BE39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EEBFF2E-861C-47E1-A988-D70B499E8BB9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B8D255-2935-4454-A4EB-F4BBD817C950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CB1ED4-79BF-4F0E-A7BC-11CD2C2E31A9}"/>
              </a:ext>
            </a:extLst>
          </p:cNvPr>
          <p:cNvGrpSpPr/>
          <p:nvPr/>
        </p:nvGrpSpPr>
        <p:grpSpPr>
          <a:xfrm>
            <a:off x="23190664" y="4915863"/>
            <a:ext cx="658967" cy="5651001"/>
            <a:chOff x="23177865" y="4905703"/>
            <a:chExt cx="658967" cy="5651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/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20370" t="-7692" r="-1852" b="-2820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5DA510-7170-4841-A645-E1BB2414092F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65FCA54-9C4C-4CF2-AA7D-42CEE4864448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5E96CE-1ECD-4ABA-9428-E949767FA41F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/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20370" t="-9091" r="-1852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E6FA8F3-7371-4FC2-A2B0-0CE4A081D1F8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E2FA652-0B2D-43A3-9569-CD60F4D0D0F4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9DF9D9C-3A39-405A-9342-650DA9F7F925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207997E-55BC-496B-91AB-C60B03DD7948}"/>
              </a:ext>
            </a:extLst>
          </p:cNvPr>
          <p:cNvSpPr txBox="1"/>
          <p:nvPr/>
        </p:nvSpPr>
        <p:spPr>
          <a:xfrm>
            <a:off x="4692638" y="10238569"/>
            <a:ext cx="65162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How many rounds do we need?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9C5A6F-74C8-464A-AF07-14889FCD2250}"/>
              </a:ext>
            </a:extLst>
          </p:cNvPr>
          <p:cNvSpPr txBox="1"/>
          <p:nvPr/>
        </p:nvSpPr>
        <p:spPr>
          <a:xfrm>
            <a:off x="4692638" y="11201352"/>
            <a:ext cx="7272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00"/>
                </a:solidFill>
              </a:rPr>
              <a:t>But don’t we need entire instance?!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051E51-E5C1-4535-8D3C-43BE44C7030D}"/>
              </a:ext>
            </a:extLst>
          </p:cNvPr>
          <p:cNvSpPr txBox="1"/>
          <p:nvPr/>
        </p:nvSpPr>
        <p:spPr>
          <a:xfrm>
            <a:off x="12547622" y="11214128"/>
            <a:ext cx="6327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</a:rPr>
              <a:t>Use samples to estimate loads!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1F7D4A1-ACFC-4448-A8C6-18C7D87B20A8}"/>
                  </a:ext>
                </a:extLst>
              </p:cNvPr>
              <p:cNvSpPr txBox="1"/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600" b="0" i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92D050"/>
                    </a:solidFill>
                  </a:rPr>
                  <a:t> rounds!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1F7D4A1-ACFC-4448-A8C6-18C7D87B2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blipFill>
                <a:blip r:embed="rId6"/>
                <a:stretch>
                  <a:fillRect r="-5132" b="-5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Arrow: Right 88">
            <a:extLst>
              <a:ext uri="{FF2B5EF4-FFF2-40B4-BE49-F238E27FC236}">
                <a16:creationId xmlns:a16="http://schemas.microsoft.com/office/drawing/2014/main" id="{12E83575-E62B-4205-B1D9-C919CF47EECD}"/>
              </a:ext>
            </a:extLst>
          </p:cNvPr>
          <p:cNvSpPr/>
          <p:nvPr/>
        </p:nvSpPr>
        <p:spPr>
          <a:xfrm>
            <a:off x="3457327" y="9190742"/>
            <a:ext cx="1070207" cy="943701"/>
          </a:xfrm>
          <a:prstGeom prst="rightArrow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36404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8" grpId="0"/>
      <p:bldP spid="9" grpId="0"/>
      <p:bldP spid="10" grpId="0"/>
      <p:bldP spid="15" grpId="0"/>
      <p:bldP spid="29" grpId="0"/>
      <p:bldP spid="85" grpId="0"/>
      <p:bldP spid="86" grpId="0"/>
      <p:bldP spid="87" grpId="0"/>
      <p:bldP spid="88" grpId="0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termination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85620" y="3420110"/>
            <a:ext cx="60866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33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Lemma</a:t>
            </a:r>
            <a:r>
              <a:rPr lang="en-US" sz="3600" b="1" dirty="0">
                <a:solidFill>
                  <a:srgbClr val="FF3300"/>
                </a:solidFill>
              </a:rPr>
              <a:t>: </a:t>
            </a:r>
            <a:r>
              <a:rPr lang="en-US" sz="3600" dirty="0"/>
              <a:t>algorithm terminates.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4AC28-CB20-489E-9D7F-BB2425A87278}"/>
                  </a:ext>
                </a:extLst>
              </p:cNvPr>
              <p:cNvSpPr txBox="1"/>
              <p:nvPr/>
            </p:nvSpPr>
            <p:spPr>
              <a:xfrm>
                <a:off x="2161412" y="4821160"/>
                <a:ext cx="121112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For simplicity: reduce if load &gt; 2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, reduce weights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by ½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4AC28-CB20-489E-9D7F-BB2425A8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12" y="4821160"/>
                <a:ext cx="12111201" cy="656590"/>
              </a:xfrm>
              <a:prstGeom prst="rect">
                <a:avLst/>
              </a:prstGeom>
              <a:blipFill>
                <a:blip r:embed="rId2"/>
                <a:stretch>
                  <a:fillRect l="-856" t="-13889" r="-80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FE121-8509-4858-BBA8-26D1659C39A5}"/>
                  </a:ext>
                </a:extLst>
              </p:cNvPr>
              <p:cNvSpPr txBox="1"/>
              <p:nvPr/>
            </p:nvSpPr>
            <p:spPr>
              <a:xfrm>
                <a:off x="5039516" y="5651035"/>
                <a:ext cx="782432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Let </a:t>
                </a:r>
                <a:r>
                  <a:rPr lang="en-US" sz="3600" dirty="0"/>
                  <a:t>optimal weights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be powers of 2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AFE121-8509-4858-BBA8-26D1659C3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16" y="5651035"/>
                <a:ext cx="7824321" cy="656590"/>
              </a:xfrm>
              <a:prstGeom prst="rect">
                <a:avLst/>
              </a:prstGeom>
              <a:blipFill>
                <a:blip r:embed="rId3"/>
                <a:stretch>
                  <a:fillRect l="-2884" t="-13889" r="-202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243677-9CDF-4302-8DC0-A07C0919A95B}"/>
                  </a:ext>
                </a:extLst>
              </p:cNvPr>
              <p:cNvSpPr txBox="1"/>
              <p:nvPr/>
            </p:nvSpPr>
            <p:spPr>
              <a:xfrm>
                <a:off x="2509676" y="7226386"/>
                <a:ext cx="13355965" cy="671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Algo is invariant to scaling, so imagine start with weights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/>
                        </m:func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243677-9CDF-4302-8DC0-A07C0919A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76" y="7226386"/>
                <a:ext cx="13355965" cy="671659"/>
              </a:xfrm>
              <a:prstGeom prst="rect">
                <a:avLst/>
              </a:prstGeom>
              <a:blipFill>
                <a:blip r:embed="rId4"/>
                <a:stretch>
                  <a:fillRect l="-1689" t="-14414" b="-288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B8A26-36E7-4595-8FBD-0E08792E40FA}"/>
                  </a:ext>
                </a:extLst>
              </p:cNvPr>
              <p:cNvSpPr txBox="1"/>
              <p:nvPr/>
            </p:nvSpPr>
            <p:spPr>
              <a:xfrm>
                <a:off x="2509676" y="8287319"/>
                <a:ext cx="6231771" cy="7275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92D050"/>
                    </a:solidFill>
                  </a:rPr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/>
                  <a:t> never dips below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B8A26-36E7-4595-8FBD-0E08792E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76" y="8287319"/>
                <a:ext cx="6231771" cy="727571"/>
              </a:xfrm>
              <a:prstGeom prst="rect">
                <a:avLst/>
              </a:prstGeom>
              <a:blipFill>
                <a:blip r:embed="rId5"/>
                <a:stretch>
                  <a:fillRect l="-3620" t="-12500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65123-B26F-45D6-8DF3-EB26FAFD531D}"/>
                  </a:ext>
                </a:extLst>
              </p:cNvPr>
              <p:cNvSpPr txBox="1"/>
              <p:nvPr/>
            </p:nvSpPr>
            <p:spPr>
              <a:xfrm>
                <a:off x="2509676" y="9352195"/>
                <a:ext cx="10334239" cy="7196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FF00"/>
                    </a:solidFill>
                  </a:rPr>
                  <a:t>Proof: </a:t>
                </a:r>
                <a:r>
                  <a:rPr lang="en-US" sz="3600" dirty="0"/>
                  <a:t>Suppose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, every other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sSub>
                      <m:sSub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𝜃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𝑗</m:t>
                        </m:r>
                      </m:sub>
                    </m:sSub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≥</m:t>
                    </m:r>
                    <m:sSubSup>
                      <m:sSubSup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Sup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𝜃</m:t>
                        </m:r>
                      </m:e>
                      <m:sub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𝑗</m:t>
                        </m:r>
                      </m:sub>
                      <m:sup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65123-B26F-45D6-8DF3-EB26FAFD5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676" y="9352195"/>
                <a:ext cx="10334239" cy="719684"/>
              </a:xfrm>
              <a:prstGeom prst="rect">
                <a:avLst/>
              </a:prstGeom>
              <a:blipFill>
                <a:blip r:embed="rId6"/>
                <a:stretch>
                  <a:fillRect l="-2183" t="-13559" r="-1475" b="-2118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EB1DEE-9322-4D2B-BF8F-290992B4A1C5}"/>
                  </a:ext>
                </a:extLst>
              </p:cNvPr>
              <p:cNvSpPr txBox="1"/>
              <p:nvPr/>
            </p:nvSpPr>
            <p:spPr>
              <a:xfrm>
                <a:off x="3129436" y="10418449"/>
                <a:ext cx="13763833" cy="7011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dirty="0"/>
                  <a:t>By algo,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receives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less load than in OPT. So will never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𝜃</m:t>
                        </m:r>
                      </m:e>
                      <m:sub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. 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Wingdings" panose="05000000000000000000" pitchFamily="2" charset="2"/>
                  </a:rPr>
                  <a:t>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EB1DEE-9322-4D2B-BF8F-290992B4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436" y="10418449"/>
                <a:ext cx="13763833" cy="701154"/>
              </a:xfrm>
              <a:prstGeom prst="rect">
                <a:avLst/>
              </a:prstGeom>
              <a:blipFill>
                <a:blip r:embed="rId7"/>
                <a:stretch>
                  <a:fillRect l="-1639" t="-13913" r="-664" b="-243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53A5824-E04B-41BB-93A4-5E764858DCE5}"/>
              </a:ext>
            </a:extLst>
          </p:cNvPr>
          <p:cNvSpPr txBox="1"/>
          <p:nvPr/>
        </p:nvSpPr>
        <p:spPr>
          <a:xfrm>
            <a:off x="2509676" y="11625065"/>
            <a:ext cx="54918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So finitely many iterations.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CE0E5-8B8A-46F6-ABF1-E7699B7C4827}"/>
              </a:ext>
            </a:extLst>
          </p:cNvPr>
          <p:cNvSpPr txBox="1"/>
          <p:nvPr/>
        </p:nvSpPr>
        <p:spPr>
          <a:xfrm>
            <a:off x="17856091" y="13095277"/>
            <a:ext cx="647613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Lattanzi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Lavastida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Moseley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Vassilvitskii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1056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4" grpId="0"/>
      <p:bldP spid="25" grpId="0"/>
      <p:bldP spid="26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1817BE-8B2A-4F3F-A6B6-825054EFF9CE}"/>
              </a:ext>
            </a:extLst>
          </p:cNvPr>
          <p:cNvSpPr/>
          <p:nvPr/>
        </p:nvSpPr>
        <p:spPr>
          <a:xfrm>
            <a:off x="1422400" y="4559602"/>
            <a:ext cx="17651046" cy="39951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ap="flat">
            <a:solidFill>
              <a:schemeClr val="accent4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/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50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6688122"/>
            <a:ext cx="1185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Compute machine loads on instance, w.r.t current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34214"/>
            <a:ext cx="69361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sym typeface="Lato Regular"/>
              </a:rPr>
              <a:t>Algorithm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: 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1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1785620" y="4677005"/>
            <a:ext cx="6657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Suppose we had entire instance!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F7FDF-0AB4-4BE8-8895-28A83EF012D2}"/>
              </a:ext>
            </a:extLst>
          </p:cNvPr>
          <p:cNvGrpSpPr/>
          <p:nvPr/>
        </p:nvGrpSpPr>
        <p:grpSpPr>
          <a:xfrm>
            <a:off x="14652561" y="7016417"/>
            <a:ext cx="2563446" cy="952463"/>
            <a:chOff x="15673754" y="6935672"/>
            <a:chExt cx="2563446" cy="95246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FC4323-2F3C-45A1-8E2D-2D329F107040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5A8AF5-DCDA-4629-AD58-FED46E62E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50CA7-7C10-4B5E-9A47-CABE5DCE27E5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3C7467-C108-4553-980C-75EF51D8918A}"/>
              </a:ext>
            </a:extLst>
          </p:cNvPr>
          <p:cNvGrpSpPr/>
          <p:nvPr/>
        </p:nvGrpSpPr>
        <p:grpSpPr>
          <a:xfrm>
            <a:off x="19971272" y="4908211"/>
            <a:ext cx="2990328" cy="5666304"/>
            <a:chOff x="18169825" y="4316482"/>
            <a:chExt cx="2990328" cy="56663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51073-A2EC-4AA8-B969-885F9896F051}"/>
                </a:ext>
              </a:extLst>
            </p:cNvPr>
            <p:cNvGrpSpPr/>
            <p:nvPr/>
          </p:nvGrpSpPr>
          <p:grpSpPr>
            <a:xfrm>
              <a:off x="20679507" y="4316482"/>
              <a:ext cx="480646" cy="5666304"/>
              <a:chOff x="20679507" y="4316482"/>
              <a:chExt cx="480646" cy="56663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E9E609-D026-4CB6-A86B-EB1289D9DFD8}"/>
                  </a:ext>
                </a:extLst>
              </p:cNvPr>
              <p:cNvSpPr/>
              <p:nvPr/>
            </p:nvSpPr>
            <p:spPr>
              <a:xfrm>
                <a:off x="20679507" y="4316482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B770DF-61AE-4EE5-AC4D-31ACEDAF7661}"/>
                  </a:ext>
                </a:extLst>
              </p:cNvPr>
              <p:cNvSpPr/>
              <p:nvPr/>
            </p:nvSpPr>
            <p:spPr>
              <a:xfrm>
                <a:off x="20679507" y="5055616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0A14AF-B266-447C-A690-F775BA9EB8DD}"/>
                  </a:ext>
                </a:extLst>
              </p:cNvPr>
              <p:cNvSpPr/>
              <p:nvPr/>
            </p:nvSpPr>
            <p:spPr>
              <a:xfrm>
                <a:off x="20679507" y="5794750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714CCF-1DAF-40AF-BBDD-28EECFE65D1B}"/>
                  </a:ext>
                </a:extLst>
              </p:cNvPr>
              <p:cNvSpPr/>
              <p:nvPr/>
            </p:nvSpPr>
            <p:spPr>
              <a:xfrm>
                <a:off x="20679507" y="6533884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CEFD94-DBA0-4E1B-91B1-4C6F3F912DD5}"/>
                  </a:ext>
                </a:extLst>
              </p:cNvPr>
              <p:cNvSpPr/>
              <p:nvPr/>
            </p:nvSpPr>
            <p:spPr>
              <a:xfrm>
                <a:off x="20679507" y="7273018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1FD298-9578-436A-9683-D7532FEFBF8E}"/>
                  </a:ext>
                </a:extLst>
              </p:cNvPr>
              <p:cNvSpPr/>
              <p:nvPr/>
            </p:nvSpPr>
            <p:spPr>
              <a:xfrm>
                <a:off x="20679507" y="8012152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E38298-002C-4ADF-B89E-A23B041304F7}"/>
                  </a:ext>
                </a:extLst>
              </p:cNvPr>
              <p:cNvSpPr/>
              <p:nvPr/>
            </p:nvSpPr>
            <p:spPr>
              <a:xfrm>
                <a:off x="20679507" y="8751286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A60AA7-5B1E-4E11-A280-C3EC510FAC4F}"/>
                  </a:ext>
                </a:extLst>
              </p:cNvPr>
              <p:cNvSpPr/>
              <p:nvPr/>
            </p:nvSpPr>
            <p:spPr>
              <a:xfrm>
                <a:off x="20679507" y="9490417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451C0-C125-44C1-8BA8-70CA51096B4A}"/>
                </a:ext>
              </a:extLst>
            </p:cNvPr>
            <p:cNvGrpSpPr/>
            <p:nvPr/>
          </p:nvGrpSpPr>
          <p:grpSpPr>
            <a:xfrm>
              <a:off x="19253451" y="4562667"/>
              <a:ext cx="1426056" cy="5139309"/>
              <a:chOff x="19253451" y="4562667"/>
              <a:chExt cx="1426056" cy="513930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9F056D8-BD4C-4792-AF8A-7E8FC16E6C19}"/>
                  </a:ext>
                </a:extLst>
              </p:cNvPr>
              <p:cNvSpPr/>
              <p:nvPr/>
            </p:nvSpPr>
            <p:spPr>
              <a:xfrm>
                <a:off x="19253451" y="4843480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12073BC-F68D-4EF1-A50B-9E23D19E7F06}"/>
                  </a:ext>
                </a:extLst>
              </p:cNvPr>
              <p:cNvCxnSpPr>
                <a:cxnSpLocks/>
                <a:stCxn id="32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0433E0F-A643-40DE-ADEB-9D236DB6A1EA}"/>
                  </a:ext>
                </a:extLst>
              </p:cNvPr>
              <p:cNvCxnSpPr>
                <a:cxnSpLocks/>
                <a:stCxn id="32" idx="6"/>
                <a:endCxn id="18" idx="1"/>
              </p:cNvCxnSpPr>
              <p:nvPr/>
            </p:nvCxnSpPr>
            <p:spPr>
              <a:xfrm>
                <a:off x="19640313" y="5037491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5E5D93-1335-48B1-A0B0-C4D342E58FDD}"/>
                  </a:ext>
                </a:extLst>
              </p:cNvPr>
              <p:cNvSpPr/>
              <p:nvPr/>
            </p:nvSpPr>
            <p:spPr>
              <a:xfrm>
                <a:off x="19253451" y="6287119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D7A8AB6-D9CF-4217-9BCF-5A32C608E398}"/>
                  </a:ext>
                </a:extLst>
              </p:cNvPr>
              <p:cNvCxnSpPr>
                <a:cxnSpLocks/>
                <a:stCxn id="35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178127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37BA8FF-CB56-4D81-B76E-C72E742769F8}"/>
                  </a:ext>
                </a:extLst>
              </p:cNvPr>
              <p:cNvCxnSpPr>
                <a:cxnSpLocks/>
                <a:stCxn id="35" idx="6"/>
              </p:cNvCxnSpPr>
              <p:nvPr/>
            </p:nvCxnSpPr>
            <p:spPr>
              <a:xfrm>
                <a:off x="19640313" y="6481130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94053EF-5A8A-46B6-A36F-7443028921E2}"/>
                  </a:ext>
                </a:extLst>
              </p:cNvPr>
              <p:cNvSpPr/>
              <p:nvPr/>
            </p:nvSpPr>
            <p:spPr>
              <a:xfrm>
                <a:off x="19253451" y="7800016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329D23-6672-4E92-A032-6AE087F7DD83}"/>
                  </a:ext>
                </a:extLst>
              </p:cNvPr>
              <p:cNvCxnSpPr>
                <a:cxnSpLocks/>
                <a:stCxn id="38" idx="7"/>
              </p:cNvCxnSpPr>
              <p:nvPr/>
            </p:nvCxnSpPr>
            <p:spPr>
              <a:xfrm flipV="1">
                <a:off x="19583658" y="7519203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42787E3-56AC-4234-9A50-8ECEAAB24379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>
                <a:off x="19640313" y="7994027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53247A2-37F3-48F9-9EEB-DC87546AECEC}"/>
                  </a:ext>
                </a:extLst>
              </p:cNvPr>
              <p:cNvSpPr/>
              <p:nvPr/>
            </p:nvSpPr>
            <p:spPr>
              <a:xfrm>
                <a:off x="19253451" y="9243655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E28A28-A58C-41DC-B45C-A646F7284C84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V="1">
                <a:off x="19583658" y="8962842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9317B08-8AF4-4ED6-89C7-E4A294080A53}"/>
                  </a:ext>
                </a:extLst>
              </p:cNvPr>
              <p:cNvCxnSpPr>
                <a:cxnSpLocks/>
                <a:stCxn id="41" idx="6"/>
              </p:cNvCxnSpPr>
              <p:nvPr/>
            </p:nvCxnSpPr>
            <p:spPr>
              <a:xfrm>
                <a:off x="19640313" y="9437666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986AC6-B8D3-4C53-A0B3-CAE456318935}"/>
                </a:ext>
              </a:extLst>
            </p:cNvPr>
            <p:cNvGrpSpPr/>
            <p:nvPr/>
          </p:nvGrpSpPr>
          <p:grpSpPr>
            <a:xfrm>
              <a:off x="18183983" y="4562667"/>
              <a:ext cx="2495524" cy="4448041"/>
              <a:chOff x="18183983" y="4562667"/>
              <a:chExt cx="2495524" cy="444804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3B1EF4B-ABCD-4547-BC7D-F42162444DBE}"/>
                  </a:ext>
                </a:extLst>
              </p:cNvPr>
              <p:cNvSpPr/>
              <p:nvPr/>
            </p:nvSpPr>
            <p:spPr>
              <a:xfrm>
                <a:off x="18210364" y="5369149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2DBD7CF-6351-4F5A-A8AA-8B5AF9934901}"/>
                  </a:ext>
                </a:extLst>
              </p:cNvPr>
              <p:cNvCxnSpPr>
                <a:cxnSpLocks/>
                <a:stCxn id="45" idx="6"/>
                <a:endCxn id="17" idx="1"/>
              </p:cNvCxnSpPr>
              <p:nvPr/>
            </p:nvCxnSpPr>
            <p:spPr>
              <a:xfrm flipV="1">
                <a:off x="18597226" y="4562667"/>
                <a:ext cx="2082281" cy="100049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1527FF4-90AF-451A-9A2B-B90145DD6742}"/>
                  </a:ext>
                </a:extLst>
              </p:cNvPr>
              <p:cNvCxnSpPr>
                <a:cxnSpLocks/>
                <a:stCxn id="45" idx="6"/>
                <a:endCxn id="20" idx="1"/>
              </p:cNvCxnSpPr>
              <p:nvPr/>
            </p:nvCxnSpPr>
            <p:spPr>
              <a:xfrm>
                <a:off x="18597226" y="5563160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350BEE-10CD-4C50-B238-EBD9B18FD801}"/>
                  </a:ext>
                </a:extLst>
              </p:cNvPr>
              <p:cNvSpPr/>
              <p:nvPr/>
            </p:nvSpPr>
            <p:spPr>
              <a:xfrm>
                <a:off x="18183983" y="8338922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4B2C58A-D16B-4175-93AC-FE4D12ABFFD0}"/>
                  </a:ext>
                </a:extLst>
              </p:cNvPr>
              <p:cNvCxnSpPr>
                <a:cxnSpLocks/>
                <a:stCxn id="48" idx="6"/>
                <a:endCxn id="25" idx="1"/>
              </p:cNvCxnSpPr>
              <p:nvPr/>
            </p:nvCxnSpPr>
            <p:spPr>
              <a:xfrm flipV="1">
                <a:off x="18570845" y="7519203"/>
                <a:ext cx="2108662" cy="101373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CC0C538-73FE-472B-8BF3-32F017891FC7}"/>
                  </a:ext>
                </a:extLst>
              </p:cNvPr>
              <p:cNvCxnSpPr>
                <a:cxnSpLocks/>
                <a:stCxn id="48" idx="6"/>
              </p:cNvCxnSpPr>
              <p:nvPr/>
            </p:nvCxnSpPr>
            <p:spPr>
              <a:xfrm>
                <a:off x="18570845" y="8532933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4FEC72A-E27A-44F9-BB14-85BB0FCF7F79}"/>
                </a:ext>
              </a:extLst>
            </p:cNvPr>
            <p:cNvGrpSpPr/>
            <p:nvPr/>
          </p:nvGrpSpPr>
          <p:grpSpPr>
            <a:xfrm>
              <a:off x="18169825" y="4562667"/>
              <a:ext cx="2509682" cy="2956536"/>
              <a:chOff x="18169825" y="4562667"/>
              <a:chExt cx="2509682" cy="295653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23F3066-2EEB-489F-974F-5BB8F97106EB}"/>
                  </a:ext>
                </a:extLst>
              </p:cNvPr>
              <p:cNvSpPr/>
              <p:nvPr/>
            </p:nvSpPr>
            <p:spPr>
              <a:xfrm>
                <a:off x="18169825" y="6967366"/>
                <a:ext cx="386862" cy="388021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2B58D1A-D1FD-419A-86CA-B2740B708416}"/>
                  </a:ext>
                </a:extLst>
              </p:cNvPr>
              <p:cNvCxnSpPr>
                <a:cxnSpLocks/>
                <a:stCxn id="52" idx="7"/>
                <a:endCxn id="17" idx="1"/>
              </p:cNvCxnSpPr>
              <p:nvPr/>
            </p:nvCxnSpPr>
            <p:spPr>
              <a:xfrm flipV="1">
                <a:off x="18500032" y="4562667"/>
                <a:ext cx="2179475" cy="2461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644689-4B78-4E07-BA99-2A119CAAD463}"/>
                  </a:ext>
                </a:extLst>
              </p:cNvPr>
              <p:cNvCxnSpPr>
                <a:cxnSpLocks/>
                <a:stCxn id="52" idx="6"/>
                <a:endCxn id="25" idx="1"/>
              </p:cNvCxnSpPr>
              <p:nvPr/>
            </p:nvCxnSpPr>
            <p:spPr>
              <a:xfrm>
                <a:off x="18556687" y="7161377"/>
                <a:ext cx="2122820" cy="3578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CB1ED4-79BF-4F0E-A7BC-11CD2C2E31A9}"/>
              </a:ext>
            </a:extLst>
          </p:cNvPr>
          <p:cNvGrpSpPr/>
          <p:nvPr/>
        </p:nvGrpSpPr>
        <p:grpSpPr>
          <a:xfrm>
            <a:off x="23137179" y="4927604"/>
            <a:ext cx="658967" cy="5651001"/>
            <a:chOff x="23177865" y="4905703"/>
            <a:chExt cx="658967" cy="5651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/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20183" t="-7692" r="-917" b="-2820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5DA510-7170-4841-A645-E1BB2414092F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65FCA54-9C4C-4CF2-AA7D-42CEE4864448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5E96CE-1ECD-4ABA-9428-E949767FA41F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/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20183" t="-9091" r="-917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E6FA8F3-7371-4FC2-A2B0-0CE4A081D1F8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E2FA652-0B2D-43A3-9569-CD60F4D0D0F4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9DF9D9C-3A39-405A-9342-650DA9F7F925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CB360CBB-AEDE-48B1-88E5-1F9B659C53E2}"/>
              </a:ext>
            </a:extLst>
          </p:cNvPr>
          <p:cNvSpPr/>
          <p:nvPr/>
        </p:nvSpPr>
        <p:spPr>
          <a:xfrm>
            <a:off x="3457327" y="9190742"/>
            <a:ext cx="1070207" cy="943701"/>
          </a:xfrm>
          <a:prstGeom prst="rightArrow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E2279-3089-4E69-8DE3-FA76D9DD457A}"/>
              </a:ext>
            </a:extLst>
          </p:cNvPr>
          <p:cNvSpPr txBox="1"/>
          <p:nvPr/>
        </p:nvSpPr>
        <p:spPr>
          <a:xfrm>
            <a:off x="4692638" y="9307221"/>
            <a:ext cx="43008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Does this terminate?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DB7D93-2C9E-4E46-A54C-552400D6EEDC}"/>
              </a:ext>
            </a:extLst>
          </p:cNvPr>
          <p:cNvSpPr txBox="1"/>
          <p:nvPr/>
        </p:nvSpPr>
        <p:spPr>
          <a:xfrm>
            <a:off x="12522645" y="9307221"/>
            <a:ext cx="47865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</a:rPr>
              <a:t>Yes, cute MW analysis!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42A3D2D-48C1-48BB-8708-1BBD78253C8F}"/>
              </a:ext>
            </a:extLst>
          </p:cNvPr>
          <p:cNvSpPr txBox="1"/>
          <p:nvPr/>
        </p:nvSpPr>
        <p:spPr>
          <a:xfrm>
            <a:off x="4692638" y="10238569"/>
            <a:ext cx="65162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How many rounds do we need?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B9C5A5-52B7-44E2-93E9-D86ADB9D7E50}"/>
              </a:ext>
            </a:extLst>
          </p:cNvPr>
          <p:cNvSpPr txBox="1"/>
          <p:nvPr/>
        </p:nvSpPr>
        <p:spPr>
          <a:xfrm>
            <a:off x="4692638" y="11201352"/>
            <a:ext cx="7272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00"/>
                </a:solidFill>
              </a:rPr>
              <a:t>But don’t we need entire instance?!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59F21F-D337-454E-A239-E0295B6E6BA7}"/>
              </a:ext>
            </a:extLst>
          </p:cNvPr>
          <p:cNvSpPr txBox="1"/>
          <p:nvPr/>
        </p:nvSpPr>
        <p:spPr>
          <a:xfrm>
            <a:off x="12547622" y="11214128"/>
            <a:ext cx="6327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</a:rPr>
              <a:t>Use samples to estimate loads!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/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600" b="0" i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92D050"/>
                    </a:solidFill>
                  </a:rPr>
                  <a:t> rounds!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blipFill>
                <a:blip r:embed="rId6"/>
                <a:stretch>
                  <a:fillRect r="-5132" b="-5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269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083E-6 0.00116 L -0.00078 0.066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Algorithms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/>
                  <a:t>Requests arrive over time, must be served immediately/irrevocably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(say) minimize cost of the decisions taken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2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8560A25-ED19-B61A-166F-CB3A28C96FD4}"/>
              </a:ext>
            </a:extLst>
          </p:cNvPr>
          <p:cNvSpPr txBox="1"/>
          <p:nvPr/>
        </p:nvSpPr>
        <p:spPr>
          <a:xfrm>
            <a:off x="17830799" y="161561"/>
            <a:ext cx="63872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[Graham 66, Sleator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Tarjan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85]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C47590-D7E0-4255-B89E-6226E066EC9F}"/>
              </a:ext>
            </a:extLst>
          </p:cNvPr>
          <p:cNvCxnSpPr>
            <a:cxnSpLocks/>
          </p:cNvCxnSpPr>
          <p:nvPr/>
        </p:nvCxnSpPr>
        <p:spPr>
          <a:xfrm flipV="1">
            <a:off x="3332480" y="9885680"/>
            <a:ext cx="1686560" cy="448066"/>
          </a:xfrm>
          <a:prstGeom prst="straightConnector1">
            <a:avLst/>
          </a:prstGeom>
          <a:noFill/>
          <a:ln w="76200" cap="flat">
            <a:solidFill>
              <a:srgbClr val="FFFF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42BDBE-4298-47BD-95AC-D2840172E421}"/>
              </a:ext>
            </a:extLst>
          </p:cNvPr>
          <p:cNvSpPr txBox="1"/>
          <p:nvPr/>
        </p:nvSpPr>
        <p:spPr>
          <a:xfrm>
            <a:off x="1358689" y="10109713"/>
            <a:ext cx="191558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worst case!</a:t>
            </a:r>
          </a:p>
        </p:txBody>
      </p:sp>
    </p:spTree>
    <p:extLst>
      <p:ext uri="{BB962C8B-B14F-4D97-AF65-F5344CB8AC3E}">
        <p14:creationId xmlns:p14="http://schemas.microsoft.com/office/powerpoint/2010/main" val="2565486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#2: parallel algo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85620" y="3420110"/>
            <a:ext cx="40331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How many rounds?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/>
              <p:nvPr/>
            </p:nvSpPr>
            <p:spPr>
              <a:xfrm>
                <a:off x="2029642" y="5109361"/>
                <a:ext cx="1773863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FF00"/>
                    </a:solidFill>
                  </a:rPr>
                  <a:t>Expansion Lemma: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= #machines whose weights lowered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at least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</m:oMath>
                </a14:m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 times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28B6B-4A2B-4460-99D4-EF87E3B4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42" y="5109361"/>
                <a:ext cx="17738639" cy="656590"/>
              </a:xfrm>
              <a:prstGeom prst="rect">
                <a:avLst/>
              </a:prstGeom>
              <a:blipFill>
                <a:blip r:embed="rId2"/>
                <a:stretch>
                  <a:fillRect l="-1271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/>
              <p:nvPr/>
            </p:nvSpPr>
            <p:spPr>
              <a:xfrm>
                <a:off x="6531304" y="6142022"/>
                <a:ext cx="678262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sym typeface="Lato Regular"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𝑡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𝑂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(</m:t>
                        </m:r>
                        <m:func>
                          <m:func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3600" b="0" i="0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log</m:t>
                            </m:r>
                          </m:fName>
                          <m:e>
                            <m: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  <m:t>𝑚</m:t>
                            </m:r>
                          </m:e>
                        </m:func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)</m:t>
                        </m:r>
                      </m:e>
                    </m:d>
                    <m:r>
                      <a:rPr kumimoji="0" lang="en-US" sz="36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≤ </m:t>
                    </m:r>
                    <m:f>
                      <m:fPr>
                        <m:type m:val="skw"/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fPr>
                      <m:num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𝐴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(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𝑡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)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04" y="6142022"/>
                <a:ext cx="6782626" cy="656590"/>
              </a:xfrm>
              <a:prstGeom prst="rect">
                <a:avLst/>
              </a:prstGeom>
              <a:blipFill>
                <a:blip r:embed="rId3"/>
                <a:stretch>
                  <a:fillRect l="-3324" t="-14953" b="-33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45D83-C8CC-4134-8112-455BA1112464}"/>
                  </a:ext>
                </a:extLst>
              </p:cNvPr>
              <p:cNvSpPr txBox="1"/>
              <p:nvPr/>
            </p:nvSpPr>
            <p:spPr>
              <a:xfrm>
                <a:off x="3963950" y="9575195"/>
                <a:ext cx="6472798" cy="8264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⇒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𝐴</m:t>
                      </m:r>
                      <m:d>
                        <m:dPr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𝑂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(</m:t>
                          </m:r>
                          <m:func>
                            <m:funcPr>
                              <m:ctrlP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600" b="0" i="0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kumimoji="0" lang="en-US" sz="3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FFFFFF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Lato Regular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kumimoji="0" lang="en-US" sz="3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𝑚</m:t>
                              </m:r>
                            </m:e>
                          </m:func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)</m:t>
                          </m:r>
                        </m:e>
                      </m:d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 </m:t>
                      </m:r>
                      <m:f>
                        <m:fPr>
                          <m:type m:val="skw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𝑚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𝐴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(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0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45D83-C8CC-4134-8112-455BA1112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50" y="9575195"/>
                <a:ext cx="6472798" cy="826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684E7C-007E-4A44-B13B-8A6E77E248F4}"/>
                  </a:ext>
                </a:extLst>
              </p:cNvPr>
              <p:cNvSpPr txBox="1"/>
              <p:nvPr/>
            </p:nvSpPr>
            <p:spPr>
              <a:xfrm>
                <a:off x="7445704" y="10679679"/>
                <a:ext cx="3467872" cy="8264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≤ </m:t>
                      </m:r>
                      <m:f>
                        <m:fPr>
                          <m:type m:val="skw"/>
                          <m:ctrlP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1</m:t>
                          </m:r>
                        </m:num>
                        <m:den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2</m:t>
                          </m:r>
                          <m:r>
                            <a:rPr kumimoji="0" lang="en-US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Lato Regular"/>
                            </a:rPr>
                            <m:t>𝑚</m:t>
                          </m:r>
                        </m:den>
                      </m:f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⋅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𝑚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&lt;</m:t>
                      </m:r>
                      <m:r>
                        <a:rPr kumimoji="0" 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684E7C-007E-4A44-B13B-8A6E77E24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04" y="10679679"/>
                <a:ext cx="3467872" cy="826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F1EA24-2634-4FCF-9E04-1512F99B937F}"/>
              </a:ext>
            </a:extLst>
          </p:cNvPr>
          <p:cNvSpPr txBox="1"/>
          <p:nvPr/>
        </p:nvSpPr>
        <p:spPr>
          <a:xfrm>
            <a:off x="2029642" y="7950050"/>
            <a:ext cx="60433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proof of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Exp.Lemma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omitted: catch me later</a:t>
            </a:r>
          </a:p>
        </p:txBody>
      </p:sp>
    </p:spTree>
    <p:extLst>
      <p:ext uri="{BB962C8B-B14F-4D97-AF65-F5344CB8AC3E}">
        <p14:creationId xmlns:p14="http://schemas.microsoft.com/office/powerpoint/2010/main" val="1512198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0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01817BE-8B2A-4F3F-A6B6-825054EFF9CE}"/>
              </a:ext>
            </a:extLst>
          </p:cNvPr>
          <p:cNvSpPr/>
          <p:nvPr/>
        </p:nvSpPr>
        <p:spPr>
          <a:xfrm>
            <a:off x="1422400" y="4559602"/>
            <a:ext cx="17651046" cy="39951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76200" cap="flat">
            <a:solidFill>
              <a:schemeClr val="accent4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/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89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6688122"/>
            <a:ext cx="11852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Compute machine loads on instance, w.r.t current weights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34214"/>
            <a:ext cx="69361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FillTx/>
                <a:sym typeface="Lato Regular"/>
              </a:rPr>
              <a:t>Algorithm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: 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−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18" y="7607391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172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1785620" y="4677005"/>
            <a:ext cx="66572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Suppose we had entire instance!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2F7FDF-0AB4-4BE8-8895-28A83EF012D2}"/>
              </a:ext>
            </a:extLst>
          </p:cNvPr>
          <p:cNvGrpSpPr/>
          <p:nvPr/>
        </p:nvGrpSpPr>
        <p:grpSpPr>
          <a:xfrm>
            <a:off x="14652561" y="7016417"/>
            <a:ext cx="2563446" cy="952463"/>
            <a:chOff x="15673754" y="6935672"/>
            <a:chExt cx="2563446" cy="95246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FC4323-2F3C-45A1-8E2D-2D329F107040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75A8AF5-DCDA-4629-AD58-FED46E62E3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B50CA7-7C10-4B5E-9A47-CABE5DCE27E5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3C7467-C108-4553-980C-75EF51D8918A}"/>
              </a:ext>
            </a:extLst>
          </p:cNvPr>
          <p:cNvGrpSpPr/>
          <p:nvPr/>
        </p:nvGrpSpPr>
        <p:grpSpPr>
          <a:xfrm>
            <a:off x="19971272" y="4908211"/>
            <a:ext cx="2990328" cy="5666304"/>
            <a:chOff x="18169825" y="4316482"/>
            <a:chExt cx="2990328" cy="566630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51073-A2EC-4AA8-B969-885F9896F051}"/>
                </a:ext>
              </a:extLst>
            </p:cNvPr>
            <p:cNvGrpSpPr/>
            <p:nvPr/>
          </p:nvGrpSpPr>
          <p:grpSpPr>
            <a:xfrm>
              <a:off x="20679507" y="4316482"/>
              <a:ext cx="480646" cy="5666304"/>
              <a:chOff x="20679507" y="4316482"/>
              <a:chExt cx="480646" cy="566630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E9E609-D026-4CB6-A86B-EB1289D9DFD8}"/>
                  </a:ext>
                </a:extLst>
              </p:cNvPr>
              <p:cNvSpPr/>
              <p:nvPr/>
            </p:nvSpPr>
            <p:spPr>
              <a:xfrm>
                <a:off x="20679507" y="4316482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B770DF-61AE-4EE5-AC4D-31ACEDAF7661}"/>
                  </a:ext>
                </a:extLst>
              </p:cNvPr>
              <p:cNvSpPr/>
              <p:nvPr/>
            </p:nvSpPr>
            <p:spPr>
              <a:xfrm>
                <a:off x="20679507" y="5055616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0A14AF-B266-447C-A690-F775BA9EB8DD}"/>
                  </a:ext>
                </a:extLst>
              </p:cNvPr>
              <p:cNvSpPr/>
              <p:nvPr/>
            </p:nvSpPr>
            <p:spPr>
              <a:xfrm>
                <a:off x="20679507" y="5794750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714CCF-1DAF-40AF-BBDD-28EECFE65D1B}"/>
                  </a:ext>
                </a:extLst>
              </p:cNvPr>
              <p:cNvSpPr/>
              <p:nvPr/>
            </p:nvSpPr>
            <p:spPr>
              <a:xfrm>
                <a:off x="20679507" y="6533884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9CEFD94-DBA0-4E1B-91B1-4C6F3F912DD5}"/>
                  </a:ext>
                </a:extLst>
              </p:cNvPr>
              <p:cNvSpPr/>
              <p:nvPr/>
            </p:nvSpPr>
            <p:spPr>
              <a:xfrm>
                <a:off x="20679507" y="7273018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1FD298-9578-436A-9683-D7532FEFBF8E}"/>
                  </a:ext>
                </a:extLst>
              </p:cNvPr>
              <p:cNvSpPr/>
              <p:nvPr/>
            </p:nvSpPr>
            <p:spPr>
              <a:xfrm>
                <a:off x="20679507" y="8012152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9E38298-002C-4ADF-B89E-A23B041304F7}"/>
                  </a:ext>
                </a:extLst>
              </p:cNvPr>
              <p:cNvSpPr/>
              <p:nvPr/>
            </p:nvSpPr>
            <p:spPr>
              <a:xfrm>
                <a:off x="20679507" y="8751286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A60AA7-5B1E-4E11-A280-C3EC510FAC4F}"/>
                  </a:ext>
                </a:extLst>
              </p:cNvPr>
              <p:cNvSpPr/>
              <p:nvPr/>
            </p:nvSpPr>
            <p:spPr>
              <a:xfrm>
                <a:off x="20679507" y="9490417"/>
                <a:ext cx="480646" cy="49236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8E451C0-C125-44C1-8BA8-70CA51096B4A}"/>
                </a:ext>
              </a:extLst>
            </p:cNvPr>
            <p:cNvGrpSpPr/>
            <p:nvPr/>
          </p:nvGrpSpPr>
          <p:grpSpPr>
            <a:xfrm>
              <a:off x="19253451" y="4562667"/>
              <a:ext cx="1426056" cy="5139309"/>
              <a:chOff x="19253451" y="4562667"/>
              <a:chExt cx="1426056" cy="513930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9F056D8-BD4C-4792-AF8A-7E8FC16E6C19}"/>
                  </a:ext>
                </a:extLst>
              </p:cNvPr>
              <p:cNvSpPr/>
              <p:nvPr/>
            </p:nvSpPr>
            <p:spPr>
              <a:xfrm>
                <a:off x="19253451" y="4843480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12073BC-F68D-4EF1-A50B-9E23D19E7F06}"/>
                  </a:ext>
                </a:extLst>
              </p:cNvPr>
              <p:cNvCxnSpPr>
                <a:cxnSpLocks/>
                <a:stCxn id="32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0433E0F-A643-40DE-ADEB-9D236DB6A1EA}"/>
                  </a:ext>
                </a:extLst>
              </p:cNvPr>
              <p:cNvCxnSpPr>
                <a:cxnSpLocks/>
                <a:stCxn id="32" idx="6"/>
                <a:endCxn id="18" idx="1"/>
              </p:cNvCxnSpPr>
              <p:nvPr/>
            </p:nvCxnSpPr>
            <p:spPr>
              <a:xfrm>
                <a:off x="19640313" y="5037491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5E5D93-1335-48B1-A0B0-C4D342E58FDD}"/>
                  </a:ext>
                </a:extLst>
              </p:cNvPr>
              <p:cNvSpPr/>
              <p:nvPr/>
            </p:nvSpPr>
            <p:spPr>
              <a:xfrm>
                <a:off x="19253451" y="6287119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D7A8AB6-D9CF-4217-9BCF-5A32C608E398}"/>
                  </a:ext>
                </a:extLst>
              </p:cNvPr>
              <p:cNvCxnSpPr>
                <a:cxnSpLocks/>
                <a:stCxn id="35" idx="7"/>
                <a:endCxn id="17" idx="1"/>
              </p:cNvCxnSpPr>
              <p:nvPr/>
            </p:nvCxnSpPr>
            <p:spPr>
              <a:xfrm flipV="1">
                <a:off x="19583658" y="4562667"/>
                <a:ext cx="1095849" cy="178127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37BA8FF-CB56-4D81-B76E-C72E742769F8}"/>
                  </a:ext>
                </a:extLst>
              </p:cNvPr>
              <p:cNvCxnSpPr>
                <a:cxnSpLocks/>
                <a:stCxn id="35" idx="6"/>
              </p:cNvCxnSpPr>
              <p:nvPr/>
            </p:nvCxnSpPr>
            <p:spPr>
              <a:xfrm>
                <a:off x="19640313" y="6481130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94053EF-5A8A-46B6-A36F-7443028921E2}"/>
                  </a:ext>
                </a:extLst>
              </p:cNvPr>
              <p:cNvSpPr/>
              <p:nvPr/>
            </p:nvSpPr>
            <p:spPr>
              <a:xfrm>
                <a:off x="19253451" y="7800016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329D23-6672-4E92-A032-6AE087F7DD83}"/>
                  </a:ext>
                </a:extLst>
              </p:cNvPr>
              <p:cNvCxnSpPr>
                <a:cxnSpLocks/>
                <a:stCxn id="38" idx="7"/>
              </p:cNvCxnSpPr>
              <p:nvPr/>
            </p:nvCxnSpPr>
            <p:spPr>
              <a:xfrm flipV="1">
                <a:off x="19583658" y="7519203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42787E3-56AC-4234-9A50-8ECEAAB24379}"/>
                  </a:ext>
                </a:extLst>
              </p:cNvPr>
              <p:cNvCxnSpPr>
                <a:cxnSpLocks/>
                <a:stCxn id="38" idx="6"/>
              </p:cNvCxnSpPr>
              <p:nvPr/>
            </p:nvCxnSpPr>
            <p:spPr>
              <a:xfrm>
                <a:off x="19640313" y="7994027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53247A2-37F3-48F9-9EEB-DC87546AECEC}"/>
                  </a:ext>
                </a:extLst>
              </p:cNvPr>
              <p:cNvSpPr/>
              <p:nvPr/>
            </p:nvSpPr>
            <p:spPr>
              <a:xfrm>
                <a:off x="19253451" y="9243655"/>
                <a:ext cx="386862" cy="388021"/>
              </a:xfrm>
              <a:prstGeom prst="ellipse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AE28A28-A58C-41DC-B45C-A646F7284C84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V="1">
                <a:off x="19583658" y="8962842"/>
                <a:ext cx="1095849" cy="33763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9317B08-8AF4-4ED6-89C7-E4A294080A53}"/>
                  </a:ext>
                </a:extLst>
              </p:cNvPr>
              <p:cNvCxnSpPr>
                <a:cxnSpLocks/>
                <a:stCxn id="41" idx="6"/>
              </p:cNvCxnSpPr>
              <p:nvPr/>
            </p:nvCxnSpPr>
            <p:spPr>
              <a:xfrm>
                <a:off x="19640313" y="9437666"/>
                <a:ext cx="1039194" cy="26431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E986AC6-B8D3-4C53-A0B3-CAE456318935}"/>
                </a:ext>
              </a:extLst>
            </p:cNvPr>
            <p:cNvGrpSpPr/>
            <p:nvPr/>
          </p:nvGrpSpPr>
          <p:grpSpPr>
            <a:xfrm>
              <a:off x="18183983" y="4562667"/>
              <a:ext cx="2495524" cy="4448041"/>
              <a:chOff x="18183983" y="4562667"/>
              <a:chExt cx="2495524" cy="444804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3B1EF4B-ABCD-4547-BC7D-F42162444DBE}"/>
                  </a:ext>
                </a:extLst>
              </p:cNvPr>
              <p:cNvSpPr/>
              <p:nvPr/>
            </p:nvSpPr>
            <p:spPr>
              <a:xfrm>
                <a:off x="18210364" y="5369149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2DBD7CF-6351-4F5A-A8AA-8B5AF9934901}"/>
                  </a:ext>
                </a:extLst>
              </p:cNvPr>
              <p:cNvCxnSpPr>
                <a:cxnSpLocks/>
                <a:stCxn id="45" idx="6"/>
                <a:endCxn id="17" idx="1"/>
              </p:cNvCxnSpPr>
              <p:nvPr/>
            </p:nvCxnSpPr>
            <p:spPr>
              <a:xfrm flipV="1">
                <a:off x="18597226" y="4562667"/>
                <a:ext cx="2082281" cy="100049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1527FF4-90AF-451A-9A2B-B90145DD6742}"/>
                  </a:ext>
                </a:extLst>
              </p:cNvPr>
              <p:cNvCxnSpPr>
                <a:cxnSpLocks/>
                <a:stCxn id="45" idx="6"/>
                <a:endCxn id="20" idx="1"/>
              </p:cNvCxnSpPr>
              <p:nvPr/>
            </p:nvCxnSpPr>
            <p:spPr>
              <a:xfrm>
                <a:off x="18597226" y="5563160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350BEE-10CD-4C50-B238-EBD9B18FD801}"/>
                  </a:ext>
                </a:extLst>
              </p:cNvPr>
              <p:cNvSpPr/>
              <p:nvPr/>
            </p:nvSpPr>
            <p:spPr>
              <a:xfrm>
                <a:off x="18183983" y="8338922"/>
                <a:ext cx="386862" cy="388021"/>
              </a:xfrm>
              <a:prstGeom prst="ellipse">
                <a:avLst/>
              </a:pr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4B2C58A-D16B-4175-93AC-FE4D12ABFFD0}"/>
                  </a:ext>
                </a:extLst>
              </p:cNvPr>
              <p:cNvCxnSpPr>
                <a:cxnSpLocks/>
                <a:stCxn id="48" idx="6"/>
                <a:endCxn id="25" idx="1"/>
              </p:cNvCxnSpPr>
              <p:nvPr/>
            </p:nvCxnSpPr>
            <p:spPr>
              <a:xfrm flipV="1">
                <a:off x="18570845" y="7519203"/>
                <a:ext cx="2108662" cy="1013730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CC0C538-73FE-472B-8BF3-32F017891FC7}"/>
                  </a:ext>
                </a:extLst>
              </p:cNvPr>
              <p:cNvCxnSpPr>
                <a:cxnSpLocks/>
                <a:stCxn id="48" idx="6"/>
              </p:cNvCxnSpPr>
              <p:nvPr/>
            </p:nvCxnSpPr>
            <p:spPr>
              <a:xfrm>
                <a:off x="18570845" y="8532933"/>
                <a:ext cx="2082281" cy="477775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4FEC72A-E27A-44F9-BB14-85BB0FCF7F79}"/>
                </a:ext>
              </a:extLst>
            </p:cNvPr>
            <p:cNvGrpSpPr/>
            <p:nvPr/>
          </p:nvGrpSpPr>
          <p:grpSpPr>
            <a:xfrm>
              <a:off x="18169825" y="4562667"/>
              <a:ext cx="2509682" cy="2956536"/>
              <a:chOff x="18169825" y="4562667"/>
              <a:chExt cx="2509682" cy="295653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23F3066-2EEB-489F-974F-5BB8F97106EB}"/>
                  </a:ext>
                </a:extLst>
              </p:cNvPr>
              <p:cNvSpPr/>
              <p:nvPr/>
            </p:nvSpPr>
            <p:spPr>
              <a:xfrm>
                <a:off x="18169825" y="6967366"/>
                <a:ext cx="386862" cy="388021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Lato Bold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2B58D1A-D1FD-419A-86CA-B2740B708416}"/>
                  </a:ext>
                </a:extLst>
              </p:cNvPr>
              <p:cNvCxnSpPr>
                <a:cxnSpLocks/>
                <a:stCxn id="52" idx="7"/>
                <a:endCxn id="17" idx="1"/>
              </p:cNvCxnSpPr>
              <p:nvPr/>
            </p:nvCxnSpPr>
            <p:spPr>
              <a:xfrm flipV="1">
                <a:off x="18500032" y="4562667"/>
                <a:ext cx="2179475" cy="2461523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5644689-4B78-4E07-BA99-2A119CAAD463}"/>
                  </a:ext>
                </a:extLst>
              </p:cNvPr>
              <p:cNvCxnSpPr>
                <a:cxnSpLocks/>
                <a:stCxn id="52" idx="6"/>
                <a:endCxn id="25" idx="1"/>
              </p:cNvCxnSpPr>
              <p:nvPr/>
            </p:nvCxnSpPr>
            <p:spPr>
              <a:xfrm>
                <a:off x="18556687" y="7161377"/>
                <a:ext cx="2122820" cy="357826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FCB1ED4-79BF-4F0E-A7BC-11CD2C2E31A9}"/>
              </a:ext>
            </a:extLst>
          </p:cNvPr>
          <p:cNvGrpSpPr/>
          <p:nvPr/>
        </p:nvGrpSpPr>
        <p:grpSpPr>
          <a:xfrm>
            <a:off x="23137179" y="4927604"/>
            <a:ext cx="658967" cy="5651001"/>
            <a:chOff x="23177865" y="4905703"/>
            <a:chExt cx="658967" cy="56510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/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2DED461-F3D6-48B7-8696-A8383D3EC9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9" y="4905703"/>
                  <a:ext cx="658963" cy="471924"/>
                </a:xfrm>
                <a:prstGeom prst="rect">
                  <a:avLst/>
                </a:prstGeom>
                <a:blipFill>
                  <a:blip r:embed="rId4"/>
                  <a:stretch>
                    <a:fillRect l="-20183" t="-7692" r="-917" b="-2820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5DA510-7170-4841-A645-E1BB2414092F}"/>
                </a:ext>
              </a:extLst>
            </p:cNvPr>
            <p:cNvSpPr txBox="1"/>
            <p:nvPr/>
          </p:nvSpPr>
          <p:spPr>
            <a:xfrm>
              <a:off x="23367083" y="564557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65FCA54-9C4C-4CF2-AA7D-42CEE4864448}"/>
                </a:ext>
              </a:extLst>
            </p:cNvPr>
            <p:cNvSpPr txBox="1"/>
            <p:nvPr/>
          </p:nvSpPr>
          <p:spPr>
            <a:xfrm>
              <a:off x="23367083" y="6385439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5E96CE-1ECD-4ABA-9428-E949767FA41F}"/>
                </a:ext>
              </a:extLst>
            </p:cNvPr>
            <p:cNvSpPr txBox="1"/>
            <p:nvPr/>
          </p:nvSpPr>
          <p:spPr>
            <a:xfrm>
              <a:off x="23367083" y="7125307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/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r>
                    <a:rPr kumimoji="0" lang="en-US" sz="2400" b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Lato Regular"/>
                      <a:cs typeface="Lato Regular"/>
                      <a:sym typeface="Lato Regular"/>
                    </a:rPr>
                    <a:t>1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−</m:t>
                      </m:r>
                      <m:r>
                        <a:rPr kumimoji="0" lang="en-US" sz="24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𝜀</m:t>
                      </m:r>
                    </m:oMath>
                  </a14:m>
                  <a:endPara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Lato Regular"/>
                    <a:ea typeface="Lato Regular"/>
                    <a:cs typeface="Lato Regular"/>
                    <a:sym typeface="Lato Regular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525DE0F-0A4F-4EE0-A920-702939F98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7865" y="7865175"/>
                  <a:ext cx="658962" cy="471924"/>
                </a:xfrm>
                <a:prstGeom prst="rect">
                  <a:avLst/>
                </a:prstGeom>
                <a:blipFill>
                  <a:blip r:embed="rId5"/>
                  <a:stretch>
                    <a:fillRect l="-20183" t="-9091" r="-917" b="-28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E6FA8F3-7371-4FC2-A2B0-0CE4A081D1F8}"/>
                </a:ext>
              </a:extLst>
            </p:cNvPr>
            <p:cNvSpPr txBox="1"/>
            <p:nvPr/>
          </p:nvSpPr>
          <p:spPr>
            <a:xfrm>
              <a:off x="23367083" y="8605043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E2FA652-0B2D-43A3-9569-CD60F4D0D0F4}"/>
                </a:ext>
              </a:extLst>
            </p:cNvPr>
            <p:cNvSpPr txBox="1"/>
            <p:nvPr/>
          </p:nvSpPr>
          <p:spPr>
            <a:xfrm>
              <a:off x="23367083" y="9344911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9DF9D9C-3A39-405A-9342-650DA9F7F925}"/>
                </a:ext>
              </a:extLst>
            </p:cNvPr>
            <p:cNvSpPr txBox="1"/>
            <p:nvPr/>
          </p:nvSpPr>
          <p:spPr>
            <a:xfrm>
              <a:off x="23367083" y="10084780"/>
              <a:ext cx="28052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endParaRPr>
            </a:p>
          </p:txBody>
        </p:sp>
      </p:grp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CB360CBB-AEDE-48B1-88E5-1F9B659C53E2}"/>
              </a:ext>
            </a:extLst>
          </p:cNvPr>
          <p:cNvSpPr/>
          <p:nvPr/>
        </p:nvSpPr>
        <p:spPr>
          <a:xfrm>
            <a:off x="3488146" y="10106681"/>
            <a:ext cx="1070207" cy="943701"/>
          </a:xfrm>
          <a:prstGeom prst="rightArrow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2E2279-3089-4E69-8DE3-FA76D9DD457A}"/>
              </a:ext>
            </a:extLst>
          </p:cNvPr>
          <p:cNvSpPr txBox="1"/>
          <p:nvPr/>
        </p:nvSpPr>
        <p:spPr>
          <a:xfrm>
            <a:off x="4692638" y="9307221"/>
            <a:ext cx="43008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Does this terminate?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DB7D93-2C9E-4E46-A54C-552400D6EEDC}"/>
              </a:ext>
            </a:extLst>
          </p:cNvPr>
          <p:cNvSpPr txBox="1"/>
          <p:nvPr/>
        </p:nvSpPr>
        <p:spPr>
          <a:xfrm>
            <a:off x="12522645" y="9307221"/>
            <a:ext cx="47865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</a:rPr>
              <a:t>Yes, cute MW analysis!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sym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42A3D2D-48C1-48BB-8708-1BBD78253C8F}"/>
              </a:ext>
            </a:extLst>
          </p:cNvPr>
          <p:cNvSpPr txBox="1"/>
          <p:nvPr/>
        </p:nvSpPr>
        <p:spPr>
          <a:xfrm>
            <a:off x="4692638" y="10238569"/>
            <a:ext cx="65162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How many rounds do we need?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3B9C5A5-52B7-44E2-93E9-D86ADB9D7E50}"/>
              </a:ext>
            </a:extLst>
          </p:cNvPr>
          <p:cNvSpPr txBox="1"/>
          <p:nvPr/>
        </p:nvSpPr>
        <p:spPr>
          <a:xfrm>
            <a:off x="4692638" y="11201352"/>
            <a:ext cx="7272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00"/>
                </a:solidFill>
              </a:rPr>
              <a:t>But don’t we need entire instance?!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59F21F-D337-454E-A239-E0295B6E6BA7}"/>
              </a:ext>
            </a:extLst>
          </p:cNvPr>
          <p:cNvSpPr txBox="1"/>
          <p:nvPr/>
        </p:nvSpPr>
        <p:spPr>
          <a:xfrm>
            <a:off x="12547622" y="11214128"/>
            <a:ext cx="632705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92D050"/>
                </a:solidFill>
              </a:rPr>
              <a:t>Use samples to estimate loads!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/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600" b="0" i="1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600" b="0" i="0" smtClean="0">
                                        <a:solidFill>
                                          <a:srgbClr val="92D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rgbClr val="92D050"/>
                    </a:solidFill>
                  </a:rPr>
                  <a:t> rounds!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C637A71-42D9-41B7-97A1-4D6EAE90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22" y="10033373"/>
                <a:ext cx="3680495" cy="1082284"/>
              </a:xfrm>
              <a:prstGeom prst="rect">
                <a:avLst/>
              </a:prstGeom>
              <a:blipFill>
                <a:blip r:embed="rId6"/>
                <a:stretch>
                  <a:fillRect r="-5132" b="-56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229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16 L -0.00078 0.066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#3: using parallel algo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/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507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7516463"/>
            <a:ext cx="93262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calculate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machine loads </a:t>
            </a:r>
            <a:r>
              <a:rPr lang="en-US" sz="3600" dirty="0" err="1"/>
              <a:t>w.r.t.</a:t>
            </a:r>
            <a:r>
              <a:rPr lang="en-US" sz="3600" dirty="0"/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current weights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73867"/>
            <a:ext cx="47464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10288" y="8413280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88" y="8413280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668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C4AC28-CB20-489E-9D7F-BB2425A87278}"/>
              </a:ext>
            </a:extLst>
          </p:cNvPr>
          <p:cNvSpPr txBox="1"/>
          <p:nvPr/>
        </p:nvSpPr>
        <p:spPr>
          <a:xfrm>
            <a:off x="2146239" y="4691583"/>
            <a:ext cx="506228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Summary sketch of algo: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8B0F5-3DB7-4E0B-BEBB-CFF70456FAF4}"/>
              </a:ext>
            </a:extLst>
          </p:cNvPr>
          <p:cNvGrpSpPr/>
          <p:nvPr/>
        </p:nvGrpSpPr>
        <p:grpSpPr>
          <a:xfrm>
            <a:off x="15566961" y="7937048"/>
            <a:ext cx="2563446" cy="952463"/>
            <a:chOff x="15673754" y="6935672"/>
            <a:chExt cx="2563446" cy="95246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69F824-AE18-4B0C-87D3-D7E64747BA69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9EA23B-DCF2-4EEF-B184-1F16E772C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7D13F8-FDCA-4FED-8857-5D89D9FD81CD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3476156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#3: using parallel algo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/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 </a:t>
                </a:r>
                <a:r>
                  <a:rPr lang="en-US" sz="3600" b="1" dirty="0">
                    <a:solidFill>
                      <a:srgbClr val="FF3300"/>
                    </a:solidFill>
                  </a:rPr>
                  <a:t>3: </a:t>
                </a:r>
                <a:r>
                  <a:rPr lang="en-US" sz="3600" dirty="0"/>
                  <a:t>Algorithm to find machine weights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/>
                  <a:t>using small sample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3425C9-AD93-4D64-BC15-55BE950D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620" y="3420110"/>
                <a:ext cx="15640307" cy="656590"/>
              </a:xfrm>
              <a:prstGeom prst="rect">
                <a:avLst/>
              </a:prstGeom>
              <a:blipFill>
                <a:blip r:embed="rId2"/>
                <a:stretch>
                  <a:fillRect l="-1442" t="-13889" r="-896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B996229-265B-4F69-ACE9-018DE7B249CD}"/>
              </a:ext>
            </a:extLst>
          </p:cNvPr>
          <p:cNvSpPr txBox="1"/>
          <p:nvPr/>
        </p:nvSpPr>
        <p:spPr>
          <a:xfrm>
            <a:off x="2510288" y="7516463"/>
            <a:ext cx="129538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Estimate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machine loads </a:t>
            </a:r>
            <a:r>
              <a:rPr lang="en-US" sz="3600" dirty="0" err="1"/>
              <a:t>w.r.t.</a:t>
            </a:r>
            <a:r>
              <a:rPr lang="en-US" sz="3600" dirty="0"/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current weights,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using next chunk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28B6B-4A2B-4460-99D4-EF87E3B41A06}"/>
              </a:ext>
            </a:extLst>
          </p:cNvPr>
          <p:cNvSpPr txBox="1"/>
          <p:nvPr/>
        </p:nvSpPr>
        <p:spPr>
          <a:xfrm>
            <a:off x="2510288" y="5773867"/>
            <a:ext cx="474649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Lato Regular"/>
              </a:rPr>
              <a:t>Start with all weights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/>
              <p:nvPr/>
            </p:nvSpPr>
            <p:spPr>
              <a:xfrm>
                <a:off x="2510288" y="8413280"/>
                <a:ext cx="1352216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if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exist machines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with load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≫</m:t>
                    </m:r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, reduce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their </a:t>
                </a: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weights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8FF284-9087-4F69-8E5E-DC84C9EE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88" y="8413280"/>
                <a:ext cx="13522163" cy="656590"/>
              </a:xfrm>
              <a:prstGeom prst="rect">
                <a:avLst/>
              </a:prstGeom>
              <a:blipFill>
                <a:blip r:embed="rId3"/>
                <a:stretch>
                  <a:fillRect l="-1668" t="-13889" b="-324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/>
              <p:nvPr/>
            </p:nvSpPr>
            <p:spPr>
              <a:xfrm>
                <a:off x="2510288" y="6434179"/>
                <a:ext cx="7529754" cy="1082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l"/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Break sample into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Lato Regular"/>
                      </a:rPr>
                      <m:t>𝑂</m:t>
                    </m:r>
                    <m:d>
                      <m:dPr>
                        <m:ctrlPr>
                          <a:rPr kumimoji="0" lang="en-US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kumimoji="0" lang="en-US" sz="3600" b="0" i="1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Lato Regular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600" b="0" i="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Lato Regular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kumimoji="0" lang="en-US" sz="3600" b="0" i="0" u="none" strike="noStrike" cap="none" spc="0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00"/>
                                        </a:solidFill>
                                        <a:effectLst/>
                                        <a:uFillTx/>
                                        <a:latin typeface="Cambria Math" panose="02040503050406030204" pitchFamily="18" charset="0"/>
                                        <a:sym typeface="Lato Regular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kumimoji="0" lang="en-US" sz="3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sym typeface="Lato Regular"/>
                  </a:rPr>
                  <a:t> chunks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B8540-16F0-43A0-9EF6-532E7CFB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88" y="6434179"/>
                <a:ext cx="7529754" cy="1082284"/>
              </a:xfrm>
              <a:prstGeom prst="rect">
                <a:avLst/>
              </a:prstGeom>
              <a:blipFill>
                <a:blip r:embed="rId4"/>
                <a:stretch>
                  <a:fillRect l="-29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11614DD-4DE8-4F83-8B8C-33BAFAE3EC55}"/>
              </a:ext>
            </a:extLst>
          </p:cNvPr>
          <p:cNvSpPr txBox="1"/>
          <p:nvPr/>
        </p:nvSpPr>
        <p:spPr>
          <a:xfrm>
            <a:off x="2146239" y="10110447"/>
            <a:ext cx="758861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Lato Regular"/>
              </a:rPr>
              <a:t>Use these weights on actual instance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58B0F5-3DB7-4E0B-BEBB-CFF70456FAF4}"/>
              </a:ext>
            </a:extLst>
          </p:cNvPr>
          <p:cNvGrpSpPr/>
          <p:nvPr/>
        </p:nvGrpSpPr>
        <p:grpSpPr>
          <a:xfrm>
            <a:off x="15566961" y="7937048"/>
            <a:ext cx="2563446" cy="952463"/>
            <a:chOff x="15673754" y="6935672"/>
            <a:chExt cx="2563446" cy="95246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D69F824-AE18-4B0C-87D3-D7E64747BA69}"/>
                </a:ext>
              </a:extLst>
            </p:cNvPr>
            <p:cNvCxnSpPr/>
            <p:nvPr/>
          </p:nvCxnSpPr>
          <p:spPr>
            <a:xfrm>
              <a:off x="17505680" y="7888135"/>
              <a:ext cx="731520" cy="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9EA23B-DCF2-4EEF-B184-1F16E772C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37200" y="6975322"/>
              <a:ext cx="0" cy="912813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7D13F8-FDCA-4FED-8857-5D89D9FD81CD}"/>
                </a:ext>
              </a:extLst>
            </p:cNvPr>
            <p:cNvCxnSpPr>
              <a:cxnSpLocks/>
            </p:cNvCxnSpPr>
            <p:nvPr/>
          </p:nvCxnSpPr>
          <p:spPr>
            <a:xfrm>
              <a:off x="15673754" y="6935672"/>
              <a:ext cx="2563446" cy="39650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CB34597-681D-47D2-830D-575971208D6F}"/>
              </a:ext>
            </a:extLst>
          </p:cNvPr>
          <p:cNvSpPr txBox="1"/>
          <p:nvPr/>
        </p:nvSpPr>
        <p:spPr>
          <a:xfrm>
            <a:off x="2510288" y="7516463"/>
            <a:ext cx="932627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calculate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 machine loads </a:t>
            </a:r>
            <a:r>
              <a:rPr lang="en-US" sz="3600" dirty="0" err="1"/>
              <a:t>w.r.t.</a:t>
            </a:r>
            <a:r>
              <a:rPr lang="en-US" sz="3600" dirty="0"/>
              <a:t>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current weights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1942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…which completes the proof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CA471-D860-4DCC-8129-E9479878DEFC}"/>
              </a:ext>
            </a:extLst>
          </p:cNvPr>
          <p:cNvSpPr txBox="1"/>
          <p:nvPr/>
        </p:nvSpPr>
        <p:spPr>
          <a:xfrm>
            <a:off x="18393579" y="13074957"/>
            <a:ext cx="599042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[Argue Frieze G. Seiler </a:t>
            </a:r>
            <a:r>
              <a:rPr lang="en-US" sz="2800" dirty="0" err="1">
                <a:solidFill>
                  <a:srgbClr val="FFA500"/>
                </a:solidFill>
              </a:rPr>
              <a:t>N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eurips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A5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 2022]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/>
              <p:nvPr/>
            </p:nvSpPr>
            <p:spPr>
              <a:xfrm>
                <a:off x="1714500" y="6749295"/>
                <a:ext cx="16529397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Theorem 2: </a:t>
                </a:r>
                <a:r>
                  <a:rPr lang="en-US" sz="3600" dirty="0"/>
                  <a:t>Exist machine weights so that proportional assignment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EC7F57-147E-4D91-BBA0-423C93DB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6749295"/>
                <a:ext cx="16529397" cy="656590"/>
              </a:xfrm>
              <a:prstGeom prst="rect">
                <a:avLst/>
              </a:prstGeom>
              <a:blipFill>
                <a:blip r:embed="rId2"/>
                <a:stretch>
                  <a:fillRect l="-1106" t="-13889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/>
              <p:nvPr/>
            </p:nvSpPr>
            <p:spPr>
              <a:xfrm>
                <a:off x="1714500" y="4945816"/>
                <a:ext cx="1161215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600" b="1" dirty="0">
                    <a:solidFill>
                      <a:srgbClr val="FF3300"/>
                    </a:solidFill>
                  </a:rPr>
                  <a:t>Fact 1: </a:t>
                </a:r>
                <a:r>
                  <a:rPr lang="en-US" sz="3600" dirty="0"/>
                  <a:t>if OPT large, then integer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fractional assignment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A9345A-3DCD-4A6C-B57E-53724885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945816"/>
                <a:ext cx="11612153" cy="656590"/>
              </a:xfrm>
              <a:prstGeom prst="rect">
                <a:avLst/>
              </a:prstGeom>
              <a:blipFill>
                <a:blip r:embed="rId3"/>
                <a:stretch>
                  <a:fillRect l="-1365" t="-13889" r="-1312" b="-3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14500" y="8552774"/>
            <a:ext cx="133145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FF3300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Theorem </a:t>
            </a:r>
            <a:r>
              <a:rPr lang="en-US" sz="3600" b="1" dirty="0">
                <a:solidFill>
                  <a:srgbClr val="FF3300"/>
                </a:solidFill>
              </a:rPr>
              <a:t>3: </a:t>
            </a:r>
            <a:r>
              <a:rPr lang="en-US" sz="3600" dirty="0"/>
              <a:t>Algorithm to find machine weights using small sample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8434C-4469-45E4-B213-38DA81B0E676}"/>
                  </a:ext>
                </a:extLst>
              </p:cNvPr>
              <p:cNvSpPr txBox="1"/>
              <p:nvPr/>
            </p:nvSpPr>
            <p:spPr>
              <a:xfrm>
                <a:off x="7520576" y="10685058"/>
                <a:ext cx="8427692" cy="9317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</a:t>
                </a:r>
                <a:r>
                  <a:rPr kumimoji="0" lang="en-US" sz="3600" b="1" i="0" u="none" strike="noStrike" cap="none" spc="0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:r>
                  <a:rPr kumimoji="0" lang="en-US" sz="36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load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r>
                          <a:rPr kumimoji="0" lang="en-US" sz="36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1</m:t>
                        </m:r>
                        <m:r>
                          <a:rPr kumimoji="0" lang="en-US" sz="3600" b="0" i="0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+</m:t>
                        </m:r>
                        <m: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𝜀</m:t>
                        </m:r>
                      </m:e>
                    </m:d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𝑂𝑃𝑇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a:rPr kumimoji="0" lang="en-US" sz="36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𝑝𝑜𝑙𝑦</m:t>
                    </m:r>
                    <m:d>
                      <m:dPr>
                        <m:ctrlPr>
                          <a:rPr kumimoji="0" lang="en-US" sz="3600" b="0" i="1" u="none" strike="noStrike" cap="none" spc="0" normalizeH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sz="3600" b="0" i="0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kumimoji="0" lang="en-US" sz="3600" b="0" i="1" u="none" strike="noStrike" cap="none" spc="0" normalizeH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Lato Regular"/>
                                    <a:cs typeface="Lato Regular"/>
                                    <a:sym typeface="Lato Regular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r>
                              <a:rPr kumimoji="0" lang="en-US" sz="3600" b="0" i="1" u="none" strike="noStrike" cap="none" spc="0" normalizeH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Lato Regular"/>
                                <a:cs typeface="Lato Regular"/>
                                <a:sym typeface="Lato Regular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D8434C-4469-45E4-B213-38DA81B0E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576" y="10685058"/>
                <a:ext cx="8427692" cy="931730"/>
              </a:xfrm>
              <a:prstGeom prst="rect">
                <a:avLst/>
              </a:prstGeom>
              <a:blipFill>
                <a:blip r:embed="rId4"/>
                <a:stretch>
                  <a:fillRect l="-1954" b="-719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19519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CCF8-1064-43F0-9C42-FCD8FFFE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with a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C7F57-147E-4D91-BBA0-423C93DB3D90}"/>
              </a:ext>
            </a:extLst>
          </p:cNvPr>
          <p:cNvSpPr txBox="1"/>
          <p:nvPr/>
        </p:nvSpPr>
        <p:spPr>
          <a:xfrm>
            <a:off x="1752600" y="5880179"/>
            <a:ext cx="1382269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Model makes less stochastic assumptions than random orde</a:t>
            </a:r>
            <a:r>
              <a:rPr lang="en-US" sz="3600" dirty="0"/>
              <a:t>r, or IID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A9345A-3DCD-4A6C-B57E-537248854ED4}"/>
              </a:ext>
            </a:extLst>
          </p:cNvPr>
          <p:cNvSpPr txBox="1"/>
          <p:nvPr/>
        </p:nvSpPr>
        <p:spPr>
          <a:xfrm>
            <a:off x="1752600" y="4076700"/>
            <a:ext cx="1224213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Given a sample of the instance, explicitly learn good strategy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3425C9-AD93-4D64-BC15-55BE950DDF3F}"/>
              </a:ext>
            </a:extLst>
          </p:cNvPr>
          <p:cNvSpPr txBox="1"/>
          <p:nvPr/>
        </p:nvSpPr>
        <p:spPr>
          <a:xfrm>
            <a:off x="1752600" y="7683658"/>
            <a:ext cx="156212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Open Questions: 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Can we use samples to get better algos for other problems?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0B19D-EAC2-48E4-9650-F155E5E931FC}"/>
              </a:ext>
            </a:extLst>
          </p:cNvPr>
          <p:cNvSpPr txBox="1"/>
          <p:nvPr/>
        </p:nvSpPr>
        <p:spPr>
          <a:xfrm>
            <a:off x="2778760" y="8984138"/>
            <a:ext cx="54726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other scheduling problems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D9580-6ACC-4DE8-BDE2-9274E33DFB77}"/>
              </a:ext>
            </a:extLst>
          </p:cNvPr>
          <p:cNvSpPr txBox="1"/>
          <p:nvPr/>
        </p:nvSpPr>
        <p:spPr>
          <a:xfrm>
            <a:off x="2778760" y="9796938"/>
            <a:ext cx="105189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network design: e.g., S</a:t>
            </a:r>
            <a:r>
              <a:rPr kumimoji="0" lang="en-US" sz="3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Lato Regular"/>
                <a:cs typeface="Lato Regular"/>
                <a:sym typeface="Lato Regular"/>
              </a:rPr>
              <a:t>teiner forest, 2-connectivity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BFE00-0372-445E-BEEF-3D1FC6F3FA95}"/>
              </a:ext>
            </a:extLst>
          </p:cNvPr>
          <p:cNvSpPr txBox="1"/>
          <p:nvPr/>
        </p:nvSpPr>
        <p:spPr>
          <a:xfrm>
            <a:off x="2778759" y="10634026"/>
            <a:ext cx="549990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better results for set cover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7973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10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17370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19911" y="4076700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51145" y="6061882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20F64D-C1F0-40AE-93D2-EDF12A826593}"/>
              </a:ext>
            </a:extLst>
          </p:cNvPr>
          <p:cNvSpPr txBox="1"/>
          <p:nvPr/>
        </p:nvSpPr>
        <p:spPr>
          <a:xfrm>
            <a:off x="4703264" y="7893930"/>
            <a:ext cx="41790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Load Balancing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/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/>
              <p:nvPr/>
            </p:nvSpPr>
            <p:spPr>
              <a:xfrm>
                <a:off x="15211319" y="7845276"/>
                <a:ext cx="265457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319" y="7845276"/>
                <a:ext cx="2654573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0F2199D-E3D8-4E6A-9D49-AAAD11FC9C97}"/>
              </a:ext>
            </a:extLst>
          </p:cNvPr>
          <p:cNvSpPr txBox="1"/>
          <p:nvPr/>
        </p:nvSpPr>
        <p:spPr>
          <a:xfrm>
            <a:off x="19340599" y="4076700"/>
            <a:ext cx="26177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Beyond…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31444-2C2C-4CD8-A129-EBC77919E4EB}"/>
                  </a:ext>
                </a:extLst>
              </p:cNvPr>
              <p:cNvSpPr txBox="1"/>
              <p:nvPr/>
            </p:nvSpPr>
            <p:spPr>
              <a:xfrm>
                <a:off x="19442589" y="6119537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31444-2C2C-4CD8-A129-EBC77919E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589" y="6119537"/>
                <a:ext cx="2476512" cy="841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AC1943A-0D08-4545-B86D-F689912D07A6}"/>
              </a:ext>
            </a:extLst>
          </p:cNvPr>
          <p:cNvSpPr txBox="1"/>
          <p:nvPr/>
        </p:nvSpPr>
        <p:spPr>
          <a:xfrm>
            <a:off x="21610586" y="6956758"/>
            <a:ext cx="72616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C000"/>
                </a:solidFill>
              </a:rPr>
              <a:t>RO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118F80-C4B7-4E29-A22B-C952BC9ED536}"/>
              </a:ext>
            </a:extLst>
          </p:cNvPr>
          <p:cNvSpPr/>
          <p:nvPr/>
        </p:nvSpPr>
        <p:spPr>
          <a:xfrm>
            <a:off x="18705641" y="7512743"/>
            <a:ext cx="4004730" cy="187565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 cap="flat">
            <a:solidFill>
              <a:schemeClr val="tx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556C14-1C73-4A27-BB7E-4D2B476687D2}"/>
                  </a:ext>
                </a:extLst>
              </p:cNvPr>
              <p:cNvSpPr txBox="1"/>
              <p:nvPr/>
            </p:nvSpPr>
            <p:spPr>
              <a:xfrm>
                <a:off x="19392673" y="7894584"/>
                <a:ext cx="257634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556C14-1C73-4A27-BB7E-4D2B47668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673" y="7894584"/>
                <a:ext cx="2576346" cy="8412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3F95CC-187B-4460-BBE0-8A2FF33084D6}"/>
              </a:ext>
            </a:extLst>
          </p:cNvPr>
          <p:cNvSpPr txBox="1"/>
          <p:nvPr/>
        </p:nvSpPr>
        <p:spPr>
          <a:xfrm>
            <a:off x="21317237" y="8731805"/>
            <a:ext cx="13128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spc="0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OwaS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3754234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to summarize</a:t>
            </a:r>
            <a:br>
              <a:rPr lang="en-US" dirty="0"/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A1D3A-934B-28FB-50A1-8C4DC813A84F}"/>
              </a:ext>
            </a:extLst>
          </p:cNvPr>
          <p:cNvSpPr txBox="1"/>
          <p:nvPr/>
        </p:nvSpPr>
        <p:spPr>
          <a:xfrm>
            <a:off x="2182402" y="3605278"/>
            <a:ext cx="20367522" cy="8894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400" dirty="0"/>
              <a:t>the worst-case analysis of algorithms has 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served us well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but we should also prove things beyond 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robust</a:t>
            </a:r>
            <a:r>
              <a:rPr lang="en-US" sz="4400" dirty="0"/>
              <a:t>/</a:t>
            </a:r>
            <a:r>
              <a:rPr lang="en-US" sz="4400" dirty="0">
                <a:solidFill>
                  <a:srgbClr val="FF0000"/>
                </a:solidFill>
              </a:rPr>
              <a:t>pessimistic</a:t>
            </a:r>
            <a:r>
              <a:rPr lang="en-US" sz="4400" dirty="0"/>
              <a:t> guarantees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+ when do our algorithms outperform these worst-case bounds?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+ what if the input is stochastic?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+ are we over-fitting to the stochastic model?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+ can we learn some not-easy-to-describe ML model to give predictions?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+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95A98-D415-CDAF-A9CD-6A469577FB91}"/>
              </a:ext>
            </a:extLst>
          </p:cNvPr>
          <p:cNvSpPr txBox="1"/>
          <p:nvPr/>
        </p:nvSpPr>
        <p:spPr>
          <a:xfrm>
            <a:off x="20538481" y="12158206"/>
            <a:ext cx="332623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973814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Set Cover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:r>
                  <a:rPr lang="en-US" sz="4800" dirty="0"/>
                  <a:t>Set system. n elements arrive over time, want to maintain a cover.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minimize cost of sets picked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2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3580C62-3430-5315-2398-7178EB503E8D}"/>
              </a:ext>
            </a:extLst>
          </p:cNvPr>
          <p:cNvSpPr/>
          <p:nvPr/>
        </p:nvSpPr>
        <p:spPr>
          <a:xfrm rot="19773004">
            <a:off x="18193871" y="7221071"/>
            <a:ext cx="4983629" cy="254149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ACCD79-9AA7-60B1-3729-32BC2EE56BE0}"/>
              </a:ext>
            </a:extLst>
          </p:cNvPr>
          <p:cNvSpPr/>
          <p:nvPr/>
        </p:nvSpPr>
        <p:spPr>
          <a:xfrm rot="19773004">
            <a:off x="18812622" y="8192130"/>
            <a:ext cx="2411143" cy="4283233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84453BF-AFC2-00B3-E2F0-9656ADA93CCA}"/>
              </a:ext>
            </a:extLst>
          </p:cNvPr>
          <p:cNvSpPr/>
          <p:nvPr/>
        </p:nvSpPr>
        <p:spPr>
          <a:xfrm rot="19773004" flipH="1">
            <a:off x="19939514" y="8369126"/>
            <a:ext cx="3294128" cy="254149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Oval 43">
            <a:extLst>
              <a:ext uri="{FF2B5EF4-FFF2-40B4-BE49-F238E27FC236}">
                <a16:creationId xmlns:a16="http://schemas.microsoft.com/office/drawing/2014/main" id="{80751B45-E93E-67E6-C83C-B60D1F08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7372" y="9598965"/>
            <a:ext cx="137160" cy="13716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DB0296-7A68-8185-D47D-ADB3AF10C7A3}"/>
                  </a:ext>
                </a:extLst>
              </p:cNvPr>
              <p:cNvSpPr txBox="1"/>
              <p:nvPr/>
            </p:nvSpPr>
            <p:spPr>
              <a:xfrm>
                <a:off x="21979292" y="5867370"/>
                <a:ext cx="717825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DB0296-7A68-8185-D47D-ADB3AF10C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9292" y="5867370"/>
                <a:ext cx="717825" cy="718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43">
            <a:extLst>
              <a:ext uri="{FF2B5EF4-FFF2-40B4-BE49-F238E27FC236}">
                <a16:creationId xmlns:a16="http://schemas.microsoft.com/office/drawing/2014/main" id="{3AC7890E-7930-0715-E855-F6B12A496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076" y="10483973"/>
            <a:ext cx="137160" cy="13716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99083-17E3-E854-D378-E81AE022265B}"/>
                  </a:ext>
                </a:extLst>
              </p:cNvPr>
              <p:cNvSpPr txBox="1"/>
              <p:nvPr/>
            </p:nvSpPr>
            <p:spPr>
              <a:xfrm>
                <a:off x="20679753" y="9824572"/>
                <a:ext cx="75527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899083-17E3-E854-D378-E81AE0222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9753" y="9824572"/>
                <a:ext cx="755271" cy="7181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43">
            <a:extLst>
              <a:ext uri="{FF2B5EF4-FFF2-40B4-BE49-F238E27FC236}">
                <a16:creationId xmlns:a16="http://schemas.microsoft.com/office/drawing/2014/main" id="{9396BAE8-36B8-5B36-F995-38EB526CC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6500" y="9899293"/>
            <a:ext cx="137160" cy="13716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6F61EE-D7FF-6787-FC6C-9071CAD0AC54}"/>
                  </a:ext>
                </a:extLst>
              </p:cNvPr>
              <p:cNvSpPr txBox="1"/>
              <p:nvPr/>
            </p:nvSpPr>
            <p:spPr>
              <a:xfrm>
                <a:off x="21937177" y="9239892"/>
                <a:ext cx="755271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6F61EE-D7FF-6787-FC6C-9071CAD0A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7177" y="9239892"/>
                <a:ext cx="755271" cy="7181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51D5B7-1EFC-6580-037A-A53203067F18}"/>
                  </a:ext>
                </a:extLst>
              </p:cNvPr>
              <p:cNvSpPr txBox="1"/>
              <p:nvPr/>
            </p:nvSpPr>
            <p:spPr>
              <a:xfrm>
                <a:off x="20466380" y="9091964"/>
                <a:ext cx="743409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𝑣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51D5B7-1EFC-6580-037A-A53203067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380" y="9091964"/>
                <a:ext cx="743409" cy="718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768B12-1A83-9BA5-6C9F-4BBEEE66516F}"/>
                  </a:ext>
                </a:extLst>
              </p:cNvPr>
              <p:cNvSpPr txBox="1"/>
              <p:nvPr/>
            </p:nvSpPr>
            <p:spPr>
              <a:xfrm>
                <a:off x="19613616" y="12028399"/>
                <a:ext cx="72968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768B12-1A83-9BA5-6C9F-4BBEEE665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16" y="12028399"/>
                <a:ext cx="729687" cy="7181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42D41F-3A9D-D27B-1A19-D8ECA100EE12}"/>
                  </a:ext>
                </a:extLst>
              </p:cNvPr>
              <p:cNvSpPr txBox="1"/>
              <p:nvPr/>
            </p:nvSpPr>
            <p:spPr>
              <a:xfrm>
                <a:off x="22519066" y="10444277"/>
                <a:ext cx="729687" cy="7181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𝑆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42D41F-3A9D-D27B-1A19-D8ECA100E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066" y="10444277"/>
                <a:ext cx="729687" cy="718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[Alon Awerbuch Azar Buchbinder Naor 03]">
            <a:extLst>
              <a:ext uri="{FF2B5EF4-FFF2-40B4-BE49-F238E27FC236}">
                <a16:creationId xmlns:a16="http://schemas.microsoft.com/office/drawing/2014/main" id="{2D437433-A6DE-4D74-9090-145135F34170}"/>
              </a:ext>
            </a:extLst>
          </p:cNvPr>
          <p:cNvSpPr txBox="1"/>
          <p:nvPr/>
        </p:nvSpPr>
        <p:spPr>
          <a:xfrm>
            <a:off x="15146445" y="196640"/>
            <a:ext cx="92375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[Alon </a:t>
            </a:r>
            <a:r>
              <a:rPr sz="40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Awerbuch</a:t>
            </a:r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Azar Buchbinder </a:t>
            </a:r>
            <a:r>
              <a:rPr sz="40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03]</a:t>
            </a:r>
          </a:p>
        </p:txBody>
      </p:sp>
    </p:spTree>
    <p:extLst>
      <p:ext uri="{BB962C8B-B14F-4D97-AF65-F5344CB8AC3E}">
        <p14:creationId xmlns:p14="http://schemas.microsoft.com/office/powerpoint/2010/main" val="415750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Online Load Balancing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/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800" dirty="0"/>
                  <a:t> machines. Jobs arrive over time, can be assigned to subset of machines.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    Goal: minimize maximum load of machines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b="1" dirty="0">
                    <a:solidFill>
                      <a:schemeClr val="accent5"/>
                    </a:solidFill>
                  </a:rPr>
                  <a:t>Competitive ratio</a:t>
                </a:r>
                <a:r>
                  <a:rPr lang="en-US" sz="48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4800" dirty="0"/>
                  <a:t>of algorithm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:     </a:t>
                </a:r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instances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lim>
                        </m:limLow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algorithm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instance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optimal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serve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  <a:p>
                <a:pPr marL="0" indent="0" algn="l">
                  <a:buNone/>
                </a:pPr>
                <a:endParaRPr lang="en-US" sz="4800" dirty="0"/>
              </a:p>
              <a:p>
                <a:pPr marL="0" indent="0" algn="l">
                  <a:buNone/>
                </a:pPr>
                <a:r>
                  <a:rPr lang="en-US" sz="4800" dirty="0"/>
                  <a:t>Want to minimize the competitive ratio.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5B615B-79D8-3970-B108-41474B66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07" y="3382254"/>
                <a:ext cx="20367522" cy="8654870"/>
              </a:xfrm>
              <a:prstGeom prst="rect">
                <a:avLst/>
              </a:prstGeom>
              <a:blipFill>
                <a:blip r:embed="rId2"/>
                <a:stretch>
                  <a:fillRect l="-1347" t="-1690" b="-2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[Alon Awerbuch Azar Buchbinder Naor 03]">
            <a:extLst>
              <a:ext uri="{FF2B5EF4-FFF2-40B4-BE49-F238E27FC236}">
                <a16:creationId xmlns:a16="http://schemas.microsoft.com/office/drawing/2014/main" id="{983D1DE5-3189-49F9-868F-D609108A75AC}"/>
              </a:ext>
            </a:extLst>
          </p:cNvPr>
          <p:cNvSpPr txBox="1"/>
          <p:nvPr/>
        </p:nvSpPr>
        <p:spPr>
          <a:xfrm>
            <a:off x="13598999" y="-1410980"/>
            <a:ext cx="923755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5500" spc="-110">
                <a:solidFill>
                  <a:schemeClr val="accent6"/>
                </a:solidFill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pPr algn="r"/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[Azar </a:t>
            </a:r>
            <a:r>
              <a:rPr sz="4000" dirty="0" err="1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Naor</a:t>
            </a:r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Rom </a:t>
            </a:r>
            <a:r>
              <a:rPr sz="4000" dirty="0">
                <a:solidFill>
                  <a:srgbClr val="FFA5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03]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09630B-BFA5-441E-8DC9-29A91D05EE35}"/>
              </a:ext>
            </a:extLst>
          </p:cNvPr>
          <p:cNvSpPr/>
          <p:nvPr/>
        </p:nvSpPr>
        <p:spPr>
          <a:xfrm>
            <a:off x="22836554" y="6459415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0FA5-E54D-46AB-A47E-F3D96DFAF2DF}"/>
              </a:ext>
            </a:extLst>
          </p:cNvPr>
          <p:cNvSpPr/>
          <p:nvPr/>
        </p:nvSpPr>
        <p:spPr>
          <a:xfrm>
            <a:off x="22836554" y="7198549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3EC7E-C33A-4502-B2EF-2F03CE4729BA}"/>
              </a:ext>
            </a:extLst>
          </p:cNvPr>
          <p:cNvSpPr/>
          <p:nvPr/>
        </p:nvSpPr>
        <p:spPr>
          <a:xfrm>
            <a:off x="22836554" y="7937683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2A97BC-8DC2-47B3-AF1E-93DA1116F048}"/>
              </a:ext>
            </a:extLst>
          </p:cNvPr>
          <p:cNvSpPr/>
          <p:nvPr/>
        </p:nvSpPr>
        <p:spPr>
          <a:xfrm>
            <a:off x="22836554" y="8676817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369F7-4EEB-439D-8470-C02123B20A10}"/>
              </a:ext>
            </a:extLst>
          </p:cNvPr>
          <p:cNvSpPr/>
          <p:nvPr/>
        </p:nvSpPr>
        <p:spPr>
          <a:xfrm>
            <a:off x="22836554" y="9415951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01B4B-F1BF-4839-895C-786B1C49C76B}"/>
              </a:ext>
            </a:extLst>
          </p:cNvPr>
          <p:cNvSpPr/>
          <p:nvPr/>
        </p:nvSpPr>
        <p:spPr>
          <a:xfrm>
            <a:off x="22836554" y="10155085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D487DD-CDAE-45F0-AC58-F2D2FF32DD81}"/>
              </a:ext>
            </a:extLst>
          </p:cNvPr>
          <p:cNvSpPr/>
          <p:nvPr/>
        </p:nvSpPr>
        <p:spPr>
          <a:xfrm>
            <a:off x="22836554" y="10894219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6EAA9-E4FA-4A9D-A728-E5D3E37C2497}"/>
              </a:ext>
            </a:extLst>
          </p:cNvPr>
          <p:cNvSpPr/>
          <p:nvPr/>
        </p:nvSpPr>
        <p:spPr>
          <a:xfrm>
            <a:off x="22836554" y="11633350"/>
            <a:ext cx="480646" cy="49236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2B82A2-287F-4449-8ABB-307D7CD9FAA4}"/>
              </a:ext>
            </a:extLst>
          </p:cNvPr>
          <p:cNvSpPr/>
          <p:nvPr/>
        </p:nvSpPr>
        <p:spPr>
          <a:xfrm>
            <a:off x="20027175" y="7795846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32CBB2-B219-48F0-9368-9CC86F56BAD4}"/>
              </a:ext>
            </a:extLst>
          </p:cNvPr>
          <p:cNvCxnSpPr>
            <a:cxnSpLocks/>
            <a:stCxn id="4" idx="7"/>
            <a:endCxn id="2" idx="1"/>
          </p:cNvCxnSpPr>
          <p:nvPr/>
        </p:nvCxnSpPr>
        <p:spPr>
          <a:xfrm flipV="1">
            <a:off x="20357382" y="6705600"/>
            <a:ext cx="2479172" cy="114707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28D02B-1340-4251-A9B1-D52D3E17ED7F}"/>
              </a:ext>
            </a:extLst>
          </p:cNvPr>
          <p:cNvCxnSpPr>
            <a:cxnSpLocks/>
            <a:stCxn id="4" idx="6"/>
            <a:endCxn id="8" idx="1"/>
          </p:cNvCxnSpPr>
          <p:nvPr/>
        </p:nvCxnSpPr>
        <p:spPr>
          <a:xfrm>
            <a:off x="20414037" y="7989857"/>
            <a:ext cx="2422517" cy="93314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F33E56-7128-4E87-B656-8ED14BC3C9DB}"/>
              </a:ext>
            </a:extLst>
          </p:cNvPr>
          <p:cNvCxnSpPr>
            <a:cxnSpLocks/>
            <a:stCxn id="4" idx="5"/>
            <a:endCxn id="10" idx="1"/>
          </p:cNvCxnSpPr>
          <p:nvPr/>
        </p:nvCxnSpPr>
        <p:spPr>
          <a:xfrm>
            <a:off x="20357382" y="8127043"/>
            <a:ext cx="2479172" cy="2274227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CBEBBB8-03CA-494B-8A08-5FFCCF6ABFF7}"/>
              </a:ext>
            </a:extLst>
          </p:cNvPr>
          <p:cNvSpPr/>
          <p:nvPr/>
        </p:nvSpPr>
        <p:spPr>
          <a:xfrm>
            <a:off x="23365794" y="6542272"/>
            <a:ext cx="386862" cy="388021"/>
          </a:xfrm>
          <a:prstGeom prst="ellipse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3A422B-D218-49B9-AE20-864D158BB963}"/>
              </a:ext>
            </a:extLst>
          </p:cNvPr>
          <p:cNvSpPr/>
          <p:nvPr/>
        </p:nvSpPr>
        <p:spPr>
          <a:xfrm>
            <a:off x="20027175" y="9217289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A5BA1E-6C83-431C-8D17-25FCDB35ECED}"/>
              </a:ext>
            </a:extLst>
          </p:cNvPr>
          <p:cNvCxnSpPr>
            <a:cxnSpLocks/>
            <a:stCxn id="25" idx="7"/>
            <a:endCxn id="2" idx="1"/>
          </p:cNvCxnSpPr>
          <p:nvPr/>
        </p:nvCxnSpPr>
        <p:spPr>
          <a:xfrm flipV="1">
            <a:off x="20357382" y="6705600"/>
            <a:ext cx="2479172" cy="2568513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AF0731-D7AB-41F5-ABCE-335D21656D34}"/>
              </a:ext>
            </a:extLst>
          </p:cNvPr>
          <p:cNvCxnSpPr>
            <a:cxnSpLocks/>
            <a:stCxn id="25" idx="6"/>
            <a:endCxn id="7" idx="1"/>
          </p:cNvCxnSpPr>
          <p:nvPr/>
        </p:nvCxnSpPr>
        <p:spPr>
          <a:xfrm flipV="1">
            <a:off x="20414037" y="8183868"/>
            <a:ext cx="2422517" cy="122743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B6B564-AAE1-41BA-8273-67C9D53523D4}"/>
              </a:ext>
            </a:extLst>
          </p:cNvPr>
          <p:cNvCxnSpPr>
            <a:cxnSpLocks/>
            <a:stCxn id="25" idx="5"/>
            <a:endCxn id="11" idx="1"/>
          </p:cNvCxnSpPr>
          <p:nvPr/>
        </p:nvCxnSpPr>
        <p:spPr>
          <a:xfrm>
            <a:off x="20357382" y="9548486"/>
            <a:ext cx="2479172" cy="1591918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F13F391-D92D-4E55-A2C2-9D21E01D4080}"/>
              </a:ext>
            </a:extLst>
          </p:cNvPr>
          <p:cNvSpPr/>
          <p:nvPr/>
        </p:nvSpPr>
        <p:spPr>
          <a:xfrm>
            <a:off x="23402554" y="10946392"/>
            <a:ext cx="386862" cy="388021"/>
          </a:xfrm>
          <a:prstGeom prst="ellipse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231B6D-216B-4688-8EE6-11CAE9641E11}"/>
              </a:ext>
            </a:extLst>
          </p:cNvPr>
          <p:cNvSpPr/>
          <p:nvPr/>
        </p:nvSpPr>
        <p:spPr>
          <a:xfrm>
            <a:off x="20027175" y="10619862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26B497-D625-448E-934F-6A1560E1F945}"/>
              </a:ext>
            </a:extLst>
          </p:cNvPr>
          <p:cNvCxnSpPr>
            <a:cxnSpLocks/>
            <a:stCxn id="34" idx="7"/>
            <a:endCxn id="2" idx="1"/>
          </p:cNvCxnSpPr>
          <p:nvPr/>
        </p:nvCxnSpPr>
        <p:spPr>
          <a:xfrm flipV="1">
            <a:off x="20357382" y="6705600"/>
            <a:ext cx="2479172" cy="3971086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8F1835-1F12-42D2-B8DD-2DEDC85F6093}"/>
              </a:ext>
            </a:extLst>
          </p:cNvPr>
          <p:cNvCxnSpPr>
            <a:cxnSpLocks/>
            <a:stCxn id="34" idx="6"/>
            <a:endCxn id="11" idx="1"/>
          </p:cNvCxnSpPr>
          <p:nvPr/>
        </p:nvCxnSpPr>
        <p:spPr>
          <a:xfrm>
            <a:off x="20414037" y="10813873"/>
            <a:ext cx="2422517" cy="326531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F556BC3-AF49-480B-9F24-DB7790E8CB9F}"/>
              </a:ext>
            </a:extLst>
          </p:cNvPr>
          <p:cNvSpPr/>
          <p:nvPr/>
        </p:nvSpPr>
        <p:spPr>
          <a:xfrm>
            <a:off x="23499536" y="6459415"/>
            <a:ext cx="386862" cy="388021"/>
          </a:xfrm>
          <a:prstGeom prst="ellipse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813898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4" grpId="1" animBg="1"/>
      <p:bldP spid="4" grpId="2" animBg="1"/>
      <p:bldP spid="24" grpId="0" animBg="1"/>
      <p:bldP spid="25" grpId="0" animBg="1"/>
      <p:bldP spid="25" grpId="1" animBg="1"/>
      <p:bldP spid="25" grpId="2" animBg="1"/>
      <p:bldP spid="33" grpId="0" animBg="1"/>
      <p:bldP spid="34" grpId="0" animBg="1"/>
      <p:bldP spid="34" grpId="1" animBg="1"/>
      <p:bldP spid="34" grpId="2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376B1-8D61-0F55-EE9C-B8FDCDA44110}"/>
              </a:ext>
            </a:extLst>
          </p:cNvPr>
          <p:cNvSpPr txBox="1"/>
          <p:nvPr/>
        </p:nvSpPr>
        <p:spPr>
          <a:xfrm>
            <a:off x="6287473" y="11796161"/>
            <a:ext cx="122998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can we do better in non-worst-case settings?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17370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19911" y="4076700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51145" y="6061882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20F64D-C1F0-40AE-93D2-EDF12A826593}"/>
              </a:ext>
            </a:extLst>
          </p:cNvPr>
          <p:cNvSpPr txBox="1"/>
          <p:nvPr/>
        </p:nvSpPr>
        <p:spPr>
          <a:xfrm>
            <a:off x="4703264" y="7893930"/>
            <a:ext cx="41790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Load Balancing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/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/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031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376B1-8D61-0F55-EE9C-B8FDCDA44110}"/>
              </a:ext>
            </a:extLst>
          </p:cNvPr>
          <p:cNvSpPr txBox="1"/>
          <p:nvPr/>
        </p:nvSpPr>
        <p:spPr>
          <a:xfrm>
            <a:off x="6287473" y="11796161"/>
            <a:ext cx="122998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can we do better in non-worst-case settings?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17370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19911" y="4076700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51145" y="6061882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20F64D-C1F0-40AE-93D2-EDF12A826593}"/>
              </a:ext>
            </a:extLst>
          </p:cNvPr>
          <p:cNvSpPr txBox="1"/>
          <p:nvPr/>
        </p:nvSpPr>
        <p:spPr>
          <a:xfrm>
            <a:off x="4703264" y="7893930"/>
            <a:ext cx="41790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Load Balancing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/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/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0F2199D-E3D8-4E6A-9D49-AAAD11FC9C97}"/>
              </a:ext>
            </a:extLst>
          </p:cNvPr>
          <p:cNvSpPr txBox="1"/>
          <p:nvPr/>
        </p:nvSpPr>
        <p:spPr>
          <a:xfrm>
            <a:off x="19340599" y="4076700"/>
            <a:ext cx="26177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Beyond…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58A1D-EC87-4391-9032-DD3E5D158C2D}"/>
                  </a:ext>
                </a:extLst>
              </p:cNvPr>
              <p:cNvSpPr txBox="1"/>
              <p:nvPr/>
            </p:nvSpPr>
            <p:spPr>
              <a:xfrm>
                <a:off x="20466692" y="6033146"/>
                <a:ext cx="51937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58A1D-EC87-4391-9032-DD3E5D158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692" y="6033146"/>
                <a:ext cx="519373" cy="8412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6C44AB-537A-4703-84AA-EDA7FDE07082}"/>
                  </a:ext>
                </a:extLst>
              </p:cNvPr>
              <p:cNvSpPr txBox="1"/>
              <p:nvPr/>
            </p:nvSpPr>
            <p:spPr>
              <a:xfrm>
                <a:off x="20466692" y="7845276"/>
                <a:ext cx="51937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6C44AB-537A-4703-84AA-EDA7FDE0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692" y="7845276"/>
                <a:ext cx="519373" cy="8412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838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going beyond the worst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2182402" y="3605278"/>
            <a:ext cx="20367522" cy="8340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800" dirty="0"/>
              <a:t>Ways to model non-worst-case instances</a:t>
            </a:r>
            <a:endParaRPr lang="en-US" sz="4800" b="1" dirty="0"/>
          </a:p>
          <a:p>
            <a:pPr marL="0" indent="0" algn="l">
              <a:buNone/>
            </a:pPr>
            <a:endParaRPr lang="en-US" sz="4800" b="1" dirty="0"/>
          </a:p>
          <a:p>
            <a:pPr marL="0" indent="0" algn="l">
              <a:buNone/>
            </a:pPr>
            <a:endParaRPr lang="en-US" sz="4400" b="1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special structure to the instances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requests are “predictable”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arrival order is not worst-case?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train NN to find patterns, give predictions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4ADA6-9E6D-2A9D-09DA-61E52EB0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765" y="3291832"/>
            <a:ext cx="5524645" cy="77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0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376B1-8D61-0F55-EE9C-B8FDCDA44110}"/>
              </a:ext>
            </a:extLst>
          </p:cNvPr>
          <p:cNvSpPr txBox="1"/>
          <p:nvPr/>
        </p:nvSpPr>
        <p:spPr>
          <a:xfrm>
            <a:off x="6287473" y="11796161"/>
            <a:ext cx="122998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can we do better in non-worst-case settings?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17370" y="4125354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19911" y="4076700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51145" y="6061882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𝑂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(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log</m:t>
                          </m:r>
                        </m:fName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𝑛</m:t>
                          </m:r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43" y="6061882"/>
                <a:ext cx="2476512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124" y="6013228"/>
                <a:ext cx="2772362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F20F64D-C1F0-40AE-93D2-EDF12A826593}"/>
              </a:ext>
            </a:extLst>
          </p:cNvPr>
          <p:cNvSpPr txBox="1"/>
          <p:nvPr/>
        </p:nvSpPr>
        <p:spPr>
          <a:xfrm>
            <a:off x="4703264" y="7893930"/>
            <a:ext cx="41790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Load Balancing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/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3221-24FA-47D8-A502-5D2DF7A7C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8923" y="7893930"/>
                <a:ext cx="601126" cy="8412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/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549E553-1731-4ABC-A84D-984AC2D8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8924" y="7845276"/>
                <a:ext cx="2599365" cy="8412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0F2199D-E3D8-4E6A-9D49-AAAD11FC9C97}"/>
              </a:ext>
            </a:extLst>
          </p:cNvPr>
          <p:cNvSpPr txBox="1"/>
          <p:nvPr/>
        </p:nvSpPr>
        <p:spPr>
          <a:xfrm>
            <a:off x="19340599" y="4076700"/>
            <a:ext cx="261770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Beyond…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58A1D-EC87-4391-9032-DD3E5D158C2D}"/>
                  </a:ext>
                </a:extLst>
              </p:cNvPr>
              <p:cNvSpPr txBox="1"/>
              <p:nvPr/>
            </p:nvSpPr>
            <p:spPr>
              <a:xfrm>
                <a:off x="20466692" y="6033146"/>
                <a:ext cx="51937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58A1D-EC87-4391-9032-DD3E5D158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692" y="6033146"/>
                <a:ext cx="519373" cy="8412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6C44AB-537A-4703-84AA-EDA7FDE07082}"/>
                  </a:ext>
                </a:extLst>
              </p:cNvPr>
              <p:cNvSpPr txBox="1"/>
              <p:nvPr/>
            </p:nvSpPr>
            <p:spPr>
              <a:xfrm>
                <a:off x="20466692" y="7845276"/>
                <a:ext cx="519373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6C44AB-537A-4703-84AA-EDA7FDE07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692" y="7845276"/>
                <a:ext cx="519373" cy="8412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7350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12421</TotalTime>
  <Words>2371</Words>
  <Application>Microsoft Office PowerPoint</Application>
  <PresentationFormat>Custom</PresentationFormat>
  <Paragraphs>479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Cambria Math</vt:lpstr>
      <vt:lpstr>Gill Sans MT</vt:lpstr>
      <vt:lpstr>Lato</vt:lpstr>
      <vt:lpstr>Lato Bold</vt:lpstr>
      <vt:lpstr>Lato Regular</vt:lpstr>
      <vt:lpstr>20_BasicBlack</vt:lpstr>
      <vt:lpstr>Beyond the Worst-Case in Online Algorithms</vt:lpstr>
      <vt:lpstr>analysis of algorithms</vt:lpstr>
      <vt:lpstr>Online Algorithms</vt:lpstr>
      <vt:lpstr>Online Set Cover</vt:lpstr>
      <vt:lpstr>Online Load Balancing</vt:lpstr>
      <vt:lpstr>price of uncertainty</vt:lpstr>
      <vt:lpstr>price of uncertainty</vt:lpstr>
      <vt:lpstr>going beyond the worst case</vt:lpstr>
      <vt:lpstr>price of uncertainty</vt:lpstr>
      <vt:lpstr>Online Set Cover</vt:lpstr>
      <vt:lpstr>Online Set Cover</vt:lpstr>
      <vt:lpstr>Online Set Cover</vt:lpstr>
      <vt:lpstr>Random Order (RO) model</vt:lpstr>
      <vt:lpstr>LearnOrCover</vt:lpstr>
      <vt:lpstr>LearnOrCover</vt:lpstr>
      <vt:lpstr>PowerPoint Presentation</vt:lpstr>
      <vt:lpstr>LearnOrCover</vt:lpstr>
      <vt:lpstr>LearnOrCover</vt:lpstr>
      <vt:lpstr>extensions</vt:lpstr>
      <vt:lpstr>price of uncertainty</vt:lpstr>
      <vt:lpstr>load balancing</vt:lpstr>
      <vt:lpstr>load balancing</vt:lpstr>
      <vt:lpstr>using predictions?</vt:lpstr>
      <vt:lpstr>load balancing with sample</vt:lpstr>
      <vt:lpstr>three algorithmic ideas</vt:lpstr>
      <vt:lpstr>idea #2: convex opt</vt:lpstr>
      <vt:lpstr>compute weights?</vt:lpstr>
      <vt:lpstr>proof of termination</vt:lpstr>
      <vt:lpstr>compute weights?</vt:lpstr>
      <vt:lpstr>idea #2: parallel algo</vt:lpstr>
      <vt:lpstr>compute weights?</vt:lpstr>
      <vt:lpstr>idea #3: using parallel algo</vt:lpstr>
      <vt:lpstr>idea #3: using parallel algo</vt:lpstr>
      <vt:lpstr>…which completes the proof</vt:lpstr>
      <vt:lpstr>online with a sample</vt:lpstr>
      <vt:lpstr>price of uncertainty</vt:lpstr>
      <vt:lpstr>to summarize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Algorithms: going beyond the worst-case</dc:title>
  <dc:creator>Anupam Gupta</dc:creator>
  <cp:lastModifiedBy>Anupam Gupta</cp:lastModifiedBy>
  <cp:revision>197</cp:revision>
  <dcterms:modified xsi:type="dcterms:W3CDTF">2024-09-03T15:53:44Z</dcterms:modified>
</cp:coreProperties>
</file>