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582" r:id="rId2"/>
    <p:sldId id="653" r:id="rId3"/>
    <p:sldId id="662" r:id="rId4"/>
    <p:sldId id="663" r:id="rId5"/>
    <p:sldId id="517" r:id="rId6"/>
    <p:sldId id="293" r:id="rId7"/>
    <p:sldId id="295" r:id="rId8"/>
    <p:sldId id="656" r:id="rId9"/>
    <p:sldId id="298" r:id="rId10"/>
    <p:sldId id="527" r:id="rId11"/>
    <p:sldId id="651" r:id="rId12"/>
    <p:sldId id="654" r:id="rId13"/>
    <p:sldId id="288" r:id="rId14"/>
    <p:sldId id="610" r:id="rId15"/>
    <p:sldId id="514" r:id="rId16"/>
    <p:sldId id="528" r:id="rId17"/>
    <p:sldId id="645" r:id="rId18"/>
    <p:sldId id="655" r:id="rId19"/>
    <p:sldId id="257" r:id="rId20"/>
    <p:sldId id="634" r:id="rId21"/>
    <p:sldId id="636" r:id="rId22"/>
    <p:sldId id="637" r:id="rId23"/>
    <p:sldId id="638" r:id="rId24"/>
    <p:sldId id="639" r:id="rId25"/>
    <p:sldId id="657" r:id="rId26"/>
    <p:sldId id="658" r:id="rId27"/>
    <p:sldId id="581" r:id="rId28"/>
    <p:sldId id="660" r:id="rId29"/>
    <p:sldId id="661" r:id="rId30"/>
    <p:sldId id="61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EFAFB233-063F-42B5-8137-9DF3F51BA10A}">
      <p15:sldGuideLst xmlns:p15="http://schemas.microsoft.com/office/powerpoint/2012/main">
        <p15:guide id="1" orient="horz" pos="631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434343"/>
    <a:srgbClr val="FFFFFF"/>
    <a:srgbClr val="7D7D7D"/>
    <a:srgbClr val="EE220D"/>
    <a:srgbClr val="7F7F7F"/>
    <a:srgbClr val="40404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6" autoAdjust="0"/>
    <p:restoredTop sz="95730" autoAdjust="0"/>
  </p:normalViewPr>
  <p:slideViewPr>
    <p:cSldViewPr snapToGrid="0" showGuides="1">
      <p:cViewPr varScale="1">
        <p:scale>
          <a:sx n="41" d="100"/>
          <a:sy n="41" d="100"/>
        </p:scale>
        <p:origin x="72" y="330"/>
      </p:cViewPr>
      <p:guideLst>
        <p:guide orient="horz" pos="631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1pPr>
    <a:lvl2pPr indent="228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2pPr>
    <a:lvl3pPr indent="457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3pPr>
    <a:lvl4pPr indent="685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4pPr>
    <a:lvl5pPr indent="9144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5pPr>
    <a:lvl6pPr indent="11430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6pPr>
    <a:lvl7pPr indent="1371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7pPr>
    <a:lvl8pPr indent="1600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8pPr>
    <a:lvl9pPr indent="1828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6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6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2262" y="13074598"/>
            <a:ext cx="379477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824910546_2681x1332.jpg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5395635_960x639.jpg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384000" cy="285077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50951"/>
            <a:ext cx="21031200" cy="2651126"/>
          </a:xfrm>
        </p:spPr>
        <p:txBody>
          <a:bodyPr>
            <a:normAutofit/>
          </a:bodyPr>
          <a:lstStyle>
            <a:lvl1pPr algn="r">
              <a:defRPr sz="64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/>
            </a:lvl1pPr>
            <a:lvl2pPr>
              <a:defRPr sz="4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92709243_1322x1323.jpeg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013" y="13078832"/>
            <a:ext cx="379477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824910546_2681x1332.jpg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013" y="13074598"/>
            <a:ext cx="379477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5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5.png"/><Relationship Id="rId7" Type="http://schemas.openxmlformats.org/officeDocument/2006/relationships/image" Target="../media/image8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7" Type="http://schemas.openxmlformats.org/officeDocument/2006/relationships/image" Target="../media/image6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0.png"/><Relationship Id="rId10" Type="http://schemas.openxmlformats.org/officeDocument/2006/relationships/image" Target="../media/image90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0.png"/><Relationship Id="rId7" Type="http://schemas.openxmlformats.org/officeDocument/2006/relationships/image" Target="../media/image4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1.png"/><Relationship Id="rId5" Type="http://schemas.openxmlformats.org/officeDocument/2006/relationships/image" Target="../media/image391.png"/><Relationship Id="rId10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6.png"/><Relationship Id="rId3" Type="http://schemas.openxmlformats.org/officeDocument/2006/relationships/image" Target="../../clipboard/media/image1.png"/><Relationship Id="rId7" Type="http://schemas.openxmlformats.org/officeDocument/2006/relationships/image" Target="../../clipboard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../clipboard/media/image4.png"/><Relationship Id="rId5" Type="http://schemas.openxmlformats.org/officeDocument/2006/relationships/image" Target="../../clipboard/media/image3.png"/><Relationship Id="rId10" Type="http://schemas.openxmlformats.org/officeDocument/2006/relationships/image" Target="../../clipboard/media/image8.png"/><Relationship Id="rId4" Type="http://schemas.openxmlformats.org/officeDocument/2006/relationships/image" Target="../../clipboard/media/image2.png"/><Relationship Id="rId9" Type="http://schemas.openxmlformats.org/officeDocument/2006/relationships/image" Target="../media/image6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1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102.png"/><Relationship Id="rId2" Type="http://schemas.openxmlformats.org/officeDocument/2006/relationships/image" Target="../media/image3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92.png"/><Relationship Id="rId5" Type="http://schemas.openxmlformats.org/officeDocument/2006/relationships/image" Target="../media/image35.png"/><Relationship Id="rId15" Type="http://schemas.openxmlformats.org/officeDocument/2006/relationships/image" Target="../media/image130.png"/><Relationship Id="rId10" Type="http://schemas.openxmlformats.org/officeDocument/2006/relationships/image" Target="../media/image82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Relationship Id="rId1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andom Order Set Cover is as Easy as Offline"/>
          <p:cNvSpPr txBox="1">
            <a:spLocks noGrp="1"/>
          </p:cNvSpPr>
          <p:nvPr>
            <p:ph type="ctrTitle"/>
          </p:nvPr>
        </p:nvSpPr>
        <p:spPr>
          <a:xfrm>
            <a:off x="1206498" y="5173712"/>
            <a:ext cx="21971004" cy="41836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10700" b="1" dirty="0">
                <a:solidFill>
                  <a:srgbClr val="FFFF00"/>
                </a:solidFill>
              </a:rPr>
              <a:t>Solving Problems with Our Eyes Closed</a:t>
            </a:r>
            <a:br>
              <a:rPr lang="en-US" sz="10700" b="1" dirty="0">
                <a:solidFill>
                  <a:srgbClr val="FFFF00"/>
                </a:solidFill>
              </a:rPr>
            </a:br>
            <a:r>
              <a:rPr lang="en-US" sz="6700" b="1" dirty="0"/>
              <a:t>(with Stefano)</a:t>
            </a:r>
            <a:br>
              <a:rPr lang="en-US" sz="6700" b="1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3362D-659E-4932-A959-F82092A8E333}"/>
              </a:ext>
            </a:extLst>
          </p:cNvPr>
          <p:cNvSpPr/>
          <p:nvPr/>
        </p:nvSpPr>
        <p:spPr>
          <a:xfrm>
            <a:off x="0" y="11257280"/>
            <a:ext cx="24384000" cy="245872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6" name="Anupam Gupta (CMU), Greg Kehne (Harvard), and Roie Levin (CMU)">
            <a:extLst>
              <a:ext uri="{FF2B5EF4-FFF2-40B4-BE49-F238E27FC236}">
                <a16:creationId xmlns:a16="http://schemas.microsoft.com/office/drawing/2014/main" id="{F50557E9-27BA-41EB-820D-59864386B31E}"/>
              </a:ext>
            </a:extLst>
          </p:cNvPr>
          <p:cNvSpPr txBox="1"/>
          <p:nvPr/>
        </p:nvSpPr>
        <p:spPr>
          <a:xfrm>
            <a:off x="1206498" y="10620478"/>
            <a:ext cx="21971003" cy="2390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45719" rIns="45719" anchor="b">
            <a:normAutofit/>
          </a:bodyPr>
          <a:lstStyle/>
          <a:p>
            <a:pPr algn="l" defTabSz="536575">
              <a:defRPr sz="3575"/>
            </a:pPr>
            <a:r>
              <a:rPr lang="en-US" sz="4400" b="1" dirty="0">
                <a:solidFill>
                  <a:srgbClr val="7030A0"/>
                </a:solidFill>
              </a:rPr>
              <a:t>Anupam Gupta (NYU)</a:t>
            </a:r>
            <a:endParaRPr sz="44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E9642-D7CA-4CE7-9F50-79A413D1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259" y="12055200"/>
            <a:ext cx="7273621" cy="9663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prophet model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03960F-94BC-E0CB-E065-DFB1FE1136D4}"/>
                  </a:ext>
                </a:extLst>
              </p:cNvPr>
              <p:cNvSpPr txBox="1"/>
              <p:nvPr/>
            </p:nvSpPr>
            <p:spPr>
              <a:xfrm>
                <a:off x="2074826" y="5366843"/>
                <a:ext cx="20367522" cy="769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400" dirty="0"/>
                  <a:t>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/>
                  <a:t>					Real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03960F-94BC-E0CB-E065-DFB1FE113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26" y="5366843"/>
                <a:ext cx="20367522" cy="769441"/>
              </a:xfrm>
              <a:prstGeom prst="rect">
                <a:avLst/>
              </a:prstGeom>
              <a:blipFill>
                <a:blip r:embed="rId2"/>
                <a:stretch>
                  <a:fillRect l="-1197" t="-15748" b="-3622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B78BF3-890A-745B-714D-EE1439F5E8B6}"/>
                  </a:ext>
                </a:extLst>
              </p:cNvPr>
              <p:cNvSpPr txBox="1"/>
              <p:nvPr/>
            </p:nvSpPr>
            <p:spPr>
              <a:xfrm>
                <a:off x="2074826" y="9129836"/>
                <a:ext cx="20367522" cy="769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lvl="1"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&gt;…&gt;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4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B78BF3-890A-745B-714D-EE1439F5E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26" y="9129836"/>
                <a:ext cx="2036752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173665-79FC-FA79-99EF-0BE2E5CBAE0F}"/>
              </a:ext>
            </a:extLst>
          </p:cNvPr>
          <p:cNvCxnSpPr/>
          <p:nvPr/>
        </p:nvCxnSpPr>
        <p:spPr>
          <a:xfrm>
            <a:off x="6871448" y="6136284"/>
            <a:ext cx="3630705" cy="1353728"/>
          </a:xfrm>
          <a:prstGeom prst="straightConnector1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AC075E-CEC3-B983-417F-819DC52C974F}"/>
              </a:ext>
            </a:extLst>
          </p:cNvPr>
          <p:cNvCxnSpPr>
            <a:cxnSpLocks/>
          </p:cNvCxnSpPr>
          <p:nvPr/>
        </p:nvCxnSpPr>
        <p:spPr>
          <a:xfrm flipH="1">
            <a:off x="13500848" y="6297290"/>
            <a:ext cx="3285564" cy="1192722"/>
          </a:xfrm>
          <a:prstGeom prst="straightConnector1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E4040C-0BDD-B56D-1634-A8CD48FECD9C}"/>
              </a:ext>
            </a:extLst>
          </p:cNvPr>
          <p:cNvSpPr txBox="1"/>
          <p:nvPr/>
        </p:nvSpPr>
        <p:spPr>
          <a:xfrm>
            <a:off x="11534435" y="7490012"/>
            <a:ext cx="1448304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indent="0" algn="l"/>
            <a:r>
              <a:rPr lang="en-US" sz="4400" b="0" dirty="0"/>
              <a:t>sort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00DB22-9EFB-3617-3B32-CE9A85E3B502}"/>
              </a:ext>
            </a:extLst>
          </p:cNvPr>
          <p:cNvCxnSpPr>
            <a:cxnSpLocks/>
          </p:cNvCxnSpPr>
          <p:nvPr/>
        </p:nvCxnSpPr>
        <p:spPr>
          <a:xfrm>
            <a:off x="12144935" y="8429395"/>
            <a:ext cx="0" cy="700441"/>
          </a:xfrm>
          <a:prstGeom prst="straightConnector1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828636-C4AC-4AA4-8053-CE5CF7F0B90A}"/>
                  </a:ext>
                </a:extLst>
              </p:cNvPr>
              <p:cNvSpPr txBox="1"/>
              <p:nvPr/>
            </p:nvSpPr>
            <p:spPr>
              <a:xfrm>
                <a:off x="3880428" y="10901713"/>
                <a:ext cx="5145704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Pr</m:t>
                    </m:r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⁡[ </m:t>
                    </m:r>
                    <m:sSub>
                      <m:sSub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𝑊</m:t>
                        </m:r>
                      </m:e>
                      <m:sub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</m:sub>
                    </m:sSub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𝑖𝑠</m:t>
                    </m:r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𝑟𝑒𝑎𝑙</m:t>
                    </m:r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]</m:t>
                    </m:r>
                  </m:oMath>
                </a14:m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½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828636-C4AC-4AA4-8053-CE5CF7F0B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428" y="10901713"/>
                <a:ext cx="5145704" cy="779701"/>
              </a:xfrm>
              <a:prstGeom prst="rect">
                <a:avLst/>
              </a:prstGeom>
              <a:blipFill>
                <a:blip r:embed="rId4"/>
                <a:stretch>
                  <a:fillRect t="-14844" r="-4976" b="-3671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F75075-62A4-D04C-EFB5-3A1291B12054}"/>
                  </a:ext>
                </a:extLst>
              </p:cNvPr>
              <p:cNvSpPr txBox="1"/>
              <p:nvPr/>
            </p:nvSpPr>
            <p:spPr>
              <a:xfrm>
                <a:off x="3880428" y="12123388"/>
                <a:ext cx="8264507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</m:ctrlPr>
                              </m:sSubPr>
                              <m:e>
                                <m:r>
                                  <a:rPr kumimoji="0" lang="en-US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0" lang="en-US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 </m:t>
                            </m:r>
                            <m: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𝑖𝑠</m:t>
                            </m:r>
                            <m: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 </m:t>
                            </m:r>
                            <m: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𝑠𝑎𝑚𝑝𝑙𝑒</m:t>
                            </m:r>
                            <m: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 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𝑊</m:t>
                        </m:r>
                      </m:e>
                      <m:sub>
                        <m: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</m:sub>
                    </m:sSub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𝑟𝑒𝑎𝑙</m:t>
                    </m:r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]</m:t>
                    </m:r>
                    <m:r>
                      <a:rPr kumimoji="0" lang="en-US" sz="4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</m:oMath>
                </a14:m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½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F75075-62A4-D04C-EFB5-3A1291B12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428" y="12123388"/>
                <a:ext cx="8264507" cy="779701"/>
              </a:xfrm>
              <a:prstGeom prst="rect">
                <a:avLst/>
              </a:prstGeom>
              <a:blipFill>
                <a:blip r:embed="rId5"/>
                <a:stretch>
                  <a:fillRect t="-14844" r="-3026" b="-359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A9BF8B-8092-7CB2-25D2-F6D45ACCFBCE}"/>
                  </a:ext>
                </a:extLst>
              </p:cNvPr>
              <p:cNvSpPr txBox="1"/>
              <p:nvPr/>
            </p:nvSpPr>
            <p:spPr>
              <a:xfrm>
                <a:off x="2074826" y="3661291"/>
                <a:ext cx="9392771" cy="978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Thm: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𝐴𝑙𝑔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A9BF8B-8092-7CB2-25D2-F6D45ACCF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26" y="3661291"/>
                <a:ext cx="9392771" cy="978217"/>
              </a:xfrm>
              <a:prstGeom prst="rect">
                <a:avLst/>
              </a:prstGeom>
              <a:blipFill>
                <a:blip r:embed="rId6"/>
                <a:stretch>
                  <a:fillRect l="-2596" t="-13750" b="-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>
            <a:extLst>
              <a:ext uri="{FF2B5EF4-FFF2-40B4-BE49-F238E27FC236}">
                <a16:creationId xmlns:a16="http://schemas.microsoft.com/office/drawing/2014/main" id="{775A372C-87C6-CC6F-A88F-B7CA5FCD757F}"/>
              </a:ext>
            </a:extLst>
          </p:cNvPr>
          <p:cNvSpPr/>
          <p:nvPr/>
        </p:nvSpPr>
        <p:spPr>
          <a:xfrm>
            <a:off x="12967800" y="10650071"/>
            <a:ext cx="591670" cy="2113429"/>
          </a:xfrm>
          <a:prstGeom prst="rightBrac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60C264-0DA6-48C9-2603-DEC87B485DEE}"/>
                  </a:ext>
                </a:extLst>
              </p:cNvPr>
              <p:cNvSpPr txBox="1"/>
              <p:nvPr/>
            </p:nvSpPr>
            <p:spPr>
              <a:xfrm>
                <a:off x="14035246" y="11316934"/>
                <a:ext cx="7748595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4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⇒</m:t>
                    </m:r>
                    <m:func>
                      <m:funcPr>
                        <m:ctrlPr>
                          <a:rPr kumimoji="0" lang="en-US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</m:ctrlPr>
                              </m:sSubPr>
                              <m:e>
                                <m:r>
                                  <a:rPr kumimoji="0" lang="en-US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0" lang="en-US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</m:ctrlPr>
                              </m:sSubPr>
                              <m:e>
                                <m:r>
                                  <a:rPr kumimoji="0" lang="en-US" sz="4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4400" b="0" i="0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max</m:t>
                                </m:r>
                              </m:sub>
                            </m:sSub>
                            <m: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 </m:t>
                            </m:r>
                            <m:r>
                              <a:rPr kumimoji="0" lang="en-US" sz="4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𝑐h𝑜𝑠𝑒𝑛</m:t>
                            </m:r>
                          </m:e>
                        </m:d>
                      </m:e>
                    </m:func>
                    <m:r>
                      <a:rPr kumimoji="0" lang="en-US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</m:oMath>
                </a14:m>
                <a:r>
                  <a:rPr kumimoji="0" 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¼</a:t>
                </a:r>
                <a:r>
                  <a:rPr kumimoji="0" lang="en-US" sz="44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60C264-0DA6-48C9-2603-DEC87B485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246" y="11316934"/>
                <a:ext cx="7748595" cy="779701"/>
              </a:xfrm>
              <a:prstGeom prst="rect">
                <a:avLst/>
              </a:prstGeom>
              <a:blipFill>
                <a:blip r:embed="rId7"/>
                <a:stretch>
                  <a:fillRect t="-14844" r="-3226" b="-3671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F93DF4-A90C-7457-2175-E0954B457D1C}"/>
                  </a:ext>
                </a:extLst>
              </p:cNvPr>
              <p:cNvSpPr txBox="1"/>
              <p:nvPr/>
            </p:nvSpPr>
            <p:spPr>
              <a:xfrm>
                <a:off x="9419270" y="2217347"/>
                <a:ext cx="7320467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Lato Regular"/>
                  </a:rPr>
                  <a:t>Can get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fPr>
                      <m:num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Lato Regular"/>
                  </a:rPr>
                  <a:t> using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Lato Regular"/>
                  </a:rPr>
                  <a:t> </a:t>
                </a:r>
                <a:b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Lato Regular"/>
                  </a:rPr>
                </a:b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Lato Regular"/>
                  </a:rPr>
                  <a:t>more careful </a:t>
                </a:r>
                <a:r>
                  <a:rPr kumimoji="0" lang="en-US" sz="3600" b="0" i="0" u="none" strike="noStrike" cap="none" spc="0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Lato Regular"/>
                  </a:rPr>
                  <a:t>anaylsis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Lato Regular"/>
                  </a:rPr>
                  <a:t>!!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F93DF4-A90C-7457-2175-E0954B457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270" y="2217347"/>
                <a:ext cx="7320467" cy="1210588"/>
              </a:xfrm>
              <a:prstGeom prst="rect">
                <a:avLst/>
              </a:prstGeom>
              <a:blipFill>
                <a:blip r:embed="rId8"/>
                <a:stretch>
                  <a:fillRect t="-7576" b="-186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A8FA61B-1CB5-6AAA-6607-7B69EA475679}"/>
              </a:ext>
            </a:extLst>
          </p:cNvPr>
          <p:cNvCxnSpPr>
            <a:cxnSpLocks/>
          </p:cNvCxnSpPr>
          <p:nvPr/>
        </p:nvCxnSpPr>
        <p:spPr>
          <a:xfrm flipH="1">
            <a:off x="6871448" y="2663455"/>
            <a:ext cx="4188985" cy="836830"/>
          </a:xfrm>
          <a:prstGeom prst="straightConnector1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[Alon Awerbuch Azar Buchbinder Naor 03]">
            <a:extLst>
              <a:ext uri="{FF2B5EF4-FFF2-40B4-BE49-F238E27FC236}">
                <a16:creationId xmlns:a16="http://schemas.microsoft.com/office/drawing/2014/main" id="{7C36A9A6-AC23-43F2-BF1E-3AC31B032027}"/>
              </a:ext>
            </a:extLst>
          </p:cNvPr>
          <p:cNvSpPr txBox="1"/>
          <p:nvPr/>
        </p:nvSpPr>
        <p:spPr>
          <a:xfrm>
            <a:off x="17314699" y="119935"/>
            <a:ext cx="6933568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FF9900"/>
                </a:solidFill>
              </a:rPr>
              <a:t>[</a:t>
            </a:r>
            <a:r>
              <a:rPr lang="en-US" sz="2800" dirty="0" err="1">
                <a:solidFill>
                  <a:srgbClr val="FF9900"/>
                </a:solidFill>
              </a:rPr>
              <a:t>Krengel</a:t>
            </a:r>
            <a:r>
              <a:rPr lang="en-US" sz="2800" dirty="0">
                <a:solidFill>
                  <a:srgbClr val="FF9900"/>
                </a:solidFill>
              </a:rPr>
              <a:t> and </a:t>
            </a:r>
            <a:r>
              <a:rPr lang="en-US" sz="2800" dirty="0" err="1">
                <a:solidFill>
                  <a:srgbClr val="FF9900"/>
                </a:solidFill>
              </a:rPr>
              <a:t>Sucheston</a:t>
            </a:r>
            <a:r>
              <a:rPr lang="en-US" sz="2800" dirty="0">
                <a:solidFill>
                  <a:srgbClr val="FF9900"/>
                </a:solidFill>
              </a:rPr>
              <a:t> 78</a:t>
            </a:r>
            <a:r>
              <a:rPr sz="2800" dirty="0">
                <a:solidFill>
                  <a:srgbClr val="FF9900"/>
                </a:solidFill>
              </a:rPr>
              <a:t>]</a:t>
            </a:r>
          </a:p>
        </p:txBody>
      </p:sp>
      <p:sp>
        <p:nvSpPr>
          <p:cNvPr id="24" name="[Alon Awerbuch Azar Buchbinder Naor 03]">
            <a:extLst>
              <a:ext uri="{FF2B5EF4-FFF2-40B4-BE49-F238E27FC236}">
                <a16:creationId xmlns:a16="http://schemas.microsoft.com/office/drawing/2014/main" id="{D1DF5AF1-3756-4A7A-9A84-DCCA1517D5EC}"/>
              </a:ext>
            </a:extLst>
          </p:cNvPr>
          <p:cNvSpPr txBox="1"/>
          <p:nvPr/>
        </p:nvSpPr>
        <p:spPr>
          <a:xfrm>
            <a:off x="16927799" y="560674"/>
            <a:ext cx="7320468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FF9900"/>
                </a:solidFill>
              </a:rPr>
              <a:t>[</a:t>
            </a:r>
            <a:r>
              <a:rPr lang="en-US" sz="2800" dirty="0">
                <a:solidFill>
                  <a:srgbClr val="FF9900"/>
                </a:solidFill>
              </a:rPr>
              <a:t>Rubinstein Wang Weinberg 20</a:t>
            </a:r>
            <a:r>
              <a:rPr sz="2800" dirty="0">
                <a:solidFill>
                  <a:srgbClr val="FF9900"/>
                </a:solidFill>
              </a:rPr>
              <a:t>]</a:t>
            </a:r>
          </a:p>
        </p:txBody>
      </p:sp>
      <p:sp>
        <p:nvSpPr>
          <p:cNvPr id="26" name="[Alon Awerbuch Azar Buchbinder Naor 03]">
            <a:extLst>
              <a:ext uri="{FF2B5EF4-FFF2-40B4-BE49-F238E27FC236}">
                <a16:creationId xmlns:a16="http://schemas.microsoft.com/office/drawing/2014/main" id="{4DD9E337-493A-46A6-80B0-7ECCF59B62BD}"/>
              </a:ext>
            </a:extLst>
          </p:cNvPr>
          <p:cNvSpPr txBox="1"/>
          <p:nvPr/>
        </p:nvSpPr>
        <p:spPr>
          <a:xfrm>
            <a:off x="16672559" y="543096"/>
            <a:ext cx="2917979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FF9900"/>
                </a:solidFill>
              </a:rPr>
              <a:t>[</a:t>
            </a:r>
            <a:r>
              <a:rPr lang="en-US" sz="2800" dirty="0" err="1">
                <a:solidFill>
                  <a:srgbClr val="FF9900"/>
                </a:solidFill>
              </a:rPr>
              <a:t>Kesselhiem</a:t>
            </a:r>
            <a:r>
              <a:rPr lang="en-US" sz="2800" dirty="0">
                <a:solidFill>
                  <a:srgbClr val="FF9900"/>
                </a:solidFill>
              </a:rPr>
              <a:t> 17</a:t>
            </a:r>
            <a:r>
              <a:rPr sz="2800" dirty="0">
                <a:solidFill>
                  <a:srgbClr val="FF99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8327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9" grpId="0"/>
      <p:bldP spid="20" grpId="0"/>
      <p:bldP spid="23" grpId="0" animBg="1"/>
      <p:bldP spid="2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Gotham Bold" pitchFamily="50" charset="0"/>
              </a:rPr>
              <a:t>Steiner Tree</a:t>
            </a:r>
          </a:p>
        </p:txBody>
      </p:sp>
    </p:spTree>
    <p:extLst>
      <p:ext uri="{BB962C8B-B14F-4D97-AF65-F5344CB8AC3E}">
        <p14:creationId xmlns:p14="http://schemas.microsoft.com/office/powerpoint/2010/main" val="15177464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AE3B-E55F-4DC2-B364-257E050D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01C14-4335-4075-9AF4-65F87F0407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8D9A8-85B5-4AF8-B44F-24447ECD4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" y="0"/>
            <a:ext cx="2309889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808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/>
                  <a:t>Metric space. n points arrive over time, maintain a connected tree.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    Goal: minimize cost of tree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chemeClr val="accent5"/>
                    </a:solidFill>
                  </a:rPr>
                  <a:t>Competitive ratio</a:t>
                </a:r>
                <a:r>
                  <a:rPr lang="en-US" sz="48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800" dirty="0"/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:     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Want to minimize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t="-162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Online (Steiner) Tree</a:t>
            </a:r>
            <a:endParaRPr dirty="0"/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2E421D3F-024B-748D-A661-F15481E5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9022" y="5476530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BBEF3617-F932-C905-2E05-90047F4CB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4694" y="7158734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EB7F827F-36FC-181C-FE7C-09C4743AD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9440" y="9850260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5207526C-4F4C-00E8-F9FE-F0F70C357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261" y="7663395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1C5D1335-32E2-3105-AF32-C7F8C7933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3171" y="7999835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405CDBF8-3AC8-1861-4C0D-D513CF6DF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919" y="10186701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A8824EA6-1894-FD0F-1602-9B10F8A29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918" y="6990513"/>
            <a:ext cx="354747" cy="3364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AA2B1A9B-EFF6-4273-9EAD-C57540EAC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3769" y="11027802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7D82F448-2FBC-D397-B429-6F442B9DF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5290" y="4971869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B843C306-07D1-C50F-E6CF-35C5EA1A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2753" y="8336276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701D9126-6483-67E0-C272-F9B802707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5888" y="6485852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6CD77330-E2E5-36F0-7161-1EBAA2987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8425" y="9682040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C785EAB4-D8BA-D0A5-16A1-43A8B211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9529" y="6822293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6" name="Oval 22">
            <a:extLst>
              <a:ext uri="{FF2B5EF4-FFF2-40B4-BE49-F238E27FC236}">
                <a16:creationId xmlns:a16="http://schemas.microsoft.com/office/drawing/2014/main" id="{269532B3-CA02-B5AA-CD6E-4AE96D3D3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58515" y="8672717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52D166AA-8F07-BB60-770E-6C47CFC9B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4783" y="10859581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B023454A-1F49-74F6-4A4B-B7E78AACE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8932" y="5812971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id="{04514BA2-75F8-2067-7F16-D241E6FDA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7410" y="7831615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Oval 28">
            <a:extLst>
              <a:ext uri="{FF2B5EF4-FFF2-40B4-BE49-F238E27FC236}">
                <a16:creationId xmlns:a16="http://schemas.microsoft.com/office/drawing/2014/main" id="{BC74CF9B-45E5-DA34-5CE3-DCC2975F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9022" y="6822293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Oval 30">
            <a:extLst>
              <a:ext uri="{FF2B5EF4-FFF2-40B4-BE49-F238E27FC236}">
                <a16:creationId xmlns:a16="http://schemas.microsoft.com/office/drawing/2014/main" id="{66CB5B36-3CFE-8436-50E3-6578CDFAB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6306" y="10859581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Oval 31">
            <a:extLst>
              <a:ext uri="{FF2B5EF4-FFF2-40B4-BE49-F238E27FC236}">
                <a16:creationId xmlns:a16="http://schemas.microsoft.com/office/drawing/2014/main" id="{8403E014-83D6-F7DF-86CC-F83C9AF78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2067" y="6317632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Oval 32">
            <a:extLst>
              <a:ext uri="{FF2B5EF4-FFF2-40B4-BE49-F238E27FC236}">
                <a16:creationId xmlns:a16="http://schemas.microsoft.com/office/drawing/2014/main" id="{17550EEE-6A07-0C10-7228-015C0BF93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1649" y="9009158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Oval 33">
            <a:extLst>
              <a:ext uri="{FF2B5EF4-FFF2-40B4-BE49-F238E27FC236}">
                <a16:creationId xmlns:a16="http://schemas.microsoft.com/office/drawing/2014/main" id="{EE2AC853-04C5-ED84-56B6-4DE4420ED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918" y="11700684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5" name="Oval 37">
            <a:extLst>
              <a:ext uri="{FF2B5EF4-FFF2-40B4-BE49-F238E27FC236}">
                <a16:creationId xmlns:a16="http://schemas.microsoft.com/office/drawing/2014/main" id="{B6A422E0-0F65-88EE-EAE9-ED28C34C1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197" y="8916569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" name="Oval 38">
            <a:extLst>
              <a:ext uri="{FF2B5EF4-FFF2-40B4-BE49-F238E27FC236}">
                <a16:creationId xmlns:a16="http://schemas.microsoft.com/office/drawing/2014/main" id="{90D13D6E-A117-1CBE-5ED3-B431E698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0037" y="6485852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Oval 41">
            <a:extLst>
              <a:ext uri="{FF2B5EF4-FFF2-40B4-BE49-F238E27FC236}">
                <a16:creationId xmlns:a16="http://schemas.microsoft.com/office/drawing/2014/main" id="{FE6F1E42-3111-817B-3263-CB3246CDF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3678" y="6822293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Oval 42">
            <a:extLst>
              <a:ext uri="{FF2B5EF4-FFF2-40B4-BE49-F238E27FC236}">
                <a16:creationId xmlns:a16="http://schemas.microsoft.com/office/drawing/2014/main" id="{B0AF093F-7C9A-F257-665D-A91FB09C2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5290" y="9009158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" name="Oval 43">
            <a:extLst>
              <a:ext uri="{FF2B5EF4-FFF2-40B4-BE49-F238E27FC236}">
                <a16:creationId xmlns:a16="http://schemas.microsoft.com/office/drawing/2014/main" id="{8E9FBE0E-DE2B-4F2D-32BE-47DD8683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2067" y="11700684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Oval 44">
            <a:extLst>
              <a:ext uri="{FF2B5EF4-FFF2-40B4-BE49-F238E27FC236}">
                <a16:creationId xmlns:a16="http://schemas.microsoft.com/office/drawing/2014/main" id="{BC1A3D88-4376-D27D-23D1-90EA866E4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9947" y="9177378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Oval 38">
            <a:extLst>
              <a:ext uri="{FF2B5EF4-FFF2-40B4-BE49-F238E27FC236}">
                <a16:creationId xmlns:a16="http://schemas.microsoft.com/office/drawing/2014/main" id="{99F26908-9A9E-DFBF-83F4-5594634AC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6813" y="7831615"/>
            <a:ext cx="354747" cy="336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B4C0B8-2F28-4495-0BAC-D82C0631E1FB}"/>
              </a:ext>
            </a:extLst>
          </p:cNvPr>
          <p:cNvCxnSpPr>
            <a:cxnSpLocks/>
            <a:stCxn id="9" idx="4"/>
            <a:endCxn id="7" idx="7"/>
          </p:cNvCxnSpPr>
          <p:nvPr/>
        </p:nvCxnSpPr>
        <p:spPr>
          <a:xfrm flipH="1">
            <a:off x="19045967" y="7326953"/>
            <a:ext cx="229325" cy="722152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52B9A2-2C76-A6AA-6093-4D7AF2182FCB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18920545" y="8336275"/>
            <a:ext cx="354748" cy="1850426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B0DFAC4-5344-2AB3-834C-B1C3B370A627}"/>
              </a:ext>
            </a:extLst>
          </p:cNvPr>
          <p:cNvCxnSpPr>
            <a:cxnSpLocks/>
            <a:stCxn id="9" idx="7"/>
            <a:endCxn id="26" idx="3"/>
          </p:cNvCxnSpPr>
          <p:nvPr/>
        </p:nvCxnSpPr>
        <p:spPr>
          <a:xfrm flipV="1">
            <a:off x="19400714" y="6773022"/>
            <a:ext cx="281274" cy="266761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568BD4-0DC5-56F2-5EE7-33C62BE2BDA4}"/>
              </a:ext>
            </a:extLst>
          </p:cNvPr>
          <p:cNvCxnSpPr>
            <a:stCxn id="26" idx="7"/>
            <a:endCxn id="2" idx="3"/>
          </p:cNvCxnSpPr>
          <p:nvPr/>
        </p:nvCxnSpPr>
        <p:spPr>
          <a:xfrm flipV="1">
            <a:off x="19932833" y="5763700"/>
            <a:ext cx="1168140" cy="771422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22B6183-4CB2-E0F3-FBE7-4237F918901A}"/>
              </a:ext>
            </a:extLst>
          </p:cNvPr>
          <p:cNvCxnSpPr>
            <a:stCxn id="18" idx="5"/>
            <a:endCxn id="26" idx="1"/>
          </p:cNvCxnSpPr>
          <p:nvPr/>
        </p:nvCxnSpPr>
        <p:spPr>
          <a:xfrm>
            <a:off x="17981728" y="6100141"/>
            <a:ext cx="1700260" cy="434981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EC8B2F-B797-7C65-65DA-A85AE3C36258}"/>
              </a:ext>
            </a:extLst>
          </p:cNvPr>
          <p:cNvCxnSpPr>
            <a:stCxn id="30" idx="7"/>
            <a:endCxn id="7" idx="3"/>
          </p:cNvCxnSpPr>
          <p:nvPr/>
        </p:nvCxnSpPr>
        <p:spPr>
          <a:xfrm flipV="1">
            <a:off x="16562743" y="8287005"/>
            <a:ext cx="2232379" cy="93964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4AD98D1-9FCF-DFEE-81C6-77678FA5DCF8}"/>
              </a:ext>
            </a:extLst>
          </p:cNvPr>
          <p:cNvCxnSpPr>
            <a:stCxn id="25" idx="7"/>
            <a:endCxn id="7" idx="3"/>
          </p:cNvCxnSpPr>
          <p:nvPr/>
        </p:nvCxnSpPr>
        <p:spPr>
          <a:xfrm flipV="1">
            <a:off x="17948993" y="8287005"/>
            <a:ext cx="846129" cy="67883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5AB8FB-3371-1D3C-E35B-3F3463968378}"/>
                  </a:ext>
                </a:extLst>
              </p:cNvPr>
              <p:cNvSpPr txBox="1"/>
              <p:nvPr/>
            </p:nvSpPr>
            <p:spPr>
              <a:xfrm>
                <a:off x="18373282" y="7655128"/>
                <a:ext cx="486736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5AB8FB-3371-1D3C-E35B-3F3463968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282" y="7655128"/>
                <a:ext cx="486736" cy="471924"/>
              </a:xfrm>
              <a:prstGeom prst="rect">
                <a:avLst/>
              </a:prstGeom>
              <a:blipFill>
                <a:blip r:embed="rId3"/>
                <a:stretch>
                  <a:fillRect l="-5000" b="-25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A33E60-14DB-CB5B-156B-63AF4E9EE5EA}"/>
                  </a:ext>
                </a:extLst>
              </p:cNvPr>
              <p:cNvSpPr txBox="1"/>
              <p:nvPr/>
            </p:nvSpPr>
            <p:spPr>
              <a:xfrm>
                <a:off x="19465504" y="9782518"/>
                <a:ext cx="493853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A33E60-14DB-CB5B-156B-63AF4E9E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504" y="9782518"/>
                <a:ext cx="493853" cy="471924"/>
              </a:xfrm>
              <a:prstGeom prst="rect">
                <a:avLst/>
              </a:prstGeom>
              <a:blipFill>
                <a:blip r:embed="rId4"/>
                <a:stretch>
                  <a:fillRect l="-4938" b="-25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02C3720-BAEE-2383-A8B2-05B50A62ADCF}"/>
                  </a:ext>
                </a:extLst>
              </p:cNvPr>
              <p:cNvSpPr txBox="1"/>
              <p:nvPr/>
            </p:nvSpPr>
            <p:spPr>
              <a:xfrm>
                <a:off x="21334215" y="5745229"/>
                <a:ext cx="493853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02C3720-BAEE-2383-A8B2-05B50A62A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215" y="5745229"/>
                <a:ext cx="493853" cy="471924"/>
              </a:xfrm>
              <a:prstGeom prst="rect">
                <a:avLst/>
              </a:prstGeom>
              <a:blipFill>
                <a:blip r:embed="rId5"/>
                <a:stretch>
                  <a:fillRect l="-6173" b="-256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CD095D-4E86-BB2C-EEBA-168B9101C187}"/>
                  </a:ext>
                </a:extLst>
              </p:cNvPr>
              <p:cNvSpPr txBox="1"/>
              <p:nvPr/>
            </p:nvSpPr>
            <p:spPr>
              <a:xfrm>
                <a:off x="17429980" y="5989081"/>
                <a:ext cx="480709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CD095D-4E86-BB2C-EEBA-168B9101C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980" y="5989081"/>
                <a:ext cx="480709" cy="471924"/>
              </a:xfrm>
              <a:prstGeom prst="rect">
                <a:avLst/>
              </a:prstGeom>
              <a:blipFill>
                <a:blip r:embed="rId6"/>
                <a:stretch>
                  <a:fillRect l="-5063" b="-256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846EEE5-23DE-1073-9967-F5E0616E657C}"/>
                  </a:ext>
                </a:extLst>
              </p:cNvPr>
              <p:cNvSpPr txBox="1"/>
              <p:nvPr/>
            </p:nvSpPr>
            <p:spPr>
              <a:xfrm>
                <a:off x="16190393" y="8625478"/>
                <a:ext cx="493853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846EEE5-23DE-1073-9967-F5E0616E6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393" y="8625478"/>
                <a:ext cx="493853" cy="471924"/>
              </a:xfrm>
              <a:prstGeom prst="rect">
                <a:avLst/>
              </a:prstGeom>
              <a:blipFill>
                <a:blip r:embed="rId7"/>
                <a:stretch>
                  <a:fillRect l="-6173" b="-389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B9A581-27C1-A1A3-2763-7D506C9F9C6D}"/>
                  </a:ext>
                </a:extLst>
              </p:cNvPr>
              <p:cNvSpPr txBox="1"/>
              <p:nvPr/>
            </p:nvSpPr>
            <p:spPr>
              <a:xfrm>
                <a:off x="17443852" y="9134271"/>
                <a:ext cx="493853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B9A581-27C1-A1A3-2763-7D506C9F9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852" y="9134271"/>
                <a:ext cx="493853" cy="471924"/>
              </a:xfrm>
              <a:prstGeom prst="rect">
                <a:avLst/>
              </a:prstGeom>
              <a:blipFill>
                <a:blip r:embed="rId8"/>
                <a:stretch>
                  <a:fillRect l="-6173" b="-256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[Alon Awerbuch Azar Buchbinder Naor 03]">
            <a:extLst>
              <a:ext uri="{FF2B5EF4-FFF2-40B4-BE49-F238E27FC236}">
                <a16:creationId xmlns:a16="http://schemas.microsoft.com/office/drawing/2014/main" id="{8AB3A869-D875-4C67-9207-C949FBEEE5A1}"/>
              </a:ext>
            </a:extLst>
          </p:cNvPr>
          <p:cNvSpPr txBox="1"/>
          <p:nvPr/>
        </p:nvSpPr>
        <p:spPr>
          <a:xfrm>
            <a:off x="17334825" y="13181670"/>
            <a:ext cx="6933568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FF9900"/>
                </a:solidFill>
              </a:rPr>
              <a:t>[</a:t>
            </a:r>
            <a:r>
              <a:rPr lang="en-US" sz="2800" dirty="0" err="1">
                <a:solidFill>
                  <a:srgbClr val="FF9900"/>
                </a:solidFill>
              </a:rPr>
              <a:t>Imase</a:t>
            </a:r>
            <a:r>
              <a:rPr lang="en-US" sz="2800" dirty="0">
                <a:solidFill>
                  <a:srgbClr val="FF9900"/>
                </a:solidFill>
              </a:rPr>
              <a:t> Waxman 91</a:t>
            </a:r>
            <a:r>
              <a:rPr sz="2800" dirty="0">
                <a:solidFill>
                  <a:srgbClr val="FF99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1062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8" grpId="0" animBg="1"/>
      <p:bldP spid="25" grpId="0" animBg="1"/>
      <p:bldP spid="30" grpId="0" animBg="1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online (</a:t>
            </a:r>
            <a:r>
              <a:rPr lang="en-US" dirty="0" err="1"/>
              <a:t>steiner</a:t>
            </a:r>
            <a:r>
              <a:rPr lang="en-US" dirty="0"/>
              <a:t>) tree</a:t>
            </a:r>
            <a:endParaRPr dirty="0"/>
          </a:p>
        </p:txBody>
      </p:sp>
      <p:sp>
        <p:nvSpPr>
          <p:cNvPr id="5" name="[Alon Awerbuch Azar Buchbinder Naor 03]">
            <a:extLst>
              <a:ext uri="{FF2B5EF4-FFF2-40B4-BE49-F238E27FC236}">
                <a16:creationId xmlns:a16="http://schemas.microsoft.com/office/drawing/2014/main" id="{69C7657B-9A22-5E17-1C8D-23B7D0AA9F18}"/>
              </a:ext>
            </a:extLst>
          </p:cNvPr>
          <p:cNvSpPr txBox="1"/>
          <p:nvPr/>
        </p:nvSpPr>
        <p:spPr>
          <a:xfrm>
            <a:off x="17334825" y="13181670"/>
            <a:ext cx="6933568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FF9900"/>
                </a:solidFill>
              </a:rPr>
              <a:t>[</a:t>
            </a:r>
            <a:r>
              <a:rPr lang="en-US" sz="2800" dirty="0" err="1">
                <a:solidFill>
                  <a:srgbClr val="FF9900"/>
                </a:solidFill>
              </a:rPr>
              <a:t>Imase</a:t>
            </a:r>
            <a:r>
              <a:rPr lang="en-US" sz="2800" dirty="0">
                <a:solidFill>
                  <a:srgbClr val="FF9900"/>
                </a:solidFill>
              </a:rPr>
              <a:t> Waxman 91</a:t>
            </a:r>
            <a:r>
              <a:rPr sz="2800" dirty="0">
                <a:solidFill>
                  <a:srgbClr val="FF9900"/>
                </a:solidFill>
              </a:rPr>
              <a:t>]</a:t>
            </a:r>
          </a:p>
        </p:txBody>
      </p:sp>
      <p:sp>
        <p:nvSpPr>
          <p:cNvPr id="41" name="Goal: pick smallest # sets to cover all elements.">
            <a:extLst>
              <a:ext uri="{FF2B5EF4-FFF2-40B4-BE49-F238E27FC236}">
                <a16:creationId xmlns:a16="http://schemas.microsoft.com/office/drawing/2014/main" id="{36F5A509-6F56-4C85-A48A-0DA1A15E65C3}"/>
              </a:ext>
            </a:extLst>
          </p:cNvPr>
          <p:cNvSpPr txBox="1"/>
          <p:nvPr/>
        </p:nvSpPr>
        <p:spPr>
          <a:xfrm>
            <a:off x="1608731" y="10568999"/>
            <a:ext cx="993365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Thm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2:</a:t>
            </a:r>
            <a:r>
              <a:rPr lang="en-US" dirty="0"/>
              <a:t> no online algorithm can do better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Goal: pick smallest # sets to cover all elements.">
                <a:extLst>
                  <a:ext uri="{FF2B5EF4-FFF2-40B4-BE49-F238E27FC236}">
                    <a16:creationId xmlns:a16="http://schemas.microsoft.com/office/drawing/2014/main" id="{5FE9B98D-6F50-44C6-9BCB-167438CA649D}"/>
                  </a:ext>
                </a:extLst>
              </p:cNvPr>
              <p:cNvSpPr txBox="1"/>
              <p:nvPr/>
            </p:nvSpPr>
            <p:spPr>
              <a:xfrm>
                <a:off x="1608731" y="9370310"/>
                <a:ext cx="9933653" cy="7181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defRPr sz="4000"/>
                </a:lvl1pPr>
              </a:lstStyle>
              <a:p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Thm 1:</a:t>
                </a:r>
                <a:r>
                  <a:rPr lang="en-US" dirty="0"/>
                  <a:t> greedy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competitive</a:t>
                </a:r>
              </a:p>
            </p:txBody>
          </p:sp>
        </mc:Choice>
        <mc:Fallback xmlns="">
          <p:sp>
            <p:nvSpPr>
              <p:cNvPr id="44" name="Goal: pick smallest # sets to cover all elements.">
                <a:extLst>
                  <a:ext uri="{FF2B5EF4-FFF2-40B4-BE49-F238E27FC236}">
                    <a16:creationId xmlns:a16="http://schemas.microsoft.com/office/drawing/2014/main" id="{5FE9B98D-6F50-44C6-9BCB-167438CA6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731" y="9370310"/>
                <a:ext cx="9933653" cy="718145"/>
              </a:xfrm>
              <a:prstGeom prst="rect">
                <a:avLst/>
              </a:prstGeom>
              <a:blipFill>
                <a:blip r:embed="rId2"/>
                <a:stretch>
                  <a:fillRect l="-2578" t="-13559" b="-3559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62">
            <a:extLst>
              <a:ext uri="{FF2B5EF4-FFF2-40B4-BE49-F238E27FC236}">
                <a16:creationId xmlns:a16="http://schemas.microsoft.com/office/drawing/2014/main" id="{F6A2400C-1329-494F-A054-275F34A0AB15}"/>
              </a:ext>
            </a:extLst>
          </p:cNvPr>
          <p:cNvGrpSpPr/>
          <p:nvPr/>
        </p:nvGrpSpPr>
        <p:grpSpPr>
          <a:xfrm>
            <a:off x="14556316" y="6858000"/>
            <a:ext cx="6803130" cy="4587120"/>
            <a:chOff x="2786347" y="3627662"/>
            <a:chExt cx="3157253" cy="2392138"/>
          </a:xfrm>
        </p:grpSpPr>
        <p:sp>
          <p:nvSpPr>
            <p:cNvPr id="40" name="Line 206">
              <a:extLst>
                <a:ext uri="{FF2B5EF4-FFF2-40B4-BE49-F238E27FC236}">
                  <a16:creationId xmlns:a16="http://schemas.microsoft.com/office/drawing/2014/main" id="{47E155FC-478F-4347-BBFD-82544EBF4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5954" y="3680667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07">
              <a:extLst>
                <a:ext uri="{FF2B5EF4-FFF2-40B4-BE49-F238E27FC236}">
                  <a16:creationId xmlns:a16="http://schemas.microsoft.com/office/drawing/2014/main" id="{AFD29A21-B476-4A6B-929A-084A2D573B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9411" y="3684124"/>
              <a:ext cx="1152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08">
              <a:extLst>
                <a:ext uri="{FF2B5EF4-FFF2-40B4-BE49-F238E27FC236}">
                  <a16:creationId xmlns:a16="http://schemas.microsoft.com/office/drawing/2014/main" id="{CAC7904A-2355-484F-82B8-94B62887F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0563" y="3687581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9">
              <a:extLst>
                <a:ext uri="{FF2B5EF4-FFF2-40B4-BE49-F238E27FC236}">
                  <a16:creationId xmlns:a16="http://schemas.microsoft.com/office/drawing/2014/main" id="{C856E6B9-B3B1-4AA9-9030-BE3476EB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935" y="5101431"/>
              <a:ext cx="33416" cy="3226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0"/>
                </a:cxn>
                <a:cxn ang="0">
                  <a:pos x="24" y="4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27" y="21"/>
                </a:cxn>
                <a:cxn ang="0">
                  <a:pos x="24" y="24"/>
                </a:cxn>
                <a:cxn ang="0">
                  <a:pos x="18" y="28"/>
                </a:cxn>
                <a:cxn ang="0">
                  <a:pos x="11" y="28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2" y="21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1" y="0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8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10">
              <a:extLst>
                <a:ext uri="{FF2B5EF4-FFF2-40B4-BE49-F238E27FC236}">
                  <a16:creationId xmlns:a16="http://schemas.microsoft.com/office/drawing/2014/main" id="{F4899C3C-DDC4-41DD-AED5-D890B8D6D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1047" y="5117563"/>
              <a:ext cx="2305" cy="806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11">
              <a:extLst>
                <a:ext uri="{FF2B5EF4-FFF2-40B4-BE49-F238E27FC236}">
                  <a16:creationId xmlns:a16="http://schemas.microsoft.com/office/drawing/2014/main" id="{055ACF7A-2B04-4A16-98E1-8EFCFC048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7590" y="5125629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12">
              <a:extLst>
                <a:ext uri="{FF2B5EF4-FFF2-40B4-BE49-F238E27FC236}">
                  <a16:creationId xmlns:a16="http://schemas.microsoft.com/office/drawing/2014/main" id="{F3AD8C9A-A5E4-4079-A201-10CBB8954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0676" y="5129086"/>
              <a:ext cx="6914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13">
              <a:extLst>
                <a:ext uri="{FF2B5EF4-FFF2-40B4-BE49-F238E27FC236}">
                  <a16:creationId xmlns:a16="http://schemas.microsoft.com/office/drawing/2014/main" id="{554ED05C-031A-40FC-AD19-5CEE2CD9CE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2610" y="5133695"/>
              <a:ext cx="8066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14">
              <a:extLst>
                <a:ext uri="{FF2B5EF4-FFF2-40B4-BE49-F238E27FC236}">
                  <a16:creationId xmlns:a16="http://schemas.microsoft.com/office/drawing/2014/main" id="{6B89300D-B76C-4E7F-B8A7-0366BECB2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9153" y="5131390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15">
              <a:extLst>
                <a:ext uri="{FF2B5EF4-FFF2-40B4-BE49-F238E27FC236}">
                  <a16:creationId xmlns:a16="http://schemas.microsoft.com/office/drawing/2014/main" id="{20CD00B3-684C-40C7-A356-8A9BDB709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4544" y="5129086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16">
              <a:extLst>
                <a:ext uri="{FF2B5EF4-FFF2-40B4-BE49-F238E27FC236}">
                  <a16:creationId xmlns:a16="http://schemas.microsoft.com/office/drawing/2014/main" id="{7147BC76-C241-433A-BC78-24B2F830D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2240" y="5125629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17">
              <a:extLst>
                <a:ext uri="{FF2B5EF4-FFF2-40B4-BE49-F238E27FC236}">
                  <a16:creationId xmlns:a16="http://schemas.microsoft.com/office/drawing/2014/main" id="{34A9D2F7-CD5D-4F6B-A093-F6991B4C0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59935" y="5117563"/>
              <a:ext cx="2305" cy="806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18">
              <a:extLst>
                <a:ext uri="{FF2B5EF4-FFF2-40B4-BE49-F238E27FC236}">
                  <a16:creationId xmlns:a16="http://schemas.microsoft.com/office/drawing/2014/main" id="{32CE9D37-2A9B-42AF-ADCD-AF034724DB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9935" y="5112954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19">
              <a:extLst>
                <a:ext uri="{FF2B5EF4-FFF2-40B4-BE49-F238E27FC236}">
                  <a16:creationId xmlns:a16="http://schemas.microsoft.com/office/drawing/2014/main" id="{C484C544-8344-46FF-9315-28A9E4E83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1087" y="5109497"/>
              <a:ext cx="1152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20">
              <a:extLst>
                <a:ext uri="{FF2B5EF4-FFF2-40B4-BE49-F238E27FC236}">
                  <a16:creationId xmlns:a16="http://schemas.microsoft.com/office/drawing/2014/main" id="{2107C7F9-6121-40B3-B60D-2AEB9594A8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2240" y="5106040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21">
              <a:extLst>
                <a:ext uri="{FF2B5EF4-FFF2-40B4-BE49-F238E27FC236}">
                  <a16:creationId xmlns:a16="http://schemas.microsoft.com/office/drawing/2014/main" id="{3EA8D617-54F8-4E70-AE28-9FFBB5BCCE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544" y="5103736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22">
              <a:extLst>
                <a:ext uri="{FF2B5EF4-FFF2-40B4-BE49-F238E27FC236}">
                  <a16:creationId xmlns:a16="http://schemas.microsoft.com/office/drawing/2014/main" id="{2FA807E7-FF96-4C7B-AB81-F54AE893C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9153" y="5101431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23">
              <a:extLst>
                <a:ext uri="{FF2B5EF4-FFF2-40B4-BE49-F238E27FC236}">
                  <a16:creationId xmlns:a16="http://schemas.microsoft.com/office/drawing/2014/main" id="{16DDB3DF-B9A6-4861-98E8-2A4E23D49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610" y="5101431"/>
              <a:ext cx="8066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24">
              <a:extLst>
                <a:ext uri="{FF2B5EF4-FFF2-40B4-BE49-F238E27FC236}">
                  <a16:creationId xmlns:a16="http://schemas.microsoft.com/office/drawing/2014/main" id="{DEEF4643-14F6-4229-BB7B-C972D63E8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676" y="5101431"/>
              <a:ext cx="6914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25">
              <a:extLst>
                <a:ext uri="{FF2B5EF4-FFF2-40B4-BE49-F238E27FC236}">
                  <a16:creationId xmlns:a16="http://schemas.microsoft.com/office/drawing/2014/main" id="{2AAE6617-524C-4DFA-9962-DD282A55E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590" y="5106040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226">
              <a:extLst>
                <a:ext uri="{FF2B5EF4-FFF2-40B4-BE49-F238E27FC236}">
                  <a16:creationId xmlns:a16="http://schemas.microsoft.com/office/drawing/2014/main" id="{B5617C0C-5CA1-4E16-831A-D8517F8AF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047" y="5109497"/>
              <a:ext cx="1152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227">
              <a:extLst>
                <a:ext uri="{FF2B5EF4-FFF2-40B4-BE49-F238E27FC236}">
                  <a16:creationId xmlns:a16="http://schemas.microsoft.com/office/drawing/2014/main" id="{4D5FF063-C641-409A-BCEA-3647C1CC2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2199" y="5112954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28">
              <a:extLst>
                <a:ext uri="{FF2B5EF4-FFF2-40B4-BE49-F238E27FC236}">
                  <a16:creationId xmlns:a16="http://schemas.microsoft.com/office/drawing/2014/main" id="{A20FCBF5-C118-44E5-BE2C-D034452C2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483" y="4904391"/>
              <a:ext cx="33416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29" y="14"/>
                </a:cxn>
                <a:cxn ang="0">
                  <a:pos x="28" y="19"/>
                </a:cxn>
                <a:cxn ang="0">
                  <a:pos x="26" y="23"/>
                </a:cxn>
                <a:cxn ang="0">
                  <a:pos x="23" y="26"/>
                </a:cxn>
                <a:cxn ang="0">
                  <a:pos x="19" y="28"/>
                </a:cxn>
                <a:cxn ang="0">
                  <a:pos x="14" y="29"/>
                </a:cxn>
                <a:cxn ang="0">
                  <a:pos x="9" y="28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9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229">
              <a:extLst>
                <a:ext uri="{FF2B5EF4-FFF2-40B4-BE49-F238E27FC236}">
                  <a16:creationId xmlns:a16="http://schemas.microsoft.com/office/drawing/2014/main" id="{BEAF771B-A16F-41CD-8116-A0F433241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1747" y="4920523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30">
              <a:extLst>
                <a:ext uri="{FF2B5EF4-FFF2-40B4-BE49-F238E27FC236}">
                  <a16:creationId xmlns:a16="http://schemas.microsoft.com/office/drawing/2014/main" id="{1121D49E-995D-4325-9E77-259AA1F85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9442" y="4926284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231">
              <a:extLst>
                <a:ext uri="{FF2B5EF4-FFF2-40B4-BE49-F238E27FC236}">
                  <a16:creationId xmlns:a16="http://schemas.microsoft.com/office/drawing/2014/main" id="{E52A1633-AA71-4CE7-862D-D3BB0F882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986" y="4930893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32">
              <a:extLst>
                <a:ext uri="{FF2B5EF4-FFF2-40B4-BE49-F238E27FC236}">
                  <a16:creationId xmlns:a16="http://schemas.microsoft.com/office/drawing/2014/main" id="{C3B99CD3-FC8F-4BCE-92ED-7E068341B2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1376" y="4934350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233">
              <a:extLst>
                <a:ext uri="{FF2B5EF4-FFF2-40B4-BE49-F238E27FC236}">
                  <a16:creationId xmlns:a16="http://schemas.microsoft.com/office/drawing/2014/main" id="{3C2A0579-80C0-4AA3-A98D-7A6C99174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5615" y="4936655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34">
              <a:extLst>
                <a:ext uri="{FF2B5EF4-FFF2-40B4-BE49-F238E27FC236}">
                  <a16:creationId xmlns:a16="http://schemas.microsoft.com/office/drawing/2014/main" id="{5CFDAE33-6A7E-4BD4-9206-1AD914E18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9854" y="4936655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235">
              <a:extLst>
                <a:ext uri="{FF2B5EF4-FFF2-40B4-BE49-F238E27FC236}">
                  <a16:creationId xmlns:a16="http://schemas.microsoft.com/office/drawing/2014/main" id="{A9B83E85-FB7A-49AC-A395-AED23373E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5245" y="4934350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236">
              <a:extLst>
                <a:ext uri="{FF2B5EF4-FFF2-40B4-BE49-F238E27FC236}">
                  <a16:creationId xmlns:a16="http://schemas.microsoft.com/office/drawing/2014/main" id="{07A73BAF-2D3A-490D-883B-1024087FA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2940" y="4930893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37">
              <a:extLst>
                <a:ext uri="{FF2B5EF4-FFF2-40B4-BE49-F238E27FC236}">
                  <a16:creationId xmlns:a16="http://schemas.microsoft.com/office/drawing/2014/main" id="{01D1F66F-3E35-4E32-B9C5-39BFF0A8B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0635" y="4926284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38">
              <a:extLst>
                <a:ext uri="{FF2B5EF4-FFF2-40B4-BE49-F238E27FC236}">
                  <a16:creationId xmlns:a16="http://schemas.microsoft.com/office/drawing/2014/main" id="{90A5C805-3746-4673-837D-7CEEDCB6F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09483" y="4920523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39">
              <a:extLst>
                <a:ext uri="{FF2B5EF4-FFF2-40B4-BE49-F238E27FC236}">
                  <a16:creationId xmlns:a16="http://schemas.microsoft.com/office/drawing/2014/main" id="{0487594D-B977-4604-97E0-8B674372F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9483" y="4914761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40">
              <a:extLst>
                <a:ext uri="{FF2B5EF4-FFF2-40B4-BE49-F238E27FC236}">
                  <a16:creationId xmlns:a16="http://schemas.microsoft.com/office/drawing/2014/main" id="{1C1C3C7B-2272-47DF-9AE2-6F2ABA8966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0635" y="4911304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241">
              <a:extLst>
                <a:ext uri="{FF2B5EF4-FFF2-40B4-BE49-F238E27FC236}">
                  <a16:creationId xmlns:a16="http://schemas.microsoft.com/office/drawing/2014/main" id="{44F05E6B-89F9-4866-A3AF-6518ECDD5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940" y="4907848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242">
              <a:extLst>
                <a:ext uri="{FF2B5EF4-FFF2-40B4-BE49-F238E27FC236}">
                  <a16:creationId xmlns:a16="http://schemas.microsoft.com/office/drawing/2014/main" id="{6F6CDC4A-F789-484C-B22D-FF6F4793E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5245" y="4905543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243">
              <a:extLst>
                <a:ext uri="{FF2B5EF4-FFF2-40B4-BE49-F238E27FC236}">
                  <a16:creationId xmlns:a16="http://schemas.microsoft.com/office/drawing/2014/main" id="{3D3BA4A7-0B66-422A-9513-435642B45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854" y="4904391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244">
              <a:extLst>
                <a:ext uri="{FF2B5EF4-FFF2-40B4-BE49-F238E27FC236}">
                  <a16:creationId xmlns:a16="http://schemas.microsoft.com/office/drawing/2014/main" id="{A938CB96-456E-466F-9FB6-886170289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5615" y="4904391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245">
              <a:extLst>
                <a:ext uri="{FF2B5EF4-FFF2-40B4-BE49-F238E27FC236}">
                  <a16:creationId xmlns:a16="http://schemas.microsoft.com/office/drawing/2014/main" id="{7C7F170C-CE80-40C8-9311-9B6CAC4AA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376" y="4905543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246">
              <a:extLst>
                <a:ext uri="{FF2B5EF4-FFF2-40B4-BE49-F238E27FC236}">
                  <a16:creationId xmlns:a16="http://schemas.microsoft.com/office/drawing/2014/main" id="{7521684C-8E8C-4426-85CE-946255903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986" y="4907848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247">
              <a:extLst>
                <a:ext uri="{FF2B5EF4-FFF2-40B4-BE49-F238E27FC236}">
                  <a16:creationId xmlns:a16="http://schemas.microsoft.com/office/drawing/2014/main" id="{DB16A4C9-F685-4B92-8B93-CEA20ABF1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442" y="4911304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48">
              <a:extLst>
                <a:ext uri="{FF2B5EF4-FFF2-40B4-BE49-F238E27FC236}">
                  <a16:creationId xmlns:a16="http://schemas.microsoft.com/office/drawing/2014/main" id="{9202DA14-D452-40F6-B810-5C1DFD40D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1747" y="4914761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9">
              <a:extLst>
                <a:ext uri="{FF2B5EF4-FFF2-40B4-BE49-F238E27FC236}">
                  <a16:creationId xmlns:a16="http://schemas.microsoft.com/office/drawing/2014/main" id="{F0AE7A85-84E1-4F9C-97BE-97100DDD0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427" y="5542755"/>
              <a:ext cx="33416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3"/>
                </a:cxn>
                <a:cxn ang="0">
                  <a:pos x="23" y="26"/>
                </a:cxn>
                <a:cxn ang="0">
                  <a:pos x="19" y="28"/>
                </a:cxn>
                <a:cxn ang="0">
                  <a:pos x="14" y="29"/>
                </a:cxn>
                <a:cxn ang="0">
                  <a:pos x="9" y="28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9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50">
              <a:extLst>
                <a:ext uri="{FF2B5EF4-FFF2-40B4-BE49-F238E27FC236}">
                  <a16:creationId xmlns:a16="http://schemas.microsoft.com/office/drawing/2014/main" id="{9F58702D-AEF0-461C-9E2F-2F5D5B486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9691" y="5560039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51">
              <a:extLst>
                <a:ext uri="{FF2B5EF4-FFF2-40B4-BE49-F238E27FC236}">
                  <a16:creationId xmlns:a16="http://schemas.microsoft.com/office/drawing/2014/main" id="{DEAE3186-74A7-4B6B-BCEB-BF047A967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7386" y="5565801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52">
              <a:extLst>
                <a:ext uri="{FF2B5EF4-FFF2-40B4-BE49-F238E27FC236}">
                  <a16:creationId xmlns:a16="http://schemas.microsoft.com/office/drawing/2014/main" id="{0B529EA2-D615-4ABA-B477-84D563761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3930" y="5569258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53">
              <a:extLst>
                <a:ext uri="{FF2B5EF4-FFF2-40B4-BE49-F238E27FC236}">
                  <a16:creationId xmlns:a16="http://schemas.microsoft.com/office/drawing/2014/main" id="{1528DC1C-1D34-496A-8474-D3B5877A9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9320" y="5572714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254">
              <a:extLst>
                <a:ext uri="{FF2B5EF4-FFF2-40B4-BE49-F238E27FC236}">
                  <a16:creationId xmlns:a16="http://schemas.microsoft.com/office/drawing/2014/main" id="{108D7049-5687-4EC3-938E-EE89AEA6C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3559" y="5575019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255">
              <a:extLst>
                <a:ext uri="{FF2B5EF4-FFF2-40B4-BE49-F238E27FC236}">
                  <a16:creationId xmlns:a16="http://schemas.microsoft.com/office/drawing/2014/main" id="{AC0C4819-06DA-4A8A-8FF0-91DC04BFC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17798" y="5575019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256">
              <a:extLst>
                <a:ext uri="{FF2B5EF4-FFF2-40B4-BE49-F238E27FC236}">
                  <a16:creationId xmlns:a16="http://schemas.microsoft.com/office/drawing/2014/main" id="{9C274F8A-B4F6-45BB-90A6-F5C2AF6B8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13189" y="5572714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257">
              <a:extLst>
                <a:ext uri="{FF2B5EF4-FFF2-40B4-BE49-F238E27FC236}">
                  <a16:creationId xmlns:a16="http://schemas.microsoft.com/office/drawing/2014/main" id="{E98BB297-4EA9-4DA8-B596-327BAEEBD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10884" y="5569258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258">
              <a:extLst>
                <a:ext uri="{FF2B5EF4-FFF2-40B4-BE49-F238E27FC236}">
                  <a16:creationId xmlns:a16="http://schemas.microsoft.com/office/drawing/2014/main" id="{46ADE545-99DC-4786-B31D-2831241C98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579" y="5565801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259">
              <a:extLst>
                <a:ext uri="{FF2B5EF4-FFF2-40B4-BE49-F238E27FC236}">
                  <a16:creationId xmlns:a16="http://schemas.microsoft.com/office/drawing/2014/main" id="{176AA63C-FD93-4212-AEA8-7B8CDD478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7427" y="5560039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260">
              <a:extLst>
                <a:ext uri="{FF2B5EF4-FFF2-40B4-BE49-F238E27FC236}">
                  <a16:creationId xmlns:a16="http://schemas.microsoft.com/office/drawing/2014/main" id="{0CA1D250-2E27-4404-BA46-200684EE41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7427" y="5554278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261">
              <a:extLst>
                <a:ext uri="{FF2B5EF4-FFF2-40B4-BE49-F238E27FC236}">
                  <a16:creationId xmlns:a16="http://schemas.microsoft.com/office/drawing/2014/main" id="{523FF20E-7899-4259-96C2-2CEB6B4A7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579" y="5549669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262">
              <a:extLst>
                <a:ext uri="{FF2B5EF4-FFF2-40B4-BE49-F238E27FC236}">
                  <a16:creationId xmlns:a16="http://schemas.microsoft.com/office/drawing/2014/main" id="{4801236A-899E-4F4E-A77D-3ECE07091E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0884" y="5546212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263">
              <a:extLst>
                <a:ext uri="{FF2B5EF4-FFF2-40B4-BE49-F238E27FC236}">
                  <a16:creationId xmlns:a16="http://schemas.microsoft.com/office/drawing/2014/main" id="{6AFCC515-ABFD-414B-8101-825A54505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3189" y="5543907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264">
              <a:extLst>
                <a:ext uri="{FF2B5EF4-FFF2-40B4-BE49-F238E27FC236}">
                  <a16:creationId xmlns:a16="http://schemas.microsoft.com/office/drawing/2014/main" id="{8BE19CCF-DA21-4262-87B9-F6159DE1C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7798" y="5542755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265">
              <a:extLst>
                <a:ext uri="{FF2B5EF4-FFF2-40B4-BE49-F238E27FC236}">
                  <a16:creationId xmlns:a16="http://schemas.microsoft.com/office/drawing/2014/main" id="{DF436E9C-BA63-4F7C-8F4A-5FCBAB5C9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3559" y="5542755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266">
              <a:extLst>
                <a:ext uri="{FF2B5EF4-FFF2-40B4-BE49-F238E27FC236}">
                  <a16:creationId xmlns:a16="http://schemas.microsoft.com/office/drawing/2014/main" id="{21503204-F7B9-4D38-A180-77A760346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320" y="5543907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267">
              <a:extLst>
                <a:ext uri="{FF2B5EF4-FFF2-40B4-BE49-F238E27FC236}">
                  <a16:creationId xmlns:a16="http://schemas.microsoft.com/office/drawing/2014/main" id="{714726FA-FA37-4BE9-814A-FFB8767F1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3930" y="5546212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268">
              <a:extLst>
                <a:ext uri="{FF2B5EF4-FFF2-40B4-BE49-F238E27FC236}">
                  <a16:creationId xmlns:a16="http://schemas.microsoft.com/office/drawing/2014/main" id="{2191DBB2-7CEF-49B2-8353-78F18CE40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7386" y="5549669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269">
              <a:extLst>
                <a:ext uri="{FF2B5EF4-FFF2-40B4-BE49-F238E27FC236}">
                  <a16:creationId xmlns:a16="http://schemas.microsoft.com/office/drawing/2014/main" id="{B182720F-77C5-44AD-8498-D26C55877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691" y="5554278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70">
              <a:extLst>
                <a:ext uri="{FF2B5EF4-FFF2-40B4-BE49-F238E27FC236}">
                  <a16:creationId xmlns:a16="http://schemas.microsoft.com/office/drawing/2014/main" id="{4DEBE482-8235-4927-9D10-563AC3FD3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807" y="5248923"/>
              <a:ext cx="32264" cy="3226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9" y="0"/>
                </a:cxn>
                <a:cxn ang="0">
                  <a:pos x="24" y="4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8" y="14"/>
                </a:cxn>
                <a:cxn ang="0">
                  <a:pos x="27" y="19"/>
                </a:cxn>
                <a:cxn ang="0">
                  <a:pos x="25" y="22"/>
                </a:cxn>
                <a:cxn ang="0">
                  <a:pos x="22" y="25"/>
                </a:cxn>
                <a:cxn ang="0">
                  <a:pos x="20" y="27"/>
                </a:cxn>
                <a:cxn ang="0">
                  <a:pos x="15" y="28"/>
                </a:cxn>
                <a:cxn ang="0">
                  <a:pos x="11" y="28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1" y="0"/>
                </a:cxn>
              </a:cxnLst>
              <a:rect l="0" t="0" r="r" b="b"/>
              <a:pathLst>
                <a:path w="28" h="28">
                  <a:moveTo>
                    <a:pt x="11" y="0"/>
                  </a:moveTo>
                  <a:lnTo>
                    <a:pt x="19" y="0"/>
                  </a:lnTo>
                  <a:lnTo>
                    <a:pt x="24" y="4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2" y="25"/>
                  </a:lnTo>
                  <a:lnTo>
                    <a:pt x="20" y="27"/>
                  </a:lnTo>
                  <a:lnTo>
                    <a:pt x="15" y="28"/>
                  </a:lnTo>
                  <a:lnTo>
                    <a:pt x="11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271">
              <a:extLst>
                <a:ext uri="{FF2B5EF4-FFF2-40B4-BE49-F238E27FC236}">
                  <a16:creationId xmlns:a16="http://schemas.microsoft.com/office/drawing/2014/main" id="{D418C450-2ADE-4BB0-BE32-EF0E37980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1919" y="5265055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272">
              <a:extLst>
                <a:ext uri="{FF2B5EF4-FFF2-40B4-BE49-F238E27FC236}">
                  <a16:creationId xmlns:a16="http://schemas.microsoft.com/office/drawing/2014/main" id="{E48784FD-D2B1-4B8C-85B4-B6C3B0B7A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614" y="5270816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273">
              <a:extLst>
                <a:ext uri="{FF2B5EF4-FFF2-40B4-BE49-F238E27FC236}">
                  <a16:creationId xmlns:a16="http://schemas.microsoft.com/office/drawing/2014/main" id="{30999C61-7D60-4D9C-AD7A-09E8C9963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6157" y="5274273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274">
              <a:extLst>
                <a:ext uri="{FF2B5EF4-FFF2-40B4-BE49-F238E27FC236}">
                  <a16:creationId xmlns:a16="http://schemas.microsoft.com/office/drawing/2014/main" id="{76E9FBE4-47BA-4707-8661-3EC759011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3853" y="5277730"/>
              <a:ext cx="2305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275">
              <a:extLst>
                <a:ext uri="{FF2B5EF4-FFF2-40B4-BE49-F238E27FC236}">
                  <a16:creationId xmlns:a16="http://schemas.microsoft.com/office/drawing/2014/main" id="{2B5DE42E-DF76-4E21-B143-8AD474A78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8091" y="5280035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276">
              <a:extLst>
                <a:ext uri="{FF2B5EF4-FFF2-40B4-BE49-F238E27FC236}">
                  <a16:creationId xmlns:a16="http://schemas.microsoft.com/office/drawing/2014/main" id="{BC7D9EC0-21E3-4096-8B5C-BE6D31F44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482" y="5281187"/>
              <a:ext cx="4609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277">
              <a:extLst>
                <a:ext uri="{FF2B5EF4-FFF2-40B4-BE49-F238E27FC236}">
                  <a16:creationId xmlns:a16="http://schemas.microsoft.com/office/drawing/2014/main" id="{F4D4ABEA-40D3-4CDA-99DD-FC5DD9127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0025" y="5278882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278">
              <a:extLst>
                <a:ext uri="{FF2B5EF4-FFF2-40B4-BE49-F238E27FC236}">
                  <a16:creationId xmlns:a16="http://schemas.microsoft.com/office/drawing/2014/main" id="{65E6692B-202B-4568-A008-13104BA94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5416" y="5276578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279">
              <a:extLst>
                <a:ext uri="{FF2B5EF4-FFF2-40B4-BE49-F238E27FC236}">
                  <a16:creationId xmlns:a16="http://schemas.microsoft.com/office/drawing/2014/main" id="{C1C0D813-5B29-440C-9334-AF8F71FF1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3112" y="5273121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280">
              <a:extLst>
                <a:ext uri="{FF2B5EF4-FFF2-40B4-BE49-F238E27FC236}">
                  <a16:creationId xmlns:a16="http://schemas.microsoft.com/office/drawing/2014/main" id="{0EF2F6A9-A332-4009-A2C8-8CC5CC0C3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1959" y="5269664"/>
              <a:ext cx="1152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281">
              <a:extLst>
                <a:ext uri="{FF2B5EF4-FFF2-40B4-BE49-F238E27FC236}">
                  <a16:creationId xmlns:a16="http://schemas.microsoft.com/office/drawing/2014/main" id="{79A292AA-A62A-49DD-BF07-6AAB21513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0807" y="5265055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282">
              <a:extLst>
                <a:ext uri="{FF2B5EF4-FFF2-40B4-BE49-F238E27FC236}">
                  <a16:creationId xmlns:a16="http://schemas.microsoft.com/office/drawing/2014/main" id="{758BD25D-1FC1-4706-BAA8-E16C40CF0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0807" y="5256989"/>
              <a:ext cx="2305" cy="806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283">
              <a:extLst>
                <a:ext uri="{FF2B5EF4-FFF2-40B4-BE49-F238E27FC236}">
                  <a16:creationId xmlns:a16="http://schemas.microsoft.com/office/drawing/2014/main" id="{C0809377-971C-44D5-886B-0F7F435ED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3112" y="5253532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284">
              <a:extLst>
                <a:ext uri="{FF2B5EF4-FFF2-40B4-BE49-F238E27FC236}">
                  <a16:creationId xmlns:a16="http://schemas.microsoft.com/office/drawing/2014/main" id="{B2E72679-6900-42D9-92B7-6EFC2BF87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5416" y="5251228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285">
              <a:extLst>
                <a:ext uri="{FF2B5EF4-FFF2-40B4-BE49-F238E27FC236}">
                  <a16:creationId xmlns:a16="http://schemas.microsoft.com/office/drawing/2014/main" id="{4E5A679B-DB19-4D24-883D-EADDDA98A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0025" y="5248923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286">
              <a:extLst>
                <a:ext uri="{FF2B5EF4-FFF2-40B4-BE49-F238E27FC236}">
                  <a16:creationId xmlns:a16="http://schemas.microsoft.com/office/drawing/2014/main" id="{CBE1904D-E31D-4F4E-98AC-EC26394C8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3482" y="5248923"/>
              <a:ext cx="9218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287">
              <a:extLst>
                <a:ext uri="{FF2B5EF4-FFF2-40B4-BE49-F238E27FC236}">
                  <a16:creationId xmlns:a16="http://schemas.microsoft.com/office/drawing/2014/main" id="{B220EB40-02FB-4CCB-BAD7-D4F60A212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2701" y="5248923"/>
              <a:ext cx="5761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288">
              <a:extLst>
                <a:ext uri="{FF2B5EF4-FFF2-40B4-BE49-F238E27FC236}">
                  <a16:creationId xmlns:a16="http://schemas.microsoft.com/office/drawing/2014/main" id="{73FB68D1-4952-480D-A275-14AA655B2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462" y="5253532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289">
              <a:extLst>
                <a:ext uri="{FF2B5EF4-FFF2-40B4-BE49-F238E27FC236}">
                  <a16:creationId xmlns:a16="http://schemas.microsoft.com/office/drawing/2014/main" id="{79B8CB01-15C4-43ED-858C-1B06E5FF0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767" y="5256989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290">
              <a:extLst>
                <a:ext uri="{FF2B5EF4-FFF2-40B4-BE49-F238E27FC236}">
                  <a16:creationId xmlns:a16="http://schemas.microsoft.com/office/drawing/2014/main" id="{2BD5B8C8-962D-4F1D-810D-9417C6B1C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71" y="5260446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91">
              <a:extLst>
                <a:ext uri="{FF2B5EF4-FFF2-40B4-BE49-F238E27FC236}">
                  <a16:creationId xmlns:a16="http://schemas.microsoft.com/office/drawing/2014/main" id="{8185410D-FD9B-47A2-AEC6-6E2EB01ED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283" y="5542755"/>
              <a:ext cx="32264" cy="3341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1"/>
                </a:cxn>
                <a:cxn ang="0">
                  <a:pos x="22" y="3"/>
                </a:cxn>
                <a:cxn ang="0">
                  <a:pos x="25" y="6"/>
                </a:cxn>
                <a:cxn ang="0">
                  <a:pos x="27" y="10"/>
                </a:cxn>
                <a:cxn ang="0">
                  <a:pos x="28" y="15"/>
                </a:cxn>
                <a:cxn ang="0">
                  <a:pos x="27" y="20"/>
                </a:cxn>
                <a:cxn ang="0">
                  <a:pos x="25" y="23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13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2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28" h="29">
                  <a:moveTo>
                    <a:pt x="13" y="0"/>
                  </a:moveTo>
                  <a:lnTo>
                    <a:pt x="18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7" y="10"/>
                  </a:lnTo>
                  <a:lnTo>
                    <a:pt x="28" y="15"/>
                  </a:lnTo>
                  <a:lnTo>
                    <a:pt x="27" y="20"/>
                  </a:lnTo>
                  <a:lnTo>
                    <a:pt x="25" y="23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292">
              <a:extLst>
                <a:ext uri="{FF2B5EF4-FFF2-40B4-BE49-F238E27FC236}">
                  <a16:creationId xmlns:a16="http://schemas.microsoft.com/office/drawing/2014/main" id="{81EFCCF6-CAD5-45E2-9C87-959D06820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395" y="5560039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293">
              <a:extLst>
                <a:ext uri="{FF2B5EF4-FFF2-40B4-BE49-F238E27FC236}">
                  <a16:creationId xmlns:a16="http://schemas.microsoft.com/office/drawing/2014/main" id="{63672156-67D6-40F8-9B85-7C60B8DAC3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2091" y="5565801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294">
              <a:extLst>
                <a:ext uri="{FF2B5EF4-FFF2-40B4-BE49-F238E27FC236}">
                  <a16:creationId xmlns:a16="http://schemas.microsoft.com/office/drawing/2014/main" id="{303D3567-1596-49DB-9B5B-137339845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8634" y="5569258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295">
              <a:extLst>
                <a:ext uri="{FF2B5EF4-FFF2-40B4-BE49-F238E27FC236}">
                  <a16:creationId xmlns:a16="http://schemas.microsoft.com/office/drawing/2014/main" id="{811EAC0B-8D42-4338-AC7B-0E7C6F487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4025" y="5572714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296">
              <a:extLst>
                <a:ext uri="{FF2B5EF4-FFF2-40B4-BE49-F238E27FC236}">
                  <a16:creationId xmlns:a16="http://schemas.microsoft.com/office/drawing/2014/main" id="{33598777-21A4-4DE6-8BB7-200123374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8263" y="5575019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297">
              <a:extLst>
                <a:ext uri="{FF2B5EF4-FFF2-40B4-BE49-F238E27FC236}">
                  <a16:creationId xmlns:a16="http://schemas.microsoft.com/office/drawing/2014/main" id="{A91865B1-C999-4B5D-96C8-F67C68ED4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03654" y="5575019"/>
              <a:ext cx="4609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298">
              <a:extLst>
                <a:ext uri="{FF2B5EF4-FFF2-40B4-BE49-F238E27FC236}">
                  <a16:creationId xmlns:a16="http://schemas.microsoft.com/office/drawing/2014/main" id="{C4F23BFE-930F-474A-995B-6E6983C180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01349" y="5573867"/>
              <a:ext cx="2305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299">
              <a:extLst>
                <a:ext uri="{FF2B5EF4-FFF2-40B4-BE49-F238E27FC236}">
                  <a16:creationId xmlns:a16="http://schemas.microsoft.com/office/drawing/2014/main" id="{C9D43615-7EFA-481C-92B0-53B8680EFC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7893" y="5571562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300">
              <a:extLst>
                <a:ext uri="{FF2B5EF4-FFF2-40B4-BE49-F238E27FC236}">
                  <a16:creationId xmlns:a16="http://schemas.microsoft.com/office/drawing/2014/main" id="{B63F6D05-C5D4-4287-A17D-2C66E2A6B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5588" y="5568105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301">
              <a:extLst>
                <a:ext uri="{FF2B5EF4-FFF2-40B4-BE49-F238E27FC236}">
                  <a16:creationId xmlns:a16="http://schemas.microsoft.com/office/drawing/2014/main" id="{FAC2412F-DE65-4301-900C-98591201A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3283" y="5564648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302">
              <a:extLst>
                <a:ext uri="{FF2B5EF4-FFF2-40B4-BE49-F238E27FC236}">
                  <a16:creationId xmlns:a16="http://schemas.microsoft.com/office/drawing/2014/main" id="{08A819D1-B113-419D-AD64-1AD2BDCDE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3283" y="5555430"/>
              <a:ext cx="1152" cy="92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303">
              <a:extLst>
                <a:ext uri="{FF2B5EF4-FFF2-40B4-BE49-F238E27FC236}">
                  <a16:creationId xmlns:a16="http://schemas.microsoft.com/office/drawing/2014/main" id="{44193E6E-DE82-4CB8-A122-CCA5EC2882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3283" y="5548516"/>
              <a:ext cx="4609" cy="69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304">
              <a:extLst>
                <a:ext uri="{FF2B5EF4-FFF2-40B4-BE49-F238E27FC236}">
                  <a16:creationId xmlns:a16="http://schemas.microsoft.com/office/drawing/2014/main" id="{20BB0FC3-DAE1-46F9-9FD7-E7A492598D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7893" y="5545060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305">
              <a:extLst>
                <a:ext uri="{FF2B5EF4-FFF2-40B4-BE49-F238E27FC236}">
                  <a16:creationId xmlns:a16="http://schemas.microsoft.com/office/drawing/2014/main" id="{946E2CF4-E6DA-4BE7-B6EA-81688412CE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1349" y="5543907"/>
              <a:ext cx="2305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306">
              <a:extLst>
                <a:ext uri="{FF2B5EF4-FFF2-40B4-BE49-F238E27FC236}">
                  <a16:creationId xmlns:a16="http://schemas.microsoft.com/office/drawing/2014/main" id="{CA586886-0A22-448B-8F4E-4369AA604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3654" y="5542755"/>
              <a:ext cx="4609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307">
              <a:extLst>
                <a:ext uri="{FF2B5EF4-FFF2-40B4-BE49-F238E27FC236}">
                  <a16:creationId xmlns:a16="http://schemas.microsoft.com/office/drawing/2014/main" id="{11A82D00-A672-4CF7-B622-3DF5A5180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8263" y="5542755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308">
              <a:extLst>
                <a:ext uri="{FF2B5EF4-FFF2-40B4-BE49-F238E27FC236}">
                  <a16:creationId xmlns:a16="http://schemas.microsoft.com/office/drawing/2014/main" id="{E84F0851-2FBF-41E3-ABFA-2D435BECA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025" y="5543907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309">
              <a:extLst>
                <a:ext uri="{FF2B5EF4-FFF2-40B4-BE49-F238E27FC236}">
                  <a16:creationId xmlns:a16="http://schemas.microsoft.com/office/drawing/2014/main" id="{92C077DA-F272-4E12-9821-972F368A9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8634" y="5546212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310">
              <a:extLst>
                <a:ext uri="{FF2B5EF4-FFF2-40B4-BE49-F238E27FC236}">
                  <a16:creationId xmlns:a16="http://schemas.microsoft.com/office/drawing/2014/main" id="{4027A52F-DB22-42D7-8CD5-DF0E110FE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091" y="5549669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311">
              <a:extLst>
                <a:ext uri="{FF2B5EF4-FFF2-40B4-BE49-F238E27FC236}">
                  <a16:creationId xmlns:a16="http://schemas.microsoft.com/office/drawing/2014/main" id="{54DF03B1-9F8F-4C10-8B63-1A092C374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395" y="5554278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12">
              <a:extLst>
                <a:ext uri="{FF2B5EF4-FFF2-40B4-BE49-F238E27FC236}">
                  <a16:creationId xmlns:a16="http://schemas.microsoft.com/office/drawing/2014/main" id="{16E20327-C5A9-4C66-88A8-BAF813F97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243" y="5640699"/>
              <a:ext cx="33416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3" y="26"/>
                </a:cxn>
                <a:cxn ang="0">
                  <a:pos x="19" y="28"/>
                </a:cxn>
                <a:cxn ang="0">
                  <a:pos x="14" y="29"/>
                </a:cxn>
                <a:cxn ang="0">
                  <a:pos x="9" y="28"/>
                </a:cxn>
                <a:cxn ang="0">
                  <a:pos x="6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9" y="28"/>
                  </a:lnTo>
                  <a:lnTo>
                    <a:pt x="6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313">
              <a:extLst>
                <a:ext uri="{FF2B5EF4-FFF2-40B4-BE49-F238E27FC236}">
                  <a16:creationId xmlns:a16="http://schemas.microsoft.com/office/drawing/2014/main" id="{F477FDF8-58A8-4DAA-9D38-532917586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8507" y="5657983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314">
              <a:extLst>
                <a:ext uri="{FF2B5EF4-FFF2-40B4-BE49-F238E27FC236}">
                  <a16:creationId xmlns:a16="http://schemas.microsoft.com/office/drawing/2014/main" id="{922269D1-9CBB-49AF-AE27-00B406860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6203" y="5663745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315">
              <a:extLst>
                <a:ext uri="{FF2B5EF4-FFF2-40B4-BE49-F238E27FC236}">
                  <a16:creationId xmlns:a16="http://schemas.microsoft.com/office/drawing/2014/main" id="{417E91B3-9C05-4915-95E6-2D07A044C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2746" y="5668354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316">
              <a:extLst>
                <a:ext uri="{FF2B5EF4-FFF2-40B4-BE49-F238E27FC236}">
                  <a16:creationId xmlns:a16="http://schemas.microsoft.com/office/drawing/2014/main" id="{A50BF013-D656-4E25-BBF7-466685C3C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8137" y="5670658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317">
              <a:extLst>
                <a:ext uri="{FF2B5EF4-FFF2-40B4-BE49-F238E27FC236}">
                  <a16:creationId xmlns:a16="http://schemas.microsoft.com/office/drawing/2014/main" id="{47C71731-4E17-4864-97CD-0552096AB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2375" y="5672963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318">
              <a:extLst>
                <a:ext uri="{FF2B5EF4-FFF2-40B4-BE49-F238E27FC236}">
                  <a16:creationId xmlns:a16="http://schemas.microsoft.com/office/drawing/2014/main" id="{2AAAD315-6D19-4316-B178-D23EFCF581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06614" y="5672963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319">
              <a:extLst>
                <a:ext uri="{FF2B5EF4-FFF2-40B4-BE49-F238E27FC236}">
                  <a16:creationId xmlns:a16="http://schemas.microsoft.com/office/drawing/2014/main" id="{3B580B99-FC1B-4391-9728-E2D5763B3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03157" y="5670658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320">
              <a:extLst>
                <a:ext uri="{FF2B5EF4-FFF2-40B4-BE49-F238E27FC236}">
                  <a16:creationId xmlns:a16="http://schemas.microsoft.com/office/drawing/2014/main" id="{74A39748-44F7-4F50-B45C-315730767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99700" y="5668354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321">
              <a:extLst>
                <a:ext uri="{FF2B5EF4-FFF2-40B4-BE49-F238E27FC236}">
                  <a16:creationId xmlns:a16="http://schemas.microsoft.com/office/drawing/2014/main" id="{6A74FE1B-CBB7-4C6B-AC9D-70EE4315E9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97396" y="5663745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322">
              <a:extLst>
                <a:ext uri="{FF2B5EF4-FFF2-40B4-BE49-F238E27FC236}">
                  <a16:creationId xmlns:a16="http://schemas.microsoft.com/office/drawing/2014/main" id="{667CC529-2CA6-4D75-A598-EDAA89C4B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96243" y="5657983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323">
              <a:extLst>
                <a:ext uri="{FF2B5EF4-FFF2-40B4-BE49-F238E27FC236}">
                  <a16:creationId xmlns:a16="http://schemas.microsoft.com/office/drawing/2014/main" id="{D181D5F0-79EC-4377-83AC-84F05D0DC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6243" y="5652222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324">
              <a:extLst>
                <a:ext uri="{FF2B5EF4-FFF2-40B4-BE49-F238E27FC236}">
                  <a16:creationId xmlns:a16="http://schemas.microsoft.com/office/drawing/2014/main" id="{47138D34-B917-41F4-A3AB-02C2755DF1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7396" y="5647613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325">
              <a:extLst>
                <a:ext uri="{FF2B5EF4-FFF2-40B4-BE49-F238E27FC236}">
                  <a16:creationId xmlns:a16="http://schemas.microsoft.com/office/drawing/2014/main" id="{ACD64619-4AEE-460B-A9E2-996097CCF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9700" y="5644156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326">
              <a:extLst>
                <a:ext uri="{FF2B5EF4-FFF2-40B4-BE49-F238E27FC236}">
                  <a16:creationId xmlns:a16="http://schemas.microsoft.com/office/drawing/2014/main" id="{D776C6D9-1D79-4679-AE4D-604EB5E02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3157" y="5641851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327">
              <a:extLst>
                <a:ext uri="{FF2B5EF4-FFF2-40B4-BE49-F238E27FC236}">
                  <a16:creationId xmlns:a16="http://schemas.microsoft.com/office/drawing/2014/main" id="{7F079CDB-C84E-4F61-86E1-88BC1B22F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6614" y="5640699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328">
              <a:extLst>
                <a:ext uri="{FF2B5EF4-FFF2-40B4-BE49-F238E27FC236}">
                  <a16:creationId xmlns:a16="http://schemas.microsoft.com/office/drawing/2014/main" id="{E666DD3B-12F3-4FA9-9579-4F597A8FF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375" y="5640699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329">
              <a:extLst>
                <a:ext uri="{FF2B5EF4-FFF2-40B4-BE49-F238E27FC236}">
                  <a16:creationId xmlns:a16="http://schemas.microsoft.com/office/drawing/2014/main" id="{F7AEDB46-48BA-4881-A5B1-1AAE6A840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8137" y="5641851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330">
              <a:extLst>
                <a:ext uri="{FF2B5EF4-FFF2-40B4-BE49-F238E27FC236}">
                  <a16:creationId xmlns:a16="http://schemas.microsoft.com/office/drawing/2014/main" id="{6195010B-4A79-47D7-9C8A-CE9CBD770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2746" y="5644156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331">
              <a:extLst>
                <a:ext uri="{FF2B5EF4-FFF2-40B4-BE49-F238E27FC236}">
                  <a16:creationId xmlns:a16="http://schemas.microsoft.com/office/drawing/2014/main" id="{7388BC08-E365-4E7A-A658-1FA3672C5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6203" y="5647613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332">
              <a:extLst>
                <a:ext uri="{FF2B5EF4-FFF2-40B4-BE49-F238E27FC236}">
                  <a16:creationId xmlns:a16="http://schemas.microsoft.com/office/drawing/2014/main" id="{AB7C0F0B-7398-4A59-9DEA-77CED5B4C0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507" y="5652222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33">
              <a:extLst>
                <a:ext uri="{FF2B5EF4-FFF2-40B4-BE49-F238E27FC236}">
                  <a16:creationId xmlns:a16="http://schemas.microsoft.com/office/drawing/2014/main" id="{3CAB5CF0-B040-4CBB-A241-FAA317FF5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299" y="5690247"/>
              <a:ext cx="33416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28" y="19"/>
                </a:cxn>
                <a:cxn ang="0">
                  <a:pos x="26" y="23"/>
                </a:cxn>
                <a:cxn ang="0">
                  <a:pos x="23" y="26"/>
                </a:cxn>
                <a:cxn ang="0">
                  <a:pos x="19" y="28"/>
                </a:cxn>
                <a:cxn ang="0">
                  <a:pos x="14" y="29"/>
                </a:cxn>
                <a:cxn ang="0">
                  <a:pos x="9" y="28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9" y="28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334">
              <a:extLst>
                <a:ext uri="{FF2B5EF4-FFF2-40B4-BE49-F238E27FC236}">
                  <a16:creationId xmlns:a16="http://schemas.microsoft.com/office/drawing/2014/main" id="{4A5E9438-0DC1-44A6-B1AD-21F89CD7DA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0563" y="5706379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5">
              <a:extLst>
                <a:ext uri="{FF2B5EF4-FFF2-40B4-BE49-F238E27FC236}">
                  <a16:creationId xmlns:a16="http://schemas.microsoft.com/office/drawing/2014/main" id="{E535D68A-536A-40D5-86F3-85443A2C8E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8259" y="5712141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36">
              <a:extLst>
                <a:ext uri="{FF2B5EF4-FFF2-40B4-BE49-F238E27FC236}">
                  <a16:creationId xmlns:a16="http://schemas.microsoft.com/office/drawing/2014/main" id="{F8D6ECCD-6933-420E-A566-1880A0C34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4802" y="5716750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37">
              <a:extLst>
                <a:ext uri="{FF2B5EF4-FFF2-40B4-BE49-F238E27FC236}">
                  <a16:creationId xmlns:a16="http://schemas.microsoft.com/office/drawing/2014/main" id="{A718E5DE-DF0D-4AE0-8AD1-2C4B87AFA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0193" y="5720206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338">
              <a:extLst>
                <a:ext uri="{FF2B5EF4-FFF2-40B4-BE49-F238E27FC236}">
                  <a16:creationId xmlns:a16="http://schemas.microsoft.com/office/drawing/2014/main" id="{B361D5E4-9DF6-4A1B-B5AB-635FB08A5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4431" y="5722511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339">
              <a:extLst>
                <a:ext uri="{FF2B5EF4-FFF2-40B4-BE49-F238E27FC236}">
                  <a16:creationId xmlns:a16="http://schemas.microsoft.com/office/drawing/2014/main" id="{3857CE9B-0138-4BA8-9A0B-40AC92627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08670" y="5722511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340">
              <a:extLst>
                <a:ext uri="{FF2B5EF4-FFF2-40B4-BE49-F238E27FC236}">
                  <a16:creationId xmlns:a16="http://schemas.microsoft.com/office/drawing/2014/main" id="{93084826-4ECE-49CA-BD36-89BACA280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05213" y="5720206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341">
              <a:extLst>
                <a:ext uri="{FF2B5EF4-FFF2-40B4-BE49-F238E27FC236}">
                  <a16:creationId xmlns:a16="http://schemas.microsoft.com/office/drawing/2014/main" id="{028AADA6-F3E3-46EE-AA57-C2ACB8585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01756" y="5716750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342">
              <a:extLst>
                <a:ext uri="{FF2B5EF4-FFF2-40B4-BE49-F238E27FC236}">
                  <a16:creationId xmlns:a16="http://schemas.microsoft.com/office/drawing/2014/main" id="{C8866580-7FB8-46F3-92CA-81417573A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99452" y="5712141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343">
              <a:extLst>
                <a:ext uri="{FF2B5EF4-FFF2-40B4-BE49-F238E27FC236}">
                  <a16:creationId xmlns:a16="http://schemas.microsoft.com/office/drawing/2014/main" id="{42F73F83-7EA1-428D-8071-E412061D7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98299" y="5706379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344">
              <a:extLst>
                <a:ext uri="{FF2B5EF4-FFF2-40B4-BE49-F238E27FC236}">
                  <a16:creationId xmlns:a16="http://schemas.microsoft.com/office/drawing/2014/main" id="{1941C94D-972A-460B-B1A2-AE923FB60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8299" y="5701770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345">
              <a:extLst>
                <a:ext uri="{FF2B5EF4-FFF2-40B4-BE49-F238E27FC236}">
                  <a16:creationId xmlns:a16="http://schemas.microsoft.com/office/drawing/2014/main" id="{ADC3557B-6625-4181-97BA-0DD0A8145A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9452" y="5697161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346">
              <a:extLst>
                <a:ext uri="{FF2B5EF4-FFF2-40B4-BE49-F238E27FC236}">
                  <a16:creationId xmlns:a16="http://schemas.microsoft.com/office/drawing/2014/main" id="{8A630AFE-CBBF-45D1-B4EC-2B0F5F4D8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1756" y="5693704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347">
              <a:extLst>
                <a:ext uri="{FF2B5EF4-FFF2-40B4-BE49-F238E27FC236}">
                  <a16:creationId xmlns:a16="http://schemas.microsoft.com/office/drawing/2014/main" id="{3C15B1FF-80EB-4A8F-A6D7-F947CC50A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5213" y="5691399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348">
              <a:extLst>
                <a:ext uri="{FF2B5EF4-FFF2-40B4-BE49-F238E27FC236}">
                  <a16:creationId xmlns:a16="http://schemas.microsoft.com/office/drawing/2014/main" id="{77DA8981-E445-44E8-B21C-CA4992DE8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8670" y="5690247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349">
              <a:extLst>
                <a:ext uri="{FF2B5EF4-FFF2-40B4-BE49-F238E27FC236}">
                  <a16:creationId xmlns:a16="http://schemas.microsoft.com/office/drawing/2014/main" id="{3BDF6419-018D-43A3-AFBB-440B78429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431" y="5690247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350">
              <a:extLst>
                <a:ext uri="{FF2B5EF4-FFF2-40B4-BE49-F238E27FC236}">
                  <a16:creationId xmlns:a16="http://schemas.microsoft.com/office/drawing/2014/main" id="{2C30DBC1-3A1F-46DD-A0B5-A75656D2B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0193" y="5691399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351">
              <a:extLst>
                <a:ext uri="{FF2B5EF4-FFF2-40B4-BE49-F238E27FC236}">
                  <a16:creationId xmlns:a16="http://schemas.microsoft.com/office/drawing/2014/main" id="{A186D3AD-52F1-47DE-8FE6-B5BF05D34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802" y="5693704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352">
              <a:extLst>
                <a:ext uri="{FF2B5EF4-FFF2-40B4-BE49-F238E27FC236}">
                  <a16:creationId xmlns:a16="http://schemas.microsoft.com/office/drawing/2014/main" id="{E4914CAE-AD17-438C-BB4E-E8A8A81E8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8259" y="5697161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353">
              <a:extLst>
                <a:ext uri="{FF2B5EF4-FFF2-40B4-BE49-F238E27FC236}">
                  <a16:creationId xmlns:a16="http://schemas.microsoft.com/office/drawing/2014/main" id="{9D4207AA-25A7-4F92-97E0-52C6C3ECB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0563" y="5701770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354">
              <a:extLst>
                <a:ext uri="{FF2B5EF4-FFF2-40B4-BE49-F238E27FC236}">
                  <a16:creationId xmlns:a16="http://schemas.microsoft.com/office/drawing/2014/main" id="{280EBBEC-1019-4773-B691-80F1128A0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355" y="5936836"/>
              <a:ext cx="32264" cy="3226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0"/>
                </a:cxn>
                <a:cxn ang="0">
                  <a:pos x="24" y="4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8" y="14"/>
                </a:cxn>
                <a:cxn ang="0">
                  <a:pos x="27" y="19"/>
                </a:cxn>
                <a:cxn ang="0">
                  <a:pos x="25" y="22"/>
                </a:cxn>
                <a:cxn ang="0">
                  <a:pos x="22" y="25"/>
                </a:cxn>
                <a:cxn ang="0">
                  <a:pos x="19" y="27"/>
                </a:cxn>
                <a:cxn ang="0">
                  <a:pos x="14" y="28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0" y="0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18" y="0"/>
                  </a:lnTo>
                  <a:lnTo>
                    <a:pt x="24" y="4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2" y="25"/>
                  </a:lnTo>
                  <a:lnTo>
                    <a:pt x="19" y="27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355">
              <a:extLst>
                <a:ext uri="{FF2B5EF4-FFF2-40B4-BE49-F238E27FC236}">
                  <a16:creationId xmlns:a16="http://schemas.microsoft.com/office/drawing/2014/main" id="{F2AD0268-9764-4B8F-92B1-03C9FCC26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1467" y="5952967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356">
              <a:extLst>
                <a:ext uri="{FF2B5EF4-FFF2-40B4-BE49-F238E27FC236}">
                  <a16:creationId xmlns:a16="http://schemas.microsoft.com/office/drawing/2014/main" id="{3447A63B-951A-4841-9693-3E85B7E4A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9162" y="5958729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357">
              <a:extLst>
                <a:ext uri="{FF2B5EF4-FFF2-40B4-BE49-F238E27FC236}">
                  <a16:creationId xmlns:a16="http://schemas.microsoft.com/office/drawing/2014/main" id="{D1DEAB04-B2A7-4E9D-BA17-D6DFF1A5B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5706" y="5962186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358">
              <a:extLst>
                <a:ext uri="{FF2B5EF4-FFF2-40B4-BE49-F238E27FC236}">
                  <a16:creationId xmlns:a16="http://schemas.microsoft.com/office/drawing/2014/main" id="{FC07D312-26C4-496B-9EDD-C830E9C1E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2249" y="5965643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359">
              <a:extLst>
                <a:ext uri="{FF2B5EF4-FFF2-40B4-BE49-F238E27FC236}">
                  <a16:creationId xmlns:a16="http://schemas.microsoft.com/office/drawing/2014/main" id="{98BB0B2F-3CEE-45FD-941A-81A9E2E12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6487" y="5967947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360">
              <a:extLst>
                <a:ext uri="{FF2B5EF4-FFF2-40B4-BE49-F238E27FC236}">
                  <a16:creationId xmlns:a16="http://schemas.microsoft.com/office/drawing/2014/main" id="{ADC0C2A1-6DAE-430C-9F09-81E42437F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1878" y="5969099"/>
              <a:ext cx="4609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361">
              <a:extLst>
                <a:ext uri="{FF2B5EF4-FFF2-40B4-BE49-F238E27FC236}">
                  <a16:creationId xmlns:a16="http://schemas.microsoft.com/office/drawing/2014/main" id="{88AF1A3C-21EE-40B0-A928-9C77695550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8421" y="5966795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362">
              <a:extLst>
                <a:ext uri="{FF2B5EF4-FFF2-40B4-BE49-F238E27FC236}">
                  <a16:creationId xmlns:a16="http://schemas.microsoft.com/office/drawing/2014/main" id="{D73F38D6-8277-405A-A80D-542779FB8F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4964" y="5964490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363">
              <a:extLst>
                <a:ext uri="{FF2B5EF4-FFF2-40B4-BE49-F238E27FC236}">
                  <a16:creationId xmlns:a16="http://schemas.microsoft.com/office/drawing/2014/main" id="{45E524B6-0716-43A3-94D1-BE1523510F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2660" y="5961033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364">
              <a:extLst>
                <a:ext uri="{FF2B5EF4-FFF2-40B4-BE49-F238E27FC236}">
                  <a16:creationId xmlns:a16="http://schemas.microsoft.com/office/drawing/2014/main" id="{B5990762-93A9-47E9-AAC3-211EB8712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1508" y="5957577"/>
              <a:ext cx="1152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365">
              <a:extLst>
                <a:ext uri="{FF2B5EF4-FFF2-40B4-BE49-F238E27FC236}">
                  <a16:creationId xmlns:a16="http://schemas.microsoft.com/office/drawing/2014/main" id="{04178F71-CC8A-4FE4-83D2-85526FDA9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0355" y="5952967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366">
              <a:extLst>
                <a:ext uri="{FF2B5EF4-FFF2-40B4-BE49-F238E27FC236}">
                  <a16:creationId xmlns:a16="http://schemas.microsoft.com/office/drawing/2014/main" id="{87EBC1DE-B8DB-4A6F-86C4-2F3167207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0355" y="5944902"/>
              <a:ext cx="2305" cy="806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367">
              <a:extLst>
                <a:ext uri="{FF2B5EF4-FFF2-40B4-BE49-F238E27FC236}">
                  <a16:creationId xmlns:a16="http://schemas.microsoft.com/office/drawing/2014/main" id="{A46E1DF0-6590-4EDF-9251-A9AD0AF65F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2660" y="5941445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368">
              <a:extLst>
                <a:ext uri="{FF2B5EF4-FFF2-40B4-BE49-F238E27FC236}">
                  <a16:creationId xmlns:a16="http://schemas.microsoft.com/office/drawing/2014/main" id="{71E4862A-1071-4F10-9ED2-4804A8E0C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4964" y="5939140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Line 369">
              <a:extLst>
                <a:ext uri="{FF2B5EF4-FFF2-40B4-BE49-F238E27FC236}">
                  <a16:creationId xmlns:a16="http://schemas.microsoft.com/office/drawing/2014/main" id="{6DF18920-919C-481F-BB40-96B1DF7E5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8421" y="5936836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370">
              <a:extLst>
                <a:ext uri="{FF2B5EF4-FFF2-40B4-BE49-F238E27FC236}">
                  <a16:creationId xmlns:a16="http://schemas.microsoft.com/office/drawing/2014/main" id="{2B54F074-9335-43BB-AD53-9BFE40508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1878" y="5936836"/>
              <a:ext cx="9218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371">
              <a:extLst>
                <a:ext uri="{FF2B5EF4-FFF2-40B4-BE49-F238E27FC236}">
                  <a16:creationId xmlns:a16="http://schemas.microsoft.com/office/drawing/2014/main" id="{1C686AB3-D283-4B41-8EE2-EC62911A1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1096" y="5936836"/>
              <a:ext cx="6914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372">
              <a:extLst>
                <a:ext uri="{FF2B5EF4-FFF2-40B4-BE49-F238E27FC236}">
                  <a16:creationId xmlns:a16="http://schemas.microsoft.com/office/drawing/2014/main" id="{3000D012-0FED-4C1D-BA1D-7E72AA322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8010" y="5941445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373">
              <a:extLst>
                <a:ext uri="{FF2B5EF4-FFF2-40B4-BE49-F238E27FC236}">
                  <a16:creationId xmlns:a16="http://schemas.microsoft.com/office/drawing/2014/main" id="{4D28646C-1C5C-42D4-BD20-7547A7D80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0315" y="5944902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374">
              <a:extLst>
                <a:ext uri="{FF2B5EF4-FFF2-40B4-BE49-F238E27FC236}">
                  <a16:creationId xmlns:a16="http://schemas.microsoft.com/office/drawing/2014/main" id="{BDD3B001-F7D5-4528-97C6-880DF3247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2619" y="5948358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75">
              <a:extLst>
                <a:ext uri="{FF2B5EF4-FFF2-40B4-BE49-F238E27FC236}">
                  <a16:creationId xmlns:a16="http://schemas.microsoft.com/office/drawing/2014/main" id="{E9B7F9E0-1F4C-4D30-95F1-2A97B44EE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184" y="4806447"/>
              <a:ext cx="32264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1"/>
                </a:cxn>
                <a:cxn ang="0">
                  <a:pos x="21" y="2"/>
                </a:cxn>
                <a:cxn ang="0">
                  <a:pos x="24" y="3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8" y="13"/>
                </a:cxn>
                <a:cxn ang="0">
                  <a:pos x="26" y="21"/>
                </a:cxn>
                <a:cxn ang="0">
                  <a:pos x="21" y="27"/>
                </a:cxn>
                <a:cxn ang="0">
                  <a:pos x="14" y="29"/>
                </a:cxn>
                <a:cxn ang="0">
                  <a:pos x="6" y="27"/>
                </a:cxn>
                <a:cxn ang="0">
                  <a:pos x="1" y="21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4" y="0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8" y="1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6" y="21"/>
                  </a:lnTo>
                  <a:lnTo>
                    <a:pt x="21" y="27"/>
                  </a:lnTo>
                  <a:lnTo>
                    <a:pt x="14" y="29"/>
                  </a:lnTo>
                  <a:lnTo>
                    <a:pt x="6" y="27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76">
              <a:extLst>
                <a:ext uri="{FF2B5EF4-FFF2-40B4-BE49-F238E27FC236}">
                  <a16:creationId xmlns:a16="http://schemas.microsoft.com/office/drawing/2014/main" id="{EF11FC6F-9731-4653-B86D-3551492D6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7879" y="4804142"/>
              <a:ext cx="35721" cy="380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1" y="5"/>
                </a:cxn>
                <a:cxn ang="0">
                  <a:pos x="7" y="7"/>
                </a:cxn>
                <a:cxn ang="0">
                  <a:pos x="4" y="11"/>
                </a:cxn>
                <a:cxn ang="0">
                  <a:pos x="3" y="15"/>
                </a:cxn>
                <a:cxn ang="0">
                  <a:pos x="4" y="20"/>
                </a:cxn>
                <a:cxn ang="0">
                  <a:pos x="7" y="25"/>
                </a:cxn>
                <a:cxn ang="0">
                  <a:pos x="11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8" y="15"/>
                </a:cxn>
                <a:cxn ang="0">
                  <a:pos x="27" y="11"/>
                </a:cxn>
                <a:cxn ang="0">
                  <a:pos x="25" y="7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0" y="8"/>
                </a:cxn>
                <a:cxn ang="0">
                  <a:pos x="31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0" y="32"/>
                </a:cxn>
                <a:cxn ang="0">
                  <a:pos x="9" y="32"/>
                </a:cxn>
                <a:cxn ang="0">
                  <a:pos x="8" y="31"/>
                </a:cxn>
                <a:cxn ang="0">
                  <a:pos x="4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3">
                  <a:moveTo>
                    <a:pt x="16" y="4"/>
                  </a:moveTo>
                  <a:lnTo>
                    <a:pt x="11" y="5"/>
                  </a:lnTo>
                  <a:lnTo>
                    <a:pt x="7" y="7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4" y="20"/>
                  </a:lnTo>
                  <a:lnTo>
                    <a:pt x="7" y="25"/>
                  </a:lnTo>
                  <a:lnTo>
                    <a:pt x="11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5"/>
                  </a:lnTo>
                  <a:lnTo>
                    <a:pt x="27" y="11"/>
                  </a:lnTo>
                  <a:lnTo>
                    <a:pt x="25" y="7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1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77">
              <a:extLst>
                <a:ext uri="{FF2B5EF4-FFF2-40B4-BE49-F238E27FC236}">
                  <a16:creationId xmlns:a16="http://schemas.microsoft.com/office/drawing/2014/main" id="{C5CA7598-AA26-4B4A-B51E-A3F3F70E2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200" y="5346867"/>
              <a:ext cx="32264" cy="3226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8" y="14"/>
                </a:cxn>
                <a:cxn ang="0">
                  <a:pos x="28" y="18"/>
                </a:cxn>
                <a:cxn ang="0">
                  <a:pos x="27" y="21"/>
                </a:cxn>
                <a:cxn ang="0">
                  <a:pos x="25" y="24"/>
                </a:cxn>
                <a:cxn ang="0">
                  <a:pos x="21" y="26"/>
                </a:cxn>
                <a:cxn ang="0">
                  <a:pos x="18" y="28"/>
                </a:cxn>
                <a:cxn ang="0">
                  <a:pos x="10" y="28"/>
                </a:cxn>
                <a:cxn ang="0">
                  <a:pos x="4" y="24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9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7" y="21"/>
                  </a:lnTo>
                  <a:lnTo>
                    <a:pt x="25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78">
              <a:extLst>
                <a:ext uri="{FF2B5EF4-FFF2-40B4-BE49-F238E27FC236}">
                  <a16:creationId xmlns:a16="http://schemas.microsoft.com/office/drawing/2014/main" id="{520677C7-8F4C-43FC-9645-43F32642D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2895" y="5344562"/>
              <a:ext cx="36873" cy="3687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7" y="8"/>
                </a:cxn>
                <a:cxn ang="0">
                  <a:pos x="4" y="13"/>
                </a:cxn>
                <a:cxn ang="0">
                  <a:pos x="3" y="16"/>
                </a:cxn>
                <a:cxn ang="0">
                  <a:pos x="4" y="20"/>
                </a:cxn>
                <a:cxn ang="0">
                  <a:pos x="7" y="25"/>
                </a:cxn>
                <a:cxn ang="0">
                  <a:pos x="12" y="27"/>
                </a:cxn>
                <a:cxn ang="0">
                  <a:pos x="16" y="28"/>
                </a:cxn>
                <a:cxn ang="0">
                  <a:pos x="20" y="27"/>
                </a:cxn>
                <a:cxn ang="0">
                  <a:pos x="25" y="25"/>
                </a:cxn>
                <a:cxn ang="0">
                  <a:pos x="28" y="20"/>
                </a:cxn>
                <a:cxn ang="0">
                  <a:pos x="29" y="16"/>
                </a:cxn>
                <a:cxn ang="0">
                  <a:pos x="28" y="13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32" y="16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1" y="31"/>
                </a:cxn>
                <a:cxn ang="0">
                  <a:pos x="10" y="31"/>
                </a:cxn>
                <a:cxn ang="0">
                  <a:pos x="9" y="30"/>
                </a:cxn>
                <a:cxn ang="0">
                  <a:pos x="4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4"/>
                  </a:moveTo>
                  <a:lnTo>
                    <a:pt x="12" y="5"/>
                  </a:lnTo>
                  <a:lnTo>
                    <a:pt x="7" y="8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4" y="20"/>
                  </a:lnTo>
                  <a:lnTo>
                    <a:pt x="7" y="25"/>
                  </a:lnTo>
                  <a:lnTo>
                    <a:pt x="12" y="27"/>
                  </a:lnTo>
                  <a:lnTo>
                    <a:pt x="16" y="28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8" y="20"/>
                  </a:lnTo>
                  <a:lnTo>
                    <a:pt x="29" y="16"/>
                  </a:lnTo>
                  <a:lnTo>
                    <a:pt x="28" y="13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2" y="16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79">
              <a:extLst>
                <a:ext uri="{FF2B5EF4-FFF2-40B4-BE49-F238E27FC236}">
                  <a16:creationId xmlns:a16="http://schemas.microsoft.com/office/drawing/2014/main" id="{094F07B4-BC16-41FF-93BB-9DB1B7B22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271" y="5640699"/>
              <a:ext cx="32264" cy="3341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1"/>
                </a:cxn>
                <a:cxn ang="0">
                  <a:pos x="22" y="2"/>
                </a:cxn>
                <a:cxn ang="0">
                  <a:pos x="25" y="5"/>
                </a:cxn>
                <a:cxn ang="0">
                  <a:pos x="28" y="11"/>
                </a:cxn>
                <a:cxn ang="0">
                  <a:pos x="28" y="19"/>
                </a:cxn>
                <a:cxn ang="0">
                  <a:pos x="27" y="22"/>
                </a:cxn>
                <a:cxn ang="0">
                  <a:pos x="25" y="26"/>
                </a:cxn>
                <a:cxn ang="0">
                  <a:pos x="22" y="27"/>
                </a:cxn>
                <a:cxn ang="0">
                  <a:pos x="19" y="28"/>
                </a:cxn>
                <a:cxn ang="0">
                  <a:pos x="15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2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15" y="0"/>
                </a:cxn>
              </a:cxnLst>
              <a:rect l="0" t="0" r="r" b="b"/>
              <a:pathLst>
                <a:path w="28" h="29">
                  <a:moveTo>
                    <a:pt x="15" y="0"/>
                  </a:moveTo>
                  <a:lnTo>
                    <a:pt x="19" y="1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7" y="22"/>
                  </a:lnTo>
                  <a:lnTo>
                    <a:pt x="25" y="26"/>
                  </a:lnTo>
                  <a:lnTo>
                    <a:pt x="22" y="27"/>
                  </a:lnTo>
                  <a:lnTo>
                    <a:pt x="19" y="28"/>
                  </a:lnTo>
                  <a:lnTo>
                    <a:pt x="15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7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80">
              <a:extLst>
                <a:ext uri="{FF2B5EF4-FFF2-40B4-BE49-F238E27FC236}">
                  <a16:creationId xmlns:a16="http://schemas.microsoft.com/office/drawing/2014/main" id="{C5FA0922-0042-4FD3-86C1-A0EA7738E6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9967" y="5638394"/>
              <a:ext cx="36873" cy="38025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3"/>
                </a:cxn>
                <a:cxn ang="0">
                  <a:pos x="4" y="17"/>
                </a:cxn>
                <a:cxn ang="0">
                  <a:pos x="5" y="21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7" y="29"/>
                </a:cxn>
                <a:cxn ang="0">
                  <a:pos x="21" y="28"/>
                </a:cxn>
                <a:cxn ang="0">
                  <a:pos x="26" y="26"/>
                </a:cxn>
                <a:cxn ang="0">
                  <a:pos x="28" y="21"/>
                </a:cxn>
                <a:cxn ang="0">
                  <a:pos x="29" y="17"/>
                </a:cxn>
                <a:cxn ang="0">
                  <a:pos x="28" y="13"/>
                </a:cxn>
                <a:cxn ang="0">
                  <a:pos x="26" y="8"/>
                </a:cxn>
                <a:cxn ang="0">
                  <a:pos x="21" y="5"/>
                </a:cxn>
                <a:cxn ang="0">
                  <a:pos x="17" y="4"/>
                </a:cxn>
                <a:cxn ang="0">
                  <a:pos x="17" y="0"/>
                </a:cxn>
                <a:cxn ang="0">
                  <a:pos x="23" y="1"/>
                </a:cxn>
                <a:cxn ang="0">
                  <a:pos x="24" y="2"/>
                </a:cxn>
                <a:cxn ang="0">
                  <a:pos x="29" y="5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32" y="17"/>
                </a:cxn>
                <a:cxn ang="0">
                  <a:pos x="31" y="23"/>
                </a:cxn>
                <a:cxn ang="0">
                  <a:pos x="30" y="24"/>
                </a:cxn>
                <a:cxn ang="0">
                  <a:pos x="29" y="28"/>
                </a:cxn>
                <a:cxn ang="0">
                  <a:pos x="24" y="31"/>
                </a:cxn>
                <a:cxn ang="0">
                  <a:pos x="23" y="32"/>
                </a:cxn>
                <a:cxn ang="0">
                  <a:pos x="17" y="33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1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7" y="0"/>
                </a:cxn>
              </a:cxnLst>
              <a:rect l="0" t="0" r="r" b="b"/>
              <a:pathLst>
                <a:path w="32" h="33">
                  <a:moveTo>
                    <a:pt x="17" y="4"/>
                  </a:moveTo>
                  <a:lnTo>
                    <a:pt x="12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7" y="29"/>
                  </a:lnTo>
                  <a:lnTo>
                    <a:pt x="21" y="28"/>
                  </a:lnTo>
                  <a:lnTo>
                    <a:pt x="26" y="26"/>
                  </a:lnTo>
                  <a:lnTo>
                    <a:pt x="28" y="21"/>
                  </a:lnTo>
                  <a:lnTo>
                    <a:pt x="29" y="17"/>
                  </a:lnTo>
                  <a:lnTo>
                    <a:pt x="28" y="13"/>
                  </a:lnTo>
                  <a:lnTo>
                    <a:pt x="26" y="8"/>
                  </a:lnTo>
                  <a:lnTo>
                    <a:pt x="21" y="5"/>
                  </a:lnTo>
                  <a:lnTo>
                    <a:pt x="17" y="4"/>
                  </a:lnTo>
                  <a:close/>
                  <a:moveTo>
                    <a:pt x="17" y="0"/>
                  </a:moveTo>
                  <a:lnTo>
                    <a:pt x="23" y="1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2" y="17"/>
                  </a:lnTo>
                  <a:lnTo>
                    <a:pt x="31" y="23"/>
                  </a:lnTo>
                  <a:lnTo>
                    <a:pt x="30" y="24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17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1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5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381">
              <a:extLst>
                <a:ext uri="{FF2B5EF4-FFF2-40B4-BE49-F238E27FC236}">
                  <a16:creationId xmlns:a16="http://schemas.microsoft.com/office/drawing/2014/main" id="{6B2B4821-0B02-4B7A-8BAA-71044AB7E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707" y="5199375"/>
              <a:ext cx="33416" cy="3226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4"/>
                </a:cxn>
                <a:cxn ang="0">
                  <a:pos x="27" y="7"/>
                </a:cxn>
                <a:cxn ang="0">
                  <a:pos x="29" y="15"/>
                </a:cxn>
                <a:cxn ang="0">
                  <a:pos x="28" y="19"/>
                </a:cxn>
                <a:cxn ang="0">
                  <a:pos x="27" y="21"/>
                </a:cxn>
                <a:cxn ang="0">
                  <a:pos x="25" y="24"/>
                </a:cxn>
                <a:cxn ang="0">
                  <a:pos x="21" y="26"/>
                </a:cxn>
                <a:cxn ang="0">
                  <a:pos x="18" y="28"/>
                </a:cxn>
                <a:cxn ang="0">
                  <a:pos x="11" y="28"/>
                </a:cxn>
                <a:cxn ang="0">
                  <a:pos x="5" y="24"/>
                </a:cxn>
                <a:cxn ang="0">
                  <a:pos x="2" y="21"/>
                </a:cxn>
                <a:cxn ang="0">
                  <a:pos x="1" y="19"/>
                </a:cxn>
                <a:cxn ang="0">
                  <a:pos x="0" y="15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11" y="0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9" y="15"/>
                  </a:lnTo>
                  <a:lnTo>
                    <a:pt x="28" y="19"/>
                  </a:lnTo>
                  <a:lnTo>
                    <a:pt x="27" y="21"/>
                  </a:lnTo>
                  <a:lnTo>
                    <a:pt x="25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4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2" y="7"/>
                  </a:lnTo>
                  <a:lnTo>
                    <a:pt x="5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382">
              <a:extLst>
                <a:ext uri="{FF2B5EF4-FFF2-40B4-BE49-F238E27FC236}">
                  <a16:creationId xmlns:a16="http://schemas.microsoft.com/office/drawing/2014/main" id="{861E4C47-78E6-48E6-8729-931356934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5403" y="5197070"/>
              <a:ext cx="38025" cy="3687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7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3" y="27"/>
                </a:cxn>
                <a:cxn ang="0">
                  <a:pos x="16" y="28"/>
                </a:cxn>
                <a:cxn ang="0">
                  <a:pos x="20" y="27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29" y="17"/>
                </a:cxn>
                <a:cxn ang="0">
                  <a:pos x="28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1" y="9"/>
                </a:cxn>
                <a:cxn ang="0">
                  <a:pos x="32" y="10"/>
                </a:cxn>
                <a:cxn ang="0">
                  <a:pos x="32" y="11"/>
                </a:cxn>
                <a:cxn ang="0">
                  <a:pos x="33" y="17"/>
                </a:cxn>
                <a:cxn ang="0">
                  <a:pos x="32" y="23"/>
                </a:cxn>
                <a:cxn ang="0">
                  <a:pos x="31" y="23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2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3" h="32">
                  <a:moveTo>
                    <a:pt x="16" y="4"/>
                  </a:moveTo>
                  <a:lnTo>
                    <a:pt x="13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3" y="27"/>
                  </a:lnTo>
                  <a:lnTo>
                    <a:pt x="16" y="28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29" y="17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383">
              <a:extLst>
                <a:ext uri="{FF2B5EF4-FFF2-40B4-BE49-F238E27FC236}">
                  <a16:creationId xmlns:a16="http://schemas.microsoft.com/office/drawing/2014/main" id="{79F07921-6DD1-4B23-A1C8-986474AE9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764" y="5150979"/>
              <a:ext cx="32264" cy="3226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0"/>
                </a:cxn>
                <a:cxn ang="0">
                  <a:pos x="19" y="1"/>
                </a:cxn>
                <a:cxn ang="0">
                  <a:pos x="22" y="3"/>
                </a:cxn>
                <a:cxn ang="0">
                  <a:pos x="25" y="5"/>
                </a:cxn>
                <a:cxn ang="0">
                  <a:pos x="27" y="8"/>
                </a:cxn>
                <a:cxn ang="0">
                  <a:pos x="28" y="13"/>
                </a:cxn>
                <a:cxn ang="0">
                  <a:pos x="28" y="17"/>
                </a:cxn>
                <a:cxn ang="0">
                  <a:pos x="26" y="21"/>
                </a:cxn>
                <a:cxn ang="0">
                  <a:pos x="24" y="24"/>
                </a:cxn>
                <a:cxn ang="0">
                  <a:pos x="18" y="28"/>
                </a:cxn>
                <a:cxn ang="0">
                  <a:pos x="11" y="28"/>
                </a:cxn>
                <a:cxn ang="0">
                  <a:pos x="5" y="24"/>
                </a:cxn>
                <a:cxn ang="0">
                  <a:pos x="2" y="21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11" y="0"/>
                </a:cxn>
              </a:cxnLst>
              <a:rect l="0" t="0" r="r" b="b"/>
              <a:pathLst>
                <a:path w="28" h="28">
                  <a:moveTo>
                    <a:pt x="11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6" y="21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4"/>
                  </a:lnTo>
                  <a:lnTo>
                    <a:pt x="2" y="21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384">
              <a:extLst>
                <a:ext uri="{FF2B5EF4-FFF2-40B4-BE49-F238E27FC236}">
                  <a16:creationId xmlns:a16="http://schemas.microsoft.com/office/drawing/2014/main" id="{80B57E33-3131-4F1E-A013-C022E204C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7459" y="5148675"/>
              <a:ext cx="36873" cy="3687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3" y="5"/>
                </a:cxn>
                <a:cxn ang="0">
                  <a:pos x="8" y="7"/>
                </a:cxn>
                <a:cxn ang="0">
                  <a:pos x="5" y="11"/>
                </a:cxn>
                <a:cxn ang="0">
                  <a:pos x="4" y="15"/>
                </a:cxn>
                <a:cxn ang="0">
                  <a:pos x="5" y="20"/>
                </a:cxn>
                <a:cxn ang="0">
                  <a:pos x="8" y="24"/>
                </a:cxn>
                <a:cxn ang="0">
                  <a:pos x="13" y="27"/>
                </a:cxn>
                <a:cxn ang="0">
                  <a:pos x="16" y="28"/>
                </a:cxn>
                <a:cxn ang="0">
                  <a:pos x="20" y="27"/>
                </a:cxn>
                <a:cxn ang="0">
                  <a:pos x="25" y="24"/>
                </a:cxn>
                <a:cxn ang="0">
                  <a:pos x="27" y="20"/>
                </a:cxn>
                <a:cxn ang="0">
                  <a:pos x="28" y="15"/>
                </a:cxn>
                <a:cxn ang="0">
                  <a:pos x="27" y="11"/>
                </a:cxn>
                <a:cxn ang="0">
                  <a:pos x="25" y="7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0" y="8"/>
                </a:cxn>
                <a:cxn ang="0">
                  <a:pos x="31" y="9"/>
                </a:cxn>
                <a:cxn ang="0">
                  <a:pos x="31" y="10"/>
                </a:cxn>
                <a:cxn ang="0">
                  <a:pos x="32" y="15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7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2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5" y="27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4"/>
                  </a:moveTo>
                  <a:lnTo>
                    <a:pt x="13" y="5"/>
                  </a:lnTo>
                  <a:lnTo>
                    <a:pt x="8" y="7"/>
                  </a:lnTo>
                  <a:lnTo>
                    <a:pt x="5" y="11"/>
                  </a:lnTo>
                  <a:lnTo>
                    <a:pt x="4" y="15"/>
                  </a:lnTo>
                  <a:lnTo>
                    <a:pt x="5" y="20"/>
                  </a:lnTo>
                  <a:lnTo>
                    <a:pt x="8" y="24"/>
                  </a:lnTo>
                  <a:lnTo>
                    <a:pt x="13" y="27"/>
                  </a:lnTo>
                  <a:lnTo>
                    <a:pt x="16" y="28"/>
                  </a:lnTo>
                  <a:lnTo>
                    <a:pt x="20" y="27"/>
                  </a:lnTo>
                  <a:lnTo>
                    <a:pt x="25" y="24"/>
                  </a:lnTo>
                  <a:lnTo>
                    <a:pt x="27" y="20"/>
                  </a:lnTo>
                  <a:lnTo>
                    <a:pt x="28" y="15"/>
                  </a:lnTo>
                  <a:lnTo>
                    <a:pt x="27" y="11"/>
                  </a:lnTo>
                  <a:lnTo>
                    <a:pt x="25" y="7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2" y="15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7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385">
              <a:extLst>
                <a:ext uri="{FF2B5EF4-FFF2-40B4-BE49-F238E27FC236}">
                  <a16:creationId xmlns:a16="http://schemas.microsoft.com/office/drawing/2014/main" id="{EE891A40-7DE7-4116-8CF6-C5B3CC139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215" y="4904391"/>
              <a:ext cx="32264" cy="3341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1"/>
                </a:cxn>
                <a:cxn ang="0">
                  <a:pos x="22" y="2"/>
                </a:cxn>
                <a:cxn ang="0">
                  <a:pos x="25" y="5"/>
                </a:cxn>
                <a:cxn ang="0">
                  <a:pos x="28" y="10"/>
                </a:cxn>
                <a:cxn ang="0">
                  <a:pos x="28" y="18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22" y="27"/>
                </a:cxn>
                <a:cxn ang="0">
                  <a:pos x="19" y="28"/>
                </a:cxn>
                <a:cxn ang="0">
                  <a:pos x="15" y="29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28" h="29">
                  <a:moveTo>
                    <a:pt x="15" y="0"/>
                  </a:moveTo>
                  <a:lnTo>
                    <a:pt x="19" y="1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8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22" y="27"/>
                  </a:lnTo>
                  <a:lnTo>
                    <a:pt x="19" y="28"/>
                  </a:lnTo>
                  <a:lnTo>
                    <a:pt x="15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386">
              <a:extLst>
                <a:ext uri="{FF2B5EF4-FFF2-40B4-BE49-F238E27FC236}">
                  <a16:creationId xmlns:a16="http://schemas.microsoft.com/office/drawing/2014/main" id="{B05C8BA0-B3DC-4AE1-B790-1DD8B94A3B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9063" y="4902086"/>
              <a:ext cx="35721" cy="380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7" y="8"/>
                </a:cxn>
                <a:cxn ang="0">
                  <a:pos x="4" y="12"/>
                </a:cxn>
                <a:cxn ang="0">
                  <a:pos x="3" y="16"/>
                </a:cxn>
                <a:cxn ang="0">
                  <a:pos x="4" y="20"/>
                </a:cxn>
                <a:cxn ang="0">
                  <a:pos x="7" y="25"/>
                </a:cxn>
                <a:cxn ang="0">
                  <a:pos x="12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8" y="16"/>
                </a:cxn>
                <a:cxn ang="0">
                  <a:pos x="27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30" y="11"/>
                </a:cxn>
                <a:cxn ang="0">
                  <a:pos x="31" y="16"/>
                </a:cxn>
                <a:cxn ang="0">
                  <a:pos x="30" y="22"/>
                </a:cxn>
                <a:cxn ang="0">
                  <a:pos x="29" y="23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1" h="33">
                  <a:moveTo>
                    <a:pt x="16" y="4"/>
                  </a:moveTo>
                  <a:lnTo>
                    <a:pt x="12" y="5"/>
                  </a:lnTo>
                  <a:lnTo>
                    <a:pt x="7" y="8"/>
                  </a:lnTo>
                  <a:lnTo>
                    <a:pt x="4" y="12"/>
                  </a:lnTo>
                  <a:lnTo>
                    <a:pt x="3" y="16"/>
                  </a:lnTo>
                  <a:lnTo>
                    <a:pt x="4" y="20"/>
                  </a:lnTo>
                  <a:lnTo>
                    <a:pt x="7" y="25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7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1" y="16"/>
                  </a:lnTo>
                  <a:lnTo>
                    <a:pt x="30" y="22"/>
                  </a:lnTo>
                  <a:lnTo>
                    <a:pt x="29" y="23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387">
              <a:extLst>
                <a:ext uri="{FF2B5EF4-FFF2-40B4-BE49-F238E27FC236}">
                  <a16:creationId xmlns:a16="http://schemas.microsoft.com/office/drawing/2014/main" id="{13A26A44-5DE4-4362-92BE-376E80585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439" y="5199375"/>
              <a:ext cx="32264" cy="3226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8" y="15"/>
                </a:cxn>
                <a:cxn ang="0">
                  <a:pos x="27" y="19"/>
                </a:cxn>
                <a:cxn ang="0">
                  <a:pos x="26" y="21"/>
                </a:cxn>
                <a:cxn ang="0">
                  <a:pos x="25" y="24"/>
                </a:cxn>
                <a:cxn ang="0">
                  <a:pos x="21" y="26"/>
                </a:cxn>
                <a:cxn ang="0">
                  <a:pos x="18" y="28"/>
                </a:cxn>
                <a:cxn ang="0">
                  <a:pos x="14" y="28"/>
                </a:cxn>
                <a:cxn ang="0">
                  <a:pos x="9" y="27"/>
                </a:cxn>
                <a:cxn ang="0">
                  <a:pos x="6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10" y="0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8" y="15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5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388">
              <a:extLst>
                <a:ext uri="{FF2B5EF4-FFF2-40B4-BE49-F238E27FC236}">
                  <a16:creationId xmlns:a16="http://schemas.microsoft.com/office/drawing/2014/main" id="{EF889766-6C36-4042-B37C-73A184829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135" y="5197070"/>
              <a:ext cx="36873" cy="3687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7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2" y="27"/>
                </a:cxn>
                <a:cxn ang="0">
                  <a:pos x="16" y="28"/>
                </a:cxn>
                <a:cxn ang="0">
                  <a:pos x="20" y="27"/>
                </a:cxn>
                <a:cxn ang="0">
                  <a:pos x="25" y="25"/>
                </a:cxn>
                <a:cxn ang="0">
                  <a:pos x="27" y="21"/>
                </a:cxn>
                <a:cxn ang="0">
                  <a:pos x="28" y="17"/>
                </a:cxn>
                <a:cxn ang="0">
                  <a:pos x="27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32" y="17"/>
                </a:cxn>
                <a:cxn ang="0">
                  <a:pos x="31" y="23"/>
                </a:cxn>
                <a:cxn ang="0">
                  <a:pos x="30" y="23"/>
                </a:cxn>
                <a:cxn ang="0">
                  <a:pos x="27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1" y="31"/>
                </a:cxn>
                <a:cxn ang="0">
                  <a:pos x="10" y="31"/>
                </a:cxn>
                <a:cxn ang="0">
                  <a:pos x="9" y="30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4"/>
                  </a:move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2" y="27"/>
                  </a:lnTo>
                  <a:lnTo>
                    <a:pt x="16" y="28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1"/>
                  </a:lnTo>
                  <a:lnTo>
                    <a:pt x="28" y="17"/>
                  </a:lnTo>
                  <a:lnTo>
                    <a:pt x="27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7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7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389">
              <a:extLst>
                <a:ext uri="{FF2B5EF4-FFF2-40B4-BE49-F238E27FC236}">
                  <a16:creationId xmlns:a16="http://schemas.microsoft.com/office/drawing/2014/main" id="{04488A9D-9B7D-4B39-946E-C1AB5004B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003" y="5640699"/>
              <a:ext cx="33416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3" y="26"/>
                </a:cxn>
                <a:cxn ang="0">
                  <a:pos x="19" y="28"/>
                </a:cxn>
                <a:cxn ang="0">
                  <a:pos x="14" y="29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390">
              <a:extLst>
                <a:ext uri="{FF2B5EF4-FFF2-40B4-BE49-F238E27FC236}">
                  <a16:creationId xmlns:a16="http://schemas.microsoft.com/office/drawing/2014/main" id="{B432C9E1-2F24-42F5-AA29-5FF9D3744B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0699" y="5638394"/>
              <a:ext cx="38025" cy="380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3"/>
                </a:cxn>
                <a:cxn ang="0">
                  <a:pos x="4" y="17"/>
                </a:cxn>
                <a:cxn ang="0">
                  <a:pos x="5" y="21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6"/>
                </a:cxn>
                <a:cxn ang="0">
                  <a:pos x="28" y="21"/>
                </a:cxn>
                <a:cxn ang="0">
                  <a:pos x="29" y="17"/>
                </a:cxn>
                <a:cxn ang="0">
                  <a:pos x="28" y="13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1" y="10"/>
                </a:cxn>
                <a:cxn ang="0">
                  <a:pos x="32" y="11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2" y="23"/>
                </a:cxn>
                <a:cxn ang="0">
                  <a:pos x="31" y="24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2" y="32"/>
                </a:cxn>
                <a:cxn ang="0">
                  <a:pos x="11" y="32"/>
                </a:cxn>
                <a:cxn ang="0">
                  <a:pos x="10" y="31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4"/>
                  </a:moveTo>
                  <a:lnTo>
                    <a:pt x="12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6"/>
                  </a:lnTo>
                  <a:lnTo>
                    <a:pt x="28" y="21"/>
                  </a:lnTo>
                  <a:lnTo>
                    <a:pt x="29" y="17"/>
                  </a:lnTo>
                  <a:lnTo>
                    <a:pt x="28" y="13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391">
              <a:extLst>
                <a:ext uri="{FF2B5EF4-FFF2-40B4-BE49-F238E27FC236}">
                  <a16:creationId xmlns:a16="http://schemas.microsoft.com/office/drawing/2014/main" id="{8258E0D7-17E8-4BCD-88DD-B62CC64CD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115" y="5542755"/>
              <a:ext cx="32264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1"/>
                </a:cxn>
                <a:cxn ang="0">
                  <a:pos x="21" y="2"/>
                </a:cxn>
                <a:cxn ang="0">
                  <a:pos x="24" y="5"/>
                </a:cxn>
                <a:cxn ang="0">
                  <a:pos x="28" y="11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4" y="29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2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14" y="0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8" y="1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392">
              <a:extLst>
                <a:ext uri="{FF2B5EF4-FFF2-40B4-BE49-F238E27FC236}">
                  <a16:creationId xmlns:a16="http://schemas.microsoft.com/office/drawing/2014/main" id="{C44CD645-93FC-45DB-B77F-93FC33728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811" y="5540450"/>
              <a:ext cx="36873" cy="380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3"/>
                </a:cxn>
                <a:cxn ang="0">
                  <a:pos x="4" y="17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1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1"/>
                </a:cxn>
                <a:cxn ang="0">
                  <a:pos x="28" y="17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32" y="17"/>
                </a:cxn>
                <a:cxn ang="0">
                  <a:pos x="31" y="23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1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3">
                  <a:moveTo>
                    <a:pt x="16" y="4"/>
                  </a:moveTo>
                  <a:lnTo>
                    <a:pt x="11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1"/>
                  </a:lnTo>
                  <a:lnTo>
                    <a:pt x="28" y="17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2" y="17"/>
                  </a:lnTo>
                  <a:lnTo>
                    <a:pt x="31" y="23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1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5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393">
              <a:extLst>
                <a:ext uri="{FF2B5EF4-FFF2-40B4-BE49-F238E27FC236}">
                  <a16:creationId xmlns:a16="http://schemas.microsoft.com/office/drawing/2014/main" id="{6A68FDA3-E917-4268-AB06-CEFDC122B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399" y="5739795"/>
              <a:ext cx="33416" cy="334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5" y="4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28" y="19"/>
                </a:cxn>
                <a:cxn ang="0">
                  <a:pos x="26" y="23"/>
                </a:cxn>
                <a:cxn ang="0">
                  <a:pos x="24" y="26"/>
                </a:cxn>
                <a:cxn ang="0">
                  <a:pos x="20" y="28"/>
                </a:cxn>
                <a:cxn ang="0">
                  <a:pos x="15" y="29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11" y="0"/>
                </a:cxn>
              </a:cxnLst>
              <a:rect l="0" t="0" r="r" b="b"/>
              <a:pathLst>
                <a:path w="29" h="29">
                  <a:moveTo>
                    <a:pt x="11" y="0"/>
                  </a:moveTo>
                  <a:lnTo>
                    <a:pt x="19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6" y="23"/>
                  </a:lnTo>
                  <a:lnTo>
                    <a:pt x="24" y="26"/>
                  </a:lnTo>
                  <a:lnTo>
                    <a:pt x="20" y="28"/>
                  </a:lnTo>
                  <a:lnTo>
                    <a:pt x="15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394">
              <a:extLst>
                <a:ext uri="{FF2B5EF4-FFF2-40B4-BE49-F238E27FC236}">
                  <a16:creationId xmlns:a16="http://schemas.microsoft.com/office/drawing/2014/main" id="{A12C8021-7C75-4A14-9417-A738FDBB1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095" y="5738643"/>
              <a:ext cx="38025" cy="35721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5" y="11"/>
                </a:cxn>
                <a:cxn ang="0">
                  <a:pos x="4" y="15"/>
                </a:cxn>
                <a:cxn ang="0">
                  <a:pos x="5" y="19"/>
                </a:cxn>
                <a:cxn ang="0">
                  <a:pos x="8" y="24"/>
                </a:cxn>
                <a:cxn ang="0">
                  <a:pos x="13" y="27"/>
                </a:cxn>
                <a:cxn ang="0">
                  <a:pos x="17" y="28"/>
                </a:cxn>
                <a:cxn ang="0">
                  <a:pos x="21" y="27"/>
                </a:cxn>
                <a:cxn ang="0">
                  <a:pos x="26" y="24"/>
                </a:cxn>
                <a:cxn ang="0">
                  <a:pos x="28" y="19"/>
                </a:cxn>
                <a:cxn ang="0">
                  <a:pos x="29" y="15"/>
                </a:cxn>
                <a:cxn ang="0">
                  <a:pos x="28" y="11"/>
                </a:cxn>
                <a:cxn ang="0">
                  <a:pos x="26" y="7"/>
                </a:cxn>
                <a:cxn ang="0">
                  <a:pos x="21" y="4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23" y="1"/>
                </a:cxn>
                <a:cxn ang="0">
                  <a:pos x="24" y="1"/>
                </a:cxn>
                <a:cxn ang="0">
                  <a:pos x="28" y="4"/>
                </a:cxn>
                <a:cxn ang="0">
                  <a:pos x="31" y="8"/>
                </a:cxn>
                <a:cxn ang="0">
                  <a:pos x="32" y="9"/>
                </a:cxn>
                <a:cxn ang="0">
                  <a:pos x="32" y="10"/>
                </a:cxn>
                <a:cxn ang="0">
                  <a:pos x="33" y="15"/>
                </a:cxn>
                <a:cxn ang="0">
                  <a:pos x="32" y="21"/>
                </a:cxn>
                <a:cxn ang="0">
                  <a:pos x="31" y="22"/>
                </a:cxn>
                <a:cxn ang="0">
                  <a:pos x="28" y="27"/>
                </a:cxn>
                <a:cxn ang="0">
                  <a:pos x="24" y="30"/>
                </a:cxn>
                <a:cxn ang="0">
                  <a:pos x="23" y="31"/>
                </a:cxn>
                <a:cxn ang="0">
                  <a:pos x="17" y="31"/>
                </a:cxn>
                <a:cxn ang="0">
                  <a:pos x="12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7" y="0"/>
                </a:cxn>
              </a:cxnLst>
              <a:rect l="0" t="0" r="r" b="b"/>
              <a:pathLst>
                <a:path w="33" h="31">
                  <a:moveTo>
                    <a:pt x="17" y="3"/>
                  </a:moveTo>
                  <a:lnTo>
                    <a:pt x="13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8" y="24"/>
                  </a:lnTo>
                  <a:lnTo>
                    <a:pt x="13" y="27"/>
                  </a:lnTo>
                  <a:lnTo>
                    <a:pt x="17" y="28"/>
                  </a:lnTo>
                  <a:lnTo>
                    <a:pt x="21" y="27"/>
                  </a:lnTo>
                  <a:lnTo>
                    <a:pt x="26" y="24"/>
                  </a:lnTo>
                  <a:lnTo>
                    <a:pt x="28" y="19"/>
                  </a:lnTo>
                  <a:lnTo>
                    <a:pt x="29" y="15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1" y="4"/>
                  </a:lnTo>
                  <a:lnTo>
                    <a:pt x="17" y="3"/>
                  </a:lnTo>
                  <a:close/>
                  <a:moveTo>
                    <a:pt x="17" y="0"/>
                  </a:moveTo>
                  <a:lnTo>
                    <a:pt x="23" y="1"/>
                  </a:lnTo>
                  <a:lnTo>
                    <a:pt x="24" y="1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3" y="15"/>
                  </a:lnTo>
                  <a:lnTo>
                    <a:pt x="32" y="21"/>
                  </a:lnTo>
                  <a:lnTo>
                    <a:pt x="31" y="22"/>
                  </a:lnTo>
                  <a:lnTo>
                    <a:pt x="28" y="27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5" y="27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395">
              <a:extLst>
                <a:ext uri="{FF2B5EF4-FFF2-40B4-BE49-F238E27FC236}">
                  <a16:creationId xmlns:a16="http://schemas.microsoft.com/office/drawing/2014/main" id="{F752A4B1-C206-4595-A7B5-0B0E30985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947" y="5936836"/>
              <a:ext cx="33416" cy="3226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4"/>
                </a:cxn>
                <a:cxn ang="0">
                  <a:pos x="27" y="7"/>
                </a:cxn>
                <a:cxn ang="0">
                  <a:pos x="29" y="14"/>
                </a:cxn>
                <a:cxn ang="0">
                  <a:pos x="28" y="18"/>
                </a:cxn>
                <a:cxn ang="0">
                  <a:pos x="27" y="21"/>
                </a:cxn>
                <a:cxn ang="0">
                  <a:pos x="25" y="24"/>
                </a:cxn>
                <a:cxn ang="0">
                  <a:pos x="21" y="26"/>
                </a:cxn>
                <a:cxn ang="0">
                  <a:pos x="18" y="28"/>
                </a:cxn>
                <a:cxn ang="0">
                  <a:pos x="10" y="28"/>
                </a:cxn>
                <a:cxn ang="0">
                  <a:pos x="5" y="24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10" y="0"/>
                </a:cxn>
              </a:cxnLst>
              <a:rect l="0" t="0" r="r" b="b"/>
              <a:pathLst>
                <a:path w="29" h="28">
                  <a:moveTo>
                    <a:pt x="10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9" y="14"/>
                  </a:lnTo>
                  <a:lnTo>
                    <a:pt x="28" y="18"/>
                  </a:lnTo>
                  <a:lnTo>
                    <a:pt x="27" y="21"/>
                  </a:lnTo>
                  <a:lnTo>
                    <a:pt x="25" y="24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0" y="28"/>
                  </a:lnTo>
                  <a:lnTo>
                    <a:pt x="5" y="24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396">
              <a:extLst>
                <a:ext uri="{FF2B5EF4-FFF2-40B4-BE49-F238E27FC236}">
                  <a16:creationId xmlns:a16="http://schemas.microsoft.com/office/drawing/2014/main" id="{F2FF3779-E2D7-4DC9-B549-2F36680F1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8643" y="5934531"/>
              <a:ext cx="38025" cy="3687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1"/>
                </a:cxn>
                <a:cxn ang="0">
                  <a:pos x="4" y="16"/>
                </a:cxn>
                <a:cxn ang="0">
                  <a:pos x="5" y="20"/>
                </a:cxn>
                <a:cxn ang="0">
                  <a:pos x="8" y="25"/>
                </a:cxn>
                <a:cxn ang="0">
                  <a:pos x="12" y="27"/>
                </a:cxn>
                <a:cxn ang="0">
                  <a:pos x="16" y="28"/>
                </a:cxn>
                <a:cxn ang="0">
                  <a:pos x="20" y="27"/>
                </a:cxn>
                <a:cxn ang="0">
                  <a:pos x="25" y="25"/>
                </a:cxn>
                <a:cxn ang="0">
                  <a:pos x="28" y="20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1" y="9"/>
                </a:cxn>
                <a:cxn ang="0">
                  <a:pos x="32" y="10"/>
                </a:cxn>
                <a:cxn ang="0">
                  <a:pos x="32" y="11"/>
                </a:cxn>
                <a:cxn ang="0">
                  <a:pos x="33" y="16"/>
                </a:cxn>
                <a:cxn ang="0">
                  <a:pos x="32" y="22"/>
                </a:cxn>
                <a:cxn ang="0">
                  <a:pos x="31" y="23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2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3" h="32">
                  <a:moveTo>
                    <a:pt x="16" y="4"/>
                  </a:moveTo>
                  <a:lnTo>
                    <a:pt x="12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4" y="16"/>
                  </a:lnTo>
                  <a:lnTo>
                    <a:pt x="5" y="20"/>
                  </a:lnTo>
                  <a:lnTo>
                    <a:pt x="8" y="25"/>
                  </a:lnTo>
                  <a:lnTo>
                    <a:pt x="12" y="27"/>
                  </a:lnTo>
                  <a:lnTo>
                    <a:pt x="16" y="28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8" y="20"/>
                  </a:lnTo>
                  <a:lnTo>
                    <a:pt x="29" y="16"/>
                  </a:lnTo>
                  <a:lnTo>
                    <a:pt x="28" y="11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6"/>
                  </a:lnTo>
                  <a:lnTo>
                    <a:pt x="32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397">
              <a:extLst>
                <a:ext uri="{FF2B5EF4-FFF2-40B4-BE49-F238E27FC236}">
                  <a16:creationId xmlns:a16="http://schemas.microsoft.com/office/drawing/2014/main" id="{7F3D3EBE-83C7-4E06-83A3-38E16D1AD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59" y="4511462"/>
              <a:ext cx="33416" cy="3226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15"/>
                </a:cxn>
                <a:cxn ang="0">
                  <a:pos x="28" y="19"/>
                </a:cxn>
                <a:cxn ang="0">
                  <a:pos x="28" y="21"/>
                </a:cxn>
                <a:cxn ang="0">
                  <a:pos x="26" y="24"/>
                </a:cxn>
                <a:cxn ang="0">
                  <a:pos x="22" y="26"/>
                </a:cxn>
                <a:cxn ang="0">
                  <a:pos x="19" y="28"/>
                </a:cxn>
                <a:cxn ang="0">
                  <a:pos x="11" y="28"/>
                </a:cxn>
                <a:cxn ang="0">
                  <a:pos x="5" y="24"/>
                </a:cxn>
                <a:cxn ang="0">
                  <a:pos x="2" y="21"/>
                </a:cxn>
                <a:cxn ang="0">
                  <a:pos x="1" y="19"/>
                </a:cxn>
                <a:cxn ang="0">
                  <a:pos x="0" y="15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11" y="0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9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19" y="28"/>
                  </a:lnTo>
                  <a:lnTo>
                    <a:pt x="11" y="28"/>
                  </a:lnTo>
                  <a:lnTo>
                    <a:pt x="5" y="24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2" y="7"/>
                  </a:lnTo>
                  <a:lnTo>
                    <a:pt x="5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398">
              <a:extLst>
                <a:ext uri="{FF2B5EF4-FFF2-40B4-BE49-F238E27FC236}">
                  <a16:creationId xmlns:a16="http://schemas.microsoft.com/office/drawing/2014/main" id="{71610BF9-6E43-4BA7-95DA-2EBF57F041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7007" y="4509158"/>
              <a:ext cx="36873" cy="3687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7" y="8"/>
                </a:cxn>
                <a:cxn ang="0">
                  <a:pos x="4" y="12"/>
                </a:cxn>
                <a:cxn ang="0">
                  <a:pos x="3" y="17"/>
                </a:cxn>
                <a:cxn ang="0">
                  <a:pos x="4" y="21"/>
                </a:cxn>
                <a:cxn ang="0">
                  <a:pos x="7" y="25"/>
                </a:cxn>
                <a:cxn ang="0">
                  <a:pos x="12" y="27"/>
                </a:cxn>
                <a:cxn ang="0">
                  <a:pos x="16" y="28"/>
                </a:cxn>
                <a:cxn ang="0">
                  <a:pos x="20" y="27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29" y="17"/>
                </a:cxn>
                <a:cxn ang="0">
                  <a:pos x="28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32" y="17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1" y="31"/>
                </a:cxn>
                <a:cxn ang="0">
                  <a:pos x="10" y="31"/>
                </a:cxn>
                <a:cxn ang="0">
                  <a:pos x="9" y="30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4"/>
                  </a:moveTo>
                  <a:lnTo>
                    <a:pt x="12" y="5"/>
                  </a:lnTo>
                  <a:lnTo>
                    <a:pt x="7" y="8"/>
                  </a:lnTo>
                  <a:lnTo>
                    <a:pt x="4" y="12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2" y="27"/>
                  </a:lnTo>
                  <a:lnTo>
                    <a:pt x="16" y="28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29" y="17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7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399">
              <a:extLst>
                <a:ext uri="{FF2B5EF4-FFF2-40B4-BE49-F238E27FC236}">
                  <a16:creationId xmlns:a16="http://schemas.microsoft.com/office/drawing/2014/main" id="{3947EE47-3778-4AA6-A61C-7F906391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764" y="4707350"/>
              <a:ext cx="32264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1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8" y="11"/>
                </a:cxn>
                <a:cxn ang="0">
                  <a:pos x="28" y="19"/>
                </a:cxn>
                <a:cxn ang="0">
                  <a:pos x="24" y="25"/>
                </a:cxn>
                <a:cxn ang="0">
                  <a:pos x="21" y="28"/>
                </a:cxn>
                <a:cxn ang="0">
                  <a:pos x="18" y="29"/>
                </a:cxn>
                <a:cxn ang="0">
                  <a:pos x="14" y="29"/>
                </a:cxn>
                <a:cxn ang="0">
                  <a:pos x="10" y="29"/>
                </a:cxn>
                <a:cxn ang="0">
                  <a:pos x="6" y="27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8" y="1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4" y="25"/>
                  </a:lnTo>
                  <a:lnTo>
                    <a:pt x="21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0" y="29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400">
              <a:extLst>
                <a:ext uri="{FF2B5EF4-FFF2-40B4-BE49-F238E27FC236}">
                  <a16:creationId xmlns:a16="http://schemas.microsoft.com/office/drawing/2014/main" id="{7F3550BB-F64F-421E-AE13-EEB2ED7CE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7459" y="4706198"/>
              <a:ext cx="36873" cy="3687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5" y="12"/>
                </a:cxn>
                <a:cxn ang="0">
                  <a:pos x="4" y="16"/>
                </a:cxn>
                <a:cxn ang="0">
                  <a:pos x="5" y="20"/>
                </a:cxn>
                <a:cxn ang="0">
                  <a:pos x="8" y="25"/>
                </a:cxn>
                <a:cxn ang="0">
                  <a:pos x="13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8" y="16"/>
                </a:cxn>
                <a:cxn ang="0">
                  <a:pos x="27" y="12"/>
                </a:cxn>
                <a:cxn ang="0">
                  <a:pos x="25" y="7"/>
                </a:cxn>
                <a:cxn ang="0">
                  <a:pos x="20" y="4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8" y="4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32" y="16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2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3"/>
                  </a:moveTo>
                  <a:lnTo>
                    <a:pt x="13" y="4"/>
                  </a:lnTo>
                  <a:lnTo>
                    <a:pt x="8" y="7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5" y="20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0" y="4"/>
                  </a:lnTo>
                  <a:lnTo>
                    <a:pt x="16" y="3"/>
                  </a:lnTo>
                  <a:close/>
                  <a:moveTo>
                    <a:pt x="16" y="0"/>
                  </a:moveTo>
                  <a:lnTo>
                    <a:pt x="22" y="0"/>
                  </a:lnTo>
                  <a:lnTo>
                    <a:pt x="23" y="1"/>
                  </a:lnTo>
                  <a:lnTo>
                    <a:pt x="28" y="4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6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401">
              <a:extLst>
                <a:ext uri="{FF2B5EF4-FFF2-40B4-BE49-F238E27FC236}">
                  <a16:creationId xmlns:a16="http://schemas.microsoft.com/office/drawing/2014/main" id="{85F23A09-C1B9-43E1-8EE0-20801157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103" y="4463067"/>
              <a:ext cx="33416" cy="3226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6" y="3"/>
                </a:cxn>
                <a:cxn ang="0">
                  <a:pos x="28" y="6"/>
                </a:cxn>
                <a:cxn ang="0">
                  <a:pos x="29" y="14"/>
                </a:cxn>
                <a:cxn ang="0">
                  <a:pos x="29" y="18"/>
                </a:cxn>
                <a:cxn ang="0">
                  <a:pos x="28" y="21"/>
                </a:cxn>
                <a:cxn ang="0">
                  <a:pos x="26" y="24"/>
                </a:cxn>
                <a:cxn ang="0">
                  <a:pos x="22" y="26"/>
                </a:cxn>
                <a:cxn ang="0">
                  <a:pos x="19" y="28"/>
                </a:cxn>
                <a:cxn ang="0">
                  <a:pos x="11" y="28"/>
                </a:cxn>
                <a:cxn ang="0">
                  <a:pos x="5" y="24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11" y="0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9" y="0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28" y="6"/>
                  </a:lnTo>
                  <a:lnTo>
                    <a:pt x="29" y="14"/>
                  </a:lnTo>
                  <a:lnTo>
                    <a:pt x="29" y="18"/>
                  </a:lnTo>
                  <a:lnTo>
                    <a:pt x="28" y="21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19" y="28"/>
                  </a:lnTo>
                  <a:lnTo>
                    <a:pt x="11" y="28"/>
                  </a:lnTo>
                  <a:lnTo>
                    <a:pt x="5" y="24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402">
              <a:extLst>
                <a:ext uri="{FF2B5EF4-FFF2-40B4-BE49-F238E27FC236}">
                  <a16:creationId xmlns:a16="http://schemas.microsoft.com/office/drawing/2014/main" id="{EE75CB18-BE09-4B16-A9A5-736F3E637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4951" y="4460762"/>
              <a:ext cx="36873" cy="3687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4"/>
                </a:cxn>
                <a:cxn ang="0">
                  <a:pos x="7" y="7"/>
                </a:cxn>
                <a:cxn ang="0">
                  <a:pos x="4" y="11"/>
                </a:cxn>
                <a:cxn ang="0">
                  <a:pos x="3" y="16"/>
                </a:cxn>
                <a:cxn ang="0">
                  <a:pos x="4" y="20"/>
                </a:cxn>
                <a:cxn ang="0">
                  <a:pos x="7" y="25"/>
                </a:cxn>
                <a:cxn ang="0">
                  <a:pos x="12" y="27"/>
                </a:cxn>
                <a:cxn ang="0">
                  <a:pos x="16" y="28"/>
                </a:cxn>
                <a:cxn ang="0">
                  <a:pos x="20" y="27"/>
                </a:cxn>
                <a:cxn ang="0">
                  <a:pos x="25" y="25"/>
                </a:cxn>
                <a:cxn ang="0">
                  <a:pos x="28" y="20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5" y="7"/>
                </a:cxn>
                <a:cxn ang="0">
                  <a:pos x="20" y="4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1" y="9"/>
                </a:cxn>
                <a:cxn ang="0">
                  <a:pos x="31" y="10"/>
                </a:cxn>
                <a:cxn ang="0">
                  <a:pos x="32" y="16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1" y="31"/>
                </a:cxn>
                <a:cxn ang="0">
                  <a:pos x="10" y="31"/>
                </a:cxn>
                <a:cxn ang="0">
                  <a:pos x="9" y="30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4" y="4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4"/>
                  </a:moveTo>
                  <a:lnTo>
                    <a:pt x="12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3" y="16"/>
                  </a:lnTo>
                  <a:lnTo>
                    <a:pt x="4" y="20"/>
                  </a:lnTo>
                  <a:lnTo>
                    <a:pt x="7" y="25"/>
                  </a:lnTo>
                  <a:lnTo>
                    <a:pt x="12" y="27"/>
                  </a:lnTo>
                  <a:lnTo>
                    <a:pt x="16" y="28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8" y="20"/>
                  </a:lnTo>
                  <a:lnTo>
                    <a:pt x="29" y="16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0" y="4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2" y="16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403">
              <a:extLst>
                <a:ext uri="{FF2B5EF4-FFF2-40B4-BE49-F238E27FC236}">
                  <a16:creationId xmlns:a16="http://schemas.microsoft.com/office/drawing/2014/main" id="{BE2ACA6B-5E7B-4AB0-AF2A-56DAC47B2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595" y="4363970"/>
              <a:ext cx="33416" cy="3226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4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27" y="22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1" y="28"/>
                </a:cxn>
                <a:cxn ang="0">
                  <a:pos x="5" y="25"/>
                </a:cxn>
                <a:cxn ang="0">
                  <a:pos x="2" y="22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11" y="0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7" y="22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404">
              <a:extLst>
                <a:ext uri="{FF2B5EF4-FFF2-40B4-BE49-F238E27FC236}">
                  <a16:creationId xmlns:a16="http://schemas.microsoft.com/office/drawing/2014/main" id="{27C8AF07-820D-4B72-92F1-04D4B0D64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1291" y="4361666"/>
              <a:ext cx="38025" cy="3687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3" y="28"/>
                </a:cxn>
                <a:cxn ang="0">
                  <a:pos x="17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8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7" y="4"/>
                </a:cxn>
                <a:cxn ang="0">
                  <a:pos x="17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1" y="9"/>
                </a:cxn>
                <a:cxn ang="0">
                  <a:pos x="32" y="10"/>
                </a:cxn>
                <a:cxn ang="0">
                  <a:pos x="32" y="11"/>
                </a:cxn>
                <a:cxn ang="0">
                  <a:pos x="33" y="16"/>
                </a:cxn>
                <a:cxn ang="0">
                  <a:pos x="32" y="23"/>
                </a:cxn>
                <a:cxn ang="0">
                  <a:pos x="31" y="24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7" y="32"/>
                </a:cxn>
                <a:cxn ang="0">
                  <a:pos x="12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7" y="0"/>
                </a:cxn>
              </a:cxnLst>
              <a:rect l="0" t="0" r="r" b="b"/>
              <a:pathLst>
                <a:path w="33" h="32">
                  <a:moveTo>
                    <a:pt x="17" y="4"/>
                  </a:moveTo>
                  <a:lnTo>
                    <a:pt x="13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17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7" y="4"/>
                  </a:lnTo>
                  <a:close/>
                  <a:moveTo>
                    <a:pt x="17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6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7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405">
              <a:extLst>
                <a:ext uri="{FF2B5EF4-FFF2-40B4-BE49-F238E27FC236}">
                  <a16:creationId xmlns:a16="http://schemas.microsoft.com/office/drawing/2014/main" id="{93D68566-BA2E-44F6-8B42-850E06AF4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820" y="4068986"/>
              <a:ext cx="32264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1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8" y="11"/>
                </a:cxn>
                <a:cxn ang="0">
                  <a:pos x="28" y="18"/>
                </a:cxn>
                <a:cxn ang="0">
                  <a:pos x="24" y="24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4" y="29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8" y="1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407">
              <a:extLst>
                <a:ext uri="{FF2B5EF4-FFF2-40B4-BE49-F238E27FC236}">
                  <a16:creationId xmlns:a16="http://schemas.microsoft.com/office/drawing/2014/main" id="{1B230721-66F8-4194-83DD-EFD3421B1C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9515" y="4066682"/>
              <a:ext cx="36873" cy="380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5" y="13"/>
                </a:cxn>
                <a:cxn ang="0">
                  <a:pos x="4" y="17"/>
                </a:cxn>
                <a:cxn ang="0">
                  <a:pos x="5" y="20"/>
                </a:cxn>
                <a:cxn ang="0">
                  <a:pos x="8" y="25"/>
                </a:cxn>
                <a:cxn ang="0">
                  <a:pos x="13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8" y="17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32" y="17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2" y="32"/>
                </a:cxn>
                <a:cxn ang="0">
                  <a:pos x="11" y="32"/>
                </a:cxn>
                <a:cxn ang="0">
                  <a:pos x="10" y="31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2" h="33">
                  <a:moveTo>
                    <a:pt x="16" y="4"/>
                  </a:moveTo>
                  <a:lnTo>
                    <a:pt x="13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7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2" y="17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408">
              <a:extLst>
                <a:ext uri="{FF2B5EF4-FFF2-40B4-BE49-F238E27FC236}">
                  <a16:creationId xmlns:a16="http://schemas.microsoft.com/office/drawing/2014/main" id="{883FCC71-FA8B-43AE-B81F-F0908CD2B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439" y="4363971"/>
              <a:ext cx="32264" cy="3226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8" y="14"/>
                </a:cxn>
                <a:cxn ang="0">
                  <a:pos x="26" y="22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0" y="28"/>
                </a:cxn>
                <a:cxn ang="0">
                  <a:pos x="4" y="25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8" y="14"/>
                  </a:lnTo>
                  <a:lnTo>
                    <a:pt x="26" y="22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0" y="28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409">
              <a:extLst>
                <a:ext uri="{FF2B5EF4-FFF2-40B4-BE49-F238E27FC236}">
                  <a16:creationId xmlns:a16="http://schemas.microsoft.com/office/drawing/2014/main" id="{DE1F424A-471B-4DAA-B04B-922051241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135" y="4361666"/>
              <a:ext cx="36873" cy="3687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2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1"/>
                </a:cxn>
                <a:cxn ang="0">
                  <a:pos x="28" y="16"/>
                </a:cxn>
                <a:cxn ang="0">
                  <a:pos x="27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30" y="24"/>
                </a:cxn>
                <a:cxn ang="0">
                  <a:pos x="27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1" y="31"/>
                </a:cxn>
                <a:cxn ang="0">
                  <a:pos x="10" y="31"/>
                </a:cxn>
                <a:cxn ang="0">
                  <a:pos x="9" y="30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4"/>
                  </a:move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1"/>
                  </a:lnTo>
                  <a:lnTo>
                    <a:pt x="28" y="16"/>
                  </a:lnTo>
                  <a:lnTo>
                    <a:pt x="27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30" y="24"/>
                  </a:lnTo>
                  <a:lnTo>
                    <a:pt x="27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410">
              <a:extLst>
                <a:ext uri="{FF2B5EF4-FFF2-40B4-BE49-F238E27FC236}">
                  <a16:creationId xmlns:a16="http://schemas.microsoft.com/office/drawing/2014/main" id="{61E5E0B6-1147-4F82-8774-DE596F260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115" y="4068986"/>
              <a:ext cx="32264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1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8" y="11"/>
                </a:cxn>
                <a:cxn ang="0">
                  <a:pos x="28" y="18"/>
                </a:cxn>
                <a:cxn ang="0">
                  <a:pos x="24" y="24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4" y="29"/>
                </a:cxn>
                <a:cxn ang="0">
                  <a:pos x="7" y="27"/>
                </a:cxn>
                <a:cxn ang="0">
                  <a:pos x="4" y="24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4" y="0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8" y="1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411">
              <a:extLst>
                <a:ext uri="{FF2B5EF4-FFF2-40B4-BE49-F238E27FC236}">
                  <a16:creationId xmlns:a16="http://schemas.microsoft.com/office/drawing/2014/main" id="{6A98694A-46D8-434B-B3F9-7F835EC99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811" y="4066682"/>
              <a:ext cx="36873" cy="380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3"/>
                </a:cxn>
                <a:cxn ang="0">
                  <a:pos x="4" y="17"/>
                </a:cxn>
                <a:cxn ang="0">
                  <a:pos x="5" y="20"/>
                </a:cxn>
                <a:cxn ang="0">
                  <a:pos x="8" y="25"/>
                </a:cxn>
                <a:cxn ang="0">
                  <a:pos x="11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8" y="17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32" y="17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1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3">
                  <a:moveTo>
                    <a:pt x="16" y="4"/>
                  </a:moveTo>
                  <a:lnTo>
                    <a:pt x="11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7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2" y="17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5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412">
              <a:extLst>
                <a:ext uri="{FF2B5EF4-FFF2-40B4-BE49-F238E27FC236}">
                  <a16:creationId xmlns:a16="http://schemas.microsoft.com/office/drawing/2014/main" id="{5CA5BC3B-73DD-4DA0-A9DC-E790A1028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003" y="3971042"/>
              <a:ext cx="33416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28" y="19"/>
                </a:cxn>
                <a:cxn ang="0">
                  <a:pos x="26" y="23"/>
                </a:cxn>
                <a:cxn ang="0">
                  <a:pos x="23" y="26"/>
                </a:cxn>
                <a:cxn ang="0">
                  <a:pos x="19" y="28"/>
                </a:cxn>
                <a:cxn ang="0">
                  <a:pos x="14" y="29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413">
              <a:extLst>
                <a:ext uri="{FF2B5EF4-FFF2-40B4-BE49-F238E27FC236}">
                  <a16:creationId xmlns:a16="http://schemas.microsoft.com/office/drawing/2014/main" id="{91D3A848-B946-4B9A-ADD9-85E3E6905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0699" y="3968738"/>
              <a:ext cx="38025" cy="380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6"/>
                </a:cxn>
                <a:cxn ang="0">
                  <a:pos x="5" y="20"/>
                </a:cxn>
                <a:cxn ang="0">
                  <a:pos x="8" y="25"/>
                </a:cxn>
                <a:cxn ang="0">
                  <a:pos x="12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8" y="20"/>
                </a:cxn>
                <a:cxn ang="0">
                  <a:pos x="29" y="16"/>
                </a:cxn>
                <a:cxn ang="0">
                  <a:pos x="28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1" y="10"/>
                </a:cxn>
                <a:cxn ang="0">
                  <a:pos x="32" y="11"/>
                </a:cxn>
                <a:cxn ang="0">
                  <a:pos x="32" y="12"/>
                </a:cxn>
                <a:cxn ang="0">
                  <a:pos x="33" y="16"/>
                </a:cxn>
                <a:cxn ang="0">
                  <a:pos x="32" y="22"/>
                </a:cxn>
                <a:cxn ang="0">
                  <a:pos x="31" y="23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2" y="32"/>
                </a:cxn>
                <a:cxn ang="0">
                  <a:pos x="11" y="32"/>
                </a:cxn>
                <a:cxn ang="0">
                  <a:pos x="10" y="31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4"/>
                  </a:move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5" y="20"/>
                  </a:lnTo>
                  <a:lnTo>
                    <a:pt x="8" y="25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8" y="20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3" y="16"/>
                  </a:lnTo>
                  <a:lnTo>
                    <a:pt x="32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414">
              <a:extLst>
                <a:ext uri="{FF2B5EF4-FFF2-40B4-BE49-F238E27FC236}">
                  <a16:creationId xmlns:a16="http://schemas.microsoft.com/office/drawing/2014/main" id="{79F4DC06-E861-46BD-9CEE-7FCDB414D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947" y="3921494"/>
              <a:ext cx="33416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3"/>
                </a:cxn>
                <a:cxn ang="0">
                  <a:pos x="23" y="26"/>
                </a:cxn>
                <a:cxn ang="0">
                  <a:pos x="19" y="28"/>
                </a:cxn>
                <a:cxn ang="0">
                  <a:pos x="14" y="29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415">
              <a:extLst>
                <a:ext uri="{FF2B5EF4-FFF2-40B4-BE49-F238E27FC236}">
                  <a16:creationId xmlns:a16="http://schemas.microsoft.com/office/drawing/2014/main" id="{52EE1644-9E70-4F16-ACDF-F22E477F5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8643" y="3919190"/>
              <a:ext cx="38025" cy="380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3"/>
                </a:cxn>
                <a:cxn ang="0">
                  <a:pos x="4" y="17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2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29" y="17"/>
                </a:cxn>
                <a:cxn ang="0">
                  <a:pos x="28" y="13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1" y="10"/>
                </a:cxn>
                <a:cxn ang="0">
                  <a:pos x="32" y="11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2" y="23"/>
                </a:cxn>
                <a:cxn ang="0">
                  <a:pos x="31" y="24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2" y="32"/>
                </a:cxn>
                <a:cxn ang="0">
                  <a:pos x="11" y="32"/>
                </a:cxn>
                <a:cxn ang="0">
                  <a:pos x="10" y="31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4"/>
                  </a:moveTo>
                  <a:lnTo>
                    <a:pt x="12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29" y="17"/>
                  </a:lnTo>
                  <a:lnTo>
                    <a:pt x="28" y="13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416">
              <a:extLst>
                <a:ext uri="{FF2B5EF4-FFF2-40B4-BE49-F238E27FC236}">
                  <a16:creationId xmlns:a16="http://schemas.microsoft.com/office/drawing/2014/main" id="{79078242-D5C2-4B8E-AEA7-9EBE9735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891" y="3676058"/>
              <a:ext cx="33416" cy="3226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4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27" y="22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1" y="28"/>
                </a:cxn>
                <a:cxn ang="0">
                  <a:pos x="5" y="25"/>
                </a:cxn>
                <a:cxn ang="0">
                  <a:pos x="2" y="22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11" y="0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7" y="22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417">
              <a:extLst>
                <a:ext uri="{FF2B5EF4-FFF2-40B4-BE49-F238E27FC236}">
                  <a16:creationId xmlns:a16="http://schemas.microsoft.com/office/drawing/2014/main" id="{50CD7C49-B0ED-4F76-85DB-AE26322968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6587" y="3673754"/>
              <a:ext cx="38025" cy="3687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3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8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1" y="9"/>
                </a:cxn>
                <a:cxn ang="0">
                  <a:pos x="32" y="10"/>
                </a:cxn>
                <a:cxn ang="0">
                  <a:pos x="32" y="11"/>
                </a:cxn>
                <a:cxn ang="0">
                  <a:pos x="33" y="16"/>
                </a:cxn>
                <a:cxn ang="0">
                  <a:pos x="32" y="23"/>
                </a:cxn>
                <a:cxn ang="0">
                  <a:pos x="31" y="24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2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3" h="32">
                  <a:moveTo>
                    <a:pt x="16" y="4"/>
                  </a:moveTo>
                  <a:lnTo>
                    <a:pt x="13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6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418">
              <a:extLst>
                <a:ext uri="{FF2B5EF4-FFF2-40B4-BE49-F238E27FC236}">
                  <a16:creationId xmlns:a16="http://schemas.microsoft.com/office/drawing/2014/main" id="{18C1EB5C-3BA2-4428-9CE4-D96F805EC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975" y="3971042"/>
              <a:ext cx="32264" cy="334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1"/>
                </a:cxn>
                <a:cxn ang="0">
                  <a:pos x="22" y="3"/>
                </a:cxn>
                <a:cxn ang="0">
                  <a:pos x="25" y="6"/>
                </a:cxn>
                <a:cxn ang="0">
                  <a:pos x="27" y="10"/>
                </a:cxn>
                <a:cxn ang="0">
                  <a:pos x="28" y="14"/>
                </a:cxn>
                <a:cxn ang="0">
                  <a:pos x="27" y="19"/>
                </a:cxn>
                <a:cxn ang="0">
                  <a:pos x="25" y="23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14" y="29"/>
                </a:cxn>
                <a:cxn ang="0">
                  <a:pos x="10" y="28"/>
                </a:cxn>
                <a:cxn ang="0">
                  <a:pos x="7" y="27"/>
                </a:cxn>
                <a:cxn ang="0">
                  <a:pos x="4" y="24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8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7" y="10"/>
                  </a:lnTo>
                  <a:lnTo>
                    <a:pt x="28" y="14"/>
                  </a:lnTo>
                  <a:lnTo>
                    <a:pt x="27" y="19"/>
                  </a:lnTo>
                  <a:lnTo>
                    <a:pt x="25" y="23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Line 419">
              <a:extLst>
                <a:ext uri="{FF2B5EF4-FFF2-40B4-BE49-F238E27FC236}">
                  <a16:creationId xmlns:a16="http://schemas.microsoft.com/office/drawing/2014/main" id="{A9FE08A7-BB9E-4691-A7AD-B43184F42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8087" y="3987174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420">
              <a:extLst>
                <a:ext uri="{FF2B5EF4-FFF2-40B4-BE49-F238E27FC236}">
                  <a16:creationId xmlns:a16="http://schemas.microsoft.com/office/drawing/2014/main" id="{BBFB876D-CF05-414A-9CFD-A1DE95FF1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5782" y="3992936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Line 421">
              <a:extLst>
                <a:ext uri="{FF2B5EF4-FFF2-40B4-BE49-F238E27FC236}">
                  <a16:creationId xmlns:a16="http://schemas.microsoft.com/office/drawing/2014/main" id="{449D1F1B-7AE8-48FC-9FEB-535806CB6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325" y="3997545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Line 422">
              <a:extLst>
                <a:ext uri="{FF2B5EF4-FFF2-40B4-BE49-F238E27FC236}">
                  <a16:creationId xmlns:a16="http://schemas.microsoft.com/office/drawing/2014/main" id="{7A3036AD-31AA-4323-B2DE-9CFB93F78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7716" y="4001002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Line 423">
              <a:extLst>
                <a:ext uri="{FF2B5EF4-FFF2-40B4-BE49-F238E27FC236}">
                  <a16:creationId xmlns:a16="http://schemas.microsoft.com/office/drawing/2014/main" id="{7AF19C42-BA9E-434F-A126-9E23EBFB9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3107" y="4003306"/>
              <a:ext cx="4609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424">
              <a:extLst>
                <a:ext uri="{FF2B5EF4-FFF2-40B4-BE49-F238E27FC236}">
                  <a16:creationId xmlns:a16="http://schemas.microsoft.com/office/drawing/2014/main" id="{8E9064D4-3768-4BCF-9488-2C014FFA1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68498" y="4003306"/>
              <a:ext cx="4609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425">
              <a:extLst>
                <a:ext uri="{FF2B5EF4-FFF2-40B4-BE49-F238E27FC236}">
                  <a16:creationId xmlns:a16="http://schemas.microsoft.com/office/drawing/2014/main" id="{A01254E5-864A-40E9-BA68-595060B09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65041" y="4002154"/>
              <a:ext cx="3457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426">
              <a:extLst>
                <a:ext uri="{FF2B5EF4-FFF2-40B4-BE49-F238E27FC236}">
                  <a16:creationId xmlns:a16="http://schemas.microsoft.com/office/drawing/2014/main" id="{C4552490-746C-42B0-9243-5A175380C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61584" y="3998697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Line 427">
              <a:extLst>
                <a:ext uri="{FF2B5EF4-FFF2-40B4-BE49-F238E27FC236}">
                  <a16:creationId xmlns:a16="http://schemas.microsoft.com/office/drawing/2014/main" id="{2DCBBDC8-03B8-45CA-AFD4-7E1E1BAF2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56975" y="3991784"/>
              <a:ext cx="4609" cy="69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428">
              <a:extLst>
                <a:ext uri="{FF2B5EF4-FFF2-40B4-BE49-F238E27FC236}">
                  <a16:creationId xmlns:a16="http://schemas.microsoft.com/office/drawing/2014/main" id="{0FA63E90-CFB7-4220-B015-A339945E9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975" y="3982565"/>
              <a:ext cx="1152" cy="92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Line 429">
              <a:extLst>
                <a:ext uri="{FF2B5EF4-FFF2-40B4-BE49-F238E27FC236}">
                  <a16:creationId xmlns:a16="http://schemas.microsoft.com/office/drawing/2014/main" id="{F3E24E06-57DA-4AF2-9970-9C4E43DBA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975" y="3980261"/>
              <a:ext cx="2305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430">
              <a:extLst>
                <a:ext uri="{FF2B5EF4-FFF2-40B4-BE49-F238E27FC236}">
                  <a16:creationId xmlns:a16="http://schemas.microsoft.com/office/drawing/2014/main" id="{F28A7F25-637B-4A8C-80C8-92101A5B7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9280" y="3975652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431">
              <a:extLst>
                <a:ext uri="{FF2B5EF4-FFF2-40B4-BE49-F238E27FC236}">
                  <a16:creationId xmlns:a16="http://schemas.microsoft.com/office/drawing/2014/main" id="{A7FA54FB-20F2-43EA-972D-B59AC4ABC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1584" y="3973347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432">
              <a:extLst>
                <a:ext uri="{FF2B5EF4-FFF2-40B4-BE49-F238E27FC236}">
                  <a16:creationId xmlns:a16="http://schemas.microsoft.com/office/drawing/2014/main" id="{03EDB5BB-F5E4-4A1D-886C-F71E302B2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5041" y="3972195"/>
              <a:ext cx="3457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433">
              <a:extLst>
                <a:ext uri="{FF2B5EF4-FFF2-40B4-BE49-F238E27FC236}">
                  <a16:creationId xmlns:a16="http://schemas.microsoft.com/office/drawing/2014/main" id="{FC97C73C-3493-4359-9DA4-231E21153C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8498" y="3971042"/>
              <a:ext cx="4609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434">
              <a:extLst>
                <a:ext uri="{FF2B5EF4-FFF2-40B4-BE49-F238E27FC236}">
                  <a16:creationId xmlns:a16="http://schemas.microsoft.com/office/drawing/2014/main" id="{7BE233BE-D19C-4200-AB11-3C34C88A2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3107" y="3971042"/>
              <a:ext cx="4609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435">
              <a:extLst>
                <a:ext uri="{FF2B5EF4-FFF2-40B4-BE49-F238E27FC236}">
                  <a16:creationId xmlns:a16="http://schemas.microsoft.com/office/drawing/2014/main" id="{164CE992-2DDA-44CE-80FF-A28722F2D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7716" y="3972195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436">
              <a:extLst>
                <a:ext uri="{FF2B5EF4-FFF2-40B4-BE49-F238E27FC236}">
                  <a16:creationId xmlns:a16="http://schemas.microsoft.com/office/drawing/2014/main" id="{C66786D1-29BA-4668-B1C5-08274A382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2325" y="3974499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437">
              <a:extLst>
                <a:ext uri="{FF2B5EF4-FFF2-40B4-BE49-F238E27FC236}">
                  <a16:creationId xmlns:a16="http://schemas.microsoft.com/office/drawing/2014/main" id="{DDCEBC0D-3290-4E45-A83C-D91984E3A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5782" y="3977956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438">
              <a:extLst>
                <a:ext uri="{FF2B5EF4-FFF2-40B4-BE49-F238E27FC236}">
                  <a16:creationId xmlns:a16="http://schemas.microsoft.com/office/drawing/2014/main" id="{D7D4EA4C-A3A8-4D4B-B75E-8F1CD3C34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8087" y="3982565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39">
              <a:extLst>
                <a:ext uri="{FF2B5EF4-FFF2-40B4-BE49-F238E27FC236}">
                  <a16:creationId xmlns:a16="http://schemas.microsoft.com/office/drawing/2014/main" id="{2B8CA11C-D921-4986-B949-72BE1386A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991" y="5150979"/>
              <a:ext cx="33416" cy="3226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0"/>
                </a:cxn>
                <a:cxn ang="0">
                  <a:pos x="24" y="3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3"/>
                </a:cxn>
                <a:cxn ang="0">
                  <a:pos x="27" y="21"/>
                </a:cxn>
                <a:cxn ang="0">
                  <a:pos x="24" y="24"/>
                </a:cxn>
                <a:cxn ang="0">
                  <a:pos x="18" y="28"/>
                </a:cxn>
                <a:cxn ang="0">
                  <a:pos x="11" y="28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2" y="21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8" y="2"/>
                </a:cxn>
                <a:cxn ang="0">
                  <a:pos x="11" y="0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8" y="0"/>
                  </a:lnTo>
                  <a:lnTo>
                    <a:pt x="24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3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440">
              <a:extLst>
                <a:ext uri="{FF2B5EF4-FFF2-40B4-BE49-F238E27FC236}">
                  <a16:creationId xmlns:a16="http://schemas.microsoft.com/office/drawing/2014/main" id="{8FE4497F-06C3-47FD-83F0-D003D848F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3103" y="5165959"/>
              <a:ext cx="2305" cy="92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441">
              <a:extLst>
                <a:ext uri="{FF2B5EF4-FFF2-40B4-BE49-F238E27FC236}">
                  <a16:creationId xmlns:a16="http://schemas.microsoft.com/office/drawing/2014/main" id="{8DBEF287-ADD7-4F81-AE63-065714C7B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9646" y="5175177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442">
              <a:extLst>
                <a:ext uri="{FF2B5EF4-FFF2-40B4-BE49-F238E27FC236}">
                  <a16:creationId xmlns:a16="http://schemas.microsoft.com/office/drawing/2014/main" id="{5FA4C552-5F60-4947-855C-E2646C8ABB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2732" y="5178634"/>
              <a:ext cx="6914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443">
              <a:extLst>
                <a:ext uri="{FF2B5EF4-FFF2-40B4-BE49-F238E27FC236}">
                  <a16:creationId xmlns:a16="http://schemas.microsoft.com/office/drawing/2014/main" id="{5FC54CF4-7DC2-4460-A73E-0DEBB2ACA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4666" y="5183243"/>
              <a:ext cx="8066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444">
              <a:extLst>
                <a:ext uri="{FF2B5EF4-FFF2-40B4-BE49-F238E27FC236}">
                  <a16:creationId xmlns:a16="http://schemas.microsoft.com/office/drawing/2014/main" id="{5C40FFEA-A109-4C43-8892-3B6156CD6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71209" y="5180939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445">
              <a:extLst>
                <a:ext uri="{FF2B5EF4-FFF2-40B4-BE49-F238E27FC236}">
                  <a16:creationId xmlns:a16="http://schemas.microsoft.com/office/drawing/2014/main" id="{B06C7B07-AC2B-400C-A926-8C0DB46C7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6600" y="5178634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446">
              <a:extLst>
                <a:ext uri="{FF2B5EF4-FFF2-40B4-BE49-F238E27FC236}">
                  <a16:creationId xmlns:a16="http://schemas.microsoft.com/office/drawing/2014/main" id="{3A2EFB77-4BB9-4B9C-B82F-C331C00A2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4296" y="5175177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447">
              <a:extLst>
                <a:ext uri="{FF2B5EF4-FFF2-40B4-BE49-F238E27FC236}">
                  <a16:creationId xmlns:a16="http://schemas.microsoft.com/office/drawing/2014/main" id="{B0A3713C-D3BE-49D5-A2BD-77B9EE378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1991" y="5165959"/>
              <a:ext cx="2305" cy="92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448">
              <a:extLst>
                <a:ext uri="{FF2B5EF4-FFF2-40B4-BE49-F238E27FC236}">
                  <a16:creationId xmlns:a16="http://schemas.microsoft.com/office/drawing/2014/main" id="{FD250746-6B2F-4B0E-9EF4-D9B2E2CCD4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1991" y="5161350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449">
              <a:extLst>
                <a:ext uri="{FF2B5EF4-FFF2-40B4-BE49-F238E27FC236}">
                  <a16:creationId xmlns:a16="http://schemas.microsoft.com/office/drawing/2014/main" id="{2B16EB68-7B97-4322-A939-B0E16310F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3143" y="5157893"/>
              <a:ext cx="1152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450">
              <a:extLst>
                <a:ext uri="{FF2B5EF4-FFF2-40B4-BE49-F238E27FC236}">
                  <a16:creationId xmlns:a16="http://schemas.microsoft.com/office/drawing/2014/main" id="{5CA9BBD3-06C3-45CF-81DA-1D9EAEAF35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4296" y="5154436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451">
              <a:extLst>
                <a:ext uri="{FF2B5EF4-FFF2-40B4-BE49-F238E27FC236}">
                  <a16:creationId xmlns:a16="http://schemas.microsoft.com/office/drawing/2014/main" id="{78C06156-0942-4162-8ED1-F5AEB79B6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6600" y="5153284"/>
              <a:ext cx="4609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452">
              <a:extLst>
                <a:ext uri="{FF2B5EF4-FFF2-40B4-BE49-F238E27FC236}">
                  <a16:creationId xmlns:a16="http://schemas.microsoft.com/office/drawing/2014/main" id="{FF8CDE1D-4B39-4F03-B9DC-2FACA9257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1209" y="5150979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453">
              <a:extLst>
                <a:ext uri="{FF2B5EF4-FFF2-40B4-BE49-F238E27FC236}">
                  <a16:creationId xmlns:a16="http://schemas.microsoft.com/office/drawing/2014/main" id="{0F9C7BC1-075E-484A-B6AC-35771389B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666" y="5150979"/>
              <a:ext cx="8066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454">
              <a:extLst>
                <a:ext uri="{FF2B5EF4-FFF2-40B4-BE49-F238E27FC236}">
                  <a16:creationId xmlns:a16="http://schemas.microsoft.com/office/drawing/2014/main" id="{755BB1F3-9965-4CFF-B375-9E5CA8749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732" y="5150979"/>
              <a:ext cx="6914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455">
              <a:extLst>
                <a:ext uri="{FF2B5EF4-FFF2-40B4-BE49-F238E27FC236}">
                  <a16:creationId xmlns:a16="http://schemas.microsoft.com/office/drawing/2014/main" id="{1AA4A119-1F2B-4F03-8A72-05DA1BC5C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646" y="5154436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456">
              <a:extLst>
                <a:ext uri="{FF2B5EF4-FFF2-40B4-BE49-F238E27FC236}">
                  <a16:creationId xmlns:a16="http://schemas.microsoft.com/office/drawing/2014/main" id="{55B30BA6-B8CC-4ADA-A62D-E160DBA02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3103" y="5157893"/>
              <a:ext cx="1152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457">
              <a:extLst>
                <a:ext uri="{FF2B5EF4-FFF2-40B4-BE49-F238E27FC236}">
                  <a16:creationId xmlns:a16="http://schemas.microsoft.com/office/drawing/2014/main" id="{4EC6D845-CD0E-4EEE-B306-87E7C85CA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255" y="5161350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458">
              <a:extLst>
                <a:ext uri="{FF2B5EF4-FFF2-40B4-BE49-F238E27FC236}">
                  <a16:creationId xmlns:a16="http://schemas.microsoft.com/office/drawing/2014/main" id="{5598E933-2D59-47B4-95EB-CCCA6841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651" y="5248923"/>
              <a:ext cx="32264" cy="3226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0"/>
                </a:cxn>
                <a:cxn ang="0">
                  <a:pos x="24" y="4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8" y="14"/>
                </a:cxn>
                <a:cxn ang="0">
                  <a:pos x="27" y="19"/>
                </a:cxn>
                <a:cxn ang="0">
                  <a:pos x="25" y="22"/>
                </a:cxn>
                <a:cxn ang="0">
                  <a:pos x="22" y="25"/>
                </a:cxn>
                <a:cxn ang="0">
                  <a:pos x="19" y="27"/>
                </a:cxn>
                <a:cxn ang="0">
                  <a:pos x="14" y="28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1" y="7"/>
                </a:cxn>
                <a:cxn ang="0">
                  <a:pos x="3" y="4"/>
                </a:cxn>
                <a:cxn ang="0">
                  <a:pos x="7" y="2"/>
                </a:cxn>
                <a:cxn ang="0">
                  <a:pos x="10" y="0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18" y="0"/>
                  </a:lnTo>
                  <a:lnTo>
                    <a:pt x="24" y="4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2" y="25"/>
                  </a:lnTo>
                  <a:lnTo>
                    <a:pt x="19" y="27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459">
              <a:extLst>
                <a:ext uri="{FF2B5EF4-FFF2-40B4-BE49-F238E27FC236}">
                  <a16:creationId xmlns:a16="http://schemas.microsoft.com/office/drawing/2014/main" id="{9BC3D463-CC02-4A6C-8C67-763D98EA9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6763" y="5265055"/>
              <a:ext cx="1152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460">
              <a:extLst>
                <a:ext uri="{FF2B5EF4-FFF2-40B4-BE49-F238E27FC236}">
                  <a16:creationId xmlns:a16="http://schemas.microsoft.com/office/drawing/2014/main" id="{D9852AA9-2307-4682-B3DB-ADB75AFA1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4458" y="5270817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461">
              <a:extLst>
                <a:ext uri="{FF2B5EF4-FFF2-40B4-BE49-F238E27FC236}">
                  <a16:creationId xmlns:a16="http://schemas.microsoft.com/office/drawing/2014/main" id="{15AEDB6D-7520-4CA4-8E19-362D6EF75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1001" y="5274274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462">
              <a:extLst>
                <a:ext uri="{FF2B5EF4-FFF2-40B4-BE49-F238E27FC236}">
                  <a16:creationId xmlns:a16="http://schemas.microsoft.com/office/drawing/2014/main" id="{C1B89E12-76FA-46AA-95DE-6997A1C51A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7545" y="5277730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463">
              <a:extLst>
                <a:ext uri="{FF2B5EF4-FFF2-40B4-BE49-F238E27FC236}">
                  <a16:creationId xmlns:a16="http://schemas.microsoft.com/office/drawing/2014/main" id="{D5A5E3F1-52BD-4E6E-B779-E10104DC6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1783" y="5280035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64">
              <a:extLst>
                <a:ext uri="{FF2B5EF4-FFF2-40B4-BE49-F238E27FC236}">
                  <a16:creationId xmlns:a16="http://schemas.microsoft.com/office/drawing/2014/main" id="{1F3AE56B-E718-4042-8ED0-BC7865176C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7174" y="5281187"/>
              <a:ext cx="4609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65">
              <a:extLst>
                <a:ext uri="{FF2B5EF4-FFF2-40B4-BE49-F238E27FC236}">
                  <a16:creationId xmlns:a16="http://schemas.microsoft.com/office/drawing/2014/main" id="{22480080-1C97-4CC9-A0B7-6C3D7D35B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3717" y="5278883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66">
              <a:extLst>
                <a:ext uri="{FF2B5EF4-FFF2-40B4-BE49-F238E27FC236}">
                  <a16:creationId xmlns:a16="http://schemas.microsoft.com/office/drawing/2014/main" id="{393E90A6-C1EC-4DAC-9898-02AACB6A1C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19108" y="5276578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67">
              <a:extLst>
                <a:ext uri="{FF2B5EF4-FFF2-40B4-BE49-F238E27FC236}">
                  <a16:creationId xmlns:a16="http://schemas.microsoft.com/office/drawing/2014/main" id="{0FCD4BF4-E0AB-45CA-A1C4-8F61C2294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16803" y="5273121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68">
              <a:extLst>
                <a:ext uri="{FF2B5EF4-FFF2-40B4-BE49-F238E27FC236}">
                  <a16:creationId xmlns:a16="http://schemas.microsoft.com/office/drawing/2014/main" id="{DDBDB742-9630-46D7-908B-5F36EA430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803" y="5269664"/>
              <a:ext cx="1152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469">
              <a:extLst>
                <a:ext uri="{FF2B5EF4-FFF2-40B4-BE49-F238E27FC236}">
                  <a16:creationId xmlns:a16="http://schemas.microsoft.com/office/drawing/2014/main" id="{26EE058B-28F9-47E8-AC5E-28A4CA6BC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15651" y="5265055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470">
              <a:extLst>
                <a:ext uri="{FF2B5EF4-FFF2-40B4-BE49-F238E27FC236}">
                  <a16:creationId xmlns:a16="http://schemas.microsoft.com/office/drawing/2014/main" id="{03FEE507-279A-4832-9681-211E2C10A9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5651" y="5256989"/>
              <a:ext cx="1152" cy="806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471">
              <a:extLst>
                <a:ext uri="{FF2B5EF4-FFF2-40B4-BE49-F238E27FC236}">
                  <a16:creationId xmlns:a16="http://schemas.microsoft.com/office/drawing/2014/main" id="{0E8D1C6D-98DD-485D-8981-D72CA8D894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803" y="5253533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472">
              <a:extLst>
                <a:ext uri="{FF2B5EF4-FFF2-40B4-BE49-F238E27FC236}">
                  <a16:creationId xmlns:a16="http://schemas.microsoft.com/office/drawing/2014/main" id="{15C919AE-2A62-4D05-89E3-8F4FC2C94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9108" y="5251228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473">
              <a:extLst>
                <a:ext uri="{FF2B5EF4-FFF2-40B4-BE49-F238E27FC236}">
                  <a16:creationId xmlns:a16="http://schemas.microsoft.com/office/drawing/2014/main" id="{2C723D23-752E-4666-88EE-A26284760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3717" y="5248923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474">
              <a:extLst>
                <a:ext uri="{FF2B5EF4-FFF2-40B4-BE49-F238E27FC236}">
                  <a16:creationId xmlns:a16="http://schemas.microsoft.com/office/drawing/2014/main" id="{9403E4C4-402B-49DF-99FD-E4C3E4A9F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7174" y="5248923"/>
              <a:ext cx="9218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475">
              <a:extLst>
                <a:ext uri="{FF2B5EF4-FFF2-40B4-BE49-F238E27FC236}">
                  <a16:creationId xmlns:a16="http://schemas.microsoft.com/office/drawing/2014/main" id="{0430D70E-DB0C-4232-85EE-1114B9AA4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392" y="5248923"/>
              <a:ext cx="6914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Line 476">
              <a:extLst>
                <a:ext uri="{FF2B5EF4-FFF2-40B4-BE49-F238E27FC236}">
                  <a16:creationId xmlns:a16="http://schemas.microsoft.com/office/drawing/2014/main" id="{56B4EB6E-EC99-4D07-8997-39C4D2882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306" y="5253533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Line 477">
              <a:extLst>
                <a:ext uri="{FF2B5EF4-FFF2-40B4-BE49-F238E27FC236}">
                  <a16:creationId xmlns:a16="http://schemas.microsoft.com/office/drawing/2014/main" id="{989F39EC-607B-4870-81D1-4FF8A9428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611" y="5256989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Line 478">
              <a:extLst>
                <a:ext uri="{FF2B5EF4-FFF2-40B4-BE49-F238E27FC236}">
                  <a16:creationId xmlns:a16="http://schemas.microsoft.com/office/drawing/2014/main" id="{1894ABF6-6C0D-4765-ADC0-41D35DE41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915" y="5260446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479">
              <a:extLst>
                <a:ext uri="{FF2B5EF4-FFF2-40B4-BE49-F238E27FC236}">
                  <a16:creationId xmlns:a16="http://schemas.microsoft.com/office/drawing/2014/main" id="{1F4A5C77-86E8-4997-9475-97859C21B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623" y="3627662"/>
              <a:ext cx="32264" cy="3226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28" y="9"/>
                </a:cxn>
                <a:cxn ang="0">
                  <a:pos x="28" y="17"/>
                </a:cxn>
                <a:cxn ang="0">
                  <a:pos x="26" y="21"/>
                </a:cxn>
                <a:cxn ang="0">
                  <a:pos x="24" y="24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10" y="28"/>
                </a:cxn>
                <a:cxn ang="0">
                  <a:pos x="4" y="24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28" y="17"/>
                  </a:lnTo>
                  <a:lnTo>
                    <a:pt x="26" y="21"/>
                  </a:lnTo>
                  <a:lnTo>
                    <a:pt x="24" y="24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Line 480">
              <a:extLst>
                <a:ext uri="{FF2B5EF4-FFF2-40B4-BE49-F238E27FC236}">
                  <a16:creationId xmlns:a16="http://schemas.microsoft.com/office/drawing/2014/main" id="{ACA39ADF-833A-477C-9C1E-2FBBE1114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1887" y="3642642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Line 481">
              <a:extLst>
                <a:ext uri="{FF2B5EF4-FFF2-40B4-BE49-F238E27FC236}">
                  <a16:creationId xmlns:a16="http://schemas.microsoft.com/office/drawing/2014/main" id="{B60120E4-E021-4ADA-9E16-B60750DDD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9583" y="3647251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482">
              <a:extLst>
                <a:ext uri="{FF2B5EF4-FFF2-40B4-BE49-F238E27FC236}">
                  <a16:creationId xmlns:a16="http://schemas.microsoft.com/office/drawing/2014/main" id="{2557B94C-CDD8-4C4C-B3A9-2EF4C205C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7278" y="3651860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Line 483">
              <a:extLst>
                <a:ext uri="{FF2B5EF4-FFF2-40B4-BE49-F238E27FC236}">
                  <a16:creationId xmlns:a16="http://schemas.microsoft.com/office/drawing/2014/main" id="{2C6C769D-5CEA-4E46-920F-8AB263846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4973" y="3655317"/>
              <a:ext cx="2305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Line 484">
              <a:extLst>
                <a:ext uri="{FF2B5EF4-FFF2-40B4-BE49-F238E27FC236}">
                  <a16:creationId xmlns:a16="http://schemas.microsoft.com/office/drawing/2014/main" id="{6C3AA851-3DAF-4BD4-B189-05AFF7DD91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0364" y="3657622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485">
              <a:extLst>
                <a:ext uri="{FF2B5EF4-FFF2-40B4-BE49-F238E27FC236}">
                  <a16:creationId xmlns:a16="http://schemas.microsoft.com/office/drawing/2014/main" id="{273833BA-33EB-4254-9465-319727491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1146" y="3659926"/>
              <a:ext cx="9218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486">
              <a:extLst>
                <a:ext uri="{FF2B5EF4-FFF2-40B4-BE49-F238E27FC236}">
                  <a16:creationId xmlns:a16="http://schemas.microsoft.com/office/drawing/2014/main" id="{3A0FD0CB-72C8-40F4-9846-72D9A35F15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44232" y="3655317"/>
              <a:ext cx="6914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487">
              <a:extLst>
                <a:ext uri="{FF2B5EF4-FFF2-40B4-BE49-F238E27FC236}">
                  <a16:creationId xmlns:a16="http://schemas.microsoft.com/office/drawing/2014/main" id="{7717B320-0825-40D3-A4B4-42EEEAE19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41928" y="3651860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488">
              <a:extLst>
                <a:ext uri="{FF2B5EF4-FFF2-40B4-BE49-F238E27FC236}">
                  <a16:creationId xmlns:a16="http://schemas.microsoft.com/office/drawing/2014/main" id="{A393F19C-8CCE-4A21-87AB-FF8FB5B20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39623" y="3647251"/>
              <a:ext cx="2305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Line 489">
              <a:extLst>
                <a:ext uri="{FF2B5EF4-FFF2-40B4-BE49-F238E27FC236}">
                  <a16:creationId xmlns:a16="http://schemas.microsoft.com/office/drawing/2014/main" id="{0AC5C94C-9808-4419-8888-CAE545FFA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9623" y="3642642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Line 490">
              <a:extLst>
                <a:ext uri="{FF2B5EF4-FFF2-40B4-BE49-F238E27FC236}">
                  <a16:creationId xmlns:a16="http://schemas.microsoft.com/office/drawing/2014/main" id="{623EA2CA-A521-4B20-AA83-1C22AFB41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9623" y="3638033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491">
              <a:extLst>
                <a:ext uri="{FF2B5EF4-FFF2-40B4-BE49-F238E27FC236}">
                  <a16:creationId xmlns:a16="http://schemas.microsoft.com/office/drawing/2014/main" id="{3B0D74B7-4565-43C4-8A4E-478964DFB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0775" y="3634576"/>
              <a:ext cx="2305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Line 492">
              <a:extLst>
                <a:ext uri="{FF2B5EF4-FFF2-40B4-BE49-F238E27FC236}">
                  <a16:creationId xmlns:a16="http://schemas.microsoft.com/office/drawing/2014/main" id="{A4772438-6243-46AB-86E7-175AE4D3C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080" y="3631119"/>
              <a:ext cx="3457" cy="34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Line 493">
              <a:extLst>
                <a:ext uri="{FF2B5EF4-FFF2-40B4-BE49-F238E27FC236}">
                  <a16:creationId xmlns:a16="http://schemas.microsoft.com/office/drawing/2014/main" id="{74562D35-30D2-4B48-B22B-064A78321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6537" y="3628815"/>
              <a:ext cx="3457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494">
              <a:extLst>
                <a:ext uri="{FF2B5EF4-FFF2-40B4-BE49-F238E27FC236}">
                  <a16:creationId xmlns:a16="http://schemas.microsoft.com/office/drawing/2014/main" id="{31D220E4-A951-47FB-B63B-F2AA3D0BB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9994" y="3627662"/>
              <a:ext cx="5761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Line 495">
              <a:extLst>
                <a:ext uri="{FF2B5EF4-FFF2-40B4-BE49-F238E27FC236}">
                  <a16:creationId xmlns:a16="http://schemas.microsoft.com/office/drawing/2014/main" id="{61EAE002-FCF6-48E2-A268-E9D2D9ADF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5755" y="3627662"/>
              <a:ext cx="4609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Line 496">
              <a:extLst>
                <a:ext uri="{FF2B5EF4-FFF2-40B4-BE49-F238E27FC236}">
                  <a16:creationId xmlns:a16="http://schemas.microsoft.com/office/drawing/2014/main" id="{2B7545A1-0412-4A99-9F69-D61DFDCAB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364" y="3627662"/>
              <a:ext cx="4609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497">
              <a:extLst>
                <a:ext uri="{FF2B5EF4-FFF2-40B4-BE49-F238E27FC236}">
                  <a16:creationId xmlns:a16="http://schemas.microsoft.com/office/drawing/2014/main" id="{614599A2-B4C4-4937-8653-06A529D11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4973" y="3629967"/>
              <a:ext cx="2305" cy="23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498">
              <a:extLst>
                <a:ext uri="{FF2B5EF4-FFF2-40B4-BE49-F238E27FC236}">
                  <a16:creationId xmlns:a16="http://schemas.microsoft.com/office/drawing/2014/main" id="{03854939-F31E-4CBB-B67A-3466BB839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7278" y="3632272"/>
              <a:ext cx="4609" cy="5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499">
              <a:extLst>
                <a:ext uri="{FF2B5EF4-FFF2-40B4-BE49-F238E27FC236}">
                  <a16:creationId xmlns:a16="http://schemas.microsoft.com/office/drawing/2014/main" id="{FBF3A466-5291-40C8-BE7B-FD3299FEA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1887" y="3638033"/>
              <a:ext cx="1152" cy="4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500">
              <a:extLst>
                <a:ext uri="{FF2B5EF4-FFF2-40B4-BE49-F238E27FC236}">
                  <a16:creationId xmlns:a16="http://schemas.microsoft.com/office/drawing/2014/main" id="{F14B57E3-0A03-4509-A3F3-3FF41A20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623" y="5985232"/>
              <a:ext cx="32264" cy="3226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26" y="7"/>
                </a:cxn>
                <a:cxn ang="0">
                  <a:pos x="28" y="11"/>
                </a:cxn>
                <a:cxn ang="0">
                  <a:pos x="28" y="19"/>
                </a:cxn>
                <a:cxn ang="0">
                  <a:pos x="24" y="25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14" y="28"/>
                </a:cxn>
                <a:cxn ang="0">
                  <a:pos x="9" y="27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10" y="0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7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4" y="25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9" y="27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501">
              <a:extLst>
                <a:ext uri="{FF2B5EF4-FFF2-40B4-BE49-F238E27FC236}">
                  <a16:creationId xmlns:a16="http://schemas.microsoft.com/office/drawing/2014/main" id="{50081268-E212-477D-A309-DB52F77CD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319" y="5982927"/>
              <a:ext cx="36873" cy="3687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7"/>
                </a:cxn>
                <a:cxn ang="0">
                  <a:pos x="5" y="21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6" y="28"/>
                </a:cxn>
                <a:cxn ang="0">
                  <a:pos x="21" y="28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8" y="17"/>
                </a:cxn>
                <a:cxn ang="0">
                  <a:pos x="27" y="12"/>
                </a:cxn>
                <a:cxn ang="0">
                  <a:pos x="24" y="8"/>
                </a:cxn>
                <a:cxn ang="0">
                  <a:pos x="21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4" y="2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32" y="17"/>
                </a:cxn>
                <a:cxn ang="0">
                  <a:pos x="31" y="23"/>
                </a:cxn>
                <a:cxn ang="0">
                  <a:pos x="30" y="24"/>
                </a:cxn>
                <a:cxn ang="0">
                  <a:pos x="27" y="28"/>
                </a:cxn>
                <a:cxn ang="0">
                  <a:pos x="24" y="30"/>
                </a:cxn>
                <a:cxn ang="0">
                  <a:pos x="23" y="31"/>
                </a:cxn>
                <a:cxn ang="0">
                  <a:pos x="16" y="32"/>
                </a:cxn>
                <a:cxn ang="0">
                  <a:pos x="11" y="31"/>
                </a:cxn>
                <a:cxn ang="0">
                  <a:pos x="10" y="31"/>
                </a:cxn>
                <a:cxn ang="0">
                  <a:pos x="9" y="30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4"/>
                  </a:move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8" y="17"/>
                  </a:lnTo>
                  <a:lnTo>
                    <a:pt x="27" y="12"/>
                  </a:lnTo>
                  <a:lnTo>
                    <a:pt x="24" y="8"/>
                  </a:lnTo>
                  <a:lnTo>
                    <a:pt x="21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3" y="1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7"/>
                  </a:lnTo>
                  <a:lnTo>
                    <a:pt x="31" y="23"/>
                  </a:lnTo>
                  <a:lnTo>
                    <a:pt x="30" y="24"/>
                  </a:lnTo>
                  <a:lnTo>
                    <a:pt x="27" y="28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Line 502">
              <a:extLst>
                <a:ext uri="{FF2B5EF4-FFF2-40B4-BE49-F238E27FC236}">
                  <a16:creationId xmlns:a16="http://schemas.microsoft.com/office/drawing/2014/main" id="{A8D217FB-0E52-4188-9DDA-35465B6AE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6347" y="4282159"/>
              <a:ext cx="294984" cy="5404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503">
              <a:extLst>
                <a:ext uri="{FF2B5EF4-FFF2-40B4-BE49-F238E27FC236}">
                  <a16:creationId xmlns:a16="http://schemas.microsoft.com/office/drawing/2014/main" id="{AAC76687-03EF-493C-BF6E-AB513A5C8D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331" y="3987174"/>
              <a:ext cx="391776" cy="2949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Line 504">
              <a:extLst>
                <a:ext uri="{FF2B5EF4-FFF2-40B4-BE49-F238E27FC236}">
                  <a16:creationId xmlns:a16="http://schemas.microsoft.com/office/drawing/2014/main" id="{8401AFED-86DC-48E4-B0DA-4B9910BE5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3107" y="3692190"/>
              <a:ext cx="441324" cy="2949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Line 505">
              <a:extLst>
                <a:ext uri="{FF2B5EF4-FFF2-40B4-BE49-F238E27FC236}">
                  <a16:creationId xmlns:a16="http://schemas.microsoft.com/office/drawing/2014/main" id="{D1C1EE7D-CCF7-4359-AA1F-C89251842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4431" y="3642642"/>
              <a:ext cx="441324" cy="495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Line 506">
              <a:extLst>
                <a:ext uri="{FF2B5EF4-FFF2-40B4-BE49-F238E27FC236}">
                  <a16:creationId xmlns:a16="http://schemas.microsoft.com/office/drawing/2014/main" id="{02F58D2B-6AE1-494E-8A47-61669C5E5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3979" y="3642642"/>
              <a:ext cx="391776" cy="246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Line 507">
              <a:extLst>
                <a:ext uri="{FF2B5EF4-FFF2-40B4-BE49-F238E27FC236}">
                  <a16:creationId xmlns:a16="http://schemas.microsoft.com/office/drawing/2014/main" id="{4ACBB331-1A8E-45D9-BC36-AE98EA741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3107" y="3889230"/>
              <a:ext cx="490872" cy="979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Line 508">
              <a:extLst>
                <a:ext uri="{FF2B5EF4-FFF2-40B4-BE49-F238E27FC236}">
                  <a16:creationId xmlns:a16="http://schemas.microsoft.com/office/drawing/2014/main" id="{CF15FF5B-C3CA-45E7-9775-A25EFE34E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7671" y="3987174"/>
              <a:ext cx="245436" cy="4424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Line 509">
              <a:extLst>
                <a:ext uri="{FF2B5EF4-FFF2-40B4-BE49-F238E27FC236}">
                  <a16:creationId xmlns:a16="http://schemas.microsoft.com/office/drawing/2014/main" id="{4612A3F3-932C-409A-A6F0-09BCC2ABF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6347" y="4429651"/>
              <a:ext cx="441324" cy="3929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Line 510">
              <a:extLst>
                <a:ext uri="{FF2B5EF4-FFF2-40B4-BE49-F238E27FC236}">
                  <a16:creationId xmlns:a16="http://schemas.microsoft.com/office/drawing/2014/main" id="{8D1390BC-BA9B-4A06-9359-B7F5EB040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6347" y="4479199"/>
              <a:ext cx="539268" cy="3433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Line 511">
              <a:extLst>
                <a:ext uri="{FF2B5EF4-FFF2-40B4-BE49-F238E27FC236}">
                  <a16:creationId xmlns:a16="http://schemas.microsoft.com/office/drawing/2014/main" id="{310A8143-B3CE-4691-900F-0178FC425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5615" y="4429651"/>
              <a:ext cx="442476" cy="495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Line 512">
              <a:extLst>
                <a:ext uri="{FF2B5EF4-FFF2-40B4-BE49-F238E27FC236}">
                  <a16:creationId xmlns:a16="http://schemas.microsoft.com/office/drawing/2014/main" id="{38EE45A5-C67E-4781-8938-673844F89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8091" y="3987174"/>
              <a:ext cx="244284" cy="4424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Line 513">
              <a:extLst>
                <a:ext uri="{FF2B5EF4-FFF2-40B4-BE49-F238E27FC236}">
                  <a16:creationId xmlns:a16="http://schemas.microsoft.com/office/drawing/2014/main" id="{CD10D96F-AC4E-44A3-BE63-E227A6BD1E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2375" y="3642642"/>
              <a:ext cx="343380" cy="3445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Line 514">
              <a:extLst>
                <a:ext uri="{FF2B5EF4-FFF2-40B4-BE49-F238E27FC236}">
                  <a16:creationId xmlns:a16="http://schemas.microsoft.com/office/drawing/2014/main" id="{F6D299B0-1997-4C9A-B5ED-55BD044346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8263" y="3642642"/>
              <a:ext cx="147492" cy="44362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Line 515">
              <a:extLst>
                <a:ext uri="{FF2B5EF4-FFF2-40B4-BE49-F238E27FC236}">
                  <a16:creationId xmlns:a16="http://schemas.microsoft.com/office/drawing/2014/main" id="{4D57BD2A-099C-44E9-94A7-588CB9F48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8091" y="4086271"/>
              <a:ext cx="440172" cy="3433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Line 516">
              <a:extLst>
                <a:ext uri="{FF2B5EF4-FFF2-40B4-BE49-F238E27FC236}">
                  <a16:creationId xmlns:a16="http://schemas.microsoft.com/office/drawing/2014/main" id="{8B5044E6-CAAE-4554-AA8E-3C983EEB9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5163" y="4429651"/>
              <a:ext cx="392928" cy="2949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Line 517">
              <a:extLst>
                <a:ext uri="{FF2B5EF4-FFF2-40B4-BE49-F238E27FC236}">
                  <a16:creationId xmlns:a16="http://schemas.microsoft.com/office/drawing/2014/main" id="{C6202512-8883-4E81-B45B-FDBF992CD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4743" y="4724635"/>
              <a:ext cx="540420" cy="979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Line 518">
              <a:extLst>
                <a:ext uri="{FF2B5EF4-FFF2-40B4-BE49-F238E27FC236}">
                  <a16:creationId xmlns:a16="http://schemas.microsoft.com/office/drawing/2014/main" id="{BE4D03B7-AA72-455E-9411-C755EC335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743" y="4822579"/>
              <a:ext cx="490872" cy="979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Line 519">
              <a:extLst>
                <a:ext uri="{FF2B5EF4-FFF2-40B4-BE49-F238E27FC236}">
                  <a16:creationId xmlns:a16="http://schemas.microsoft.com/office/drawing/2014/main" id="{04F2490E-8EB7-4C02-B273-28124E174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5615" y="4920523"/>
              <a:ext cx="442476" cy="3445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Line 520">
              <a:extLst>
                <a:ext uri="{FF2B5EF4-FFF2-40B4-BE49-F238E27FC236}">
                  <a16:creationId xmlns:a16="http://schemas.microsoft.com/office/drawing/2014/main" id="{600E1F2C-0E7B-4604-BD42-B87378E10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8091" y="5265055"/>
              <a:ext cx="440172" cy="2949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521">
              <a:extLst>
                <a:ext uri="{FF2B5EF4-FFF2-40B4-BE49-F238E27FC236}">
                  <a16:creationId xmlns:a16="http://schemas.microsoft.com/office/drawing/2014/main" id="{6192053C-AB77-4F2B-A8F6-BA51602C9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8263" y="5560040"/>
              <a:ext cx="147492" cy="4424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Line 522">
              <a:extLst>
                <a:ext uri="{FF2B5EF4-FFF2-40B4-BE49-F238E27FC236}">
                  <a16:creationId xmlns:a16="http://schemas.microsoft.com/office/drawing/2014/main" id="{877FD90F-91F1-40E8-A854-BAD962A69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2375" y="5657984"/>
              <a:ext cx="343380" cy="3445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Line 523">
              <a:extLst>
                <a:ext uri="{FF2B5EF4-FFF2-40B4-BE49-F238E27FC236}">
                  <a16:creationId xmlns:a16="http://schemas.microsoft.com/office/drawing/2014/main" id="{80D4774B-FF0F-4C15-B03D-EF87B9716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8091" y="5265055"/>
              <a:ext cx="244284" cy="3929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Line 524">
              <a:extLst>
                <a:ext uri="{FF2B5EF4-FFF2-40B4-BE49-F238E27FC236}">
                  <a16:creationId xmlns:a16="http://schemas.microsoft.com/office/drawing/2014/main" id="{35B44DA0-EEB8-4F20-AAAA-1031D161A4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7219" y="5117563"/>
              <a:ext cx="490872" cy="1474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Line 525">
              <a:extLst>
                <a:ext uri="{FF2B5EF4-FFF2-40B4-BE49-F238E27FC236}">
                  <a16:creationId xmlns:a16="http://schemas.microsoft.com/office/drawing/2014/main" id="{92FB93D2-D583-4B42-8282-87DFC0AF6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6347" y="4822579"/>
              <a:ext cx="490872" cy="2949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Line 526">
              <a:extLst>
                <a:ext uri="{FF2B5EF4-FFF2-40B4-BE49-F238E27FC236}">
                  <a16:creationId xmlns:a16="http://schemas.microsoft.com/office/drawing/2014/main" id="{E156B5DC-B534-4087-A40E-A958D0550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6347" y="4822579"/>
              <a:ext cx="392928" cy="3433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Line 527">
              <a:extLst>
                <a:ext uri="{FF2B5EF4-FFF2-40B4-BE49-F238E27FC236}">
                  <a16:creationId xmlns:a16="http://schemas.microsoft.com/office/drawing/2014/main" id="{3FB62713-7E89-4129-8E70-2EE50FCDE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275" y="5165959"/>
              <a:ext cx="244284" cy="3940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Line 528">
              <a:extLst>
                <a:ext uri="{FF2B5EF4-FFF2-40B4-BE49-F238E27FC236}">
                  <a16:creationId xmlns:a16="http://schemas.microsoft.com/office/drawing/2014/main" id="{41B41E18-0AB3-4051-A952-882D0D1B1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3559" y="5560040"/>
              <a:ext cx="490872" cy="146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Line 529">
              <a:extLst>
                <a:ext uri="{FF2B5EF4-FFF2-40B4-BE49-F238E27FC236}">
                  <a16:creationId xmlns:a16="http://schemas.microsoft.com/office/drawing/2014/main" id="{69F9B44F-CD8A-496D-B85B-23BC8BF6B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431" y="5706379"/>
              <a:ext cx="441324" cy="2961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Line 530">
              <a:extLst>
                <a:ext uri="{FF2B5EF4-FFF2-40B4-BE49-F238E27FC236}">
                  <a16:creationId xmlns:a16="http://schemas.microsoft.com/office/drawing/2014/main" id="{67885627-F47B-4B1F-9690-EAF8DF826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16487" y="5952968"/>
              <a:ext cx="539268" cy="495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Line 531">
              <a:extLst>
                <a:ext uri="{FF2B5EF4-FFF2-40B4-BE49-F238E27FC236}">
                  <a16:creationId xmlns:a16="http://schemas.microsoft.com/office/drawing/2014/main" id="{44181E08-40B0-4E9B-8A1F-E3F0CEA37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23559" y="5560040"/>
              <a:ext cx="392928" cy="3929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Line 532">
              <a:extLst>
                <a:ext uri="{FF2B5EF4-FFF2-40B4-BE49-F238E27FC236}">
                  <a16:creationId xmlns:a16="http://schemas.microsoft.com/office/drawing/2014/main" id="{71B1A356-C4DF-4300-A977-B8A2702688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31783" y="5265055"/>
              <a:ext cx="391776" cy="2949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Line 533">
              <a:extLst>
                <a:ext uri="{FF2B5EF4-FFF2-40B4-BE49-F238E27FC236}">
                  <a16:creationId xmlns:a16="http://schemas.microsoft.com/office/drawing/2014/main" id="{C6EC460B-66BC-4562-8BFF-23AB282E8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6347" y="4822579"/>
              <a:ext cx="245436" cy="4424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Line 534">
              <a:extLst>
                <a:ext uri="{FF2B5EF4-FFF2-40B4-BE49-F238E27FC236}">
                  <a16:creationId xmlns:a16="http://schemas.microsoft.com/office/drawing/2014/main" id="{DF134B28-071B-4B96-B73A-9E518C514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31331" y="4822579"/>
              <a:ext cx="294984" cy="5404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535">
              <a:extLst>
                <a:ext uri="{FF2B5EF4-FFF2-40B4-BE49-F238E27FC236}">
                  <a16:creationId xmlns:a16="http://schemas.microsoft.com/office/drawing/2014/main" id="{0B6A3979-99CF-439C-8158-9DF999FDFB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9555" y="5362999"/>
              <a:ext cx="391776" cy="2949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Line 536">
              <a:extLst>
                <a:ext uri="{FF2B5EF4-FFF2-40B4-BE49-F238E27FC236}">
                  <a16:creationId xmlns:a16="http://schemas.microsoft.com/office/drawing/2014/main" id="{00CF67AB-6432-4BE3-BAF1-D92F6308A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7079" y="5657984"/>
              <a:ext cx="442476" cy="2949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537">
              <a:extLst>
                <a:ext uri="{FF2B5EF4-FFF2-40B4-BE49-F238E27FC236}">
                  <a16:creationId xmlns:a16="http://schemas.microsoft.com/office/drawing/2014/main" id="{BF8A0130-73F3-4865-87F9-E12596765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5755" y="5952968"/>
              <a:ext cx="441324" cy="495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Line 538">
              <a:extLst>
                <a:ext uri="{FF2B5EF4-FFF2-40B4-BE49-F238E27FC236}">
                  <a16:creationId xmlns:a16="http://schemas.microsoft.com/office/drawing/2014/main" id="{95896258-76F7-48AE-8148-AEB0542324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5755" y="5755928"/>
              <a:ext cx="392928" cy="246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539">
              <a:extLst>
                <a:ext uri="{FF2B5EF4-FFF2-40B4-BE49-F238E27FC236}">
                  <a16:creationId xmlns:a16="http://schemas.microsoft.com/office/drawing/2014/main" id="{B007300B-53C8-4572-9799-7E2A063EF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8683" y="5657984"/>
              <a:ext cx="490872" cy="979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Line 540">
              <a:extLst>
                <a:ext uri="{FF2B5EF4-FFF2-40B4-BE49-F238E27FC236}">
                  <a16:creationId xmlns:a16="http://schemas.microsoft.com/office/drawing/2014/main" id="{7BB78241-A7F0-470C-B3E2-D45F28ACE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9555" y="5216659"/>
              <a:ext cx="244284" cy="4413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541">
              <a:extLst>
                <a:ext uri="{FF2B5EF4-FFF2-40B4-BE49-F238E27FC236}">
                  <a16:creationId xmlns:a16="http://schemas.microsoft.com/office/drawing/2014/main" id="{D33D706B-D894-4C5B-A6EA-AAF99E0B0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3839" y="4822579"/>
              <a:ext cx="442476" cy="3940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Line 542">
              <a:extLst>
                <a:ext uri="{FF2B5EF4-FFF2-40B4-BE49-F238E27FC236}">
                  <a16:creationId xmlns:a16="http://schemas.microsoft.com/office/drawing/2014/main" id="{14046816-5F05-4287-AC20-6685FFEE0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5895" y="4822579"/>
              <a:ext cx="540420" cy="3433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Line 543">
              <a:extLst>
                <a:ext uri="{FF2B5EF4-FFF2-40B4-BE49-F238E27FC236}">
                  <a16:creationId xmlns:a16="http://schemas.microsoft.com/office/drawing/2014/main" id="{C489B83F-5034-4C9D-8843-33BE4DC7A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571" y="5165959"/>
              <a:ext cx="441324" cy="50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Line 544">
              <a:extLst>
                <a:ext uri="{FF2B5EF4-FFF2-40B4-BE49-F238E27FC236}">
                  <a16:creationId xmlns:a16="http://schemas.microsoft.com/office/drawing/2014/main" id="{A3991A17-69E9-435B-8643-E201569C7B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9135" y="5216659"/>
              <a:ext cx="245436" cy="4413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545">
              <a:extLst>
                <a:ext uri="{FF2B5EF4-FFF2-40B4-BE49-F238E27FC236}">
                  <a16:creationId xmlns:a16="http://schemas.microsoft.com/office/drawing/2014/main" id="{96E7C5C9-3A81-4045-ADC6-300F42E580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5755" y="5657984"/>
              <a:ext cx="343380" cy="3445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546">
              <a:extLst>
                <a:ext uri="{FF2B5EF4-FFF2-40B4-BE49-F238E27FC236}">
                  <a16:creationId xmlns:a16="http://schemas.microsoft.com/office/drawing/2014/main" id="{22D45FAB-9E8D-4BEF-897A-5327C692D2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5755" y="5560040"/>
              <a:ext cx="147492" cy="4424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547">
              <a:extLst>
                <a:ext uri="{FF2B5EF4-FFF2-40B4-BE49-F238E27FC236}">
                  <a16:creationId xmlns:a16="http://schemas.microsoft.com/office/drawing/2014/main" id="{DB12FB4D-7A03-4C79-81C2-3CFC6DB63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3247" y="5216659"/>
              <a:ext cx="441324" cy="3433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Line 548">
              <a:extLst>
                <a:ext uri="{FF2B5EF4-FFF2-40B4-BE49-F238E27FC236}">
                  <a16:creationId xmlns:a16="http://schemas.microsoft.com/office/drawing/2014/main" id="{628D343F-C6A8-4C38-9B95-58BE962BE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571" y="4920523"/>
              <a:ext cx="392928" cy="2961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549">
              <a:extLst>
                <a:ext uri="{FF2B5EF4-FFF2-40B4-BE49-F238E27FC236}">
                  <a16:creationId xmlns:a16="http://schemas.microsoft.com/office/drawing/2014/main" id="{0D1FE253-5A3A-43F3-9437-5B5233F96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7499" y="4822579"/>
              <a:ext cx="539268" cy="979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Line 550">
              <a:extLst>
                <a:ext uri="{FF2B5EF4-FFF2-40B4-BE49-F238E27FC236}">
                  <a16:creationId xmlns:a16="http://schemas.microsoft.com/office/drawing/2014/main" id="{2F37ED9B-138E-4BEA-B2E0-17E7ACD765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85895" y="4724635"/>
              <a:ext cx="490872" cy="979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Line 551">
              <a:extLst>
                <a:ext uri="{FF2B5EF4-FFF2-40B4-BE49-F238E27FC236}">
                  <a16:creationId xmlns:a16="http://schemas.microsoft.com/office/drawing/2014/main" id="{9D6236AA-EF19-4D37-9AC9-5127469C3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44571" y="4380103"/>
              <a:ext cx="441324" cy="3445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Line 552">
              <a:extLst>
                <a:ext uri="{FF2B5EF4-FFF2-40B4-BE49-F238E27FC236}">
                  <a16:creationId xmlns:a16="http://schemas.microsoft.com/office/drawing/2014/main" id="{8928F5B5-C282-41B7-9652-5E67B7881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3247" y="4086271"/>
              <a:ext cx="441324" cy="2938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553">
              <a:extLst>
                <a:ext uri="{FF2B5EF4-FFF2-40B4-BE49-F238E27FC236}">
                  <a16:creationId xmlns:a16="http://schemas.microsoft.com/office/drawing/2014/main" id="{23E0D550-13F7-495F-A3CA-ECB9CBD9E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55755" y="3642642"/>
              <a:ext cx="147492" cy="44362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Line 554">
              <a:extLst>
                <a:ext uri="{FF2B5EF4-FFF2-40B4-BE49-F238E27FC236}">
                  <a16:creationId xmlns:a16="http://schemas.microsoft.com/office/drawing/2014/main" id="{E845BC20-5E40-47DA-9E6E-ACBBBF9FC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5755" y="3642642"/>
              <a:ext cx="343380" cy="3445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Line 555">
              <a:extLst>
                <a:ext uri="{FF2B5EF4-FFF2-40B4-BE49-F238E27FC236}">
                  <a16:creationId xmlns:a16="http://schemas.microsoft.com/office/drawing/2014/main" id="{3A1B3006-DC4F-4CBD-B311-3040BBDB9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9135" y="3987174"/>
              <a:ext cx="245436" cy="3929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Line 556">
              <a:extLst>
                <a:ext uri="{FF2B5EF4-FFF2-40B4-BE49-F238E27FC236}">
                  <a16:creationId xmlns:a16="http://schemas.microsoft.com/office/drawing/2014/main" id="{613DDA70-733E-4B48-9682-09AE66296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571" y="4380103"/>
              <a:ext cx="490872" cy="1486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Line 557">
              <a:extLst>
                <a:ext uri="{FF2B5EF4-FFF2-40B4-BE49-F238E27FC236}">
                  <a16:creationId xmlns:a16="http://schemas.microsoft.com/office/drawing/2014/main" id="{2C26C5F5-E317-41FB-99AB-ACC08EFF0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443" y="4528747"/>
              <a:ext cx="490872" cy="2938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Line 558">
              <a:extLst>
                <a:ext uri="{FF2B5EF4-FFF2-40B4-BE49-F238E27FC236}">
                  <a16:creationId xmlns:a16="http://schemas.microsoft.com/office/drawing/2014/main" id="{A6356DC8-27EE-4CBE-A202-181A2BD05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33387" y="4479199"/>
              <a:ext cx="392928" cy="3433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Line 559">
              <a:extLst>
                <a:ext uri="{FF2B5EF4-FFF2-40B4-BE49-F238E27FC236}">
                  <a16:creationId xmlns:a16="http://schemas.microsoft.com/office/drawing/2014/main" id="{0207C024-042E-4179-B0C3-72F231D95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87951" y="4086271"/>
              <a:ext cx="245436" cy="3929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Line 560">
              <a:extLst>
                <a:ext uri="{FF2B5EF4-FFF2-40B4-BE49-F238E27FC236}">
                  <a16:creationId xmlns:a16="http://schemas.microsoft.com/office/drawing/2014/main" id="{DC3DD2D2-95D0-4257-923E-C528732E3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97079" y="3938779"/>
              <a:ext cx="490872" cy="1474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Line 561">
              <a:extLst>
                <a:ext uri="{FF2B5EF4-FFF2-40B4-BE49-F238E27FC236}">
                  <a16:creationId xmlns:a16="http://schemas.microsoft.com/office/drawing/2014/main" id="{9E0B6C56-2F50-4955-BE6B-4C5FE403B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55755" y="3642642"/>
              <a:ext cx="441324" cy="2961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Line 562">
              <a:extLst>
                <a:ext uri="{FF2B5EF4-FFF2-40B4-BE49-F238E27FC236}">
                  <a16:creationId xmlns:a16="http://schemas.microsoft.com/office/drawing/2014/main" id="{DDBF5FEC-F552-4867-B61A-D3E68F1D0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5755" y="3642642"/>
              <a:ext cx="539268" cy="495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Line 563">
              <a:extLst>
                <a:ext uri="{FF2B5EF4-FFF2-40B4-BE49-F238E27FC236}">
                  <a16:creationId xmlns:a16="http://schemas.microsoft.com/office/drawing/2014/main" id="{4FEEE2E6-A7BE-4568-9B44-98DDB9831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023" y="3692190"/>
              <a:ext cx="392928" cy="3940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Line 564">
              <a:extLst>
                <a:ext uri="{FF2B5EF4-FFF2-40B4-BE49-F238E27FC236}">
                  <a16:creationId xmlns:a16="http://schemas.microsoft.com/office/drawing/2014/main" id="{9D107624-B4F3-4092-89D1-A680F1232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7951" y="4086271"/>
              <a:ext cx="392928" cy="2938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Line 565">
              <a:extLst>
                <a:ext uri="{FF2B5EF4-FFF2-40B4-BE49-F238E27FC236}">
                  <a16:creationId xmlns:a16="http://schemas.microsoft.com/office/drawing/2014/main" id="{499E271A-D41E-46F6-BBAF-8F53ED287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879" y="4380103"/>
              <a:ext cx="245436" cy="4424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03BC4D-4B6D-4E3C-8015-3AA4CD6B928A}"/>
              </a:ext>
            </a:extLst>
          </p:cNvPr>
          <p:cNvGrpSpPr/>
          <p:nvPr/>
        </p:nvGrpSpPr>
        <p:grpSpPr>
          <a:xfrm rot="19439451">
            <a:off x="16350306" y="4002979"/>
            <a:ext cx="3456189" cy="2328912"/>
            <a:chOff x="17603408" y="1594742"/>
            <a:chExt cx="3456189" cy="2328912"/>
          </a:xfrm>
        </p:grpSpPr>
        <p:sp>
          <p:nvSpPr>
            <p:cNvPr id="948" name="Freeform 375">
              <a:extLst>
                <a:ext uri="{FF2B5EF4-FFF2-40B4-BE49-F238E27FC236}">
                  <a16:creationId xmlns:a16="http://schemas.microsoft.com/office/drawing/2014/main" id="{85AE81F9-926C-4D2C-BD20-24FBE963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7593" y="3855159"/>
              <a:ext cx="69521" cy="6407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1"/>
                </a:cxn>
                <a:cxn ang="0">
                  <a:pos x="21" y="2"/>
                </a:cxn>
                <a:cxn ang="0">
                  <a:pos x="24" y="3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8" y="13"/>
                </a:cxn>
                <a:cxn ang="0">
                  <a:pos x="26" y="21"/>
                </a:cxn>
                <a:cxn ang="0">
                  <a:pos x="21" y="27"/>
                </a:cxn>
                <a:cxn ang="0">
                  <a:pos x="14" y="29"/>
                </a:cxn>
                <a:cxn ang="0">
                  <a:pos x="6" y="27"/>
                </a:cxn>
                <a:cxn ang="0">
                  <a:pos x="1" y="21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4" y="0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8" y="1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6" y="21"/>
                  </a:lnTo>
                  <a:lnTo>
                    <a:pt x="21" y="27"/>
                  </a:lnTo>
                  <a:lnTo>
                    <a:pt x="14" y="29"/>
                  </a:lnTo>
                  <a:lnTo>
                    <a:pt x="6" y="27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Freeform 376">
              <a:extLst>
                <a:ext uri="{FF2B5EF4-FFF2-40B4-BE49-F238E27FC236}">
                  <a16:creationId xmlns:a16="http://schemas.microsoft.com/office/drawing/2014/main" id="{F2DDCA32-B543-463B-B7DF-0AA6AB3D2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82627" y="3850738"/>
              <a:ext cx="76970" cy="72916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1" y="5"/>
                </a:cxn>
                <a:cxn ang="0">
                  <a:pos x="7" y="7"/>
                </a:cxn>
                <a:cxn ang="0">
                  <a:pos x="4" y="11"/>
                </a:cxn>
                <a:cxn ang="0">
                  <a:pos x="3" y="15"/>
                </a:cxn>
                <a:cxn ang="0">
                  <a:pos x="4" y="20"/>
                </a:cxn>
                <a:cxn ang="0">
                  <a:pos x="7" y="25"/>
                </a:cxn>
                <a:cxn ang="0">
                  <a:pos x="11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8" y="15"/>
                </a:cxn>
                <a:cxn ang="0">
                  <a:pos x="27" y="11"/>
                </a:cxn>
                <a:cxn ang="0">
                  <a:pos x="25" y="7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0" y="8"/>
                </a:cxn>
                <a:cxn ang="0">
                  <a:pos x="31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0" y="32"/>
                </a:cxn>
                <a:cxn ang="0">
                  <a:pos x="9" y="32"/>
                </a:cxn>
                <a:cxn ang="0">
                  <a:pos x="8" y="31"/>
                </a:cxn>
                <a:cxn ang="0">
                  <a:pos x="4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3">
                  <a:moveTo>
                    <a:pt x="16" y="4"/>
                  </a:moveTo>
                  <a:lnTo>
                    <a:pt x="11" y="5"/>
                  </a:lnTo>
                  <a:lnTo>
                    <a:pt x="7" y="7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4" y="20"/>
                  </a:lnTo>
                  <a:lnTo>
                    <a:pt x="7" y="25"/>
                  </a:lnTo>
                  <a:lnTo>
                    <a:pt x="11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5"/>
                  </a:lnTo>
                  <a:lnTo>
                    <a:pt x="27" y="11"/>
                  </a:lnTo>
                  <a:lnTo>
                    <a:pt x="25" y="7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1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" name="Freeform 397">
              <a:extLst>
                <a:ext uri="{FF2B5EF4-FFF2-40B4-BE49-F238E27FC236}">
                  <a16:creationId xmlns:a16="http://schemas.microsoft.com/office/drawing/2014/main" id="{2DBB8199-2F21-46E1-8166-00C5585B4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7396" y="3289501"/>
              <a:ext cx="72004" cy="6186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15"/>
                </a:cxn>
                <a:cxn ang="0">
                  <a:pos x="28" y="19"/>
                </a:cxn>
                <a:cxn ang="0">
                  <a:pos x="28" y="21"/>
                </a:cxn>
                <a:cxn ang="0">
                  <a:pos x="26" y="24"/>
                </a:cxn>
                <a:cxn ang="0">
                  <a:pos x="22" y="26"/>
                </a:cxn>
                <a:cxn ang="0">
                  <a:pos x="19" y="28"/>
                </a:cxn>
                <a:cxn ang="0">
                  <a:pos x="11" y="28"/>
                </a:cxn>
                <a:cxn ang="0">
                  <a:pos x="5" y="24"/>
                </a:cxn>
                <a:cxn ang="0">
                  <a:pos x="2" y="21"/>
                </a:cxn>
                <a:cxn ang="0">
                  <a:pos x="1" y="19"/>
                </a:cxn>
                <a:cxn ang="0">
                  <a:pos x="0" y="15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11" y="0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9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19" y="28"/>
                  </a:lnTo>
                  <a:lnTo>
                    <a:pt x="11" y="28"/>
                  </a:lnTo>
                  <a:lnTo>
                    <a:pt x="5" y="24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2" y="7"/>
                  </a:lnTo>
                  <a:lnTo>
                    <a:pt x="5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" name="Freeform 398">
              <a:extLst>
                <a:ext uri="{FF2B5EF4-FFF2-40B4-BE49-F238E27FC236}">
                  <a16:creationId xmlns:a16="http://schemas.microsoft.com/office/drawing/2014/main" id="{26E423AF-C2C2-41CA-BF31-EA6224680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24914" y="3285083"/>
              <a:ext cx="79453" cy="70707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7" y="8"/>
                </a:cxn>
                <a:cxn ang="0">
                  <a:pos x="4" y="12"/>
                </a:cxn>
                <a:cxn ang="0">
                  <a:pos x="3" y="17"/>
                </a:cxn>
                <a:cxn ang="0">
                  <a:pos x="4" y="21"/>
                </a:cxn>
                <a:cxn ang="0">
                  <a:pos x="7" y="25"/>
                </a:cxn>
                <a:cxn ang="0">
                  <a:pos x="12" y="27"/>
                </a:cxn>
                <a:cxn ang="0">
                  <a:pos x="16" y="28"/>
                </a:cxn>
                <a:cxn ang="0">
                  <a:pos x="20" y="27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29" y="17"/>
                </a:cxn>
                <a:cxn ang="0">
                  <a:pos x="28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32" y="17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1" y="31"/>
                </a:cxn>
                <a:cxn ang="0">
                  <a:pos x="10" y="31"/>
                </a:cxn>
                <a:cxn ang="0">
                  <a:pos x="9" y="30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4"/>
                  </a:moveTo>
                  <a:lnTo>
                    <a:pt x="12" y="5"/>
                  </a:lnTo>
                  <a:lnTo>
                    <a:pt x="7" y="8"/>
                  </a:lnTo>
                  <a:lnTo>
                    <a:pt x="4" y="12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2" y="27"/>
                  </a:lnTo>
                  <a:lnTo>
                    <a:pt x="16" y="28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29" y="17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7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" name="Freeform 399">
              <a:extLst>
                <a:ext uri="{FF2B5EF4-FFF2-40B4-BE49-F238E27FC236}">
                  <a16:creationId xmlns:a16="http://schemas.microsoft.com/office/drawing/2014/main" id="{71896D51-FBFC-4AFE-A42B-036E4465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3117" y="3665132"/>
              <a:ext cx="69521" cy="6407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1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8" y="11"/>
                </a:cxn>
                <a:cxn ang="0">
                  <a:pos x="28" y="19"/>
                </a:cxn>
                <a:cxn ang="0">
                  <a:pos x="24" y="25"/>
                </a:cxn>
                <a:cxn ang="0">
                  <a:pos x="21" y="28"/>
                </a:cxn>
                <a:cxn ang="0">
                  <a:pos x="18" y="29"/>
                </a:cxn>
                <a:cxn ang="0">
                  <a:pos x="14" y="29"/>
                </a:cxn>
                <a:cxn ang="0">
                  <a:pos x="10" y="29"/>
                </a:cxn>
                <a:cxn ang="0">
                  <a:pos x="6" y="27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8" y="1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4" y="25"/>
                  </a:lnTo>
                  <a:lnTo>
                    <a:pt x="21" y="28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0" y="29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Freeform 400">
              <a:extLst>
                <a:ext uri="{FF2B5EF4-FFF2-40B4-BE49-F238E27FC236}">
                  <a16:creationId xmlns:a16="http://schemas.microsoft.com/office/drawing/2014/main" id="{C4C6B3EB-D32F-4BDF-9346-9D6527336F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18150" y="3662923"/>
              <a:ext cx="79453" cy="70707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5" y="12"/>
                </a:cxn>
                <a:cxn ang="0">
                  <a:pos x="4" y="16"/>
                </a:cxn>
                <a:cxn ang="0">
                  <a:pos x="5" y="20"/>
                </a:cxn>
                <a:cxn ang="0">
                  <a:pos x="8" y="25"/>
                </a:cxn>
                <a:cxn ang="0">
                  <a:pos x="13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8" y="16"/>
                </a:cxn>
                <a:cxn ang="0">
                  <a:pos x="27" y="12"/>
                </a:cxn>
                <a:cxn ang="0">
                  <a:pos x="25" y="7"/>
                </a:cxn>
                <a:cxn ang="0">
                  <a:pos x="20" y="4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8" y="4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32" y="16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2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3"/>
                  </a:moveTo>
                  <a:lnTo>
                    <a:pt x="13" y="4"/>
                  </a:lnTo>
                  <a:lnTo>
                    <a:pt x="8" y="7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5" y="20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0" y="4"/>
                  </a:lnTo>
                  <a:lnTo>
                    <a:pt x="16" y="3"/>
                  </a:lnTo>
                  <a:close/>
                  <a:moveTo>
                    <a:pt x="16" y="0"/>
                  </a:moveTo>
                  <a:lnTo>
                    <a:pt x="22" y="0"/>
                  </a:lnTo>
                  <a:lnTo>
                    <a:pt x="23" y="1"/>
                  </a:lnTo>
                  <a:lnTo>
                    <a:pt x="28" y="4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6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" name="Freeform 401">
              <a:extLst>
                <a:ext uri="{FF2B5EF4-FFF2-40B4-BE49-F238E27FC236}">
                  <a16:creationId xmlns:a16="http://schemas.microsoft.com/office/drawing/2014/main" id="{2D1E71E4-BF9F-4048-87EB-7A21D207F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8443" y="3196699"/>
              <a:ext cx="72004" cy="6186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6" y="3"/>
                </a:cxn>
                <a:cxn ang="0">
                  <a:pos x="28" y="6"/>
                </a:cxn>
                <a:cxn ang="0">
                  <a:pos x="29" y="14"/>
                </a:cxn>
                <a:cxn ang="0">
                  <a:pos x="29" y="18"/>
                </a:cxn>
                <a:cxn ang="0">
                  <a:pos x="28" y="21"/>
                </a:cxn>
                <a:cxn ang="0">
                  <a:pos x="26" y="24"/>
                </a:cxn>
                <a:cxn ang="0">
                  <a:pos x="22" y="26"/>
                </a:cxn>
                <a:cxn ang="0">
                  <a:pos x="19" y="28"/>
                </a:cxn>
                <a:cxn ang="0">
                  <a:pos x="11" y="28"/>
                </a:cxn>
                <a:cxn ang="0">
                  <a:pos x="5" y="24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11" y="0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9" y="0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28" y="6"/>
                  </a:lnTo>
                  <a:lnTo>
                    <a:pt x="29" y="14"/>
                  </a:lnTo>
                  <a:lnTo>
                    <a:pt x="29" y="18"/>
                  </a:lnTo>
                  <a:lnTo>
                    <a:pt x="28" y="21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19" y="28"/>
                  </a:lnTo>
                  <a:lnTo>
                    <a:pt x="11" y="28"/>
                  </a:lnTo>
                  <a:lnTo>
                    <a:pt x="5" y="24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" name="Freeform 402">
              <a:extLst>
                <a:ext uri="{FF2B5EF4-FFF2-40B4-BE49-F238E27FC236}">
                  <a16:creationId xmlns:a16="http://schemas.microsoft.com/office/drawing/2014/main" id="{4BCCB90A-9216-4CFF-B69E-4B0D8A460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5960" y="3192279"/>
              <a:ext cx="79453" cy="70707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4"/>
                </a:cxn>
                <a:cxn ang="0">
                  <a:pos x="7" y="7"/>
                </a:cxn>
                <a:cxn ang="0">
                  <a:pos x="4" y="11"/>
                </a:cxn>
                <a:cxn ang="0">
                  <a:pos x="3" y="16"/>
                </a:cxn>
                <a:cxn ang="0">
                  <a:pos x="4" y="20"/>
                </a:cxn>
                <a:cxn ang="0">
                  <a:pos x="7" y="25"/>
                </a:cxn>
                <a:cxn ang="0">
                  <a:pos x="12" y="27"/>
                </a:cxn>
                <a:cxn ang="0">
                  <a:pos x="16" y="28"/>
                </a:cxn>
                <a:cxn ang="0">
                  <a:pos x="20" y="27"/>
                </a:cxn>
                <a:cxn ang="0">
                  <a:pos x="25" y="25"/>
                </a:cxn>
                <a:cxn ang="0">
                  <a:pos x="28" y="20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5" y="7"/>
                </a:cxn>
                <a:cxn ang="0">
                  <a:pos x="20" y="4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1" y="9"/>
                </a:cxn>
                <a:cxn ang="0">
                  <a:pos x="31" y="10"/>
                </a:cxn>
                <a:cxn ang="0">
                  <a:pos x="32" y="16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1" y="31"/>
                </a:cxn>
                <a:cxn ang="0">
                  <a:pos x="10" y="31"/>
                </a:cxn>
                <a:cxn ang="0">
                  <a:pos x="9" y="30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4" y="4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4"/>
                  </a:moveTo>
                  <a:lnTo>
                    <a:pt x="12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3" y="16"/>
                  </a:lnTo>
                  <a:lnTo>
                    <a:pt x="4" y="20"/>
                  </a:lnTo>
                  <a:lnTo>
                    <a:pt x="7" y="25"/>
                  </a:lnTo>
                  <a:lnTo>
                    <a:pt x="12" y="27"/>
                  </a:lnTo>
                  <a:lnTo>
                    <a:pt x="16" y="28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8" y="20"/>
                  </a:lnTo>
                  <a:lnTo>
                    <a:pt x="29" y="16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0" y="4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2" y="16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" name="Freeform 403">
              <a:extLst>
                <a:ext uri="{FF2B5EF4-FFF2-40B4-BE49-F238E27FC236}">
                  <a16:creationId xmlns:a16="http://schemas.microsoft.com/office/drawing/2014/main" id="{AD9DDAA1-06EF-4DBD-B4B6-CC1C1DD55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6253" y="3006673"/>
              <a:ext cx="72004" cy="6186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4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27" y="22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1" y="28"/>
                </a:cxn>
                <a:cxn ang="0">
                  <a:pos x="5" y="25"/>
                </a:cxn>
                <a:cxn ang="0">
                  <a:pos x="2" y="22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11" y="0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7" y="22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" name="Freeform 404">
              <a:extLst>
                <a:ext uri="{FF2B5EF4-FFF2-40B4-BE49-F238E27FC236}">
                  <a16:creationId xmlns:a16="http://schemas.microsoft.com/office/drawing/2014/main" id="{5805B4F5-BE4A-42E3-B2B7-6A92BA25D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51288" y="3002255"/>
              <a:ext cx="81935" cy="70707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3" y="28"/>
                </a:cxn>
                <a:cxn ang="0">
                  <a:pos x="17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8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7" y="4"/>
                </a:cxn>
                <a:cxn ang="0">
                  <a:pos x="17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1" y="9"/>
                </a:cxn>
                <a:cxn ang="0">
                  <a:pos x="32" y="10"/>
                </a:cxn>
                <a:cxn ang="0">
                  <a:pos x="32" y="11"/>
                </a:cxn>
                <a:cxn ang="0">
                  <a:pos x="33" y="16"/>
                </a:cxn>
                <a:cxn ang="0">
                  <a:pos x="32" y="23"/>
                </a:cxn>
                <a:cxn ang="0">
                  <a:pos x="31" y="24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7" y="32"/>
                </a:cxn>
                <a:cxn ang="0">
                  <a:pos x="12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7" y="0"/>
                </a:cxn>
              </a:cxnLst>
              <a:rect l="0" t="0" r="r" b="b"/>
              <a:pathLst>
                <a:path w="33" h="32">
                  <a:moveTo>
                    <a:pt x="17" y="4"/>
                  </a:moveTo>
                  <a:lnTo>
                    <a:pt x="13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17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7" y="4"/>
                  </a:lnTo>
                  <a:close/>
                  <a:moveTo>
                    <a:pt x="17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6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7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" name="Freeform 405">
              <a:extLst>
                <a:ext uri="{FF2B5EF4-FFF2-40B4-BE49-F238E27FC236}">
                  <a16:creationId xmlns:a16="http://schemas.microsoft.com/office/drawing/2014/main" id="{9F037C24-EAD4-4C23-801F-E243DA827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2071" y="2441017"/>
              <a:ext cx="69521" cy="6407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1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8" y="11"/>
                </a:cxn>
                <a:cxn ang="0">
                  <a:pos x="28" y="18"/>
                </a:cxn>
                <a:cxn ang="0">
                  <a:pos x="24" y="24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4" y="29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8" y="1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9" name="Freeform 407">
              <a:extLst>
                <a:ext uri="{FF2B5EF4-FFF2-40B4-BE49-F238E27FC236}">
                  <a16:creationId xmlns:a16="http://schemas.microsoft.com/office/drawing/2014/main" id="{B3E5F293-C119-4012-9F48-B43992AFF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07104" y="2436599"/>
              <a:ext cx="79453" cy="72916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5" y="13"/>
                </a:cxn>
                <a:cxn ang="0">
                  <a:pos x="4" y="17"/>
                </a:cxn>
                <a:cxn ang="0">
                  <a:pos x="5" y="20"/>
                </a:cxn>
                <a:cxn ang="0">
                  <a:pos x="8" y="25"/>
                </a:cxn>
                <a:cxn ang="0">
                  <a:pos x="13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8" y="17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32" y="17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2" y="32"/>
                </a:cxn>
                <a:cxn ang="0">
                  <a:pos x="11" y="32"/>
                </a:cxn>
                <a:cxn ang="0">
                  <a:pos x="10" y="31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2" h="33">
                  <a:moveTo>
                    <a:pt x="16" y="4"/>
                  </a:moveTo>
                  <a:lnTo>
                    <a:pt x="13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7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2" y="17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0" name="Freeform 408">
              <a:extLst>
                <a:ext uri="{FF2B5EF4-FFF2-40B4-BE49-F238E27FC236}">
                  <a16:creationId xmlns:a16="http://schemas.microsoft.com/office/drawing/2014/main" id="{1A9E6CD9-CE7D-4C21-926A-3A758643B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2166" y="3006675"/>
              <a:ext cx="69521" cy="6186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8" y="14"/>
                </a:cxn>
                <a:cxn ang="0">
                  <a:pos x="26" y="22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0" y="28"/>
                </a:cxn>
                <a:cxn ang="0">
                  <a:pos x="4" y="25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8" y="14"/>
                  </a:lnTo>
                  <a:lnTo>
                    <a:pt x="26" y="22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0" y="28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1" name="Freeform 409">
              <a:extLst>
                <a:ext uri="{FF2B5EF4-FFF2-40B4-BE49-F238E27FC236}">
                  <a16:creationId xmlns:a16="http://schemas.microsoft.com/office/drawing/2014/main" id="{9CF6B7A5-EC7A-4BA2-9373-F1C934314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67202" y="3002255"/>
              <a:ext cx="79453" cy="70707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2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1"/>
                </a:cxn>
                <a:cxn ang="0">
                  <a:pos x="28" y="16"/>
                </a:cxn>
                <a:cxn ang="0">
                  <a:pos x="27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30" y="24"/>
                </a:cxn>
                <a:cxn ang="0">
                  <a:pos x="27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1" y="31"/>
                </a:cxn>
                <a:cxn ang="0">
                  <a:pos x="10" y="31"/>
                </a:cxn>
                <a:cxn ang="0">
                  <a:pos x="9" y="30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2">
                  <a:moveTo>
                    <a:pt x="16" y="4"/>
                  </a:move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1"/>
                  </a:lnTo>
                  <a:lnTo>
                    <a:pt x="28" y="16"/>
                  </a:lnTo>
                  <a:lnTo>
                    <a:pt x="27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30" y="24"/>
                  </a:lnTo>
                  <a:lnTo>
                    <a:pt x="27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Freeform 410">
              <a:extLst>
                <a:ext uri="{FF2B5EF4-FFF2-40B4-BE49-F238E27FC236}">
                  <a16:creationId xmlns:a16="http://schemas.microsoft.com/office/drawing/2014/main" id="{D0CBE7DE-8F98-4E6F-AEA9-4AC596374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1218" y="2441017"/>
              <a:ext cx="69521" cy="6407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1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8" y="11"/>
                </a:cxn>
                <a:cxn ang="0">
                  <a:pos x="28" y="18"/>
                </a:cxn>
                <a:cxn ang="0">
                  <a:pos x="24" y="24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4" y="29"/>
                </a:cxn>
                <a:cxn ang="0">
                  <a:pos x="7" y="27"/>
                </a:cxn>
                <a:cxn ang="0">
                  <a:pos x="4" y="24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4" y="0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8" y="1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Freeform 411">
              <a:extLst>
                <a:ext uri="{FF2B5EF4-FFF2-40B4-BE49-F238E27FC236}">
                  <a16:creationId xmlns:a16="http://schemas.microsoft.com/office/drawing/2014/main" id="{4BAD4BA5-6DBA-4B38-A0DE-BBEF53340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6253" y="2436599"/>
              <a:ext cx="79453" cy="72916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3"/>
                </a:cxn>
                <a:cxn ang="0">
                  <a:pos x="4" y="17"/>
                </a:cxn>
                <a:cxn ang="0">
                  <a:pos x="5" y="20"/>
                </a:cxn>
                <a:cxn ang="0">
                  <a:pos x="8" y="25"/>
                </a:cxn>
                <a:cxn ang="0">
                  <a:pos x="11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8" y="17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32" y="17"/>
                </a:cxn>
                <a:cxn ang="0">
                  <a:pos x="31" y="22"/>
                </a:cxn>
                <a:cxn ang="0">
                  <a:pos x="30" y="23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9" y="31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32" h="33">
                  <a:moveTo>
                    <a:pt x="16" y="4"/>
                  </a:moveTo>
                  <a:lnTo>
                    <a:pt x="11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7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2" y="17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5" y="5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Freeform 412">
              <a:extLst>
                <a:ext uri="{FF2B5EF4-FFF2-40B4-BE49-F238E27FC236}">
                  <a16:creationId xmlns:a16="http://schemas.microsoft.com/office/drawing/2014/main" id="{74932890-A456-401E-8845-247564E4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3310" y="2253201"/>
              <a:ext cx="72004" cy="6407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28" y="19"/>
                </a:cxn>
                <a:cxn ang="0">
                  <a:pos x="26" y="23"/>
                </a:cxn>
                <a:cxn ang="0">
                  <a:pos x="23" y="26"/>
                </a:cxn>
                <a:cxn ang="0">
                  <a:pos x="19" y="28"/>
                </a:cxn>
                <a:cxn ang="0">
                  <a:pos x="14" y="29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Freeform 413">
              <a:extLst>
                <a:ext uri="{FF2B5EF4-FFF2-40B4-BE49-F238E27FC236}">
                  <a16:creationId xmlns:a16="http://schemas.microsoft.com/office/drawing/2014/main" id="{8D41A585-BF06-4BB1-AF46-B07E0DC0A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8345" y="2248783"/>
              <a:ext cx="81935" cy="72916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6"/>
                </a:cxn>
                <a:cxn ang="0">
                  <a:pos x="5" y="20"/>
                </a:cxn>
                <a:cxn ang="0">
                  <a:pos x="8" y="25"/>
                </a:cxn>
                <a:cxn ang="0">
                  <a:pos x="12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8" y="20"/>
                </a:cxn>
                <a:cxn ang="0">
                  <a:pos x="29" y="16"/>
                </a:cxn>
                <a:cxn ang="0">
                  <a:pos x="28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1" y="10"/>
                </a:cxn>
                <a:cxn ang="0">
                  <a:pos x="32" y="11"/>
                </a:cxn>
                <a:cxn ang="0">
                  <a:pos x="32" y="12"/>
                </a:cxn>
                <a:cxn ang="0">
                  <a:pos x="33" y="16"/>
                </a:cxn>
                <a:cxn ang="0">
                  <a:pos x="32" y="22"/>
                </a:cxn>
                <a:cxn ang="0">
                  <a:pos x="31" y="23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2" y="32"/>
                </a:cxn>
                <a:cxn ang="0">
                  <a:pos x="11" y="32"/>
                </a:cxn>
                <a:cxn ang="0">
                  <a:pos x="10" y="31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4"/>
                  </a:move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5" y="20"/>
                  </a:lnTo>
                  <a:lnTo>
                    <a:pt x="8" y="25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8" y="20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3" y="16"/>
                  </a:lnTo>
                  <a:lnTo>
                    <a:pt x="32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Freeform 414">
              <a:extLst>
                <a:ext uri="{FF2B5EF4-FFF2-40B4-BE49-F238E27FC236}">
                  <a16:creationId xmlns:a16="http://schemas.microsoft.com/office/drawing/2014/main" id="{8626F6CB-CE32-4757-B1D6-438A74F3B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4356" y="2158189"/>
              <a:ext cx="72004" cy="6407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3"/>
                </a:cxn>
                <a:cxn ang="0">
                  <a:pos x="23" y="26"/>
                </a:cxn>
                <a:cxn ang="0">
                  <a:pos x="19" y="28"/>
                </a:cxn>
                <a:cxn ang="0">
                  <a:pos x="14" y="29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19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7" name="Freeform 415">
              <a:extLst>
                <a:ext uri="{FF2B5EF4-FFF2-40B4-BE49-F238E27FC236}">
                  <a16:creationId xmlns:a16="http://schemas.microsoft.com/office/drawing/2014/main" id="{AA0C063B-C6A6-4D0E-958D-C8409ED82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49391" y="2153771"/>
              <a:ext cx="81935" cy="72916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3"/>
                </a:cxn>
                <a:cxn ang="0">
                  <a:pos x="4" y="17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2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29" y="17"/>
                </a:cxn>
                <a:cxn ang="0">
                  <a:pos x="28" y="13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1" y="10"/>
                </a:cxn>
                <a:cxn ang="0">
                  <a:pos x="32" y="11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2" y="23"/>
                </a:cxn>
                <a:cxn ang="0">
                  <a:pos x="31" y="24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2" y="32"/>
                </a:cxn>
                <a:cxn ang="0">
                  <a:pos x="16" y="33"/>
                </a:cxn>
                <a:cxn ang="0">
                  <a:pos x="12" y="32"/>
                </a:cxn>
                <a:cxn ang="0">
                  <a:pos x="11" y="32"/>
                </a:cxn>
                <a:cxn ang="0">
                  <a:pos x="10" y="31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6" y="4"/>
                  </a:moveTo>
                  <a:lnTo>
                    <a:pt x="12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29" y="17"/>
                  </a:lnTo>
                  <a:lnTo>
                    <a:pt x="28" y="13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16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8" name="Freeform 416">
              <a:extLst>
                <a:ext uri="{FF2B5EF4-FFF2-40B4-BE49-F238E27FC236}">
                  <a16:creationId xmlns:a16="http://schemas.microsoft.com/office/drawing/2014/main" id="{59B1BCC1-014F-4E06-A24B-A301B21D0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5402" y="1687545"/>
              <a:ext cx="72004" cy="6186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4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27" y="22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1" y="28"/>
                </a:cxn>
                <a:cxn ang="0">
                  <a:pos x="5" y="25"/>
                </a:cxn>
                <a:cxn ang="0">
                  <a:pos x="2" y="22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11" y="0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7" y="22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" name="Freeform 417">
              <a:extLst>
                <a:ext uri="{FF2B5EF4-FFF2-40B4-BE49-F238E27FC236}">
                  <a16:creationId xmlns:a16="http://schemas.microsoft.com/office/drawing/2014/main" id="{FED0C294-49A4-4D30-908F-B1D711399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60438" y="1683127"/>
              <a:ext cx="81935" cy="70707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8" y="25"/>
                </a:cxn>
                <a:cxn ang="0">
                  <a:pos x="13" y="28"/>
                </a:cxn>
                <a:cxn ang="0">
                  <a:pos x="16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8" y="12"/>
                </a:cxn>
                <a:cxn ang="0">
                  <a:pos x="25" y="8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1" y="9"/>
                </a:cxn>
                <a:cxn ang="0">
                  <a:pos x="32" y="10"/>
                </a:cxn>
                <a:cxn ang="0">
                  <a:pos x="32" y="11"/>
                </a:cxn>
                <a:cxn ang="0">
                  <a:pos x="33" y="16"/>
                </a:cxn>
                <a:cxn ang="0">
                  <a:pos x="32" y="23"/>
                </a:cxn>
                <a:cxn ang="0">
                  <a:pos x="31" y="24"/>
                </a:cxn>
                <a:cxn ang="0">
                  <a:pos x="28" y="28"/>
                </a:cxn>
                <a:cxn ang="0">
                  <a:pos x="23" y="30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2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6" y="0"/>
                </a:cxn>
              </a:cxnLst>
              <a:rect l="0" t="0" r="r" b="b"/>
              <a:pathLst>
                <a:path w="33" h="32">
                  <a:moveTo>
                    <a:pt x="16" y="4"/>
                  </a:moveTo>
                  <a:lnTo>
                    <a:pt x="13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8" y="25"/>
                  </a:lnTo>
                  <a:lnTo>
                    <a:pt x="13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6" y="4"/>
                  </a:lnTo>
                  <a:close/>
                  <a:moveTo>
                    <a:pt x="16" y="0"/>
                  </a:moveTo>
                  <a:lnTo>
                    <a:pt x="22" y="1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6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479">
              <a:extLst>
                <a:ext uri="{FF2B5EF4-FFF2-40B4-BE49-F238E27FC236}">
                  <a16:creationId xmlns:a16="http://schemas.microsoft.com/office/drawing/2014/main" id="{B2E8C0FF-EC3D-4971-B2BA-3E102E41F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3408" y="1594742"/>
              <a:ext cx="69521" cy="6186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28" y="9"/>
                </a:cxn>
                <a:cxn ang="0">
                  <a:pos x="28" y="17"/>
                </a:cxn>
                <a:cxn ang="0">
                  <a:pos x="26" y="21"/>
                </a:cxn>
                <a:cxn ang="0">
                  <a:pos x="24" y="24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10" y="28"/>
                </a:cxn>
                <a:cxn ang="0">
                  <a:pos x="4" y="24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28" y="17"/>
                  </a:lnTo>
                  <a:lnTo>
                    <a:pt x="26" y="21"/>
                  </a:lnTo>
                  <a:lnTo>
                    <a:pt x="24" y="24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Line 480">
              <a:extLst>
                <a:ext uri="{FF2B5EF4-FFF2-40B4-BE49-F238E27FC236}">
                  <a16:creationId xmlns:a16="http://schemas.microsoft.com/office/drawing/2014/main" id="{E74EDADC-7E55-453A-B87C-2A1513123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2929" y="1623467"/>
              <a:ext cx="2482" cy="88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Line 481">
              <a:extLst>
                <a:ext uri="{FF2B5EF4-FFF2-40B4-BE49-F238E27FC236}">
                  <a16:creationId xmlns:a16="http://schemas.microsoft.com/office/drawing/2014/main" id="{454FFCF1-EACC-4205-A973-C4CD9486B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67964" y="1632306"/>
              <a:ext cx="4967" cy="88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Line 482">
              <a:extLst>
                <a:ext uri="{FF2B5EF4-FFF2-40B4-BE49-F238E27FC236}">
                  <a16:creationId xmlns:a16="http://schemas.microsoft.com/office/drawing/2014/main" id="{38893D6A-E99C-4095-AB8C-BAB347998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62998" y="1641144"/>
              <a:ext cx="4967" cy="662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Line 483">
              <a:extLst>
                <a:ext uri="{FF2B5EF4-FFF2-40B4-BE49-F238E27FC236}">
                  <a16:creationId xmlns:a16="http://schemas.microsoft.com/office/drawing/2014/main" id="{D9869396-7838-41CE-92BA-DEC583948C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58031" y="1647773"/>
              <a:ext cx="4967" cy="44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Line 484">
              <a:extLst>
                <a:ext uri="{FF2B5EF4-FFF2-40B4-BE49-F238E27FC236}">
                  <a16:creationId xmlns:a16="http://schemas.microsoft.com/office/drawing/2014/main" id="{63F5612A-A1FA-45BD-9AF7-F1D60726F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48100" y="1652193"/>
              <a:ext cx="9931" cy="44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485">
              <a:extLst>
                <a:ext uri="{FF2B5EF4-FFF2-40B4-BE49-F238E27FC236}">
                  <a16:creationId xmlns:a16="http://schemas.microsoft.com/office/drawing/2014/main" id="{DC3CEE08-E7EE-4AC1-83A9-DDF545551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28237" y="1656611"/>
              <a:ext cx="19863" cy="22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Line 486">
              <a:extLst>
                <a:ext uri="{FF2B5EF4-FFF2-40B4-BE49-F238E27FC236}">
                  <a16:creationId xmlns:a16="http://schemas.microsoft.com/office/drawing/2014/main" id="{B83542BB-EF04-4DCC-BCEB-76C51A482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13339" y="1647773"/>
              <a:ext cx="14898" cy="88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Line 487">
              <a:extLst>
                <a:ext uri="{FF2B5EF4-FFF2-40B4-BE49-F238E27FC236}">
                  <a16:creationId xmlns:a16="http://schemas.microsoft.com/office/drawing/2014/main" id="{C74B44D2-B526-4ED9-8013-029007F29E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08374" y="1641144"/>
              <a:ext cx="4967" cy="662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Line 488">
              <a:extLst>
                <a:ext uri="{FF2B5EF4-FFF2-40B4-BE49-F238E27FC236}">
                  <a16:creationId xmlns:a16="http://schemas.microsoft.com/office/drawing/2014/main" id="{034C9547-DF36-4F5A-AE6E-F8565FD2F9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03408" y="1632306"/>
              <a:ext cx="4967" cy="88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Line 489">
              <a:extLst>
                <a:ext uri="{FF2B5EF4-FFF2-40B4-BE49-F238E27FC236}">
                  <a16:creationId xmlns:a16="http://schemas.microsoft.com/office/drawing/2014/main" id="{156841D3-EB05-4468-AEC1-CE1045370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03408" y="1623467"/>
              <a:ext cx="2482" cy="88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Line 490">
              <a:extLst>
                <a:ext uri="{FF2B5EF4-FFF2-40B4-BE49-F238E27FC236}">
                  <a16:creationId xmlns:a16="http://schemas.microsoft.com/office/drawing/2014/main" id="{2ACD7AF3-1AA8-42F4-8DFC-97D3D7E39D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03408" y="1614629"/>
              <a:ext cx="2482" cy="88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Line 491">
              <a:extLst>
                <a:ext uri="{FF2B5EF4-FFF2-40B4-BE49-F238E27FC236}">
                  <a16:creationId xmlns:a16="http://schemas.microsoft.com/office/drawing/2014/main" id="{67A00437-ED12-42FF-A019-4513F8B38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05890" y="1608000"/>
              <a:ext cx="4967" cy="662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Line 492">
              <a:extLst>
                <a:ext uri="{FF2B5EF4-FFF2-40B4-BE49-F238E27FC236}">
                  <a16:creationId xmlns:a16="http://schemas.microsoft.com/office/drawing/2014/main" id="{71079DEF-8422-4BB2-B7F6-B8236A6515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0857" y="1601371"/>
              <a:ext cx="7449" cy="662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Line 493">
              <a:extLst>
                <a:ext uri="{FF2B5EF4-FFF2-40B4-BE49-F238E27FC236}">
                  <a16:creationId xmlns:a16="http://schemas.microsoft.com/office/drawing/2014/main" id="{F8D932D2-63E8-4615-BFC4-2BA3D166F9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8306" y="1596953"/>
              <a:ext cx="7449" cy="44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Line 494">
              <a:extLst>
                <a:ext uri="{FF2B5EF4-FFF2-40B4-BE49-F238E27FC236}">
                  <a16:creationId xmlns:a16="http://schemas.microsoft.com/office/drawing/2014/main" id="{1FADE11D-0A69-4784-BF00-C4477816E6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25755" y="1594742"/>
              <a:ext cx="12414" cy="22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Line 495">
              <a:extLst>
                <a:ext uri="{FF2B5EF4-FFF2-40B4-BE49-F238E27FC236}">
                  <a16:creationId xmlns:a16="http://schemas.microsoft.com/office/drawing/2014/main" id="{D65BC5D4-57B3-4590-8B10-D29B9F162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8168" y="1594742"/>
              <a:ext cx="9931" cy="22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Line 496">
              <a:extLst>
                <a:ext uri="{FF2B5EF4-FFF2-40B4-BE49-F238E27FC236}">
                  <a16:creationId xmlns:a16="http://schemas.microsoft.com/office/drawing/2014/main" id="{B191E9B9-9378-42C9-8660-BF7DBA659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48100" y="1594742"/>
              <a:ext cx="9931" cy="44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Line 497">
              <a:extLst>
                <a:ext uri="{FF2B5EF4-FFF2-40B4-BE49-F238E27FC236}">
                  <a16:creationId xmlns:a16="http://schemas.microsoft.com/office/drawing/2014/main" id="{6D411B90-FD39-4D91-A434-CD4DB24A1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58031" y="1599162"/>
              <a:ext cx="4967" cy="44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Line 498">
              <a:extLst>
                <a:ext uri="{FF2B5EF4-FFF2-40B4-BE49-F238E27FC236}">
                  <a16:creationId xmlns:a16="http://schemas.microsoft.com/office/drawing/2014/main" id="{9602B830-858B-40E3-A74C-A881C6259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62998" y="1603582"/>
              <a:ext cx="9931" cy="110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Line 499">
              <a:extLst>
                <a:ext uri="{FF2B5EF4-FFF2-40B4-BE49-F238E27FC236}">
                  <a16:creationId xmlns:a16="http://schemas.microsoft.com/office/drawing/2014/main" id="{356AB932-81C4-4310-89FB-6CA09E4F8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2929" y="1614629"/>
              <a:ext cx="2482" cy="88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Line 550">
              <a:extLst>
                <a:ext uri="{FF2B5EF4-FFF2-40B4-BE49-F238E27FC236}">
                  <a16:creationId xmlns:a16="http://schemas.microsoft.com/office/drawing/2014/main" id="{70093AB1-77C5-402F-847C-7D8B837D6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857875" y="3698277"/>
              <a:ext cx="1057713" cy="1878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Line 551">
              <a:extLst>
                <a:ext uri="{FF2B5EF4-FFF2-40B4-BE49-F238E27FC236}">
                  <a16:creationId xmlns:a16="http://schemas.microsoft.com/office/drawing/2014/main" id="{7AC1B090-D4E3-4B10-9D6B-863476421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906927" y="3037609"/>
              <a:ext cx="950948" cy="6606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4" name="Line 552">
              <a:extLst>
                <a:ext uri="{FF2B5EF4-FFF2-40B4-BE49-F238E27FC236}">
                  <a16:creationId xmlns:a16="http://schemas.microsoft.com/office/drawing/2014/main" id="{0D28BEFC-4ACB-43A4-BB87-7D6DFC839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955979" y="2474162"/>
              <a:ext cx="950948" cy="5634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Line 553">
              <a:extLst>
                <a:ext uri="{FF2B5EF4-FFF2-40B4-BE49-F238E27FC236}">
                  <a16:creationId xmlns:a16="http://schemas.microsoft.com/office/drawing/2014/main" id="{5837F47A-ED39-475C-A5A2-1E247CFE7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38168" y="1623467"/>
              <a:ext cx="317810" cy="85069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Line 554">
              <a:extLst>
                <a:ext uri="{FF2B5EF4-FFF2-40B4-BE49-F238E27FC236}">
                  <a16:creationId xmlns:a16="http://schemas.microsoft.com/office/drawing/2014/main" id="{1933401A-AED0-4956-ADEF-CB9B720FB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8168" y="1623467"/>
              <a:ext cx="739902" cy="6606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Line 555">
              <a:extLst>
                <a:ext uri="{FF2B5EF4-FFF2-40B4-BE49-F238E27FC236}">
                  <a16:creationId xmlns:a16="http://schemas.microsoft.com/office/drawing/2014/main" id="{E79042DF-D140-4D05-9C7D-953D1DE1E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8071" y="2284136"/>
              <a:ext cx="528856" cy="7534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Line 556">
              <a:extLst>
                <a:ext uri="{FF2B5EF4-FFF2-40B4-BE49-F238E27FC236}">
                  <a16:creationId xmlns:a16="http://schemas.microsoft.com/office/drawing/2014/main" id="{80DDC68F-22CA-4C27-99E5-304C2AAA9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6927" y="3037609"/>
              <a:ext cx="1057713" cy="2850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Line 557">
              <a:extLst>
                <a:ext uri="{FF2B5EF4-FFF2-40B4-BE49-F238E27FC236}">
                  <a16:creationId xmlns:a16="http://schemas.microsoft.com/office/drawing/2014/main" id="{F263D6F1-A374-4844-ADFC-48C9A6839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4639" y="3322646"/>
              <a:ext cx="1057713" cy="5634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Line 558">
              <a:extLst>
                <a:ext uri="{FF2B5EF4-FFF2-40B4-BE49-F238E27FC236}">
                  <a16:creationId xmlns:a16="http://schemas.microsoft.com/office/drawing/2014/main" id="{71AEC4BF-F241-460B-9A22-EA1FDA692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75685" y="3227634"/>
              <a:ext cx="846666" cy="6584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Line 559">
              <a:extLst>
                <a:ext uri="{FF2B5EF4-FFF2-40B4-BE49-F238E27FC236}">
                  <a16:creationId xmlns:a16="http://schemas.microsoft.com/office/drawing/2014/main" id="{B69CC98A-2B9D-45D5-83A2-7F974C34D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46829" y="2474162"/>
              <a:ext cx="528856" cy="7534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Line 560">
              <a:extLst>
                <a:ext uri="{FF2B5EF4-FFF2-40B4-BE49-F238E27FC236}">
                  <a16:creationId xmlns:a16="http://schemas.microsoft.com/office/drawing/2014/main" id="{4363C496-922B-482D-A51D-5786F0E43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589117" y="2191334"/>
              <a:ext cx="1057713" cy="2828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Line 561">
              <a:extLst>
                <a:ext uri="{FF2B5EF4-FFF2-40B4-BE49-F238E27FC236}">
                  <a16:creationId xmlns:a16="http://schemas.microsoft.com/office/drawing/2014/main" id="{BC1A3EE8-7675-471C-A216-BD1DF02BC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38168" y="1623467"/>
              <a:ext cx="950948" cy="56786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Line 562">
              <a:extLst>
                <a:ext uri="{FF2B5EF4-FFF2-40B4-BE49-F238E27FC236}">
                  <a16:creationId xmlns:a16="http://schemas.microsoft.com/office/drawing/2014/main" id="{688FA9EF-D159-404D-93D4-86841F1C0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8168" y="1623467"/>
              <a:ext cx="1161994" cy="950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Line 563">
              <a:extLst>
                <a:ext uri="{FF2B5EF4-FFF2-40B4-BE49-F238E27FC236}">
                  <a16:creationId xmlns:a16="http://schemas.microsoft.com/office/drawing/2014/main" id="{2BAF50A4-D863-4BC0-9685-FF59E5C6E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0163" y="1718480"/>
              <a:ext cx="846666" cy="7556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Line 564">
              <a:extLst>
                <a:ext uri="{FF2B5EF4-FFF2-40B4-BE49-F238E27FC236}">
                  <a16:creationId xmlns:a16="http://schemas.microsoft.com/office/drawing/2014/main" id="{207A28F4-1132-4097-A41E-0764287F3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46829" y="2474162"/>
              <a:ext cx="846666" cy="5634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Line 565">
              <a:extLst>
                <a:ext uri="{FF2B5EF4-FFF2-40B4-BE49-F238E27FC236}">
                  <a16:creationId xmlns:a16="http://schemas.microsoft.com/office/drawing/2014/main" id="{7B6AFB1F-196E-4F37-8FCC-2502199E3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93496" y="3037609"/>
              <a:ext cx="528856" cy="8484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8" name="Line 550">
            <a:extLst>
              <a:ext uri="{FF2B5EF4-FFF2-40B4-BE49-F238E27FC236}">
                <a16:creationId xmlns:a16="http://schemas.microsoft.com/office/drawing/2014/main" id="{E9A87C12-F4A5-4FAC-AFF6-F52D2D66DA85}"/>
              </a:ext>
            </a:extLst>
          </p:cNvPr>
          <p:cNvSpPr>
            <a:spLocks noChangeShapeType="1"/>
          </p:cNvSpPr>
          <p:nvPr/>
        </p:nvSpPr>
        <p:spPr bwMode="auto">
          <a:xfrm rot="19439451" flipH="1" flipV="1">
            <a:off x="18106036" y="3359670"/>
            <a:ext cx="1011838" cy="408271"/>
          </a:xfrm>
          <a:prstGeom prst="line">
            <a:avLst/>
          </a:prstGeom>
          <a:noFill/>
          <a:ln w="571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" name="Line 551">
            <a:extLst>
              <a:ext uri="{FF2B5EF4-FFF2-40B4-BE49-F238E27FC236}">
                <a16:creationId xmlns:a16="http://schemas.microsoft.com/office/drawing/2014/main" id="{F27E8CE1-1324-4C1C-9241-3F629E5CFEDC}"/>
              </a:ext>
            </a:extLst>
          </p:cNvPr>
          <p:cNvSpPr>
            <a:spLocks noChangeShapeType="1"/>
          </p:cNvSpPr>
          <p:nvPr/>
        </p:nvSpPr>
        <p:spPr bwMode="auto">
          <a:xfrm rot="19439451" flipH="1" flipV="1">
            <a:off x="17106289" y="3215725"/>
            <a:ext cx="760530" cy="747219"/>
          </a:xfrm>
          <a:prstGeom prst="line">
            <a:avLst/>
          </a:prstGeom>
          <a:noFill/>
          <a:ln w="571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0" name="Line 556">
            <a:extLst>
              <a:ext uri="{FF2B5EF4-FFF2-40B4-BE49-F238E27FC236}">
                <a16:creationId xmlns:a16="http://schemas.microsoft.com/office/drawing/2014/main" id="{FE342520-B105-438E-8B33-13B6AD39E61F}"/>
              </a:ext>
            </a:extLst>
          </p:cNvPr>
          <p:cNvSpPr>
            <a:spLocks noChangeShapeType="1"/>
          </p:cNvSpPr>
          <p:nvPr/>
        </p:nvSpPr>
        <p:spPr bwMode="auto">
          <a:xfrm rot="19439451">
            <a:off x="16942035" y="3172523"/>
            <a:ext cx="1057713" cy="285037"/>
          </a:xfrm>
          <a:prstGeom prst="line">
            <a:avLst/>
          </a:prstGeom>
          <a:noFill/>
          <a:ln w="571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" name="Line 557">
            <a:extLst>
              <a:ext uri="{FF2B5EF4-FFF2-40B4-BE49-F238E27FC236}">
                <a16:creationId xmlns:a16="http://schemas.microsoft.com/office/drawing/2014/main" id="{7B812178-DA8C-406D-AA15-89CC31E7D1C7}"/>
              </a:ext>
            </a:extLst>
          </p:cNvPr>
          <p:cNvSpPr>
            <a:spLocks noChangeShapeType="1"/>
          </p:cNvSpPr>
          <p:nvPr/>
        </p:nvSpPr>
        <p:spPr bwMode="auto">
          <a:xfrm rot="19439451">
            <a:off x="18166795" y="2807294"/>
            <a:ext cx="776012" cy="879208"/>
          </a:xfrm>
          <a:prstGeom prst="line">
            <a:avLst/>
          </a:prstGeom>
          <a:noFill/>
          <a:ln w="571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77F9B7-FE4B-456B-B628-01A64274B9B0}"/>
              </a:ext>
            </a:extLst>
          </p:cNvPr>
          <p:cNvSpPr/>
          <p:nvPr/>
        </p:nvSpPr>
        <p:spPr>
          <a:xfrm>
            <a:off x="19099813" y="3342705"/>
            <a:ext cx="132320" cy="13696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142" name="Oval 1141">
            <a:extLst>
              <a:ext uri="{FF2B5EF4-FFF2-40B4-BE49-F238E27FC236}">
                <a16:creationId xmlns:a16="http://schemas.microsoft.com/office/drawing/2014/main" id="{C7CFFF1F-EE95-4B6E-8131-D9B2C49A1284}"/>
              </a:ext>
            </a:extLst>
          </p:cNvPr>
          <p:cNvSpPr/>
          <p:nvPr/>
        </p:nvSpPr>
        <p:spPr>
          <a:xfrm>
            <a:off x="17901652" y="3052726"/>
            <a:ext cx="132320" cy="13696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143" name="Oval 1142">
            <a:extLst>
              <a:ext uri="{FF2B5EF4-FFF2-40B4-BE49-F238E27FC236}">
                <a16:creationId xmlns:a16="http://schemas.microsoft.com/office/drawing/2014/main" id="{DE8D3EB3-2545-4E4F-B63E-16FA68ECFC04}"/>
              </a:ext>
            </a:extLst>
          </p:cNvPr>
          <p:cNvSpPr/>
          <p:nvPr/>
        </p:nvSpPr>
        <p:spPr>
          <a:xfrm>
            <a:off x="17985715" y="3617467"/>
            <a:ext cx="132320" cy="13696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144" name="Oval 1143">
            <a:extLst>
              <a:ext uri="{FF2B5EF4-FFF2-40B4-BE49-F238E27FC236}">
                <a16:creationId xmlns:a16="http://schemas.microsoft.com/office/drawing/2014/main" id="{9A1C11F5-8C5A-44D9-9A34-6693E30FD5EB}"/>
              </a:ext>
            </a:extLst>
          </p:cNvPr>
          <p:cNvSpPr/>
          <p:nvPr/>
        </p:nvSpPr>
        <p:spPr>
          <a:xfrm>
            <a:off x="16858304" y="3436788"/>
            <a:ext cx="132320" cy="13696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145" name="Line 557">
            <a:extLst>
              <a:ext uri="{FF2B5EF4-FFF2-40B4-BE49-F238E27FC236}">
                <a16:creationId xmlns:a16="http://schemas.microsoft.com/office/drawing/2014/main" id="{45DBAF7B-D3D3-4ACB-A5A6-ACBA181F2F4A}"/>
              </a:ext>
            </a:extLst>
          </p:cNvPr>
          <p:cNvSpPr>
            <a:spLocks noChangeShapeType="1"/>
          </p:cNvSpPr>
          <p:nvPr/>
        </p:nvSpPr>
        <p:spPr bwMode="auto">
          <a:xfrm rot="19439451">
            <a:off x="17513888" y="1547023"/>
            <a:ext cx="1005912" cy="729686"/>
          </a:xfrm>
          <a:prstGeom prst="line">
            <a:avLst/>
          </a:prstGeom>
          <a:noFill/>
          <a:ln w="571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E20B3B-4194-4FA2-B61C-3471CAEF8CC4}"/>
                  </a:ext>
                </a:extLst>
              </p:cNvPr>
              <p:cNvSpPr txBox="1"/>
              <p:nvPr/>
            </p:nvSpPr>
            <p:spPr>
              <a:xfrm>
                <a:off x="18972749" y="1477999"/>
                <a:ext cx="8135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𝐺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E20B3B-4194-4FA2-B61C-3471CAEF8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749" y="1477999"/>
                <a:ext cx="813556" cy="656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6" name="TextBox 1145">
                <a:extLst>
                  <a:ext uri="{FF2B5EF4-FFF2-40B4-BE49-F238E27FC236}">
                    <a16:creationId xmlns:a16="http://schemas.microsoft.com/office/drawing/2014/main" id="{F8EE8AC6-9743-46BD-B549-C46D00665520}"/>
                  </a:ext>
                </a:extLst>
              </p:cNvPr>
              <p:cNvSpPr txBox="1"/>
              <p:nvPr/>
            </p:nvSpPr>
            <p:spPr>
              <a:xfrm>
                <a:off x="19537360" y="3036561"/>
                <a:ext cx="80284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𝐺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146" name="TextBox 1145">
                <a:extLst>
                  <a:ext uri="{FF2B5EF4-FFF2-40B4-BE49-F238E27FC236}">
                    <a16:creationId xmlns:a16="http://schemas.microsoft.com/office/drawing/2014/main" id="{F8EE8AC6-9743-46BD-B549-C46D00665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360" y="3036561"/>
                <a:ext cx="802848" cy="656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" name="TextBox 1146">
                <a:extLst>
                  <a:ext uri="{FF2B5EF4-FFF2-40B4-BE49-F238E27FC236}">
                    <a16:creationId xmlns:a16="http://schemas.microsoft.com/office/drawing/2014/main" id="{0C75758D-9AF2-4795-9006-04AFDE64E766}"/>
                  </a:ext>
                </a:extLst>
              </p:cNvPr>
              <p:cNvSpPr txBox="1"/>
              <p:nvPr/>
            </p:nvSpPr>
            <p:spPr>
              <a:xfrm>
                <a:off x="20418175" y="4584542"/>
                <a:ext cx="8135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𝐺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147" name="TextBox 1146">
                <a:extLst>
                  <a:ext uri="{FF2B5EF4-FFF2-40B4-BE49-F238E27FC236}">
                    <a16:creationId xmlns:a16="http://schemas.microsoft.com/office/drawing/2014/main" id="{0C75758D-9AF2-4795-9006-04AFDE64E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8175" y="4584542"/>
                <a:ext cx="813556" cy="6565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8" name="TextBox 1147">
                <a:extLst>
                  <a:ext uri="{FF2B5EF4-FFF2-40B4-BE49-F238E27FC236}">
                    <a16:creationId xmlns:a16="http://schemas.microsoft.com/office/drawing/2014/main" id="{485038B0-7A25-4D00-82EB-78BAF3A7BC06}"/>
                  </a:ext>
                </a:extLst>
              </p:cNvPr>
              <p:cNvSpPr txBox="1"/>
              <p:nvPr/>
            </p:nvSpPr>
            <p:spPr>
              <a:xfrm>
                <a:off x="21616972" y="8629515"/>
                <a:ext cx="8135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𝐺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148" name="TextBox 1147">
                <a:extLst>
                  <a:ext uri="{FF2B5EF4-FFF2-40B4-BE49-F238E27FC236}">
                    <a16:creationId xmlns:a16="http://schemas.microsoft.com/office/drawing/2014/main" id="{485038B0-7A25-4D00-82EB-78BAF3A7B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6972" y="8629515"/>
                <a:ext cx="813556" cy="656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3C5371-0D34-42AC-920C-5B8234B4B339}"/>
                  </a:ext>
                </a:extLst>
              </p:cNvPr>
              <p:cNvSpPr txBox="1"/>
              <p:nvPr/>
            </p:nvSpPr>
            <p:spPr>
              <a:xfrm>
                <a:off x="14140250" y="12152455"/>
                <a:ext cx="6757940" cy="6166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𝐺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: “diamon</a:t>
                </a:r>
                <a:r>
                  <a:rPr lang="en-US" sz="3200" dirty="0"/>
                  <a:t>d graph” or fractal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3C5371-0D34-42AC-920C-5B8234B4B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0250" y="12152455"/>
                <a:ext cx="6757940" cy="616644"/>
              </a:xfrm>
              <a:prstGeom prst="rect">
                <a:avLst/>
              </a:prstGeom>
              <a:blipFill>
                <a:blip r:embed="rId11"/>
                <a:stretch>
                  <a:fillRect t="-13861" b="-257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" name="Goal: pick smallest # sets to cover all elements.">
            <a:extLst>
              <a:ext uri="{FF2B5EF4-FFF2-40B4-BE49-F238E27FC236}">
                <a16:creationId xmlns:a16="http://schemas.microsoft.com/office/drawing/2014/main" id="{B1BF4344-9E7B-4302-AED5-A5ACFE4B7A6A}"/>
              </a:ext>
            </a:extLst>
          </p:cNvPr>
          <p:cNvSpPr txBox="1"/>
          <p:nvPr/>
        </p:nvSpPr>
        <p:spPr>
          <a:xfrm>
            <a:off x="1536987" y="6459457"/>
            <a:ext cx="786731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b="1" dirty="0">
                <a:solidFill>
                  <a:srgbClr val="FF0000"/>
                </a:solidFill>
              </a:rPr>
              <a:t>Goal: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minimize total cost of edges</a:t>
            </a:r>
            <a:endParaRPr dirty="0"/>
          </a:p>
        </p:txBody>
      </p:sp>
      <p:sp>
        <p:nvSpPr>
          <p:cNvPr id="441" name="Goal: pick smallest # sets to cover all elements.">
            <a:extLst>
              <a:ext uri="{FF2B5EF4-FFF2-40B4-BE49-F238E27FC236}">
                <a16:creationId xmlns:a16="http://schemas.microsoft.com/office/drawing/2014/main" id="{93BEB54E-8E31-4554-A815-A902B7C9782E}"/>
              </a:ext>
            </a:extLst>
          </p:cNvPr>
          <p:cNvSpPr txBox="1"/>
          <p:nvPr/>
        </p:nvSpPr>
        <p:spPr>
          <a:xfrm>
            <a:off x="1536987" y="3914203"/>
            <a:ext cx="11702645" cy="729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lang="en-US" dirty="0"/>
              <a:t>Suppose root vertex, n requests online</a:t>
            </a:r>
          </a:p>
        </p:txBody>
      </p:sp>
      <p:sp>
        <p:nvSpPr>
          <p:cNvPr id="442" name="Goal: pick smallest # sets to cover all elements.">
            <a:extLst>
              <a:ext uri="{FF2B5EF4-FFF2-40B4-BE49-F238E27FC236}">
                <a16:creationId xmlns:a16="http://schemas.microsoft.com/office/drawing/2014/main" id="{1AAB35BD-6900-44EB-88A5-01F88B8F1818}"/>
              </a:ext>
            </a:extLst>
          </p:cNvPr>
          <p:cNvSpPr txBox="1"/>
          <p:nvPr/>
        </p:nvSpPr>
        <p:spPr>
          <a:xfrm>
            <a:off x="2285833" y="5160385"/>
            <a:ext cx="7544623" cy="729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lang="en-US" dirty="0"/>
              <a:t>Connect each request on arrival</a:t>
            </a:r>
          </a:p>
        </p:txBody>
      </p:sp>
      <p:sp>
        <p:nvSpPr>
          <p:cNvPr id="443" name="Goal: pick smallest # sets to cover all elements.">
            <a:extLst>
              <a:ext uri="{FF2B5EF4-FFF2-40B4-BE49-F238E27FC236}">
                <a16:creationId xmlns:a16="http://schemas.microsoft.com/office/drawing/2014/main" id="{D6790D85-EE06-4110-A7BA-4FAA35DD0FE4}"/>
              </a:ext>
            </a:extLst>
          </p:cNvPr>
          <p:cNvSpPr txBox="1"/>
          <p:nvPr/>
        </p:nvSpPr>
        <p:spPr>
          <a:xfrm>
            <a:off x="7877132" y="11306164"/>
            <a:ext cx="447715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in the worst-case…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138" grpId="0" animBg="1"/>
      <p:bldP spid="1139" grpId="0" animBg="1"/>
      <p:bldP spid="1140" grpId="0" animBg="1"/>
      <p:bldP spid="1141" grpId="0" animBg="1"/>
      <p:bldP spid="6" grpId="0" animBg="1"/>
      <p:bldP spid="1142" grpId="0" animBg="1"/>
      <p:bldP spid="1143" grpId="0" animBg="1"/>
      <p:bldP spid="1144" grpId="0" animBg="1"/>
      <p:bldP spid="1145" grpId="0" animBg="1"/>
      <p:bldP spid="14" grpId="0"/>
      <p:bldP spid="1146" grpId="0"/>
      <p:bldP spid="1147" grpId="0"/>
      <p:bldP spid="1148" grpId="0"/>
      <p:bldP spid="15" grpId="0"/>
      <p:bldP spid="4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stochastic (</a:t>
            </a:r>
            <a:r>
              <a:rPr lang="en-US" dirty="0" err="1"/>
              <a:t>steiner</a:t>
            </a:r>
            <a:r>
              <a:rPr lang="en-US" dirty="0"/>
              <a:t>) tree</a:t>
            </a:r>
            <a:endParaRPr dirty="0"/>
          </a:p>
        </p:txBody>
      </p:sp>
      <p:sp>
        <p:nvSpPr>
          <p:cNvPr id="43" name="Oval 4">
            <a:extLst>
              <a:ext uri="{FF2B5EF4-FFF2-40B4-BE49-F238E27FC236}">
                <a16:creationId xmlns:a16="http://schemas.microsoft.com/office/drawing/2014/main" id="{627132AA-58AB-1110-0752-FBC9ECF94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3994" y="2553737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Oval 5">
            <a:extLst>
              <a:ext uri="{FF2B5EF4-FFF2-40B4-BE49-F238E27FC236}">
                <a16:creationId xmlns:a16="http://schemas.microsoft.com/office/drawing/2014/main" id="{08CE360C-420C-113E-EECA-95D4BA2E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1723" y="476457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Oval 6">
            <a:extLst>
              <a:ext uri="{FF2B5EF4-FFF2-40B4-BE49-F238E27FC236}">
                <a16:creationId xmlns:a16="http://schemas.microsoft.com/office/drawing/2014/main" id="{792E0C70-7BF4-B031-8474-D8F67E29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5905" y="8301913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BC41EF77-5EB1-EB61-A96D-4A009C210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539" y="5427825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Oval 9">
            <a:extLst>
              <a:ext uri="{FF2B5EF4-FFF2-40B4-BE49-F238E27FC236}">
                <a16:creationId xmlns:a16="http://schemas.microsoft.com/office/drawing/2014/main" id="{C3FDA2AE-32DF-D031-5235-95959102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6813" y="5869992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Oval 10">
            <a:extLst>
              <a:ext uri="{FF2B5EF4-FFF2-40B4-BE49-F238E27FC236}">
                <a16:creationId xmlns:a16="http://schemas.microsoft.com/office/drawing/2014/main" id="{E1DE58D2-1927-52DE-C7D3-CECC1DB73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996" y="8744081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Oval 11">
            <a:extLst>
              <a:ext uri="{FF2B5EF4-FFF2-40B4-BE49-F238E27FC236}">
                <a16:creationId xmlns:a16="http://schemas.microsoft.com/office/drawing/2014/main" id="{F7C95AA7-1D1F-4C4D-15FB-0CB979FA9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995" y="4543490"/>
            <a:ext cx="484182" cy="4421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" name="Oval 13">
            <a:extLst>
              <a:ext uri="{FF2B5EF4-FFF2-40B4-BE49-F238E27FC236}">
                <a16:creationId xmlns:a16="http://schemas.microsoft.com/office/drawing/2014/main" id="{494E55AD-C2AF-33B8-0FBF-20F092AAD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176" y="9849498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Oval 14">
            <a:extLst>
              <a:ext uri="{FF2B5EF4-FFF2-40B4-BE49-F238E27FC236}">
                <a16:creationId xmlns:a16="http://schemas.microsoft.com/office/drawing/2014/main" id="{D588D853-9A8E-2B6E-2E17-E0D5C1848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085" y="1890486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Oval 17">
            <a:extLst>
              <a:ext uri="{FF2B5EF4-FFF2-40B4-BE49-F238E27FC236}">
                <a16:creationId xmlns:a16="http://schemas.microsoft.com/office/drawing/2014/main" id="{7F3B5573-91EC-21F4-11C4-8AEA5936E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4902" y="6312159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" name="Oval 18">
            <a:extLst>
              <a:ext uri="{FF2B5EF4-FFF2-40B4-BE49-F238E27FC236}">
                <a16:creationId xmlns:a16="http://schemas.microsoft.com/office/drawing/2014/main" id="{D4FCF579-4444-45A1-5652-919CCB3E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4448" y="3880239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" name="Oval 20">
            <a:extLst>
              <a:ext uri="{FF2B5EF4-FFF2-40B4-BE49-F238E27FC236}">
                <a16:creationId xmlns:a16="http://schemas.microsoft.com/office/drawing/2014/main" id="{EB450BC8-D0E7-E16F-8AF6-C9226A98E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632" y="8080830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E706D8C0-D382-32D6-E870-ED1E929D7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5630" y="4322406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6" name="Oval 22">
            <a:extLst>
              <a:ext uri="{FF2B5EF4-FFF2-40B4-BE49-F238E27FC236}">
                <a16:creationId xmlns:a16="http://schemas.microsoft.com/office/drawing/2014/main" id="{80133A64-C801-5971-DBD7-3E050068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357" y="6754327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Oval 23">
            <a:extLst>
              <a:ext uri="{FF2B5EF4-FFF2-40B4-BE49-F238E27FC236}">
                <a16:creationId xmlns:a16="http://schemas.microsoft.com/office/drawing/2014/main" id="{14E06DAD-E44F-9B4F-CA33-CB52F206C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449" y="962841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" name="Oval 24">
            <a:extLst>
              <a:ext uri="{FF2B5EF4-FFF2-40B4-BE49-F238E27FC236}">
                <a16:creationId xmlns:a16="http://schemas.microsoft.com/office/drawing/2014/main" id="{609527B6-B308-99D0-C940-3348BEFF4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4268" y="299590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" name="Oval 27">
            <a:extLst>
              <a:ext uri="{FF2B5EF4-FFF2-40B4-BE49-F238E27FC236}">
                <a16:creationId xmlns:a16="http://schemas.microsoft.com/office/drawing/2014/main" id="{CC21D796-ED48-A962-A5B1-B2C40E050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9358" y="5648908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12D74775-4B71-157E-2AE9-2FDE8D6CA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3994" y="4322406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E21C2949-53FB-C762-809D-C71A25AF3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359" y="962841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Oval 31">
            <a:extLst>
              <a:ext uri="{FF2B5EF4-FFF2-40B4-BE49-F238E27FC236}">
                <a16:creationId xmlns:a16="http://schemas.microsoft.com/office/drawing/2014/main" id="{818E039B-3A8D-CA69-3BAE-C2BE4AAF8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3814" y="3659155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" name="Oval 32">
            <a:extLst>
              <a:ext uri="{FF2B5EF4-FFF2-40B4-BE49-F238E27FC236}">
                <a16:creationId xmlns:a16="http://schemas.microsoft.com/office/drawing/2014/main" id="{4DD5806C-DFD1-97A7-57D6-053E24BDF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1903" y="719649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" name="Oval 33">
            <a:extLst>
              <a:ext uri="{FF2B5EF4-FFF2-40B4-BE49-F238E27FC236}">
                <a16:creationId xmlns:a16="http://schemas.microsoft.com/office/drawing/2014/main" id="{38713B13-398D-ABFF-3F75-A5B51486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995" y="10733833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3" name="Oval 37">
            <a:extLst>
              <a:ext uri="{FF2B5EF4-FFF2-40B4-BE49-F238E27FC236}">
                <a16:creationId xmlns:a16="http://schemas.microsoft.com/office/drawing/2014/main" id="{BBFE93E4-9C1F-C2F4-77EF-74278D85E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360" y="6091077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" name="Oval 38">
            <a:extLst>
              <a:ext uri="{FF2B5EF4-FFF2-40B4-BE49-F238E27FC236}">
                <a16:creationId xmlns:a16="http://schemas.microsoft.com/office/drawing/2014/main" id="{A33699DA-4D9F-DE21-23FF-DAC3DD8F4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7267" y="3880239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5" name="Oval 41">
            <a:extLst>
              <a:ext uri="{FF2B5EF4-FFF2-40B4-BE49-F238E27FC236}">
                <a16:creationId xmlns:a16="http://schemas.microsoft.com/office/drawing/2014/main" id="{1BFA9BE2-83B4-E6D3-FE6B-DCA86A5C6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8449" y="4322406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" name="Oval 42">
            <a:extLst>
              <a:ext uri="{FF2B5EF4-FFF2-40B4-BE49-F238E27FC236}">
                <a16:creationId xmlns:a16="http://schemas.microsoft.com/office/drawing/2014/main" id="{50B2D3EA-7855-1EF6-C6FF-CD67F3F58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085" y="719649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" name="Oval 43">
            <a:extLst>
              <a:ext uri="{FF2B5EF4-FFF2-40B4-BE49-F238E27FC236}">
                <a16:creationId xmlns:a16="http://schemas.microsoft.com/office/drawing/2014/main" id="{8B212C2C-E2D2-3DCB-7307-0404BEB5E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3814" y="10733833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8" name="Oval 44">
            <a:extLst>
              <a:ext uri="{FF2B5EF4-FFF2-40B4-BE49-F238E27FC236}">
                <a16:creationId xmlns:a16="http://schemas.microsoft.com/office/drawing/2014/main" id="{715FD427-B0B4-2D14-4B27-83D2AA6A7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7541" y="7417578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0" name="Oval 38">
            <a:extLst>
              <a:ext uri="{FF2B5EF4-FFF2-40B4-BE49-F238E27FC236}">
                <a16:creationId xmlns:a16="http://schemas.microsoft.com/office/drawing/2014/main" id="{F3DD4513-E52E-9A62-1FC6-9B7F0EBD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7995" y="5648908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al: pick smallest # sets to cover all elements.">
                <a:extLst>
                  <a:ext uri="{FF2B5EF4-FFF2-40B4-BE49-F238E27FC236}">
                    <a16:creationId xmlns:a16="http://schemas.microsoft.com/office/drawing/2014/main" id="{C827AC93-D49E-C507-5A64-EAF40A01456E}"/>
                  </a:ext>
                </a:extLst>
              </p:cNvPr>
              <p:cNvSpPr txBox="1"/>
              <p:nvPr/>
            </p:nvSpPr>
            <p:spPr>
              <a:xfrm>
                <a:off x="1536987" y="3914203"/>
                <a:ext cx="11702645" cy="7291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 algn="l">
                  <a:defRPr sz="4000"/>
                </a:lvl1pPr>
              </a:lstStyle>
              <a:p>
                <a:r>
                  <a:rPr lang="en-US" dirty="0"/>
                  <a:t>Suppose n requests: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Goal: pick smallest # sets to cover all elements.">
                <a:extLst>
                  <a:ext uri="{FF2B5EF4-FFF2-40B4-BE49-F238E27FC236}">
                    <a16:creationId xmlns:a16="http://schemas.microsoft.com/office/drawing/2014/main" id="{C827AC93-D49E-C507-5A64-EAF40A014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987" y="3914203"/>
                <a:ext cx="11702645" cy="729110"/>
              </a:xfrm>
              <a:prstGeom prst="rect">
                <a:avLst/>
              </a:prstGeom>
              <a:blipFill>
                <a:blip r:embed="rId2"/>
                <a:stretch>
                  <a:fillRect l="-2188" t="-13333" b="-333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al: pick smallest # sets to cover all elements.">
                <a:extLst>
                  <a:ext uri="{FF2B5EF4-FFF2-40B4-BE49-F238E27FC236}">
                    <a16:creationId xmlns:a16="http://schemas.microsoft.com/office/drawing/2014/main" id="{DFD0F0D3-8FFF-5108-8722-D84B071D80F1}"/>
                  </a:ext>
                </a:extLst>
              </p:cNvPr>
              <p:cNvSpPr txBox="1"/>
              <p:nvPr/>
            </p:nvSpPr>
            <p:spPr>
              <a:xfrm>
                <a:off x="1536987" y="6338160"/>
                <a:ext cx="11702645" cy="502701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 algn="l">
                  <a:defRPr sz="4000"/>
                </a:lvl1pPr>
              </a:lstStyle>
              <a:p>
                <a:r>
                  <a:rPr 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Algorithm: </a:t>
                </a:r>
              </a:p>
              <a:p>
                <a:endParaRPr lang="en-US" dirty="0"/>
              </a:p>
              <a:p>
                <a:r>
                  <a:rPr lang="en-US" dirty="0"/>
                  <a:t>  For all </a:t>
                </a:r>
                <a:r>
                  <a:rPr lang="en-US" dirty="0" err="1"/>
                  <a:t>i</a:t>
                </a:r>
                <a:r>
                  <a:rPr lang="en-US" dirty="0"/>
                  <a:t>, take one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each</a:t>
                </a:r>
              </a:p>
              <a:p>
                <a:endParaRPr lang="en-US" dirty="0"/>
              </a:p>
              <a:p>
                <a:r>
                  <a:rPr lang="en-US" dirty="0"/>
                  <a:t>  Build MST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When actual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arrive:</a:t>
                </a:r>
              </a:p>
              <a:p>
                <a:r>
                  <a:rPr lang="en-US" dirty="0"/>
                  <a:t>        connect to closest previous point</a:t>
                </a:r>
              </a:p>
            </p:txBody>
          </p:sp>
        </mc:Choice>
        <mc:Fallback xmlns="">
          <p:sp>
            <p:nvSpPr>
              <p:cNvPr id="3" name="Goal: pick smallest # sets to cover all elements.">
                <a:extLst>
                  <a:ext uri="{FF2B5EF4-FFF2-40B4-BE49-F238E27FC236}">
                    <a16:creationId xmlns:a16="http://schemas.microsoft.com/office/drawing/2014/main" id="{DFD0F0D3-8FFF-5108-8722-D84B071D8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987" y="6338160"/>
                <a:ext cx="11702645" cy="5027017"/>
              </a:xfrm>
              <a:prstGeom prst="rect">
                <a:avLst/>
              </a:prstGeom>
              <a:blipFill>
                <a:blip r:embed="rId3"/>
                <a:stretch>
                  <a:fillRect l="-2188" t="-1578" b="-47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al: pick smallest # sets to cover all elements.">
            <a:extLst>
              <a:ext uri="{FF2B5EF4-FFF2-40B4-BE49-F238E27FC236}">
                <a16:creationId xmlns:a16="http://schemas.microsoft.com/office/drawing/2014/main" id="{E14C11D9-891D-4080-2ED0-87FB6EF16E98}"/>
              </a:ext>
            </a:extLst>
          </p:cNvPr>
          <p:cNvSpPr txBox="1"/>
          <p:nvPr/>
        </p:nvSpPr>
        <p:spPr>
          <a:xfrm>
            <a:off x="2285833" y="5160385"/>
            <a:ext cx="7544623" cy="729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lang="en-US" dirty="0"/>
              <a:t>Connect each request on arrival</a:t>
            </a:r>
          </a:p>
        </p:txBody>
      </p:sp>
      <p:sp>
        <p:nvSpPr>
          <p:cNvPr id="9" name="Goal: pick smallest # sets to cover all elements.">
            <a:extLst>
              <a:ext uri="{FF2B5EF4-FFF2-40B4-BE49-F238E27FC236}">
                <a16:creationId xmlns:a16="http://schemas.microsoft.com/office/drawing/2014/main" id="{93AD1A61-3412-C5EF-D3ED-19084BEE4F57}"/>
              </a:ext>
            </a:extLst>
          </p:cNvPr>
          <p:cNvSpPr txBox="1"/>
          <p:nvPr/>
        </p:nvSpPr>
        <p:spPr>
          <a:xfrm>
            <a:off x="8740907" y="12338550"/>
            <a:ext cx="994567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b="1" dirty="0">
                <a:solidFill>
                  <a:srgbClr val="FF0000"/>
                </a:solidFill>
              </a:rPr>
              <a:t>Goal: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minimize expected cost of edges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35C66A-BD1A-375F-C1C7-6B7D1771F933}"/>
              </a:ext>
            </a:extLst>
          </p:cNvPr>
          <p:cNvGrpSpPr/>
          <p:nvPr/>
        </p:nvGrpSpPr>
        <p:grpSpPr>
          <a:xfrm>
            <a:off x="14450087" y="4257653"/>
            <a:ext cx="4912723" cy="4551182"/>
            <a:chOff x="14450087" y="4257653"/>
            <a:chExt cx="4912723" cy="4551182"/>
          </a:xfrm>
          <a:solidFill>
            <a:schemeClr val="accent1">
              <a:lumMod val="60000"/>
              <a:lumOff val="40000"/>
            </a:schemeClr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653AF8B-E9AD-1662-01A3-B0C76C276E30}"/>
                </a:ext>
              </a:extLst>
            </p:cNvPr>
            <p:cNvCxnSpPr>
              <a:cxnSpLocks/>
              <a:stCxn id="195" idx="6"/>
              <a:endCxn id="49" idx="2"/>
            </p:cNvCxnSpPr>
            <p:nvPr/>
          </p:nvCxnSpPr>
          <p:spPr>
            <a:xfrm>
              <a:off x="15902631" y="4543490"/>
              <a:ext cx="968364" cy="221084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285BA69-2220-32E3-8134-F763B25F86C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371832" y="4240997"/>
              <a:ext cx="350589" cy="383901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0F7D74-70AD-C361-97E3-77A09F443909}"/>
                </a:ext>
              </a:extLst>
            </p:cNvPr>
            <p:cNvCxnSpPr>
              <a:cxnSpLocks/>
              <a:endCxn id="47" idx="7"/>
            </p:cNvCxnSpPr>
            <p:nvPr/>
          </p:nvCxnSpPr>
          <p:spPr>
            <a:xfrm flipH="1">
              <a:off x="16800088" y="4985657"/>
              <a:ext cx="383903" cy="949089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730103-F914-761C-A0A7-BC5A322932F8}"/>
                </a:ext>
              </a:extLst>
            </p:cNvPr>
            <p:cNvCxnSpPr>
              <a:cxnSpLocks/>
              <a:stCxn id="193" idx="6"/>
              <a:endCxn id="47" idx="2"/>
            </p:cNvCxnSpPr>
            <p:nvPr/>
          </p:nvCxnSpPr>
          <p:spPr>
            <a:xfrm flipV="1">
              <a:off x="15660542" y="6091076"/>
              <a:ext cx="726271" cy="221085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305B44-08BB-0395-88AC-E9819934ED2E}"/>
                </a:ext>
              </a:extLst>
            </p:cNvPr>
            <p:cNvCxnSpPr/>
            <p:nvPr/>
          </p:nvCxnSpPr>
          <p:spPr>
            <a:xfrm flipV="1">
              <a:off x="16870995" y="5869992"/>
              <a:ext cx="968363" cy="221084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7F2B97-76A4-4C99-3E1B-021E32B689D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190261" y="6088699"/>
              <a:ext cx="1234923" cy="1110174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BA6454-2ACD-E7EA-BBBD-75AFBF9C1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15628" y="6312159"/>
              <a:ext cx="484181" cy="1768671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1E5CC8-6A26-29DD-D25E-9A33922CC225}"/>
                </a:ext>
              </a:extLst>
            </p:cNvPr>
            <p:cNvCxnSpPr/>
            <p:nvPr/>
          </p:nvCxnSpPr>
          <p:spPr>
            <a:xfrm flipH="1">
              <a:off x="14450087" y="8301914"/>
              <a:ext cx="1452545" cy="221083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6B0621-725F-F319-47B3-D7F4E5772E88}"/>
                </a:ext>
              </a:extLst>
            </p:cNvPr>
            <p:cNvCxnSpPr/>
            <p:nvPr/>
          </p:nvCxnSpPr>
          <p:spPr>
            <a:xfrm flipH="1" flipV="1">
              <a:off x="16315907" y="8458243"/>
              <a:ext cx="625996" cy="350592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D41333-FCEF-1C7E-B05C-E9355DED1C51}"/>
              </a:ext>
            </a:extLst>
          </p:cNvPr>
          <p:cNvCxnSpPr>
            <a:cxnSpLocks/>
            <a:stCxn id="60" idx="1"/>
            <a:endCxn id="194" idx="6"/>
          </p:cNvCxnSpPr>
          <p:nvPr/>
        </p:nvCxnSpPr>
        <p:spPr>
          <a:xfrm flipH="1" flipV="1">
            <a:off x="18081449" y="4101323"/>
            <a:ext cx="1523452" cy="285837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17CDC9-3BD3-063D-9E0B-2C40D35D1B10}"/>
              </a:ext>
            </a:extLst>
          </p:cNvPr>
          <p:cNvCxnSpPr>
            <a:cxnSpLocks/>
            <a:stCxn id="195" idx="0"/>
            <a:endCxn id="58" idx="4"/>
          </p:cNvCxnSpPr>
          <p:nvPr/>
        </p:nvCxnSpPr>
        <p:spPr>
          <a:xfrm flipH="1" flipV="1">
            <a:off x="15176359" y="3438071"/>
            <a:ext cx="484181" cy="884335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503229-8AA1-531F-6234-69CB0DD55E71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19049812" y="4543490"/>
            <a:ext cx="484182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9EF3078-83A0-DF9C-EE48-9E66D6AA2C33}"/>
              </a:ext>
            </a:extLst>
          </p:cNvPr>
          <p:cNvCxnSpPr>
            <a:cxnSpLocks/>
            <a:stCxn id="57" idx="1"/>
            <a:endCxn id="48" idx="5"/>
          </p:cNvCxnSpPr>
          <p:nvPr/>
        </p:nvCxnSpPr>
        <p:spPr>
          <a:xfrm flipH="1" flipV="1">
            <a:off x="17284271" y="9121494"/>
            <a:ext cx="868085" cy="571674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8EA16B-CC6F-0D12-938B-3C11CF0455BD}"/>
              </a:ext>
            </a:extLst>
          </p:cNvPr>
          <p:cNvCxnSpPr>
            <a:cxnSpLocks/>
            <a:stCxn id="61" idx="1"/>
            <a:endCxn id="45" idx="5"/>
          </p:cNvCxnSpPr>
          <p:nvPr/>
        </p:nvCxnSpPr>
        <p:spPr>
          <a:xfrm flipH="1" flipV="1">
            <a:off x="14379180" y="8679326"/>
            <a:ext cx="868086" cy="1013842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E1FE63-DD5F-DCD9-5564-A13B41C8F437}"/>
              </a:ext>
            </a:extLst>
          </p:cNvPr>
          <p:cNvCxnSpPr>
            <a:cxnSpLocks/>
            <a:stCxn id="52" idx="2"/>
            <a:endCxn id="63" idx="7"/>
          </p:cNvCxnSpPr>
          <p:nvPr/>
        </p:nvCxnSpPr>
        <p:spPr>
          <a:xfrm flipH="1">
            <a:off x="19705178" y="6533243"/>
            <a:ext cx="2249724" cy="728005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[Alon Awerbuch Azar Buchbinder Naor 03]">
            <a:extLst>
              <a:ext uri="{FF2B5EF4-FFF2-40B4-BE49-F238E27FC236}">
                <a16:creationId xmlns:a16="http://schemas.microsoft.com/office/drawing/2014/main" id="{72C630A6-F4B0-4ED7-97C8-13959F5F4BB3}"/>
              </a:ext>
            </a:extLst>
          </p:cNvPr>
          <p:cNvSpPr txBox="1"/>
          <p:nvPr/>
        </p:nvSpPr>
        <p:spPr>
          <a:xfrm>
            <a:off x="17334825" y="13181670"/>
            <a:ext cx="6933568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FF9900"/>
                </a:solidFill>
              </a:rPr>
              <a:t>[</a:t>
            </a:r>
            <a:r>
              <a:rPr lang="en-US" sz="2800" dirty="0">
                <a:solidFill>
                  <a:srgbClr val="FF9900"/>
                </a:solidFill>
              </a:rPr>
              <a:t>Garg G. Leonardi </a:t>
            </a:r>
            <a:r>
              <a:rPr lang="en-US" sz="2800" dirty="0" err="1">
                <a:solidFill>
                  <a:srgbClr val="FF9900"/>
                </a:solidFill>
              </a:rPr>
              <a:t>Sankowski</a:t>
            </a:r>
            <a:r>
              <a:rPr lang="en-US" sz="2800" dirty="0">
                <a:solidFill>
                  <a:srgbClr val="FF9900"/>
                </a:solidFill>
              </a:rPr>
              <a:t> 08</a:t>
            </a:r>
            <a:r>
              <a:rPr sz="2800" dirty="0">
                <a:solidFill>
                  <a:srgbClr val="FF99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342939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2" grpId="0" animBg="1"/>
      <p:bldP spid="55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193" grpId="0" animBg="1"/>
      <p:bldP spid="194" grpId="0" animBg="1"/>
      <p:bldP spid="1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015882-9A9B-FF85-355B-B1BB5192E962}"/>
              </a:ext>
            </a:extLst>
          </p:cNvPr>
          <p:cNvSpPr/>
          <p:nvPr/>
        </p:nvSpPr>
        <p:spPr>
          <a:xfrm>
            <a:off x="1206499" y="7548382"/>
            <a:ext cx="9429883" cy="85607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28D9F-AD6C-4F6A-C4DA-F075992DD4EE}"/>
              </a:ext>
            </a:extLst>
          </p:cNvPr>
          <p:cNvSpPr/>
          <p:nvPr/>
        </p:nvSpPr>
        <p:spPr>
          <a:xfrm>
            <a:off x="1206499" y="9849499"/>
            <a:ext cx="9742837" cy="166118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BFF0A-67D7-37BC-740B-BD7CAC42CE86}"/>
              </a:ext>
            </a:extLst>
          </p:cNvPr>
          <p:cNvSpPr/>
          <p:nvPr/>
        </p:nvSpPr>
        <p:spPr>
          <a:xfrm>
            <a:off x="1206500" y="8744080"/>
            <a:ext cx="6605310" cy="85607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42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stochastic (</a:t>
            </a:r>
            <a:r>
              <a:rPr lang="en-US" dirty="0" err="1"/>
              <a:t>steiner</a:t>
            </a:r>
            <a:r>
              <a:rPr lang="en-US" dirty="0"/>
              <a:t>) tree</a:t>
            </a:r>
            <a:endParaRPr dirty="0"/>
          </a:p>
        </p:txBody>
      </p:sp>
      <p:sp>
        <p:nvSpPr>
          <p:cNvPr id="43" name="Oval 4">
            <a:extLst>
              <a:ext uri="{FF2B5EF4-FFF2-40B4-BE49-F238E27FC236}">
                <a16:creationId xmlns:a16="http://schemas.microsoft.com/office/drawing/2014/main" id="{627132AA-58AB-1110-0752-FBC9ECF94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3994" y="2553737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Oval 5">
            <a:extLst>
              <a:ext uri="{FF2B5EF4-FFF2-40B4-BE49-F238E27FC236}">
                <a16:creationId xmlns:a16="http://schemas.microsoft.com/office/drawing/2014/main" id="{08CE360C-420C-113E-EECA-95D4BA2E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1723" y="476457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Oval 6">
            <a:extLst>
              <a:ext uri="{FF2B5EF4-FFF2-40B4-BE49-F238E27FC236}">
                <a16:creationId xmlns:a16="http://schemas.microsoft.com/office/drawing/2014/main" id="{792E0C70-7BF4-B031-8474-D8F67E29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5905" y="8301913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BC41EF77-5EB1-EB61-A96D-4A009C210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539" y="5427825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Oval 9">
            <a:extLst>
              <a:ext uri="{FF2B5EF4-FFF2-40B4-BE49-F238E27FC236}">
                <a16:creationId xmlns:a16="http://schemas.microsoft.com/office/drawing/2014/main" id="{C3FDA2AE-32DF-D031-5235-95959102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6813" y="5869992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Oval 10">
            <a:extLst>
              <a:ext uri="{FF2B5EF4-FFF2-40B4-BE49-F238E27FC236}">
                <a16:creationId xmlns:a16="http://schemas.microsoft.com/office/drawing/2014/main" id="{E1DE58D2-1927-52DE-C7D3-CECC1DB73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996" y="8744081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Oval 11">
            <a:extLst>
              <a:ext uri="{FF2B5EF4-FFF2-40B4-BE49-F238E27FC236}">
                <a16:creationId xmlns:a16="http://schemas.microsoft.com/office/drawing/2014/main" id="{F7C95AA7-1D1F-4C4D-15FB-0CB979FA9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995" y="4543490"/>
            <a:ext cx="484182" cy="442167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" name="Oval 13">
            <a:extLst>
              <a:ext uri="{FF2B5EF4-FFF2-40B4-BE49-F238E27FC236}">
                <a16:creationId xmlns:a16="http://schemas.microsoft.com/office/drawing/2014/main" id="{494E55AD-C2AF-33B8-0FBF-20F092AAD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176" y="9849498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Oval 14">
            <a:extLst>
              <a:ext uri="{FF2B5EF4-FFF2-40B4-BE49-F238E27FC236}">
                <a16:creationId xmlns:a16="http://schemas.microsoft.com/office/drawing/2014/main" id="{D588D853-9A8E-2B6E-2E17-E0D5C1848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085" y="1890486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Oval 17">
            <a:extLst>
              <a:ext uri="{FF2B5EF4-FFF2-40B4-BE49-F238E27FC236}">
                <a16:creationId xmlns:a16="http://schemas.microsoft.com/office/drawing/2014/main" id="{7F3B5573-91EC-21F4-11C4-8AEA5936E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4902" y="6312159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" name="Oval 18">
            <a:extLst>
              <a:ext uri="{FF2B5EF4-FFF2-40B4-BE49-F238E27FC236}">
                <a16:creationId xmlns:a16="http://schemas.microsoft.com/office/drawing/2014/main" id="{D4FCF579-4444-45A1-5652-919CCB3E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4448" y="3880239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" name="Oval 20">
            <a:extLst>
              <a:ext uri="{FF2B5EF4-FFF2-40B4-BE49-F238E27FC236}">
                <a16:creationId xmlns:a16="http://schemas.microsoft.com/office/drawing/2014/main" id="{EB450BC8-D0E7-E16F-8AF6-C9226A98E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632" y="8080830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E706D8C0-D382-32D6-E870-ED1E929D7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5630" y="4322406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6" name="Oval 22">
            <a:extLst>
              <a:ext uri="{FF2B5EF4-FFF2-40B4-BE49-F238E27FC236}">
                <a16:creationId xmlns:a16="http://schemas.microsoft.com/office/drawing/2014/main" id="{80133A64-C801-5971-DBD7-3E050068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357" y="6754327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Oval 23">
            <a:extLst>
              <a:ext uri="{FF2B5EF4-FFF2-40B4-BE49-F238E27FC236}">
                <a16:creationId xmlns:a16="http://schemas.microsoft.com/office/drawing/2014/main" id="{14E06DAD-E44F-9B4F-CA33-CB52F206C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449" y="962841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" name="Oval 24">
            <a:extLst>
              <a:ext uri="{FF2B5EF4-FFF2-40B4-BE49-F238E27FC236}">
                <a16:creationId xmlns:a16="http://schemas.microsoft.com/office/drawing/2014/main" id="{609527B6-B308-99D0-C940-3348BEFF4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4268" y="299590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" name="Oval 27">
            <a:extLst>
              <a:ext uri="{FF2B5EF4-FFF2-40B4-BE49-F238E27FC236}">
                <a16:creationId xmlns:a16="http://schemas.microsoft.com/office/drawing/2014/main" id="{CC21D796-ED48-A962-A5B1-B2C40E050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9358" y="5648908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12D74775-4B71-157E-2AE9-2FDE8D6CA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3994" y="4322406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E21C2949-53FB-C762-809D-C71A25AF3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359" y="962841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Oval 31">
            <a:extLst>
              <a:ext uri="{FF2B5EF4-FFF2-40B4-BE49-F238E27FC236}">
                <a16:creationId xmlns:a16="http://schemas.microsoft.com/office/drawing/2014/main" id="{818E039B-3A8D-CA69-3BAE-C2BE4AAF8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3814" y="3659155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" name="Oval 32">
            <a:extLst>
              <a:ext uri="{FF2B5EF4-FFF2-40B4-BE49-F238E27FC236}">
                <a16:creationId xmlns:a16="http://schemas.microsoft.com/office/drawing/2014/main" id="{4DD5806C-DFD1-97A7-57D6-053E24BDF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1903" y="719649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" name="Oval 33">
            <a:extLst>
              <a:ext uri="{FF2B5EF4-FFF2-40B4-BE49-F238E27FC236}">
                <a16:creationId xmlns:a16="http://schemas.microsoft.com/office/drawing/2014/main" id="{38713B13-398D-ABFF-3F75-A5B51486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995" y="10733833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3" name="Oval 37">
            <a:extLst>
              <a:ext uri="{FF2B5EF4-FFF2-40B4-BE49-F238E27FC236}">
                <a16:creationId xmlns:a16="http://schemas.microsoft.com/office/drawing/2014/main" id="{BBFE93E4-9C1F-C2F4-77EF-74278D85E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360" y="6091077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" name="Oval 38">
            <a:extLst>
              <a:ext uri="{FF2B5EF4-FFF2-40B4-BE49-F238E27FC236}">
                <a16:creationId xmlns:a16="http://schemas.microsoft.com/office/drawing/2014/main" id="{A33699DA-4D9F-DE21-23FF-DAC3DD8F4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7267" y="3880239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5" name="Oval 41">
            <a:extLst>
              <a:ext uri="{FF2B5EF4-FFF2-40B4-BE49-F238E27FC236}">
                <a16:creationId xmlns:a16="http://schemas.microsoft.com/office/drawing/2014/main" id="{1BFA9BE2-83B4-E6D3-FE6B-DCA86A5C6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8449" y="4322406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" name="Oval 42">
            <a:extLst>
              <a:ext uri="{FF2B5EF4-FFF2-40B4-BE49-F238E27FC236}">
                <a16:creationId xmlns:a16="http://schemas.microsoft.com/office/drawing/2014/main" id="{50B2D3EA-7855-1EF6-C6FF-CD67F3F58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085" y="7196494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" name="Oval 43">
            <a:extLst>
              <a:ext uri="{FF2B5EF4-FFF2-40B4-BE49-F238E27FC236}">
                <a16:creationId xmlns:a16="http://schemas.microsoft.com/office/drawing/2014/main" id="{8B212C2C-E2D2-3DCB-7307-0404BEB5E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3814" y="10733833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8" name="Oval 44">
            <a:extLst>
              <a:ext uri="{FF2B5EF4-FFF2-40B4-BE49-F238E27FC236}">
                <a16:creationId xmlns:a16="http://schemas.microsoft.com/office/drawing/2014/main" id="{715FD427-B0B4-2D14-4B27-83D2AA6A7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7541" y="7417578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0" name="Oval 38">
            <a:extLst>
              <a:ext uri="{FF2B5EF4-FFF2-40B4-BE49-F238E27FC236}">
                <a16:creationId xmlns:a16="http://schemas.microsoft.com/office/drawing/2014/main" id="{F3DD4513-E52E-9A62-1FC6-9B7F0EBD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7995" y="5648908"/>
            <a:ext cx="484182" cy="4421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al: pick smallest # sets to cover all elements.">
                <a:extLst>
                  <a:ext uri="{FF2B5EF4-FFF2-40B4-BE49-F238E27FC236}">
                    <a16:creationId xmlns:a16="http://schemas.microsoft.com/office/drawing/2014/main" id="{C827AC93-D49E-C507-5A64-EAF40A01456E}"/>
                  </a:ext>
                </a:extLst>
              </p:cNvPr>
              <p:cNvSpPr txBox="1"/>
              <p:nvPr/>
            </p:nvSpPr>
            <p:spPr>
              <a:xfrm>
                <a:off x="1536987" y="3914203"/>
                <a:ext cx="11702645" cy="7291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 algn="l">
                  <a:defRPr sz="4000"/>
                </a:lvl1pPr>
              </a:lstStyle>
              <a:p>
                <a:r>
                  <a:rPr lang="en-US" dirty="0"/>
                  <a:t>Suppose n requests: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Goal: pick smallest # sets to cover all elements.">
                <a:extLst>
                  <a:ext uri="{FF2B5EF4-FFF2-40B4-BE49-F238E27FC236}">
                    <a16:creationId xmlns:a16="http://schemas.microsoft.com/office/drawing/2014/main" id="{C827AC93-D49E-C507-5A64-EAF40A014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987" y="3914203"/>
                <a:ext cx="11702645" cy="729110"/>
              </a:xfrm>
              <a:prstGeom prst="rect">
                <a:avLst/>
              </a:prstGeom>
              <a:blipFill>
                <a:blip r:embed="rId2"/>
                <a:stretch>
                  <a:fillRect l="-2188" t="-13333" b="-333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al: pick smallest # sets to cover all elements.">
                <a:extLst>
                  <a:ext uri="{FF2B5EF4-FFF2-40B4-BE49-F238E27FC236}">
                    <a16:creationId xmlns:a16="http://schemas.microsoft.com/office/drawing/2014/main" id="{DFD0F0D3-8FFF-5108-8722-D84B071D80F1}"/>
                  </a:ext>
                </a:extLst>
              </p:cNvPr>
              <p:cNvSpPr txBox="1"/>
              <p:nvPr/>
            </p:nvSpPr>
            <p:spPr>
              <a:xfrm>
                <a:off x="1536987" y="6338160"/>
                <a:ext cx="11702645" cy="502701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 algn="l">
                  <a:defRPr sz="4000"/>
                </a:lvl1pPr>
              </a:lstStyle>
              <a:p>
                <a:r>
                  <a:rPr 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Algorithm: </a:t>
                </a:r>
              </a:p>
              <a:p>
                <a:endParaRPr lang="en-US" dirty="0"/>
              </a:p>
              <a:p>
                <a:r>
                  <a:rPr lang="en-US" dirty="0"/>
                  <a:t>  For all </a:t>
                </a:r>
                <a:r>
                  <a:rPr lang="en-US" dirty="0" err="1"/>
                  <a:t>i</a:t>
                </a:r>
                <a:r>
                  <a:rPr lang="en-US" dirty="0"/>
                  <a:t>, take one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each</a:t>
                </a:r>
              </a:p>
              <a:p>
                <a:endParaRPr lang="en-US" dirty="0"/>
              </a:p>
              <a:p>
                <a:r>
                  <a:rPr lang="en-US" dirty="0"/>
                  <a:t>  Build MST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When actual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arrive:</a:t>
                </a:r>
              </a:p>
              <a:p>
                <a:r>
                  <a:rPr lang="en-US" dirty="0"/>
                  <a:t>        connect to closest previous point</a:t>
                </a:r>
              </a:p>
            </p:txBody>
          </p:sp>
        </mc:Choice>
        <mc:Fallback xmlns="">
          <p:sp>
            <p:nvSpPr>
              <p:cNvPr id="3" name="Goal: pick smallest # sets to cover all elements.">
                <a:extLst>
                  <a:ext uri="{FF2B5EF4-FFF2-40B4-BE49-F238E27FC236}">
                    <a16:creationId xmlns:a16="http://schemas.microsoft.com/office/drawing/2014/main" id="{DFD0F0D3-8FFF-5108-8722-D84B071D8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987" y="6338160"/>
                <a:ext cx="11702645" cy="5027017"/>
              </a:xfrm>
              <a:prstGeom prst="rect">
                <a:avLst/>
              </a:prstGeom>
              <a:blipFill>
                <a:blip r:embed="rId3"/>
                <a:stretch>
                  <a:fillRect l="-2188" t="-1578" b="-47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al: pick smallest # sets to cover all elements.">
            <a:extLst>
              <a:ext uri="{FF2B5EF4-FFF2-40B4-BE49-F238E27FC236}">
                <a16:creationId xmlns:a16="http://schemas.microsoft.com/office/drawing/2014/main" id="{E14C11D9-891D-4080-2ED0-87FB6EF16E98}"/>
              </a:ext>
            </a:extLst>
          </p:cNvPr>
          <p:cNvSpPr txBox="1"/>
          <p:nvPr/>
        </p:nvSpPr>
        <p:spPr>
          <a:xfrm>
            <a:off x="2285833" y="5160385"/>
            <a:ext cx="7544623" cy="729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lang="en-US" dirty="0"/>
              <a:t>Connect each request on arrival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35C66A-BD1A-375F-C1C7-6B7D1771F933}"/>
              </a:ext>
            </a:extLst>
          </p:cNvPr>
          <p:cNvGrpSpPr/>
          <p:nvPr/>
        </p:nvGrpSpPr>
        <p:grpSpPr>
          <a:xfrm>
            <a:off x="14450087" y="4257653"/>
            <a:ext cx="4912723" cy="4551182"/>
            <a:chOff x="14450087" y="4257653"/>
            <a:chExt cx="4912723" cy="4551182"/>
          </a:xfrm>
          <a:solidFill>
            <a:schemeClr val="accent1">
              <a:lumMod val="60000"/>
              <a:lumOff val="40000"/>
            </a:schemeClr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653AF8B-E9AD-1662-01A3-B0C76C276E30}"/>
                </a:ext>
              </a:extLst>
            </p:cNvPr>
            <p:cNvCxnSpPr>
              <a:cxnSpLocks/>
              <a:stCxn id="195" idx="6"/>
              <a:endCxn id="49" idx="2"/>
            </p:cNvCxnSpPr>
            <p:nvPr/>
          </p:nvCxnSpPr>
          <p:spPr>
            <a:xfrm>
              <a:off x="15902631" y="4543490"/>
              <a:ext cx="968364" cy="221084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285BA69-2220-32E3-8134-F763B25F86C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371832" y="4240997"/>
              <a:ext cx="350589" cy="383901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0F7D74-70AD-C361-97E3-77A09F443909}"/>
                </a:ext>
              </a:extLst>
            </p:cNvPr>
            <p:cNvCxnSpPr>
              <a:cxnSpLocks/>
              <a:endCxn id="47" idx="7"/>
            </p:cNvCxnSpPr>
            <p:nvPr/>
          </p:nvCxnSpPr>
          <p:spPr>
            <a:xfrm flipH="1">
              <a:off x="16800088" y="4985657"/>
              <a:ext cx="383903" cy="949089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730103-F914-761C-A0A7-BC5A322932F8}"/>
                </a:ext>
              </a:extLst>
            </p:cNvPr>
            <p:cNvCxnSpPr>
              <a:cxnSpLocks/>
              <a:stCxn id="193" idx="6"/>
              <a:endCxn id="47" idx="2"/>
            </p:cNvCxnSpPr>
            <p:nvPr/>
          </p:nvCxnSpPr>
          <p:spPr>
            <a:xfrm flipV="1">
              <a:off x="15660542" y="6091076"/>
              <a:ext cx="726271" cy="221085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305B44-08BB-0395-88AC-E9819934ED2E}"/>
                </a:ext>
              </a:extLst>
            </p:cNvPr>
            <p:cNvCxnSpPr/>
            <p:nvPr/>
          </p:nvCxnSpPr>
          <p:spPr>
            <a:xfrm flipV="1">
              <a:off x="16870995" y="5869992"/>
              <a:ext cx="968363" cy="221084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7F2B97-76A4-4C99-3E1B-021E32B689D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190261" y="6088699"/>
              <a:ext cx="1234923" cy="1110174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BA6454-2ACD-E7EA-BBBD-75AFBF9C1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15628" y="6312159"/>
              <a:ext cx="484181" cy="1768671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1E5CC8-6A26-29DD-D25E-9A33922CC225}"/>
                </a:ext>
              </a:extLst>
            </p:cNvPr>
            <p:cNvCxnSpPr/>
            <p:nvPr/>
          </p:nvCxnSpPr>
          <p:spPr>
            <a:xfrm flipH="1">
              <a:off x="14450087" y="8301914"/>
              <a:ext cx="1452545" cy="221083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6B0621-725F-F319-47B3-D7F4E5772E88}"/>
                </a:ext>
              </a:extLst>
            </p:cNvPr>
            <p:cNvCxnSpPr/>
            <p:nvPr/>
          </p:nvCxnSpPr>
          <p:spPr>
            <a:xfrm flipH="1" flipV="1">
              <a:off x="16315907" y="8458243"/>
              <a:ext cx="625996" cy="350592"/>
            </a:xfrm>
            <a:prstGeom prst="lin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D41333-FCEF-1C7E-B05C-E9355DED1C51}"/>
              </a:ext>
            </a:extLst>
          </p:cNvPr>
          <p:cNvCxnSpPr>
            <a:cxnSpLocks/>
            <a:stCxn id="60" idx="1"/>
            <a:endCxn id="194" idx="6"/>
          </p:cNvCxnSpPr>
          <p:nvPr/>
        </p:nvCxnSpPr>
        <p:spPr>
          <a:xfrm flipH="1" flipV="1">
            <a:off x="18081449" y="4101323"/>
            <a:ext cx="1523452" cy="285837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17CDC9-3BD3-063D-9E0B-2C40D35D1B10}"/>
              </a:ext>
            </a:extLst>
          </p:cNvPr>
          <p:cNvCxnSpPr>
            <a:cxnSpLocks/>
            <a:stCxn id="195" idx="0"/>
            <a:endCxn id="58" idx="4"/>
          </p:cNvCxnSpPr>
          <p:nvPr/>
        </p:nvCxnSpPr>
        <p:spPr>
          <a:xfrm flipH="1" flipV="1">
            <a:off x="15176359" y="3438071"/>
            <a:ext cx="484181" cy="884335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503229-8AA1-531F-6234-69CB0DD55E71}"/>
              </a:ext>
            </a:extLst>
          </p:cNvPr>
          <p:cNvCxnSpPr>
            <a:cxnSpLocks/>
            <a:stCxn id="55" idx="6"/>
            <a:endCxn id="60" idx="2"/>
          </p:cNvCxnSpPr>
          <p:nvPr/>
        </p:nvCxnSpPr>
        <p:spPr>
          <a:xfrm>
            <a:off x="19049812" y="4543490"/>
            <a:ext cx="484182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9EF3078-83A0-DF9C-EE48-9E66D6AA2C33}"/>
              </a:ext>
            </a:extLst>
          </p:cNvPr>
          <p:cNvCxnSpPr>
            <a:cxnSpLocks/>
            <a:stCxn id="57" idx="1"/>
            <a:endCxn id="48" idx="5"/>
          </p:cNvCxnSpPr>
          <p:nvPr/>
        </p:nvCxnSpPr>
        <p:spPr>
          <a:xfrm flipH="1" flipV="1">
            <a:off x="17284271" y="9121494"/>
            <a:ext cx="868085" cy="571674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8EA16B-CC6F-0D12-938B-3C11CF0455BD}"/>
              </a:ext>
            </a:extLst>
          </p:cNvPr>
          <p:cNvCxnSpPr>
            <a:cxnSpLocks/>
            <a:stCxn id="61" idx="1"/>
            <a:endCxn id="45" idx="5"/>
          </p:cNvCxnSpPr>
          <p:nvPr/>
        </p:nvCxnSpPr>
        <p:spPr>
          <a:xfrm flipH="1" flipV="1">
            <a:off x="14379180" y="8679326"/>
            <a:ext cx="868086" cy="1013842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E1FE63-DD5F-DCD9-5564-A13B41C8F437}"/>
              </a:ext>
            </a:extLst>
          </p:cNvPr>
          <p:cNvCxnSpPr>
            <a:cxnSpLocks/>
            <a:stCxn id="52" idx="2"/>
            <a:endCxn id="63" idx="7"/>
          </p:cNvCxnSpPr>
          <p:nvPr/>
        </p:nvCxnSpPr>
        <p:spPr>
          <a:xfrm flipH="1">
            <a:off x="19705178" y="6533243"/>
            <a:ext cx="2249724" cy="728005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Oval 4">
            <a:extLst>
              <a:ext uri="{FF2B5EF4-FFF2-40B4-BE49-F238E27FC236}">
                <a16:creationId xmlns:a16="http://schemas.microsoft.com/office/drawing/2014/main" id="{57628D71-5B77-6A0C-4C2A-FFD90899C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3994" y="2553737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3443BF96-F105-C54F-91F8-16568CE40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1723" y="4764574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8CB0CF27-E71C-D6A8-E13B-9952BB7CE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5905" y="8301913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9A656FDB-521E-6C8D-43A0-63469D66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539" y="5427825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7620070B-5D68-3D7E-E867-FB17F8066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6813" y="5869992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F893366F-51EA-FB83-19A7-B81B1A1F5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996" y="8744081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" name="Oval 11">
            <a:extLst>
              <a:ext uri="{FF2B5EF4-FFF2-40B4-BE49-F238E27FC236}">
                <a16:creationId xmlns:a16="http://schemas.microsoft.com/office/drawing/2014/main" id="{7ADEED0A-C24C-761E-8448-5B0D0C96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995" y="4543490"/>
            <a:ext cx="484182" cy="442167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A52D04F6-E8A1-0031-96F6-9C7EA47EB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4555" y="9821237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id="{1E2512C7-3121-47F0-7C7F-BDC032218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085" y="1890486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Oval 17">
            <a:extLst>
              <a:ext uri="{FF2B5EF4-FFF2-40B4-BE49-F238E27FC236}">
                <a16:creationId xmlns:a16="http://schemas.microsoft.com/office/drawing/2014/main" id="{671B0808-B793-41B3-9AAF-342C699E9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4902" y="6312159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Oval 18">
            <a:extLst>
              <a:ext uri="{FF2B5EF4-FFF2-40B4-BE49-F238E27FC236}">
                <a16:creationId xmlns:a16="http://schemas.microsoft.com/office/drawing/2014/main" id="{2093F9E4-C9EF-36F5-DFEC-AD7369E5F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4448" y="3880239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1A334ED9-CDEE-4355-9650-A201681C3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632" y="8080830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103883B5-36AC-6823-C9B8-47E4CEDE9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5630" y="4322406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id="{450800C0-A214-C510-5A50-1AAABB10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357" y="6754327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Oval 23">
            <a:extLst>
              <a:ext uri="{FF2B5EF4-FFF2-40B4-BE49-F238E27FC236}">
                <a16:creationId xmlns:a16="http://schemas.microsoft.com/office/drawing/2014/main" id="{48D6F153-FC84-F767-1F39-FB9A1F77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7828" y="9600153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Oval 24">
            <a:extLst>
              <a:ext uri="{FF2B5EF4-FFF2-40B4-BE49-F238E27FC236}">
                <a16:creationId xmlns:a16="http://schemas.microsoft.com/office/drawing/2014/main" id="{1D7A9BE3-3F4E-A8C8-3F07-6FABCC85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4268" y="2995904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Oval 27">
            <a:extLst>
              <a:ext uri="{FF2B5EF4-FFF2-40B4-BE49-F238E27FC236}">
                <a16:creationId xmlns:a16="http://schemas.microsoft.com/office/drawing/2014/main" id="{2AB3A714-5CA6-4D8E-74DE-1B73E7738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9358" y="5648908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9" name="Oval 28">
            <a:extLst>
              <a:ext uri="{FF2B5EF4-FFF2-40B4-BE49-F238E27FC236}">
                <a16:creationId xmlns:a16="http://schemas.microsoft.com/office/drawing/2014/main" id="{7223E34E-8322-11F3-AA20-625141CAC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3994" y="4322406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" name="Oval 30">
            <a:extLst>
              <a:ext uri="{FF2B5EF4-FFF2-40B4-BE49-F238E27FC236}">
                <a16:creationId xmlns:a16="http://schemas.microsoft.com/office/drawing/2014/main" id="{014F957C-FCC0-73C0-2094-01141F9DA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2738" y="9600153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" name="Oval 31">
            <a:extLst>
              <a:ext uri="{FF2B5EF4-FFF2-40B4-BE49-F238E27FC236}">
                <a16:creationId xmlns:a16="http://schemas.microsoft.com/office/drawing/2014/main" id="{F022F9D7-B5E8-BC76-4D76-4237ADEC5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3814" y="3659155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2" name="Oval 32">
            <a:extLst>
              <a:ext uri="{FF2B5EF4-FFF2-40B4-BE49-F238E27FC236}">
                <a16:creationId xmlns:a16="http://schemas.microsoft.com/office/drawing/2014/main" id="{F95ECF5E-5A22-F1CE-EB8C-BB697B70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1903" y="7196494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3" name="Oval 33">
            <a:extLst>
              <a:ext uri="{FF2B5EF4-FFF2-40B4-BE49-F238E27FC236}">
                <a16:creationId xmlns:a16="http://schemas.microsoft.com/office/drawing/2014/main" id="{A02A3B47-BAD9-CAF7-F14D-DF14A0B9B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7374" y="10705572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04" name="Oval 37">
            <a:extLst>
              <a:ext uri="{FF2B5EF4-FFF2-40B4-BE49-F238E27FC236}">
                <a16:creationId xmlns:a16="http://schemas.microsoft.com/office/drawing/2014/main" id="{6EBD01FF-55D0-6959-1254-6EC2D227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360" y="6091077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" name="Oval 38">
            <a:extLst>
              <a:ext uri="{FF2B5EF4-FFF2-40B4-BE49-F238E27FC236}">
                <a16:creationId xmlns:a16="http://schemas.microsoft.com/office/drawing/2014/main" id="{016705CA-836D-4CE1-BFB6-531F980F6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7267" y="3880239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" name="Oval 41">
            <a:extLst>
              <a:ext uri="{FF2B5EF4-FFF2-40B4-BE49-F238E27FC236}">
                <a16:creationId xmlns:a16="http://schemas.microsoft.com/office/drawing/2014/main" id="{AB952C9B-C1D9-9050-CE28-12F45701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8449" y="4322406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" name="Oval 42">
            <a:extLst>
              <a:ext uri="{FF2B5EF4-FFF2-40B4-BE49-F238E27FC236}">
                <a16:creationId xmlns:a16="http://schemas.microsoft.com/office/drawing/2014/main" id="{5A6619B5-879C-7E6F-669E-947A2FFD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085" y="7196494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" name="Oval 43">
            <a:extLst>
              <a:ext uri="{FF2B5EF4-FFF2-40B4-BE49-F238E27FC236}">
                <a16:creationId xmlns:a16="http://schemas.microsoft.com/office/drawing/2014/main" id="{C7725638-DE4B-0D68-4413-E889D651B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193" y="10705572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9" name="Oval 44">
            <a:extLst>
              <a:ext uri="{FF2B5EF4-FFF2-40B4-BE49-F238E27FC236}">
                <a16:creationId xmlns:a16="http://schemas.microsoft.com/office/drawing/2014/main" id="{9DE302AC-4797-20E2-ECFD-0779F9468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7541" y="7417578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" name="Oval 38">
            <a:extLst>
              <a:ext uri="{FF2B5EF4-FFF2-40B4-BE49-F238E27FC236}">
                <a16:creationId xmlns:a16="http://schemas.microsoft.com/office/drawing/2014/main" id="{CEC1F082-7D96-C7EC-8A2E-2EBD3DA2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7995" y="5648908"/>
            <a:ext cx="484182" cy="442167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B94D008-6CAA-8640-9A8C-146F7D6D2A80}"/>
              </a:ext>
            </a:extLst>
          </p:cNvPr>
          <p:cNvGrpSpPr/>
          <p:nvPr/>
        </p:nvGrpSpPr>
        <p:grpSpPr>
          <a:xfrm>
            <a:off x="14450087" y="3438071"/>
            <a:ext cx="4912723" cy="5370764"/>
            <a:chOff x="14450087" y="3438071"/>
            <a:chExt cx="4912723" cy="5370764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F84941D-583F-17F2-0118-6F56CBD4B12B}"/>
                </a:ext>
              </a:extLst>
            </p:cNvPr>
            <p:cNvCxnSpPr>
              <a:stCxn id="41" idx="4"/>
              <a:endCxn id="206" idx="1"/>
            </p:cNvCxnSpPr>
            <p:nvPr/>
          </p:nvCxnSpPr>
          <p:spPr>
            <a:xfrm rot="16200000" flipH="1">
              <a:off x="14858313" y="3756117"/>
              <a:ext cx="949087" cy="31299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1A56C51-F258-1949-3437-2CC6BA660BF5}"/>
                </a:ext>
              </a:extLst>
            </p:cNvPr>
            <p:cNvCxnSpPr>
              <a:stCxn id="206" idx="6"/>
              <a:endCxn id="29" idx="2"/>
            </p:cNvCxnSpPr>
            <p:nvPr/>
          </p:nvCxnSpPr>
          <p:spPr>
            <a:xfrm>
              <a:off x="15902631" y="4543490"/>
              <a:ext cx="968363" cy="221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D2C2AE25-EF43-80DB-F04E-C07B94B4EC3A}"/>
                </a:ext>
              </a:extLst>
            </p:cNvPr>
            <p:cNvCxnSpPr>
              <a:stCxn id="29" idx="7"/>
              <a:endCxn id="205" idx="3"/>
            </p:cNvCxnSpPr>
            <p:nvPr/>
          </p:nvCxnSpPr>
          <p:spPr>
            <a:xfrm rot="5400000" flipH="1" flipV="1">
              <a:off x="17300927" y="4240997"/>
              <a:ext cx="350589" cy="3839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0972BF6E-EEE5-AEF7-5798-666F61BBF647}"/>
                </a:ext>
              </a:extLst>
            </p:cNvPr>
            <p:cNvCxnSpPr>
              <a:stCxn id="205" idx="6"/>
              <a:endCxn id="37" idx="1"/>
            </p:cNvCxnSpPr>
            <p:nvPr/>
          </p:nvCxnSpPr>
          <p:spPr>
            <a:xfrm>
              <a:off x="18081449" y="4101323"/>
              <a:ext cx="555087" cy="2858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E329697-06A9-BEEB-65A1-C6812169CB43}"/>
                </a:ext>
              </a:extLst>
            </p:cNvPr>
            <p:cNvCxnSpPr>
              <a:stCxn id="29" idx="4"/>
              <a:endCxn id="26" idx="7"/>
            </p:cNvCxnSpPr>
            <p:nvPr/>
          </p:nvCxnSpPr>
          <p:spPr>
            <a:xfrm rot="5400000">
              <a:off x="16482044" y="5303703"/>
              <a:ext cx="949087" cy="31299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44D94EF7-8666-FCD9-5B6E-445505E6CC5D}"/>
                </a:ext>
              </a:extLst>
            </p:cNvPr>
            <p:cNvCxnSpPr>
              <a:stCxn id="204" idx="6"/>
              <a:endCxn id="26" idx="2"/>
            </p:cNvCxnSpPr>
            <p:nvPr/>
          </p:nvCxnSpPr>
          <p:spPr>
            <a:xfrm flipV="1">
              <a:off x="15660542" y="6091076"/>
              <a:ext cx="726271" cy="22108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2F9DE267-EB32-9D88-F307-8E9228CEFE83}"/>
                </a:ext>
              </a:extLst>
            </p:cNvPr>
            <p:cNvCxnSpPr>
              <a:stCxn id="26" idx="6"/>
              <a:endCxn id="42" idx="2"/>
            </p:cNvCxnSpPr>
            <p:nvPr/>
          </p:nvCxnSpPr>
          <p:spPr>
            <a:xfrm flipV="1">
              <a:off x="16870995" y="5869992"/>
              <a:ext cx="968363" cy="22108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1878AB7A-7567-F858-2033-339F41DB0D1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190261" y="6088699"/>
              <a:ext cx="1234923" cy="111017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9A62B4A9-FF9E-F381-50D3-0822EB3C7AE6}"/>
                </a:ext>
              </a:extLst>
            </p:cNvPr>
            <p:cNvCxnSpPr>
              <a:stCxn id="26" idx="4"/>
              <a:endCxn id="35" idx="0"/>
            </p:cNvCxnSpPr>
            <p:nvPr/>
          </p:nvCxnSpPr>
          <p:spPr>
            <a:xfrm flipH="1">
              <a:off x="16144723" y="6312159"/>
              <a:ext cx="484181" cy="176867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81F55DB-F8F9-FE1E-C3AC-80DE90E5DA71}"/>
                </a:ext>
              </a:extLst>
            </p:cNvPr>
            <p:cNvCxnSpPr>
              <a:stCxn id="35" idx="2"/>
              <a:endCxn id="23" idx="6"/>
            </p:cNvCxnSpPr>
            <p:nvPr/>
          </p:nvCxnSpPr>
          <p:spPr>
            <a:xfrm flipH="1">
              <a:off x="14450087" y="8301914"/>
              <a:ext cx="1452545" cy="2210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DE028881-B259-5F57-1DEF-C9007F97C0F7}"/>
                </a:ext>
              </a:extLst>
            </p:cNvPr>
            <p:cNvCxnSpPr>
              <a:stCxn id="27" idx="1"/>
              <a:endCxn id="35" idx="5"/>
            </p:cNvCxnSpPr>
            <p:nvPr/>
          </p:nvCxnSpPr>
          <p:spPr>
            <a:xfrm flipH="1" flipV="1">
              <a:off x="16315907" y="8458243"/>
              <a:ext cx="625996" cy="35059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84BC846C-52A0-DC36-F38E-17CA76FE6CF7}"/>
                </a:ext>
              </a:extLst>
            </p:cNvPr>
            <p:cNvCxnSpPr>
              <a:stCxn id="206" idx="3"/>
              <a:endCxn id="210" idx="7"/>
            </p:cNvCxnSpPr>
            <p:nvPr/>
          </p:nvCxnSpPr>
          <p:spPr>
            <a:xfrm rot="5400000">
              <a:off x="14548393" y="4772699"/>
              <a:ext cx="1013840" cy="8680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527E289-48BA-DFCB-7145-2259F23E37E7}"/>
              </a:ext>
            </a:extLst>
          </p:cNvPr>
          <p:cNvSpPr/>
          <p:nvPr/>
        </p:nvSpPr>
        <p:spPr>
          <a:xfrm>
            <a:off x="11967882" y="972820"/>
            <a:ext cx="12008224" cy="10873014"/>
          </a:xfrm>
          <a:prstGeom prst="rect">
            <a:avLst/>
          </a:prstGeom>
          <a:solidFill>
            <a:schemeClr val="bg2">
              <a:alpha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Goal: pick smallest # sets to cover all elements.">
                <a:extLst>
                  <a:ext uri="{FF2B5EF4-FFF2-40B4-BE49-F238E27FC236}">
                    <a16:creationId xmlns:a16="http://schemas.microsoft.com/office/drawing/2014/main" id="{A2772185-C991-7082-2565-8994C1C20101}"/>
                  </a:ext>
                </a:extLst>
              </p:cNvPr>
              <p:cNvSpPr txBox="1"/>
              <p:nvPr/>
            </p:nvSpPr>
            <p:spPr>
              <a:xfrm>
                <a:off x="12730765" y="7861647"/>
                <a:ext cx="11043739" cy="7181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defRPr sz="4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𝑀𝑆𝑇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𝑀𝑆𝑇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26" name="Goal: pick smallest # sets to cover all elements.">
                <a:extLst>
                  <a:ext uri="{FF2B5EF4-FFF2-40B4-BE49-F238E27FC236}">
                    <a16:creationId xmlns:a16="http://schemas.microsoft.com/office/drawing/2014/main" id="{A2772185-C991-7082-2565-8994C1C20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0765" y="7861647"/>
                <a:ext cx="11043739" cy="7181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Goal: pick smallest # sets to cover all elements.">
                <a:extLst>
                  <a:ext uri="{FF2B5EF4-FFF2-40B4-BE49-F238E27FC236}">
                    <a16:creationId xmlns:a16="http://schemas.microsoft.com/office/drawing/2014/main" id="{924F81B7-A215-1668-443F-423593D3AB3D}"/>
                  </a:ext>
                </a:extLst>
              </p:cNvPr>
              <p:cNvSpPr txBox="1"/>
              <p:nvPr/>
            </p:nvSpPr>
            <p:spPr>
              <a:xfrm>
                <a:off x="11466284" y="9263368"/>
                <a:ext cx="11043739" cy="7181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defRPr sz="4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27" name="Goal: pick smallest # sets to cover all elements.">
                <a:extLst>
                  <a:ext uri="{FF2B5EF4-FFF2-40B4-BE49-F238E27FC236}">
                    <a16:creationId xmlns:a16="http://schemas.microsoft.com/office/drawing/2014/main" id="{924F81B7-A215-1668-443F-423593D3A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284" y="9263368"/>
                <a:ext cx="11043739" cy="7181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6585093-1DCD-FE25-D1AB-251F69578099}"/>
              </a:ext>
            </a:extLst>
          </p:cNvPr>
          <p:cNvSpPr/>
          <p:nvPr/>
        </p:nvSpPr>
        <p:spPr>
          <a:xfrm>
            <a:off x="11779646" y="4420778"/>
            <a:ext cx="10314026" cy="129704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Goal: pick smallest # sets to cover all elements.">
                <a:extLst>
                  <a:ext uri="{FF2B5EF4-FFF2-40B4-BE49-F238E27FC236}">
                    <a16:creationId xmlns:a16="http://schemas.microsoft.com/office/drawing/2014/main" id="{B6D433E2-1922-5657-ECD1-CFDD363CBE66}"/>
                  </a:ext>
                </a:extLst>
              </p:cNvPr>
              <p:cNvSpPr txBox="1"/>
              <p:nvPr/>
            </p:nvSpPr>
            <p:spPr>
              <a:xfrm>
                <a:off x="15495231" y="10232169"/>
                <a:ext cx="5966343" cy="7181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defRPr sz="4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28" name="Goal: pick smallest # sets to cover all elements.">
                <a:extLst>
                  <a:ext uri="{FF2B5EF4-FFF2-40B4-BE49-F238E27FC236}">
                    <a16:creationId xmlns:a16="http://schemas.microsoft.com/office/drawing/2014/main" id="{B6D433E2-1922-5657-ECD1-CFDD363CB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231" y="10232169"/>
                <a:ext cx="5966343" cy="7181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Goal: pick smallest # sets to cover all elements.">
                <a:extLst>
                  <a:ext uri="{FF2B5EF4-FFF2-40B4-BE49-F238E27FC236}">
                    <a16:creationId xmlns:a16="http://schemas.microsoft.com/office/drawing/2014/main" id="{68A6B35E-6CB2-A108-9071-DB1DFF5A4AF1}"/>
                  </a:ext>
                </a:extLst>
              </p:cNvPr>
              <p:cNvSpPr txBox="1"/>
              <p:nvPr/>
            </p:nvSpPr>
            <p:spPr>
              <a:xfrm>
                <a:off x="15487029" y="11245396"/>
                <a:ext cx="5966343" cy="7181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defRPr sz="4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29" name="Goal: pick smallest # sets to cover all elements.">
                <a:extLst>
                  <a:ext uri="{FF2B5EF4-FFF2-40B4-BE49-F238E27FC236}">
                    <a16:creationId xmlns:a16="http://schemas.microsoft.com/office/drawing/2014/main" id="{68A6B35E-6CB2-A108-9071-DB1DFF5A4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7029" y="11245396"/>
                <a:ext cx="5966343" cy="718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TextBox 229">
            <a:extLst>
              <a:ext uri="{FF2B5EF4-FFF2-40B4-BE49-F238E27FC236}">
                <a16:creationId xmlns:a16="http://schemas.microsoft.com/office/drawing/2014/main" id="{5F11AF73-6966-E254-F8D3-B3256E380971}"/>
              </a:ext>
            </a:extLst>
          </p:cNvPr>
          <p:cNvSpPr txBox="1"/>
          <p:nvPr/>
        </p:nvSpPr>
        <p:spPr>
          <a:xfrm>
            <a:off x="11603220" y="7879704"/>
            <a:ext cx="296791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Proof: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Goal: pick smallest # sets to cover all elements.">
                <a:extLst>
                  <a:ext uri="{FF2B5EF4-FFF2-40B4-BE49-F238E27FC236}">
                    <a16:creationId xmlns:a16="http://schemas.microsoft.com/office/drawing/2014/main" id="{FFF9868A-F6B8-6A3A-4145-AD4FE3AC2E5F}"/>
                  </a:ext>
                </a:extLst>
              </p:cNvPr>
              <p:cNvSpPr txBox="1"/>
              <p:nvPr/>
            </p:nvSpPr>
            <p:spPr>
              <a:xfrm>
                <a:off x="10139082" y="12462178"/>
                <a:ext cx="13888751" cy="7181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defRPr sz="4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𝑀𝑆𝑇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31" name="Goal: pick smallest # sets to cover all elements.">
                <a:extLst>
                  <a:ext uri="{FF2B5EF4-FFF2-40B4-BE49-F238E27FC236}">
                    <a16:creationId xmlns:a16="http://schemas.microsoft.com/office/drawing/2014/main" id="{FFF9868A-F6B8-6A3A-4145-AD4FE3AC2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082" y="12462178"/>
                <a:ext cx="13888751" cy="7181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Goal: pick smallest # sets to cover all elements.">
                <a:extLst>
                  <a:ext uri="{FF2B5EF4-FFF2-40B4-BE49-F238E27FC236}">
                    <a16:creationId xmlns:a16="http://schemas.microsoft.com/office/drawing/2014/main" id="{1DC44845-CFD6-DCE7-284D-C1E37D8E4BE5}"/>
                  </a:ext>
                </a:extLst>
              </p:cNvPr>
              <p:cNvSpPr txBox="1"/>
              <p:nvPr/>
            </p:nvSpPr>
            <p:spPr>
              <a:xfrm>
                <a:off x="12273461" y="4699146"/>
                <a:ext cx="9681441" cy="7181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defRPr sz="4000"/>
                </a:lvl1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𝐴𝑙𝑔𝑜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≤2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𝑀𝑆𝑇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25" name="Goal: pick smallest # sets to cover all elements.">
                <a:extLst>
                  <a:ext uri="{FF2B5EF4-FFF2-40B4-BE49-F238E27FC236}">
                    <a16:creationId xmlns:a16="http://schemas.microsoft.com/office/drawing/2014/main" id="{1DC44845-CFD6-DCE7-284D-C1E37D8E4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3461" y="4699146"/>
                <a:ext cx="9681441" cy="718145"/>
              </a:xfrm>
              <a:prstGeom prst="rect">
                <a:avLst/>
              </a:prstGeom>
              <a:blipFill>
                <a:blip r:embed="rId10"/>
                <a:stretch>
                  <a:fillRect l="-2643" t="-14407" b="-3474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[Alon Awerbuch Azar Buchbinder Naor 03]">
            <a:extLst>
              <a:ext uri="{FF2B5EF4-FFF2-40B4-BE49-F238E27FC236}">
                <a16:creationId xmlns:a16="http://schemas.microsoft.com/office/drawing/2014/main" id="{141504EE-8DB7-4E62-9A8C-5D7BBCB9A01B}"/>
              </a:ext>
            </a:extLst>
          </p:cNvPr>
          <p:cNvSpPr txBox="1"/>
          <p:nvPr/>
        </p:nvSpPr>
        <p:spPr>
          <a:xfrm>
            <a:off x="17363256" y="122258"/>
            <a:ext cx="6933568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FF9900"/>
                </a:solidFill>
              </a:rPr>
              <a:t>[</a:t>
            </a:r>
            <a:r>
              <a:rPr lang="en-US" sz="2800" dirty="0">
                <a:solidFill>
                  <a:srgbClr val="FF9900"/>
                </a:solidFill>
              </a:rPr>
              <a:t>Garg G. Leonardi </a:t>
            </a:r>
            <a:r>
              <a:rPr lang="en-US" sz="2800" dirty="0" err="1">
                <a:solidFill>
                  <a:srgbClr val="FF9900"/>
                </a:solidFill>
              </a:rPr>
              <a:t>Sankowski</a:t>
            </a:r>
            <a:r>
              <a:rPr lang="en-US" sz="2800" dirty="0">
                <a:solidFill>
                  <a:srgbClr val="FF9900"/>
                </a:solidFill>
              </a:rPr>
              <a:t> 08</a:t>
            </a:r>
            <a:r>
              <a:rPr sz="2800" dirty="0">
                <a:solidFill>
                  <a:srgbClr val="FF99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894152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12" grpId="0" animBg="1"/>
      <p:bldP spid="12" grpId="1" animBg="1"/>
      <p:bldP spid="226" grpId="0" animBg="1"/>
      <p:bldP spid="227" grpId="0" animBg="1"/>
      <p:bldP spid="9" grpId="0" animBg="1"/>
      <p:bldP spid="228" grpId="0" animBg="1"/>
      <p:bldP spid="229" grpId="0" animBg="1"/>
      <p:bldP spid="230" grpId="0"/>
      <p:bldP spid="231" grpId="0" animBg="1"/>
      <p:bldP spid="2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Gotham Bold" pitchFamily="50" charset="0"/>
              </a:rPr>
              <a:t>Set Cover</a:t>
            </a:r>
          </a:p>
        </p:txBody>
      </p:sp>
    </p:spTree>
    <p:extLst>
      <p:ext uri="{BB962C8B-B14F-4D97-AF65-F5344CB8AC3E}">
        <p14:creationId xmlns:p14="http://schemas.microsoft.com/office/powerpoint/2010/main" val="6271665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10AC-CE43-4CCB-B30A-BA40D360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DDA5F-B196-475E-8643-7527EB3EAF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BDAB6-0F8D-44AA-8098-DE698FB1A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14" y="0"/>
            <a:ext cx="2257257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1725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"/>
          <p:cNvGrpSpPr/>
          <p:nvPr/>
        </p:nvGrpSpPr>
        <p:grpSpPr>
          <a:xfrm>
            <a:off x="4759754" y="9279505"/>
            <a:ext cx="944162" cy="826738"/>
            <a:chOff x="0" y="0"/>
            <a:chExt cx="944160" cy="826736"/>
          </a:xfrm>
        </p:grpSpPr>
        <p:sp>
          <p:nvSpPr>
            <p:cNvPr id="156" name="Circle"/>
            <p:cNvSpPr/>
            <p:nvPr/>
          </p:nvSpPr>
          <p:spPr>
            <a:xfrm>
              <a:off x="666449" y="549025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"/>
                <p:cNvSpPr txBox="1"/>
                <p:nvPr/>
              </p:nvSpPr>
              <p:spPr>
                <a:xfrm>
                  <a:off x="0" y="-1"/>
                  <a:ext cx="527594" cy="7708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57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1"/>
                  <a:ext cx="527594" cy="770887"/>
                </a:xfrm>
                <a:prstGeom prst="rect">
                  <a:avLst/>
                </a:prstGeom>
                <a:blipFill>
                  <a:blip r:embed="rId3"/>
                  <a:stretch>
                    <a:fillRect l="-18605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"/>
          <p:cNvGrpSpPr/>
          <p:nvPr/>
        </p:nvGrpSpPr>
        <p:grpSpPr>
          <a:xfrm>
            <a:off x="4744151" y="5431858"/>
            <a:ext cx="1270001" cy="1794299"/>
            <a:chOff x="263796" y="0"/>
            <a:chExt cx="1270000" cy="1794298"/>
          </a:xfrm>
        </p:grpSpPr>
        <p:sp>
          <p:nvSpPr>
            <p:cNvPr id="159" name="Circle"/>
            <p:cNvSpPr/>
            <p:nvPr/>
          </p:nvSpPr>
          <p:spPr>
            <a:xfrm>
              <a:off x="806993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"/>
                <p:cNvSpPr/>
                <p:nvPr/>
              </p:nvSpPr>
              <p:spPr>
                <a:xfrm>
                  <a:off x="263796" y="524298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60" name="Text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96" y="524298"/>
                  <a:ext cx="1270001" cy="1270001"/>
                </a:xfrm>
                <a:prstGeom prst="line">
                  <a:avLst/>
                </a:prstGeom>
                <a:blipFill>
                  <a:blip r:embed="rId4"/>
                  <a:stretch>
                    <a:fillRect l="-26316" t="-4327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4" name="Group"/>
          <p:cNvGrpSpPr/>
          <p:nvPr/>
        </p:nvGrpSpPr>
        <p:grpSpPr>
          <a:xfrm>
            <a:off x="8173516" y="6674993"/>
            <a:ext cx="1075567" cy="1283590"/>
            <a:chOff x="0" y="0"/>
            <a:chExt cx="1075565" cy="1283589"/>
          </a:xfrm>
        </p:grpSpPr>
        <p:sp>
          <p:nvSpPr>
            <p:cNvPr id="162" name="Circle"/>
            <p:cNvSpPr/>
            <p:nvPr/>
          </p:nvSpPr>
          <p:spPr>
            <a:xfrm>
              <a:off x="0" y="1005877"/>
              <a:ext cx="277712" cy="27771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"/>
                <p:cNvSpPr txBox="1"/>
                <p:nvPr/>
              </p:nvSpPr>
              <p:spPr>
                <a:xfrm>
                  <a:off x="547972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63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72" y="-1"/>
                  <a:ext cx="527594" cy="776265"/>
                </a:xfrm>
                <a:prstGeom prst="rect">
                  <a:avLst/>
                </a:prstGeom>
                <a:blipFill>
                  <a:blip r:embed="rId5"/>
                  <a:stretch>
                    <a:fillRect l="-1744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7" name="Group"/>
          <p:cNvGrpSpPr/>
          <p:nvPr/>
        </p:nvGrpSpPr>
        <p:grpSpPr>
          <a:xfrm>
            <a:off x="10390611" y="4799828"/>
            <a:ext cx="950564" cy="770886"/>
            <a:chOff x="0" y="0"/>
            <a:chExt cx="950562" cy="770885"/>
          </a:xfrm>
        </p:grpSpPr>
        <p:sp>
          <p:nvSpPr>
            <p:cNvPr id="165" name="Circle"/>
            <p:cNvSpPr/>
            <p:nvPr/>
          </p:nvSpPr>
          <p:spPr>
            <a:xfrm>
              <a:off x="0" y="144473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"/>
                <p:cNvSpPr txBox="1"/>
                <p:nvPr/>
              </p:nvSpPr>
              <p:spPr>
                <a:xfrm>
                  <a:off x="422969" y="-1"/>
                  <a:ext cx="527594" cy="7708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66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969" y="-1"/>
                  <a:ext cx="527594" cy="770887"/>
                </a:xfrm>
                <a:prstGeom prst="rect">
                  <a:avLst/>
                </a:prstGeom>
                <a:blipFill>
                  <a:blip r:embed="rId6"/>
                  <a:stretch>
                    <a:fillRect l="-11628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0" name="Group"/>
          <p:cNvGrpSpPr/>
          <p:nvPr/>
        </p:nvGrpSpPr>
        <p:grpSpPr>
          <a:xfrm>
            <a:off x="14493533" y="5706880"/>
            <a:ext cx="805306" cy="1198053"/>
            <a:chOff x="0" y="0"/>
            <a:chExt cx="805304" cy="1198052"/>
          </a:xfrm>
        </p:grpSpPr>
        <p:sp>
          <p:nvSpPr>
            <p:cNvPr id="168" name="Circle"/>
            <p:cNvSpPr/>
            <p:nvPr/>
          </p:nvSpPr>
          <p:spPr>
            <a:xfrm>
              <a:off x="0" y="920341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"/>
                <p:cNvSpPr txBox="1"/>
                <p:nvPr/>
              </p:nvSpPr>
              <p:spPr>
                <a:xfrm>
                  <a:off x="277711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69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711" y="-1"/>
                  <a:ext cx="527594" cy="776265"/>
                </a:xfrm>
                <a:prstGeom prst="rect">
                  <a:avLst/>
                </a:prstGeom>
                <a:blipFill>
                  <a:blip r:embed="rId7"/>
                  <a:stretch>
                    <a:fillRect l="-1609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3" name="Group"/>
          <p:cNvGrpSpPr/>
          <p:nvPr/>
        </p:nvGrpSpPr>
        <p:grpSpPr>
          <a:xfrm>
            <a:off x="13688229" y="9662259"/>
            <a:ext cx="805305" cy="776264"/>
            <a:chOff x="0" y="0"/>
            <a:chExt cx="805304" cy="776263"/>
          </a:xfrm>
        </p:grpSpPr>
        <p:sp>
          <p:nvSpPr>
            <p:cNvPr id="171" name="Circle"/>
            <p:cNvSpPr/>
            <p:nvPr/>
          </p:nvSpPr>
          <p:spPr>
            <a:xfrm>
              <a:off x="527592" y="110420"/>
              <a:ext cx="277713" cy="27771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"/>
                <p:cNvSpPr txBox="1"/>
                <p:nvPr/>
              </p:nvSpPr>
              <p:spPr>
                <a:xfrm>
                  <a:off x="0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72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1"/>
                  <a:ext cx="527594" cy="776265"/>
                </a:xfrm>
                <a:prstGeom prst="rect">
                  <a:avLst/>
                </a:prstGeom>
                <a:blipFill>
                  <a:blip r:embed="rId8"/>
                  <a:stretch>
                    <a:fillRect l="-1379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Group"/>
          <p:cNvGrpSpPr/>
          <p:nvPr/>
        </p:nvGrpSpPr>
        <p:grpSpPr>
          <a:xfrm>
            <a:off x="4759754" y="9279506"/>
            <a:ext cx="944162" cy="826738"/>
            <a:chOff x="0" y="0"/>
            <a:chExt cx="944160" cy="826736"/>
          </a:xfrm>
        </p:grpSpPr>
        <p:sp>
          <p:nvSpPr>
            <p:cNvPr id="174" name="Circle"/>
            <p:cNvSpPr/>
            <p:nvPr/>
          </p:nvSpPr>
          <p:spPr>
            <a:xfrm>
              <a:off x="666449" y="549025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"/>
                <p:cNvSpPr txBox="1"/>
                <p:nvPr/>
              </p:nvSpPr>
              <p:spPr>
                <a:xfrm>
                  <a:off x="0" y="-1"/>
                  <a:ext cx="527594" cy="7708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75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1"/>
                  <a:ext cx="527594" cy="770887"/>
                </a:xfrm>
                <a:prstGeom prst="rect">
                  <a:avLst/>
                </a:prstGeom>
                <a:blipFill>
                  <a:blip r:embed="rId3"/>
                  <a:stretch>
                    <a:fillRect l="-18605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"/>
          <p:cNvGrpSpPr/>
          <p:nvPr/>
        </p:nvGrpSpPr>
        <p:grpSpPr>
          <a:xfrm>
            <a:off x="4744151" y="5431858"/>
            <a:ext cx="1270001" cy="1794299"/>
            <a:chOff x="263796" y="0"/>
            <a:chExt cx="1270000" cy="1794298"/>
          </a:xfrm>
        </p:grpSpPr>
        <p:sp>
          <p:nvSpPr>
            <p:cNvPr id="177" name="Circle"/>
            <p:cNvSpPr/>
            <p:nvPr/>
          </p:nvSpPr>
          <p:spPr>
            <a:xfrm>
              <a:off x="806993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"/>
                <p:cNvSpPr/>
                <p:nvPr/>
              </p:nvSpPr>
              <p:spPr>
                <a:xfrm>
                  <a:off x="263796" y="524298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78" name="Text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96" y="524298"/>
                  <a:ext cx="1270001" cy="1270001"/>
                </a:xfrm>
                <a:prstGeom prst="line">
                  <a:avLst/>
                </a:prstGeom>
                <a:blipFill>
                  <a:blip r:embed="rId4"/>
                  <a:stretch>
                    <a:fillRect l="-26316" t="-4327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"/>
          <p:cNvGrpSpPr/>
          <p:nvPr/>
        </p:nvGrpSpPr>
        <p:grpSpPr>
          <a:xfrm>
            <a:off x="8173516" y="6674993"/>
            <a:ext cx="1075567" cy="1283590"/>
            <a:chOff x="0" y="0"/>
            <a:chExt cx="1075565" cy="1283589"/>
          </a:xfrm>
        </p:grpSpPr>
        <p:sp>
          <p:nvSpPr>
            <p:cNvPr id="180" name="Circle"/>
            <p:cNvSpPr/>
            <p:nvPr/>
          </p:nvSpPr>
          <p:spPr>
            <a:xfrm>
              <a:off x="0" y="1005877"/>
              <a:ext cx="277712" cy="27771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"/>
                <p:cNvSpPr txBox="1"/>
                <p:nvPr/>
              </p:nvSpPr>
              <p:spPr>
                <a:xfrm>
                  <a:off x="547972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81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72" y="-1"/>
                  <a:ext cx="527594" cy="776265"/>
                </a:xfrm>
                <a:prstGeom prst="rect">
                  <a:avLst/>
                </a:prstGeom>
                <a:blipFill>
                  <a:blip r:embed="rId5"/>
                  <a:stretch>
                    <a:fillRect l="-1744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5" name="Group"/>
          <p:cNvGrpSpPr/>
          <p:nvPr/>
        </p:nvGrpSpPr>
        <p:grpSpPr>
          <a:xfrm>
            <a:off x="10390611" y="4799828"/>
            <a:ext cx="950564" cy="770886"/>
            <a:chOff x="0" y="0"/>
            <a:chExt cx="950562" cy="770885"/>
          </a:xfrm>
        </p:grpSpPr>
        <p:sp>
          <p:nvSpPr>
            <p:cNvPr id="183" name="Circle"/>
            <p:cNvSpPr/>
            <p:nvPr/>
          </p:nvSpPr>
          <p:spPr>
            <a:xfrm>
              <a:off x="0" y="144473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"/>
                <p:cNvSpPr txBox="1"/>
                <p:nvPr/>
              </p:nvSpPr>
              <p:spPr>
                <a:xfrm>
                  <a:off x="422969" y="-1"/>
                  <a:ext cx="527594" cy="7708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84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969" y="-1"/>
                  <a:ext cx="527594" cy="770887"/>
                </a:xfrm>
                <a:prstGeom prst="rect">
                  <a:avLst/>
                </a:prstGeom>
                <a:blipFill>
                  <a:blip r:embed="rId6"/>
                  <a:stretch>
                    <a:fillRect l="-11628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8" name="Group"/>
          <p:cNvGrpSpPr/>
          <p:nvPr/>
        </p:nvGrpSpPr>
        <p:grpSpPr>
          <a:xfrm>
            <a:off x="14493533" y="5706880"/>
            <a:ext cx="805306" cy="1198053"/>
            <a:chOff x="0" y="0"/>
            <a:chExt cx="805304" cy="1198052"/>
          </a:xfrm>
        </p:grpSpPr>
        <p:sp>
          <p:nvSpPr>
            <p:cNvPr id="186" name="Circle"/>
            <p:cNvSpPr/>
            <p:nvPr/>
          </p:nvSpPr>
          <p:spPr>
            <a:xfrm>
              <a:off x="0" y="920341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"/>
                <p:cNvSpPr txBox="1"/>
                <p:nvPr/>
              </p:nvSpPr>
              <p:spPr>
                <a:xfrm>
                  <a:off x="277711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87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711" y="-1"/>
                  <a:ext cx="527594" cy="776265"/>
                </a:xfrm>
                <a:prstGeom prst="rect">
                  <a:avLst/>
                </a:prstGeom>
                <a:blipFill>
                  <a:blip r:embed="rId7"/>
                  <a:stretch>
                    <a:fillRect l="-1609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1" name="Group"/>
          <p:cNvGrpSpPr/>
          <p:nvPr/>
        </p:nvGrpSpPr>
        <p:grpSpPr>
          <a:xfrm>
            <a:off x="13688229" y="9662259"/>
            <a:ext cx="805305" cy="776264"/>
            <a:chOff x="0" y="0"/>
            <a:chExt cx="805304" cy="776263"/>
          </a:xfrm>
        </p:grpSpPr>
        <p:sp>
          <p:nvSpPr>
            <p:cNvPr id="189" name="Circle"/>
            <p:cNvSpPr/>
            <p:nvPr/>
          </p:nvSpPr>
          <p:spPr>
            <a:xfrm>
              <a:off x="527592" y="110420"/>
              <a:ext cx="277713" cy="27771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"/>
                <p:cNvSpPr txBox="1"/>
                <p:nvPr/>
              </p:nvSpPr>
              <p:spPr>
                <a:xfrm>
                  <a:off x="0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90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1"/>
                  <a:ext cx="527594" cy="776265"/>
                </a:xfrm>
                <a:prstGeom prst="rect">
                  <a:avLst/>
                </a:prstGeom>
                <a:blipFill>
                  <a:blip r:embed="rId8"/>
                  <a:stretch>
                    <a:fillRect l="-1379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set cover</a:t>
            </a:r>
            <a:endParaRPr dirty="0"/>
          </a:p>
        </p:txBody>
      </p:sp>
      <p:sp>
        <p:nvSpPr>
          <p:cNvPr id="193" name="Oval"/>
          <p:cNvSpPr/>
          <p:nvPr/>
        </p:nvSpPr>
        <p:spPr>
          <a:xfrm rot="12064237">
            <a:off x="12012316" y="4654319"/>
            <a:ext cx="5517855" cy="6319913"/>
          </a:xfrm>
          <a:prstGeom prst="ellips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94" name="Oval"/>
          <p:cNvSpPr/>
          <p:nvPr/>
        </p:nvSpPr>
        <p:spPr>
          <a:xfrm rot="13930034">
            <a:off x="6047648" y="2818501"/>
            <a:ext cx="4251739" cy="9724740"/>
          </a:xfrm>
          <a:prstGeom prst="ellips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95" name="Oval"/>
          <p:cNvSpPr/>
          <p:nvPr/>
        </p:nvSpPr>
        <p:spPr>
          <a:xfrm rot="12064237">
            <a:off x="12012316" y="4654319"/>
            <a:ext cx="5517855" cy="6319913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27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96" name="Oval"/>
          <p:cNvSpPr/>
          <p:nvPr/>
        </p:nvSpPr>
        <p:spPr>
          <a:xfrm rot="13930034">
            <a:off x="6047648" y="2818501"/>
            <a:ext cx="4251739" cy="972474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27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97" name="Shape"/>
          <p:cNvSpPr/>
          <p:nvPr/>
        </p:nvSpPr>
        <p:spPr>
          <a:xfrm rot="17551428">
            <a:off x="12939339" y="-680038"/>
            <a:ext cx="4163990" cy="12913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97" h="19630" extrusionOk="0">
                <a:moveTo>
                  <a:pt x="15904" y="2935"/>
                </a:moveTo>
                <a:cubicBezTo>
                  <a:pt x="19961" y="6802"/>
                  <a:pt x="20448" y="13016"/>
                  <a:pt x="16993" y="16816"/>
                </a:cubicBezTo>
                <a:cubicBezTo>
                  <a:pt x="13538" y="20615"/>
                  <a:pt x="7448" y="20561"/>
                  <a:pt x="3392" y="16695"/>
                </a:cubicBezTo>
                <a:cubicBezTo>
                  <a:pt x="-665" y="12828"/>
                  <a:pt x="-1152" y="6614"/>
                  <a:pt x="2303" y="2814"/>
                </a:cubicBezTo>
                <a:cubicBezTo>
                  <a:pt x="5758" y="-985"/>
                  <a:pt x="11848" y="-931"/>
                  <a:pt x="15904" y="2935"/>
                </a:cubicBezTo>
                <a:close/>
              </a:path>
            </a:pathLst>
          </a:cu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98" name="Oval"/>
          <p:cNvSpPr/>
          <p:nvPr/>
        </p:nvSpPr>
        <p:spPr>
          <a:xfrm rot="17720391">
            <a:off x="5118965" y="4058627"/>
            <a:ext cx="3951094" cy="6022812"/>
          </a:xfrm>
          <a:prstGeom prst="ellips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99" name="Oval"/>
          <p:cNvSpPr/>
          <p:nvPr/>
        </p:nvSpPr>
        <p:spPr>
          <a:xfrm rot="17720391">
            <a:off x="5118965" y="4058627"/>
            <a:ext cx="3951094" cy="6022812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27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200" name="Shape"/>
          <p:cNvSpPr/>
          <p:nvPr/>
        </p:nvSpPr>
        <p:spPr>
          <a:xfrm rot="17720391">
            <a:off x="7630928" y="6938456"/>
            <a:ext cx="1085178" cy="1597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11" h="19601" extrusionOk="0">
                <a:moveTo>
                  <a:pt x="16867" y="2774"/>
                </a:moveTo>
                <a:cubicBezTo>
                  <a:pt x="20555" y="6547"/>
                  <a:pt x="20360" y="12752"/>
                  <a:pt x="16432" y="16633"/>
                </a:cubicBezTo>
                <a:cubicBezTo>
                  <a:pt x="12504" y="20514"/>
                  <a:pt x="6330" y="20601"/>
                  <a:pt x="2643" y="16828"/>
                </a:cubicBezTo>
                <a:cubicBezTo>
                  <a:pt x="-1045" y="13055"/>
                  <a:pt x="-850" y="6850"/>
                  <a:pt x="3078" y="2969"/>
                </a:cubicBezTo>
                <a:cubicBezTo>
                  <a:pt x="7006" y="-912"/>
                  <a:pt x="13180" y="-999"/>
                  <a:pt x="16867" y="2774"/>
                </a:cubicBezTo>
                <a:close/>
              </a:path>
            </a:pathLst>
          </a:cu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201" name="Shape"/>
          <p:cNvSpPr/>
          <p:nvPr/>
        </p:nvSpPr>
        <p:spPr>
          <a:xfrm rot="17023962">
            <a:off x="9363433" y="4178806"/>
            <a:ext cx="3427889" cy="909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97" h="19630" extrusionOk="0">
                <a:moveTo>
                  <a:pt x="3392" y="2935"/>
                </a:moveTo>
                <a:cubicBezTo>
                  <a:pt x="-665" y="6802"/>
                  <a:pt x="-1152" y="13016"/>
                  <a:pt x="2303" y="16816"/>
                </a:cubicBezTo>
                <a:cubicBezTo>
                  <a:pt x="5758" y="20615"/>
                  <a:pt x="11848" y="20561"/>
                  <a:pt x="15904" y="16695"/>
                </a:cubicBezTo>
                <a:cubicBezTo>
                  <a:pt x="19961" y="12828"/>
                  <a:pt x="20448" y="6614"/>
                  <a:pt x="16993" y="2814"/>
                </a:cubicBezTo>
                <a:cubicBezTo>
                  <a:pt x="13538" y="-985"/>
                  <a:pt x="7448" y="-931"/>
                  <a:pt x="3392" y="2935"/>
                </a:cubicBezTo>
                <a:close/>
              </a:path>
            </a:pathLst>
          </a:cu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# sets"/>
              <p:cNvSpPr txBox="1"/>
              <p:nvPr/>
            </p:nvSpPr>
            <p:spPr>
              <a:xfrm>
                <a:off x="17649479" y="3089868"/>
                <a:ext cx="4873443" cy="8467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lang="en-US" sz="495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95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# sets</a:t>
                </a:r>
                <a:endParaRPr dirty="0"/>
              </a:p>
            </p:txBody>
          </p:sp>
        </mc:Choice>
        <mc:Fallback xmlns="">
          <p:sp>
            <p:nvSpPr>
              <p:cNvPr id="202" name="# se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479" y="3089868"/>
                <a:ext cx="4873443" cy="846770"/>
              </a:xfrm>
              <a:prstGeom prst="rect">
                <a:avLst/>
              </a:prstGeom>
              <a:blipFill>
                <a:blip r:embed="rId9"/>
                <a:stretch>
                  <a:fillRect b="-2661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# elements"/>
              <p:cNvSpPr txBox="1"/>
              <p:nvPr/>
            </p:nvSpPr>
            <p:spPr>
              <a:xfrm>
                <a:off x="17649479" y="2305590"/>
                <a:ext cx="6127172" cy="82300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𝒰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t># elements</a:t>
                </a:r>
              </a:p>
            </p:txBody>
          </p:sp>
        </mc:Choice>
        <mc:Fallback xmlns="">
          <p:sp>
            <p:nvSpPr>
              <p:cNvPr id="203" name="# ele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479" y="2305590"/>
                <a:ext cx="6127172" cy="823007"/>
              </a:xfrm>
              <a:prstGeom prst="rect">
                <a:avLst/>
              </a:prstGeom>
              <a:blipFill>
                <a:blip r:embed="rId10"/>
                <a:stretch>
                  <a:fillRect t="-1481" b="-2888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Goal: pick smallest # sets to cover all elements."/>
          <p:cNvSpPr txBox="1"/>
          <p:nvPr/>
        </p:nvSpPr>
        <p:spPr>
          <a:xfrm>
            <a:off x="6250567" y="11812240"/>
            <a:ext cx="1170264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dirty="0"/>
              <a:t>Goal: pick smallest # sets to cover all elements.</a:t>
            </a:r>
          </a:p>
        </p:txBody>
      </p:sp>
      <p:sp>
        <p:nvSpPr>
          <p:cNvPr id="2" name="Goal: pick smallest # sets to cover all elements.">
            <a:extLst>
              <a:ext uri="{FF2B5EF4-FFF2-40B4-BE49-F238E27FC236}">
                <a16:creationId xmlns:a16="http://schemas.microsoft.com/office/drawing/2014/main" id="{53FE8226-C56F-E5B8-82CF-891407916D03}"/>
              </a:ext>
            </a:extLst>
          </p:cNvPr>
          <p:cNvSpPr txBox="1"/>
          <p:nvPr/>
        </p:nvSpPr>
        <p:spPr>
          <a:xfrm>
            <a:off x="5379152" y="12854858"/>
            <a:ext cx="1356502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lang="en-US" dirty="0"/>
              <a:t>“weighted” problem: sets have costs, minimize cost of cover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 advAuto="0"/>
      <p:bldP spid="196" grpId="0" animBg="1" advAuto="0"/>
      <p:bldP spid="199" grpId="0" animBg="1" advAuto="0"/>
      <p:bldP spid="202" grpId="0" animBg="1" advAuto="0"/>
      <p:bldP spid="203" grpId="0" animBg="1" advAuto="0"/>
      <p:bldP spid="204" grpId="0" animBg="1" advAuto="0"/>
      <p:bldP spid="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7418D4-BE89-4FB4-B853-5C3F02401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58"/>
          <a:stretch/>
        </p:blipFill>
        <p:spPr>
          <a:xfrm>
            <a:off x="12330101" y="0"/>
            <a:ext cx="11959330" cy="1371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31CFB1-D389-4807-A913-4EA3A7C37248}"/>
              </a:ext>
            </a:extLst>
          </p:cNvPr>
          <p:cNvSpPr txBox="1"/>
          <p:nvPr/>
        </p:nvSpPr>
        <p:spPr>
          <a:xfrm>
            <a:off x="1596360" y="6565264"/>
            <a:ext cx="9151246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/>
              <a:t>we started working 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cost-sharing for approximations</a:t>
            </a:r>
          </a:p>
          <a:p>
            <a:pPr marL="0" indent="0">
              <a:buNone/>
            </a:pPr>
            <a:r>
              <a:rPr lang="en-US" sz="3600" dirty="0"/>
              <a:t>stochastic approx. algos</a:t>
            </a:r>
          </a:p>
          <a:p>
            <a:pPr marL="0" indent="0">
              <a:buNone/>
            </a:pPr>
            <a:r>
              <a:rPr lang="en-US" sz="3600" dirty="0"/>
              <a:t>beyond-worst case algos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3D5FC-5398-4E1D-97F1-4BB4D8DD5DEB}"/>
              </a:ext>
            </a:extLst>
          </p:cNvPr>
          <p:cNvSpPr txBox="1"/>
          <p:nvPr/>
        </p:nvSpPr>
        <p:spPr>
          <a:xfrm>
            <a:off x="871975" y="3620952"/>
            <a:ext cx="1033528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/>
              <a:t>Stefano and </a:t>
            </a:r>
            <a:r>
              <a:rPr lang="en-US" sz="3600" dirty="0" err="1"/>
              <a:t>Marilena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visited CMU for Fall 2005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82742C-6AFA-4CA9-8775-B2A589A9D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514" y="7220634"/>
            <a:ext cx="5411421" cy="541142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EEED6C-1BB3-400D-8F74-5C5AEA52BD34}"/>
              </a:ext>
            </a:extLst>
          </p:cNvPr>
          <p:cNvSpPr txBox="1"/>
          <p:nvPr/>
        </p:nvSpPr>
        <p:spPr>
          <a:xfrm>
            <a:off x="1596360" y="10571607"/>
            <a:ext cx="915124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/>
              <a:t>continued collaborations</a:t>
            </a:r>
          </a:p>
          <a:p>
            <a:pPr marL="0" indent="0">
              <a:buNone/>
            </a:pPr>
            <a:r>
              <a:rPr lang="en-US" sz="3600" dirty="0"/>
              <a:t>during workshops and visits…</a:t>
            </a:r>
          </a:p>
        </p:txBody>
      </p:sp>
    </p:spTree>
    <p:extLst>
      <p:ext uri="{BB962C8B-B14F-4D97-AF65-F5344CB8AC3E}">
        <p14:creationId xmlns:p14="http://schemas.microsoft.com/office/powerpoint/2010/main" val="3077902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Stochastic Model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AC2B2A-B8D3-461A-A8E0-C367F3D25EDA}"/>
                  </a:ext>
                </a:extLst>
              </p:cNvPr>
              <p:cNvSpPr txBox="1"/>
              <p:nvPr/>
            </p:nvSpPr>
            <p:spPr>
              <a:xfrm>
                <a:off x="2059884" y="3583967"/>
                <a:ext cx="18494238" cy="82176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en-US" sz="4000" b="1" dirty="0">
                    <a:solidFill>
                      <a:srgbClr val="FFFF00"/>
                    </a:solidFill>
                  </a:rPr>
                  <a:t>Given:</a:t>
                </a:r>
                <a:r>
                  <a:rPr lang="en-US" sz="4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4000" dirty="0"/>
                  <a:t>set system </a:t>
                </a:r>
                <a:r>
                  <a:rPr lang="en-US" sz="4000" dirty="0">
                    <a:solidFill>
                      <a:srgbClr val="FFFF00"/>
                    </a:solidFill>
                  </a:rPr>
                  <a:t>(U,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), </a:t>
                </a:r>
                <a:r>
                  <a:rPr lang="en-US" sz="4000" dirty="0"/>
                  <a:t>possibly with set cost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c(S)</a:t>
                </a:r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Request sequence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 = {x</a:t>
                </a:r>
                <a:r>
                  <a:rPr lang="en-US" sz="4000" baseline="-25000" dirty="0">
                    <a:solidFill>
                      <a:srgbClr val="FFFF00"/>
                    </a:solidFill>
                  </a:rPr>
                  <a:t>1</a:t>
                </a:r>
                <a:r>
                  <a:rPr lang="en-US" sz="4000" dirty="0">
                    <a:solidFill>
                      <a:srgbClr val="FFFF00"/>
                    </a:solidFill>
                  </a:rPr>
                  <a:t>, x</a:t>
                </a:r>
                <a:r>
                  <a:rPr lang="en-US" sz="4000" baseline="-25000" dirty="0">
                    <a:solidFill>
                      <a:srgbClr val="FFFF00"/>
                    </a:solidFill>
                  </a:rPr>
                  <a:t>2</a:t>
                </a:r>
                <a:r>
                  <a:rPr lang="en-US" sz="4000" dirty="0">
                    <a:solidFill>
                      <a:srgbClr val="FFFF00"/>
                    </a:solidFill>
                  </a:rPr>
                  <a:t>, …, </a:t>
                </a:r>
                <a:r>
                  <a:rPr lang="en-US" sz="4000" dirty="0" err="1">
                    <a:solidFill>
                      <a:srgbClr val="FFFF00"/>
                    </a:solidFill>
                  </a:rPr>
                  <a:t>x</a:t>
                </a:r>
                <a:r>
                  <a:rPr lang="en-US" sz="4000" baseline="-25000" dirty="0" err="1">
                    <a:solidFill>
                      <a:srgbClr val="FFFF00"/>
                    </a:solidFill>
                  </a:rPr>
                  <a:t>k</a:t>
                </a:r>
                <a:r>
                  <a:rPr lang="en-US" sz="4000" dirty="0">
                    <a:solidFill>
                      <a:srgbClr val="FFFF00"/>
                    </a:solidFill>
                  </a:rPr>
                  <a:t>} </a:t>
                </a:r>
                <a:r>
                  <a:rPr lang="en-US" sz="4000" dirty="0"/>
                  <a:t>arrives online.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      Each </a:t>
                </a:r>
                <a:r>
                  <a:rPr lang="en-US" sz="4000" dirty="0" err="1">
                    <a:solidFill>
                      <a:srgbClr val="FFFF00"/>
                    </a:solidFill>
                    <a:latin typeface="Calibri"/>
                  </a:rPr>
                  <a:t>x</a:t>
                </a:r>
                <a:r>
                  <a:rPr lang="en-US" sz="4000" baseline="-25000" dirty="0" err="1">
                    <a:solidFill>
                      <a:srgbClr val="FFFF00"/>
                    </a:solidFill>
                    <a:latin typeface="Calibri"/>
                  </a:rPr>
                  <a:t>t</a:t>
                </a:r>
                <a:r>
                  <a:rPr 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/>
                  <a:t>is drawn </a:t>
                </a:r>
                <a:r>
                  <a:rPr lang="en-US" sz="4000" dirty="0">
                    <a:latin typeface="Gotham Bold" pitchFamily="50" charset="0"/>
                  </a:rPr>
                  <a:t>uniformly at random </a:t>
                </a:r>
                <a:r>
                  <a:rPr lang="en-US" sz="4000" dirty="0"/>
                  <a:t>from </a:t>
                </a:r>
                <a:r>
                  <a:rPr lang="en-US" sz="4000" dirty="0">
                    <a:solidFill>
                      <a:srgbClr val="FFFF00"/>
                    </a:solidFill>
                  </a:rPr>
                  <a:t>U</a:t>
                </a:r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On seeing request  </a:t>
                </a:r>
                <a:r>
                  <a:rPr lang="en-US" sz="4000" dirty="0" err="1">
                    <a:solidFill>
                      <a:srgbClr val="FFFF00"/>
                    </a:solidFill>
                    <a:latin typeface="Calibri"/>
                  </a:rPr>
                  <a:t>x</a:t>
                </a:r>
                <a:r>
                  <a:rPr lang="en-US" sz="4000" baseline="-25000" dirty="0" err="1">
                    <a:solidFill>
                      <a:srgbClr val="FFFF00"/>
                    </a:solidFill>
                    <a:latin typeface="Calibri"/>
                  </a:rPr>
                  <a:t>t</a:t>
                </a:r>
                <a:r>
                  <a:rPr lang="en-US" sz="4000" dirty="0"/>
                  <a:t> that is yet uncovered, output some set </a:t>
                </a:r>
                <a:r>
                  <a:rPr lang="en-US" sz="4000" dirty="0">
                    <a:solidFill>
                      <a:srgbClr val="FFFF00"/>
                    </a:solidFill>
                    <a:latin typeface="Calibri"/>
                  </a:rPr>
                  <a:t>S</a:t>
                </a:r>
                <a:r>
                  <a:rPr lang="en-US" sz="4000" baseline="-25000" dirty="0">
                    <a:solidFill>
                      <a:srgbClr val="FFFF00"/>
                    </a:solidFill>
                    <a:latin typeface="Calibri"/>
                  </a:rPr>
                  <a:t>t</a:t>
                </a:r>
                <a:r>
                  <a:rPr lang="en-US" sz="4000" dirty="0"/>
                  <a:t> covering it.</a:t>
                </a:r>
                <a:endParaRPr lang="en-US" sz="4000" dirty="0">
                  <a:solidFill>
                    <a:srgbClr val="FFFF00"/>
                  </a:solidFill>
                </a:endParaRPr>
              </a:p>
              <a:p>
                <a:pPr algn="l">
                  <a:buNone/>
                </a:pPr>
                <a:endParaRPr lang="en-US" sz="4400" dirty="0"/>
              </a:p>
              <a:p>
                <a:pPr algn="l">
                  <a:buNone/>
                </a:pPr>
                <a:endParaRPr lang="en-US" sz="4400" dirty="0"/>
              </a:p>
              <a:p>
                <a:pPr algn="l">
                  <a:buNone/>
                </a:pPr>
                <a:r>
                  <a:rPr lang="en-US" sz="4000" dirty="0"/>
                  <a:t>Want to minimize the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cost of sets output on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cmmi10"/>
                  </a:rPr>
                  <a:t> </a:t>
                </a:r>
                <a:r>
                  <a:rPr lang="en-US" sz="4000" dirty="0"/>
                  <a:t>]</a:t>
                </a:r>
              </a:p>
              <a:p>
                <a:pPr algn="l">
                  <a:buNone/>
                </a:pPr>
                <a:r>
                  <a:rPr lang="en-US" sz="4000" dirty="0"/>
                  <a:t>	again, compared to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cost of optimal solution for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cmmi10"/>
                  </a:rPr>
                  <a:t> </a:t>
                </a:r>
                <a:r>
                  <a:rPr lang="en-US" sz="4000" dirty="0"/>
                  <a:t>]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AC2B2A-B8D3-461A-A8E0-C367F3D2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84" y="3583967"/>
                <a:ext cx="18494238" cy="8217634"/>
              </a:xfrm>
              <a:prstGeom prst="rect">
                <a:avLst/>
              </a:prstGeom>
              <a:blipFill>
                <a:blip r:embed="rId2"/>
                <a:stretch>
                  <a:fillRect l="-1187" t="-1335" b="-20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8AD10A-FC37-46D2-AF67-6184B928912C}"/>
                  </a:ext>
                </a:extLst>
              </p:cNvPr>
              <p:cNvSpPr txBox="1"/>
              <p:nvPr/>
            </p:nvSpPr>
            <p:spPr>
              <a:xfrm>
                <a:off x="17040415" y="5064972"/>
                <a:ext cx="4356545" cy="964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</a:t>
                </a:r>
                <a:r>
                  <a:rPr kumimoji="0" lang="en-US" sz="28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general, element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𝑒</m:t>
                    </m:r>
                    <m:r>
                      <a:rPr kumimoji="0" lang="en-US" sz="28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</m:t>
                    </m:r>
                    <m:r>
                      <a:rPr kumimoji="0" lang="en-US" sz="28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𝑈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drawn </a:t>
                </a:r>
                <a:r>
                  <a:rPr kumimoji="0" lang="en-US" sz="28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w.p.</a:t>
                </a: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𝑝</m:t>
                        </m:r>
                      </m:e>
                      <m:sub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𝑒</m:t>
                        </m:r>
                      </m:sub>
                    </m:sSub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8AD10A-FC37-46D2-AF67-6184B9289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0415" y="5064972"/>
                <a:ext cx="4356545" cy="964367"/>
              </a:xfrm>
              <a:prstGeom prst="rect">
                <a:avLst/>
              </a:prstGeom>
              <a:blipFill>
                <a:blip r:embed="rId3"/>
                <a:stretch>
                  <a:fillRect t="-6329" b="-158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BCEC9E-97F6-4BD7-A558-E2B56159C4D6}"/>
              </a:ext>
            </a:extLst>
          </p:cNvPr>
          <p:cNvCxnSpPr>
            <a:cxnSpLocks/>
          </p:cNvCxnSpPr>
          <p:nvPr/>
        </p:nvCxnSpPr>
        <p:spPr>
          <a:xfrm flipH="1">
            <a:off x="13868402" y="5730240"/>
            <a:ext cx="3942078" cy="1223329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867677-3F55-4AE9-BBC8-0BD40AAD8756}"/>
              </a:ext>
            </a:extLst>
          </p:cNvPr>
          <p:cNvSpPr txBox="1"/>
          <p:nvPr/>
        </p:nvSpPr>
        <p:spPr>
          <a:xfrm>
            <a:off x="16225520" y="13131225"/>
            <a:ext cx="8128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9900"/>
                </a:solidFill>
              </a:rPr>
              <a:t>[</a:t>
            </a:r>
            <a:r>
              <a:rPr lang="en-US" dirty="0" err="1">
                <a:solidFill>
                  <a:srgbClr val="FF9900"/>
                </a:solidFill>
              </a:rPr>
              <a:t>Grandoni</a:t>
            </a:r>
            <a:r>
              <a:rPr lang="en-US" dirty="0">
                <a:solidFill>
                  <a:srgbClr val="FF9900"/>
                </a:solidFill>
              </a:rPr>
              <a:t> G. Leonardi Miettinen </a:t>
            </a:r>
            <a:r>
              <a:rPr lang="en-US" dirty="0" err="1">
                <a:solidFill>
                  <a:srgbClr val="FF9900"/>
                </a:solidFill>
              </a:rPr>
              <a:t>Sankowski</a:t>
            </a:r>
            <a:r>
              <a:rPr lang="en-US" dirty="0">
                <a:solidFill>
                  <a:srgbClr val="FF9900"/>
                </a:solidFill>
              </a:rPr>
              <a:t> Singh 08]</a:t>
            </a:r>
            <a:endParaRPr lang="en-US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16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Special solutions: Universal Maps</a:t>
            </a:r>
            <a:endParaRPr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AC2B2A-B8D3-461A-A8E0-C367F3D25EDA}"/>
                  </a:ext>
                </a:extLst>
              </p:cNvPr>
              <p:cNvSpPr txBox="1"/>
              <p:nvPr/>
            </p:nvSpPr>
            <p:spPr>
              <a:xfrm>
                <a:off x="2059884" y="3583967"/>
                <a:ext cx="18494238" cy="8156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en-US" sz="4000" b="1" dirty="0">
                    <a:solidFill>
                      <a:srgbClr val="FFFF00"/>
                    </a:solidFill>
                  </a:rPr>
                  <a:t>Given:</a:t>
                </a:r>
                <a:r>
                  <a:rPr lang="en-US" sz="4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4000" dirty="0"/>
                  <a:t>set system </a:t>
                </a:r>
                <a:r>
                  <a:rPr lang="en-US" sz="4000" dirty="0">
                    <a:solidFill>
                      <a:srgbClr val="FFFF00"/>
                    </a:solidFill>
                  </a:rPr>
                  <a:t>(U,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), </a:t>
                </a:r>
                <a:r>
                  <a:rPr lang="en-US" sz="4000" dirty="0"/>
                  <a:t>possibly with set cost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c(S)</a:t>
                </a:r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Request sequence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 = {x</a:t>
                </a:r>
                <a:r>
                  <a:rPr lang="en-US" sz="4000" baseline="-25000" dirty="0">
                    <a:solidFill>
                      <a:srgbClr val="FFFF00"/>
                    </a:solidFill>
                  </a:rPr>
                  <a:t>1</a:t>
                </a:r>
                <a:r>
                  <a:rPr lang="en-US" sz="4000" dirty="0">
                    <a:solidFill>
                      <a:srgbClr val="FFFF00"/>
                    </a:solidFill>
                  </a:rPr>
                  <a:t>, x</a:t>
                </a:r>
                <a:r>
                  <a:rPr lang="en-US" sz="4000" baseline="-25000" dirty="0">
                    <a:solidFill>
                      <a:srgbClr val="FFFF00"/>
                    </a:solidFill>
                  </a:rPr>
                  <a:t>2</a:t>
                </a:r>
                <a:r>
                  <a:rPr lang="en-US" sz="4000" dirty="0">
                    <a:solidFill>
                      <a:srgbClr val="FFFF00"/>
                    </a:solidFill>
                  </a:rPr>
                  <a:t>, …, </a:t>
                </a:r>
                <a:r>
                  <a:rPr lang="en-US" sz="4000" dirty="0" err="1">
                    <a:solidFill>
                      <a:srgbClr val="FFFF00"/>
                    </a:solidFill>
                  </a:rPr>
                  <a:t>x</a:t>
                </a:r>
                <a:r>
                  <a:rPr lang="en-US" sz="4000" baseline="-25000" dirty="0" err="1">
                    <a:solidFill>
                      <a:srgbClr val="FFFF00"/>
                    </a:solidFill>
                  </a:rPr>
                  <a:t>k</a:t>
                </a:r>
                <a:r>
                  <a:rPr lang="en-US" sz="4000" dirty="0">
                    <a:solidFill>
                      <a:srgbClr val="FFFF00"/>
                    </a:solidFill>
                  </a:rPr>
                  <a:t>} </a:t>
                </a:r>
                <a:r>
                  <a:rPr lang="en-US" sz="4000" dirty="0"/>
                  <a:t>arrives online.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      Each </a:t>
                </a:r>
                <a:r>
                  <a:rPr lang="en-US" sz="4000" dirty="0" err="1">
                    <a:solidFill>
                      <a:srgbClr val="FFFF00"/>
                    </a:solidFill>
                    <a:latin typeface="Calibri"/>
                  </a:rPr>
                  <a:t>x</a:t>
                </a:r>
                <a:r>
                  <a:rPr lang="en-US" sz="4000" baseline="-25000" dirty="0" err="1">
                    <a:solidFill>
                      <a:srgbClr val="FFFF00"/>
                    </a:solidFill>
                    <a:latin typeface="Calibri"/>
                  </a:rPr>
                  <a:t>t</a:t>
                </a:r>
                <a:r>
                  <a:rPr 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/>
                  <a:t>is drawn </a:t>
                </a:r>
                <a:r>
                  <a:rPr lang="en-US" sz="4000" dirty="0">
                    <a:latin typeface="Gotham Bold" pitchFamily="50" charset="0"/>
                  </a:rPr>
                  <a:t>uniformly at random </a:t>
                </a:r>
                <a:r>
                  <a:rPr lang="en-US" sz="4000" dirty="0"/>
                  <a:t>from </a:t>
                </a:r>
                <a:r>
                  <a:rPr lang="en-US" sz="4000" dirty="0">
                    <a:solidFill>
                      <a:srgbClr val="FFFF00"/>
                    </a:solidFill>
                  </a:rPr>
                  <a:t>U</a:t>
                </a:r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Up-front, give a “universal mapping”</a:t>
                </a:r>
              </a:p>
              <a:p>
                <a:pPr algn="l"/>
                <a:r>
                  <a:rPr lang="en-US" sz="4000" dirty="0"/>
                  <a:t>	associate set </a:t>
                </a:r>
                <a:r>
                  <a:rPr lang="en-US" sz="4000" b="1" dirty="0">
                    <a:solidFill>
                      <a:srgbClr val="FFFF00"/>
                    </a:solidFill>
                  </a:rPr>
                  <a:t>S</a:t>
                </a:r>
                <a:r>
                  <a:rPr lang="en-US" sz="4000" dirty="0">
                    <a:solidFill>
                      <a:srgbClr val="FFFF00"/>
                    </a:solidFill>
                  </a:rPr>
                  <a:t>(e) </a:t>
                </a:r>
                <a:r>
                  <a:rPr lang="en-US" sz="4000" dirty="0"/>
                  <a:t>in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Vivaldi" pitchFamily="66" charset="0"/>
                  </a:rPr>
                  <a:t> </a:t>
                </a:r>
                <a:r>
                  <a:rPr lang="en-US" sz="4000" dirty="0"/>
                  <a:t>with each element </a:t>
                </a:r>
                <a:r>
                  <a:rPr lang="en-US" sz="4000" dirty="0">
                    <a:solidFill>
                      <a:srgbClr val="FFFF00"/>
                    </a:solidFill>
                  </a:rPr>
                  <a:t>e</a:t>
                </a:r>
                <a:r>
                  <a:rPr lang="en-US" sz="4000" dirty="0"/>
                  <a:t> in </a:t>
                </a:r>
                <a:r>
                  <a:rPr lang="en-US" sz="4000" dirty="0">
                    <a:solidFill>
                      <a:srgbClr val="FFFF00"/>
                    </a:solidFill>
                  </a:rPr>
                  <a:t>U</a:t>
                </a:r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400" dirty="0"/>
              </a:p>
              <a:p>
                <a:pPr algn="l">
                  <a:buNone/>
                </a:pPr>
                <a:r>
                  <a:rPr lang="en-US" sz="4000" dirty="0"/>
                  <a:t>Want to minimize the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cost of sets output on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cmmi10"/>
                  </a:rPr>
                  <a:t> </a:t>
                </a:r>
                <a:r>
                  <a:rPr lang="en-US" sz="4000" dirty="0"/>
                  <a:t>]</a:t>
                </a:r>
              </a:p>
              <a:p>
                <a:pPr algn="l">
                  <a:buNone/>
                </a:pPr>
                <a:r>
                  <a:rPr lang="en-US" sz="4000" dirty="0"/>
                  <a:t>	again, compared to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cost of optimal solution for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cmmi10"/>
                  </a:rPr>
                  <a:t> </a:t>
                </a:r>
                <a:r>
                  <a:rPr lang="en-US" sz="4000" dirty="0"/>
                  <a:t>]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AC2B2A-B8D3-461A-A8E0-C367F3D2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84" y="3583967"/>
                <a:ext cx="18494238" cy="8156079"/>
              </a:xfrm>
              <a:prstGeom prst="rect">
                <a:avLst/>
              </a:prstGeom>
              <a:blipFill>
                <a:blip r:embed="rId2"/>
                <a:stretch>
                  <a:fillRect l="-1187" t="-1345" b="-20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6CBBA86-589E-43AB-8460-1B521A8D1742}"/>
              </a:ext>
            </a:extLst>
          </p:cNvPr>
          <p:cNvSpPr/>
          <p:nvPr/>
        </p:nvSpPr>
        <p:spPr>
          <a:xfrm>
            <a:off x="1669774" y="8150087"/>
            <a:ext cx="14978269" cy="1958009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235001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Universal Solutions</a:t>
            </a:r>
            <a:endParaRPr dirty="0"/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35E0D2AB-66CE-4EDC-8246-68923237C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5823" y="3234124"/>
            <a:ext cx="4412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Calibri" pitchFamily="34" charset="0"/>
              </a:rPr>
              <a:t>A potential solution: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4E6625-AEA6-443E-9B30-83305D3B6928}"/>
              </a:ext>
            </a:extLst>
          </p:cNvPr>
          <p:cNvGrpSpPr/>
          <p:nvPr/>
        </p:nvGrpSpPr>
        <p:grpSpPr>
          <a:xfrm>
            <a:off x="2471361" y="4876609"/>
            <a:ext cx="5987831" cy="4033161"/>
            <a:chOff x="7223125" y="3596640"/>
            <a:chExt cx="5987831" cy="403316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3604145-B9E0-4957-A937-F921D4C2E527}"/>
                </a:ext>
              </a:extLst>
            </p:cNvPr>
            <p:cNvSpPr/>
            <p:nvPr/>
          </p:nvSpPr>
          <p:spPr>
            <a:xfrm>
              <a:off x="9528978" y="3596640"/>
              <a:ext cx="3681978" cy="4033161"/>
            </a:xfrm>
            <a:custGeom>
              <a:avLst/>
              <a:gdLst>
                <a:gd name="connsiteX0" fmla="*/ 880782 w 1898276"/>
                <a:gd name="connsiteY0" fmla="*/ 2111189 h 2286001"/>
                <a:gd name="connsiteX1" fmla="*/ 73959 w 1898276"/>
                <a:gd name="connsiteY1" fmla="*/ 564777 h 2286001"/>
                <a:gd name="connsiteX2" fmla="*/ 1324535 w 1898276"/>
                <a:gd name="connsiteY2" fmla="*/ 174812 h 2286001"/>
                <a:gd name="connsiteX3" fmla="*/ 1822076 w 1898276"/>
                <a:gd name="connsiteY3" fmla="*/ 1613648 h 2286001"/>
                <a:gd name="connsiteX4" fmla="*/ 880782 w 1898276"/>
                <a:gd name="connsiteY4" fmla="*/ 2111189 h 22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276" h="2286001">
                  <a:moveTo>
                    <a:pt x="880782" y="2111189"/>
                  </a:moveTo>
                  <a:cubicBezTo>
                    <a:pt x="589429" y="1936377"/>
                    <a:pt x="0" y="887506"/>
                    <a:pt x="73959" y="564777"/>
                  </a:cubicBezTo>
                  <a:cubicBezTo>
                    <a:pt x="147918" y="242048"/>
                    <a:pt x="1033182" y="0"/>
                    <a:pt x="1324535" y="174812"/>
                  </a:cubicBezTo>
                  <a:cubicBezTo>
                    <a:pt x="1615888" y="349624"/>
                    <a:pt x="1898276" y="1290919"/>
                    <a:pt x="1822076" y="1613648"/>
                  </a:cubicBezTo>
                  <a:cubicBezTo>
                    <a:pt x="1745876" y="1936377"/>
                    <a:pt x="1172135" y="2286001"/>
                    <a:pt x="880782" y="2111189"/>
                  </a:cubicBezTo>
                  <a:close/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8A9C4B-D87C-475E-8835-196297F85462}"/>
                </a:ext>
              </a:extLst>
            </p:cNvPr>
            <p:cNvSpPr/>
            <p:nvPr/>
          </p:nvSpPr>
          <p:spPr>
            <a:xfrm>
              <a:off x="8217504" y="5083869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FCEE6C-BCF9-4686-9FE7-0A93EE4E8348}"/>
                </a:ext>
              </a:extLst>
            </p:cNvPr>
            <p:cNvSpPr/>
            <p:nvPr/>
          </p:nvSpPr>
          <p:spPr>
            <a:xfrm>
              <a:off x="10594166" y="5669237"/>
              <a:ext cx="237051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EA31769-1A29-47AD-90CE-C53E08B43E53}"/>
                </a:ext>
              </a:extLst>
            </p:cNvPr>
            <p:cNvSpPr/>
            <p:nvPr/>
          </p:nvSpPr>
          <p:spPr>
            <a:xfrm>
              <a:off x="8956363" y="6293817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A3ACC6-6A38-4C7A-ABAF-8C05D6109183}"/>
                </a:ext>
              </a:extLst>
            </p:cNvPr>
            <p:cNvSpPr/>
            <p:nvPr/>
          </p:nvSpPr>
          <p:spPr>
            <a:xfrm>
              <a:off x="9399678" y="5083869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2CC36A-2571-42AE-A372-09428ADDC987}"/>
                </a:ext>
              </a:extLst>
            </p:cNvPr>
            <p:cNvSpPr/>
            <p:nvPr/>
          </p:nvSpPr>
          <p:spPr>
            <a:xfrm>
              <a:off x="10286308" y="6831572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66E404-42A8-44B0-8035-D0D4408116DD}"/>
                </a:ext>
              </a:extLst>
            </p:cNvPr>
            <p:cNvSpPr/>
            <p:nvPr/>
          </p:nvSpPr>
          <p:spPr>
            <a:xfrm>
              <a:off x="12355112" y="6024940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8C1C9FA-250E-4058-BFFC-D5AB9599371C}"/>
                </a:ext>
              </a:extLst>
            </p:cNvPr>
            <p:cNvSpPr/>
            <p:nvPr/>
          </p:nvSpPr>
          <p:spPr>
            <a:xfrm>
              <a:off x="7755718" y="4434082"/>
              <a:ext cx="2352033" cy="2506721"/>
            </a:xfrm>
            <a:custGeom>
              <a:avLst/>
              <a:gdLst>
                <a:gd name="connsiteX0" fmla="*/ 22123 w 1494503"/>
                <a:gd name="connsiteY0" fmla="*/ 412955 h 1752600"/>
                <a:gd name="connsiteX1" fmla="*/ 213852 w 1494503"/>
                <a:gd name="connsiteY1" fmla="*/ 1238864 h 1752600"/>
                <a:gd name="connsiteX2" fmla="*/ 936523 w 1494503"/>
                <a:gd name="connsiteY2" fmla="*/ 1637071 h 1752600"/>
                <a:gd name="connsiteX3" fmla="*/ 1393723 w 1494503"/>
                <a:gd name="connsiteY3" fmla="*/ 545690 h 1752600"/>
                <a:gd name="connsiteX4" fmla="*/ 1319981 w 1494503"/>
                <a:gd name="connsiteY4" fmla="*/ 58993 h 1752600"/>
                <a:gd name="connsiteX5" fmla="*/ 346588 w 1494503"/>
                <a:gd name="connsiteY5" fmla="*/ 191729 h 1752600"/>
                <a:gd name="connsiteX6" fmla="*/ 22123 w 1494503"/>
                <a:gd name="connsiteY6" fmla="*/ 412955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4503" h="1752600">
                  <a:moveTo>
                    <a:pt x="22123" y="412955"/>
                  </a:moveTo>
                  <a:cubicBezTo>
                    <a:pt x="0" y="587478"/>
                    <a:pt x="61452" y="1034845"/>
                    <a:pt x="213852" y="1238864"/>
                  </a:cubicBezTo>
                  <a:cubicBezTo>
                    <a:pt x="366252" y="1442883"/>
                    <a:pt x="739878" y="1752600"/>
                    <a:pt x="936523" y="1637071"/>
                  </a:cubicBezTo>
                  <a:cubicBezTo>
                    <a:pt x="1133168" y="1521542"/>
                    <a:pt x="1329813" y="808703"/>
                    <a:pt x="1393723" y="545690"/>
                  </a:cubicBezTo>
                  <a:cubicBezTo>
                    <a:pt x="1457633" y="282677"/>
                    <a:pt x="1494503" y="117986"/>
                    <a:pt x="1319981" y="58993"/>
                  </a:cubicBezTo>
                  <a:cubicBezTo>
                    <a:pt x="1145459" y="0"/>
                    <a:pt x="560440" y="135194"/>
                    <a:pt x="346588" y="191729"/>
                  </a:cubicBezTo>
                  <a:cubicBezTo>
                    <a:pt x="132737" y="248265"/>
                    <a:pt x="44246" y="238433"/>
                    <a:pt x="22123" y="412955"/>
                  </a:cubicBezTo>
                  <a:close/>
                </a:path>
              </a:pathLst>
            </a:cu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9FAA6E-7B02-4477-9AD8-F04200013A8E}"/>
                </a:ext>
              </a:extLst>
            </p:cNvPr>
            <p:cNvSpPr/>
            <p:nvPr/>
          </p:nvSpPr>
          <p:spPr>
            <a:xfrm>
              <a:off x="11616253" y="5083869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573832-4CBD-4FB6-935B-14B6978BB60A}"/>
                </a:ext>
              </a:extLst>
            </p:cNvPr>
            <p:cNvSpPr/>
            <p:nvPr/>
          </p:nvSpPr>
          <p:spPr>
            <a:xfrm>
              <a:off x="11320710" y="6562695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86EB255-5E56-4EBA-81D1-0085E1E357F3}"/>
                </a:ext>
              </a:extLst>
            </p:cNvPr>
            <p:cNvSpPr/>
            <p:nvPr/>
          </p:nvSpPr>
          <p:spPr>
            <a:xfrm>
              <a:off x="8029712" y="5644030"/>
              <a:ext cx="4885701" cy="1985771"/>
            </a:xfrm>
            <a:custGeom>
              <a:avLst/>
              <a:gdLst>
                <a:gd name="connsiteX0" fmla="*/ 91440 w 3106189"/>
                <a:gd name="connsiteY0" fmla="*/ 556953 h 1540626"/>
                <a:gd name="connsiteX1" fmla="*/ 789709 w 3106189"/>
                <a:gd name="connsiteY1" fmla="*/ 1421477 h 1540626"/>
                <a:gd name="connsiteX2" fmla="*/ 2186247 w 3106189"/>
                <a:gd name="connsiteY2" fmla="*/ 1271848 h 1540626"/>
                <a:gd name="connsiteX3" fmla="*/ 3034145 w 3106189"/>
                <a:gd name="connsiteY3" fmla="*/ 540328 h 1540626"/>
                <a:gd name="connsiteX4" fmla="*/ 2618509 w 3106189"/>
                <a:gd name="connsiteY4" fmla="*/ 8313 h 1540626"/>
                <a:gd name="connsiteX5" fmla="*/ 1338349 w 3106189"/>
                <a:gd name="connsiteY5" fmla="*/ 490451 h 1540626"/>
                <a:gd name="connsiteX6" fmla="*/ 573578 w 3106189"/>
                <a:gd name="connsiteY6" fmla="*/ 224444 h 1540626"/>
                <a:gd name="connsiteX7" fmla="*/ 241069 w 3106189"/>
                <a:gd name="connsiteY7" fmla="*/ 207819 h 1540626"/>
                <a:gd name="connsiteX8" fmla="*/ 91440 w 3106189"/>
                <a:gd name="connsiteY8" fmla="*/ 556953 h 154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189" h="1540626">
                  <a:moveTo>
                    <a:pt x="91440" y="556953"/>
                  </a:moveTo>
                  <a:cubicBezTo>
                    <a:pt x="182880" y="759229"/>
                    <a:pt x="440575" y="1302328"/>
                    <a:pt x="789709" y="1421477"/>
                  </a:cubicBezTo>
                  <a:cubicBezTo>
                    <a:pt x="1138843" y="1540626"/>
                    <a:pt x="1812174" y="1418706"/>
                    <a:pt x="2186247" y="1271848"/>
                  </a:cubicBezTo>
                  <a:cubicBezTo>
                    <a:pt x="2560320" y="1124990"/>
                    <a:pt x="2962101" y="750917"/>
                    <a:pt x="3034145" y="540328"/>
                  </a:cubicBezTo>
                  <a:cubicBezTo>
                    <a:pt x="3106189" y="329739"/>
                    <a:pt x="2901142" y="16626"/>
                    <a:pt x="2618509" y="8313"/>
                  </a:cubicBezTo>
                  <a:cubicBezTo>
                    <a:pt x="2335876" y="0"/>
                    <a:pt x="1679171" y="454429"/>
                    <a:pt x="1338349" y="490451"/>
                  </a:cubicBezTo>
                  <a:cubicBezTo>
                    <a:pt x="997527" y="526473"/>
                    <a:pt x="756458" y="271549"/>
                    <a:pt x="573578" y="224444"/>
                  </a:cubicBezTo>
                  <a:cubicBezTo>
                    <a:pt x="390698" y="177339"/>
                    <a:pt x="321425" y="157943"/>
                    <a:pt x="241069" y="207819"/>
                  </a:cubicBezTo>
                  <a:cubicBezTo>
                    <a:pt x="160713" y="257695"/>
                    <a:pt x="0" y="354677"/>
                    <a:pt x="91440" y="556953"/>
                  </a:cubicBezTo>
                  <a:close/>
                </a:path>
              </a:pathLst>
            </a:custGeom>
            <a:noFill/>
            <a:ln w="7620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25C7A87-8390-44E4-82D8-40F0B12B9C69}"/>
                </a:ext>
              </a:extLst>
            </p:cNvPr>
            <p:cNvSpPr/>
            <p:nvPr/>
          </p:nvSpPr>
          <p:spPr>
            <a:xfrm>
              <a:off x="7223125" y="3896327"/>
              <a:ext cx="4953429" cy="2352677"/>
            </a:xfrm>
            <a:custGeom>
              <a:avLst/>
              <a:gdLst>
                <a:gd name="connsiteX0" fmla="*/ 130233 w 2831870"/>
                <a:gd name="connsiteY0" fmla="*/ 354676 h 1643149"/>
                <a:gd name="connsiteX1" fmla="*/ 429491 w 2831870"/>
                <a:gd name="connsiteY1" fmla="*/ 1136072 h 1643149"/>
                <a:gd name="connsiteX2" fmla="*/ 1443644 w 2831870"/>
                <a:gd name="connsiteY2" fmla="*/ 1052945 h 1643149"/>
                <a:gd name="connsiteX3" fmla="*/ 1576648 w 2831870"/>
                <a:gd name="connsiteY3" fmla="*/ 1551709 h 1643149"/>
                <a:gd name="connsiteX4" fmla="*/ 2308168 w 2831870"/>
                <a:gd name="connsiteY4" fmla="*/ 1518458 h 1643149"/>
                <a:gd name="connsiteX5" fmla="*/ 2823557 w 2831870"/>
                <a:gd name="connsiteY5" fmla="*/ 803563 h 1643149"/>
                <a:gd name="connsiteX6" fmla="*/ 2358044 w 2831870"/>
                <a:gd name="connsiteY6" fmla="*/ 72043 h 1643149"/>
                <a:gd name="connsiteX7" fmla="*/ 1210888 w 2831870"/>
                <a:gd name="connsiteY7" fmla="*/ 371302 h 1643149"/>
                <a:gd name="connsiteX8" fmla="*/ 130233 w 2831870"/>
                <a:gd name="connsiteY8" fmla="*/ 354676 h 164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1870" h="1643149">
                  <a:moveTo>
                    <a:pt x="130233" y="354676"/>
                  </a:moveTo>
                  <a:cubicBezTo>
                    <a:pt x="0" y="482138"/>
                    <a:pt x="210589" y="1019694"/>
                    <a:pt x="429491" y="1136072"/>
                  </a:cubicBezTo>
                  <a:cubicBezTo>
                    <a:pt x="648393" y="1252450"/>
                    <a:pt x="1252451" y="983672"/>
                    <a:pt x="1443644" y="1052945"/>
                  </a:cubicBezTo>
                  <a:cubicBezTo>
                    <a:pt x="1634837" y="1122218"/>
                    <a:pt x="1432561" y="1474123"/>
                    <a:pt x="1576648" y="1551709"/>
                  </a:cubicBezTo>
                  <a:cubicBezTo>
                    <a:pt x="1720735" y="1629295"/>
                    <a:pt x="2100350" y="1643149"/>
                    <a:pt x="2308168" y="1518458"/>
                  </a:cubicBezTo>
                  <a:cubicBezTo>
                    <a:pt x="2515986" y="1393767"/>
                    <a:pt x="2815244" y="1044632"/>
                    <a:pt x="2823557" y="803563"/>
                  </a:cubicBezTo>
                  <a:cubicBezTo>
                    <a:pt x="2831870" y="562494"/>
                    <a:pt x="2626822" y="144087"/>
                    <a:pt x="2358044" y="72043"/>
                  </a:cubicBezTo>
                  <a:cubicBezTo>
                    <a:pt x="2089266" y="0"/>
                    <a:pt x="1582190" y="329738"/>
                    <a:pt x="1210888" y="371302"/>
                  </a:cubicBezTo>
                  <a:cubicBezTo>
                    <a:pt x="839586" y="412866"/>
                    <a:pt x="260466" y="227214"/>
                    <a:pt x="130233" y="354676"/>
                  </a:cubicBezTo>
                  <a:close/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3D8754F-82FF-495A-9863-34C9F3D72A2A}"/>
                </a:ext>
              </a:extLst>
            </p:cNvPr>
            <p:cNvSpPr/>
            <p:nvPr/>
          </p:nvSpPr>
          <p:spPr>
            <a:xfrm>
              <a:off x="10551066" y="4753374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B56638-6996-48E0-97A3-1E41458B5F22}"/>
                </a:ext>
              </a:extLst>
            </p:cNvPr>
            <p:cNvSpPr/>
            <p:nvPr/>
          </p:nvSpPr>
          <p:spPr>
            <a:xfrm>
              <a:off x="11197567" y="4753374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45639F-75F6-416A-9AF4-ACF7F7535E45}"/>
                </a:ext>
              </a:extLst>
            </p:cNvPr>
            <p:cNvSpPr/>
            <p:nvPr/>
          </p:nvSpPr>
          <p:spPr>
            <a:xfrm>
              <a:off x="11788654" y="6316224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8305EF-FC7D-4860-A055-57B5F8BF1C87}"/>
                </a:ext>
              </a:extLst>
            </p:cNvPr>
            <p:cNvSpPr/>
            <p:nvPr/>
          </p:nvSpPr>
          <p:spPr>
            <a:xfrm>
              <a:off x="9516664" y="6831572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2831D-8F19-4CC4-B5DB-BEE0E97E07F4}"/>
              </a:ext>
            </a:extLst>
          </p:cNvPr>
          <p:cNvGrpSpPr/>
          <p:nvPr/>
        </p:nvGrpSpPr>
        <p:grpSpPr>
          <a:xfrm>
            <a:off x="18367740" y="4998160"/>
            <a:ext cx="3214028" cy="3282512"/>
            <a:chOff x="3854450" y="4648200"/>
            <a:chExt cx="949325" cy="1143000"/>
          </a:xfrm>
        </p:grpSpPr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CF082960-99CE-4A61-A84A-1D4D0D3EE0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54450" y="4648200"/>
              <a:ext cx="949325" cy="1143000"/>
            </a:xfrm>
            <a:custGeom>
              <a:avLst/>
              <a:gdLst>
                <a:gd name="connsiteX0" fmla="*/ 880782 w 1898276"/>
                <a:gd name="connsiteY0" fmla="*/ 2111189 h 2286001"/>
                <a:gd name="connsiteX1" fmla="*/ 73959 w 1898276"/>
                <a:gd name="connsiteY1" fmla="*/ 564777 h 2286001"/>
                <a:gd name="connsiteX2" fmla="*/ 1324535 w 1898276"/>
                <a:gd name="connsiteY2" fmla="*/ 174812 h 2286001"/>
                <a:gd name="connsiteX3" fmla="*/ 1822076 w 1898276"/>
                <a:gd name="connsiteY3" fmla="*/ 1613648 h 2286001"/>
                <a:gd name="connsiteX4" fmla="*/ 880782 w 1898276"/>
                <a:gd name="connsiteY4" fmla="*/ 2111189 h 22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276" h="2286001">
                  <a:moveTo>
                    <a:pt x="880782" y="2111189"/>
                  </a:moveTo>
                  <a:cubicBezTo>
                    <a:pt x="589429" y="1936377"/>
                    <a:pt x="0" y="887506"/>
                    <a:pt x="73959" y="564777"/>
                  </a:cubicBezTo>
                  <a:cubicBezTo>
                    <a:pt x="147918" y="242048"/>
                    <a:pt x="1033182" y="0"/>
                    <a:pt x="1324535" y="174812"/>
                  </a:cubicBezTo>
                  <a:cubicBezTo>
                    <a:pt x="1615888" y="349624"/>
                    <a:pt x="1898276" y="1290919"/>
                    <a:pt x="1822076" y="1613648"/>
                  </a:cubicBezTo>
                  <a:cubicBezTo>
                    <a:pt x="1745876" y="1936377"/>
                    <a:pt x="1172135" y="2286001"/>
                    <a:pt x="880782" y="2111189"/>
                  </a:cubicBezTo>
                  <a:close/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97E672D-D8C4-4FA5-B1AC-BEABD99C477E}"/>
                </a:ext>
              </a:extLst>
            </p:cNvPr>
            <p:cNvSpPr/>
            <p:nvPr/>
          </p:nvSpPr>
          <p:spPr bwMode="auto">
            <a:xfrm>
              <a:off x="4129088" y="5235575"/>
              <a:ext cx="61912" cy="61913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EDCDE2F-A408-4F34-A6C0-555EA7F4F0DE}"/>
                </a:ext>
              </a:extLst>
            </p:cNvPr>
            <p:cNvSpPr/>
            <p:nvPr/>
          </p:nvSpPr>
          <p:spPr bwMode="auto">
            <a:xfrm>
              <a:off x="4583113" y="5335588"/>
              <a:ext cx="61912" cy="6191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BD73670-AC2C-4B57-857F-7767605B7CB2}"/>
                </a:ext>
              </a:extLst>
            </p:cNvPr>
            <p:cNvSpPr/>
            <p:nvPr/>
          </p:nvSpPr>
          <p:spPr bwMode="auto">
            <a:xfrm>
              <a:off x="4392613" y="5068888"/>
              <a:ext cx="61912" cy="619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907BF40-554F-488D-B17F-F56DEDCA7127}"/>
                </a:ext>
              </a:extLst>
            </p:cNvPr>
            <p:cNvSpPr/>
            <p:nvPr/>
          </p:nvSpPr>
          <p:spPr bwMode="auto">
            <a:xfrm>
              <a:off x="4316413" y="5487988"/>
              <a:ext cx="61912" cy="6191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D77FC84-A091-4D9E-85F7-86D857E4F4CC}"/>
                </a:ext>
              </a:extLst>
            </p:cNvPr>
            <p:cNvSpPr/>
            <p:nvPr/>
          </p:nvSpPr>
          <p:spPr bwMode="auto">
            <a:xfrm>
              <a:off x="4117975" y="4976813"/>
              <a:ext cx="61913" cy="6191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46A6E1A-8229-4F63-8FFE-D5FA236A6406}"/>
                </a:ext>
              </a:extLst>
            </p:cNvPr>
            <p:cNvSpPr/>
            <p:nvPr/>
          </p:nvSpPr>
          <p:spPr bwMode="auto">
            <a:xfrm>
              <a:off x="4284663" y="4976813"/>
              <a:ext cx="61912" cy="61912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0C84798-599B-4935-AD01-15FC048190AB}"/>
                </a:ext>
              </a:extLst>
            </p:cNvPr>
            <p:cNvSpPr/>
            <p:nvPr/>
          </p:nvSpPr>
          <p:spPr bwMode="auto">
            <a:xfrm>
              <a:off x="4437063" y="5419725"/>
              <a:ext cx="61912" cy="61913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FE9922-B032-4297-A7AE-41A5837BCC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165267" y="7674246"/>
            <a:ext cx="4304273" cy="1750819"/>
            <a:chOff x="3499658" y="3733800"/>
            <a:chExt cx="2520142" cy="112558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7C45DC6-49E3-4710-8606-C14DA2146000}"/>
                </a:ext>
              </a:extLst>
            </p:cNvPr>
            <p:cNvSpPr/>
            <p:nvPr/>
          </p:nvSpPr>
          <p:spPr>
            <a:xfrm>
              <a:off x="3978930" y="4101598"/>
              <a:ext cx="123784" cy="12365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C082F99-6A43-406C-B23D-7408169538E1}"/>
                </a:ext>
              </a:extLst>
            </p:cNvPr>
            <p:cNvSpPr/>
            <p:nvPr/>
          </p:nvSpPr>
          <p:spPr>
            <a:xfrm>
              <a:off x="4664511" y="4405982"/>
              <a:ext cx="123784" cy="12365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EF9B86-C173-4DCF-B242-F833EE488434}"/>
                </a:ext>
              </a:extLst>
            </p:cNvPr>
            <p:cNvSpPr/>
            <p:nvPr/>
          </p:nvSpPr>
          <p:spPr>
            <a:xfrm>
              <a:off x="5730969" y="3949406"/>
              <a:ext cx="123784" cy="123657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3963C65-68B5-4511-945D-52B4C8A80EBB}"/>
                </a:ext>
              </a:extLst>
            </p:cNvPr>
            <p:cNvSpPr/>
            <p:nvPr/>
          </p:nvSpPr>
          <p:spPr>
            <a:xfrm>
              <a:off x="5197740" y="4253790"/>
              <a:ext cx="123784" cy="123657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FC455B36-9C12-4078-93AB-DF902459144C}"/>
                </a:ext>
              </a:extLst>
            </p:cNvPr>
            <p:cNvSpPr/>
            <p:nvPr/>
          </p:nvSpPr>
          <p:spPr>
            <a:xfrm>
              <a:off x="3499658" y="3733800"/>
              <a:ext cx="2520142" cy="1125589"/>
            </a:xfrm>
            <a:custGeom>
              <a:avLst/>
              <a:gdLst>
                <a:gd name="connsiteX0" fmla="*/ 91440 w 3106189"/>
                <a:gd name="connsiteY0" fmla="*/ 556953 h 1540626"/>
                <a:gd name="connsiteX1" fmla="*/ 789709 w 3106189"/>
                <a:gd name="connsiteY1" fmla="*/ 1421477 h 1540626"/>
                <a:gd name="connsiteX2" fmla="*/ 2186247 w 3106189"/>
                <a:gd name="connsiteY2" fmla="*/ 1271848 h 1540626"/>
                <a:gd name="connsiteX3" fmla="*/ 3034145 w 3106189"/>
                <a:gd name="connsiteY3" fmla="*/ 540328 h 1540626"/>
                <a:gd name="connsiteX4" fmla="*/ 2618509 w 3106189"/>
                <a:gd name="connsiteY4" fmla="*/ 8313 h 1540626"/>
                <a:gd name="connsiteX5" fmla="*/ 1338349 w 3106189"/>
                <a:gd name="connsiteY5" fmla="*/ 490451 h 1540626"/>
                <a:gd name="connsiteX6" fmla="*/ 573578 w 3106189"/>
                <a:gd name="connsiteY6" fmla="*/ 224444 h 1540626"/>
                <a:gd name="connsiteX7" fmla="*/ 241069 w 3106189"/>
                <a:gd name="connsiteY7" fmla="*/ 207819 h 1540626"/>
                <a:gd name="connsiteX8" fmla="*/ 91440 w 3106189"/>
                <a:gd name="connsiteY8" fmla="*/ 556953 h 154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189" h="1540626">
                  <a:moveTo>
                    <a:pt x="91440" y="556953"/>
                  </a:moveTo>
                  <a:cubicBezTo>
                    <a:pt x="182880" y="759229"/>
                    <a:pt x="440575" y="1302328"/>
                    <a:pt x="789709" y="1421477"/>
                  </a:cubicBezTo>
                  <a:cubicBezTo>
                    <a:pt x="1138843" y="1540626"/>
                    <a:pt x="1812174" y="1418706"/>
                    <a:pt x="2186247" y="1271848"/>
                  </a:cubicBezTo>
                  <a:cubicBezTo>
                    <a:pt x="2560320" y="1124990"/>
                    <a:pt x="2962101" y="750917"/>
                    <a:pt x="3034145" y="540328"/>
                  </a:cubicBezTo>
                  <a:cubicBezTo>
                    <a:pt x="3106189" y="329739"/>
                    <a:pt x="2901142" y="16626"/>
                    <a:pt x="2618509" y="8313"/>
                  </a:cubicBezTo>
                  <a:cubicBezTo>
                    <a:pt x="2335876" y="0"/>
                    <a:pt x="1679171" y="454429"/>
                    <a:pt x="1338349" y="490451"/>
                  </a:cubicBezTo>
                  <a:cubicBezTo>
                    <a:pt x="997527" y="526473"/>
                    <a:pt x="756458" y="271549"/>
                    <a:pt x="573578" y="224444"/>
                  </a:cubicBezTo>
                  <a:cubicBezTo>
                    <a:pt x="390698" y="177339"/>
                    <a:pt x="321425" y="157943"/>
                    <a:pt x="241069" y="207819"/>
                  </a:cubicBezTo>
                  <a:cubicBezTo>
                    <a:pt x="160713" y="257695"/>
                    <a:pt x="0" y="354677"/>
                    <a:pt x="91440" y="556953"/>
                  </a:cubicBezTo>
                  <a:close/>
                </a:path>
              </a:pathLst>
            </a:custGeom>
            <a:noFill/>
            <a:ln w="7620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E18200-04F7-4C43-85FF-7A0389A6528A}"/>
                </a:ext>
              </a:extLst>
            </p:cNvPr>
            <p:cNvSpPr/>
            <p:nvPr/>
          </p:nvSpPr>
          <p:spPr>
            <a:xfrm>
              <a:off x="5438962" y="4114280"/>
              <a:ext cx="123784" cy="12365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B771BC4-693A-458E-A446-A3511BC19C7B}"/>
                </a:ext>
              </a:extLst>
            </p:cNvPr>
            <p:cNvSpPr/>
            <p:nvPr/>
          </p:nvSpPr>
          <p:spPr>
            <a:xfrm>
              <a:off x="4267762" y="4405982"/>
              <a:ext cx="123786" cy="12365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4995E9-0F0A-4FFF-995E-5AFB1471008F}"/>
              </a:ext>
            </a:extLst>
          </p:cNvPr>
          <p:cNvGrpSpPr>
            <a:grpSpLocks/>
          </p:cNvGrpSpPr>
          <p:nvPr/>
        </p:nvGrpSpPr>
        <p:grpSpPr bwMode="auto">
          <a:xfrm>
            <a:off x="13240631" y="6110595"/>
            <a:ext cx="2225290" cy="2442300"/>
            <a:chOff x="6632733" y="5156433"/>
            <a:chExt cx="606267" cy="71096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9F80197-D1EC-4FA8-8001-7E2073711A1B}"/>
                </a:ext>
              </a:extLst>
            </p:cNvPr>
            <p:cNvSpPr/>
            <p:nvPr/>
          </p:nvSpPr>
          <p:spPr>
            <a:xfrm>
              <a:off x="6751765" y="5340523"/>
              <a:ext cx="61896" cy="6189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1BE0E37-6455-4A17-ABA5-680D37648930}"/>
                </a:ext>
              </a:extLst>
            </p:cNvPr>
            <p:cNvSpPr/>
            <p:nvPr/>
          </p:nvSpPr>
          <p:spPr>
            <a:xfrm>
              <a:off x="7056486" y="5340523"/>
              <a:ext cx="61896" cy="61893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4241D1C8-C0DF-4266-9978-0563109B40FB}"/>
                </a:ext>
              </a:extLst>
            </p:cNvPr>
            <p:cNvSpPr/>
            <p:nvPr/>
          </p:nvSpPr>
          <p:spPr>
            <a:xfrm>
              <a:off x="6632733" y="5156433"/>
              <a:ext cx="606267" cy="710968"/>
            </a:xfrm>
            <a:custGeom>
              <a:avLst/>
              <a:gdLst>
                <a:gd name="connsiteX0" fmla="*/ 22123 w 1494503"/>
                <a:gd name="connsiteY0" fmla="*/ 412955 h 1752600"/>
                <a:gd name="connsiteX1" fmla="*/ 213852 w 1494503"/>
                <a:gd name="connsiteY1" fmla="*/ 1238864 h 1752600"/>
                <a:gd name="connsiteX2" fmla="*/ 936523 w 1494503"/>
                <a:gd name="connsiteY2" fmla="*/ 1637071 h 1752600"/>
                <a:gd name="connsiteX3" fmla="*/ 1393723 w 1494503"/>
                <a:gd name="connsiteY3" fmla="*/ 545690 h 1752600"/>
                <a:gd name="connsiteX4" fmla="*/ 1319981 w 1494503"/>
                <a:gd name="connsiteY4" fmla="*/ 58993 h 1752600"/>
                <a:gd name="connsiteX5" fmla="*/ 346588 w 1494503"/>
                <a:gd name="connsiteY5" fmla="*/ 191729 h 1752600"/>
                <a:gd name="connsiteX6" fmla="*/ 22123 w 1494503"/>
                <a:gd name="connsiteY6" fmla="*/ 412955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4503" h="1752600">
                  <a:moveTo>
                    <a:pt x="22123" y="412955"/>
                  </a:moveTo>
                  <a:cubicBezTo>
                    <a:pt x="0" y="587478"/>
                    <a:pt x="61452" y="1034845"/>
                    <a:pt x="213852" y="1238864"/>
                  </a:cubicBezTo>
                  <a:cubicBezTo>
                    <a:pt x="366252" y="1442883"/>
                    <a:pt x="739878" y="1752600"/>
                    <a:pt x="936523" y="1637071"/>
                  </a:cubicBezTo>
                  <a:cubicBezTo>
                    <a:pt x="1133168" y="1521542"/>
                    <a:pt x="1329813" y="808703"/>
                    <a:pt x="1393723" y="545690"/>
                  </a:cubicBezTo>
                  <a:cubicBezTo>
                    <a:pt x="1457633" y="282677"/>
                    <a:pt x="1494503" y="117986"/>
                    <a:pt x="1319981" y="58993"/>
                  </a:cubicBezTo>
                  <a:cubicBezTo>
                    <a:pt x="1145459" y="0"/>
                    <a:pt x="560440" y="135194"/>
                    <a:pt x="346588" y="191729"/>
                  </a:cubicBezTo>
                  <a:cubicBezTo>
                    <a:pt x="132737" y="248265"/>
                    <a:pt x="44246" y="238433"/>
                    <a:pt x="22123" y="412955"/>
                  </a:cubicBezTo>
                  <a:close/>
                </a:path>
              </a:pathLst>
            </a:cu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8419913-6503-4518-AC74-98A8BF33669F}"/>
                </a:ext>
              </a:extLst>
            </p:cNvPr>
            <p:cNvSpPr>
              <a:spLocks/>
            </p:cNvSpPr>
            <p:nvPr/>
          </p:nvSpPr>
          <p:spPr>
            <a:xfrm>
              <a:off x="6886667" y="5562700"/>
              <a:ext cx="61897" cy="61893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A15C8EC-4053-4499-A0EF-F4BAA9C6D91C}"/>
              </a:ext>
            </a:extLst>
          </p:cNvPr>
          <p:cNvGrpSpPr/>
          <p:nvPr/>
        </p:nvGrpSpPr>
        <p:grpSpPr>
          <a:xfrm>
            <a:off x="14147493" y="4004403"/>
            <a:ext cx="3913437" cy="2331329"/>
            <a:chOff x="12595241" y="10105685"/>
            <a:chExt cx="2807645" cy="134438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5E84A0-5AA9-4A09-ABE3-34C1C993433A}"/>
                </a:ext>
              </a:extLst>
            </p:cNvPr>
            <p:cNvSpPr/>
            <p:nvPr/>
          </p:nvSpPr>
          <p:spPr>
            <a:xfrm>
              <a:off x="13158864" y="10613427"/>
              <a:ext cx="136107" cy="124836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5B0B6D-09CF-4F75-A233-D45AE31B6625}"/>
                </a:ext>
              </a:extLst>
            </p:cNvPr>
            <p:cNvSpPr/>
            <p:nvPr/>
          </p:nvSpPr>
          <p:spPr>
            <a:xfrm>
              <a:off x="14505975" y="10947922"/>
              <a:ext cx="134363" cy="12483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B42AC9E-C2DB-4B48-B8FE-3D20288BC64E}"/>
                </a:ext>
              </a:extLst>
            </p:cNvPr>
            <p:cNvSpPr/>
            <p:nvPr/>
          </p:nvSpPr>
          <p:spPr>
            <a:xfrm>
              <a:off x="13828929" y="10613427"/>
              <a:ext cx="136107" cy="1248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472F0A-083D-46EA-9E5E-246A6948698E}"/>
                </a:ext>
              </a:extLst>
            </p:cNvPr>
            <p:cNvSpPr/>
            <p:nvPr/>
          </p:nvSpPr>
          <p:spPr>
            <a:xfrm>
              <a:off x="15063893" y="10613427"/>
              <a:ext cx="136107" cy="124836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C742605B-30F3-494C-A992-3113F0C949AA}"/>
                </a:ext>
              </a:extLst>
            </p:cNvPr>
            <p:cNvSpPr/>
            <p:nvPr/>
          </p:nvSpPr>
          <p:spPr>
            <a:xfrm>
              <a:off x="12595241" y="10105685"/>
              <a:ext cx="2807645" cy="1344383"/>
            </a:xfrm>
            <a:custGeom>
              <a:avLst/>
              <a:gdLst>
                <a:gd name="connsiteX0" fmla="*/ 130233 w 2831870"/>
                <a:gd name="connsiteY0" fmla="*/ 354676 h 1643149"/>
                <a:gd name="connsiteX1" fmla="*/ 429491 w 2831870"/>
                <a:gd name="connsiteY1" fmla="*/ 1136072 h 1643149"/>
                <a:gd name="connsiteX2" fmla="*/ 1443644 w 2831870"/>
                <a:gd name="connsiteY2" fmla="*/ 1052945 h 1643149"/>
                <a:gd name="connsiteX3" fmla="*/ 1576648 w 2831870"/>
                <a:gd name="connsiteY3" fmla="*/ 1551709 h 1643149"/>
                <a:gd name="connsiteX4" fmla="*/ 2308168 w 2831870"/>
                <a:gd name="connsiteY4" fmla="*/ 1518458 h 1643149"/>
                <a:gd name="connsiteX5" fmla="*/ 2823557 w 2831870"/>
                <a:gd name="connsiteY5" fmla="*/ 803563 h 1643149"/>
                <a:gd name="connsiteX6" fmla="*/ 2358044 w 2831870"/>
                <a:gd name="connsiteY6" fmla="*/ 72043 h 1643149"/>
                <a:gd name="connsiteX7" fmla="*/ 1210888 w 2831870"/>
                <a:gd name="connsiteY7" fmla="*/ 371302 h 1643149"/>
                <a:gd name="connsiteX8" fmla="*/ 130233 w 2831870"/>
                <a:gd name="connsiteY8" fmla="*/ 354676 h 164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1870" h="1643149">
                  <a:moveTo>
                    <a:pt x="130233" y="354676"/>
                  </a:moveTo>
                  <a:cubicBezTo>
                    <a:pt x="0" y="482138"/>
                    <a:pt x="210589" y="1019694"/>
                    <a:pt x="429491" y="1136072"/>
                  </a:cubicBezTo>
                  <a:cubicBezTo>
                    <a:pt x="648393" y="1252450"/>
                    <a:pt x="1252451" y="983672"/>
                    <a:pt x="1443644" y="1052945"/>
                  </a:cubicBezTo>
                  <a:cubicBezTo>
                    <a:pt x="1634837" y="1122218"/>
                    <a:pt x="1432561" y="1474123"/>
                    <a:pt x="1576648" y="1551709"/>
                  </a:cubicBezTo>
                  <a:cubicBezTo>
                    <a:pt x="1720735" y="1629295"/>
                    <a:pt x="2100350" y="1643149"/>
                    <a:pt x="2308168" y="1518458"/>
                  </a:cubicBezTo>
                  <a:cubicBezTo>
                    <a:pt x="2515986" y="1393767"/>
                    <a:pt x="2815244" y="1044632"/>
                    <a:pt x="2823557" y="803563"/>
                  </a:cubicBezTo>
                  <a:cubicBezTo>
                    <a:pt x="2831870" y="562494"/>
                    <a:pt x="2626822" y="144087"/>
                    <a:pt x="2358044" y="72043"/>
                  </a:cubicBezTo>
                  <a:cubicBezTo>
                    <a:pt x="2089266" y="0"/>
                    <a:pt x="1582190" y="329738"/>
                    <a:pt x="1210888" y="371302"/>
                  </a:cubicBezTo>
                  <a:cubicBezTo>
                    <a:pt x="839586" y="412866"/>
                    <a:pt x="260466" y="227214"/>
                    <a:pt x="130233" y="354676"/>
                  </a:cubicBezTo>
                  <a:close/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A1F731A-761E-4FE7-9B10-99C1AD785780}"/>
                </a:ext>
              </a:extLst>
            </p:cNvPr>
            <p:cNvSpPr/>
            <p:nvPr/>
          </p:nvSpPr>
          <p:spPr>
            <a:xfrm>
              <a:off x="14481546" y="10424574"/>
              <a:ext cx="136107" cy="124836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BA1E62-2607-4E8E-97D2-68F20627F943}"/>
                </a:ext>
              </a:extLst>
            </p:cNvPr>
            <p:cNvSpPr/>
            <p:nvPr/>
          </p:nvSpPr>
          <p:spPr>
            <a:xfrm>
              <a:off x="14826578" y="10424574"/>
              <a:ext cx="136107" cy="12483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352470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Universal Solutions</a:t>
            </a:r>
            <a:endParaRPr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5AC2B2A-B8D3-461A-A8E0-C367F3D25EDA}"/>
              </a:ext>
            </a:extLst>
          </p:cNvPr>
          <p:cNvSpPr txBox="1"/>
          <p:nvPr/>
        </p:nvSpPr>
        <p:spPr>
          <a:xfrm>
            <a:off x="2141164" y="3738880"/>
            <a:ext cx="1849423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0" b="1" dirty="0">
                <a:latin typeface="Gotham Bold" pitchFamily="50" charset="0"/>
              </a:rPr>
              <a:t>Theorem: </a:t>
            </a:r>
            <a:r>
              <a:rPr lang="en-US" sz="4000" dirty="0"/>
              <a:t>Map given by greedy algorithm is </a:t>
            </a:r>
            <a:r>
              <a:rPr lang="en-US" sz="4000" dirty="0">
                <a:solidFill>
                  <a:srgbClr val="FFFF00"/>
                </a:solidFill>
              </a:rPr>
              <a:t>O(log m + log n)</a:t>
            </a:r>
            <a:r>
              <a:rPr lang="en-US" sz="4000" dirty="0"/>
              <a:t> competitive.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1E612-747E-47EE-8319-FC768E97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71" y="5651500"/>
            <a:ext cx="14785194" cy="42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9558B2-62AA-43A6-9EBE-723B7A88EE73}"/>
              </a:ext>
            </a:extLst>
          </p:cNvPr>
          <p:cNvSpPr txBox="1"/>
          <p:nvPr/>
        </p:nvSpPr>
        <p:spPr>
          <a:xfrm>
            <a:off x="2357120" y="11270288"/>
            <a:ext cx="151384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dirty="0">
                <a:solidFill>
                  <a:srgbClr val="FFFF00"/>
                </a:solidFill>
              </a:rPr>
              <a:t>Each element maps to the first set in greedy which covers it.</a:t>
            </a:r>
          </a:p>
        </p:txBody>
      </p:sp>
    </p:spTree>
    <p:extLst>
      <p:ext uri="{BB962C8B-B14F-4D97-AF65-F5344CB8AC3E}">
        <p14:creationId xmlns:p14="http://schemas.microsoft.com/office/powerpoint/2010/main" val="2334611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Exists Good Universal Map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A40D12-0387-4C20-9492-F7CD4490C1A9}"/>
                  </a:ext>
                </a:extLst>
              </p:cNvPr>
              <p:cNvSpPr txBox="1"/>
              <p:nvPr/>
            </p:nvSpPr>
            <p:spPr>
              <a:xfrm>
                <a:off x="1717040" y="3408908"/>
                <a:ext cx="21325840" cy="44012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en-US" sz="4000" dirty="0"/>
                  <a:t>Fix some sequence length </a:t>
                </a:r>
                <a:r>
                  <a:rPr lang="en-US" sz="4000" dirty="0">
                    <a:solidFill>
                      <a:srgbClr val="FFFF00"/>
                    </a:solidFill>
                  </a:rPr>
                  <a:t>k</a:t>
                </a:r>
                <a:r>
                  <a:rPr lang="en-US" sz="4000" dirty="0"/>
                  <a:t>.      Let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=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OPT cost on length k sequence </a:t>
                </a:r>
                <a:r>
                  <a:rPr lang="en-US" sz="4000" dirty="0"/>
                  <a:t>]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/>
                <a:r>
                  <a:rPr lang="en-US" sz="4000" b="1" dirty="0">
                    <a:solidFill>
                      <a:srgbClr val="FFFF00"/>
                    </a:solidFill>
                  </a:rPr>
                  <a:t>Lemma: </a:t>
                </a:r>
                <a:r>
                  <a:rPr lang="en-US" sz="4000" dirty="0"/>
                  <a:t>Exist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4000" dirty="0"/>
                  <a:t>sets in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4000" dirty="0"/>
                  <a:t> that cover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4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</a:rPr>
                  <a:t>elements</a:t>
                </a:r>
                <a:r>
                  <a:rPr 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/>
                  <a:t>of </a:t>
                </a:r>
                <a:r>
                  <a:rPr lang="en-US" sz="4000" dirty="0">
                    <a:solidFill>
                      <a:srgbClr val="FFFF00"/>
                    </a:solidFill>
                  </a:rPr>
                  <a:t>U</a:t>
                </a:r>
                <a:r>
                  <a:rPr lang="en-US" sz="4000" dirty="0"/>
                  <a:t>, where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i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400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400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00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4000" i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4000" i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b="1" dirty="0">
                  <a:solidFill>
                    <a:srgbClr val="FFFF00"/>
                  </a:solidFill>
                </a:endParaRPr>
              </a:p>
              <a:p>
                <a:pPr algn="l">
                  <a:buNone/>
                </a:pPr>
                <a:r>
                  <a:rPr lang="en-US" sz="4000" b="1" dirty="0">
                    <a:solidFill>
                      <a:srgbClr val="FFFF00"/>
                    </a:solidFill>
                  </a:rPr>
                  <a:t>Note:  </a:t>
                </a:r>
                <a:r>
                  <a:rPr lang="en-US" sz="4000" dirty="0"/>
                  <a:t>Lemma is existential. But greedy covers as many elements using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/>
                  <a:t>sets.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A40D12-0387-4C20-9492-F7CD4490C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0" y="3408908"/>
                <a:ext cx="21325840" cy="4401205"/>
              </a:xfrm>
              <a:prstGeom prst="rect">
                <a:avLst/>
              </a:prstGeom>
              <a:blipFill>
                <a:blip r:embed="rId2"/>
                <a:stretch>
                  <a:fillRect l="-1029" t="-2493" b="-498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F59BAD1-E3CA-45B1-AC6F-EB6C2C25FEAC}"/>
              </a:ext>
            </a:extLst>
          </p:cNvPr>
          <p:cNvSpPr txBox="1"/>
          <p:nvPr/>
        </p:nvSpPr>
        <p:spPr>
          <a:xfrm>
            <a:off x="2932585" y="5845189"/>
            <a:ext cx="23019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Proof: next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47B251-49AF-4D96-ACB0-138BC53009B5}"/>
              </a:ext>
            </a:extLst>
          </p:cNvPr>
          <p:cNvCxnSpPr/>
          <p:nvPr/>
        </p:nvCxnSpPr>
        <p:spPr>
          <a:xfrm>
            <a:off x="1081182" y="5962348"/>
            <a:ext cx="21657365" cy="0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D9C121-C0E7-4AA5-92B5-98C42EDF7927}"/>
                  </a:ext>
                </a:extLst>
              </p:cNvPr>
              <p:cNvSpPr txBox="1"/>
              <p:nvPr/>
            </p:nvSpPr>
            <p:spPr>
              <a:xfrm>
                <a:off x="2373533" y="8693848"/>
                <a:ext cx="16473543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000" dirty="0"/>
                  <a:t>Happy elements in our sequence covered by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sets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D9C121-C0E7-4AA5-92B5-98C42EDF7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533" y="8693848"/>
                <a:ext cx="16473543" cy="707886"/>
              </a:xfrm>
              <a:prstGeom prst="rect">
                <a:avLst/>
              </a:prstGeom>
              <a:blipFill>
                <a:blip r:embed="rId3"/>
                <a:stretch>
                  <a:fillRect l="-1295" t="-15517" b="-362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42CFE2-4E67-4394-929F-DD9D292909E2}"/>
                  </a:ext>
                </a:extLst>
              </p:cNvPr>
              <p:cNvSpPr txBox="1"/>
              <p:nvPr/>
            </p:nvSpPr>
            <p:spPr>
              <a:xfrm>
                <a:off x="2373533" y="10266589"/>
                <a:ext cx="19314159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000" dirty="0"/>
                  <a:t>E[sad elements in our sequence]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000" dirty="0"/>
                  <a:t>, use at most one set for each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42CFE2-4E67-4394-929F-DD9D29290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533" y="10266589"/>
                <a:ext cx="19314159" cy="707886"/>
              </a:xfrm>
              <a:prstGeom prst="rect">
                <a:avLst/>
              </a:prstGeom>
              <a:blipFill>
                <a:blip r:embed="rId4"/>
                <a:stretch>
                  <a:fillRect l="-1104" t="-15517" b="-362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B2EAFBC-0B6C-4D91-8720-AEDF04073534}"/>
              </a:ext>
            </a:extLst>
          </p:cNvPr>
          <p:cNvSpPr txBox="1"/>
          <p:nvPr/>
        </p:nvSpPr>
        <p:spPr>
          <a:xfrm>
            <a:off x="10629569" y="5401068"/>
            <a:ext cx="289823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call these “happy”</a:t>
            </a:r>
          </a:p>
        </p:txBody>
      </p:sp>
    </p:spTree>
    <p:extLst>
      <p:ext uri="{BB962C8B-B14F-4D97-AF65-F5344CB8AC3E}">
        <p14:creationId xmlns:p14="http://schemas.microsoft.com/office/powerpoint/2010/main" val="2735199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9" grpId="0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Exists Good Universal Map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A40D12-0387-4C20-9492-F7CD4490C1A9}"/>
                  </a:ext>
                </a:extLst>
              </p:cNvPr>
              <p:cNvSpPr txBox="1"/>
              <p:nvPr/>
            </p:nvSpPr>
            <p:spPr>
              <a:xfrm>
                <a:off x="1717040" y="3408908"/>
                <a:ext cx="21325840" cy="25545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en-US" sz="4000" dirty="0"/>
                  <a:t>Fix some sequence length </a:t>
                </a:r>
                <a:r>
                  <a:rPr lang="en-US" sz="4000" dirty="0">
                    <a:solidFill>
                      <a:srgbClr val="FFFF00"/>
                    </a:solidFill>
                  </a:rPr>
                  <a:t>k</a:t>
                </a:r>
                <a:r>
                  <a:rPr lang="en-US" sz="4000" dirty="0"/>
                  <a:t>.      Let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=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OPT cost on length k sequence </a:t>
                </a:r>
                <a:r>
                  <a:rPr lang="en-US" sz="4000" dirty="0"/>
                  <a:t>]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/>
                <a:r>
                  <a:rPr lang="en-US" sz="4000" b="1" dirty="0">
                    <a:solidFill>
                      <a:srgbClr val="FFFF00"/>
                    </a:solidFill>
                  </a:rPr>
                  <a:t>Lemma: </a:t>
                </a:r>
                <a:r>
                  <a:rPr lang="en-US" sz="4000" dirty="0"/>
                  <a:t>Exist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4000" dirty="0"/>
                  <a:t>sets in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4000" dirty="0"/>
                  <a:t> that cover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4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</a:rPr>
                  <a:t>elements</a:t>
                </a:r>
                <a:r>
                  <a:rPr 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/>
                  <a:t>of </a:t>
                </a:r>
                <a:r>
                  <a:rPr lang="en-US" sz="4000" dirty="0">
                    <a:solidFill>
                      <a:srgbClr val="FFFF00"/>
                    </a:solidFill>
                  </a:rPr>
                  <a:t>U</a:t>
                </a:r>
                <a:r>
                  <a:rPr lang="en-US" sz="4000" dirty="0"/>
                  <a:t>, where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i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400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400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000" i="1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4000" i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4000" i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A40D12-0387-4C20-9492-F7CD4490C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0" y="3408908"/>
                <a:ext cx="21325840" cy="2554545"/>
              </a:xfrm>
              <a:prstGeom prst="rect">
                <a:avLst/>
              </a:prstGeom>
              <a:blipFill>
                <a:blip r:embed="rId2"/>
                <a:stretch>
                  <a:fillRect l="-1029" t="-429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47B251-49AF-4D96-ACB0-138BC53009B5}"/>
              </a:ext>
            </a:extLst>
          </p:cNvPr>
          <p:cNvCxnSpPr/>
          <p:nvPr/>
        </p:nvCxnSpPr>
        <p:spPr>
          <a:xfrm>
            <a:off x="1081182" y="5962348"/>
            <a:ext cx="21657365" cy="0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E89EF4-F352-41EF-9BA3-4ECAC97F5A32}"/>
                  </a:ext>
                </a:extLst>
              </p:cNvPr>
              <p:cNvSpPr txBox="1"/>
              <p:nvPr/>
            </p:nvSpPr>
            <p:spPr>
              <a:xfrm>
                <a:off x="1717040" y="6464670"/>
                <a:ext cx="21325840" cy="50386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000" dirty="0">
                    <a:solidFill>
                      <a:srgbClr val="FFFF00"/>
                    </a:solidFill>
                    <a:latin typeface="Gotham Bold" pitchFamily="50" charset="0"/>
                  </a:rPr>
                  <a:t>Proof:</a:t>
                </a:r>
                <a:r>
                  <a:rPr lang="en-US" sz="4000" dirty="0">
                    <a:latin typeface="Gotham Bold" pitchFamily="50" charset="0"/>
                  </a:rPr>
                  <a:t> </a:t>
                </a:r>
                <a:r>
                  <a:rPr lang="en-US" sz="4000" dirty="0"/>
                  <a:t>Consider all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000" dirty="0"/>
                  <a:t> sequences</a:t>
                </a:r>
              </a:p>
              <a:p>
                <a:pPr algn="l">
                  <a:buNone/>
                </a:pPr>
                <a:endParaRPr lang="en-US" sz="4000" b="1" dirty="0">
                  <a:solidFill>
                    <a:srgbClr val="FFFF00"/>
                  </a:solidFill>
                </a:endParaRPr>
              </a:p>
              <a:p>
                <a:pPr algn="l"/>
                <a:r>
                  <a:rPr lang="en-US" sz="4000" dirty="0"/>
                  <a:t>Expected number of sets in OPT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4000" dirty="0"/>
              </a:p>
              <a:p>
                <a:pPr algn="l"/>
                <a:r>
                  <a:rPr lang="en-US" sz="4000" dirty="0"/>
                  <a:t>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/>
                  <a:t> at least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½</m:t>
                    </m:r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000" dirty="0"/>
                  <a:t> sequences can be covered by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sets (call them “good”)</a:t>
                </a:r>
              </a:p>
              <a:p>
                <a:pPr algn="l"/>
                <a:endParaRPr lang="en-US" sz="4000" dirty="0"/>
              </a:p>
              <a:p>
                <a:pPr algn="l"/>
                <a:r>
                  <a:rPr lang="en-US" sz="4000" dirty="0"/>
                  <a:t>Consider “bags” of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4000" dirty="0"/>
                  <a:t> got by taking unions of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sets. </a:t>
                </a:r>
              </a:p>
              <a:p>
                <a:pPr algn="l"/>
                <a:endParaRPr lang="en-US" sz="4000" dirty="0"/>
              </a:p>
              <a:p>
                <a:pPr algn="l"/>
                <a:r>
                  <a:rPr lang="en-US" sz="4000" dirty="0"/>
                  <a:t>For contradiction, suppose each bag has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/>
                  <a:t> elements.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E89EF4-F352-41EF-9BA3-4ECAC97F5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0" y="6464670"/>
                <a:ext cx="21325840" cy="5038687"/>
              </a:xfrm>
              <a:prstGeom prst="rect">
                <a:avLst/>
              </a:prstGeom>
              <a:blipFill>
                <a:blip r:embed="rId3"/>
                <a:stretch>
                  <a:fillRect l="-1029" t="-2177" b="-411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5E3411-7103-498F-9A72-558794299C60}"/>
                  </a:ext>
                </a:extLst>
              </p:cNvPr>
              <p:cNvSpPr txBox="1"/>
              <p:nvPr/>
            </p:nvSpPr>
            <p:spPr>
              <a:xfrm>
                <a:off x="20925186" y="8479753"/>
                <a:ext cx="2515497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𝐿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𝑚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2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5E3411-7103-498F-9A72-558794299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5186" y="8479753"/>
                <a:ext cx="2515497" cy="841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5B2994-EA3D-41BD-B03A-8080BE25BADF}"/>
              </a:ext>
            </a:extLst>
          </p:cNvPr>
          <p:cNvCxnSpPr>
            <a:cxnSpLocks/>
          </p:cNvCxnSpPr>
          <p:nvPr/>
        </p:nvCxnSpPr>
        <p:spPr>
          <a:xfrm flipH="1">
            <a:off x="10759441" y="8984013"/>
            <a:ext cx="9978682" cy="672688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1463E4-0E6A-4F3F-BBB3-43E853FF254C}"/>
                  </a:ext>
                </a:extLst>
              </p:cNvPr>
              <p:cNvSpPr txBox="1"/>
              <p:nvPr/>
            </p:nvSpPr>
            <p:spPr>
              <a:xfrm>
                <a:off x="1694632" y="11554275"/>
                <a:ext cx="16473543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000" dirty="0"/>
                  <a:t>Another way to generate good sequences: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/>
                  <a:t> and pick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/>
                  <a:t> elements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1463E4-0E6A-4F3F-BBB3-43E853FF2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32" y="11554275"/>
                <a:ext cx="16473543" cy="707886"/>
              </a:xfrm>
              <a:prstGeom prst="rect">
                <a:avLst/>
              </a:prstGeom>
              <a:blipFill>
                <a:blip r:embed="rId5"/>
                <a:stretch>
                  <a:fillRect l="-1332" t="-15385" b="-350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6C4E94-E70C-4351-BE9D-65183EC48B1F}"/>
                  </a:ext>
                </a:extLst>
              </p:cNvPr>
              <p:cNvSpPr txBox="1"/>
              <p:nvPr/>
            </p:nvSpPr>
            <p:spPr>
              <a:xfrm>
                <a:off x="2799862" y="12551143"/>
                <a:ext cx="13577276" cy="7309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000" dirty="0"/>
                  <a:t>So: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</a:rPr>
                      <m:t>½</m:t>
                    </m:r>
                    <m:sSup>
                      <m:sSup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000" dirty="0"/>
                  <a:t>            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≥1/2.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6C4E94-E70C-4351-BE9D-65183EC48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62" y="12551143"/>
                <a:ext cx="13577276" cy="730969"/>
              </a:xfrm>
              <a:prstGeom prst="rect">
                <a:avLst/>
              </a:prstGeom>
              <a:blipFill>
                <a:blip r:embed="rId6"/>
                <a:stretch>
                  <a:fillRect l="-1571" t="-1166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E78A8BF-12C1-4B0F-95AC-5B8D03257509}"/>
              </a:ext>
            </a:extLst>
          </p:cNvPr>
          <p:cNvSpPr/>
          <p:nvPr/>
        </p:nvSpPr>
        <p:spPr>
          <a:xfrm>
            <a:off x="23020472" y="12678564"/>
            <a:ext cx="508000" cy="47612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221011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“predictability” helps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A3424-AFE3-B743-91E6-1C7181BA6B12}"/>
              </a:ext>
            </a:extLst>
          </p:cNvPr>
          <p:cNvSpPr txBox="1"/>
          <p:nvPr/>
        </p:nvSpPr>
        <p:spPr>
          <a:xfrm>
            <a:off x="3436158" y="5967164"/>
            <a:ext cx="323005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Steiner tree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EC4D1-83B3-CA17-1FDD-F30FB34A1ECC}"/>
              </a:ext>
            </a:extLst>
          </p:cNvPr>
          <p:cNvSpPr txBox="1"/>
          <p:nvPr/>
        </p:nvSpPr>
        <p:spPr>
          <a:xfrm>
            <a:off x="9052703" y="4125354"/>
            <a:ext cx="19203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Offline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C7EE1-2F45-1325-DCA5-AFB86E9B8E1A}"/>
              </a:ext>
            </a:extLst>
          </p:cNvPr>
          <p:cNvSpPr txBox="1"/>
          <p:nvPr/>
        </p:nvSpPr>
        <p:spPr>
          <a:xfrm>
            <a:off x="15031084" y="4125354"/>
            <a:ext cx="18835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Online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29E870-CAF6-BC3C-D2DB-4ED4475C004E}"/>
                  </a:ext>
                </a:extLst>
              </p:cNvPr>
              <p:cNvSpPr txBox="1"/>
              <p:nvPr/>
            </p:nvSpPr>
            <p:spPr>
              <a:xfrm>
                <a:off x="9253080" y="5967164"/>
                <a:ext cx="1519647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~1.3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29E870-CAF6-BC3C-D2DB-4ED4475C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80" y="5967164"/>
                <a:ext cx="1519647" cy="8412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28D82-ACE2-D6A5-76BD-07CE59D42A7D}"/>
                  </a:ext>
                </a:extLst>
              </p:cNvPr>
              <p:cNvSpPr txBox="1"/>
              <p:nvPr/>
            </p:nvSpPr>
            <p:spPr>
              <a:xfrm>
                <a:off x="14741293" y="5967164"/>
                <a:ext cx="2463110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28D82-ACE2-D6A5-76BD-07CE59D42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293" y="5967164"/>
                <a:ext cx="2463110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9372767-98A4-8966-E0CB-0CE963D16682}"/>
              </a:ext>
            </a:extLst>
          </p:cNvPr>
          <p:cNvSpPr txBox="1"/>
          <p:nvPr/>
        </p:nvSpPr>
        <p:spPr>
          <a:xfrm>
            <a:off x="3628520" y="8038347"/>
            <a:ext cx="276838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Set Cover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AAD2-F160-EEC0-F64F-B7ACE6C40390}"/>
                  </a:ext>
                </a:extLst>
              </p:cNvPr>
              <p:cNvSpPr txBox="1"/>
              <p:nvPr/>
            </p:nvSpPr>
            <p:spPr>
              <a:xfrm>
                <a:off x="8741789" y="8038347"/>
                <a:ext cx="2465290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AAD2-F160-EEC0-F64F-B7ACE6C4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789" y="8038347"/>
                <a:ext cx="2465290" cy="841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9D12F1-FD0A-BAF7-137A-844F3F40AF9C}"/>
                  </a:ext>
                </a:extLst>
              </p:cNvPr>
              <p:cNvSpPr txBox="1"/>
              <p:nvPr/>
            </p:nvSpPr>
            <p:spPr>
              <a:xfrm>
                <a:off x="13951370" y="8038347"/>
                <a:ext cx="3966021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dirty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9D12F1-FD0A-BAF7-137A-844F3F40A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370" y="8038347"/>
                <a:ext cx="3966021" cy="841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DAFF459-6139-45B0-A30D-BCCB3A8343B4}"/>
              </a:ext>
            </a:extLst>
          </p:cNvPr>
          <p:cNvSpPr txBox="1"/>
          <p:nvPr/>
        </p:nvSpPr>
        <p:spPr>
          <a:xfrm>
            <a:off x="20271820" y="4125354"/>
            <a:ext cx="228107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Prophet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2F5B69-625C-4C09-AB45-0665B9024104}"/>
                  </a:ext>
                </a:extLst>
              </p:cNvPr>
              <p:cNvSpPr txBox="1"/>
              <p:nvPr/>
            </p:nvSpPr>
            <p:spPr>
              <a:xfrm>
                <a:off x="20641023" y="5967164"/>
                <a:ext cx="1542666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2F5B69-625C-4C09-AB45-0665B9024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1023" y="5967164"/>
                <a:ext cx="1542666" cy="8412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9B8C54-14D7-4EC4-8E70-34C86BC1C76D}"/>
                  </a:ext>
                </a:extLst>
              </p:cNvPr>
              <p:cNvSpPr txBox="1"/>
              <p:nvPr/>
            </p:nvSpPr>
            <p:spPr>
              <a:xfrm>
                <a:off x="19092719" y="8038347"/>
                <a:ext cx="4562339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dirty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9B8C54-14D7-4EC4-8E70-34C86BC1C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719" y="8038347"/>
                <a:ext cx="4562339" cy="8412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DF6A0DB-44E3-4C78-A89E-119669229A45}"/>
              </a:ext>
            </a:extLst>
          </p:cNvPr>
          <p:cNvSpPr txBox="1"/>
          <p:nvPr/>
        </p:nvSpPr>
        <p:spPr>
          <a:xfrm>
            <a:off x="9624158" y="10497264"/>
            <a:ext cx="1279036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for Set Cover: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       can also handle (known) different distributions at each time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Lato Regular"/>
              </a:rPr>
              <a:t>                   with one sample per distribution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rgbClr val="FF9900"/>
                </a:solidFill>
                <a:effectLst/>
                <a:uFillTx/>
                <a:sym typeface="Lato Regular"/>
              </a:rPr>
              <a:t> </a:t>
            </a:r>
            <a:r>
              <a:rPr lang="en-US" sz="3200" dirty="0">
                <a:solidFill>
                  <a:srgbClr val="FF9900"/>
                </a:solidFill>
              </a:rPr>
              <a:t>[G. </a:t>
            </a:r>
            <a:r>
              <a:rPr lang="en-US" sz="3200" dirty="0" err="1">
                <a:solidFill>
                  <a:srgbClr val="FF9900"/>
                </a:solidFill>
              </a:rPr>
              <a:t>Kehne</a:t>
            </a:r>
            <a:r>
              <a:rPr lang="en-US" sz="3200" dirty="0">
                <a:solidFill>
                  <a:srgbClr val="FF9900"/>
                </a:solidFill>
              </a:rPr>
              <a:t> Levin 24]</a:t>
            </a:r>
            <a:endParaRPr lang="en-US" sz="3600" dirty="0">
              <a:solidFill>
                <a:srgbClr val="FF99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70DB6A-CE15-4B66-BE47-6CD9FD7DA964}"/>
              </a:ext>
            </a:extLst>
          </p:cNvPr>
          <p:cNvCxnSpPr/>
          <p:nvPr/>
        </p:nvCxnSpPr>
        <p:spPr>
          <a:xfrm flipV="1">
            <a:off x="17584615" y="5052646"/>
            <a:ext cx="2602523" cy="5603631"/>
          </a:xfrm>
          <a:prstGeom prst="straightConnector1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66169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Equation"/>
              <p:cNvSpPr txBox="1"/>
              <p:nvPr/>
            </p:nvSpPr>
            <p:spPr>
              <a:xfrm>
                <a:off x="8564441" y="3150090"/>
                <a:ext cx="360806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9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1" y="3150090"/>
                <a:ext cx="360806" cy="404267"/>
              </a:xfrm>
              <a:prstGeom prst="rect">
                <a:avLst/>
              </a:prstGeom>
              <a:blipFill>
                <a:blip r:embed="rId2"/>
                <a:stretch>
                  <a:fillRect r="-28814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Random Order (RO)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sets"/>
              <p:cNvSpPr txBox="1"/>
              <p:nvPr/>
            </p:nvSpPr>
            <p:spPr>
              <a:xfrm>
                <a:off x="3597665" y="5495786"/>
                <a:ext cx="2161361" cy="20738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50" b="0" i="1" smtClean="0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610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sets</a:t>
                </a:r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301" name="se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65" y="5495786"/>
                <a:ext cx="2161361" cy="2073837"/>
              </a:xfrm>
              <a:prstGeom prst="rect">
                <a:avLst/>
              </a:prstGeom>
              <a:blipFill>
                <a:blip r:embed="rId3"/>
                <a:stretch>
                  <a:fillRect r="-14366" b="-1264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elements"/>
              <p:cNvSpPr txBox="1"/>
              <p:nvPr/>
            </p:nvSpPr>
            <p:spPr>
              <a:xfrm>
                <a:off x="18165340" y="5714202"/>
                <a:ext cx="3129609" cy="16370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64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/>
              </a:p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r>
                      <a:rPr sz="63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elements</a:t>
                </a:r>
                <a:endParaRPr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302" name="ele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340" y="5714202"/>
                <a:ext cx="3129609" cy="1637004"/>
              </a:xfrm>
              <a:prstGeom prst="rect">
                <a:avLst/>
              </a:prstGeom>
              <a:blipFill>
                <a:blip r:embed="rId4"/>
                <a:stretch>
                  <a:fillRect r="-11111" b="-282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" name="Circle"/>
          <p:cNvSpPr/>
          <p:nvPr/>
        </p:nvSpPr>
        <p:spPr>
          <a:xfrm>
            <a:off x="9451347" y="466435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4" name="Circle"/>
          <p:cNvSpPr/>
          <p:nvPr/>
        </p:nvSpPr>
        <p:spPr>
          <a:xfrm>
            <a:off x="9451347" y="320608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5" name="Circle"/>
          <p:cNvSpPr/>
          <p:nvPr/>
        </p:nvSpPr>
        <p:spPr>
          <a:xfrm>
            <a:off x="9451347" y="6122630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6" name="Circle"/>
          <p:cNvSpPr/>
          <p:nvPr/>
        </p:nvSpPr>
        <p:spPr>
          <a:xfrm>
            <a:off x="9451347" y="903917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7" name="Circle"/>
          <p:cNvSpPr/>
          <p:nvPr/>
        </p:nvSpPr>
        <p:spPr>
          <a:xfrm>
            <a:off x="9451347" y="7580901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8" name="Circle"/>
          <p:cNvSpPr/>
          <p:nvPr/>
        </p:nvSpPr>
        <p:spPr>
          <a:xfrm>
            <a:off x="9451347" y="1049744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Equation"/>
              <p:cNvSpPr txBox="1"/>
              <p:nvPr/>
            </p:nvSpPr>
            <p:spPr>
              <a:xfrm>
                <a:off x="8515497" y="4601082"/>
                <a:ext cx="393988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0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4601082"/>
                <a:ext cx="393988" cy="404267"/>
              </a:xfrm>
              <a:prstGeom prst="rect">
                <a:avLst/>
              </a:prstGeom>
              <a:blipFill>
                <a:blip r:embed="rId5"/>
                <a:stretch>
                  <a:fillRect r="-18462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Equation"/>
              <p:cNvSpPr txBox="1"/>
              <p:nvPr/>
            </p:nvSpPr>
            <p:spPr>
              <a:xfrm>
                <a:off x="8500980" y="6122630"/>
                <a:ext cx="376152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6122630"/>
                <a:ext cx="376152" cy="410075"/>
              </a:xfrm>
              <a:prstGeom prst="rect">
                <a:avLst/>
              </a:prstGeom>
              <a:blipFill>
                <a:blip r:embed="rId6"/>
                <a:stretch>
                  <a:fillRect r="-24590" b="-691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Equation"/>
              <p:cNvSpPr txBox="1"/>
              <p:nvPr/>
            </p:nvSpPr>
            <p:spPr>
              <a:xfrm>
                <a:off x="8500980" y="7506663"/>
                <a:ext cx="393573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7506663"/>
                <a:ext cx="393573" cy="404267"/>
              </a:xfrm>
              <a:prstGeom prst="rect">
                <a:avLst/>
              </a:prstGeom>
              <a:blipFill>
                <a:blip r:embed="rId7"/>
                <a:stretch>
                  <a:fillRect r="-20313" b="-7164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Equation"/>
              <p:cNvSpPr txBox="1"/>
              <p:nvPr/>
            </p:nvSpPr>
            <p:spPr>
              <a:xfrm>
                <a:off x="8515497" y="8966058"/>
                <a:ext cx="379056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8966058"/>
                <a:ext cx="379056" cy="410075"/>
              </a:xfrm>
              <a:prstGeom prst="rect">
                <a:avLst/>
              </a:prstGeom>
              <a:blipFill>
                <a:blip r:embed="rId8"/>
                <a:stretch>
                  <a:fillRect r="-24194" b="-7164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Equation"/>
              <p:cNvSpPr txBox="1"/>
              <p:nvPr/>
            </p:nvSpPr>
            <p:spPr>
              <a:xfrm>
                <a:off x="8533748" y="10431261"/>
                <a:ext cx="391499" cy="4100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8" y="10431261"/>
                <a:ext cx="391499" cy="410074"/>
              </a:xfrm>
              <a:prstGeom prst="rect">
                <a:avLst/>
              </a:prstGeom>
              <a:blipFill>
                <a:blip r:embed="rId9"/>
                <a:stretch>
                  <a:fillRect r="-23438" b="-7164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9" name="Group"/>
          <p:cNvGrpSpPr/>
          <p:nvPr/>
        </p:nvGrpSpPr>
        <p:grpSpPr>
          <a:xfrm>
            <a:off x="9574147" y="3206089"/>
            <a:ext cx="6212229" cy="6035336"/>
            <a:chOff x="0" y="0"/>
            <a:chExt cx="6212228" cy="6035335"/>
          </a:xfrm>
        </p:grpSpPr>
        <p:sp>
          <p:nvSpPr>
            <p:cNvPr id="314" name="Circle"/>
            <p:cNvSpPr/>
            <p:nvPr/>
          </p:nvSpPr>
          <p:spPr>
            <a:xfrm>
              <a:off x="4995707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Equation"/>
                <p:cNvSpPr txBox="1"/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blipFill>
                  <a:blip r:embed="rId10"/>
                  <a:stretch>
                    <a:fillRect r="-31250" b="-727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6" name="Line"/>
            <p:cNvSpPr/>
            <p:nvPr/>
          </p:nvSpPr>
          <p:spPr>
            <a:xfrm>
              <a:off x="55559" y="102489"/>
              <a:ext cx="5039500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7" name="Line"/>
            <p:cNvSpPr/>
            <p:nvPr/>
          </p:nvSpPr>
          <p:spPr>
            <a:xfrm flipV="1">
              <a:off x="-1" y="104528"/>
              <a:ext cx="5128251" cy="293967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8" name="Line"/>
            <p:cNvSpPr/>
            <p:nvPr/>
          </p:nvSpPr>
          <p:spPr>
            <a:xfrm flipV="1">
              <a:off x="16484" y="147212"/>
              <a:ext cx="5140562" cy="588812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25" name="Group"/>
          <p:cNvGrpSpPr/>
          <p:nvPr/>
        </p:nvGrpSpPr>
        <p:grpSpPr>
          <a:xfrm>
            <a:off x="9590202" y="4664359"/>
            <a:ext cx="6229357" cy="3044438"/>
            <a:chOff x="0" y="0"/>
            <a:chExt cx="6229355" cy="3044436"/>
          </a:xfrm>
        </p:grpSpPr>
        <p:sp>
          <p:nvSpPr>
            <p:cNvPr id="320" name="Circle"/>
            <p:cNvSpPr/>
            <p:nvPr/>
          </p:nvSpPr>
          <p:spPr>
            <a:xfrm>
              <a:off x="4979651" y="0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Equation"/>
                <p:cNvSpPr txBox="1"/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2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blipFill>
                  <a:blip r:embed="rId11"/>
                  <a:stretch>
                    <a:fillRect r="-2318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2" name="Line"/>
            <p:cNvSpPr/>
            <p:nvPr/>
          </p:nvSpPr>
          <p:spPr>
            <a:xfrm>
              <a:off x="0" y="10383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3" name="Line"/>
            <p:cNvSpPr/>
            <p:nvPr/>
          </p:nvSpPr>
          <p:spPr>
            <a:xfrm flipV="1">
              <a:off x="46356" y="115492"/>
              <a:ext cx="5097237" cy="146944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4" name="Line"/>
            <p:cNvSpPr/>
            <p:nvPr/>
          </p:nvSpPr>
          <p:spPr>
            <a:xfrm flipV="1">
              <a:off x="92427" y="128283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30" name="Group"/>
          <p:cNvGrpSpPr/>
          <p:nvPr/>
        </p:nvGrpSpPr>
        <p:grpSpPr>
          <a:xfrm>
            <a:off x="9568040" y="6122630"/>
            <a:ext cx="6266866" cy="3089659"/>
            <a:chOff x="0" y="0"/>
            <a:chExt cx="6266864" cy="3089657"/>
          </a:xfrm>
        </p:grpSpPr>
        <p:sp>
          <p:nvSpPr>
            <p:cNvPr id="326" name="Circle"/>
            <p:cNvSpPr/>
            <p:nvPr/>
          </p:nvSpPr>
          <p:spPr>
            <a:xfrm>
              <a:off x="5001814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Equation"/>
                <p:cNvSpPr txBox="1"/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2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blipFill>
                  <a:blip r:embed="rId12"/>
                  <a:stretch>
                    <a:fillRect r="-2835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8" name="Line"/>
            <p:cNvSpPr/>
            <p:nvPr/>
          </p:nvSpPr>
          <p:spPr>
            <a:xfrm>
              <a:off x="0" y="12699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9" name="Line"/>
            <p:cNvSpPr/>
            <p:nvPr/>
          </p:nvSpPr>
          <p:spPr>
            <a:xfrm flipV="1">
              <a:off x="72274" y="173504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36" name="Group"/>
          <p:cNvGrpSpPr/>
          <p:nvPr/>
        </p:nvGrpSpPr>
        <p:grpSpPr>
          <a:xfrm>
            <a:off x="9590203" y="3330858"/>
            <a:ext cx="6262124" cy="7303336"/>
            <a:chOff x="0" y="0"/>
            <a:chExt cx="6262123" cy="7303334"/>
          </a:xfrm>
        </p:grpSpPr>
        <p:sp>
          <p:nvSpPr>
            <p:cNvPr id="331" name="Circle"/>
            <p:cNvSpPr/>
            <p:nvPr/>
          </p:nvSpPr>
          <p:spPr>
            <a:xfrm>
              <a:off x="4979651" y="4250042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2" name="Equation"/>
                <p:cNvSpPr txBox="1"/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3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blipFill>
                  <a:blip r:embed="rId13"/>
                  <a:stretch>
                    <a:fillRect r="-23188" b="-7121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3" name="Line"/>
            <p:cNvSpPr/>
            <p:nvPr/>
          </p:nvSpPr>
          <p:spPr>
            <a:xfrm flipV="1">
              <a:off x="36185" y="4387180"/>
              <a:ext cx="5022516" cy="291615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4" name="Line"/>
            <p:cNvSpPr/>
            <p:nvPr/>
          </p:nvSpPr>
          <p:spPr>
            <a:xfrm>
              <a:off x="44872" y="1479425"/>
              <a:ext cx="5028762" cy="29024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5" name="Line"/>
            <p:cNvSpPr/>
            <p:nvPr/>
          </p:nvSpPr>
          <p:spPr>
            <a:xfrm>
              <a:off x="-1" y="-1"/>
              <a:ext cx="5070744" cy="43674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40" name="Group"/>
          <p:cNvGrpSpPr/>
          <p:nvPr/>
        </p:nvGrpSpPr>
        <p:grpSpPr>
          <a:xfrm>
            <a:off x="9609656" y="9039172"/>
            <a:ext cx="6242672" cy="1599457"/>
            <a:chOff x="0" y="0"/>
            <a:chExt cx="6242670" cy="1599456"/>
          </a:xfrm>
        </p:grpSpPr>
        <p:sp>
          <p:nvSpPr>
            <p:cNvPr id="337" name="Circle"/>
            <p:cNvSpPr/>
            <p:nvPr/>
          </p:nvSpPr>
          <p:spPr>
            <a:xfrm>
              <a:off x="4960198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Equation"/>
                <p:cNvSpPr txBox="1"/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3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blipFill>
                  <a:blip r:embed="rId14"/>
                  <a:stretch>
                    <a:fillRect r="-29851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9" name="Line"/>
            <p:cNvSpPr/>
            <p:nvPr/>
          </p:nvSpPr>
          <p:spPr>
            <a:xfrm flipV="1">
              <a:off x="0" y="125342"/>
              <a:ext cx="5102513" cy="147411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45" name="Group"/>
          <p:cNvGrpSpPr/>
          <p:nvPr/>
        </p:nvGrpSpPr>
        <p:grpSpPr>
          <a:xfrm>
            <a:off x="9591472" y="3352223"/>
            <a:ext cx="6291548" cy="7566323"/>
            <a:chOff x="0" y="0"/>
            <a:chExt cx="6291547" cy="7566322"/>
          </a:xfrm>
        </p:grpSpPr>
        <p:sp>
          <p:nvSpPr>
            <p:cNvPr id="341" name="Circle"/>
            <p:cNvSpPr/>
            <p:nvPr/>
          </p:nvSpPr>
          <p:spPr>
            <a:xfrm>
              <a:off x="4978382" y="714521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Equation"/>
                <p:cNvSpPr txBox="1"/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4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blipFill>
                  <a:blip r:embed="rId15"/>
                  <a:stretch>
                    <a:fillRect r="-27536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3" name="Line"/>
            <p:cNvSpPr/>
            <p:nvPr/>
          </p:nvSpPr>
          <p:spPr>
            <a:xfrm>
              <a:off x="0" y="0"/>
              <a:ext cx="5071424" cy="725852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44" name="Line"/>
            <p:cNvSpPr/>
            <p:nvPr/>
          </p:nvSpPr>
          <p:spPr>
            <a:xfrm>
              <a:off x="6407" y="7284227"/>
              <a:ext cx="507132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51" name="Group"/>
          <p:cNvGrpSpPr/>
          <p:nvPr/>
        </p:nvGrpSpPr>
        <p:grpSpPr>
          <a:xfrm>
            <a:off x="9574147" y="3206089"/>
            <a:ext cx="6212229" cy="6035336"/>
            <a:chOff x="0" y="0"/>
            <a:chExt cx="6212228" cy="6035335"/>
          </a:xfrm>
        </p:grpSpPr>
        <p:sp>
          <p:nvSpPr>
            <p:cNvPr id="346" name="Circle"/>
            <p:cNvSpPr/>
            <p:nvPr/>
          </p:nvSpPr>
          <p:spPr>
            <a:xfrm>
              <a:off x="4995707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Equation"/>
                <p:cNvSpPr txBox="1"/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4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blipFill>
                  <a:blip r:embed="rId10"/>
                  <a:stretch>
                    <a:fillRect r="-31250" b="-727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8" name="Line"/>
            <p:cNvSpPr/>
            <p:nvPr/>
          </p:nvSpPr>
          <p:spPr>
            <a:xfrm>
              <a:off x="55559" y="102489"/>
              <a:ext cx="5039500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49" name="Line"/>
            <p:cNvSpPr/>
            <p:nvPr/>
          </p:nvSpPr>
          <p:spPr>
            <a:xfrm flipV="1">
              <a:off x="-1" y="104528"/>
              <a:ext cx="5128251" cy="293967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50" name="Line"/>
            <p:cNvSpPr/>
            <p:nvPr/>
          </p:nvSpPr>
          <p:spPr>
            <a:xfrm flipV="1">
              <a:off x="16484" y="147212"/>
              <a:ext cx="5140562" cy="588812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57" name="Group"/>
          <p:cNvGrpSpPr/>
          <p:nvPr/>
        </p:nvGrpSpPr>
        <p:grpSpPr>
          <a:xfrm>
            <a:off x="9590202" y="4664359"/>
            <a:ext cx="6229357" cy="3044438"/>
            <a:chOff x="0" y="0"/>
            <a:chExt cx="6229355" cy="3044436"/>
          </a:xfrm>
        </p:grpSpPr>
        <p:sp>
          <p:nvSpPr>
            <p:cNvPr id="352" name="Circle"/>
            <p:cNvSpPr/>
            <p:nvPr/>
          </p:nvSpPr>
          <p:spPr>
            <a:xfrm>
              <a:off x="4979651" y="0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Equation"/>
                <p:cNvSpPr txBox="1"/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5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blipFill>
                  <a:blip r:embed="rId11"/>
                  <a:stretch>
                    <a:fillRect r="-2318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4" name="Line"/>
            <p:cNvSpPr/>
            <p:nvPr/>
          </p:nvSpPr>
          <p:spPr>
            <a:xfrm>
              <a:off x="0" y="10383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55" name="Line"/>
            <p:cNvSpPr/>
            <p:nvPr/>
          </p:nvSpPr>
          <p:spPr>
            <a:xfrm flipV="1">
              <a:off x="46356" y="115492"/>
              <a:ext cx="5097237" cy="146944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56" name="Line"/>
            <p:cNvSpPr/>
            <p:nvPr/>
          </p:nvSpPr>
          <p:spPr>
            <a:xfrm flipV="1">
              <a:off x="92427" y="128283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62" name="Group"/>
          <p:cNvGrpSpPr/>
          <p:nvPr/>
        </p:nvGrpSpPr>
        <p:grpSpPr>
          <a:xfrm>
            <a:off x="9568040" y="6122630"/>
            <a:ext cx="6266866" cy="3089659"/>
            <a:chOff x="0" y="0"/>
            <a:chExt cx="6266864" cy="3089657"/>
          </a:xfrm>
        </p:grpSpPr>
        <p:sp>
          <p:nvSpPr>
            <p:cNvPr id="358" name="Circle"/>
            <p:cNvSpPr/>
            <p:nvPr/>
          </p:nvSpPr>
          <p:spPr>
            <a:xfrm>
              <a:off x="5001814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" name="Equation"/>
                <p:cNvSpPr txBox="1"/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5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blipFill>
                  <a:blip r:embed="rId12"/>
                  <a:stretch>
                    <a:fillRect r="-2835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0" name="Line"/>
            <p:cNvSpPr/>
            <p:nvPr/>
          </p:nvSpPr>
          <p:spPr>
            <a:xfrm>
              <a:off x="0" y="12699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1" name="Line"/>
            <p:cNvSpPr/>
            <p:nvPr/>
          </p:nvSpPr>
          <p:spPr>
            <a:xfrm flipV="1">
              <a:off x="72274" y="173504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68" name="Group"/>
          <p:cNvGrpSpPr/>
          <p:nvPr/>
        </p:nvGrpSpPr>
        <p:grpSpPr>
          <a:xfrm>
            <a:off x="9590203" y="3330858"/>
            <a:ext cx="6262124" cy="7303336"/>
            <a:chOff x="0" y="0"/>
            <a:chExt cx="6262123" cy="7303334"/>
          </a:xfrm>
        </p:grpSpPr>
        <p:sp>
          <p:nvSpPr>
            <p:cNvPr id="363" name="Circle"/>
            <p:cNvSpPr/>
            <p:nvPr/>
          </p:nvSpPr>
          <p:spPr>
            <a:xfrm>
              <a:off x="4979651" y="4250042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4" name="Equation"/>
                <p:cNvSpPr txBox="1"/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6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blipFill>
                  <a:blip r:embed="rId13"/>
                  <a:stretch>
                    <a:fillRect r="-23188" b="-7121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5" name="Line"/>
            <p:cNvSpPr/>
            <p:nvPr/>
          </p:nvSpPr>
          <p:spPr>
            <a:xfrm flipV="1">
              <a:off x="36185" y="4387180"/>
              <a:ext cx="5022516" cy="291615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6" name="Line"/>
            <p:cNvSpPr/>
            <p:nvPr/>
          </p:nvSpPr>
          <p:spPr>
            <a:xfrm>
              <a:off x="44872" y="1479425"/>
              <a:ext cx="5028762" cy="29024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7" name="Line"/>
            <p:cNvSpPr/>
            <p:nvPr/>
          </p:nvSpPr>
          <p:spPr>
            <a:xfrm>
              <a:off x="-1" y="-1"/>
              <a:ext cx="5070744" cy="43674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72" name="Group"/>
          <p:cNvGrpSpPr/>
          <p:nvPr/>
        </p:nvGrpSpPr>
        <p:grpSpPr>
          <a:xfrm>
            <a:off x="9609656" y="9039172"/>
            <a:ext cx="6242672" cy="1599457"/>
            <a:chOff x="0" y="0"/>
            <a:chExt cx="6242670" cy="1599456"/>
          </a:xfrm>
        </p:grpSpPr>
        <p:sp>
          <p:nvSpPr>
            <p:cNvPr id="369" name="Circle"/>
            <p:cNvSpPr/>
            <p:nvPr/>
          </p:nvSpPr>
          <p:spPr>
            <a:xfrm>
              <a:off x="4960198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Equation"/>
                <p:cNvSpPr txBox="1"/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7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blipFill>
                  <a:blip r:embed="rId14"/>
                  <a:stretch>
                    <a:fillRect r="-29851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1" name="Line"/>
            <p:cNvSpPr/>
            <p:nvPr/>
          </p:nvSpPr>
          <p:spPr>
            <a:xfrm flipV="1">
              <a:off x="0" y="125342"/>
              <a:ext cx="5102513" cy="147411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73" name="Circle"/>
          <p:cNvSpPr/>
          <p:nvPr/>
        </p:nvSpPr>
        <p:spPr>
          <a:xfrm>
            <a:off x="9403397" y="6017498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78" name="Group"/>
          <p:cNvGrpSpPr/>
          <p:nvPr/>
        </p:nvGrpSpPr>
        <p:grpSpPr>
          <a:xfrm>
            <a:off x="9591472" y="3352223"/>
            <a:ext cx="6291548" cy="7566323"/>
            <a:chOff x="0" y="0"/>
            <a:chExt cx="6291547" cy="7566322"/>
          </a:xfrm>
        </p:grpSpPr>
        <p:sp>
          <p:nvSpPr>
            <p:cNvPr id="374" name="Circle"/>
            <p:cNvSpPr/>
            <p:nvPr/>
          </p:nvSpPr>
          <p:spPr>
            <a:xfrm>
              <a:off x="4978382" y="714521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Equation"/>
                <p:cNvSpPr txBox="1"/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7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blipFill>
                  <a:blip r:embed="rId15"/>
                  <a:stretch>
                    <a:fillRect r="-27536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6" name="Line"/>
            <p:cNvSpPr/>
            <p:nvPr/>
          </p:nvSpPr>
          <p:spPr>
            <a:xfrm>
              <a:off x="0" y="0"/>
              <a:ext cx="5071424" cy="725852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77" name="Line"/>
            <p:cNvSpPr/>
            <p:nvPr/>
          </p:nvSpPr>
          <p:spPr>
            <a:xfrm>
              <a:off x="6407" y="7284227"/>
              <a:ext cx="507132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79" name="Circle"/>
          <p:cNvSpPr/>
          <p:nvPr/>
        </p:nvSpPr>
        <p:spPr>
          <a:xfrm>
            <a:off x="9387847" y="3087256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0" name="Circle"/>
          <p:cNvSpPr/>
          <p:nvPr/>
        </p:nvSpPr>
        <p:spPr>
          <a:xfrm>
            <a:off x="9403397" y="10388035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83" name="Group"/>
          <p:cNvGrpSpPr/>
          <p:nvPr/>
        </p:nvGrpSpPr>
        <p:grpSpPr>
          <a:xfrm>
            <a:off x="14889917" y="11362511"/>
            <a:ext cx="1792918" cy="989132"/>
            <a:chOff x="0" y="0"/>
            <a:chExt cx="1792917" cy="989131"/>
          </a:xfrm>
        </p:grpSpPr>
        <p:sp>
          <p:nvSpPr>
            <p:cNvPr id="381" name="Dice"/>
            <p:cNvSpPr/>
            <p:nvPr/>
          </p:nvSpPr>
          <p:spPr>
            <a:xfrm rot="7204427">
              <a:off x="978170" y="140453"/>
              <a:ext cx="649535" cy="75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10799" y="0"/>
                  </a:moveTo>
                  <a:cubicBezTo>
                    <a:pt x="10349" y="0"/>
                    <a:pt x="9901" y="98"/>
                    <a:pt x="9496" y="293"/>
                  </a:cubicBezTo>
                  <a:lnTo>
                    <a:pt x="1179" y="4309"/>
                  </a:lnTo>
                  <a:cubicBezTo>
                    <a:pt x="660" y="4560"/>
                    <a:pt x="660" y="5199"/>
                    <a:pt x="1179" y="5449"/>
                  </a:cubicBezTo>
                  <a:lnTo>
                    <a:pt x="9125" y="9287"/>
                  </a:lnTo>
                  <a:cubicBezTo>
                    <a:pt x="10164" y="9788"/>
                    <a:pt x="11435" y="9788"/>
                    <a:pt x="12473" y="9287"/>
                  </a:cubicBezTo>
                  <a:lnTo>
                    <a:pt x="20419" y="5449"/>
                  </a:lnTo>
                  <a:cubicBezTo>
                    <a:pt x="20939" y="5199"/>
                    <a:pt x="20939" y="4560"/>
                    <a:pt x="20419" y="4309"/>
                  </a:cubicBezTo>
                  <a:lnTo>
                    <a:pt x="12104" y="293"/>
                  </a:lnTo>
                  <a:cubicBezTo>
                    <a:pt x="11699" y="98"/>
                    <a:pt x="11249" y="0"/>
                    <a:pt x="10799" y="0"/>
                  </a:cubicBezTo>
                  <a:close/>
                  <a:moveTo>
                    <a:pt x="10799" y="4132"/>
                  </a:moveTo>
                  <a:cubicBezTo>
                    <a:pt x="11133" y="4132"/>
                    <a:pt x="11467" y="4195"/>
                    <a:pt x="11723" y="4318"/>
                  </a:cubicBezTo>
                  <a:cubicBezTo>
                    <a:pt x="12233" y="4564"/>
                    <a:pt x="12233" y="4964"/>
                    <a:pt x="11723" y="5210"/>
                  </a:cubicBezTo>
                  <a:cubicBezTo>
                    <a:pt x="11212" y="5456"/>
                    <a:pt x="10386" y="5456"/>
                    <a:pt x="9876" y="5210"/>
                  </a:cubicBezTo>
                  <a:cubicBezTo>
                    <a:pt x="9365" y="4964"/>
                    <a:pt x="9365" y="4564"/>
                    <a:pt x="9876" y="4318"/>
                  </a:cubicBezTo>
                  <a:cubicBezTo>
                    <a:pt x="10131" y="4195"/>
                    <a:pt x="10465" y="4132"/>
                    <a:pt x="10799" y="4132"/>
                  </a:cubicBezTo>
                  <a:close/>
                  <a:moveTo>
                    <a:pt x="751" y="6059"/>
                  </a:moveTo>
                  <a:cubicBezTo>
                    <a:pt x="356" y="6067"/>
                    <a:pt x="0" y="6338"/>
                    <a:pt x="0" y="6713"/>
                  </a:cubicBezTo>
                  <a:lnTo>
                    <a:pt x="0" y="15191"/>
                  </a:lnTo>
                  <a:cubicBezTo>
                    <a:pt x="0" y="15970"/>
                    <a:pt x="471" y="16694"/>
                    <a:pt x="1248" y="17105"/>
                  </a:cubicBezTo>
                  <a:lnTo>
                    <a:pt x="9225" y="21329"/>
                  </a:lnTo>
                  <a:cubicBezTo>
                    <a:pt x="9737" y="21600"/>
                    <a:pt x="10398" y="21287"/>
                    <a:pt x="10398" y="20773"/>
                  </a:cubicBezTo>
                  <a:lnTo>
                    <a:pt x="10398" y="12278"/>
                  </a:lnTo>
                  <a:cubicBezTo>
                    <a:pt x="10398" y="11234"/>
                    <a:pt x="9739" y="10271"/>
                    <a:pt x="8671" y="9759"/>
                  </a:cubicBezTo>
                  <a:lnTo>
                    <a:pt x="1146" y="6144"/>
                  </a:lnTo>
                  <a:cubicBezTo>
                    <a:pt x="1017" y="6083"/>
                    <a:pt x="882" y="6056"/>
                    <a:pt x="751" y="6059"/>
                  </a:cubicBezTo>
                  <a:close/>
                  <a:moveTo>
                    <a:pt x="20849" y="6059"/>
                  </a:moveTo>
                  <a:cubicBezTo>
                    <a:pt x="20718" y="6056"/>
                    <a:pt x="20581" y="6083"/>
                    <a:pt x="20452" y="6144"/>
                  </a:cubicBezTo>
                  <a:lnTo>
                    <a:pt x="12929" y="9759"/>
                  </a:lnTo>
                  <a:cubicBezTo>
                    <a:pt x="11861" y="10271"/>
                    <a:pt x="11200" y="11234"/>
                    <a:pt x="11200" y="12278"/>
                  </a:cubicBezTo>
                  <a:lnTo>
                    <a:pt x="11200" y="20773"/>
                  </a:lnTo>
                  <a:cubicBezTo>
                    <a:pt x="11200" y="21287"/>
                    <a:pt x="11863" y="21600"/>
                    <a:pt x="12375" y="21329"/>
                  </a:cubicBezTo>
                  <a:lnTo>
                    <a:pt x="20350" y="17105"/>
                  </a:lnTo>
                  <a:cubicBezTo>
                    <a:pt x="21127" y="16694"/>
                    <a:pt x="21600" y="15970"/>
                    <a:pt x="21600" y="15191"/>
                  </a:cubicBezTo>
                  <a:lnTo>
                    <a:pt x="21600" y="6713"/>
                  </a:lnTo>
                  <a:cubicBezTo>
                    <a:pt x="21600" y="6338"/>
                    <a:pt x="21244" y="6067"/>
                    <a:pt x="20849" y="6059"/>
                  </a:cubicBezTo>
                  <a:close/>
                  <a:moveTo>
                    <a:pt x="1745" y="8061"/>
                  </a:moveTo>
                  <a:cubicBezTo>
                    <a:pt x="1851" y="8064"/>
                    <a:pt x="1968" y="8093"/>
                    <a:pt x="2091" y="8152"/>
                  </a:cubicBezTo>
                  <a:cubicBezTo>
                    <a:pt x="2582" y="8385"/>
                    <a:pt x="2981" y="8996"/>
                    <a:pt x="2981" y="9516"/>
                  </a:cubicBezTo>
                  <a:cubicBezTo>
                    <a:pt x="2981" y="10036"/>
                    <a:pt x="2582" y="10264"/>
                    <a:pt x="2091" y="10027"/>
                  </a:cubicBezTo>
                  <a:cubicBezTo>
                    <a:pt x="1600" y="9790"/>
                    <a:pt x="1201" y="9181"/>
                    <a:pt x="1201" y="8665"/>
                  </a:cubicBezTo>
                  <a:cubicBezTo>
                    <a:pt x="1201" y="8279"/>
                    <a:pt x="1426" y="8052"/>
                    <a:pt x="1745" y="8061"/>
                  </a:cubicBezTo>
                  <a:close/>
                  <a:moveTo>
                    <a:pt x="19855" y="8061"/>
                  </a:moveTo>
                  <a:cubicBezTo>
                    <a:pt x="20174" y="8052"/>
                    <a:pt x="20397" y="8279"/>
                    <a:pt x="20397" y="8665"/>
                  </a:cubicBezTo>
                  <a:cubicBezTo>
                    <a:pt x="20397" y="9181"/>
                    <a:pt x="20000" y="9790"/>
                    <a:pt x="19509" y="10027"/>
                  </a:cubicBezTo>
                  <a:cubicBezTo>
                    <a:pt x="19018" y="10264"/>
                    <a:pt x="18619" y="10036"/>
                    <a:pt x="18619" y="9516"/>
                  </a:cubicBezTo>
                  <a:cubicBezTo>
                    <a:pt x="18619" y="8996"/>
                    <a:pt x="19018" y="8385"/>
                    <a:pt x="19509" y="8152"/>
                  </a:cubicBezTo>
                  <a:cubicBezTo>
                    <a:pt x="19632" y="8093"/>
                    <a:pt x="19749" y="8064"/>
                    <a:pt x="19855" y="8061"/>
                  </a:cubicBezTo>
                  <a:close/>
                  <a:moveTo>
                    <a:pt x="16882" y="12655"/>
                  </a:moveTo>
                  <a:cubicBezTo>
                    <a:pt x="17201" y="12639"/>
                    <a:pt x="17425" y="12864"/>
                    <a:pt x="17425" y="13256"/>
                  </a:cubicBezTo>
                  <a:cubicBezTo>
                    <a:pt x="17425" y="13779"/>
                    <a:pt x="17028" y="14404"/>
                    <a:pt x="16536" y="14654"/>
                  </a:cubicBezTo>
                  <a:cubicBezTo>
                    <a:pt x="16045" y="14905"/>
                    <a:pt x="15646" y="14682"/>
                    <a:pt x="15646" y="14155"/>
                  </a:cubicBezTo>
                  <a:cubicBezTo>
                    <a:pt x="15646" y="13628"/>
                    <a:pt x="16045" y="13000"/>
                    <a:pt x="16536" y="12754"/>
                  </a:cubicBezTo>
                  <a:cubicBezTo>
                    <a:pt x="16659" y="12692"/>
                    <a:pt x="16776" y="12660"/>
                    <a:pt x="16882" y="12655"/>
                  </a:cubicBezTo>
                  <a:close/>
                  <a:moveTo>
                    <a:pt x="7689" y="17371"/>
                  </a:moveTo>
                  <a:cubicBezTo>
                    <a:pt x="7795" y="17379"/>
                    <a:pt x="7914" y="17414"/>
                    <a:pt x="8036" y="17478"/>
                  </a:cubicBezTo>
                  <a:cubicBezTo>
                    <a:pt x="8528" y="17738"/>
                    <a:pt x="8925" y="18381"/>
                    <a:pt x="8925" y="18915"/>
                  </a:cubicBezTo>
                  <a:cubicBezTo>
                    <a:pt x="8925" y="19448"/>
                    <a:pt x="8528" y="19665"/>
                    <a:pt x="8036" y="19402"/>
                  </a:cubicBezTo>
                  <a:cubicBezTo>
                    <a:pt x="7545" y="19139"/>
                    <a:pt x="7146" y="18498"/>
                    <a:pt x="7146" y="17969"/>
                  </a:cubicBezTo>
                  <a:cubicBezTo>
                    <a:pt x="7146" y="17572"/>
                    <a:pt x="7369" y="17349"/>
                    <a:pt x="7689" y="17371"/>
                  </a:cubicBezTo>
                  <a:close/>
                  <a:moveTo>
                    <a:pt x="13909" y="17371"/>
                  </a:moveTo>
                  <a:cubicBezTo>
                    <a:pt x="14229" y="17349"/>
                    <a:pt x="14454" y="17572"/>
                    <a:pt x="14454" y="17969"/>
                  </a:cubicBezTo>
                  <a:cubicBezTo>
                    <a:pt x="14454" y="18498"/>
                    <a:pt x="14055" y="19139"/>
                    <a:pt x="13564" y="19402"/>
                  </a:cubicBezTo>
                  <a:cubicBezTo>
                    <a:pt x="13072" y="19665"/>
                    <a:pt x="12674" y="19448"/>
                    <a:pt x="12674" y="18915"/>
                  </a:cubicBezTo>
                  <a:cubicBezTo>
                    <a:pt x="12674" y="18381"/>
                    <a:pt x="13072" y="17738"/>
                    <a:pt x="13564" y="17478"/>
                  </a:cubicBezTo>
                  <a:cubicBezTo>
                    <a:pt x="13686" y="17414"/>
                    <a:pt x="13803" y="17379"/>
                    <a:pt x="13909" y="173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2" name="Dice"/>
            <p:cNvSpPr/>
            <p:nvPr/>
          </p:nvSpPr>
          <p:spPr>
            <a:xfrm rot="14867325">
              <a:off x="148082" y="65473"/>
              <a:ext cx="649534" cy="75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10799" y="0"/>
                  </a:moveTo>
                  <a:cubicBezTo>
                    <a:pt x="10349" y="0"/>
                    <a:pt x="9901" y="98"/>
                    <a:pt x="9496" y="293"/>
                  </a:cubicBezTo>
                  <a:lnTo>
                    <a:pt x="1179" y="4309"/>
                  </a:lnTo>
                  <a:cubicBezTo>
                    <a:pt x="660" y="4560"/>
                    <a:pt x="660" y="5199"/>
                    <a:pt x="1179" y="5449"/>
                  </a:cubicBezTo>
                  <a:lnTo>
                    <a:pt x="9125" y="9287"/>
                  </a:lnTo>
                  <a:cubicBezTo>
                    <a:pt x="10164" y="9788"/>
                    <a:pt x="11435" y="9788"/>
                    <a:pt x="12473" y="9287"/>
                  </a:cubicBezTo>
                  <a:lnTo>
                    <a:pt x="20419" y="5449"/>
                  </a:lnTo>
                  <a:cubicBezTo>
                    <a:pt x="20939" y="5199"/>
                    <a:pt x="20939" y="4560"/>
                    <a:pt x="20419" y="4309"/>
                  </a:cubicBezTo>
                  <a:lnTo>
                    <a:pt x="12104" y="293"/>
                  </a:lnTo>
                  <a:cubicBezTo>
                    <a:pt x="11699" y="98"/>
                    <a:pt x="11249" y="0"/>
                    <a:pt x="10799" y="0"/>
                  </a:cubicBezTo>
                  <a:close/>
                  <a:moveTo>
                    <a:pt x="10799" y="1150"/>
                  </a:moveTo>
                  <a:cubicBezTo>
                    <a:pt x="11133" y="1150"/>
                    <a:pt x="11467" y="1213"/>
                    <a:pt x="11723" y="1336"/>
                  </a:cubicBezTo>
                  <a:cubicBezTo>
                    <a:pt x="12233" y="1582"/>
                    <a:pt x="12233" y="1980"/>
                    <a:pt x="11723" y="2227"/>
                  </a:cubicBezTo>
                  <a:cubicBezTo>
                    <a:pt x="11212" y="2473"/>
                    <a:pt x="10386" y="2473"/>
                    <a:pt x="9876" y="2227"/>
                  </a:cubicBezTo>
                  <a:cubicBezTo>
                    <a:pt x="9365" y="1980"/>
                    <a:pt x="9365" y="1582"/>
                    <a:pt x="9876" y="1336"/>
                  </a:cubicBezTo>
                  <a:cubicBezTo>
                    <a:pt x="10131" y="1213"/>
                    <a:pt x="10465" y="1150"/>
                    <a:pt x="10799" y="1150"/>
                  </a:cubicBezTo>
                  <a:close/>
                  <a:moveTo>
                    <a:pt x="4625" y="4132"/>
                  </a:moveTo>
                  <a:cubicBezTo>
                    <a:pt x="4960" y="4132"/>
                    <a:pt x="5294" y="4195"/>
                    <a:pt x="5549" y="4318"/>
                  </a:cubicBezTo>
                  <a:cubicBezTo>
                    <a:pt x="6059" y="4564"/>
                    <a:pt x="6059" y="4964"/>
                    <a:pt x="5549" y="5210"/>
                  </a:cubicBezTo>
                  <a:cubicBezTo>
                    <a:pt x="5039" y="5456"/>
                    <a:pt x="4212" y="5456"/>
                    <a:pt x="3702" y="5210"/>
                  </a:cubicBezTo>
                  <a:cubicBezTo>
                    <a:pt x="3192" y="4964"/>
                    <a:pt x="3192" y="4564"/>
                    <a:pt x="3702" y="4318"/>
                  </a:cubicBezTo>
                  <a:cubicBezTo>
                    <a:pt x="3957" y="4195"/>
                    <a:pt x="4291" y="4132"/>
                    <a:pt x="4625" y="4132"/>
                  </a:cubicBezTo>
                  <a:close/>
                  <a:moveTo>
                    <a:pt x="10799" y="4132"/>
                  </a:moveTo>
                  <a:cubicBezTo>
                    <a:pt x="11133" y="4132"/>
                    <a:pt x="11467" y="4195"/>
                    <a:pt x="11723" y="4318"/>
                  </a:cubicBezTo>
                  <a:cubicBezTo>
                    <a:pt x="12233" y="4564"/>
                    <a:pt x="12233" y="4964"/>
                    <a:pt x="11723" y="5210"/>
                  </a:cubicBezTo>
                  <a:cubicBezTo>
                    <a:pt x="11212" y="5456"/>
                    <a:pt x="10386" y="5456"/>
                    <a:pt x="9876" y="5210"/>
                  </a:cubicBezTo>
                  <a:cubicBezTo>
                    <a:pt x="9365" y="4964"/>
                    <a:pt x="9365" y="4564"/>
                    <a:pt x="9876" y="4318"/>
                  </a:cubicBezTo>
                  <a:cubicBezTo>
                    <a:pt x="10131" y="4195"/>
                    <a:pt x="10465" y="4132"/>
                    <a:pt x="10799" y="4132"/>
                  </a:cubicBezTo>
                  <a:close/>
                  <a:moveTo>
                    <a:pt x="16973" y="4132"/>
                  </a:moveTo>
                  <a:cubicBezTo>
                    <a:pt x="17307" y="4132"/>
                    <a:pt x="17641" y="4195"/>
                    <a:pt x="17896" y="4318"/>
                  </a:cubicBezTo>
                  <a:cubicBezTo>
                    <a:pt x="18406" y="4564"/>
                    <a:pt x="18406" y="4964"/>
                    <a:pt x="17896" y="5210"/>
                  </a:cubicBezTo>
                  <a:cubicBezTo>
                    <a:pt x="17386" y="5456"/>
                    <a:pt x="16559" y="5456"/>
                    <a:pt x="16049" y="5210"/>
                  </a:cubicBezTo>
                  <a:cubicBezTo>
                    <a:pt x="15539" y="4964"/>
                    <a:pt x="15539" y="4564"/>
                    <a:pt x="16049" y="4318"/>
                  </a:cubicBezTo>
                  <a:cubicBezTo>
                    <a:pt x="16304" y="4195"/>
                    <a:pt x="16638" y="4132"/>
                    <a:pt x="16973" y="4132"/>
                  </a:cubicBezTo>
                  <a:close/>
                  <a:moveTo>
                    <a:pt x="751" y="6059"/>
                  </a:moveTo>
                  <a:cubicBezTo>
                    <a:pt x="356" y="6067"/>
                    <a:pt x="0" y="6338"/>
                    <a:pt x="0" y="6713"/>
                  </a:cubicBezTo>
                  <a:lnTo>
                    <a:pt x="0" y="15191"/>
                  </a:lnTo>
                  <a:cubicBezTo>
                    <a:pt x="0" y="15970"/>
                    <a:pt x="471" y="16694"/>
                    <a:pt x="1248" y="17105"/>
                  </a:cubicBezTo>
                  <a:lnTo>
                    <a:pt x="9225" y="21329"/>
                  </a:lnTo>
                  <a:cubicBezTo>
                    <a:pt x="9737" y="21600"/>
                    <a:pt x="10398" y="21287"/>
                    <a:pt x="10398" y="20773"/>
                  </a:cubicBezTo>
                  <a:lnTo>
                    <a:pt x="10398" y="12278"/>
                  </a:lnTo>
                  <a:cubicBezTo>
                    <a:pt x="10398" y="11234"/>
                    <a:pt x="9739" y="10271"/>
                    <a:pt x="8671" y="9759"/>
                  </a:cubicBezTo>
                  <a:lnTo>
                    <a:pt x="1146" y="6144"/>
                  </a:lnTo>
                  <a:cubicBezTo>
                    <a:pt x="1017" y="6083"/>
                    <a:pt x="882" y="6056"/>
                    <a:pt x="751" y="6059"/>
                  </a:cubicBezTo>
                  <a:close/>
                  <a:moveTo>
                    <a:pt x="20847" y="6059"/>
                  </a:moveTo>
                  <a:cubicBezTo>
                    <a:pt x="20716" y="6056"/>
                    <a:pt x="20581" y="6083"/>
                    <a:pt x="20453" y="6144"/>
                  </a:cubicBezTo>
                  <a:lnTo>
                    <a:pt x="12927" y="9759"/>
                  </a:lnTo>
                  <a:cubicBezTo>
                    <a:pt x="11859" y="10271"/>
                    <a:pt x="11200" y="11234"/>
                    <a:pt x="11200" y="12278"/>
                  </a:cubicBezTo>
                  <a:lnTo>
                    <a:pt x="11200" y="20773"/>
                  </a:lnTo>
                  <a:cubicBezTo>
                    <a:pt x="11200" y="21287"/>
                    <a:pt x="11863" y="21600"/>
                    <a:pt x="12375" y="21329"/>
                  </a:cubicBezTo>
                  <a:lnTo>
                    <a:pt x="20350" y="17105"/>
                  </a:lnTo>
                  <a:cubicBezTo>
                    <a:pt x="21127" y="16694"/>
                    <a:pt x="21600" y="15970"/>
                    <a:pt x="21600" y="15191"/>
                  </a:cubicBezTo>
                  <a:lnTo>
                    <a:pt x="21600" y="6713"/>
                  </a:lnTo>
                  <a:cubicBezTo>
                    <a:pt x="21600" y="6338"/>
                    <a:pt x="21242" y="6067"/>
                    <a:pt x="20847" y="6059"/>
                  </a:cubicBezTo>
                  <a:close/>
                  <a:moveTo>
                    <a:pt x="10799" y="7115"/>
                  </a:moveTo>
                  <a:cubicBezTo>
                    <a:pt x="11133" y="7115"/>
                    <a:pt x="11467" y="7176"/>
                    <a:pt x="11723" y="7299"/>
                  </a:cubicBezTo>
                  <a:cubicBezTo>
                    <a:pt x="12233" y="7546"/>
                    <a:pt x="12233" y="7945"/>
                    <a:pt x="11723" y="8192"/>
                  </a:cubicBezTo>
                  <a:cubicBezTo>
                    <a:pt x="11212" y="8438"/>
                    <a:pt x="10386" y="8438"/>
                    <a:pt x="9876" y="8192"/>
                  </a:cubicBezTo>
                  <a:cubicBezTo>
                    <a:pt x="9365" y="7945"/>
                    <a:pt x="9365" y="7546"/>
                    <a:pt x="9876" y="7299"/>
                  </a:cubicBezTo>
                  <a:cubicBezTo>
                    <a:pt x="10131" y="7176"/>
                    <a:pt x="10465" y="7115"/>
                    <a:pt x="10799" y="7115"/>
                  </a:cubicBezTo>
                  <a:close/>
                  <a:moveTo>
                    <a:pt x="1745" y="8061"/>
                  </a:moveTo>
                  <a:cubicBezTo>
                    <a:pt x="1851" y="8064"/>
                    <a:pt x="1968" y="8093"/>
                    <a:pt x="2091" y="8152"/>
                  </a:cubicBezTo>
                  <a:cubicBezTo>
                    <a:pt x="2582" y="8385"/>
                    <a:pt x="2979" y="8996"/>
                    <a:pt x="2979" y="9516"/>
                  </a:cubicBezTo>
                  <a:cubicBezTo>
                    <a:pt x="2979" y="10036"/>
                    <a:pt x="2582" y="10264"/>
                    <a:pt x="2091" y="10027"/>
                  </a:cubicBezTo>
                  <a:cubicBezTo>
                    <a:pt x="1600" y="9790"/>
                    <a:pt x="1201" y="9181"/>
                    <a:pt x="1201" y="8665"/>
                  </a:cubicBezTo>
                  <a:cubicBezTo>
                    <a:pt x="1201" y="8279"/>
                    <a:pt x="1426" y="8052"/>
                    <a:pt x="1745" y="8061"/>
                  </a:cubicBezTo>
                  <a:close/>
                  <a:moveTo>
                    <a:pt x="19855" y="8061"/>
                  </a:moveTo>
                  <a:cubicBezTo>
                    <a:pt x="20174" y="8052"/>
                    <a:pt x="20397" y="8279"/>
                    <a:pt x="20397" y="8665"/>
                  </a:cubicBezTo>
                  <a:cubicBezTo>
                    <a:pt x="20397" y="9181"/>
                    <a:pt x="19999" y="9790"/>
                    <a:pt x="19507" y="10027"/>
                  </a:cubicBezTo>
                  <a:cubicBezTo>
                    <a:pt x="19016" y="10264"/>
                    <a:pt x="18619" y="10036"/>
                    <a:pt x="18619" y="9516"/>
                  </a:cubicBezTo>
                  <a:cubicBezTo>
                    <a:pt x="18619" y="8996"/>
                    <a:pt x="19016" y="8385"/>
                    <a:pt x="19507" y="8152"/>
                  </a:cubicBezTo>
                  <a:cubicBezTo>
                    <a:pt x="19630" y="8093"/>
                    <a:pt x="19749" y="8064"/>
                    <a:pt x="19855" y="8061"/>
                  </a:cubicBezTo>
                  <a:close/>
                  <a:moveTo>
                    <a:pt x="7689" y="10947"/>
                  </a:moveTo>
                  <a:cubicBezTo>
                    <a:pt x="7795" y="10952"/>
                    <a:pt x="7912" y="10983"/>
                    <a:pt x="8034" y="11044"/>
                  </a:cubicBezTo>
                  <a:cubicBezTo>
                    <a:pt x="8526" y="11290"/>
                    <a:pt x="8925" y="11922"/>
                    <a:pt x="8925" y="12456"/>
                  </a:cubicBezTo>
                  <a:cubicBezTo>
                    <a:pt x="8925" y="12989"/>
                    <a:pt x="8526" y="13219"/>
                    <a:pt x="8034" y="12970"/>
                  </a:cubicBezTo>
                  <a:cubicBezTo>
                    <a:pt x="7543" y="12721"/>
                    <a:pt x="7146" y="12090"/>
                    <a:pt x="7146" y="11560"/>
                  </a:cubicBezTo>
                  <a:cubicBezTo>
                    <a:pt x="7146" y="11163"/>
                    <a:pt x="7369" y="10934"/>
                    <a:pt x="7689" y="10947"/>
                  </a:cubicBezTo>
                  <a:close/>
                  <a:moveTo>
                    <a:pt x="13909" y="10947"/>
                  </a:moveTo>
                  <a:cubicBezTo>
                    <a:pt x="14229" y="10934"/>
                    <a:pt x="14452" y="11163"/>
                    <a:pt x="14452" y="11560"/>
                  </a:cubicBezTo>
                  <a:cubicBezTo>
                    <a:pt x="14452" y="12090"/>
                    <a:pt x="14055" y="12721"/>
                    <a:pt x="13564" y="12970"/>
                  </a:cubicBezTo>
                  <a:cubicBezTo>
                    <a:pt x="13072" y="13219"/>
                    <a:pt x="12674" y="12989"/>
                    <a:pt x="12674" y="12456"/>
                  </a:cubicBezTo>
                  <a:cubicBezTo>
                    <a:pt x="12674" y="11922"/>
                    <a:pt x="13072" y="11290"/>
                    <a:pt x="13564" y="11044"/>
                  </a:cubicBezTo>
                  <a:cubicBezTo>
                    <a:pt x="13686" y="10983"/>
                    <a:pt x="13803" y="10952"/>
                    <a:pt x="13909" y="10947"/>
                  </a:cubicBezTo>
                  <a:close/>
                  <a:moveTo>
                    <a:pt x="1745" y="11188"/>
                  </a:moveTo>
                  <a:cubicBezTo>
                    <a:pt x="1851" y="11193"/>
                    <a:pt x="1968" y="11224"/>
                    <a:pt x="2091" y="11284"/>
                  </a:cubicBezTo>
                  <a:cubicBezTo>
                    <a:pt x="2582" y="11524"/>
                    <a:pt x="2979" y="12142"/>
                    <a:pt x="2979" y="12662"/>
                  </a:cubicBezTo>
                  <a:cubicBezTo>
                    <a:pt x="2979" y="13181"/>
                    <a:pt x="2582" y="13403"/>
                    <a:pt x="2091" y="13159"/>
                  </a:cubicBezTo>
                  <a:cubicBezTo>
                    <a:pt x="1600" y="12915"/>
                    <a:pt x="1201" y="12300"/>
                    <a:pt x="1201" y="11784"/>
                  </a:cubicBezTo>
                  <a:cubicBezTo>
                    <a:pt x="1201" y="11398"/>
                    <a:pt x="1426" y="11175"/>
                    <a:pt x="1745" y="11188"/>
                  </a:cubicBezTo>
                  <a:close/>
                  <a:moveTo>
                    <a:pt x="7689" y="14158"/>
                  </a:moveTo>
                  <a:cubicBezTo>
                    <a:pt x="7795" y="14164"/>
                    <a:pt x="7912" y="14198"/>
                    <a:pt x="8034" y="14261"/>
                  </a:cubicBezTo>
                  <a:cubicBezTo>
                    <a:pt x="8526" y="14513"/>
                    <a:pt x="8925" y="15152"/>
                    <a:pt x="8925" y="15685"/>
                  </a:cubicBezTo>
                  <a:cubicBezTo>
                    <a:pt x="8925" y="16219"/>
                    <a:pt x="8526" y="16443"/>
                    <a:pt x="8034" y="16186"/>
                  </a:cubicBezTo>
                  <a:cubicBezTo>
                    <a:pt x="7543" y="15930"/>
                    <a:pt x="7146" y="15294"/>
                    <a:pt x="7146" y="14764"/>
                  </a:cubicBezTo>
                  <a:cubicBezTo>
                    <a:pt x="7146" y="14367"/>
                    <a:pt x="7369" y="14141"/>
                    <a:pt x="7689" y="14158"/>
                  </a:cubicBezTo>
                  <a:close/>
                  <a:moveTo>
                    <a:pt x="1745" y="14317"/>
                  </a:moveTo>
                  <a:cubicBezTo>
                    <a:pt x="1851" y="14324"/>
                    <a:pt x="1968" y="14356"/>
                    <a:pt x="2091" y="14418"/>
                  </a:cubicBezTo>
                  <a:cubicBezTo>
                    <a:pt x="2582" y="14665"/>
                    <a:pt x="2979" y="15288"/>
                    <a:pt x="2979" y="15807"/>
                  </a:cubicBezTo>
                  <a:cubicBezTo>
                    <a:pt x="2979" y="16327"/>
                    <a:pt x="2582" y="16543"/>
                    <a:pt x="2091" y="16291"/>
                  </a:cubicBezTo>
                  <a:cubicBezTo>
                    <a:pt x="1600" y="16041"/>
                    <a:pt x="1201" y="15421"/>
                    <a:pt x="1201" y="14905"/>
                  </a:cubicBezTo>
                  <a:cubicBezTo>
                    <a:pt x="1201" y="14518"/>
                    <a:pt x="1426" y="14299"/>
                    <a:pt x="1745" y="14317"/>
                  </a:cubicBezTo>
                  <a:close/>
                  <a:moveTo>
                    <a:pt x="19855" y="14317"/>
                  </a:moveTo>
                  <a:cubicBezTo>
                    <a:pt x="20174" y="14299"/>
                    <a:pt x="20397" y="14518"/>
                    <a:pt x="20397" y="14905"/>
                  </a:cubicBezTo>
                  <a:cubicBezTo>
                    <a:pt x="20397" y="15421"/>
                    <a:pt x="19999" y="16041"/>
                    <a:pt x="19507" y="16291"/>
                  </a:cubicBezTo>
                  <a:cubicBezTo>
                    <a:pt x="19016" y="16543"/>
                    <a:pt x="18619" y="16326"/>
                    <a:pt x="18619" y="15806"/>
                  </a:cubicBezTo>
                  <a:cubicBezTo>
                    <a:pt x="18619" y="15286"/>
                    <a:pt x="19016" y="14665"/>
                    <a:pt x="19507" y="14418"/>
                  </a:cubicBezTo>
                  <a:cubicBezTo>
                    <a:pt x="19630" y="14356"/>
                    <a:pt x="19749" y="14324"/>
                    <a:pt x="19855" y="14317"/>
                  </a:cubicBezTo>
                  <a:close/>
                  <a:moveTo>
                    <a:pt x="7689" y="17371"/>
                  </a:moveTo>
                  <a:cubicBezTo>
                    <a:pt x="7795" y="17379"/>
                    <a:pt x="7912" y="17414"/>
                    <a:pt x="8034" y="17478"/>
                  </a:cubicBezTo>
                  <a:cubicBezTo>
                    <a:pt x="8526" y="17738"/>
                    <a:pt x="8925" y="18381"/>
                    <a:pt x="8925" y="18915"/>
                  </a:cubicBezTo>
                  <a:cubicBezTo>
                    <a:pt x="8925" y="19448"/>
                    <a:pt x="8526" y="19665"/>
                    <a:pt x="8034" y="19402"/>
                  </a:cubicBezTo>
                  <a:cubicBezTo>
                    <a:pt x="7543" y="19139"/>
                    <a:pt x="7146" y="18498"/>
                    <a:pt x="7146" y="17969"/>
                  </a:cubicBezTo>
                  <a:cubicBezTo>
                    <a:pt x="7146" y="17572"/>
                    <a:pt x="7369" y="17349"/>
                    <a:pt x="7689" y="17371"/>
                  </a:cubicBezTo>
                  <a:close/>
                  <a:moveTo>
                    <a:pt x="13909" y="17371"/>
                  </a:moveTo>
                  <a:cubicBezTo>
                    <a:pt x="14229" y="17349"/>
                    <a:pt x="14452" y="17572"/>
                    <a:pt x="14452" y="17969"/>
                  </a:cubicBezTo>
                  <a:cubicBezTo>
                    <a:pt x="14452" y="18498"/>
                    <a:pt x="14055" y="19139"/>
                    <a:pt x="13564" y="19402"/>
                  </a:cubicBezTo>
                  <a:cubicBezTo>
                    <a:pt x="13072" y="19666"/>
                    <a:pt x="12674" y="19448"/>
                    <a:pt x="12674" y="18915"/>
                  </a:cubicBezTo>
                  <a:cubicBezTo>
                    <a:pt x="12674" y="18381"/>
                    <a:pt x="13072" y="17738"/>
                    <a:pt x="13564" y="17478"/>
                  </a:cubicBezTo>
                  <a:cubicBezTo>
                    <a:pt x="13686" y="17414"/>
                    <a:pt x="13803" y="17379"/>
                    <a:pt x="13909" y="173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823CF3B-07D7-49BD-B362-7879B215E00C}"/>
                  </a:ext>
                </a:extLst>
              </p:cNvPr>
              <p:cNvSpPr txBox="1"/>
              <p:nvPr/>
            </p:nvSpPr>
            <p:spPr>
              <a:xfrm>
                <a:off x="6441440" y="12619576"/>
                <a:ext cx="12192000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000" b="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/>
                  <a:t>in random order online model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823CF3B-07D7-49BD-B362-7879B215E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440" y="12619576"/>
                <a:ext cx="12192000" cy="707886"/>
              </a:xfrm>
              <a:prstGeom prst="rect">
                <a:avLst/>
              </a:prstGeom>
              <a:blipFill>
                <a:blip r:embed="rId16"/>
                <a:stretch>
                  <a:fillRect t="-6034" b="-301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05717BB6-648E-4973-AF5A-9C05162CE606}"/>
              </a:ext>
            </a:extLst>
          </p:cNvPr>
          <p:cNvSpPr txBox="1"/>
          <p:nvPr/>
        </p:nvSpPr>
        <p:spPr>
          <a:xfrm>
            <a:off x="16192855" y="126037"/>
            <a:ext cx="8128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9900"/>
                </a:solidFill>
              </a:rPr>
              <a:t>[G. </a:t>
            </a:r>
            <a:r>
              <a:rPr lang="en-US" dirty="0" err="1">
                <a:solidFill>
                  <a:srgbClr val="FF9900"/>
                </a:solidFill>
              </a:rPr>
              <a:t>Kehne</a:t>
            </a:r>
            <a:r>
              <a:rPr lang="en-US" dirty="0">
                <a:solidFill>
                  <a:srgbClr val="FF9900"/>
                </a:solidFill>
              </a:rPr>
              <a:t> Levin 21]</a:t>
            </a:r>
            <a:endParaRPr lang="en-US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6377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 advAuto="0"/>
      <p:bldP spid="325" grpId="0" animBg="1" advAuto="0"/>
      <p:bldP spid="330" grpId="0" animBg="1" advAuto="0"/>
      <p:bldP spid="336" grpId="0" animBg="1" advAuto="0"/>
      <p:bldP spid="340" grpId="0" animBg="1" advAuto="0"/>
      <p:bldP spid="345" grpId="0" animBg="1" advAuto="0"/>
      <p:bldP spid="351" grpId="0" animBg="1" advAuto="0"/>
      <p:bldP spid="357" grpId="0" animBg="1" advAuto="0"/>
      <p:bldP spid="362" grpId="0" animBg="1" advAuto="0"/>
      <p:bldP spid="368" grpId="0" animBg="1" advAuto="0"/>
      <p:bldP spid="372" grpId="0" animBg="1" advAuto="0"/>
      <p:bldP spid="373" grpId="0" animBg="1" advAuto="0"/>
      <p:bldP spid="378" grpId="0" animBg="1" advAuto="0"/>
      <p:bldP spid="379" grpId="0" animBg="1" advAuto="0"/>
      <p:bldP spid="380" grpId="0" animBg="1" advAuto="0"/>
      <p:bldP spid="383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6BDEB5-2C88-420E-872F-B3BAAAC21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153"/>
            <a:ext cx="24384000" cy="13173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50893-B4DA-4B46-A25F-CDE3594B4FDD}"/>
              </a:ext>
            </a:extLst>
          </p:cNvPr>
          <p:cNvSpPr txBox="1"/>
          <p:nvPr/>
        </p:nvSpPr>
        <p:spPr>
          <a:xfrm>
            <a:off x="16243655" y="271153"/>
            <a:ext cx="8128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F9900"/>
                </a:solidFill>
              </a:rPr>
              <a:t>[G. </a:t>
            </a:r>
            <a:r>
              <a:rPr lang="en-US" b="1" dirty="0" err="1">
                <a:solidFill>
                  <a:srgbClr val="FF9900"/>
                </a:solidFill>
              </a:rPr>
              <a:t>Kehne</a:t>
            </a:r>
            <a:r>
              <a:rPr lang="en-US" b="1" dirty="0">
                <a:solidFill>
                  <a:srgbClr val="FF9900"/>
                </a:solidFill>
              </a:rPr>
              <a:t> Levin 24]</a:t>
            </a:r>
            <a:endParaRPr lang="en-US" sz="28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9796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F751-C4D1-4B67-8CC9-62C90F78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D412D-3465-472C-93F6-F3BA4A8E19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9082F-17C9-4D3D-942D-538983BA9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559"/>
            <a:ext cx="24384000" cy="13286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3A37A-8659-44EC-A688-336D339A4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999" y="5496385"/>
            <a:ext cx="12688041" cy="5973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7988F-0124-4D44-9529-F991596A0041}"/>
              </a:ext>
            </a:extLst>
          </p:cNvPr>
          <p:cNvSpPr txBox="1"/>
          <p:nvPr/>
        </p:nvSpPr>
        <p:spPr>
          <a:xfrm>
            <a:off x="13767144" y="6591556"/>
            <a:ext cx="913712" cy="471924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ROSC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D50862-7D80-471B-94FC-D5557D214B10}"/>
              </a:ext>
            </a:extLst>
          </p:cNvPr>
          <p:cNvSpPr txBox="1"/>
          <p:nvPr/>
        </p:nvSpPr>
        <p:spPr>
          <a:xfrm>
            <a:off x="16243655" y="271153"/>
            <a:ext cx="8128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F9900"/>
                </a:solidFill>
              </a:rPr>
              <a:t>[G. </a:t>
            </a:r>
            <a:r>
              <a:rPr lang="en-US" b="1" dirty="0" err="1">
                <a:solidFill>
                  <a:srgbClr val="FF9900"/>
                </a:solidFill>
              </a:rPr>
              <a:t>Kehne</a:t>
            </a:r>
            <a:r>
              <a:rPr lang="en-US" b="1" dirty="0">
                <a:solidFill>
                  <a:srgbClr val="FF9900"/>
                </a:solidFill>
              </a:rPr>
              <a:t> Levin 24]</a:t>
            </a:r>
            <a:endParaRPr lang="en-US" sz="28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0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CFA39F0-E095-4430-A09C-3194D9D09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094" y="-15906"/>
            <a:ext cx="13731906" cy="137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gorithms and Uncertainty_small text_hi-res logo">
            <a:extLst>
              <a:ext uri="{FF2B5EF4-FFF2-40B4-BE49-F238E27FC236}">
                <a16:creationId xmlns:a16="http://schemas.microsoft.com/office/drawing/2014/main" id="{8ED5ED00-35DE-4C61-B58B-6FC5BC86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22008" r="10660" b="22008"/>
          <a:stretch/>
        </p:blipFill>
        <p:spPr bwMode="auto">
          <a:xfrm>
            <a:off x="1419074" y="9372208"/>
            <a:ext cx="7795264" cy="25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5F2162-8747-44B3-BD73-DD6EC72B8444}"/>
              </a:ext>
            </a:extLst>
          </p:cNvPr>
          <p:cNvSpPr txBox="1"/>
          <p:nvPr/>
        </p:nvSpPr>
        <p:spPr>
          <a:xfrm>
            <a:off x="1585140" y="4634750"/>
            <a:ext cx="7463132" cy="212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dirty="0"/>
              <a:t>2016: we co-organized</a:t>
            </a:r>
          </a:p>
          <a:p>
            <a:pPr marL="0" indent="0">
              <a:buNone/>
            </a:pPr>
            <a:r>
              <a:rPr lang="en-US" sz="4400" dirty="0"/>
              <a:t>semester program at </a:t>
            </a:r>
            <a:br>
              <a:rPr lang="en-US" sz="4400" dirty="0"/>
            </a:br>
            <a:r>
              <a:rPr lang="en-US" sz="4400" dirty="0"/>
              <a:t>Simons Institute</a:t>
            </a:r>
          </a:p>
        </p:txBody>
      </p:sp>
    </p:spTree>
    <p:extLst>
      <p:ext uri="{BB962C8B-B14F-4D97-AF65-F5344CB8AC3E}">
        <p14:creationId xmlns:p14="http://schemas.microsoft.com/office/powerpoint/2010/main" val="390962699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xfrm>
            <a:off x="1159608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next steps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B9B0D-9613-4318-97C1-80FDE141B547}"/>
              </a:ext>
            </a:extLst>
          </p:cNvPr>
          <p:cNvSpPr txBox="1"/>
          <p:nvPr/>
        </p:nvSpPr>
        <p:spPr>
          <a:xfrm>
            <a:off x="2007616" y="6266397"/>
            <a:ext cx="716061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FF00"/>
                </a:solidFill>
              </a:rPr>
              <a:t>best of both worlds: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algo for worst case + stochastic?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11B43-11C8-44C8-9717-3DFCF7BA3476}"/>
              </a:ext>
            </a:extLst>
          </p:cNvPr>
          <p:cNvSpPr txBox="1"/>
          <p:nvPr/>
        </p:nvSpPr>
        <p:spPr>
          <a:xfrm>
            <a:off x="2007616" y="7910346"/>
            <a:ext cx="77697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other discrete optimization problems?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007616" y="4068450"/>
            <a:ext cx="791242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FF00"/>
                </a:solidFill>
              </a:rPr>
              <a:t>more sophisticated stochastic models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random order, Markov chains,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shifting distributions?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2F139-04BB-407A-8642-2E8FB247562B}"/>
              </a:ext>
            </a:extLst>
          </p:cNvPr>
          <p:cNvSpPr txBox="1"/>
          <p:nvPr/>
        </p:nvSpPr>
        <p:spPr>
          <a:xfrm>
            <a:off x="2007616" y="9000297"/>
            <a:ext cx="306654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lower bounds?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D9605-FF03-466C-B8EE-886832087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629282" y="0"/>
            <a:ext cx="11754718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32946F-2C64-4A9F-94E7-CF72F977227D}"/>
              </a:ext>
            </a:extLst>
          </p:cNvPr>
          <p:cNvSpPr txBox="1"/>
          <p:nvPr/>
        </p:nvSpPr>
        <p:spPr>
          <a:xfrm>
            <a:off x="4650408" y="10969739"/>
            <a:ext cx="6947415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Looking forward to collaborating </a:t>
            </a:r>
            <a:b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for next 20 years!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Thanks 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Stefano!!</a:t>
            </a:r>
          </a:p>
        </p:txBody>
      </p:sp>
    </p:spTree>
    <p:extLst>
      <p:ext uri="{BB962C8B-B14F-4D97-AF65-F5344CB8AC3E}">
        <p14:creationId xmlns:p14="http://schemas.microsoft.com/office/powerpoint/2010/main" val="1296376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7418D4-BE89-4FB4-B853-5C3F02401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58"/>
          <a:stretch/>
        </p:blipFill>
        <p:spPr>
          <a:xfrm>
            <a:off x="12330101" y="0"/>
            <a:ext cx="11959330" cy="1371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31CFB1-D389-4807-A913-4EA3A7C37248}"/>
              </a:ext>
            </a:extLst>
          </p:cNvPr>
          <p:cNvSpPr txBox="1"/>
          <p:nvPr/>
        </p:nvSpPr>
        <p:spPr>
          <a:xfrm>
            <a:off x="1162605" y="3815531"/>
            <a:ext cx="10300303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/>
              <a:t>back in 2005, </a:t>
            </a:r>
          </a:p>
          <a:p>
            <a:pPr marL="0" indent="0">
              <a:buNone/>
            </a:pPr>
            <a:r>
              <a:rPr lang="en-US" sz="3600" dirty="0"/>
              <a:t>we both had been thinking about </a:t>
            </a:r>
            <a:br>
              <a:rPr lang="en-US" sz="3600" dirty="0"/>
            </a:br>
            <a:r>
              <a:rPr lang="en-US" sz="3600" dirty="0"/>
              <a:t>Beyond Worst Case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5FEB3-15C9-4809-83E1-434494D923F5}"/>
              </a:ext>
            </a:extLst>
          </p:cNvPr>
          <p:cNvSpPr txBox="1"/>
          <p:nvPr/>
        </p:nvSpPr>
        <p:spPr>
          <a:xfrm>
            <a:off x="1427409" y="9443931"/>
            <a:ext cx="977069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/>
              <a:t>Question: what about online settings?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574E1-17DF-48CB-9203-7607BA38E381}"/>
              </a:ext>
            </a:extLst>
          </p:cNvPr>
          <p:cNvSpPr txBox="1"/>
          <p:nvPr/>
        </p:nvSpPr>
        <p:spPr>
          <a:xfrm>
            <a:off x="3084829" y="11289286"/>
            <a:ext cx="6683274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/>
              <a:t>Talk today: </a:t>
            </a:r>
          </a:p>
          <a:p>
            <a:pPr marL="0" indent="0">
              <a:buNone/>
            </a:pPr>
            <a:r>
              <a:rPr lang="en-US" sz="3600" dirty="0"/>
              <a:t>two results from 2008…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1AA32-432B-4FA5-9F30-43B111E6E07C}"/>
              </a:ext>
            </a:extLst>
          </p:cNvPr>
          <p:cNvSpPr txBox="1"/>
          <p:nvPr/>
        </p:nvSpPr>
        <p:spPr>
          <a:xfrm>
            <a:off x="1794910" y="6861215"/>
            <a:ext cx="9035693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/>
              <a:t>Our discussions (then and later) were crucial to shaping my thinking </a:t>
            </a:r>
            <a:br>
              <a:rPr lang="en-US" sz="3600" dirty="0"/>
            </a:br>
            <a:r>
              <a:rPr lang="en-US" sz="3600" dirty="0"/>
              <a:t>about these questions…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82742C-6AFA-4CA9-8775-B2A589A9D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514" y="7220634"/>
            <a:ext cx="5411421" cy="541142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65505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analyzing algorithms…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B615B-79D8-3970-B108-41474B66B377}"/>
              </a:ext>
            </a:extLst>
          </p:cNvPr>
          <p:cNvSpPr txBox="1"/>
          <p:nvPr/>
        </p:nvSpPr>
        <p:spPr>
          <a:xfrm>
            <a:off x="2182402" y="3605278"/>
            <a:ext cx="20367522" cy="8894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Ideally: </a:t>
            </a:r>
            <a:r>
              <a:rPr lang="en-US" sz="4400" dirty="0"/>
              <a:t>want to get algorithms that are good for 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	worst-case </a:t>
            </a:r>
            <a:r>
              <a:rPr lang="en-US" sz="4400" b="1" i="1" dirty="0"/>
              <a:t>and</a:t>
            </a:r>
            <a:r>
              <a:rPr lang="en-US" sz="4400" dirty="0"/>
              <a:t> best-case </a:t>
            </a:r>
            <a:r>
              <a:rPr lang="en-US" sz="4400" b="1" i="1" dirty="0"/>
              <a:t>and </a:t>
            </a:r>
            <a:r>
              <a:rPr lang="en-US" sz="4400" dirty="0"/>
              <a:t>…. all cases.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b="1" dirty="0">
                <a:solidFill>
                  <a:srgbClr val="FFFF00"/>
                </a:solidFill>
              </a:rPr>
              <a:t>Worst-case:</a:t>
            </a:r>
            <a:r>
              <a:rPr lang="en-US" sz="4400" b="1" dirty="0"/>
              <a:t> </a:t>
            </a:r>
            <a:r>
              <a:rPr lang="en-US" sz="4400" dirty="0"/>
              <a:t>robustness when data is unpredictable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b="1" dirty="0">
                <a:solidFill>
                  <a:srgbClr val="00B0F0"/>
                </a:solidFill>
              </a:rPr>
              <a:t>Best-case:</a:t>
            </a:r>
            <a:r>
              <a:rPr lang="en-US" sz="4400" b="1" dirty="0"/>
              <a:t> </a:t>
            </a:r>
            <a:r>
              <a:rPr lang="en-US" sz="4400" dirty="0"/>
              <a:t>efficiency when data follows anticipated patterns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How to model these? </a:t>
            </a:r>
          </a:p>
          <a:p>
            <a:pPr marL="0" indent="0" algn="l">
              <a:buNone/>
            </a:pPr>
            <a:r>
              <a:rPr lang="en-US" sz="4400" dirty="0"/>
              <a:t>           </a:t>
            </a:r>
            <a:br>
              <a:rPr lang="en-US" sz="4400" dirty="0"/>
            </a:br>
            <a:r>
              <a:rPr lang="en-US" sz="4400" dirty="0"/>
              <a:t>           let’s see some ideas/techniques in context of </a:t>
            </a:r>
            <a:r>
              <a:rPr lang="en-US" sz="4400" b="1" dirty="0"/>
              <a:t>online algos</a:t>
            </a:r>
          </a:p>
        </p:txBody>
      </p:sp>
    </p:spTree>
    <p:extLst>
      <p:ext uri="{BB962C8B-B14F-4D97-AF65-F5344CB8AC3E}">
        <p14:creationId xmlns:p14="http://schemas.microsoft.com/office/powerpoint/2010/main" val="1149320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price of uncertainty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A3424-AFE3-B743-91E6-1C7181BA6B12}"/>
              </a:ext>
            </a:extLst>
          </p:cNvPr>
          <p:cNvSpPr txBox="1"/>
          <p:nvPr/>
        </p:nvSpPr>
        <p:spPr>
          <a:xfrm>
            <a:off x="5100825" y="5967164"/>
            <a:ext cx="323005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Steiner tree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EC4D1-83B3-CA17-1FDD-F30FB34A1ECC}"/>
              </a:ext>
            </a:extLst>
          </p:cNvPr>
          <p:cNvSpPr txBox="1"/>
          <p:nvPr/>
        </p:nvSpPr>
        <p:spPr>
          <a:xfrm>
            <a:off x="10717370" y="4125354"/>
            <a:ext cx="19203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Offline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C7EE1-2F45-1325-DCA5-AFB86E9B8E1A}"/>
              </a:ext>
            </a:extLst>
          </p:cNvPr>
          <p:cNvSpPr txBox="1"/>
          <p:nvPr/>
        </p:nvSpPr>
        <p:spPr>
          <a:xfrm>
            <a:off x="16695751" y="4125354"/>
            <a:ext cx="18835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Online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29E870-CAF6-BC3C-D2DB-4ED4475C004E}"/>
                  </a:ext>
                </a:extLst>
              </p:cNvPr>
              <p:cNvSpPr txBox="1"/>
              <p:nvPr/>
            </p:nvSpPr>
            <p:spPr>
              <a:xfrm>
                <a:off x="10917747" y="5967164"/>
                <a:ext cx="1519647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~1.3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29E870-CAF6-BC3C-D2DB-4ED4475C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747" y="5967164"/>
                <a:ext cx="1519647" cy="8412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28D82-ACE2-D6A5-76BD-07CE59D42A7D}"/>
                  </a:ext>
                </a:extLst>
              </p:cNvPr>
              <p:cNvSpPr txBox="1"/>
              <p:nvPr/>
            </p:nvSpPr>
            <p:spPr>
              <a:xfrm>
                <a:off x="16419586" y="5967164"/>
                <a:ext cx="2435859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28D82-ACE2-D6A5-76BD-07CE59D42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586" y="5967164"/>
                <a:ext cx="2435859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9372767-98A4-8966-E0CB-0CE963D16682}"/>
              </a:ext>
            </a:extLst>
          </p:cNvPr>
          <p:cNvSpPr txBox="1"/>
          <p:nvPr/>
        </p:nvSpPr>
        <p:spPr>
          <a:xfrm>
            <a:off x="5293187" y="8038347"/>
            <a:ext cx="276838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Set Cover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AAD2-F160-EEC0-F64F-B7ACE6C40390}"/>
                  </a:ext>
                </a:extLst>
              </p:cNvPr>
              <p:cNvSpPr txBox="1"/>
              <p:nvPr/>
            </p:nvSpPr>
            <p:spPr>
              <a:xfrm>
                <a:off x="10406456" y="8038347"/>
                <a:ext cx="2465290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AAD2-F160-EEC0-F64F-B7ACE6C4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456" y="8038347"/>
                <a:ext cx="2465290" cy="841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9D12F1-FD0A-BAF7-137A-844F3F40AF9C}"/>
                  </a:ext>
                </a:extLst>
              </p:cNvPr>
              <p:cNvSpPr txBox="1"/>
              <p:nvPr/>
            </p:nvSpPr>
            <p:spPr>
              <a:xfrm>
                <a:off x="15616037" y="8038347"/>
                <a:ext cx="3966021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dirty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9D12F1-FD0A-BAF7-137A-844F3F40A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6037" y="8038347"/>
                <a:ext cx="3966021" cy="841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4E376B1-8D61-0F55-EE9C-B8FDCDA44110}"/>
              </a:ext>
            </a:extLst>
          </p:cNvPr>
          <p:cNvSpPr txBox="1"/>
          <p:nvPr/>
        </p:nvSpPr>
        <p:spPr>
          <a:xfrm>
            <a:off x="6287473" y="11796161"/>
            <a:ext cx="1229984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can we do better in non-worst-case settings?</a:t>
            </a:r>
          </a:p>
        </p:txBody>
      </p:sp>
    </p:spTree>
    <p:extLst>
      <p:ext uri="{BB962C8B-B14F-4D97-AF65-F5344CB8AC3E}">
        <p14:creationId xmlns:p14="http://schemas.microsoft.com/office/powerpoint/2010/main" val="1236031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3" grpId="0"/>
      <p:bldP spid="1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AC06D4-D693-40A4-BA7F-118B73BE3536}"/>
              </a:ext>
            </a:extLst>
          </p:cNvPr>
          <p:cNvSpPr/>
          <p:nvPr/>
        </p:nvSpPr>
        <p:spPr>
          <a:xfrm>
            <a:off x="843280" y="6739987"/>
            <a:ext cx="10058400" cy="124577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going beyond the worst case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B615B-79D8-3970-B108-41474B66B377}"/>
              </a:ext>
            </a:extLst>
          </p:cNvPr>
          <p:cNvSpPr txBox="1"/>
          <p:nvPr/>
        </p:nvSpPr>
        <p:spPr>
          <a:xfrm>
            <a:off x="1511842" y="3788158"/>
            <a:ext cx="20367522" cy="88331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400" dirty="0"/>
              <a:t>Many ways to model non-worst-case instances</a:t>
            </a:r>
            <a:endParaRPr lang="en-US" sz="4400" b="1" dirty="0"/>
          </a:p>
          <a:p>
            <a:pPr marL="0" indent="0" algn="l">
              <a:buNone/>
            </a:pPr>
            <a:endParaRPr lang="en-US" sz="4400" b="1" dirty="0"/>
          </a:p>
          <a:p>
            <a:pPr marL="0" indent="0" algn="l">
              <a:buNone/>
            </a:pPr>
            <a:endParaRPr lang="en-US" sz="4000" b="1" dirty="0"/>
          </a:p>
          <a:p>
            <a:pPr marL="685800" indent="-685800" algn="l">
              <a:buFont typeface="+mj-lt"/>
              <a:buAutoNum type="arabicPeriod"/>
            </a:pPr>
            <a:r>
              <a:rPr lang="en-US" sz="4000" dirty="0"/>
              <a:t>special structure to the instances</a:t>
            </a:r>
          </a:p>
          <a:p>
            <a:pPr marL="685800" indent="-685800" algn="l">
              <a:buFont typeface="+mj-lt"/>
              <a:buAutoNum type="arabicPeriod"/>
            </a:pPr>
            <a:endParaRPr lang="en-US" sz="40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000" dirty="0"/>
              <a:t>requests are “predictable”</a:t>
            </a:r>
          </a:p>
          <a:p>
            <a:pPr marL="685800" indent="-685800" algn="l">
              <a:buFont typeface="+mj-lt"/>
              <a:buAutoNum type="arabicPeriod"/>
            </a:pPr>
            <a:endParaRPr lang="en-US" sz="40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000" dirty="0"/>
              <a:t>arrival order is not worst-case?</a:t>
            </a:r>
          </a:p>
          <a:p>
            <a:pPr marL="685800" indent="-685800" algn="l">
              <a:buFont typeface="+mj-lt"/>
              <a:buAutoNum type="arabicPeriod"/>
            </a:pPr>
            <a:endParaRPr lang="en-US" sz="40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000" dirty="0"/>
              <a:t>semi-random models</a:t>
            </a:r>
          </a:p>
          <a:p>
            <a:pPr marL="685800" indent="-685800" algn="l">
              <a:buFont typeface="+mj-lt"/>
              <a:buAutoNum type="arabicPeriod"/>
            </a:pPr>
            <a:endParaRPr lang="en-US" sz="40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000" dirty="0"/>
              <a:t>train NN to find patterns, give predictions</a:t>
            </a:r>
          </a:p>
          <a:p>
            <a:pPr marL="685800" indent="-685800" algn="l">
              <a:buFont typeface="+mj-lt"/>
              <a:buAutoNum type="arabicPeriod"/>
            </a:pPr>
            <a:endParaRPr lang="en-US" sz="40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000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4ADA6-9E6D-2A9D-09DA-61E52EB0A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65" y="3291832"/>
            <a:ext cx="5524645" cy="77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20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“predictability” helps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A3424-AFE3-B743-91E6-1C7181BA6B12}"/>
              </a:ext>
            </a:extLst>
          </p:cNvPr>
          <p:cNvSpPr txBox="1"/>
          <p:nvPr/>
        </p:nvSpPr>
        <p:spPr>
          <a:xfrm>
            <a:off x="3436158" y="5967164"/>
            <a:ext cx="323005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Steiner tree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EC4D1-83B3-CA17-1FDD-F30FB34A1ECC}"/>
              </a:ext>
            </a:extLst>
          </p:cNvPr>
          <p:cNvSpPr txBox="1"/>
          <p:nvPr/>
        </p:nvSpPr>
        <p:spPr>
          <a:xfrm>
            <a:off x="9052703" y="4125354"/>
            <a:ext cx="19203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Offline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C7EE1-2F45-1325-DCA5-AFB86E9B8E1A}"/>
              </a:ext>
            </a:extLst>
          </p:cNvPr>
          <p:cNvSpPr txBox="1"/>
          <p:nvPr/>
        </p:nvSpPr>
        <p:spPr>
          <a:xfrm>
            <a:off x="15031084" y="4125354"/>
            <a:ext cx="18835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Online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29E870-CAF6-BC3C-D2DB-4ED4475C004E}"/>
                  </a:ext>
                </a:extLst>
              </p:cNvPr>
              <p:cNvSpPr txBox="1"/>
              <p:nvPr/>
            </p:nvSpPr>
            <p:spPr>
              <a:xfrm>
                <a:off x="9253080" y="5967164"/>
                <a:ext cx="1519647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~1.3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29E870-CAF6-BC3C-D2DB-4ED4475C0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80" y="5967164"/>
                <a:ext cx="1519647" cy="8412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28D82-ACE2-D6A5-76BD-07CE59D42A7D}"/>
                  </a:ext>
                </a:extLst>
              </p:cNvPr>
              <p:cNvSpPr txBox="1"/>
              <p:nvPr/>
            </p:nvSpPr>
            <p:spPr>
              <a:xfrm>
                <a:off x="14741293" y="5967164"/>
                <a:ext cx="2463110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28D82-ACE2-D6A5-76BD-07CE59D42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293" y="5967164"/>
                <a:ext cx="2463110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9372767-98A4-8966-E0CB-0CE963D16682}"/>
              </a:ext>
            </a:extLst>
          </p:cNvPr>
          <p:cNvSpPr txBox="1"/>
          <p:nvPr/>
        </p:nvSpPr>
        <p:spPr>
          <a:xfrm>
            <a:off x="3628520" y="8038347"/>
            <a:ext cx="276838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Set Cover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AAD2-F160-EEC0-F64F-B7ACE6C40390}"/>
                  </a:ext>
                </a:extLst>
              </p:cNvPr>
              <p:cNvSpPr txBox="1"/>
              <p:nvPr/>
            </p:nvSpPr>
            <p:spPr>
              <a:xfrm>
                <a:off x="8741789" y="8038347"/>
                <a:ext cx="2465290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AAD2-F160-EEC0-F64F-B7ACE6C4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789" y="8038347"/>
                <a:ext cx="2465290" cy="841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9D12F1-FD0A-BAF7-137A-844F3F40AF9C}"/>
                  </a:ext>
                </a:extLst>
              </p:cNvPr>
              <p:cNvSpPr txBox="1"/>
              <p:nvPr/>
            </p:nvSpPr>
            <p:spPr>
              <a:xfrm>
                <a:off x="13951370" y="8038347"/>
                <a:ext cx="3966021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dirty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9D12F1-FD0A-BAF7-137A-844F3F40A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370" y="8038347"/>
                <a:ext cx="3966021" cy="841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DAFF459-6139-45B0-A30D-BCCB3A8343B4}"/>
              </a:ext>
            </a:extLst>
          </p:cNvPr>
          <p:cNvSpPr txBox="1"/>
          <p:nvPr/>
        </p:nvSpPr>
        <p:spPr>
          <a:xfrm>
            <a:off x="19781304" y="4125354"/>
            <a:ext cx="326211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“stochastic”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2F5B69-625C-4C09-AB45-0665B9024104}"/>
                  </a:ext>
                </a:extLst>
              </p:cNvPr>
              <p:cNvSpPr txBox="1"/>
              <p:nvPr/>
            </p:nvSpPr>
            <p:spPr>
              <a:xfrm>
                <a:off x="20641023" y="5967164"/>
                <a:ext cx="1542666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2F5B69-625C-4C09-AB45-0665B9024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1023" y="5967164"/>
                <a:ext cx="1542666" cy="8412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9B8C54-14D7-4EC4-8E70-34C86BC1C76D}"/>
                  </a:ext>
                </a:extLst>
              </p:cNvPr>
              <p:cNvSpPr txBox="1"/>
              <p:nvPr/>
            </p:nvSpPr>
            <p:spPr>
              <a:xfrm>
                <a:off x="19092719" y="8038347"/>
                <a:ext cx="4562339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dirty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9B8C54-14D7-4EC4-8E70-34C86BC1C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719" y="8038347"/>
                <a:ext cx="4562339" cy="8412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308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prophet model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182402" y="3605278"/>
                <a:ext cx="20367522" cy="21236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400" dirty="0"/>
                  <a:t> items arrive online, have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400" dirty="0"/>
                  <a:t> (</a:t>
                </a:r>
                <a:r>
                  <a:rPr lang="en-US" sz="4400" dirty="0" err="1"/>
                  <a:t>indep</a:t>
                </a:r>
                <a:r>
                  <a:rPr lang="en-US" sz="4400" dirty="0"/>
                  <a:t>.)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400" dirty="0"/>
                  <a:t> </a:t>
                </a:r>
                <a:r>
                  <a:rPr lang="en-US" sz="4400" dirty="0">
                    <a:solidFill>
                      <a:srgbClr val="FF0000"/>
                    </a:solidFill>
                  </a:rPr>
                  <a:t>known</a:t>
                </a:r>
                <a:r>
                  <a:rPr lang="en-US" sz="4400" dirty="0"/>
                  <a:t>.</a:t>
                </a:r>
              </a:p>
              <a:p>
                <a:pPr marL="0" indent="0" algn="l">
                  <a:buNone/>
                </a:pPr>
                <a:endParaRPr lang="en-US" sz="4400" dirty="0"/>
              </a:p>
              <a:p>
                <a:pPr marL="0" indent="0" algn="l">
                  <a:buNone/>
                </a:pPr>
                <a:r>
                  <a:rPr lang="en-US" sz="4400" dirty="0"/>
                  <a:t>Pick one item. Maximize (expected) value.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3605278"/>
                <a:ext cx="20367522" cy="2123658"/>
              </a:xfrm>
              <a:prstGeom prst="rect">
                <a:avLst/>
              </a:prstGeom>
              <a:blipFill>
                <a:blip r:embed="rId2"/>
                <a:stretch>
                  <a:fillRect l="-1197" t="-5731" b="-126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197FF7-66C1-9BF7-343B-0C54EC155089}"/>
                  </a:ext>
                </a:extLst>
              </p:cNvPr>
              <p:cNvSpPr txBox="1"/>
              <p:nvPr/>
            </p:nvSpPr>
            <p:spPr>
              <a:xfrm>
                <a:off x="2182402" y="7444307"/>
                <a:ext cx="20367522" cy="48320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4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Algorithm:</a:t>
                </a:r>
              </a:p>
              <a:p>
                <a:pPr marL="0" indent="0" algn="l">
                  <a:buNone/>
                </a:pPr>
                <a:endParaRPr lang="en-US" sz="4400" dirty="0"/>
              </a:p>
              <a:p>
                <a:pPr marL="0" indent="0" algn="l">
                  <a:buNone/>
                </a:pPr>
                <a:r>
                  <a:rPr lang="en-US" sz="4400" dirty="0"/>
                  <a:t>      Take one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/>
                  <a:t> from each distribution. </a:t>
                </a:r>
              </a:p>
              <a:p>
                <a:pPr marL="0" indent="0" algn="l">
                  <a:buNone/>
                </a:pPr>
                <a:endParaRPr lang="en-US" sz="4400" dirty="0"/>
              </a:p>
              <a:p>
                <a:pPr marL="0" indent="0" algn="l">
                  <a:buNone/>
                </a:pPr>
                <a:r>
                  <a:rPr lang="en-US" sz="4400" dirty="0"/>
                  <a:t>      Set threshold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4400" dirty="0"/>
                  <a:t> their maximum</a:t>
                </a:r>
              </a:p>
              <a:p>
                <a:pPr marL="0" indent="0" algn="l">
                  <a:buNone/>
                </a:pPr>
                <a:endParaRPr lang="en-US" sz="4400" dirty="0"/>
              </a:p>
              <a:p>
                <a:pPr marL="0" indent="0" algn="l">
                  <a:buNone/>
                </a:pPr>
                <a:r>
                  <a:rPr lang="en-US" sz="4400" dirty="0"/>
                  <a:t>      Pick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400" dirty="0"/>
                  <a:t> above threshold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197FF7-66C1-9BF7-343B-0C54EC155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402" y="7444307"/>
                <a:ext cx="20367522" cy="4832092"/>
              </a:xfrm>
              <a:prstGeom prst="rect">
                <a:avLst/>
              </a:prstGeom>
              <a:blipFill>
                <a:blip r:embed="rId3"/>
                <a:stretch>
                  <a:fillRect l="-1197" t="-2522" b="-504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[Alon Awerbuch Azar Buchbinder Naor 03]">
            <a:extLst>
              <a:ext uri="{FF2B5EF4-FFF2-40B4-BE49-F238E27FC236}">
                <a16:creationId xmlns:a16="http://schemas.microsoft.com/office/drawing/2014/main" id="{3E098151-DB53-DBF0-B0E6-BB0664C81836}"/>
              </a:ext>
            </a:extLst>
          </p:cNvPr>
          <p:cNvSpPr txBox="1"/>
          <p:nvPr/>
        </p:nvSpPr>
        <p:spPr>
          <a:xfrm>
            <a:off x="17314699" y="119935"/>
            <a:ext cx="6933568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FF9900"/>
                </a:solidFill>
              </a:rPr>
              <a:t>[</a:t>
            </a:r>
            <a:r>
              <a:rPr lang="en-US" sz="2800" dirty="0" err="1">
                <a:solidFill>
                  <a:srgbClr val="FF9900"/>
                </a:solidFill>
              </a:rPr>
              <a:t>Krengel</a:t>
            </a:r>
            <a:r>
              <a:rPr lang="en-US" sz="2800" dirty="0">
                <a:solidFill>
                  <a:srgbClr val="FF9900"/>
                </a:solidFill>
              </a:rPr>
              <a:t> and </a:t>
            </a:r>
            <a:r>
              <a:rPr lang="en-US" sz="2800" dirty="0" err="1">
                <a:solidFill>
                  <a:srgbClr val="FF9900"/>
                </a:solidFill>
              </a:rPr>
              <a:t>Sucheston</a:t>
            </a:r>
            <a:r>
              <a:rPr lang="en-US" sz="2800" dirty="0">
                <a:solidFill>
                  <a:srgbClr val="FF9900"/>
                </a:solidFill>
              </a:rPr>
              <a:t> 78</a:t>
            </a:r>
            <a:r>
              <a:rPr sz="2800" dirty="0">
                <a:solidFill>
                  <a:srgbClr val="FF9900"/>
                </a:solidFill>
              </a:rPr>
              <a:t>]</a:t>
            </a:r>
          </a:p>
        </p:txBody>
      </p:sp>
      <p:sp>
        <p:nvSpPr>
          <p:cNvPr id="5" name="[Alon Awerbuch Azar Buchbinder Naor 03]">
            <a:extLst>
              <a:ext uri="{FF2B5EF4-FFF2-40B4-BE49-F238E27FC236}">
                <a16:creationId xmlns:a16="http://schemas.microsoft.com/office/drawing/2014/main" id="{31067FB2-2FED-AF39-D94D-3FD852873B2A}"/>
              </a:ext>
            </a:extLst>
          </p:cNvPr>
          <p:cNvSpPr txBox="1"/>
          <p:nvPr/>
        </p:nvSpPr>
        <p:spPr>
          <a:xfrm>
            <a:off x="16927799" y="560674"/>
            <a:ext cx="7320468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FF9900"/>
                </a:solidFill>
              </a:rPr>
              <a:t>[</a:t>
            </a:r>
            <a:r>
              <a:rPr lang="en-US" sz="2800" dirty="0">
                <a:solidFill>
                  <a:srgbClr val="FF9900"/>
                </a:solidFill>
              </a:rPr>
              <a:t>Rubinstein Wang Weinberg 20</a:t>
            </a:r>
            <a:r>
              <a:rPr sz="2800" dirty="0">
                <a:solidFill>
                  <a:srgbClr val="FF9900"/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5E4428-D0DC-751C-193A-273DA28FA513}"/>
                  </a:ext>
                </a:extLst>
              </p:cNvPr>
              <p:cNvSpPr txBox="1"/>
              <p:nvPr/>
            </p:nvSpPr>
            <p:spPr>
              <a:xfrm>
                <a:off x="14862980" y="11648844"/>
                <a:ext cx="7902892" cy="978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Thm: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𝐴𝑙𝑔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5E4428-D0DC-751C-193A-273DA28FA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980" y="11648844"/>
                <a:ext cx="7902892" cy="978217"/>
              </a:xfrm>
              <a:prstGeom prst="rect">
                <a:avLst/>
              </a:prstGeom>
              <a:blipFill>
                <a:blip r:embed="rId4"/>
                <a:stretch>
                  <a:fillRect l="-3084" t="-13750" b="-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[Alon Awerbuch Azar Buchbinder Naor 03]">
            <a:extLst>
              <a:ext uri="{FF2B5EF4-FFF2-40B4-BE49-F238E27FC236}">
                <a16:creationId xmlns:a16="http://schemas.microsoft.com/office/drawing/2014/main" id="{5F511216-6931-DFC4-9ABF-10C82F21D8E1}"/>
              </a:ext>
            </a:extLst>
          </p:cNvPr>
          <p:cNvSpPr txBox="1"/>
          <p:nvPr/>
        </p:nvSpPr>
        <p:spPr>
          <a:xfrm>
            <a:off x="16672559" y="543096"/>
            <a:ext cx="2917979" cy="44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800" dirty="0">
                <a:solidFill>
                  <a:srgbClr val="FF9900"/>
                </a:solidFill>
              </a:rPr>
              <a:t>[</a:t>
            </a:r>
            <a:r>
              <a:rPr lang="en-US" sz="2800" dirty="0" err="1">
                <a:solidFill>
                  <a:srgbClr val="FF9900"/>
                </a:solidFill>
              </a:rPr>
              <a:t>Kesselhiem</a:t>
            </a:r>
            <a:r>
              <a:rPr lang="en-US" sz="2800" dirty="0">
                <a:solidFill>
                  <a:srgbClr val="FF9900"/>
                </a:solidFill>
              </a:rPr>
              <a:t> 17</a:t>
            </a:r>
            <a:r>
              <a:rPr sz="2800" dirty="0">
                <a:solidFill>
                  <a:srgbClr val="FF99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9365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Lato Bold"/>
        <a:ea typeface="Lato Bold"/>
        <a:cs typeface="Lato Bold"/>
      </a:majorFont>
      <a:minorFont>
        <a:latin typeface="Lato Bold"/>
        <a:ea typeface="Lato Bold"/>
        <a:cs typeface="Lato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Lato Bold"/>
        <a:ea typeface="Lato Bold"/>
        <a:cs typeface="Lato Bold"/>
      </a:majorFont>
      <a:minorFont>
        <a:latin typeface="Lato Bold"/>
        <a:ea typeface="Lato Bold"/>
        <a:cs typeface="Lato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21921</TotalTime>
  <Words>1473</Words>
  <Application>Microsoft Office PowerPoint</Application>
  <PresentationFormat>Custom</PresentationFormat>
  <Paragraphs>289</Paragraphs>
  <Slides>30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cmmi10</vt:lpstr>
      <vt:lpstr>Gotham Bold</vt:lpstr>
      <vt:lpstr>Lato Bold</vt:lpstr>
      <vt:lpstr>Lato Regular</vt:lpstr>
      <vt:lpstr>Vivaldi</vt:lpstr>
      <vt:lpstr>20_BasicBlack</vt:lpstr>
      <vt:lpstr>Solving Problems with Our Eyes Closed (with Stefano) </vt:lpstr>
      <vt:lpstr>PowerPoint Presentation</vt:lpstr>
      <vt:lpstr>PowerPoint Presentation</vt:lpstr>
      <vt:lpstr>PowerPoint Presentation</vt:lpstr>
      <vt:lpstr>analyzing algorithms…</vt:lpstr>
      <vt:lpstr>price of uncertainty</vt:lpstr>
      <vt:lpstr>going beyond the worst case</vt:lpstr>
      <vt:lpstr>“predictability” helps</vt:lpstr>
      <vt:lpstr>prophet model</vt:lpstr>
      <vt:lpstr>prophet model</vt:lpstr>
      <vt:lpstr>Steiner Tree</vt:lpstr>
      <vt:lpstr>PowerPoint Presentation</vt:lpstr>
      <vt:lpstr>Online (Steiner) Tree</vt:lpstr>
      <vt:lpstr>online (steiner) tree</vt:lpstr>
      <vt:lpstr>stochastic (steiner) tree</vt:lpstr>
      <vt:lpstr>stochastic (steiner) tree</vt:lpstr>
      <vt:lpstr>Set Cover</vt:lpstr>
      <vt:lpstr>PowerPoint Presentation</vt:lpstr>
      <vt:lpstr>set cover</vt:lpstr>
      <vt:lpstr>Stochastic Model</vt:lpstr>
      <vt:lpstr>Special solutions: Universal Maps</vt:lpstr>
      <vt:lpstr>Universal Solutions</vt:lpstr>
      <vt:lpstr>Universal Solutions</vt:lpstr>
      <vt:lpstr>Exists Good Universal Map</vt:lpstr>
      <vt:lpstr>Exists Good Universal Map</vt:lpstr>
      <vt:lpstr>“predictability” helps</vt:lpstr>
      <vt:lpstr>Random Order (RO)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Algorithms: going beyond the worst-case</dc:title>
  <cp:lastModifiedBy>Anupam Gupta</cp:lastModifiedBy>
  <cp:revision>275</cp:revision>
  <dcterms:modified xsi:type="dcterms:W3CDTF">2025-06-12T15:31:30Z</dcterms:modified>
</cp:coreProperties>
</file>