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56" r:id="rId2"/>
    <p:sldId id="257" r:id="rId3"/>
    <p:sldId id="265" r:id="rId4"/>
    <p:sldId id="266" r:id="rId5"/>
    <p:sldId id="270" r:id="rId6"/>
    <p:sldId id="271" r:id="rId7"/>
    <p:sldId id="272" r:id="rId8"/>
    <p:sldId id="268" r:id="rId9"/>
    <p:sldId id="269" r:id="rId10"/>
    <p:sldId id="258" r:id="rId11"/>
    <p:sldId id="259" r:id="rId12"/>
    <p:sldId id="263"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3" d="100"/>
          <a:sy n="113" d="100"/>
        </p:scale>
        <p:origin x="-7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DD3E0-F4BC-7E42-8F84-5CA94B1FB3AF}" type="datetimeFigureOut">
              <a:rPr lang="en-US" smtClean="0"/>
              <a:pPr/>
              <a:t>3/7/13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0F883-A4B0-2D43-8DBD-6D0523BD8D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1"/>
          <p:cNvSpPr>
            <a:spLocks noGrp="1" noRot="1" noChangeAspect="1" noChangeArrowheads="1"/>
          </p:cNvSpPr>
          <p:nvPr>
            <p:ph type="sldImg"/>
          </p:nvPr>
        </p:nvSpPr>
        <p:spPr>
          <a:solidFill>
            <a:srgbClr val="FFFFFF"/>
          </a:solidFill>
          <a:ln/>
        </p:spPr>
      </p:sp>
      <p:sp>
        <p:nvSpPr>
          <p:cNvPr id="162819" name="Rectangle 2"/>
          <p:cNvSpPr>
            <a:spLocks noGrp="1" noChangeArrowheads="1"/>
          </p:cNvSpPr>
          <p:nvPr>
            <p:ph type="body" idx="1"/>
          </p:nvPr>
        </p:nvSpPr>
        <p:spPr>
          <a:noFill/>
          <a:ln/>
        </p:spPr>
        <p:txBody>
          <a:bodyPr/>
          <a:lstStyle/>
          <a:p>
            <a:pPr eaLnBrk="1" hangingPunct="1"/>
            <a:r>
              <a:rPr lang="en-US" sz="2200">
                <a:latin typeface="Lucida Grande" charset="0"/>
                <a:ea typeface="Lucida Grande" charset="0"/>
                <a:cs typeface="Lucida Grande" charset="0"/>
                <a:sym typeface="Lucida Grande" charset="0"/>
              </a:rPr>
              <a:t>The main goal is to figure out causal links between genes.</a:t>
            </a:r>
          </a:p>
          <a:p>
            <a:pPr eaLnBrk="1" hangingPunct="1"/>
            <a:r>
              <a:rPr lang="en-US" sz="2200">
                <a:latin typeface="Lucida Grande" charset="0"/>
                <a:ea typeface="Lucida Grande" charset="0"/>
                <a:cs typeface="Lucida Grande" charset="0"/>
                <a:sym typeface="Lucida Grande" charset="0"/>
              </a:rPr>
              <a:t>How does one gene influence another and under what conditions?</a:t>
            </a:r>
          </a:p>
          <a:p>
            <a:pPr eaLnBrk="1" hangingPunct="1"/>
            <a:endParaRPr lang="en-US" sz="2200">
              <a:latin typeface="Lucida Grande" charset="0"/>
              <a:ea typeface="Lucida Grande" charset="0"/>
              <a:cs typeface="Lucida Grande" charset="0"/>
              <a:sym typeface="Lucida Grande" charset="0"/>
            </a:endParaRPr>
          </a:p>
          <a:p>
            <a:pPr eaLnBrk="1" hangingPunct="1"/>
            <a:r>
              <a:rPr lang="en-US" sz="2200">
                <a:latin typeface="Lucida Grande" charset="0"/>
                <a:ea typeface="Lucida Grande" charset="0"/>
                <a:cs typeface="Lucida Grande" charset="0"/>
                <a:sym typeface="Lucida Grande" charset="0"/>
              </a:rPr>
              <a:t>It is also important to obtain a parsimonious answer: weak edges may just be statistical flukes so we want to ignore them.</a:t>
            </a:r>
          </a:p>
          <a:p>
            <a:pPr eaLnBrk="1" hangingPunct="1"/>
            <a:endParaRPr lang="en-US" sz="2200">
              <a:latin typeface="Lucida Grande" charset="0"/>
              <a:ea typeface="Lucida Grande" charset="0"/>
              <a:cs typeface="Lucida Grande" charset="0"/>
              <a:sym typeface="Lucida Grande" charset="0"/>
            </a:endParaRPr>
          </a:p>
          <a:p>
            <a:pPr eaLnBrk="1" hangingPunct="1"/>
            <a:r>
              <a:rPr lang="en-US" sz="2200">
                <a:latin typeface="Lucida Grande" charset="0"/>
                <a:ea typeface="Lucida Grande" charset="0"/>
                <a:cs typeface="Lucida Grande" charset="0"/>
                <a:sym typeface="Lucida Grande" charset="0"/>
              </a:rPr>
              <a:t>Typically there is too little data to infer the whole network, so we focus on only the strongest edges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1"/>
          <p:cNvSpPr>
            <a:spLocks noGrp="1" noRot="1" noChangeAspect="1" noChangeArrowheads="1"/>
          </p:cNvSpPr>
          <p:nvPr>
            <p:ph type="sldImg"/>
          </p:nvPr>
        </p:nvSpPr>
        <p:spPr>
          <a:solidFill>
            <a:srgbClr val="FFFFFF"/>
          </a:solidFill>
          <a:ln/>
        </p:spPr>
      </p:sp>
      <p:sp>
        <p:nvSpPr>
          <p:cNvPr id="164867" name="Rectangle 2"/>
          <p:cNvSpPr>
            <a:spLocks noGrp="1" noChangeArrowheads="1"/>
          </p:cNvSpPr>
          <p:nvPr>
            <p:ph type="body" idx="1"/>
          </p:nvPr>
        </p:nvSpPr>
        <p:spPr>
          <a:noFill/>
          <a:ln/>
        </p:spPr>
        <p:txBody>
          <a:bodyPr/>
          <a:lstStyle/>
          <a:p>
            <a:pPr eaLnBrk="1" hangingPunct="1"/>
            <a:r>
              <a:rPr lang="en-US" sz="2200">
                <a:latin typeface="Lucida Grande" charset="0"/>
                <a:ea typeface="Lucida Grande" charset="0"/>
                <a:cs typeface="Lucida Grande" charset="0"/>
                <a:sym typeface="Lucida Grande" charset="0"/>
              </a:rPr>
              <a:t>Each data type contains different information about the network and has different pros and cons</a:t>
            </a:r>
          </a:p>
          <a:p>
            <a:pPr eaLnBrk="1" hangingPunct="1"/>
            <a:endParaRPr lang="en-US" sz="2200">
              <a:latin typeface="Lucida Grande" charset="0"/>
              <a:ea typeface="Lucida Grande" charset="0"/>
              <a:cs typeface="Lucida Grande" charset="0"/>
              <a:sym typeface="Lucida Grande" charset="0"/>
            </a:endParaRPr>
          </a:p>
          <a:p>
            <a:pPr eaLnBrk="1" hangingPunct="1"/>
            <a:r>
              <a:rPr lang="en-US" sz="2200">
                <a:latin typeface="Lucida Grande" charset="0"/>
                <a:ea typeface="Lucida Grande" charset="0"/>
                <a:cs typeface="Lucida Grande" charset="0"/>
                <a:sym typeface="Lucida Grande" charset="0"/>
              </a:rPr>
              <a:t>For example, time-series data contains the dynamics of how the expression levels move between steady-state points, but can be expensive and difficult to collect</a:t>
            </a:r>
          </a:p>
          <a:p>
            <a:pPr eaLnBrk="1" hangingPunct="1"/>
            <a:endParaRPr lang="en-US" sz="2200">
              <a:latin typeface="Lucida Grande" charset="0"/>
              <a:ea typeface="Lucida Grande" charset="0"/>
              <a:cs typeface="Lucida Grande" charset="0"/>
              <a:sym typeface="Lucida Grande" charset="0"/>
            </a:endParaRPr>
          </a:p>
          <a:p>
            <a:pPr eaLnBrk="1" hangingPunct="1"/>
            <a:r>
              <a:rPr lang="en-US" sz="2200">
                <a:latin typeface="Lucida Grande" charset="0"/>
                <a:ea typeface="Lucida Grande" charset="0"/>
                <a:cs typeface="Lucida Grande" charset="0"/>
                <a:sym typeface="Lucida Grande" charset="0"/>
              </a:rPr>
              <a:t>Taking readings at only steady-state points is cheaper and easier, but gives no information about the dynamics of the system</a:t>
            </a:r>
          </a:p>
          <a:p>
            <a:pPr eaLnBrk="1" hangingPunct="1"/>
            <a:endParaRPr lang="en-US" sz="2200">
              <a:latin typeface="Lucida Grande" charset="0"/>
              <a:ea typeface="Lucida Grande" charset="0"/>
              <a:cs typeface="Lucida Grande" charset="0"/>
              <a:sym typeface="Lucida Grande" charset="0"/>
            </a:endParaRPr>
          </a:p>
          <a:p>
            <a:pPr eaLnBrk="1" hangingPunct="1"/>
            <a:r>
              <a:rPr lang="en-US" sz="2200">
                <a:latin typeface="Lucida Grande" charset="0"/>
                <a:ea typeface="Lucida Grande" charset="0"/>
                <a:cs typeface="Lucida Grande" charset="0"/>
                <a:sym typeface="Lucida Grande" charset="0"/>
              </a:rPr>
              <a:t>How can we construct an algorithm that takes information about each 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1"/>
          <p:cNvSpPr>
            <a:spLocks noGrp="1" noRot="1" noChangeAspect="1" noChangeArrowheads="1"/>
          </p:cNvSpPr>
          <p:nvPr>
            <p:ph type="sldImg"/>
          </p:nvPr>
        </p:nvSpPr>
        <p:spPr>
          <a:solidFill>
            <a:srgbClr val="FFFFFF"/>
          </a:solidFill>
          <a:ln/>
        </p:spPr>
      </p:sp>
      <p:sp>
        <p:nvSpPr>
          <p:cNvPr id="173059" name="Rectangle 2"/>
          <p:cNvSpPr>
            <a:spLocks noGrp="1" noChangeArrowheads="1"/>
          </p:cNvSpPr>
          <p:nvPr>
            <p:ph type="body" idx="1"/>
          </p:nvPr>
        </p:nvSpPr>
        <p:spPr>
          <a:noFill/>
          <a:ln/>
        </p:spPr>
        <p:txBody>
          <a:bodyPr/>
          <a:lstStyle/>
          <a:p>
            <a:pPr eaLnBrk="1" hangingPunct="1"/>
            <a:r>
              <a:rPr lang="en-US" sz="2200">
                <a:latin typeface="Lucida Grande" charset="0"/>
                <a:ea typeface="Lucida Grande" charset="0"/>
                <a:cs typeface="Lucida Grande" charset="0"/>
                <a:sym typeface="Lucida Grande" charset="0"/>
              </a:rPr>
              <a:t>- Next, DEX/CHX data was used to augment the prior. DEX over-expresses a gene and then CHX cuts off its expression, the idea being that this can illuminate the targets of a specific gene in a network.</a:t>
            </a:r>
          </a:p>
          <a:p>
            <a:pPr eaLnBrk="1" hangingPunct="1"/>
            <a:r>
              <a:rPr lang="en-US" sz="2200">
                <a:latin typeface="Lucida Grande" charset="0"/>
                <a:ea typeface="Lucida Grande" charset="0"/>
                <a:cs typeface="Lucida Grande" charset="0"/>
                <a:sym typeface="Lucida Grande" charset="0"/>
              </a:rPr>
              <a:t>- 78% correct, plan to add more DEX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1"/>
          <p:cNvSpPr>
            <a:spLocks noGrp="1" noRot="1" noChangeAspect="1" noChangeArrowheads="1"/>
          </p:cNvSpPr>
          <p:nvPr>
            <p:ph type="sldImg"/>
          </p:nvPr>
        </p:nvSpPr>
        <p:spPr>
          <a:solidFill>
            <a:srgbClr val="FFFFFF"/>
          </a:solidFill>
          <a:ln/>
        </p:spPr>
      </p:sp>
      <p:sp>
        <p:nvSpPr>
          <p:cNvPr id="175107" name="Rectangle 2"/>
          <p:cNvSpPr>
            <a:spLocks noGrp="1" noChangeArrowheads="1"/>
          </p:cNvSpPr>
          <p:nvPr>
            <p:ph type="body" idx="1"/>
          </p:nvPr>
        </p:nvSpPr>
        <p:spPr>
          <a:noFill/>
          <a:ln/>
        </p:spPr>
        <p:txBody>
          <a:bodyPr/>
          <a:lstStyle/>
          <a:p>
            <a:pPr eaLnBrk="1" hangingPunct="1"/>
            <a:r>
              <a:rPr lang="en-US" sz="2200">
                <a:latin typeface="Lucida Grande" charset="0"/>
                <a:ea typeface="Lucida Grande" charset="0"/>
                <a:cs typeface="Lucida Grande" charset="0"/>
                <a:sym typeface="Lucida Grande" charset="0"/>
              </a:rPr>
              <a:t>- The basic take away idea is that different experiments and different data types can illuminate different features of a network, and different algorithms excel at extracting some features but not others. </a:t>
            </a:r>
          </a:p>
          <a:p>
            <a:pPr eaLnBrk="1" hangingPunct="1"/>
            <a:r>
              <a:rPr lang="en-US" sz="2200">
                <a:latin typeface="Lucida Grande" charset="0"/>
                <a:ea typeface="Lucida Grande" charset="0"/>
                <a:cs typeface="Lucida Grande" charset="0"/>
                <a:sym typeface="Lucida Grande" charset="0"/>
              </a:rPr>
              <a:t>- What we’ve tried to do is to put it all together to extract as much of the network as we can, rather than relying on any one dataset or algorithm to recover the whole thing.</a:t>
            </a:r>
          </a:p>
          <a:p>
            <a:pPr eaLnBrk="1" hangingPunct="1"/>
            <a:endParaRPr lang="en-US" sz="2200">
              <a:latin typeface="Lucida Grande" charset="0"/>
              <a:ea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36A01C-8D03-5A40-9B0F-42B72BFFC6E8}" type="datetimeFigureOut">
              <a:rPr lang="en-US" smtClean="0"/>
              <a:pPr/>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6A01C-8D03-5A40-9B0F-42B72BFFC6E8}" type="datetimeFigureOut">
              <a:rPr lang="en-US" smtClean="0"/>
              <a:pPr/>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6A01C-8D03-5A40-9B0F-42B72BFFC6E8}" type="datetimeFigureOut">
              <a:rPr lang="en-US" smtClean="0"/>
              <a:pPr/>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6A01C-8D03-5A40-9B0F-42B72BFFC6E8}" type="datetimeFigureOut">
              <a:rPr lang="en-US" smtClean="0"/>
              <a:pPr/>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6A01C-8D03-5A40-9B0F-42B72BFFC6E8}" type="datetimeFigureOut">
              <a:rPr lang="en-US" smtClean="0"/>
              <a:pPr/>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36A01C-8D03-5A40-9B0F-42B72BFFC6E8}" type="datetimeFigureOut">
              <a:rPr lang="en-US" smtClean="0"/>
              <a:pPr/>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36A01C-8D03-5A40-9B0F-42B72BFFC6E8}" type="datetimeFigureOut">
              <a:rPr lang="en-US" smtClean="0"/>
              <a:pPr/>
              <a:t>3/7/13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36A01C-8D03-5A40-9B0F-42B72BFFC6E8}" type="datetimeFigureOut">
              <a:rPr lang="en-US" smtClean="0"/>
              <a:pPr/>
              <a:t>3/7/13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6A01C-8D03-5A40-9B0F-42B72BFFC6E8}" type="datetimeFigureOut">
              <a:rPr lang="en-US" smtClean="0"/>
              <a:pPr/>
              <a:t>3/7/13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6A01C-8D03-5A40-9B0F-42B72BFFC6E8}" type="datetimeFigureOut">
              <a:rPr lang="en-US" smtClean="0"/>
              <a:pPr/>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6A01C-8D03-5A40-9B0F-42B72BFFC6E8}" type="datetimeFigureOut">
              <a:rPr lang="en-US" smtClean="0"/>
              <a:pPr/>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45831-9A11-DB41-8E07-8053513D1D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6A01C-8D03-5A40-9B0F-42B72BFFC6E8}" type="datetimeFigureOut">
              <a:rPr lang="en-US" smtClean="0"/>
              <a:pPr/>
              <a:t>3/7/13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5831-9A11-DB41-8E07-8053513D1D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video" Target="file://localhost/Users/richardbonneau/Dropbox/slides-for-shasha.ppt_media/oop_design-1.mov"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Computational Bio Research</a:t>
            </a:r>
            <a:endParaRPr lang="en-US" dirty="0"/>
          </a:p>
        </p:txBody>
      </p:sp>
      <p:sp>
        <p:nvSpPr>
          <p:cNvPr id="3" name="Subtitle 2"/>
          <p:cNvSpPr>
            <a:spLocks noGrp="1"/>
          </p:cNvSpPr>
          <p:nvPr>
            <p:ph type="subTitle" idx="1"/>
          </p:nvPr>
        </p:nvSpPr>
        <p:spPr/>
        <p:txBody>
          <a:bodyPr/>
          <a:lstStyle/>
          <a:p>
            <a:r>
              <a:rPr lang="en-US" dirty="0" smtClean="0"/>
              <a:t>Rich </a:t>
            </a:r>
            <a:r>
              <a:rPr lang="en-US" dirty="0" err="1" smtClean="0"/>
              <a:t>Bonneau</a:t>
            </a:r>
            <a:r>
              <a:rPr lang="en-US" dirty="0" smtClean="0"/>
              <a:t>, Bud </a:t>
            </a:r>
            <a:r>
              <a:rPr lang="en-US" dirty="0" err="1" smtClean="0"/>
              <a:t>Mishra</a:t>
            </a:r>
            <a:r>
              <a:rPr lang="en-US" dirty="0" smtClean="0"/>
              <a:t>, Dennis Shasha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1"/>
          <p:cNvSpPr>
            <a:spLocks noGrp="1" noChangeArrowheads="1"/>
          </p:cNvSpPr>
          <p:nvPr>
            <p:ph type="title"/>
          </p:nvPr>
        </p:nvSpPr>
        <p:spPr/>
        <p:txBody>
          <a:bodyPr/>
          <a:lstStyle/>
          <a:p>
            <a:pPr eaLnBrk="1" hangingPunct="1"/>
            <a:r>
              <a:rPr lang="en-US" dirty="0" smtClean="0"/>
              <a:t>Ex: Finding Causal Networks </a:t>
            </a:r>
          </a:p>
        </p:txBody>
      </p:sp>
      <p:sp>
        <p:nvSpPr>
          <p:cNvPr id="161795" name="Rectangle 2"/>
          <p:cNvSpPr>
            <a:spLocks noGrp="1" noChangeArrowheads="1"/>
          </p:cNvSpPr>
          <p:nvPr>
            <p:ph type="body" idx="1"/>
          </p:nvPr>
        </p:nvSpPr>
        <p:spPr/>
        <p:txBody>
          <a:bodyPr/>
          <a:lstStyle/>
          <a:p>
            <a:pPr marL="625056">
              <a:buNone/>
            </a:pPr>
            <a:r>
              <a:rPr lang="en-US" sz="2500" dirty="0"/>
              <a:t>Goal is to find a circuit diagram among genes, short </a:t>
            </a:r>
            <a:r>
              <a:rPr lang="en-US" sz="2500" dirty="0" err="1"/>
              <a:t>RNAs</a:t>
            </a:r>
            <a:r>
              <a:rPr lang="en-US" sz="2500" dirty="0"/>
              <a:t>, and proteins to enable statements like: if you want to increase the production of protein </a:t>
            </a:r>
            <a:r>
              <a:rPr lang="en-US" sz="2500" dirty="0" err="1"/>
              <a:t>p</a:t>
            </a:r>
            <a:r>
              <a:rPr lang="en-US" sz="2500" dirty="0"/>
              <a:t>, then over-express g1 </a:t>
            </a:r>
            <a:r>
              <a:rPr lang="en-US" sz="2500" dirty="0" smtClean="0"/>
              <a:t>and under </a:t>
            </a:r>
            <a:r>
              <a:rPr lang="en-US" sz="2500" dirty="0"/>
              <a:t>express- g2 Find parsimonious causality</a:t>
            </a:r>
          </a:p>
          <a:p>
            <a:pPr marL="625056"/>
            <a:r>
              <a:rPr lang="en-US" sz="2500" dirty="0"/>
              <a:t>Way under-determined – hundreds of thousands of edges vs. hundreds of experiments.</a:t>
            </a:r>
          </a:p>
          <a:p>
            <a:pPr marL="625056"/>
            <a:r>
              <a:rPr lang="en-US" sz="2500" dirty="0"/>
              <a:t>Fortunately, biology is </a:t>
            </a:r>
            <a:r>
              <a:rPr lang="en-US" sz="2500" dirty="0" smtClean="0"/>
              <a:t>redundant and robust.</a:t>
            </a:r>
            <a:endParaRPr lang="en-US" sz="25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1"/>
          <p:cNvSpPr>
            <a:spLocks noGrp="1" noChangeArrowheads="1"/>
          </p:cNvSpPr>
          <p:nvPr>
            <p:ph type="title"/>
          </p:nvPr>
        </p:nvSpPr>
        <p:spPr/>
        <p:txBody>
          <a:bodyPr/>
          <a:lstStyle/>
          <a:p>
            <a:pPr eaLnBrk="1" hangingPunct="1"/>
            <a:r>
              <a:rPr lang="en-US" smtClean="0"/>
              <a:t>Approach : combine experiments.</a:t>
            </a:r>
          </a:p>
        </p:txBody>
      </p:sp>
      <p:sp>
        <p:nvSpPr>
          <p:cNvPr id="163843" name="Rectangle 2"/>
          <p:cNvSpPr>
            <a:spLocks noGrp="1" noChangeArrowheads="1"/>
          </p:cNvSpPr>
          <p:nvPr>
            <p:ph type="body" idx="1"/>
          </p:nvPr>
        </p:nvSpPr>
        <p:spPr/>
        <p:txBody>
          <a:bodyPr/>
          <a:lstStyle/>
          <a:p>
            <a:pPr marL="625056"/>
            <a:r>
              <a:rPr lang="en-US" sz="2500" dirty="0"/>
              <a:t>Time-series – closely spaced experiments over time (how close? Initial shock/not steady state)</a:t>
            </a:r>
          </a:p>
          <a:p>
            <a:pPr marL="625056"/>
            <a:r>
              <a:rPr lang="en-US" sz="2500" dirty="0"/>
              <a:t>Knockout/Knock-down – diminish expression of a gene</a:t>
            </a:r>
          </a:p>
          <a:p>
            <a:pPr marL="625056"/>
            <a:r>
              <a:rPr lang="en-US" sz="2500" dirty="0"/>
              <a:t>Over-expression – enhance expression of a gene</a:t>
            </a:r>
          </a:p>
          <a:p>
            <a:pPr marL="625056"/>
            <a:r>
              <a:rPr lang="en-US" sz="2500" dirty="0"/>
              <a:t>Steady state experiments (least informative): change condition and wait.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1"/>
          <p:cNvSpPr>
            <a:spLocks noGrp="1" noChangeArrowheads="1"/>
          </p:cNvSpPr>
          <p:nvPr>
            <p:ph type="title"/>
          </p:nvPr>
        </p:nvSpPr>
        <p:spPr/>
        <p:txBody>
          <a:bodyPr/>
          <a:lstStyle/>
          <a:p>
            <a:pPr eaLnBrk="1" hangingPunct="1"/>
            <a:r>
              <a:rPr lang="en-US" smtClean="0"/>
              <a:t>Overexpression data</a:t>
            </a:r>
          </a:p>
        </p:txBody>
      </p:sp>
      <p:sp>
        <p:nvSpPr>
          <p:cNvPr id="172035" name="Rectangle 2"/>
          <p:cNvSpPr>
            <a:spLocks noGrp="1" noChangeArrowheads="1"/>
          </p:cNvSpPr>
          <p:nvPr>
            <p:ph type="body" idx="1"/>
          </p:nvPr>
        </p:nvSpPr>
        <p:spPr>
          <a:xfrm>
            <a:off x="901898" y="3018235"/>
            <a:ext cx="7358063" cy="4018359"/>
          </a:xfrm>
        </p:spPr>
        <p:txBody>
          <a:bodyPr/>
          <a:lstStyle/>
          <a:p>
            <a:pPr marL="625056"/>
            <a:r>
              <a:rPr lang="en-US" dirty="0"/>
              <a:t>DEX/CHX give information about </a:t>
            </a:r>
            <a:r>
              <a:rPr lang="en-US" dirty="0" err="1"/>
              <a:t>overexpression</a:t>
            </a:r>
            <a:r>
              <a:rPr lang="en-US" dirty="0"/>
              <a:t> of specific genes</a:t>
            </a:r>
          </a:p>
          <a:p>
            <a:pPr marL="625056"/>
            <a:r>
              <a:rPr lang="en-US" dirty="0"/>
              <a:t>Preliminary results add DEX/CHX data for only 2 genes</a:t>
            </a:r>
          </a:p>
          <a:p>
            <a:pPr marL="625056"/>
            <a:r>
              <a:rPr lang="en-US" dirty="0"/>
              <a:t>Work is ongoing, but</a:t>
            </a:r>
            <a:r>
              <a:rPr lang="en-US" dirty="0" smtClean="0"/>
              <a:t> combining results helps.</a:t>
            </a:r>
            <a:endParaRPr lang="en-US" dirty="0"/>
          </a:p>
        </p:txBody>
      </p:sp>
      <p:sp>
        <p:nvSpPr>
          <p:cNvPr id="172036" name="AutoShape 3"/>
          <p:cNvSpPr>
            <a:spLocks/>
          </p:cNvSpPr>
          <p:nvPr/>
        </p:nvSpPr>
        <p:spPr bwMode="auto">
          <a:xfrm>
            <a:off x="3817442" y="1656457"/>
            <a:ext cx="1509117" cy="1509117"/>
          </a:xfrm>
          <a:prstGeom prst="roundRect">
            <a:avLst>
              <a:gd name="adj" fmla="val 8875"/>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172037" name="Rectangle 4"/>
          <p:cNvSpPr>
            <a:spLocks/>
          </p:cNvSpPr>
          <p:nvPr/>
        </p:nvSpPr>
        <p:spPr bwMode="auto">
          <a:xfrm>
            <a:off x="4116586" y="2153870"/>
            <a:ext cx="739823" cy="523220"/>
          </a:xfrm>
          <a:prstGeom prst="rect">
            <a:avLst/>
          </a:prstGeom>
          <a:noFill/>
          <a:ln w="12700">
            <a:noFill/>
            <a:miter lim="800000"/>
            <a:headEnd/>
            <a:tailEnd/>
          </a:ln>
        </p:spPr>
        <p:txBody>
          <a:bodyPr wrap="none" lIns="0" tIns="0" rIns="0" bIns="0" anchor="ctr">
            <a:prstTxWarp prst="textNoShape">
              <a:avLst/>
            </a:prstTxWarp>
            <a:spAutoFit/>
          </a:bodyPr>
          <a:lstStyle/>
          <a:p>
            <a:r>
              <a:rPr lang="en-US" sz="3400" dirty="0">
                <a:ea typeface="Gill Sans" charset="0"/>
                <a:cs typeface="Gill Sans" charset="0"/>
              </a:rPr>
              <a:t>DFG</a:t>
            </a:r>
          </a:p>
        </p:txBody>
      </p:sp>
      <p:sp>
        <p:nvSpPr>
          <p:cNvPr id="172038" name="Oval 5"/>
          <p:cNvSpPr>
            <a:spLocks/>
          </p:cNvSpPr>
          <p:nvPr/>
        </p:nvSpPr>
        <p:spPr bwMode="auto">
          <a:xfrm>
            <a:off x="6371332" y="1665387"/>
            <a:ext cx="1509117" cy="1509117"/>
          </a:xfrm>
          <a:prstGeom prst="ellips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172039" name="Rectangle 6"/>
          <p:cNvSpPr>
            <a:spLocks/>
          </p:cNvSpPr>
          <p:nvPr/>
        </p:nvSpPr>
        <p:spPr bwMode="auto">
          <a:xfrm>
            <a:off x="6458397" y="2008911"/>
            <a:ext cx="1214913" cy="830997"/>
          </a:xfrm>
          <a:prstGeom prst="rect">
            <a:avLst/>
          </a:prstGeom>
          <a:noFill/>
          <a:ln w="12700">
            <a:noFill/>
            <a:miter lim="800000"/>
            <a:headEnd/>
            <a:tailEnd/>
          </a:ln>
        </p:spPr>
        <p:txBody>
          <a:bodyPr wrap="none" lIns="0" tIns="0" rIns="0" bIns="0" anchor="ctr">
            <a:prstTxWarp prst="textNoShape">
              <a:avLst/>
            </a:prstTxWarp>
            <a:spAutoFit/>
          </a:bodyPr>
          <a:lstStyle/>
          <a:p>
            <a:r>
              <a:rPr lang="en-US" sz="2700" dirty="0">
                <a:ea typeface="Gill Sans" charset="0"/>
                <a:cs typeface="Gill Sans" charset="0"/>
              </a:rPr>
              <a:t>Output</a:t>
            </a:r>
          </a:p>
          <a:p>
            <a:r>
              <a:rPr lang="en-US" sz="2700" dirty="0">
                <a:ea typeface="Gill Sans" charset="0"/>
                <a:cs typeface="Gill Sans" charset="0"/>
              </a:rPr>
              <a:t>Network</a:t>
            </a:r>
          </a:p>
        </p:txBody>
      </p:sp>
      <p:sp>
        <p:nvSpPr>
          <p:cNvPr id="172040" name="Line 7"/>
          <p:cNvSpPr>
            <a:spLocks noChangeShapeType="1"/>
          </p:cNvSpPr>
          <p:nvPr/>
        </p:nvSpPr>
        <p:spPr bwMode="auto">
          <a:xfrm flipH="1">
            <a:off x="5343303" y="2447851"/>
            <a:ext cx="992311" cy="0"/>
          </a:xfrm>
          <a:prstGeom prst="line">
            <a:avLst/>
          </a:prstGeom>
          <a:noFill/>
          <a:ln w="127000">
            <a:solidFill>
              <a:schemeClr val="tx1"/>
            </a:solidFill>
            <a:miter lim="800000"/>
            <a:headEnd type="stealth" w="med" len="med"/>
            <a:tailEnd/>
          </a:ln>
        </p:spPr>
        <p:txBody>
          <a:bodyPr lIns="0" tIns="0" rIns="0" bIns="0">
            <a:prstTxWarp prst="textNoShape">
              <a:avLst/>
            </a:prstTxWarp>
          </a:bodyPr>
          <a:lstStyle/>
          <a:p>
            <a:endParaRPr lang="en-US"/>
          </a:p>
        </p:txBody>
      </p:sp>
      <p:sp>
        <p:nvSpPr>
          <p:cNvPr id="172041" name="AutoShape 8"/>
          <p:cNvSpPr>
            <a:spLocks/>
          </p:cNvSpPr>
          <p:nvPr/>
        </p:nvSpPr>
        <p:spPr bwMode="auto">
          <a:xfrm>
            <a:off x="1290340" y="1647527"/>
            <a:ext cx="1509117" cy="723305"/>
          </a:xfrm>
          <a:prstGeom prst="roundRect">
            <a:avLst>
              <a:gd name="adj" fmla="val 18519"/>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172042" name="Rectangle 9"/>
          <p:cNvSpPr>
            <a:spLocks/>
          </p:cNvSpPr>
          <p:nvPr/>
        </p:nvSpPr>
        <p:spPr bwMode="auto">
          <a:xfrm>
            <a:off x="1299270" y="1743105"/>
            <a:ext cx="1313160" cy="523220"/>
          </a:xfrm>
          <a:prstGeom prst="rect">
            <a:avLst/>
          </a:prstGeom>
          <a:noFill/>
          <a:ln w="12700">
            <a:noFill/>
            <a:miter lim="800000"/>
            <a:headEnd/>
            <a:tailEnd/>
          </a:ln>
        </p:spPr>
        <p:txBody>
          <a:bodyPr wrap="none" lIns="0" tIns="0" rIns="0" bIns="0" anchor="ctr">
            <a:prstTxWarp prst="textNoShape">
              <a:avLst/>
            </a:prstTxWarp>
            <a:spAutoFit/>
          </a:bodyPr>
          <a:lstStyle/>
          <a:p>
            <a:r>
              <a:rPr lang="en-US" sz="3400" dirty="0">
                <a:ea typeface="Gill Sans" charset="0"/>
                <a:cs typeface="Gill Sans" charset="0"/>
              </a:rPr>
              <a:t>GENIE3</a:t>
            </a:r>
          </a:p>
        </p:txBody>
      </p:sp>
      <p:sp>
        <p:nvSpPr>
          <p:cNvPr id="172043" name="Line 10"/>
          <p:cNvSpPr>
            <a:spLocks noChangeShapeType="1"/>
          </p:cNvSpPr>
          <p:nvPr/>
        </p:nvSpPr>
        <p:spPr bwMode="auto">
          <a:xfrm flipH="1">
            <a:off x="2812852" y="2018109"/>
            <a:ext cx="992312" cy="0"/>
          </a:xfrm>
          <a:prstGeom prst="line">
            <a:avLst/>
          </a:prstGeom>
          <a:noFill/>
          <a:ln w="127000">
            <a:solidFill>
              <a:schemeClr val="tx1"/>
            </a:solidFill>
            <a:miter lim="800000"/>
            <a:headEnd type="stealth" w="med" len="med"/>
            <a:tailEnd/>
          </a:ln>
        </p:spPr>
        <p:txBody>
          <a:bodyPr lIns="0" tIns="0" rIns="0" bIns="0">
            <a:prstTxWarp prst="textNoShape">
              <a:avLst/>
            </a:prstTxWarp>
          </a:bodyPr>
          <a:lstStyle/>
          <a:p>
            <a:endParaRPr lang="en-US"/>
          </a:p>
        </p:txBody>
      </p:sp>
      <p:sp>
        <p:nvSpPr>
          <p:cNvPr id="172044" name="Rectangle 11"/>
          <p:cNvSpPr>
            <a:spLocks/>
          </p:cNvSpPr>
          <p:nvPr/>
        </p:nvSpPr>
        <p:spPr bwMode="auto">
          <a:xfrm>
            <a:off x="1089422" y="2723555"/>
            <a:ext cx="1705570" cy="491133"/>
          </a:xfrm>
          <a:prstGeom prst="rect">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172045" name="Rectangle 12"/>
          <p:cNvSpPr>
            <a:spLocks/>
          </p:cNvSpPr>
          <p:nvPr/>
        </p:nvSpPr>
        <p:spPr bwMode="auto">
          <a:xfrm>
            <a:off x="1080492" y="2830621"/>
            <a:ext cx="850406" cy="276999"/>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DEX/CHX</a:t>
            </a:r>
          </a:p>
        </p:txBody>
      </p:sp>
      <p:sp>
        <p:nvSpPr>
          <p:cNvPr id="172046" name="Line 13"/>
          <p:cNvSpPr>
            <a:spLocks noChangeShapeType="1"/>
          </p:cNvSpPr>
          <p:nvPr/>
        </p:nvSpPr>
        <p:spPr bwMode="auto">
          <a:xfrm flipH="1">
            <a:off x="2801690" y="2970238"/>
            <a:ext cx="1017984" cy="0"/>
          </a:xfrm>
          <a:prstGeom prst="line">
            <a:avLst/>
          </a:prstGeom>
          <a:noFill/>
          <a:ln w="127000">
            <a:solidFill>
              <a:schemeClr val="tx1"/>
            </a:solidFill>
            <a:miter lim="800000"/>
            <a:headEnd type="stealth" w="med" len="med"/>
            <a:tailEnd/>
          </a:ln>
        </p:spPr>
        <p:txBody>
          <a:bodyPr lIns="0" tIns="0" rIns="0" bIns="0">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1"/>
          <p:cNvSpPr>
            <a:spLocks noGrp="1" noChangeArrowheads="1"/>
          </p:cNvSpPr>
          <p:nvPr>
            <p:ph type="title"/>
          </p:nvPr>
        </p:nvSpPr>
        <p:spPr/>
        <p:txBody>
          <a:bodyPr/>
          <a:lstStyle/>
          <a:p>
            <a:pPr eaLnBrk="1" hangingPunct="1"/>
            <a:r>
              <a:rPr lang="en-US" smtClean="0"/>
              <a:t>Complementary Data and Methods</a:t>
            </a:r>
          </a:p>
        </p:txBody>
      </p:sp>
      <p:sp>
        <p:nvSpPr>
          <p:cNvPr id="174083" name="Rectangle 2"/>
          <p:cNvSpPr>
            <a:spLocks noGrp="1" noChangeArrowheads="1"/>
          </p:cNvSpPr>
          <p:nvPr>
            <p:ph type="body" idx="1"/>
          </p:nvPr>
        </p:nvSpPr>
        <p:spPr/>
        <p:txBody>
          <a:bodyPr/>
          <a:lstStyle/>
          <a:p>
            <a:pPr marL="625056"/>
            <a:r>
              <a:rPr lang="en-US" dirty="0" smtClean="0"/>
              <a:t>Different types of data give complementary information.</a:t>
            </a:r>
          </a:p>
          <a:p>
            <a:pPr marL="625056"/>
            <a:r>
              <a:rPr lang="en-US" dirty="0" smtClean="0"/>
              <a:t>Different methods for same data type combine to give better results.</a:t>
            </a:r>
          </a:p>
          <a:p>
            <a:pPr marL="625056"/>
            <a:r>
              <a:rPr lang="en-US" dirty="0" err="1" smtClean="0"/>
              <a:t>Crowdsourcing</a:t>
            </a:r>
            <a:r>
              <a:rPr lang="en-US" dirty="0" smtClean="0"/>
              <a:t> works.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Computational Biology</a:t>
            </a:r>
            <a:endParaRPr lang="en-US" dirty="0"/>
          </a:p>
        </p:txBody>
      </p:sp>
      <p:sp>
        <p:nvSpPr>
          <p:cNvPr id="3" name="Content Placeholder 2"/>
          <p:cNvSpPr>
            <a:spLocks noGrp="1"/>
          </p:cNvSpPr>
          <p:nvPr>
            <p:ph idx="1"/>
          </p:nvPr>
        </p:nvSpPr>
        <p:spPr/>
        <p:txBody>
          <a:bodyPr/>
          <a:lstStyle/>
          <a:p>
            <a:r>
              <a:rPr lang="en-US" dirty="0" smtClean="0"/>
              <a:t>Analysis of biological data to discover facts about nature, e.g. which genes or combinations of genes cause a disease.</a:t>
            </a:r>
          </a:p>
          <a:p>
            <a:r>
              <a:rPr lang="en-US" dirty="0" smtClean="0"/>
              <a:t>Engineer changes that will “improve” species, e.g. plants that use less nitrogen.</a:t>
            </a:r>
          </a:p>
          <a:p>
            <a:r>
              <a:rPr lang="en-US" dirty="0" smtClean="0"/>
              <a:t>Synthetic biology, e.g. create a DNA detector and neutralizer of toxic chemicals.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Biology Do You Need to Know?</a:t>
            </a:r>
            <a:endParaRPr lang="en-US" dirty="0"/>
          </a:p>
        </p:txBody>
      </p:sp>
      <p:sp>
        <p:nvSpPr>
          <p:cNvPr id="3" name="Content Placeholder 2"/>
          <p:cNvSpPr>
            <a:spLocks noGrp="1"/>
          </p:cNvSpPr>
          <p:nvPr>
            <p:ph idx="1"/>
          </p:nvPr>
        </p:nvSpPr>
        <p:spPr/>
        <p:txBody>
          <a:bodyPr/>
          <a:lstStyle/>
          <a:p>
            <a:r>
              <a:rPr lang="en-US" dirty="0" smtClean="0"/>
              <a:t>Not much: biological entities (genes, RNA, proteins) either induce or repress one another. Our job is to figure out how and to suggest the next most useful experiment.</a:t>
            </a:r>
          </a:p>
          <a:p>
            <a:r>
              <a:rPr lang="en-US" dirty="0" smtClean="0"/>
              <a:t>A lot like debugging a circuit in electrical engineering.</a:t>
            </a:r>
          </a:p>
          <a:p>
            <a:r>
              <a:rPr lang="en-US" dirty="0" smtClean="0"/>
              <a:t>Computational tools: machine learning, statistics, visualization.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Cool?</a:t>
            </a:r>
            <a:endParaRPr lang="en-US" dirty="0"/>
          </a:p>
        </p:txBody>
      </p:sp>
      <p:sp>
        <p:nvSpPr>
          <p:cNvPr id="3" name="Content Placeholder 2"/>
          <p:cNvSpPr>
            <a:spLocks noGrp="1"/>
          </p:cNvSpPr>
          <p:nvPr>
            <p:ph idx="1"/>
          </p:nvPr>
        </p:nvSpPr>
        <p:spPr/>
        <p:txBody>
          <a:bodyPr/>
          <a:lstStyle/>
          <a:p>
            <a:r>
              <a:rPr lang="en-US" dirty="0" smtClean="0"/>
              <a:t>Impact can be enormous.</a:t>
            </a:r>
          </a:p>
          <a:p>
            <a:r>
              <a:rPr lang="en-US" dirty="0" smtClean="0"/>
              <a:t>Lots of new very real problems, e.g. can you design a protein to bind copper? Computational geometry, physics, algorithms to take advantage of special structure of problem.</a:t>
            </a:r>
          </a:p>
          <a:p>
            <a:pPr>
              <a:buNone/>
            </a:pP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srcRect/>
          <a:stretch>
            <a:fillRect/>
          </a:stretch>
        </p:blipFill>
        <p:spPr bwMode="auto">
          <a:xfrm>
            <a:off x="214313" y="-98227"/>
            <a:ext cx="6073304" cy="7384852"/>
          </a:xfrm>
          <a:prstGeom prst="rect">
            <a:avLst/>
          </a:prstGeom>
          <a:noFill/>
          <a:ln w="12700" cap="flat">
            <a:noFill/>
            <a:round/>
            <a:headEnd/>
            <a:tailEnd/>
          </a:ln>
        </p:spPr>
      </p:pic>
      <p:sp>
        <p:nvSpPr>
          <p:cNvPr id="4098" name="Rectangle 2"/>
          <p:cNvSpPr>
            <a:spLocks/>
          </p:cNvSpPr>
          <p:nvPr/>
        </p:nvSpPr>
        <p:spPr bwMode="auto">
          <a:xfrm>
            <a:off x="607219" y="6125766"/>
            <a:ext cx="8206383" cy="446484"/>
          </a:xfrm>
          <a:prstGeom prst="rect">
            <a:avLst/>
          </a:prstGeom>
          <a:noFill/>
          <a:ln w="12700" cap="flat">
            <a:noFill/>
            <a:miter lim="800000"/>
            <a:headEnd type="none" w="med" len="med"/>
            <a:tailEnd type="none" w="med" len="med"/>
          </a:ln>
        </p:spPr>
        <p:txBody>
          <a:bodyPr lIns="0" tIns="0" rIns="0" bIns="0">
            <a:prstTxWarp prst="textNoShape">
              <a:avLst/>
            </a:prstTxWarp>
          </a:bodyPr>
          <a:lstStyle/>
          <a:p>
            <a:pPr>
              <a:spcBef>
                <a:spcPts val="984"/>
              </a:spcBef>
            </a:pPr>
            <a:r>
              <a:rPr lang="en-US" dirty="0" err="1">
                <a:solidFill>
                  <a:srgbClr val="4C0C0A"/>
                </a:solidFill>
                <a:latin typeface="American Typewriter" charset="0"/>
                <a:ea typeface="American Typewriter" charset="0"/>
                <a:cs typeface="American Typewriter" charset="0"/>
                <a:sym typeface="American Typewriter" charset="0"/>
              </a:rPr>
              <a:t>Bonneau</a:t>
            </a:r>
            <a:r>
              <a:rPr lang="en-US" dirty="0">
                <a:solidFill>
                  <a:srgbClr val="4C0C0A"/>
                </a:solidFill>
                <a:latin typeface="American Typewriter" charset="0"/>
                <a:ea typeface="American Typewriter" charset="0"/>
                <a:cs typeface="American Typewriter" charset="0"/>
                <a:sym typeface="American Typewriter" charset="0"/>
              </a:rPr>
              <a:t>, Richard. Learning biological networks: from modules to dynamics.  Nature Chemical Biology 4, 658 - 664 (2008)</a:t>
            </a:r>
          </a:p>
        </p:txBody>
      </p:sp>
      <p:sp>
        <p:nvSpPr>
          <p:cNvPr id="4099" name="Rectangle 3"/>
          <p:cNvSpPr>
            <a:spLocks/>
          </p:cNvSpPr>
          <p:nvPr/>
        </p:nvSpPr>
        <p:spPr bwMode="auto">
          <a:xfrm>
            <a:off x="5589984" y="1870770"/>
            <a:ext cx="3089672" cy="28575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tabLst>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Lst>
            </a:pPr>
            <a:r>
              <a:rPr lang="en-US" sz="1500" dirty="0">
                <a:latin typeface="American Typewriter" charset="0"/>
                <a:ea typeface="American Typewriter" charset="0"/>
                <a:cs typeface="American Typewriter" charset="0"/>
                <a:sym typeface="American Typewriter" charset="0"/>
              </a:rPr>
              <a:t>Integrating data to detect biologically relevant modules:</a:t>
            </a:r>
          </a:p>
          <a:p>
            <a:pPr>
              <a:tabLst>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Lst>
            </a:pPr>
            <a:r>
              <a:rPr lang="en-US" sz="1500" dirty="0" err="1">
                <a:latin typeface="American Typewriter" charset="0"/>
                <a:ea typeface="American Typewriter" charset="0"/>
                <a:cs typeface="American Typewriter" charset="0"/>
                <a:sym typeface="American Typewriter" charset="0"/>
              </a:rPr>
              <a:t>cMonkey</a:t>
            </a:r>
            <a:r>
              <a:rPr lang="en-US" sz="1500" dirty="0">
                <a:latin typeface="American Typewriter" charset="0"/>
                <a:ea typeface="American Typewriter" charset="0"/>
                <a:cs typeface="American Typewriter" charset="0"/>
                <a:sym typeface="American Typewriter" charset="0"/>
              </a:rPr>
              <a:t> and multi-species </a:t>
            </a:r>
          </a:p>
          <a:p>
            <a:pPr>
              <a:tabLst>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Lst>
            </a:pPr>
            <a:endParaRPr lang="en-US" sz="1500" dirty="0">
              <a:latin typeface="American Typewriter" charset="0"/>
              <a:ea typeface="American Typewriter" charset="0"/>
              <a:cs typeface="American Typewriter" charset="0"/>
              <a:sym typeface="American Typewriter" charset="0"/>
            </a:endParaRPr>
          </a:p>
          <a:p>
            <a:pPr>
              <a:tabLst>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Lst>
            </a:pPr>
            <a:r>
              <a:rPr lang="en-US" sz="1500" dirty="0">
                <a:latin typeface="American Typewriter" charset="0"/>
                <a:ea typeface="American Typewriter" charset="0"/>
                <a:cs typeface="American Typewriter" charset="0"/>
                <a:sym typeface="American Typewriter" charset="0"/>
              </a:rPr>
              <a:t>Methods 1 - multiple species </a:t>
            </a:r>
            <a:r>
              <a:rPr lang="en-US" sz="1500" dirty="0" err="1">
                <a:latin typeface="American Typewriter" charset="0"/>
                <a:ea typeface="American Typewriter" charset="0"/>
                <a:cs typeface="American Typewriter" charset="0"/>
                <a:sym typeface="American Typewriter" charset="0"/>
              </a:rPr>
              <a:t>biclustering</a:t>
            </a:r>
            <a:r>
              <a:rPr lang="en-US" sz="1500" dirty="0">
                <a:latin typeface="American Typewriter" charset="0"/>
                <a:ea typeface="American Typewriter" charset="0"/>
                <a:cs typeface="American Typewriter" charset="0"/>
                <a:sym typeface="American Typewriter" charset="0"/>
              </a:rPr>
              <a:t> </a:t>
            </a:r>
          </a:p>
          <a:p>
            <a:pPr>
              <a:tabLst>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Lst>
            </a:pPr>
            <a:endParaRPr lang="en-US" sz="1500" dirty="0">
              <a:latin typeface="American Typewriter" charset="0"/>
              <a:ea typeface="American Typewriter" charset="0"/>
              <a:cs typeface="American Typewriter" charset="0"/>
              <a:sym typeface="American Typewriter" charset="0"/>
            </a:endParaRPr>
          </a:p>
          <a:p>
            <a:pPr>
              <a:tabLst>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Lst>
            </a:pPr>
            <a:r>
              <a:rPr lang="en-US" sz="1500" dirty="0">
                <a:latin typeface="American Typewriter" charset="0"/>
                <a:ea typeface="American Typewriter" charset="0"/>
                <a:cs typeface="American Typewriter" charset="0"/>
                <a:sym typeface="American Typewriter" charset="0"/>
              </a:rPr>
              <a:t>Methods 2 - network inference dynamics, intervention, chromatin, and constraints</a:t>
            </a:r>
          </a:p>
          <a:p>
            <a:pPr>
              <a:tabLst>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Lst>
            </a:pPr>
            <a:endParaRPr lang="en-US" sz="1500" dirty="0">
              <a:latin typeface="American Typewriter" charset="0"/>
              <a:ea typeface="American Typewriter" charset="0"/>
              <a:cs typeface="American Typewriter" charset="0"/>
              <a:sym typeface="American Typewriter" charset="0"/>
            </a:endParaRPr>
          </a:p>
          <a:p>
            <a:pPr>
              <a:tabLst>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 pos="2250201" algn="l"/>
                <a:tab pos="2500224" algn="l"/>
                <a:tab pos="2759175" algn="l"/>
                <a:tab pos="3000268" algn="l"/>
                <a:tab pos="250022" algn="l"/>
                <a:tab pos="491115" algn="l"/>
                <a:tab pos="750067" algn="l"/>
                <a:tab pos="1000089" algn="l"/>
                <a:tab pos="1241182" algn="l"/>
                <a:tab pos="1500134" algn="l"/>
                <a:tab pos="1750157" algn="l"/>
                <a:tab pos="2009108" algn="l"/>
              </a:tabLst>
            </a:pPr>
            <a:r>
              <a:rPr lang="en-US" sz="1500" dirty="0">
                <a:latin typeface="American Typewriter" charset="0"/>
                <a:ea typeface="American Typewriter" charset="0"/>
                <a:cs typeface="American Typewriter" charset="0"/>
                <a:sym typeface="American Typewriter" charset="0"/>
              </a:rPr>
              <a:t>Th17 network example</a:t>
            </a:r>
          </a:p>
        </p:txBody>
      </p:sp>
      <p:sp>
        <p:nvSpPr>
          <p:cNvPr id="4100" name="Rectangle 4"/>
          <p:cNvSpPr>
            <a:spLocks/>
          </p:cNvSpPr>
          <p:nvPr/>
        </p:nvSpPr>
        <p:spPr bwMode="auto">
          <a:xfrm>
            <a:off x="5598915" y="957575"/>
            <a:ext cx="1726967" cy="415498"/>
          </a:xfrm>
          <a:prstGeom prst="rect">
            <a:avLst/>
          </a:prstGeom>
          <a:noFill/>
          <a:ln w="12700" cap="flat">
            <a:noFill/>
            <a:miter lim="800000"/>
            <a:headEnd type="none" w="med" len="med"/>
            <a:tailEnd type="none" w="med" len="med"/>
          </a:ln>
        </p:spPr>
        <p:txBody>
          <a:bodyPr wrap="none" lIns="0" tIns="0" rIns="33865" bIns="0" anchor="ctr">
            <a:prstTxWarp prst="textNoShape">
              <a:avLst/>
            </a:prstTxWarp>
            <a:spAutoFit/>
          </a:bodyPr>
          <a:lstStyle/>
          <a:p>
            <a:r>
              <a:rPr lang="en-US" sz="2700" b="1" dirty="0">
                <a:latin typeface="American Typewriter" charset="0"/>
                <a:ea typeface="American Typewriter" charset="0"/>
                <a:cs typeface="American Typewriter" charset="0"/>
                <a:sym typeface="American Typewriter" charset="0"/>
              </a:rPr>
              <a:t>Overview</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ChangeArrowheads="1"/>
          </p:cNvSpPr>
          <p:nvPr>
            <p:ph type="title"/>
          </p:nvPr>
        </p:nvSpPr>
        <p:spPr>
          <a:xfrm>
            <a:off x="973336" y="535781"/>
            <a:ext cx="7358063" cy="901898"/>
          </a:xfrm>
          <a:ln/>
        </p:spPr>
        <p:txBody>
          <a:bodyPr rIns="321457"/>
          <a:lstStyle/>
          <a:p>
            <a:r>
              <a:rPr lang="en-US" sz="2500" b="1" dirty="0"/>
              <a:t>What can Rosetta do?</a:t>
            </a:r>
            <a:r>
              <a:rPr lang="en-US" sz="2500" b="1" dirty="0">
                <a:ea typeface="ヒラギノ角ゴ ProN W6" charset="-128"/>
                <a:cs typeface="ヒラギノ角ゴ ProN W6" charset="-128"/>
              </a:rPr>
              <a:t/>
            </a:r>
            <a:br>
              <a:rPr lang="en-US" sz="2500" b="1" dirty="0">
                <a:ea typeface="ヒラギノ角ゴ ProN W6" charset="-128"/>
                <a:cs typeface="ヒラギノ角ゴ ProN W6" charset="-128"/>
              </a:rPr>
            </a:br>
            <a:endParaRPr lang="en-US" sz="2500" b="1" dirty="0">
              <a:ea typeface="ヒラギノ角ゴ ProN W6" charset="-128"/>
              <a:cs typeface="ヒラギノ角ゴ ProN W6" charset="-128"/>
            </a:endParaRPr>
          </a:p>
        </p:txBody>
      </p:sp>
      <p:sp>
        <p:nvSpPr>
          <p:cNvPr id="5122" name="Rectangle 2"/>
          <p:cNvSpPr>
            <a:spLocks/>
          </p:cNvSpPr>
          <p:nvPr/>
        </p:nvSpPr>
        <p:spPr bwMode="auto">
          <a:xfrm>
            <a:off x="1303734" y="5563195"/>
            <a:ext cx="1486341" cy="270330"/>
          </a:xfrm>
          <a:prstGeom prst="rect">
            <a:avLst/>
          </a:prstGeom>
          <a:noFill/>
          <a:ln w="12700" cap="flat">
            <a:noFill/>
            <a:miter lim="800000"/>
            <a:headEnd type="none" w="med" len="med"/>
            <a:tailEnd type="none" w="med" len="med"/>
          </a:ln>
        </p:spPr>
        <p:txBody>
          <a:bodyPr wrap="none" lIns="0" tIns="0" rIns="36866" bIns="0">
            <a:prstTxWarp prst="textNoShape">
              <a:avLst/>
            </a:prstTxWarp>
            <a:spAutoFit/>
          </a:bodyPr>
          <a:lstStyle/>
          <a:p>
            <a:pPr marL="36834">
              <a:lnSpc>
                <a:spcPct val="104000"/>
              </a:lnSpc>
            </a:pPr>
            <a:r>
              <a:rPr lang="en-US" sz="1700" dirty="0">
                <a:latin typeface="Gill Sans" charset="0"/>
                <a:ea typeface="Gill Sans" charset="0"/>
                <a:cs typeface="Gill Sans" charset="0"/>
                <a:sym typeface="Gill Sans" charset="0"/>
              </a:rPr>
              <a:t>Protein Docking</a:t>
            </a:r>
          </a:p>
        </p:txBody>
      </p:sp>
      <p:pic>
        <p:nvPicPr>
          <p:cNvPr id="5123" name="Picture 3"/>
          <p:cNvPicPr>
            <a:picLocks noChangeAspect="1" noChangeArrowheads="1"/>
          </p:cNvPicPr>
          <p:nvPr/>
        </p:nvPicPr>
        <p:blipFill>
          <a:blip r:embed="rId2"/>
          <a:srcRect/>
          <a:stretch>
            <a:fillRect/>
          </a:stretch>
        </p:blipFill>
        <p:spPr bwMode="auto">
          <a:xfrm>
            <a:off x="5326558" y="4063008"/>
            <a:ext cx="2236887" cy="1500188"/>
          </a:xfrm>
          <a:prstGeom prst="rect">
            <a:avLst/>
          </a:prstGeom>
          <a:noFill/>
          <a:ln w="9525" cap="flat">
            <a:noFill/>
            <a:round/>
            <a:headEnd/>
            <a:tailEnd/>
          </a:ln>
        </p:spPr>
      </p:pic>
      <p:sp>
        <p:nvSpPr>
          <p:cNvPr id="5124" name="Rectangle 4"/>
          <p:cNvSpPr>
            <a:spLocks/>
          </p:cNvSpPr>
          <p:nvPr/>
        </p:nvSpPr>
        <p:spPr bwMode="auto">
          <a:xfrm>
            <a:off x="5447110" y="5589984"/>
            <a:ext cx="1968644" cy="270330"/>
          </a:xfrm>
          <a:prstGeom prst="rect">
            <a:avLst/>
          </a:prstGeom>
          <a:noFill/>
          <a:ln w="12700" cap="flat">
            <a:noFill/>
            <a:miter lim="800000"/>
            <a:headEnd type="none" w="med" len="med"/>
            <a:tailEnd type="none" w="med" len="med"/>
          </a:ln>
        </p:spPr>
        <p:txBody>
          <a:bodyPr wrap="none" lIns="0" tIns="0" rIns="36866" bIns="0">
            <a:prstTxWarp prst="textNoShape">
              <a:avLst/>
            </a:prstTxWarp>
            <a:spAutoFit/>
          </a:bodyPr>
          <a:lstStyle/>
          <a:p>
            <a:pPr marL="36834">
              <a:lnSpc>
                <a:spcPct val="104000"/>
              </a:lnSpc>
            </a:pPr>
            <a:r>
              <a:rPr lang="en-US" sz="1700" dirty="0">
                <a:latin typeface="Gill Sans" charset="0"/>
                <a:ea typeface="Gill Sans" charset="0"/>
                <a:cs typeface="Gill Sans" charset="0"/>
                <a:sym typeface="Gill Sans" charset="0"/>
              </a:rPr>
              <a:t>Novel Enzyme Design</a:t>
            </a:r>
          </a:p>
        </p:txBody>
      </p:sp>
      <p:sp>
        <p:nvSpPr>
          <p:cNvPr id="5125" name="Rectangle 5"/>
          <p:cNvSpPr>
            <a:spLocks/>
          </p:cNvSpPr>
          <p:nvPr/>
        </p:nvSpPr>
        <p:spPr bwMode="auto">
          <a:xfrm>
            <a:off x="5491758" y="3125391"/>
            <a:ext cx="1669947" cy="270330"/>
          </a:xfrm>
          <a:prstGeom prst="rect">
            <a:avLst/>
          </a:prstGeom>
          <a:noFill/>
          <a:ln w="12700" cap="flat">
            <a:noFill/>
            <a:miter lim="800000"/>
            <a:headEnd type="none" w="med" len="med"/>
            <a:tailEnd type="none" w="med" len="med"/>
          </a:ln>
        </p:spPr>
        <p:txBody>
          <a:bodyPr wrap="none" lIns="0" tIns="0" rIns="36866" bIns="0">
            <a:prstTxWarp prst="textNoShape">
              <a:avLst/>
            </a:prstTxWarp>
            <a:spAutoFit/>
          </a:bodyPr>
          <a:lstStyle/>
          <a:p>
            <a:pPr marL="36834">
              <a:lnSpc>
                <a:spcPct val="104000"/>
              </a:lnSpc>
            </a:pPr>
            <a:r>
              <a:rPr lang="en-US" sz="1700" dirty="0">
                <a:latin typeface="Gill Sans" charset="0"/>
                <a:ea typeface="Gill Sans" charset="0"/>
                <a:cs typeface="Gill Sans" charset="0"/>
                <a:sym typeface="Gill Sans" charset="0"/>
              </a:rPr>
              <a:t>Novel Fold Design</a:t>
            </a:r>
          </a:p>
        </p:txBody>
      </p:sp>
      <p:pic>
        <p:nvPicPr>
          <p:cNvPr id="5126" name="Picture 6"/>
          <p:cNvPicPr>
            <a:picLocks noChangeAspect="1" noChangeArrowheads="1"/>
          </p:cNvPicPr>
          <p:nvPr/>
        </p:nvPicPr>
        <p:blipFill>
          <a:blip r:embed="rId3"/>
          <a:srcRect/>
          <a:stretch>
            <a:fillRect/>
          </a:stretch>
        </p:blipFill>
        <p:spPr bwMode="auto">
          <a:xfrm>
            <a:off x="5210473" y="1625203"/>
            <a:ext cx="2467943" cy="1428750"/>
          </a:xfrm>
          <a:prstGeom prst="rect">
            <a:avLst/>
          </a:prstGeom>
          <a:noFill/>
          <a:ln w="9525" cap="flat">
            <a:noFill/>
            <a:round/>
            <a:headEnd/>
            <a:tailEnd/>
          </a:ln>
        </p:spPr>
      </p:pic>
      <p:sp>
        <p:nvSpPr>
          <p:cNvPr id="5127" name="Rectangle 7"/>
          <p:cNvSpPr>
            <a:spLocks/>
          </p:cNvSpPr>
          <p:nvPr/>
        </p:nvSpPr>
        <p:spPr bwMode="auto">
          <a:xfrm>
            <a:off x="71437" y="6491883"/>
            <a:ext cx="3757977" cy="276999"/>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a:solidFill>
                  <a:schemeClr val="tx1"/>
                </a:solidFill>
                <a:latin typeface="Gill Sans" charset="0"/>
                <a:ea typeface="Gill Sans" charset="0"/>
                <a:cs typeface="Gill Sans" charset="0"/>
                <a:sym typeface="Gill Sans" charset="0"/>
              </a:rPr>
              <a:t>Images: Rhiju Das and David Baker</a:t>
            </a:r>
            <a:r>
              <a:rPr lang="en-US" baseline="32000">
                <a:solidFill>
                  <a:schemeClr val="tx1"/>
                </a:solidFill>
                <a:latin typeface="Gill Sans" charset="0"/>
                <a:ea typeface="Gill Sans" charset="0"/>
                <a:cs typeface="Gill Sans" charset="0"/>
                <a:sym typeface="Gill Sans" charset="0"/>
              </a:rPr>
              <a:t>  </a:t>
            </a:r>
            <a:r>
              <a:rPr lang="en-US">
                <a:solidFill>
                  <a:schemeClr val="tx1"/>
                </a:solidFill>
                <a:latin typeface="Gill Sans" charset="0"/>
                <a:ea typeface="Gill Sans" charset="0"/>
                <a:cs typeface="Gill Sans" charset="0"/>
                <a:sym typeface="Gill Sans" charset="0"/>
              </a:rPr>
              <a:t>2008</a:t>
            </a:r>
          </a:p>
        </p:txBody>
      </p:sp>
      <p:pic>
        <p:nvPicPr>
          <p:cNvPr id="5128" name="Picture 8"/>
          <p:cNvPicPr>
            <a:picLocks noChangeAspect="1" noChangeArrowheads="1"/>
          </p:cNvPicPr>
          <p:nvPr/>
        </p:nvPicPr>
        <p:blipFill>
          <a:blip r:embed="rId4"/>
          <a:srcRect/>
          <a:stretch>
            <a:fillRect/>
          </a:stretch>
        </p:blipFill>
        <p:spPr bwMode="auto">
          <a:xfrm>
            <a:off x="1098352" y="1692176"/>
            <a:ext cx="2536031" cy="1290340"/>
          </a:xfrm>
          <a:prstGeom prst="rect">
            <a:avLst/>
          </a:prstGeom>
          <a:noFill/>
          <a:ln w="12700" cap="flat">
            <a:noFill/>
            <a:miter lim="800000"/>
            <a:headEnd/>
            <a:tailEnd/>
          </a:ln>
        </p:spPr>
      </p:pic>
      <p:sp>
        <p:nvSpPr>
          <p:cNvPr id="5129" name="Rectangle 9"/>
          <p:cNvSpPr>
            <a:spLocks/>
          </p:cNvSpPr>
          <p:nvPr/>
        </p:nvSpPr>
        <p:spPr bwMode="auto">
          <a:xfrm>
            <a:off x="1339454" y="3125391"/>
            <a:ext cx="1680780" cy="270330"/>
          </a:xfrm>
          <a:prstGeom prst="rect">
            <a:avLst/>
          </a:prstGeom>
          <a:noFill/>
          <a:ln w="12700" cap="flat">
            <a:noFill/>
            <a:miter lim="800000"/>
            <a:headEnd type="none" w="med" len="med"/>
            <a:tailEnd type="none" w="med" len="med"/>
          </a:ln>
        </p:spPr>
        <p:txBody>
          <a:bodyPr wrap="none" lIns="0" tIns="0" rIns="36866" bIns="0">
            <a:prstTxWarp prst="textNoShape">
              <a:avLst/>
            </a:prstTxWarp>
            <a:spAutoFit/>
          </a:bodyPr>
          <a:lstStyle/>
          <a:p>
            <a:pPr marL="36834">
              <a:lnSpc>
                <a:spcPct val="104000"/>
              </a:lnSpc>
            </a:pPr>
            <a:r>
              <a:rPr lang="en-US" sz="1700" i="1" dirty="0">
                <a:latin typeface="Gill Sans" charset="0"/>
                <a:ea typeface="Gill Sans" charset="0"/>
                <a:cs typeface="Gill Sans" charset="0"/>
                <a:sym typeface="Gill Sans" charset="0"/>
              </a:rPr>
              <a:t>De novo</a:t>
            </a:r>
            <a:r>
              <a:rPr lang="en-US" sz="1700" dirty="0">
                <a:latin typeface="Gill Sans" charset="0"/>
                <a:ea typeface="Gill Sans" charset="0"/>
                <a:cs typeface="Gill Sans" charset="0"/>
                <a:sym typeface="Gill Sans" charset="0"/>
              </a:rPr>
              <a:t> Prediction</a:t>
            </a:r>
          </a:p>
        </p:txBody>
      </p:sp>
      <p:pic>
        <p:nvPicPr>
          <p:cNvPr id="5130" name="Picture 10"/>
          <p:cNvPicPr>
            <a:picLocks noChangeAspect="1" noChangeArrowheads="1"/>
          </p:cNvPicPr>
          <p:nvPr/>
        </p:nvPicPr>
        <p:blipFill>
          <a:blip r:embed="rId5"/>
          <a:srcRect/>
          <a:stretch>
            <a:fillRect/>
          </a:stretch>
        </p:blipFill>
        <p:spPr bwMode="auto">
          <a:xfrm>
            <a:off x="938734" y="3946922"/>
            <a:ext cx="2847454" cy="1401961"/>
          </a:xfrm>
          <a:prstGeom prst="rect">
            <a:avLst/>
          </a:prstGeom>
          <a:noFill/>
          <a:ln w="12700" cap="flat">
            <a:noFill/>
            <a:miter lim="800000"/>
            <a:headEnd/>
            <a:tailEnd/>
          </a:ln>
        </p:spPr>
      </p:pic>
      <p:sp>
        <p:nvSpPr>
          <p:cNvPr id="5131" name="Rectangle 11"/>
          <p:cNvSpPr>
            <a:spLocks/>
          </p:cNvSpPr>
          <p:nvPr/>
        </p:nvSpPr>
        <p:spPr bwMode="auto">
          <a:xfrm>
            <a:off x="898550" y="3375333"/>
            <a:ext cx="4114408"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chemeClr val="tx1"/>
                </a:solidFill>
                <a:latin typeface="Gill Sans" charset="0"/>
                <a:ea typeface="Gill Sans" charset="0"/>
                <a:cs typeface="Gill Sans" charset="0"/>
                <a:sym typeface="Gill Sans" charset="0"/>
              </a:rPr>
              <a:t>Bradley P, Misura KM, Baker D. 2005. </a:t>
            </a:r>
            <a:r>
              <a:rPr lang="en-US" i="1">
                <a:solidFill>
                  <a:schemeClr val="tx1"/>
                </a:solidFill>
                <a:latin typeface="Gill Sans" charset="0"/>
                <a:ea typeface="Gill Sans" charset="0"/>
                <a:cs typeface="Gill Sans" charset="0"/>
                <a:sym typeface="Gill Sans" charset="0"/>
              </a:rPr>
              <a:t>Science</a:t>
            </a:r>
          </a:p>
        </p:txBody>
      </p:sp>
      <p:sp>
        <p:nvSpPr>
          <p:cNvPr id="5132" name="Rectangle 12"/>
          <p:cNvSpPr>
            <a:spLocks/>
          </p:cNvSpPr>
          <p:nvPr/>
        </p:nvSpPr>
        <p:spPr bwMode="auto">
          <a:xfrm>
            <a:off x="1089422" y="5817602"/>
            <a:ext cx="2749476"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chemeClr val="tx1"/>
                </a:solidFill>
                <a:latin typeface="Gill Sans" charset="0"/>
                <a:ea typeface="Gill Sans" charset="0"/>
                <a:cs typeface="Gill Sans" charset="0"/>
                <a:sym typeface="Gill Sans" charset="0"/>
              </a:rPr>
              <a:t>Gray, J.J. et al. 2003 </a:t>
            </a:r>
            <a:r>
              <a:rPr lang="en-US" i="1">
                <a:solidFill>
                  <a:schemeClr val="tx1"/>
                </a:solidFill>
                <a:latin typeface="Gill Sans" charset="0"/>
                <a:ea typeface="Gill Sans" charset="0"/>
                <a:cs typeface="Gill Sans" charset="0"/>
                <a:sym typeface="Gill Sans" charset="0"/>
              </a:rPr>
              <a:t>J. Mol. Biol.</a:t>
            </a:r>
          </a:p>
        </p:txBody>
      </p:sp>
      <p:sp>
        <p:nvSpPr>
          <p:cNvPr id="5133" name="Rectangle 13"/>
          <p:cNvSpPr>
            <a:spLocks/>
          </p:cNvSpPr>
          <p:nvPr/>
        </p:nvSpPr>
        <p:spPr bwMode="auto">
          <a:xfrm>
            <a:off x="5348883" y="3375333"/>
            <a:ext cx="2812481"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chemeClr val="tx1"/>
                </a:solidFill>
                <a:latin typeface="Gill Sans" charset="0"/>
                <a:ea typeface="Gill Sans" charset="0"/>
                <a:cs typeface="Gill Sans" charset="0"/>
                <a:sym typeface="Gill Sans" charset="0"/>
              </a:rPr>
              <a:t>Kuhlman, B et al. 2003. </a:t>
            </a:r>
            <a:r>
              <a:rPr lang="en-US" i="1">
                <a:solidFill>
                  <a:schemeClr val="tx1"/>
                </a:solidFill>
                <a:latin typeface="Gill Sans" charset="0"/>
                <a:ea typeface="Gill Sans" charset="0"/>
                <a:cs typeface="Gill Sans" charset="0"/>
                <a:sym typeface="Gill Sans" charset="0"/>
              </a:rPr>
              <a:t>Science</a:t>
            </a:r>
          </a:p>
        </p:txBody>
      </p:sp>
      <p:sp>
        <p:nvSpPr>
          <p:cNvPr id="5134" name="Rectangle 14"/>
          <p:cNvSpPr>
            <a:spLocks/>
          </p:cNvSpPr>
          <p:nvPr/>
        </p:nvSpPr>
        <p:spPr bwMode="auto">
          <a:xfrm>
            <a:off x="5581055" y="5822067"/>
            <a:ext cx="2416051"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chemeClr val="tx1"/>
                </a:solidFill>
                <a:latin typeface="Gill Sans" charset="0"/>
                <a:ea typeface="Gill Sans" charset="0"/>
                <a:cs typeface="Gill Sans" charset="0"/>
                <a:sym typeface="Gill Sans" charset="0"/>
              </a:rPr>
              <a:t>Jiang L, et al. 2008. </a:t>
            </a:r>
            <a:r>
              <a:rPr lang="en-US" i="1">
                <a:solidFill>
                  <a:schemeClr val="tx1"/>
                </a:solidFill>
                <a:latin typeface="Gill Sans" charset="0"/>
                <a:ea typeface="Gill Sans" charset="0"/>
                <a:cs typeface="Gill Sans" charset="0"/>
                <a:sym typeface="Gill Sans" charset="0"/>
              </a:rPr>
              <a:t>Science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ECC54ED-CFE3-4043-BEA9-269F7EA162C1}" type="slidenum">
              <a:rPr lang="en-US"/>
              <a:pPr/>
              <a:t>7</a:t>
            </a:fld>
            <a:endParaRPr lang="en-US"/>
          </a:p>
        </p:txBody>
      </p:sp>
      <p:pic>
        <p:nvPicPr>
          <p:cNvPr id="6145" name="Picture 1" descr="slides-for-shasha.ppt_media/oop_design-1.mov">
            <a:hlinkClick r:id="" action="ppaction://media"/>
          </p:cNvPr>
          <p:cNvPicPr/>
          <p:nvPr>
            <a:videoFile r:link="rId1"/>
          </p:nvPr>
        </p:nvPicPr>
        <p:blipFill>
          <a:blip r:embed="rId3"/>
          <a:srcRect/>
          <a:stretch>
            <a:fillRect/>
          </a:stretch>
        </p:blipFill>
        <p:spPr bwMode="auto">
          <a:xfrm>
            <a:off x="1768078" y="1606228"/>
            <a:ext cx="5598914" cy="4519538"/>
          </a:xfrm>
          <a:prstGeom prst="rect">
            <a:avLst/>
          </a:prstGeom>
          <a:noFill/>
        </p:spPr>
      </p:pic>
      <p:sp>
        <p:nvSpPr>
          <p:cNvPr id="6146" name="Rectangle 2"/>
          <p:cNvSpPr>
            <a:spLocks noChangeArrowheads="1"/>
          </p:cNvSpPr>
          <p:nvPr>
            <p:ph type="title"/>
          </p:nvPr>
        </p:nvSpPr>
        <p:spPr>
          <a:xfrm>
            <a:off x="466576" y="318120"/>
            <a:ext cx="8215313" cy="750094"/>
          </a:xfrm>
          <a:ln/>
        </p:spPr>
        <p:txBody>
          <a:bodyPr/>
          <a:lstStyle/>
          <a:p>
            <a:r>
              <a:rPr lang="en-US" sz="2500" b="1" dirty="0">
                <a:latin typeface="Gill Sans" charset="0"/>
                <a:ea typeface="Gill Sans" charset="0"/>
                <a:cs typeface="Gill Sans" charset="0"/>
                <a:sym typeface="Gill Sans" charset="0"/>
              </a:rPr>
              <a:t>Design Movie</a:t>
            </a:r>
            <a:endParaRPr lang="en-US" sz="2500" b="1" dirty="0">
              <a:latin typeface="Gill Sans" charset="0"/>
              <a:ea typeface="ヒラギノ角ゴ ProN W6" charset="-128"/>
              <a:cs typeface="ヒラギノ角ゴ ProN W6" charset="-128"/>
              <a:sym typeface="Gill Sans" charset="0"/>
            </a:endParaRPr>
          </a:p>
        </p:txBody>
      </p:sp>
      <p:pic>
        <p:nvPicPr>
          <p:cNvPr id="6147" name="Picture 3"/>
          <p:cNvPicPr>
            <a:picLocks noChangeAspect="1" noChangeArrowheads="1"/>
          </p:cNvPicPr>
          <p:nvPr/>
        </p:nvPicPr>
        <p:blipFill>
          <a:blip r:embed="rId4"/>
          <a:srcRect/>
          <a:stretch>
            <a:fillRect/>
          </a:stretch>
        </p:blipFill>
        <p:spPr bwMode="auto">
          <a:xfrm>
            <a:off x="1759149" y="1593949"/>
            <a:ext cx="5616773" cy="4540746"/>
          </a:xfrm>
          <a:prstGeom prst="rect">
            <a:avLst/>
          </a:prstGeom>
          <a:noFill/>
          <a:ln w="9525" cap="flat">
            <a:solidFill>
              <a:schemeClr val="tx1"/>
            </a:solidFill>
            <a:prstDash val="solid"/>
            <a:round/>
            <a:headEnd/>
            <a:tailEnd/>
          </a:ln>
          <a:effectLst>
            <a:outerShdw blurRad="127000" dist="76199" dir="2700000" algn="ctr" rotWithShape="0">
              <a:schemeClr val="bg2">
                <a:alpha val="50000"/>
              </a:schemeClr>
            </a:outerShdw>
          </a:effectLst>
        </p:spPr>
      </p:pic>
      <p:sp>
        <p:nvSpPr>
          <p:cNvPr id="6148" name="Rectangle 4"/>
          <p:cNvSpPr>
            <a:spLocks/>
          </p:cNvSpPr>
          <p:nvPr/>
        </p:nvSpPr>
        <p:spPr bwMode="auto">
          <a:xfrm>
            <a:off x="4563070" y="5804297"/>
            <a:ext cx="2640503" cy="478593"/>
          </a:xfrm>
          <a:prstGeom prst="rect">
            <a:avLst/>
          </a:prstGeom>
          <a:noFill/>
          <a:ln w="12700" cap="flat">
            <a:noFill/>
            <a:miter lim="800000"/>
            <a:headEnd type="none" w="med" len="med"/>
            <a:tailEnd type="none" w="med" len="med"/>
          </a:ln>
        </p:spPr>
        <p:txBody>
          <a:bodyPr wrap="none" lIns="0" tIns="0" rIns="36866" bIns="0">
            <a:prstTxWarp prst="textNoShape">
              <a:avLst/>
            </a:prstTxWarp>
            <a:spAutoFit/>
          </a:bodyPr>
          <a:lstStyle/>
          <a:p>
            <a:pPr marL="36834">
              <a:lnSpc>
                <a:spcPct val="104000"/>
              </a:lnSpc>
            </a:pPr>
            <a:r>
              <a:rPr lang="en-US" sz="1500" dirty="0">
                <a:solidFill>
                  <a:srgbClr val="008000"/>
                </a:solidFill>
                <a:latin typeface="Arial" charset="0"/>
                <a:ea typeface="Arial" charset="0"/>
                <a:cs typeface="Arial" charset="0"/>
                <a:sym typeface="Arial" charset="0"/>
              </a:rPr>
              <a:t>P53</a:t>
            </a:r>
            <a:r>
              <a:rPr lang="en-US" sz="1500" dirty="0">
                <a:latin typeface="Arial" charset="0"/>
                <a:ea typeface="Arial" charset="0"/>
                <a:cs typeface="Arial" charset="0"/>
                <a:sym typeface="Arial" charset="0"/>
              </a:rPr>
              <a:t> - </a:t>
            </a:r>
            <a:r>
              <a:rPr lang="en-US" sz="1500" dirty="0">
                <a:solidFill>
                  <a:srgbClr val="66CCFF"/>
                </a:solidFill>
                <a:latin typeface="Arial" charset="0"/>
                <a:ea typeface="Arial" charset="0"/>
                <a:cs typeface="Arial" charset="0"/>
                <a:sym typeface="Arial" charset="0"/>
              </a:rPr>
              <a:t>MDM2</a:t>
            </a:r>
            <a:r>
              <a:rPr lang="en-US" sz="1500" dirty="0">
                <a:latin typeface="Arial" charset="0"/>
                <a:ea typeface="Arial" charset="0"/>
                <a:cs typeface="Arial" charset="0"/>
                <a:sym typeface="Arial" charset="0"/>
              </a:rPr>
              <a:t> interface inhibitor</a:t>
            </a:r>
          </a:p>
          <a:p>
            <a:pPr marL="36834">
              <a:lnSpc>
                <a:spcPct val="104000"/>
              </a:lnSpc>
            </a:pPr>
            <a:endParaRPr lang="en-US" sz="1500" dirty="0">
              <a:latin typeface="Arial" charset="0"/>
              <a:ea typeface="Arial" charset="0"/>
              <a:cs typeface="Arial"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145"/>
                                        </p:tgtEl>
                                        <p:attrNameLst>
                                          <p:attrName>style.visibility</p:attrName>
                                        </p:attrNameLst>
                                      </p:cBhvr>
                                      <p:to>
                                        <p:strVal val="visible"/>
                                      </p:to>
                                    </p:set>
                                  </p:child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1" fill="hold"/>
                                        <p:tgtEl>
                                          <p:spTgt spid="6145"/>
                                        </p:tgtEl>
                                      </p:cBhvr>
                                    </p:cmd>
                                  </p:childTnLst>
                                </p:cTn>
                              </p:par>
                            </p:childTnLst>
                          </p:cTn>
                        </p:par>
                        <p:par>
                          <p:cTn id="10" fill="hold">
                            <p:stCondLst>
                              <p:cond delay="501"/>
                            </p:stCondLst>
                            <p:childTnLst>
                              <p:par>
                                <p:cTn id="11" presetID="1" presetClass="exit" presetSubtype="0" fill="hold" nodeType="afterEffect">
                                  <p:stCondLst>
                                    <p:cond delay="63000"/>
                                  </p:stCondLst>
                                  <p:childTnLst>
                                    <p:set>
                                      <p:cBhvr>
                                        <p:cTn id="12" dur="1" fill="hold">
                                          <p:stCondLst>
                                            <p:cond delay="499"/>
                                          </p:stCondLst>
                                        </p:cTn>
                                        <p:tgtEl>
                                          <p:spTgt spid="6145"/>
                                        </p:tgtEl>
                                        <p:attrNameLst>
                                          <p:attrName>style.visibility</p:attrName>
                                        </p:attrNameLst>
                                      </p:cBhvr>
                                      <p:to>
                                        <p:strVal val="hidden"/>
                                      </p:to>
                                    </p:set>
                                    <p:cmd type="call" cmd="stop">
                                      <p:cBhvr>
                                        <p:cTn id="13" dur="1">
                                          <p:stCondLst>
                                            <p:cond delay="499"/>
                                          </p:stCondLst>
                                        </p:cTn>
                                        <p:tgtEl>
                                          <p:spTgt spid="6145"/>
                                        </p:tgtEl>
                                      </p:cBhvr>
                                    </p:cmd>
                                  </p:childTnLst>
                                </p:cTn>
                              </p:par>
                            </p:childTnLst>
                          </p:cTn>
                        </p:par>
                        <p:par>
                          <p:cTn id="14" fill="hold">
                            <p:stCondLst>
                              <p:cond delay="64001"/>
                            </p:stCondLst>
                            <p:childTnLst>
                              <p:par>
                                <p:cTn id="15" presetID="1" presetClass="mediacall" presetSubtype="0" fill="hold" nodeType="afterEffect">
                                  <p:stCondLst>
                                    <p:cond delay="63000"/>
                                  </p:stCondLst>
                                  <p:childTnLst>
                                    <p:cmd type="call" cmd="playFrom(0.0)">
                                      <p:cBhvr>
                                        <p:cTn id="16" dur="1" fill="hold"/>
                                        <p:tgtEl>
                                          <p:spTgt spid="6145"/>
                                        </p:tgtEl>
                                      </p:cBhvr>
                                    </p:cmd>
                                  </p:childTnLst>
                                </p:cTn>
                              </p:par>
                            </p:childTnLst>
                          </p:cTn>
                        </p:par>
                        <p:par>
                          <p:cTn id="17" fill="hold">
                            <p:stCondLst>
                              <p:cond delay="127002"/>
                            </p:stCondLst>
                            <p:childTnLst>
                              <p:par>
                                <p:cTn id="18" presetID="1" presetClass="entr" presetSubtype="0" fill="hold" nodeType="afterEffect">
                                  <p:stCondLst>
                                    <p:cond delay="0"/>
                                  </p:stCondLst>
                                  <p:childTnLst>
                                    <p:set>
                                      <p:cBhvr>
                                        <p:cTn id="19" dur="1" fill="hold">
                                          <p:stCondLst>
                                            <p:cond delay="499"/>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20" fill="hold" display="0">
                  <p:stCondLst>
                    <p:cond delay="indefinite"/>
                  </p:stCondLst>
                  <p:endCondLst>
                    <p:cond evt="onNext" delay="0">
                      <p:tgtEl>
                        <p:sldTgt/>
                      </p:tgtEl>
                    </p:cond>
                    <p:cond evt="onPrev" delay="0">
                      <p:tgtEl>
                        <p:sldTgt/>
                      </p:tgtEl>
                    </p:cond>
                  </p:endCondLst>
                </p:cTn>
                <p:tgtEl>
                  <p:spTgt spid="6145"/>
                </p:tgtEl>
              </p:cMediaNode>
            </p:video>
            <p:seq concurrent="1" nextAc="seek">
              <p:cTn id="21" restart="whenNotActive" fill="hold" evtFilter="cancelBubble" nodeType="interactiveSeq">
                <p:stCondLst>
                  <p:cond evt="onClick" delay="0">
                    <p:tgtEl>
                      <p:spTgt spid="6145"/>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6145"/>
                                        </p:tgtEl>
                                      </p:cBhvr>
                                    </p:cmd>
                                  </p:childTnLst>
                                </p:cTn>
                              </p:par>
                            </p:childTnLst>
                          </p:cTn>
                        </p:par>
                      </p:childTnLst>
                    </p:cTn>
                  </p:par>
                  <p:par>
                    <p:cTn id="26" fill="hold">
                      <p:stCondLst>
                        <p:cond delay="indefinite"/>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6145"/>
                                        </p:tgtEl>
                                      </p:cBhvr>
                                    </p:cmd>
                                  </p:childTnLst>
                                </p:cTn>
                              </p:par>
                            </p:childTnLst>
                          </p:cTn>
                        </p:par>
                      </p:childTnLst>
                    </p:cTn>
                  </p:par>
                </p:childTnLst>
              </p:cTn>
              <p:nextCondLst>
                <p:cond evt="onClick" delay="0">
                  <p:tgtEl>
                    <p:spTgt spid="6145"/>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Developing for more than a decade algorithmic and statistical</a:t>
            </a:r>
            <a:r>
              <a:rPr lang="en-US" dirty="0"/>
              <a:t> </a:t>
            </a:r>
            <a:r>
              <a:rPr lang="en-US" dirty="0" smtClean="0"/>
              <a:t>techniques </a:t>
            </a:r>
            <a:r>
              <a:rPr lang="en-US" dirty="0"/>
              <a:t>to </a:t>
            </a:r>
            <a:r>
              <a:rPr lang="en-US" dirty="0" smtClean="0"/>
              <a:t>solve critical  </a:t>
            </a:r>
            <a:r>
              <a:rPr lang="en-US" dirty="0"/>
              <a:t>problems </a:t>
            </a:r>
            <a:r>
              <a:rPr lang="en-US" dirty="0" smtClean="0"/>
              <a:t>in biology</a:t>
            </a:r>
            <a:r>
              <a:rPr lang="en-US" dirty="0"/>
              <a:t>, biotechnology and biomedicine</a:t>
            </a:r>
            <a:r>
              <a:rPr lang="en-US" dirty="0" smtClean="0"/>
              <a:t>.</a:t>
            </a:r>
          </a:p>
          <a:p>
            <a:r>
              <a:rPr lang="en-US" dirty="0" smtClean="0"/>
              <a:t>Funding received from </a:t>
            </a:r>
            <a:r>
              <a:rPr lang="en-US" dirty="0"/>
              <a:t>Air Force, Army, CCPR, DARPA, NIH, NIST, NSF, NYSTAR, etc. and various other governmental and commercial entities. </a:t>
            </a:r>
            <a:endParaRPr lang="en-US" dirty="0" smtClean="0"/>
          </a:p>
          <a:p>
            <a:r>
              <a:rPr lang="en-US" dirty="0" smtClean="0"/>
              <a:t>Part of a prestigious </a:t>
            </a:r>
            <a:r>
              <a:rPr lang="en-US" dirty="0"/>
              <a:t>NSF funded “Expedition in Computing” project (CMACS: Center for Modeling and Analysis of Complex Systems at CMU</a:t>
            </a:r>
            <a:r>
              <a:rPr lang="en-US" dirty="0" smtClean="0"/>
              <a:t>).</a:t>
            </a:r>
          </a:p>
          <a:p>
            <a:r>
              <a:rPr lang="en-US" dirty="0" smtClean="0"/>
              <a:t>The </a:t>
            </a:r>
            <a:r>
              <a:rPr lang="en-US" dirty="0"/>
              <a:t>group is highly multi-</a:t>
            </a:r>
            <a:r>
              <a:rPr lang="en-US" dirty="0" smtClean="0"/>
              <a:t>disciplinary: </a:t>
            </a:r>
            <a:r>
              <a:rPr lang="en-US" dirty="0"/>
              <a:t>mathematics, statistics, computer science, and </a:t>
            </a:r>
            <a:r>
              <a:rPr lang="en-US" dirty="0" smtClean="0"/>
              <a:t>biology.</a:t>
            </a:r>
          </a:p>
        </p:txBody>
      </p:sp>
      <p:sp>
        <p:nvSpPr>
          <p:cNvPr id="3" name="Title 2"/>
          <p:cNvSpPr>
            <a:spLocks noGrp="1"/>
          </p:cNvSpPr>
          <p:nvPr>
            <p:ph type="title"/>
          </p:nvPr>
        </p:nvSpPr>
        <p:spPr/>
        <p:txBody>
          <a:bodyPr>
            <a:normAutofit/>
          </a:bodyPr>
          <a:lstStyle/>
          <a:p>
            <a:r>
              <a:rPr lang="en-US" dirty="0" smtClean="0"/>
              <a:t>Bud </a:t>
            </a:r>
            <a:r>
              <a:rPr lang="en-US" dirty="0" err="1" smtClean="0"/>
              <a:t>Mishra</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003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Many active projects </a:t>
            </a:r>
            <a:r>
              <a:rPr lang="en-US" dirty="0" err="1"/>
              <a:t>focussig</a:t>
            </a:r>
            <a:r>
              <a:rPr lang="en-US" dirty="0"/>
              <a:t> on computational biology and systems biology:</a:t>
            </a:r>
          </a:p>
          <a:p>
            <a:pPr lvl="1"/>
            <a:r>
              <a:rPr lang="en-US" dirty="0"/>
              <a:t> Analysis of Single-Molecule/Single-Cell Data</a:t>
            </a:r>
          </a:p>
          <a:p>
            <a:pPr lvl="1"/>
            <a:r>
              <a:rPr lang="en-US" dirty="0"/>
              <a:t>SPM-based </a:t>
            </a:r>
            <a:r>
              <a:rPr lang="en-US" dirty="0" err="1"/>
              <a:t>Transcriptomic</a:t>
            </a:r>
            <a:r>
              <a:rPr lang="en-US" dirty="0"/>
              <a:t> Profiling</a:t>
            </a:r>
          </a:p>
          <a:p>
            <a:pPr lvl="1"/>
            <a:r>
              <a:rPr lang="en-US" dirty="0"/>
              <a:t>Whole-Genome Haplotype Sequencing using SMASH</a:t>
            </a:r>
          </a:p>
          <a:p>
            <a:pPr lvl="1"/>
            <a:r>
              <a:rPr lang="en-US" dirty="0"/>
              <a:t>SUTTA assembly algorithm, TRC Base-Caller</a:t>
            </a:r>
          </a:p>
          <a:p>
            <a:pPr lvl="1"/>
            <a:r>
              <a:rPr lang="en-US" dirty="0"/>
              <a:t>Model Checking and Model Building for Systems Biology</a:t>
            </a:r>
          </a:p>
          <a:p>
            <a:pPr lvl="1"/>
            <a:r>
              <a:rPr lang="en-US" dirty="0"/>
              <a:t>Analysis of EHR (Electronic Health Record Data) and Disease Models (e.g., Chronic Fatigue Syndrome, Deep Vein Thrombosis, etc.),</a:t>
            </a:r>
          </a:p>
          <a:p>
            <a:pPr lvl="1"/>
            <a:r>
              <a:rPr lang="en-US" dirty="0"/>
              <a:t>Models of Cancer, Applications to Pancreatic Cancer, </a:t>
            </a:r>
          </a:p>
          <a:p>
            <a:pPr lvl="1"/>
            <a:r>
              <a:rPr lang="en-US" dirty="0"/>
              <a:t>Genome Wide Association Studies (GWAS).</a:t>
            </a:r>
          </a:p>
          <a:p>
            <a:endParaRPr lang="en-US" dirty="0"/>
          </a:p>
        </p:txBody>
      </p:sp>
      <p:sp>
        <p:nvSpPr>
          <p:cNvPr id="3" name="Title 2"/>
          <p:cNvSpPr>
            <a:spLocks noGrp="1"/>
          </p:cNvSpPr>
          <p:nvPr>
            <p:ph type="title"/>
          </p:nvPr>
        </p:nvSpPr>
        <p:spPr/>
        <p:txBody>
          <a:bodyPr/>
          <a:lstStyle/>
          <a:p>
            <a:r>
              <a:rPr lang="en-US" dirty="0" smtClean="0"/>
              <a:t>Projects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4602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TotalTime>
  <Words>980</Words>
  <Application>Microsoft Macintosh PowerPoint</Application>
  <PresentationFormat>On-screen Show (4:3)</PresentationFormat>
  <Paragraphs>90</Paragraphs>
  <Slides>13</Slides>
  <Notes>4</Notes>
  <HiddenSlides>0</HiddenSlides>
  <MMClips>1</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Computational Bio Research</vt:lpstr>
      <vt:lpstr>What is Computational Biology</vt:lpstr>
      <vt:lpstr>How Much Biology Do You Need to Know?</vt:lpstr>
      <vt:lpstr>Why Is It Cool?</vt:lpstr>
      <vt:lpstr>Slide 5</vt:lpstr>
      <vt:lpstr>What can Rosetta do? </vt:lpstr>
      <vt:lpstr>Design Movie</vt:lpstr>
      <vt:lpstr>Bud Mishra</vt:lpstr>
      <vt:lpstr>Projects</vt:lpstr>
      <vt:lpstr>Ex: Finding Causal Networks </vt:lpstr>
      <vt:lpstr>Approach : combine experiments.</vt:lpstr>
      <vt:lpstr>Overexpression data</vt:lpstr>
      <vt:lpstr>Complementary Data and Methods</vt:lpstr>
    </vt:vector>
  </TitlesOfParts>
  <Company>New York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 Research</dc:title>
  <dc:creator>Dennis Shasha</dc:creator>
  <cp:lastModifiedBy>Dennis Shasha</cp:lastModifiedBy>
  <cp:revision>3</cp:revision>
  <dcterms:created xsi:type="dcterms:W3CDTF">2013-03-08T04:29:54Z</dcterms:created>
  <dcterms:modified xsi:type="dcterms:W3CDTF">2013-03-08T04:33:47Z</dcterms:modified>
</cp:coreProperties>
</file>