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8" r:id="rId3"/>
    <p:sldId id="326" r:id="rId4"/>
    <p:sldId id="327" r:id="rId5"/>
    <p:sldId id="329" r:id="rId6"/>
    <p:sldId id="330" r:id="rId7"/>
    <p:sldId id="332" r:id="rId8"/>
    <p:sldId id="331" r:id="rId9"/>
    <p:sldId id="333" r:id="rId10"/>
    <p:sldId id="286" r:id="rId11"/>
    <p:sldId id="262" r:id="rId12"/>
    <p:sldId id="287" r:id="rId13"/>
    <p:sldId id="334" r:id="rId14"/>
    <p:sldId id="337" r:id="rId15"/>
    <p:sldId id="335" r:id="rId16"/>
    <p:sldId id="289" r:id="rId17"/>
    <p:sldId id="276" r:id="rId18"/>
    <p:sldId id="275" r:id="rId19"/>
    <p:sldId id="328" r:id="rId20"/>
    <p:sldId id="338" r:id="rId21"/>
    <p:sldId id="339" r:id="rId22"/>
    <p:sldId id="341" r:id="rId23"/>
    <p:sldId id="336" r:id="rId24"/>
    <p:sldId id="340" r:id="rId2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5"/>
  </p:normalViewPr>
  <p:slideViewPr>
    <p:cSldViewPr snapToGrid="0">
      <p:cViewPr varScale="1">
        <p:scale>
          <a:sx n="143" d="100"/>
          <a:sy n="143" d="100"/>
        </p:scale>
        <p:origin x="7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3342B7-3D78-4CDE-BD12-7564B63F4A11}" type="datetimeFigureOut">
              <a:rPr lang="en-US" smtClean="0"/>
              <a:t>11/11/19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93E979-5D74-413D-9EDA-F7BD45301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0641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29733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556936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20249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Problems:</a:t>
            </a:r>
            <a:r>
              <a:rPr lang="zh-CN" altLang="en-US" dirty="0"/>
              <a:t> </a:t>
            </a:r>
            <a:endParaRPr lang="en-US" altLang="zh-CN" dirty="0"/>
          </a:p>
          <a:p>
            <a:pPr marL="228600" indent="-228600">
              <a:buAutoNum type="arabicPeriod"/>
            </a:pPr>
            <a:r>
              <a:rPr lang="en-US" altLang="zh-CN" dirty="0"/>
              <a:t>Font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model</a:t>
            </a:r>
            <a:r>
              <a:rPr lang="zh-CN" altLang="en-US" dirty="0"/>
              <a:t> </a:t>
            </a:r>
            <a:r>
              <a:rPr lang="en-US" altLang="zh-CN" dirty="0"/>
              <a:t>graph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too</a:t>
            </a:r>
            <a:r>
              <a:rPr lang="zh-CN" altLang="en-US" dirty="0"/>
              <a:t> </a:t>
            </a:r>
            <a:r>
              <a:rPr lang="en-US" altLang="zh-CN" dirty="0"/>
              <a:t>small.</a:t>
            </a:r>
            <a:r>
              <a:rPr lang="zh-CN" altLang="en-US" dirty="0"/>
              <a:t> </a:t>
            </a:r>
            <a:endParaRPr lang="en-US" altLang="zh-CN" dirty="0"/>
          </a:p>
          <a:p>
            <a:pPr marL="228600" indent="-228600">
              <a:buAutoNum type="arabicPeriod"/>
            </a:pPr>
            <a:r>
              <a:rPr lang="en-US" altLang="zh-CN" dirty="0"/>
              <a:t>Bar</a:t>
            </a:r>
            <a:r>
              <a:rPr lang="zh-CN" altLang="en-US" dirty="0"/>
              <a:t> </a:t>
            </a:r>
            <a:r>
              <a:rPr lang="en-US" altLang="zh-CN" dirty="0"/>
              <a:t>graph</a:t>
            </a:r>
            <a:r>
              <a:rPr lang="zh-CN" altLang="en-US" dirty="0"/>
              <a:t> </a:t>
            </a:r>
            <a:r>
              <a:rPr lang="en-US" altLang="zh-CN" dirty="0"/>
              <a:t>too</a:t>
            </a:r>
            <a:r>
              <a:rPr lang="zh-CN" altLang="en-US" dirty="0"/>
              <a:t> </a:t>
            </a:r>
            <a:r>
              <a:rPr lang="en-US" altLang="zh-CN" dirty="0"/>
              <a:t>small</a:t>
            </a:r>
            <a:r>
              <a:rPr lang="zh-CN" altLang="en-US" dirty="0"/>
              <a:t> </a:t>
            </a:r>
            <a:r>
              <a:rPr lang="en-US" altLang="zh-CN" dirty="0"/>
              <a:t>font.</a:t>
            </a:r>
            <a:r>
              <a:rPr lang="zh-CN" altLang="en-US" dirty="0"/>
              <a:t> </a:t>
            </a:r>
            <a:r>
              <a:rPr lang="en-US" altLang="zh-CN" dirty="0"/>
              <a:t>Lacking</a:t>
            </a:r>
            <a:r>
              <a:rPr lang="zh-CN" altLang="en-US" dirty="0"/>
              <a:t> </a:t>
            </a:r>
            <a:r>
              <a:rPr lang="en-US" altLang="zh-CN" dirty="0"/>
              <a:t>x-axis</a:t>
            </a:r>
            <a:r>
              <a:rPr lang="zh-CN" altLang="en-US" dirty="0"/>
              <a:t> </a:t>
            </a:r>
            <a:r>
              <a:rPr lang="en-US" altLang="zh-CN" dirty="0"/>
              <a:t>name.</a:t>
            </a:r>
            <a:r>
              <a:rPr lang="zh-CN" altLang="en-US" dirty="0"/>
              <a:t> </a:t>
            </a:r>
            <a:endParaRPr lang="en-US" altLang="zh-CN" dirty="0"/>
          </a:p>
          <a:p>
            <a:pPr marL="228600" indent="-228600">
              <a:buAutoNum type="arabicPeriod"/>
            </a:pPr>
            <a:r>
              <a:rPr lang="en-US" altLang="zh-CN" dirty="0"/>
              <a:t>Bar</a:t>
            </a:r>
            <a:r>
              <a:rPr lang="zh-CN" altLang="en-US" dirty="0"/>
              <a:t> </a:t>
            </a:r>
            <a:r>
              <a:rPr lang="en-US" altLang="zh-CN" dirty="0"/>
              <a:t>graph</a:t>
            </a:r>
            <a:r>
              <a:rPr lang="zh-CN" altLang="en-US" dirty="0"/>
              <a:t> </a:t>
            </a:r>
            <a:r>
              <a:rPr lang="en-US" altLang="zh-CN" dirty="0"/>
              <a:t>no</a:t>
            </a:r>
            <a:r>
              <a:rPr lang="zh-CN" altLang="en-US" dirty="0"/>
              <a:t> </a:t>
            </a:r>
            <a:r>
              <a:rPr lang="en-US" altLang="zh-CN" dirty="0"/>
              <a:t>explanation:</a:t>
            </a:r>
            <a:r>
              <a:rPr lang="zh-CN" altLang="en-US" dirty="0"/>
              <a:t> </a:t>
            </a:r>
            <a:r>
              <a:rPr lang="en-US" altLang="zh-CN" dirty="0"/>
              <a:t>error</a:t>
            </a:r>
            <a:r>
              <a:rPr lang="zh-CN" altLang="en-US" dirty="0"/>
              <a:t> </a:t>
            </a:r>
            <a:r>
              <a:rPr lang="en-US" altLang="zh-CN" dirty="0"/>
              <a:t>rate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efficiency?</a:t>
            </a:r>
            <a:r>
              <a:rPr lang="zh-CN" altLang="en-US" dirty="0"/>
              <a:t> </a:t>
            </a:r>
            <a:r>
              <a:rPr lang="en-US" altLang="zh-CN" dirty="0"/>
              <a:t>Explain</a:t>
            </a:r>
            <a:r>
              <a:rPr lang="zh-CN" altLang="en-US" dirty="0"/>
              <a:t> </a:t>
            </a:r>
            <a:r>
              <a:rPr lang="en-US" altLang="zh-CN" dirty="0"/>
              <a:t>model</a:t>
            </a:r>
            <a:r>
              <a:rPr lang="zh-CN" altLang="en-US" dirty="0"/>
              <a:t> </a:t>
            </a:r>
            <a:r>
              <a:rPr lang="en-US" altLang="zh-CN" dirty="0"/>
              <a:t>names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en-US" altLang="zh-CN" dirty="0" err="1"/>
              <a:t>arf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hat).</a:t>
            </a:r>
            <a:r>
              <a:rPr lang="zh-CN" altLang="en-US" dirty="0"/>
              <a:t> </a:t>
            </a:r>
            <a:r>
              <a:rPr lang="en-US" altLang="zh-CN" dirty="0"/>
              <a:t>Change</a:t>
            </a:r>
            <a:r>
              <a:rPr lang="zh-CN" altLang="en-US" dirty="0"/>
              <a:t> </a:t>
            </a:r>
            <a:r>
              <a:rPr lang="en-US" altLang="zh-CN" dirty="0" err="1"/>
              <a:t>sp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sf.</a:t>
            </a:r>
            <a:r>
              <a:rPr lang="zh-CN" altLang="en-US" dirty="0"/>
              <a:t> </a:t>
            </a:r>
            <a:endParaRPr lang="en-US" altLang="zh-CN" dirty="0"/>
          </a:p>
          <a:p>
            <a:pPr marL="228600" indent="-228600">
              <a:buAutoNum type="arabicPeriod"/>
            </a:pPr>
            <a:r>
              <a:rPr lang="en-US" altLang="zh-CN" dirty="0"/>
              <a:t>Include</a:t>
            </a:r>
            <a:r>
              <a:rPr lang="zh-CN" altLang="en-US" dirty="0"/>
              <a:t> </a:t>
            </a:r>
            <a:r>
              <a:rPr lang="en-US" altLang="zh-CN" dirty="0"/>
              <a:t>only</a:t>
            </a:r>
            <a:r>
              <a:rPr lang="zh-CN" altLang="en-US" dirty="0"/>
              <a:t> </a:t>
            </a:r>
            <a:r>
              <a:rPr lang="en-US" altLang="zh-CN" dirty="0"/>
              <a:t>one</a:t>
            </a:r>
            <a:r>
              <a:rPr lang="zh-CN" altLang="en-US" dirty="0"/>
              <a:t> </a:t>
            </a:r>
            <a:r>
              <a:rPr lang="en-US" altLang="zh-CN" dirty="0"/>
              <a:t>dataset</a:t>
            </a:r>
            <a:r>
              <a:rPr lang="zh-CN" altLang="en-US" dirty="0"/>
              <a:t> </a:t>
            </a:r>
            <a:r>
              <a:rPr lang="en-US" altLang="zh-CN" dirty="0"/>
              <a:t>(wireless):</a:t>
            </a:r>
            <a:r>
              <a:rPr lang="zh-CN" altLang="en-US" dirty="0"/>
              <a:t> </a:t>
            </a:r>
            <a:r>
              <a:rPr lang="en-US" altLang="zh-CN" dirty="0"/>
              <a:t>include</a:t>
            </a:r>
            <a:r>
              <a:rPr lang="zh-CN" altLang="en-US" dirty="0"/>
              <a:t> </a:t>
            </a:r>
            <a:r>
              <a:rPr lang="en-US" altLang="zh-CN" dirty="0"/>
              <a:t>plot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error</a:t>
            </a:r>
            <a:r>
              <a:rPr lang="zh-CN" altLang="en-US" dirty="0"/>
              <a:t> </a:t>
            </a:r>
            <a:r>
              <a:rPr lang="en-US" altLang="zh-CN" dirty="0"/>
              <a:t>rate.</a:t>
            </a:r>
            <a:r>
              <a:rPr lang="zh-CN" altLang="en-US" dirty="0"/>
              <a:t> </a:t>
            </a:r>
            <a:endParaRPr lang="en-US" altLang="zh-CN" dirty="0"/>
          </a:p>
          <a:p>
            <a:pPr marL="228600" indent="-228600">
              <a:buAutoNum type="arabicPeriod"/>
            </a:pPr>
            <a:endParaRPr lang="en-US" altLang="zh-CN" dirty="0"/>
          </a:p>
          <a:p>
            <a:pPr marL="228600" indent="-228600">
              <a:buAutoNum type="arabicPeriod"/>
            </a:pPr>
            <a:endParaRPr lang="en-US" altLang="zh-CN" dirty="0"/>
          </a:p>
          <a:p>
            <a:pPr marL="228600" indent="-228600">
              <a:buAutoNum type="arabicPeriod"/>
            </a:pP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Stashed</a:t>
            </a:r>
            <a:r>
              <a:rPr lang="zh-CN" altLang="en-US" dirty="0"/>
              <a:t> </a:t>
            </a:r>
            <a:r>
              <a:rPr lang="en-US" altLang="zh-CN" dirty="0"/>
              <a:t>text:</a:t>
            </a:r>
            <a:r>
              <a:rPr lang="zh-CN" altLang="en-US" dirty="0"/>
              <a:t> </a:t>
            </a:r>
            <a:r>
              <a:rPr lang="en-US" altLang="zh-CN" dirty="0"/>
              <a:t>dataset</a:t>
            </a:r>
            <a:r>
              <a:rPr lang="zh-CN" altLang="en-US" dirty="0"/>
              <a:t> </a:t>
            </a:r>
            <a:r>
              <a:rPr lang="en-US" altLang="zh-CN" dirty="0"/>
              <a:t>2:</a:t>
            </a:r>
            <a:r>
              <a:rPr lang="zh-CN" altLang="en-US" dirty="0"/>
              <a:t> </a:t>
            </a:r>
            <a:r>
              <a:rPr lang="en-US" altLang="zh-CN" sz="1200" dirty="0"/>
              <a:t>Input variables are prices and demands in New South Whales and Victoria, and the amount of power transferred between the states. </a:t>
            </a:r>
          </a:p>
          <a:p>
            <a:pPr marL="0" indent="0">
              <a:buNone/>
            </a:pPr>
            <a:r>
              <a:rPr lang="en-US" altLang="zh-CN" sz="1200" dirty="0"/>
              <a:t>The class label identifies the change of the transfer price relative to a moving average of the last 24 hours (increase or decrease). </a:t>
            </a:r>
          </a:p>
          <a:p>
            <a:pPr marL="228600" indent="-228600">
              <a:buAutoNum type="arabicPeriod"/>
            </a:pP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EB8C4-BDA2-DB4D-B453-998804B0F4B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5758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98037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14465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26590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Problems:</a:t>
            </a:r>
            <a:r>
              <a:rPr lang="zh-CN" altLang="en-US" dirty="0"/>
              <a:t> </a:t>
            </a:r>
            <a:endParaRPr lang="en-US" altLang="zh-CN" dirty="0"/>
          </a:p>
          <a:p>
            <a:pPr marL="228600" indent="-228600">
              <a:buAutoNum type="arabicPeriod"/>
            </a:pPr>
            <a:r>
              <a:rPr lang="en-US" altLang="zh-CN" dirty="0"/>
              <a:t>Font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model</a:t>
            </a:r>
            <a:r>
              <a:rPr lang="zh-CN" altLang="en-US" dirty="0"/>
              <a:t> </a:t>
            </a:r>
            <a:r>
              <a:rPr lang="en-US" altLang="zh-CN" dirty="0"/>
              <a:t>graph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too</a:t>
            </a:r>
            <a:r>
              <a:rPr lang="zh-CN" altLang="en-US" dirty="0"/>
              <a:t> </a:t>
            </a:r>
            <a:r>
              <a:rPr lang="en-US" altLang="zh-CN" dirty="0"/>
              <a:t>small.</a:t>
            </a:r>
            <a:r>
              <a:rPr lang="zh-CN" altLang="en-US" dirty="0"/>
              <a:t> </a:t>
            </a:r>
            <a:endParaRPr lang="en-US" altLang="zh-CN" dirty="0"/>
          </a:p>
          <a:p>
            <a:pPr marL="228600" indent="-228600">
              <a:buAutoNum type="arabicPeriod"/>
            </a:pPr>
            <a:r>
              <a:rPr lang="en-US" altLang="zh-CN" dirty="0"/>
              <a:t>Bar</a:t>
            </a:r>
            <a:r>
              <a:rPr lang="zh-CN" altLang="en-US" dirty="0"/>
              <a:t> </a:t>
            </a:r>
            <a:r>
              <a:rPr lang="en-US" altLang="zh-CN" dirty="0"/>
              <a:t>graph</a:t>
            </a:r>
            <a:r>
              <a:rPr lang="zh-CN" altLang="en-US" dirty="0"/>
              <a:t> </a:t>
            </a:r>
            <a:r>
              <a:rPr lang="en-US" altLang="zh-CN" dirty="0"/>
              <a:t>too</a:t>
            </a:r>
            <a:r>
              <a:rPr lang="zh-CN" altLang="en-US" dirty="0"/>
              <a:t> </a:t>
            </a:r>
            <a:r>
              <a:rPr lang="en-US" altLang="zh-CN" dirty="0"/>
              <a:t>small</a:t>
            </a:r>
            <a:r>
              <a:rPr lang="zh-CN" altLang="en-US" dirty="0"/>
              <a:t> </a:t>
            </a:r>
            <a:r>
              <a:rPr lang="en-US" altLang="zh-CN" dirty="0"/>
              <a:t>font.</a:t>
            </a:r>
            <a:r>
              <a:rPr lang="zh-CN" altLang="en-US" dirty="0"/>
              <a:t> </a:t>
            </a:r>
            <a:r>
              <a:rPr lang="en-US" altLang="zh-CN" dirty="0"/>
              <a:t>Lacking</a:t>
            </a:r>
            <a:r>
              <a:rPr lang="zh-CN" altLang="en-US" dirty="0"/>
              <a:t> </a:t>
            </a:r>
            <a:r>
              <a:rPr lang="en-US" altLang="zh-CN" dirty="0"/>
              <a:t>x-axis</a:t>
            </a:r>
            <a:r>
              <a:rPr lang="zh-CN" altLang="en-US" dirty="0"/>
              <a:t> </a:t>
            </a:r>
            <a:r>
              <a:rPr lang="en-US" altLang="zh-CN" dirty="0"/>
              <a:t>name.</a:t>
            </a:r>
            <a:r>
              <a:rPr lang="zh-CN" altLang="en-US" dirty="0"/>
              <a:t> </a:t>
            </a:r>
            <a:endParaRPr lang="en-US" altLang="zh-CN" dirty="0"/>
          </a:p>
          <a:p>
            <a:pPr marL="228600" indent="-228600">
              <a:buAutoNum type="arabicPeriod"/>
            </a:pPr>
            <a:r>
              <a:rPr lang="en-US" altLang="zh-CN" dirty="0"/>
              <a:t>Bar</a:t>
            </a:r>
            <a:r>
              <a:rPr lang="zh-CN" altLang="en-US" dirty="0"/>
              <a:t> </a:t>
            </a:r>
            <a:r>
              <a:rPr lang="en-US" altLang="zh-CN" dirty="0"/>
              <a:t>graph</a:t>
            </a:r>
            <a:r>
              <a:rPr lang="zh-CN" altLang="en-US" dirty="0"/>
              <a:t> </a:t>
            </a:r>
            <a:r>
              <a:rPr lang="en-US" altLang="zh-CN" dirty="0"/>
              <a:t>no</a:t>
            </a:r>
            <a:r>
              <a:rPr lang="zh-CN" altLang="en-US" dirty="0"/>
              <a:t> </a:t>
            </a:r>
            <a:r>
              <a:rPr lang="en-US" altLang="zh-CN" dirty="0"/>
              <a:t>explanation:</a:t>
            </a:r>
            <a:r>
              <a:rPr lang="zh-CN" altLang="en-US" dirty="0"/>
              <a:t> </a:t>
            </a:r>
            <a:r>
              <a:rPr lang="en-US" altLang="zh-CN" dirty="0"/>
              <a:t>error</a:t>
            </a:r>
            <a:r>
              <a:rPr lang="zh-CN" altLang="en-US" dirty="0"/>
              <a:t> </a:t>
            </a:r>
            <a:r>
              <a:rPr lang="en-US" altLang="zh-CN" dirty="0"/>
              <a:t>rate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efficiency?</a:t>
            </a:r>
            <a:r>
              <a:rPr lang="zh-CN" altLang="en-US" dirty="0"/>
              <a:t> </a:t>
            </a:r>
            <a:r>
              <a:rPr lang="en-US" altLang="zh-CN" dirty="0"/>
              <a:t>Explain</a:t>
            </a:r>
            <a:r>
              <a:rPr lang="zh-CN" altLang="en-US" dirty="0"/>
              <a:t> </a:t>
            </a:r>
            <a:r>
              <a:rPr lang="en-US" altLang="zh-CN" dirty="0"/>
              <a:t>model</a:t>
            </a:r>
            <a:r>
              <a:rPr lang="zh-CN" altLang="en-US" dirty="0"/>
              <a:t> </a:t>
            </a:r>
            <a:r>
              <a:rPr lang="en-US" altLang="zh-CN" dirty="0"/>
              <a:t>names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en-US" altLang="zh-CN" dirty="0" err="1"/>
              <a:t>arf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hat).</a:t>
            </a:r>
            <a:r>
              <a:rPr lang="zh-CN" altLang="en-US" dirty="0"/>
              <a:t> </a:t>
            </a:r>
            <a:r>
              <a:rPr lang="en-US" altLang="zh-CN" dirty="0"/>
              <a:t>Change</a:t>
            </a:r>
            <a:r>
              <a:rPr lang="zh-CN" altLang="en-US" dirty="0"/>
              <a:t> </a:t>
            </a:r>
            <a:r>
              <a:rPr lang="en-US" altLang="zh-CN" dirty="0" err="1"/>
              <a:t>sp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sf.</a:t>
            </a:r>
            <a:r>
              <a:rPr lang="zh-CN" altLang="en-US" dirty="0"/>
              <a:t> </a:t>
            </a:r>
            <a:endParaRPr lang="en-US" altLang="zh-CN" dirty="0"/>
          </a:p>
          <a:p>
            <a:pPr marL="228600" indent="-228600">
              <a:buAutoNum type="arabicPeriod"/>
            </a:pPr>
            <a:r>
              <a:rPr lang="en-US" altLang="zh-CN" dirty="0"/>
              <a:t>Include</a:t>
            </a:r>
            <a:r>
              <a:rPr lang="zh-CN" altLang="en-US" dirty="0"/>
              <a:t> </a:t>
            </a:r>
            <a:r>
              <a:rPr lang="en-US" altLang="zh-CN" dirty="0"/>
              <a:t>only</a:t>
            </a:r>
            <a:r>
              <a:rPr lang="zh-CN" altLang="en-US" dirty="0"/>
              <a:t> </a:t>
            </a:r>
            <a:r>
              <a:rPr lang="en-US" altLang="zh-CN" dirty="0"/>
              <a:t>one</a:t>
            </a:r>
            <a:r>
              <a:rPr lang="zh-CN" altLang="en-US" dirty="0"/>
              <a:t> </a:t>
            </a:r>
            <a:r>
              <a:rPr lang="en-US" altLang="zh-CN" dirty="0"/>
              <a:t>dataset</a:t>
            </a:r>
            <a:r>
              <a:rPr lang="zh-CN" altLang="en-US" dirty="0"/>
              <a:t> </a:t>
            </a:r>
            <a:r>
              <a:rPr lang="en-US" altLang="zh-CN" dirty="0"/>
              <a:t>(wireless):</a:t>
            </a:r>
            <a:r>
              <a:rPr lang="zh-CN" altLang="en-US" dirty="0"/>
              <a:t> </a:t>
            </a:r>
            <a:r>
              <a:rPr lang="en-US" altLang="zh-CN" dirty="0"/>
              <a:t>include</a:t>
            </a:r>
            <a:r>
              <a:rPr lang="zh-CN" altLang="en-US" dirty="0"/>
              <a:t> </a:t>
            </a:r>
            <a:r>
              <a:rPr lang="en-US" altLang="zh-CN" dirty="0"/>
              <a:t>plot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error</a:t>
            </a:r>
            <a:r>
              <a:rPr lang="zh-CN" altLang="en-US" dirty="0"/>
              <a:t> </a:t>
            </a:r>
            <a:r>
              <a:rPr lang="en-US" altLang="zh-CN" dirty="0"/>
              <a:t>rate.</a:t>
            </a:r>
            <a:r>
              <a:rPr lang="zh-CN" altLang="en-US" dirty="0"/>
              <a:t> </a:t>
            </a:r>
            <a:endParaRPr lang="en-US" altLang="zh-CN" dirty="0"/>
          </a:p>
          <a:p>
            <a:pPr marL="228600" indent="-228600">
              <a:buAutoNum type="arabicPeriod"/>
            </a:pPr>
            <a:endParaRPr lang="en-US" altLang="zh-CN" dirty="0"/>
          </a:p>
          <a:p>
            <a:pPr marL="228600" indent="-228600">
              <a:buAutoNum type="arabicPeriod"/>
            </a:pPr>
            <a:endParaRPr lang="en-US" altLang="zh-CN" dirty="0"/>
          </a:p>
          <a:p>
            <a:pPr marL="228600" indent="-228600">
              <a:buAutoNum type="arabicPeriod"/>
            </a:pP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Stashed</a:t>
            </a:r>
            <a:r>
              <a:rPr lang="zh-CN" altLang="en-US" dirty="0"/>
              <a:t> </a:t>
            </a:r>
            <a:r>
              <a:rPr lang="en-US" altLang="zh-CN" dirty="0"/>
              <a:t>text:</a:t>
            </a:r>
            <a:r>
              <a:rPr lang="zh-CN" altLang="en-US" dirty="0"/>
              <a:t> </a:t>
            </a:r>
            <a:r>
              <a:rPr lang="en-US" altLang="zh-CN" dirty="0"/>
              <a:t>dataset</a:t>
            </a:r>
            <a:r>
              <a:rPr lang="zh-CN" altLang="en-US" dirty="0"/>
              <a:t> </a:t>
            </a:r>
            <a:r>
              <a:rPr lang="en-US" altLang="zh-CN" dirty="0"/>
              <a:t>2:</a:t>
            </a:r>
            <a:r>
              <a:rPr lang="zh-CN" altLang="en-US" dirty="0"/>
              <a:t> </a:t>
            </a:r>
            <a:r>
              <a:rPr lang="en-US" altLang="zh-CN" sz="1200" dirty="0"/>
              <a:t>Input variables are prices and demands in New South Whales and Victoria, and the amount of power transferred between the states. </a:t>
            </a:r>
          </a:p>
          <a:p>
            <a:pPr marL="0" indent="0">
              <a:buNone/>
            </a:pPr>
            <a:r>
              <a:rPr lang="en-US" altLang="zh-CN" sz="1200" dirty="0"/>
              <a:t>The class label identifies the change of the transfer price relative to a moving average of the last 24 hours (increase or decrease). </a:t>
            </a:r>
          </a:p>
          <a:p>
            <a:pPr marL="228600" indent="-228600">
              <a:buAutoNum type="arabicPeriod"/>
            </a:pP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EB8C4-BDA2-DB4D-B453-998804B0F4B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8791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689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1971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7406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98256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3307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94763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86435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2148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77667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7509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25239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7756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hape 10"/>
          <p:cNvCxnSpPr/>
          <p:nvPr/>
        </p:nvCxnSpPr>
        <p:spPr>
          <a:xfrm>
            <a:off x="2477724" y="415650"/>
            <a:ext cx="6244199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Shape 11"/>
          <p:cNvCxnSpPr/>
          <p:nvPr/>
        </p:nvCxnSpPr>
        <p:spPr>
          <a:xfrm>
            <a:off x="2477724" y="4740000"/>
            <a:ext cx="6244199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Shape 12"/>
          <p:cNvCxnSpPr/>
          <p:nvPr/>
        </p:nvCxnSpPr>
        <p:spPr>
          <a:xfrm>
            <a:off x="425198" y="415650"/>
            <a:ext cx="183299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Shape 13"/>
          <p:cNvSpPr txBox="1">
            <a:spLocks noGrp="1"/>
          </p:cNvSpPr>
          <p:nvPr>
            <p:ph type="ctrTitle"/>
          </p:nvPr>
        </p:nvSpPr>
        <p:spPr>
          <a:xfrm>
            <a:off x="2371725" y="630225"/>
            <a:ext cx="6331500" cy="154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ubTitle" idx="1"/>
          </p:nvPr>
        </p:nvSpPr>
        <p:spPr>
          <a:xfrm>
            <a:off x="2390266" y="3238450"/>
            <a:ext cx="6331500" cy="12416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0EB28-02EC-5642-A1D9-5CF606DF6ACA}" type="datetimeFigureOut">
              <a:rPr lang="en-US" smtClean="0"/>
              <a:t>11/11/19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158AC-60C7-1B43-9C52-56EBE9202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072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hape 17"/>
          <p:cNvCxnSpPr/>
          <p:nvPr/>
        </p:nvCxnSpPr>
        <p:spPr>
          <a:xfrm>
            <a:off x="425200" y="415650"/>
            <a:ext cx="8296799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Shape 18"/>
          <p:cNvCxnSpPr/>
          <p:nvPr/>
        </p:nvCxnSpPr>
        <p:spPr>
          <a:xfrm>
            <a:off x="425200" y="4740000"/>
            <a:ext cx="8296799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06425" y="1806825"/>
            <a:ext cx="8296799" cy="15419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hape 22"/>
          <p:cNvCxnSpPr/>
          <p:nvPr/>
        </p:nvCxnSpPr>
        <p:spPr>
          <a:xfrm>
            <a:off x="2477724" y="415650"/>
            <a:ext cx="6244199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Shape 23"/>
          <p:cNvCxnSpPr/>
          <p:nvPr/>
        </p:nvCxnSpPr>
        <p:spPr>
          <a:xfrm>
            <a:off x="2477724" y="4740000"/>
            <a:ext cx="62441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Shape 24"/>
          <p:cNvCxnSpPr/>
          <p:nvPr/>
        </p:nvCxnSpPr>
        <p:spPr>
          <a:xfrm>
            <a:off x="425198" y="415650"/>
            <a:ext cx="1832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599" cy="635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2410112" y="1595775"/>
            <a:ext cx="6321599" cy="3002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hape 29"/>
          <p:cNvCxnSpPr/>
          <p:nvPr/>
        </p:nvCxnSpPr>
        <p:spPr>
          <a:xfrm>
            <a:off x="2477724" y="415650"/>
            <a:ext cx="6244199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Shape 30"/>
          <p:cNvCxnSpPr/>
          <p:nvPr/>
        </p:nvCxnSpPr>
        <p:spPr>
          <a:xfrm>
            <a:off x="2477724" y="4740000"/>
            <a:ext cx="62441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Shape 31"/>
          <p:cNvCxnSpPr/>
          <p:nvPr/>
        </p:nvCxnSpPr>
        <p:spPr>
          <a:xfrm>
            <a:off x="425198" y="415650"/>
            <a:ext cx="1832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599" cy="635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2400302" y="1602675"/>
            <a:ext cx="3071400" cy="3002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2"/>
          </p:nvPr>
        </p:nvSpPr>
        <p:spPr>
          <a:xfrm>
            <a:off x="5650571" y="1602675"/>
            <a:ext cx="3071400" cy="3002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599" cy="63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hape 40"/>
          <p:cNvCxnSpPr/>
          <p:nvPr/>
        </p:nvCxnSpPr>
        <p:spPr>
          <a:xfrm>
            <a:off x="425198" y="415650"/>
            <a:ext cx="1832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319500" y="936600"/>
            <a:ext cx="2807999" cy="7556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9500" y="1846803"/>
            <a:ext cx="2807999" cy="2806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lt2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Shape 45"/>
          <p:cNvCxnSpPr/>
          <p:nvPr/>
        </p:nvCxnSpPr>
        <p:spPr>
          <a:xfrm>
            <a:off x="425198" y="415650"/>
            <a:ext cx="183299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283103" y="712140"/>
            <a:ext cx="6244199" cy="38354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hape 56"/>
          <p:cNvCxnSpPr/>
          <p:nvPr/>
        </p:nvCxnSpPr>
        <p:spPr>
          <a:xfrm>
            <a:off x="425200" y="4740000"/>
            <a:ext cx="82967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" name="Shape 57"/>
          <p:cNvCxnSpPr/>
          <p:nvPr/>
        </p:nvCxnSpPr>
        <p:spPr>
          <a:xfrm>
            <a:off x="425198" y="415650"/>
            <a:ext cx="1832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Shape 61"/>
          <p:cNvCxnSpPr/>
          <p:nvPr/>
        </p:nvCxnSpPr>
        <p:spPr>
          <a:xfrm>
            <a:off x="425200" y="4740000"/>
            <a:ext cx="82967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" name="Shape 62"/>
          <p:cNvCxnSpPr/>
          <p:nvPr/>
        </p:nvCxnSpPr>
        <p:spPr>
          <a:xfrm>
            <a:off x="425200" y="415650"/>
            <a:ext cx="8296799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853950" y="1304850"/>
            <a:ext cx="7436099" cy="15383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853950" y="2919450"/>
            <a:ext cx="7436099" cy="1071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599" cy="635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2410112" y="1595775"/>
            <a:ext cx="6321599" cy="300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lang="en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  <p:sldLayoutId id="2147483660" r:id="rId11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tiff"/><Relationship Id="rId5" Type="http://schemas.openxmlformats.org/officeDocument/2006/relationships/image" Target="../media/image10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ctrTitle"/>
          </p:nvPr>
        </p:nvSpPr>
        <p:spPr>
          <a:xfrm>
            <a:off x="2371725" y="630225"/>
            <a:ext cx="6331500" cy="1541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Confronting Concept Drift by Refusing to Guess</a:t>
            </a:r>
          </a:p>
        </p:txBody>
      </p:sp>
      <p:sp>
        <p:nvSpPr>
          <p:cNvPr id="73" name="Shape 73"/>
          <p:cNvSpPr txBox="1">
            <a:spLocks noGrp="1"/>
          </p:cNvSpPr>
          <p:nvPr>
            <p:ph type="subTitle" idx="1"/>
          </p:nvPr>
        </p:nvSpPr>
        <p:spPr>
          <a:xfrm>
            <a:off x="2371716" y="3601900"/>
            <a:ext cx="6331500" cy="1241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/>
            <a:r>
              <a:rPr lang="en" dirty="0"/>
              <a:t>Mustafa A. Kocak</a:t>
            </a:r>
            <a:r>
              <a:rPr lang="en" baseline="30000" dirty="0"/>
              <a:t>1</a:t>
            </a:r>
            <a:r>
              <a:rPr lang="en" dirty="0"/>
              <a:t>, Jing </a:t>
            </a:r>
            <a:r>
              <a:rPr lang="en" dirty="0" err="1"/>
              <a:t>Leng</a:t>
            </a:r>
            <a:r>
              <a:rPr lang="en" dirty="0"/>
              <a:t>, </a:t>
            </a:r>
            <a:r>
              <a:rPr lang="en" dirty="0" err="1"/>
              <a:t>Elza</a:t>
            </a:r>
            <a:r>
              <a:rPr lang="en" dirty="0"/>
              <a:t> Erkip</a:t>
            </a:r>
            <a:r>
              <a:rPr lang="en" baseline="30000" dirty="0"/>
              <a:t>1</a:t>
            </a:r>
            <a:r>
              <a:rPr lang="en" dirty="0"/>
              <a:t> Dennis Shasha</a:t>
            </a:r>
            <a:r>
              <a:rPr lang="en" baseline="30000" dirty="0"/>
              <a:t>2,3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  <a:p>
            <a:pPr lvl="0"/>
            <a:r>
              <a:rPr lang="en" baseline="30000" dirty="0"/>
              <a:t>1</a:t>
            </a:r>
            <a:r>
              <a:rPr lang="en" dirty="0"/>
              <a:t>NYU Tandon </a:t>
            </a:r>
            <a:r>
              <a:rPr lang="en" dirty="0" err="1"/>
              <a:t>SoE</a:t>
            </a:r>
            <a:r>
              <a:rPr lang="en" dirty="0"/>
              <a:t>, </a:t>
            </a:r>
            <a:r>
              <a:rPr lang="en" baseline="30000" dirty="0"/>
              <a:t>2</a:t>
            </a:r>
            <a:r>
              <a:rPr lang="en" dirty="0"/>
              <a:t>Courant Institute </a:t>
            </a:r>
            <a:r>
              <a:rPr lang="en" baseline="30000" dirty="0"/>
              <a:t>3 </a:t>
            </a:r>
            <a:r>
              <a:rPr lang="en" dirty="0"/>
              <a:t>7Chord</a:t>
            </a:r>
          </a:p>
        </p:txBody>
      </p:sp>
      <p:sp>
        <p:nvSpPr>
          <p:cNvPr id="74" name="Shape 74"/>
          <p:cNvSpPr/>
          <p:nvPr/>
        </p:nvSpPr>
        <p:spPr>
          <a:xfrm>
            <a:off x="274850" y="206125"/>
            <a:ext cx="569400" cy="59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66" t="6315" r="11264" b="1637"/>
          <a:stretch/>
        </p:blipFill>
        <p:spPr>
          <a:xfrm>
            <a:off x="3785382" y="2729355"/>
            <a:ext cx="4527429" cy="21562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-1" r="15601"/>
          <a:stretch/>
        </p:blipFill>
        <p:spPr>
          <a:xfrm>
            <a:off x="5373238" y="411575"/>
            <a:ext cx="3017169" cy="2156203"/>
          </a:xfrm>
          <a:prstGeom prst="rect">
            <a:avLst/>
          </a:prstGeom>
        </p:spPr>
      </p:pic>
      <p:sp>
        <p:nvSpPr>
          <p:cNvPr id="12" name="Shape 165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Accuracy refusal tradeoff</a:t>
            </a:r>
          </a:p>
        </p:txBody>
      </p:sp>
      <p:sp>
        <p:nvSpPr>
          <p:cNvPr id="7" name="Shape 87"/>
          <p:cNvSpPr txBox="1">
            <a:spLocks/>
          </p:cNvSpPr>
          <p:nvPr/>
        </p:nvSpPr>
        <p:spPr>
          <a:xfrm>
            <a:off x="303300" y="1342101"/>
            <a:ext cx="3404487" cy="300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01600"/>
            <a:r>
              <a:rPr lang="en" sz="2000" dirty="0"/>
              <a:t>Can cut the error rate for </a:t>
            </a:r>
            <a:r>
              <a:rPr lang="en" sz="2000" dirty="0" err="1"/>
              <a:t>iid</a:t>
            </a:r>
            <a:endParaRPr lang="en" sz="2000" dirty="0"/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-US" sz="2000" dirty="0"/>
              <a:t>i</a:t>
            </a:r>
            <a:r>
              <a:rPr lang="en" sz="2000" dirty="0"/>
              <a:t>n half by refusing 6 -32% of the time.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-US" sz="2000" dirty="0"/>
              <a:t>to a q</a:t>
            </a:r>
            <a:r>
              <a:rPr lang="en" sz="2000" dirty="0"/>
              <a:t>uarter by refusing 12-57% of the time.</a:t>
            </a:r>
            <a:endParaRPr lang="en" sz="20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85436" t="24646" r="-605" b="25195"/>
          <a:stretch/>
        </p:blipFill>
        <p:spPr>
          <a:xfrm>
            <a:off x="8312811" y="1752550"/>
            <a:ext cx="831189" cy="165779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10</a:t>
            </a:fld>
            <a:r>
              <a:rPr lang="en" dirty="0"/>
              <a:t>/29</a:t>
            </a:r>
          </a:p>
        </p:txBody>
      </p:sp>
    </p:spTree>
    <p:extLst>
      <p:ext uri="{BB962C8B-B14F-4D97-AF65-F5344CB8AC3E}">
        <p14:creationId xmlns:p14="http://schemas.microsoft.com/office/powerpoint/2010/main" val="735311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2"/>
              </a:buClr>
              <a:buSzPct val="36666"/>
              <a:buFont typeface="Arial"/>
              <a:buNone/>
            </a:pPr>
            <a:r>
              <a:rPr lang="en" dirty="0"/>
              <a:t>Non-conformity Score of Data Point to a Set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Shape 119"/>
              <p:cNvSpPr txBox="1">
                <a:spLocks noGrp="1"/>
              </p:cNvSpPr>
              <p:nvPr>
                <p:ph type="body" idx="4294967295"/>
              </p:nvPr>
            </p:nvSpPr>
            <p:spPr>
              <a:xfrm>
                <a:off x="303299" y="1400158"/>
                <a:ext cx="4462521" cy="3288600"/>
              </a:xfrm>
              <a:prstGeom prst="rect">
                <a:avLst/>
              </a:prstGeom>
            </p:spPr>
            <p:txBody>
              <a:bodyPr lIns="91425" tIns="91425" rIns="91425" bIns="91425" anchor="t" anchorCtr="0">
                <a:noAutofit/>
              </a:bodyPr>
              <a:lstStyle/>
              <a:p>
                <a:pPr marL="457200" lvl="0" indent="-355600">
                  <a:spcAft>
                    <a:spcPts val="0"/>
                  </a:spcAft>
                  <a:buFont typeface="Courier New" panose="02070309020205020404" pitchFamily="49" charset="0"/>
                  <a:buChar char="o"/>
                </a:pPr>
                <a:r>
                  <a:rPr lang="en-US" sz="2000" dirty="0"/>
                  <a:t>Distance between a data point (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sz="2000" dirty="0"/>
                  <a:t>) and a data set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sz="2000" dirty="0"/>
                  <a:t>).</a:t>
                </a:r>
              </a:p>
              <a:p>
                <a:pPr marL="457200" lvl="0" indent="-355600">
                  <a:spcAft>
                    <a:spcPts val="0"/>
                  </a:spcAft>
                  <a:buFont typeface="Courier New" panose="02070309020205020404" pitchFamily="49" charset="0"/>
                  <a:buChar char="o"/>
                </a:pPr>
                <a:endParaRPr lang="en-US" sz="2000" dirty="0"/>
              </a:p>
              <a:p>
                <a:pPr marL="457200" lvl="0" indent="-355600">
                  <a:spcAft>
                    <a:spcPts val="0"/>
                  </a:spcAft>
                  <a:buFont typeface="Courier New" panose="02070309020205020404" pitchFamily="49" charset="0"/>
                  <a:buChar char="o"/>
                </a:pPr>
                <a:r>
                  <a:rPr lang="en-US" sz="2000" dirty="0"/>
                  <a:t>Denote with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l-GR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</m:d>
                  </m:oMath>
                </a14:m>
                <a:r>
                  <a:rPr lang="en-US" sz="2000" dirty="0"/>
                  <a:t>.</a:t>
                </a:r>
              </a:p>
              <a:p>
                <a:pPr marL="457200" lvl="0" indent="-355600" rtl="0">
                  <a:spcBef>
                    <a:spcPts val="0"/>
                  </a:spcBef>
                  <a:spcAft>
                    <a:spcPts val="0"/>
                  </a:spcAft>
                  <a:buSzPct val="100000"/>
                  <a:buFont typeface="Courier New" panose="02070309020205020404" pitchFamily="49" charset="0"/>
                  <a:buChar char="o"/>
                </a:pPr>
                <a:endParaRPr lang="en-US" sz="2000" dirty="0"/>
              </a:p>
              <a:p>
                <a:pPr marL="457200" lvl="0" indent="-355600" rtl="0">
                  <a:spcBef>
                    <a:spcPts val="0"/>
                  </a:spcBef>
                  <a:spcAft>
                    <a:spcPts val="0"/>
                  </a:spcAft>
                  <a:buSzPct val="100000"/>
                  <a:buFont typeface="Courier New" panose="02070309020205020404" pitchFamily="49" charset="0"/>
                  <a:buChar char="o"/>
                </a:pPr>
                <a:endParaRPr lang="en-US" sz="600" dirty="0"/>
              </a:p>
              <a:p>
                <a:pPr marL="457200" indent="-355600">
                  <a:spcAft>
                    <a:spcPts val="0"/>
                  </a:spcAft>
                  <a:buFont typeface="Courier New" panose="02070309020205020404" pitchFamily="49" charset="0"/>
                  <a:buChar char="o"/>
                </a:pPr>
                <a:r>
                  <a:rPr lang="en-US" sz="2000" dirty="0"/>
                  <a:t>The farther Z is from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sz="2000" dirty="0"/>
                  <a:t>, the larger the score. Intuitively,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sz="2000" dirty="0"/>
                  <a:t> doesn’t provide a good prediction model for Z, then non-conformal.</a:t>
                </a:r>
              </a:p>
            </p:txBody>
          </p:sp>
        </mc:Choice>
        <mc:Fallback xmlns="">
          <p:sp>
            <p:nvSpPr>
              <p:cNvPr id="119" name="Shape 119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303299" y="1400158"/>
                <a:ext cx="4462521" cy="3288600"/>
              </a:xfrm>
              <a:prstGeom prst="rect">
                <a:avLst/>
              </a:prstGeom>
              <a:blipFill>
                <a:blip r:embed="rId3"/>
                <a:stretch>
                  <a:fillRect r="-410" b="-79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2972" y="1400158"/>
            <a:ext cx="4498157" cy="224292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11</a:t>
            </a:fld>
            <a:r>
              <a:rPr lang="en" dirty="0"/>
              <a:t>/29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2"/>
              </a:buClr>
              <a:buSzPct val="36666"/>
              <a:buFont typeface="Arial"/>
              <a:buNone/>
            </a:pPr>
            <a:r>
              <a:rPr lang="en" dirty="0"/>
              <a:t>Conformal Prediction – Train &amp; Calibration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7" name="Shape 127"/>
          <p:cNvSpPr txBox="1">
            <a:spLocks noGrp="1"/>
          </p:cNvSpPr>
          <p:nvPr>
            <p:ph type="body" idx="4294967295"/>
          </p:nvPr>
        </p:nvSpPr>
        <p:spPr>
          <a:xfrm>
            <a:off x="0" y="1220691"/>
            <a:ext cx="5417015" cy="3002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101600">
              <a:spcAft>
                <a:spcPts val="0"/>
              </a:spcAft>
            </a:pPr>
            <a:endParaRPr lang="en-US" sz="600" dirty="0"/>
          </a:p>
          <a:p>
            <a:pPr marL="101600">
              <a:spcAft>
                <a:spcPts val="0"/>
              </a:spcAft>
            </a:pPr>
            <a:endParaRPr lang="en-US" sz="600" dirty="0"/>
          </a:p>
          <a:p>
            <a:pPr marL="101600">
              <a:spcAft>
                <a:spcPts val="0"/>
              </a:spcAft>
            </a:pPr>
            <a:endParaRPr lang="en-US" sz="600" dirty="0"/>
          </a:p>
          <a:p>
            <a:pPr marL="45720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/>
              <a:t>Split training set into core and calibration sets.</a:t>
            </a:r>
          </a:p>
          <a:p>
            <a:pPr marL="45720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/>
              <a:t>In calibration set, find fraction of trees that must agree to make prediction that exceeds correctness target (e.g. 90%).</a:t>
            </a:r>
          </a:p>
          <a:p>
            <a:pPr marL="457200" lvl="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/>
              <a:t>If a given data point gets insufficient votes, refuse.</a:t>
            </a:r>
          </a:p>
          <a:p>
            <a:pPr marL="457200" lvl="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600" dirty="0"/>
          </a:p>
          <a:p>
            <a:pPr marL="457200" lvl="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600" dirty="0"/>
          </a:p>
          <a:p>
            <a:pPr marL="457200" lvl="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600" dirty="0"/>
          </a:p>
          <a:p>
            <a:pPr marL="457200" lvl="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600" dirty="0"/>
          </a:p>
          <a:p>
            <a:endParaRPr lang="en-US" sz="20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4303" y="1771471"/>
            <a:ext cx="3759697" cy="13328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2873" y="3472873"/>
            <a:ext cx="3756469" cy="13070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59547" y="3775245"/>
            <a:ext cx="3891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chemeClr val="accent4"/>
                </a:solidFill>
              </a:rPr>
              <a:t>Conforming</a:t>
            </a:r>
            <a:r>
              <a:rPr lang="en-US" sz="1200" b="1" i="1" dirty="0"/>
              <a:t>                                 </a:t>
            </a:r>
            <a:r>
              <a:rPr lang="en-US" sz="1200" b="1" i="1" dirty="0">
                <a:solidFill>
                  <a:srgbClr val="C00000"/>
                </a:solidFill>
              </a:rPr>
              <a:t>Non-conforming </a:t>
            </a:r>
            <a:r>
              <a:rPr lang="en-US" sz="1200" b="1" i="1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4061" y="1548291"/>
            <a:ext cx="2936759" cy="4223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>
          <a:xfrm>
            <a:off x="8497999" y="4688758"/>
            <a:ext cx="641343" cy="393600"/>
          </a:xfrm>
        </p:spPr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12</a:t>
            </a:fld>
            <a:r>
              <a:rPr lang="en" dirty="0"/>
              <a:t>/29</a:t>
            </a:r>
          </a:p>
        </p:txBody>
      </p:sp>
    </p:spTree>
    <p:extLst>
      <p:ext uri="{BB962C8B-B14F-4D97-AF65-F5344CB8AC3E}">
        <p14:creationId xmlns:p14="http://schemas.microsoft.com/office/powerpoint/2010/main" val="290764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19753E-6 L -0.00104 0.21018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0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1" uiExpand="1" build="p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What if not Independent Identically Distributed (</a:t>
            </a:r>
            <a:r>
              <a:rPr lang="en" dirty="0" err="1"/>
              <a:t>iid</a:t>
            </a:r>
            <a:r>
              <a:rPr lang="en" dirty="0"/>
              <a:t>)?</a:t>
            </a:r>
          </a:p>
        </p:txBody>
      </p:sp>
      <p:sp>
        <p:nvSpPr>
          <p:cNvPr id="5" name="Shape 87"/>
          <p:cNvSpPr txBox="1">
            <a:spLocks/>
          </p:cNvSpPr>
          <p:nvPr/>
        </p:nvSpPr>
        <p:spPr>
          <a:xfrm>
            <a:off x="444499" y="1368766"/>
            <a:ext cx="8053500" cy="300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-US" sz="2000" dirty="0"/>
              <a:t>Idea is to look at the non-refused output of conformal prediction.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-US" sz="2000" dirty="0"/>
              <a:t>If that has high error rate, then refuse even more.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-US" sz="2000" dirty="0"/>
              <a:t>Issue: get into a regime in which you are always refusing.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-US" sz="2000" dirty="0"/>
              <a:t>Resolution: (</a:t>
            </a:r>
            <a:r>
              <a:rPr lang="en-US" sz="2000" dirty="0" err="1"/>
              <a:t>i</a:t>
            </a:r>
            <a:r>
              <a:rPr lang="en-US" sz="2000" dirty="0"/>
              <a:t>) “weight-shifting” make guesses on occasion even if things are looking bleak. (ii) Re-calibrate conformal prediction.</a:t>
            </a:r>
            <a:endParaRPr lang="en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13</a:t>
            </a:fld>
            <a:r>
              <a:rPr lang="en" dirty="0"/>
              <a:t>/29</a:t>
            </a:r>
          </a:p>
        </p:txBody>
      </p:sp>
    </p:spTree>
    <p:extLst>
      <p:ext uri="{BB962C8B-B14F-4D97-AF65-F5344CB8AC3E}">
        <p14:creationId xmlns:p14="http://schemas.microsoft.com/office/powerpoint/2010/main" val="556979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714375" y="624351"/>
            <a:ext cx="7715250" cy="0"/>
          </a:xfrm>
          <a:prstGeom prst="line">
            <a:avLst/>
          </a:prstGeom>
          <a:ln w="3175" cmpd="sng"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8DC7EE09-C8DC-DE43-A724-D8654AB40FD6}"/>
              </a:ext>
            </a:extLst>
          </p:cNvPr>
          <p:cNvSpPr txBox="1">
            <a:spLocks/>
          </p:cNvSpPr>
          <p:nvPr/>
        </p:nvSpPr>
        <p:spPr>
          <a:xfrm>
            <a:off x="714375" y="800969"/>
            <a:ext cx="7575947" cy="3582759"/>
          </a:xfrm>
          <a:prstGeom prst="rect">
            <a:avLst/>
          </a:prstGeom>
          <a:ln>
            <a:solidFill>
              <a:srgbClr val="58058D"/>
            </a:solidFill>
          </a:ln>
        </p:spPr>
        <p:txBody>
          <a:bodyPr vert="horz" lIns="73477" tIns="36739" rIns="73477" bIns="36739" rtlCol="0">
            <a:normAutofit/>
          </a:bodyPr>
          <a:lstStyle>
            <a:lvl1pPr marL="1175633" indent="-1175633" algn="l" defTabSz="1567510" rtl="0" eaLnBrk="1" latinLnBrk="0" hangingPunct="1">
              <a:spcBef>
                <a:spcPct val="20000"/>
              </a:spcBef>
              <a:buFont typeface="Arial"/>
              <a:buChar char="•"/>
              <a:defRPr sz="1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47204" indent="-979694" algn="l" defTabSz="1567510" rtl="0" eaLnBrk="1" latinLnBrk="0" hangingPunct="1">
              <a:spcBef>
                <a:spcPct val="20000"/>
              </a:spcBef>
              <a:buFont typeface="Arial"/>
              <a:buChar char="–"/>
              <a:defRPr sz="9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918776" indent="-783755" algn="l" defTabSz="1567510" rtl="0" eaLnBrk="1" latinLnBrk="0" hangingPunct="1">
              <a:spcBef>
                <a:spcPct val="20000"/>
              </a:spcBef>
              <a:buFont typeface="Arial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286" indent="-783755" algn="l" defTabSz="1567510" rtl="0" eaLnBrk="1" latinLnBrk="0" hangingPunct="1">
              <a:spcBef>
                <a:spcPct val="20000"/>
              </a:spcBef>
              <a:buFont typeface="Arial"/>
              <a:buChar char="–"/>
              <a:defRPr sz="6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053796" indent="-783755" algn="l" defTabSz="1567510" rtl="0" eaLnBrk="1" latinLnBrk="0" hangingPunct="1">
              <a:spcBef>
                <a:spcPct val="20000"/>
              </a:spcBef>
              <a:buFont typeface="Arial"/>
              <a:buChar char="»"/>
              <a:defRPr sz="6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621306" indent="-783755" algn="l" defTabSz="1567510" rtl="0" eaLnBrk="1" latinLnBrk="0" hangingPunct="1">
              <a:spcBef>
                <a:spcPct val="20000"/>
              </a:spcBef>
              <a:buFont typeface="Arial"/>
              <a:buChar char="•"/>
              <a:defRPr sz="6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188816" indent="-783755" algn="l" defTabSz="1567510" rtl="0" eaLnBrk="1" latinLnBrk="0" hangingPunct="1">
              <a:spcBef>
                <a:spcPct val="20000"/>
              </a:spcBef>
              <a:buFont typeface="Arial"/>
              <a:buChar char="•"/>
              <a:defRPr sz="6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756327" indent="-783755" algn="l" defTabSz="1567510" rtl="0" eaLnBrk="1" latinLnBrk="0" hangingPunct="1">
              <a:spcBef>
                <a:spcPct val="20000"/>
              </a:spcBef>
              <a:buFont typeface="Arial"/>
              <a:buChar char="•"/>
              <a:defRPr sz="6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323837" indent="-783755" algn="l" defTabSz="1567510" rtl="0" eaLnBrk="1" latinLnBrk="0" hangingPunct="1">
              <a:spcBef>
                <a:spcPct val="20000"/>
              </a:spcBef>
              <a:buFont typeface="Arial"/>
              <a:buChar char="•"/>
              <a:defRPr sz="6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688" dirty="0">
                <a:solidFill>
                  <a:schemeClr val="accent6">
                    <a:lumMod val="75000"/>
                  </a:schemeClr>
                </a:solidFill>
              </a:rPr>
              <a:t>		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0658BFA-5AAA-5A4B-BF47-726E3A33C271}"/>
                  </a:ext>
                </a:extLst>
              </p:cNvPr>
              <p:cNvSpPr txBox="1"/>
              <p:nvPr/>
            </p:nvSpPr>
            <p:spPr>
              <a:xfrm>
                <a:off x="5089709" y="825113"/>
                <a:ext cx="3045361" cy="33239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At time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=1,…,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: </a:t>
                </a:r>
              </a:p>
              <a:p>
                <a:pPr marL="174147" indent="-174147">
                  <a:buAutoNum type="arabicPeriod"/>
                </a:pPr>
                <a:r>
                  <a:rPr lang="en-US" dirty="0"/>
                  <a:t>Environment reveals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/>
              </a:p>
              <a:p>
                <a:pPr marL="174147" indent="-174147">
                  <a:buAutoNum type="arabicPeriod"/>
                </a:pPr>
                <a:r>
                  <a:rPr lang="en-US" dirty="0"/>
                  <a:t>Adaptive predictor P makes prediction: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, computes reliability score: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/>
              </a:p>
              <a:p>
                <a:pPr marL="174147" indent="-174147">
                  <a:buAutoNum type="arabicPeriod"/>
                </a:pPr>
                <a:r>
                  <a:rPr lang="en-US" dirty="0"/>
                  <a:t>Confidence Based Rejection (CBR) rejects based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/>
              </a:p>
              <a:p>
                <a:pPr marL="174147" indent="-174147">
                  <a:buFontTx/>
                  <a:buAutoNum type="arabicPeriod"/>
                </a:pPr>
                <a:r>
                  <a:rPr lang="en-US" dirty="0"/>
                  <a:t>Combine based on bandits.</a:t>
                </a:r>
              </a:p>
              <a:p>
                <a:pPr marL="174147" indent="-174147">
                  <a:buAutoNum type="arabicPeriod"/>
                </a:pPr>
                <a:r>
                  <a:rPr lang="en-US" dirty="0"/>
                  <a:t>If any accept, </a:t>
                </a:r>
                <a:r>
                  <a:rPr lang="en-US" dirty="0" err="1"/>
                  <a:t>SafePredict</a:t>
                </a:r>
                <a:r>
                  <a:rPr lang="en-US" dirty="0"/>
                  <a:t> (SP) decide on whether to accept. </a:t>
                </a:r>
              </a:p>
              <a:p>
                <a:pPr marL="174147" indent="-174147">
                  <a:buAutoNum type="arabicPeriod"/>
                </a:pPr>
                <a:r>
                  <a:rPr lang="en-US" dirty="0"/>
                  <a:t>Ground truth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 is revealed, CBR and SP updates their inner states. </a:t>
                </a:r>
              </a:p>
              <a:p>
                <a:endParaRPr lang="en-US" dirty="0"/>
              </a:p>
              <a:p>
                <a:r>
                  <a:rPr lang="en-US" dirty="0"/>
                  <a:t>Parameters: target error rate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, CBR window size: w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0658BFA-5AAA-5A4B-BF47-726E3A33C2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9709" y="825113"/>
                <a:ext cx="3045361" cy="3323987"/>
              </a:xfrm>
              <a:prstGeom prst="rect">
                <a:avLst/>
              </a:prstGeom>
              <a:blipFill>
                <a:blip r:embed="rId3"/>
                <a:stretch>
                  <a:fillRect l="-415" t="-380" r="-1660" b="-7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89C581EA-BEA8-1346-9B38-903B381A1D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8245" r="28181"/>
          <a:stretch/>
        </p:blipFill>
        <p:spPr>
          <a:xfrm>
            <a:off x="1213244" y="1416815"/>
            <a:ext cx="3876465" cy="207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610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Tools at Our Disposal</a:t>
            </a:r>
          </a:p>
        </p:txBody>
      </p:sp>
      <p:sp>
        <p:nvSpPr>
          <p:cNvPr id="5" name="Shape 87"/>
          <p:cNvSpPr txBox="1">
            <a:spLocks/>
          </p:cNvSpPr>
          <p:nvPr/>
        </p:nvSpPr>
        <p:spPr>
          <a:xfrm>
            <a:off x="444499" y="1368766"/>
            <a:ext cx="8053500" cy="300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" sz="2000" dirty="0"/>
              <a:t>(</a:t>
            </a:r>
            <a:r>
              <a:rPr lang="en" sz="2000" dirty="0" err="1"/>
              <a:t>i</a:t>
            </a:r>
            <a:r>
              <a:rPr lang="en" sz="2000" dirty="0"/>
              <a:t>) Machine learning methods that adapt over time.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" sz="2000" dirty="0"/>
              <a:t>(ii) Multi-armed bandit style algorithms that can weight different algorithms.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-US" sz="2000" dirty="0"/>
              <a:t>(iii) </a:t>
            </a:r>
            <a:r>
              <a:rPr lang="en-US" sz="2000" dirty="0" err="1"/>
              <a:t>SafePredict</a:t>
            </a:r>
            <a:r>
              <a:rPr lang="en-US" sz="2000" dirty="0"/>
              <a:t> to refuse to predict sometimes.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-US" sz="2000" b="1" dirty="0"/>
              <a:t>(iv) Experiments</a:t>
            </a:r>
            <a:endParaRPr lang="en" sz="2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15</a:t>
            </a:fld>
            <a:r>
              <a:rPr lang="en" dirty="0"/>
              <a:t>/29</a:t>
            </a:r>
          </a:p>
        </p:txBody>
      </p:sp>
    </p:spTree>
    <p:extLst>
      <p:ext uri="{BB962C8B-B14F-4D97-AF65-F5344CB8AC3E}">
        <p14:creationId xmlns:p14="http://schemas.microsoft.com/office/powerpoint/2010/main" val="480977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Datasets(independent identically distributed)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961"/>
          <a:stretch/>
        </p:blipFill>
        <p:spPr>
          <a:xfrm>
            <a:off x="5050928" y="1844657"/>
            <a:ext cx="4093072" cy="2208918"/>
          </a:xfrm>
          <a:prstGeom prst="rect">
            <a:avLst/>
          </a:prstGeom>
        </p:spPr>
      </p:pic>
      <p:sp>
        <p:nvSpPr>
          <p:cNvPr id="6" name="Shape 166"/>
          <p:cNvSpPr txBox="1">
            <a:spLocks/>
          </p:cNvSpPr>
          <p:nvPr/>
        </p:nvSpPr>
        <p:spPr>
          <a:xfrm>
            <a:off x="0" y="1295723"/>
            <a:ext cx="5358809" cy="300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01600">
              <a:spcAft>
                <a:spcPts val="0"/>
              </a:spcAft>
            </a:pPr>
            <a:r>
              <a:rPr lang="en-US" sz="2000" dirty="0"/>
              <a:t>Public datasets from Machine Learning Data Set Repository (mldata.org)</a:t>
            </a:r>
          </a:p>
          <a:p>
            <a:pPr marL="101600">
              <a:spcAft>
                <a:spcPts val="0"/>
              </a:spcAft>
            </a:pPr>
            <a:endParaRPr lang="en-US" sz="1000" dirty="0"/>
          </a:p>
          <a:p>
            <a:pPr marL="101600">
              <a:spcAft>
                <a:spcPts val="0"/>
              </a:spcAft>
            </a:pPr>
            <a:endParaRPr lang="en-US" sz="1000" dirty="0"/>
          </a:p>
          <a:p>
            <a:pPr marL="558800" indent="-457200">
              <a:spcAft>
                <a:spcPts val="0"/>
              </a:spcAft>
              <a:buFont typeface="+mj-lt"/>
              <a:buAutoNum type="arabicPeriod"/>
            </a:pPr>
            <a:r>
              <a:rPr lang="en-US" sz="1700" dirty="0">
                <a:latin typeface="Lato" panose="020B0604020202020204" charset="0"/>
              </a:rPr>
              <a:t>MNIST (scanned handwritten digits), </a:t>
            </a:r>
          </a:p>
          <a:p>
            <a:pPr marL="558800" indent="-457200">
              <a:spcAft>
                <a:spcPts val="0"/>
              </a:spcAft>
              <a:buFont typeface="+mj-lt"/>
              <a:buAutoNum type="arabicPeriod"/>
            </a:pPr>
            <a:r>
              <a:rPr lang="en-US" sz="1700" dirty="0">
                <a:latin typeface="Lato" panose="020B0604020202020204" charset="0"/>
              </a:rPr>
              <a:t>Cover (dominant forest type based on images), </a:t>
            </a:r>
          </a:p>
          <a:p>
            <a:pPr marL="558800" indent="-457200">
              <a:spcAft>
                <a:spcPts val="0"/>
              </a:spcAft>
              <a:buFont typeface="+mj-lt"/>
              <a:buAutoNum type="arabicPeriod"/>
            </a:pPr>
            <a:r>
              <a:rPr lang="en-US" sz="1700" dirty="0" err="1">
                <a:latin typeface="Lato" panose="020B0604020202020204" charset="0"/>
              </a:rPr>
              <a:t>Sensit</a:t>
            </a:r>
            <a:r>
              <a:rPr lang="en-US" sz="1700" dirty="0">
                <a:latin typeface="Lato" panose="020B0604020202020204" charset="0"/>
              </a:rPr>
              <a:t> (vehicle types from WSN), </a:t>
            </a:r>
          </a:p>
          <a:p>
            <a:pPr marL="558800" indent="-457200">
              <a:spcAft>
                <a:spcPts val="0"/>
              </a:spcAft>
              <a:buFont typeface="+mj-lt"/>
              <a:buAutoNum type="arabicPeriod"/>
            </a:pPr>
            <a:r>
              <a:rPr lang="en-US" sz="1700" dirty="0">
                <a:latin typeface="Lato" panose="020B0604020202020204" charset="0"/>
              </a:rPr>
              <a:t>Connect-4 (outcome of a multiplayer game),</a:t>
            </a:r>
          </a:p>
          <a:p>
            <a:pPr marL="558800" indent="-457200">
              <a:spcAft>
                <a:spcPts val="0"/>
              </a:spcAft>
              <a:buFont typeface="+mj-lt"/>
              <a:buAutoNum type="arabicPeriod"/>
            </a:pPr>
            <a:r>
              <a:rPr lang="en-US" sz="1700" dirty="0">
                <a:latin typeface="Lato" panose="020B0604020202020204" charset="0"/>
              </a:rPr>
              <a:t>Letter (letter recognition from pixel displays), </a:t>
            </a:r>
          </a:p>
          <a:p>
            <a:pPr marL="558800" indent="-457200">
              <a:spcAft>
                <a:spcPts val="0"/>
              </a:spcAft>
              <a:buFont typeface="+mj-lt"/>
              <a:buAutoNum type="arabicPeriod"/>
            </a:pPr>
            <a:r>
              <a:rPr lang="en-US" sz="1700" dirty="0">
                <a:latin typeface="Lato" panose="020B0604020202020204" charset="0"/>
              </a:rPr>
              <a:t>Cod-RNA (coding/non-coding parts of RNA),</a:t>
            </a:r>
          </a:p>
          <a:p>
            <a:pPr marL="558800" indent="-457200">
              <a:spcAft>
                <a:spcPts val="0"/>
              </a:spcAft>
              <a:buFont typeface="+mj-lt"/>
              <a:buAutoNum type="arabicPeriod"/>
            </a:pPr>
            <a:r>
              <a:rPr lang="en-US" sz="1700" dirty="0">
                <a:latin typeface="Lato" panose="020B0604020202020204" charset="0"/>
              </a:rPr>
              <a:t>Sat-Image (soil type based on satellite images)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8497999" y="4688758"/>
            <a:ext cx="646001" cy="393600"/>
          </a:xfrm>
        </p:spPr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16</a:t>
            </a:fld>
            <a:r>
              <a:rPr lang="en" dirty="0"/>
              <a:t>/29</a:t>
            </a:r>
          </a:p>
        </p:txBody>
      </p:sp>
    </p:spTree>
    <p:extLst>
      <p:ext uri="{BB962C8B-B14F-4D97-AF65-F5344CB8AC3E}">
        <p14:creationId xmlns:p14="http://schemas.microsoft.com/office/powerpoint/2010/main" val="13859798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Experimental Setup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6" name="Shape 166"/>
              <p:cNvSpPr txBox="1">
                <a:spLocks noGrp="1"/>
              </p:cNvSpPr>
              <p:nvPr>
                <p:ph type="body" idx="4294967295"/>
              </p:nvPr>
            </p:nvSpPr>
            <p:spPr>
              <a:xfrm>
                <a:off x="303300" y="1461618"/>
                <a:ext cx="7862505" cy="3002400"/>
              </a:xfrm>
              <a:prstGeom prst="rect">
                <a:avLst/>
              </a:prstGeom>
            </p:spPr>
            <p:txBody>
              <a:bodyPr lIns="91425" tIns="91425" rIns="91425" bIns="91425" anchor="t" anchorCtr="0">
                <a:noAutofit/>
              </a:bodyPr>
              <a:lstStyle/>
              <a:p>
                <a:pPr marL="457200" lvl="0" indent="-355600">
                  <a:spcAft>
                    <a:spcPts val="0"/>
                  </a:spcAft>
                  <a:buFont typeface="Courier New" panose="02070309020205020404" pitchFamily="49" charset="0"/>
                  <a:buChar char="o"/>
                </a:pPr>
                <a:endParaRPr lang="en" sz="600" dirty="0"/>
              </a:p>
              <a:p>
                <a:pPr marL="457200" lvl="0" indent="-355600">
                  <a:spcAft>
                    <a:spcPts val="0"/>
                  </a:spcAft>
                  <a:buFont typeface="Courier New" panose="02070309020205020404" pitchFamily="49" charset="0"/>
                  <a:buChar char="o"/>
                </a:pPr>
                <a:r>
                  <a:rPr lang="en" sz="2000" dirty="0"/>
                  <a:t>Base classifier : Random Forest ( n_trees = 100, min_leaf = 10 )</a:t>
                </a:r>
              </a:p>
              <a:p>
                <a:pPr marL="457200" lvl="0" indent="-355600">
                  <a:spcAft>
                    <a:spcPts val="0"/>
                  </a:spcAft>
                  <a:buFont typeface="Courier New" panose="02070309020205020404" pitchFamily="49" charset="0"/>
                  <a:buChar char="o"/>
                </a:pPr>
                <a:endParaRPr lang="en-US" sz="600" dirty="0"/>
              </a:p>
              <a:p>
                <a:pPr marL="457200" indent="-355600">
                  <a:spcAft>
                    <a:spcPts val="0"/>
                  </a:spcAft>
                  <a:buFont typeface="Courier New" panose="02070309020205020404" pitchFamily="49" charset="0"/>
                  <a:buChar char="o"/>
                </a:pPr>
                <a:r>
                  <a:rPr lang="en-US" sz="2000" dirty="0"/>
                  <a:t>Score: </a:t>
                </a:r>
                <a:r>
                  <a:rPr lang="en-US" sz="2000" i="1" dirty="0">
                    <a:solidFill>
                      <a:schemeClr val="bg2"/>
                    </a:solidFill>
                  </a:rPr>
                  <a:t>1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− </m:t>
                    </m:r>
                  </m:oMath>
                </a14:m>
                <a:r>
                  <a:rPr lang="en-US" sz="2000" i="1" dirty="0" err="1">
                    <a:solidFill>
                      <a:schemeClr val="bg2"/>
                    </a:solidFill>
                  </a:rPr>
                  <a:t>model.predict_proba</a:t>
                </a:r>
                <a:r>
                  <a:rPr lang="en-US" sz="2000" i="1" dirty="0">
                    <a:solidFill>
                      <a:schemeClr val="bg2"/>
                    </a:solidFill>
                  </a:rPr>
                  <a:t>(X)[Y]</a:t>
                </a:r>
                <a:endParaRPr lang="en-US" sz="2200" b="1" dirty="0">
                  <a:solidFill>
                    <a:schemeClr val="dk1"/>
                  </a:solidFill>
                </a:endParaRPr>
              </a:p>
              <a:p>
                <a:pPr marL="101600">
                  <a:spcAft>
                    <a:spcPts val="0"/>
                  </a:spcAft>
                </a:pPr>
                <a:endParaRPr lang="en-US" sz="600" dirty="0"/>
              </a:p>
              <a:p>
                <a:pPr marL="457200" indent="-355600">
                  <a:spcAft>
                    <a:spcPts val="0"/>
                  </a:spcAft>
                  <a:buFont typeface="Courier New" panose="02070309020205020404" pitchFamily="49" charset="0"/>
                  <a:buChar char="o"/>
                </a:pPr>
                <a:r>
                  <a:rPr lang="en-US" sz="2000" dirty="0"/>
                  <a:t>Compute the baseline test error rate:</a:t>
                </a:r>
              </a:p>
              <a:p>
                <a:pPr marL="914400" lvl="1" indent="-355600">
                  <a:spcAft>
                    <a:spcPts val="1000"/>
                  </a:spcAft>
                  <a:buSzPct val="100000"/>
                  <a:buFont typeface="Courier New" panose="02070309020205020404" pitchFamily="49" charset="0"/>
                  <a:buChar char="o"/>
                </a:pPr>
                <a:r>
                  <a:rPr lang="en-US" sz="2000" dirty="0"/>
                  <a:t>Train a random forest over 75% of the data and test on remaining 25%</a:t>
                </a:r>
                <a:endParaRPr lang="en-US" sz="1600" dirty="0"/>
              </a:p>
              <a:p>
                <a:pPr marL="457200" indent="-355600">
                  <a:spcAft>
                    <a:spcPts val="0"/>
                  </a:spcAft>
                  <a:buFont typeface="Courier New" panose="02070309020205020404" pitchFamily="49" charset="0"/>
                  <a:buChar char="o"/>
                </a:pPr>
                <a:endParaRPr lang="en-US" sz="600" dirty="0"/>
              </a:p>
              <a:p>
                <a:pPr marL="457200" indent="-355600">
                  <a:spcAft>
                    <a:spcPts val="0"/>
                  </a:spcAft>
                  <a:buFont typeface="Courier New" panose="02070309020205020404" pitchFamily="49" charset="0"/>
                  <a:buChar char="o"/>
                </a:pPr>
                <a:r>
                  <a:rPr lang="en-US" sz="2000" dirty="0"/>
                  <a:t>Our meta-algorithm with target rates baseline/2 and baseline/4</a:t>
                </a:r>
              </a:p>
              <a:p>
                <a:pPr marL="914400" lvl="1" indent="-355600">
                  <a:spcAft>
                    <a:spcPts val="1000"/>
                  </a:spcAft>
                  <a:buSzPct val="100000"/>
                  <a:buFont typeface="Courier New" panose="02070309020205020404" pitchFamily="49" charset="0"/>
                  <a:buChar char="o"/>
                </a:pPr>
                <a:r>
                  <a:rPr lang="en" sz="2000" dirty="0"/>
                  <a:t>core/calibrate/test : 50/25/25</a:t>
                </a:r>
                <a:endParaRPr lang="en-US" sz="2000" dirty="0"/>
              </a:p>
              <a:p>
                <a:pPr lvl="0" rtl="0">
                  <a:spcBef>
                    <a:spcPts val="0"/>
                  </a:spcBef>
                  <a:buNone/>
                </a:pPr>
                <a:endParaRPr sz="2000" dirty="0"/>
              </a:p>
            </p:txBody>
          </p:sp>
        </mc:Choice>
        <mc:Fallback xmlns="">
          <p:sp>
            <p:nvSpPr>
              <p:cNvPr id="166" name="Shape 166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303300" y="1461618"/>
                <a:ext cx="7862505" cy="3002400"/>
              </a:xfrm>
              <a:prstGeom prst="rect">
                <a:avLst/>
              </a:prstGeom>
              <a:blipFill>
                <a:blip r:embed="rId3"/>
                <a:stretch>
                  <a:fillRect b="-7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>
          <a:xfrm>
            <a:off x="8497999" y="4688758"/>
            <a:ext cx="646001" cy="393600"/>
          </a:xfrm>
        </p:spPr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17</a:t>
            </a:fld>
            <a:r>
              <a:rPr lang="en" dirty="0"/>
              <a:t>/29</a:t>
            </a:r>
          </a:p>
        </p:txBody>
      </p:sp>
    </p:spTree>
    <p:extLst>
      <p:ext uri="{BB962C8B-B14F-4D97-AF65-F5344CB8AC3E}">
        <p14:creationId xmlns:p14="http://schemas.microsoft.com/office/powerpoint/2010/main" val="23331487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66" t="6315" r="11432" b="1637"/>
          <a:stretch/>
        </p:blipFill>
        <p:spPr>
          <a:xfrm>
            <a:off x="3774560" y="2760447"/>
            <a:ext cx="4518836" cy="21562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" r="15873"/>
          <a:stretch/>
        </p:blipFill>
        <p:spPr>
          <a:xfrm>
            <a:off x="5285942" y="604244"/>
            <a:ext cx="3007454" cy="2156203"/>
          </a:xfrm>
          <a:prstGeom prst="rect">
            <a:avLst/>
          </a:prstGeom>
        </p:spPr>
      </p:pic>
      <p:sp>
        <p:nvSpPr>
          <p:cNvPr id="12" name="Shape 165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err="1">
                <a:solidFill>
                  <a:schemeClr val="bg2"/>
                </a:solidFill>
              </a:rPr>
              <a:t>i.i.d</a:t>
            </a:r>
            <a:r>
              <a:rPr lang="en" dirty="0">
                <a:solidFill>
                  <a:schemeClr val="bg2"/>
                </a:solidFill>
              </a:rPr>
              <a:t>. Results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84482" t="25254" r="-2002" b="23462"/>
          <a:stretch/>
        </p:blipFill>
        <p:spPr>
          <a:xfrm>
            <a:off x="8122520" y="2158410"/>
            <a:ext cx="1021480" cy="1803516"/>
          </a:xfrm>
          <a:prstGeom prst="rect">
            <a:avLst/>
          </a:prstGeom>
        </p:spPr>
      </p:pic>
      <p:sp>
        <p:nvSpPr>
          <p:cNvPr id="8" name="Shape 166"/>
          <p:cNvSpPr txBox="1">
            <a:spLocks/>
          </p:cNvSpPr>
          <p:nvPr/>
        </p:nvSpPr>
        <p:spPr>
          <a:xfrm>
            <a:off x="420260" y="1417664"/>
            <a:ext cx="3354300" cy="215765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01600">
              <a:spcAft>
                <a:spcPts val="0"/>
              </a:spcAft>
            </a:pPr>
            <a:r>
              <a:rPr lang="en-US" sz="2000" dirty="0"/>
              <a:t>Refusal rate increases as the target error rate decreases</a:t>
            </a:r>
          </a:p>
          <a:p>
            <a:pPr marL="444500" indent="-34290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/>
              <a:t>baseline/2: 6-32%, </a:t>
            </a:r>
          </a:p>
          <a:p>
            <a:pPr marL="444500" indent="-34290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/>
              <a:t>baseline/4: 12-58%</a:t>
            </a:r>
          </a:p>
          <a:p>
            <a:pPr marL="101600">
              <a:spcAft>
                <a:spcPts val="0"/>
              </a:spcAft>
            </a:pPr>
            <a:endParaRPr lang="en-US" sz="9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>
          <a:xfrm>
            <a:off x="8497999" y="4688758"/>
            <a:ext cx="646001" cy="393600"/>
          </a:xfrm>
        </p:spPr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18</a:t>
            </a:fld>
            <a:r>
              <a:rPr lang="en" dirty="0"/>
              <a:t>/29</a:t>
            </a:r>
          </a:p>
        </p:txBody>
      </p:sp>
    </p:spTree>
    <p:extLst>
      <p:ext uri="{BB962C8B-B14F-4D97-AF65-F5344CB8AC3E}">
        <p14:creationId xmlns:p14="http://schemas.microsoft.com/office/powerpoint/2010/main" val="16651881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67916" y="136888"/>
            <a:ext cx="4303333" cy="124659"/>
          </a:xfrm>
          <a:prstGeom prst="rect">
            <a:avLst/>
          </a:prstGeom>
          <a:noFill/>
        </p:spPr>
        <p:txBody>
          <a:bodyPr wrap="square" lIns="73477" tIns="36739" rIns="73477" bIns="36739" rtlCol="0">
            <a:spAutoFit/>
          </a:bodyPr>
          <a:lstStyle/>
          <a:p>
            <a:r>
              <a:rPr lang="en-US" altLang="zh-CN" sz="328" i="1" dirty="0" err="1"/>
              <a:t>SafeForecast</a:t>
            </a:r>
            <a:r>
              <a:rPr lang="en-US" altLang="zh-CN" sz="328" dirty="0"/>
              <a:t>:</a:t>
            </a:r>
            <a:r>
              <a:rPr lang="zh-CN" altLang="en-US" sz="328" dirty="0"/>
              <a:t> </a:t>
            </a:r>
            <a:r>
              <a:rPr lang="en-US" altLang="zh-CN" sz="328" dirty="0"/>
              <a:t>Better Forecasting using  Machine Learning and Rejection</a:t>
            </a:r>
            <a:endParaRPr lang="en-US" sz="328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714375" y="624351"/>
            <a:ext cx="7715250" cy="0"/>
          </a:xfrm>
          <a:prstGeom prst="line">
            <a:avLst/>
          </a:prstGeom>
          <a:ln w="3175" cmpd="sng"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293E3FF2-C117-D841-8709-8B8CBA1B6E8D}"/>
              </a:ext>
            </a:extLst>
          </p:cNvPr>
          <p:cNvSpPr txBox="1">
            <a:spLocks/>
          </p:cNvSpPr>
          <p:nvPr/>
        </p:nvSpPr>
        <p:spPr>
          <a:xfrm>
            <a:off x="714375" y="987156"/>
            <a:ext cx="7575947" cy="4007973"/>
          </a:xfrm>
          <a:prstGeom prst="rect">
            <a:avLst/>
          </a:prstGeom>
          <a:ln>
            <a:solidFill>
              <a:srgbClr val="58058D"/>
            </a:solidFill>
          </a:ln>
        </p:spPr>
        <p:txBody>
          <a:bodyPr vert="horz" lIns="73477" tIns="36739" rIns="73477" bIns="36739" rtlCol="0">
            <a:normAutofit/>
          </a:bodyPr>
          <a:lstStyle>
            <a:lvl1pPr marL="1175633" indent="-1175633" algn="l" defTabSz="1567510" rtl="0" eaLnBrk="1" latinLnBrk="0" hangingPunct="1">
              <a:spcBef>
                <a:spcPct val="20000"/>
              </a:spcBef>
              <a:buFont typeface="Arial"/>
              <a:buChar char="•"/>
              <a:defRPr sz="1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47204" indent="-979694" algn="l" defTabSz="1567510" rtl="0" eaLnBrk="1" latinLnBrk="0" hangingPunct="1">
              <a:spcBef>
                <a:spcPct val="20000"/>
              </a:spcBef>
              <a:buFont typeface="Arial"/>
              <a:buChar char="–"/>
              <a:defRPr sz="9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918776" indent="-783755" algn="l" defTabSz="1567510" rtl="0" eaLnBrk="1" latinLnBrk="0" hangingPunct="1">
              <a:spcBef>
                <a:spcPct val="20000"/>
              </a:spcBef>
              <a:buFont typeface="Arial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286" indent="-783755" algn="l" defTabSz="1567510" rtl="0" eaLnBrk="1" latinLnBrk="0" hangingPunct="1">
              <a:spcBef>
                <a:spcPct val="20000"/>
              </a:spcBef>
              <a:buFont typeface="Arial"/>
              <a:buChar char="–"/>
              <a:defRPr sz="6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053796" indent="-783755" algn="l" defTabSz="1567510" rtl="0" eaLnBrk="1" latinLnBrk="0" hangingPunct="1">
              <a:spcBef>
                <a:spcPct val="20000"/>
              </a:spcBef>
              <a:buFont typeface="Arial"/>
              <a:buChar char="»"/>
              <a:defRPr sz="6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621306" indent="-783755" algn="l" defTabSz="1567510" rtl="0" eaLnBrk="1" latinLnBrk="0" hangingPunct="1">
              <a:spcBef>
                <a:spcPct val="20000"/>
              </a:spcBef>
              <a:buFont typeface="Arial"/>
              <a:buChar char="•"/>
              <a:defRPr sz="6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188816" indent="-783755" algn="l" defTabSz="1567510" rtl="0" eaLnBrk="1" latinLnBrk="0" hangingPunct="1">
              <a:spcBef>
                <a:spcPct val="20000"/>
              </a:spcBef>
              <a:buFont typeface="Arial"/>
              <a:buChar char="•"/>
              <a:defRPr sz="6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756327" indent="-783755" algn="l" defTabSz="1567510" rtl="0" eaLnBrk="1" latinLnBrk="0" hangingPunct="1">
              <a:spcBef>
                <a:spcPct val="20000"/>
              </a:spcBef>
              <a:buFont typeface="Arial"/>
              <a:buChar char="•"/>
              <a:defRPr sz="6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323837" indent="-783755" algn="l" defTabSz="1567510" rtl="0" eaLnBrk="1" latinLnBrk="0" hangingPunct="1">
              <a:spcBef>
                <a:spcPct val="20000"/>
              </a:spcBef>
              <a:buFont typeface="Arial"/>
              <a:buChar char="•"/>
              <a:defRPr sz="6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688" dirty="0">
                <a:solidFill>
                  <a:schemeClr val="accent6">
                    <a:lumMod val="75000"/>
                  </a:schemeClr>
                </a:solidFill>
              </a:rPr>
              <a:t>		Concept Drift Experiment</a:t>
            </a:r>
          </a:p>
          <a:p>
            <a:pPr marL="0" indent="0">
              <a:spcBef>
                <a:spcPts val="0"/>
              </a:spcBef>
              <a:buNone/>
            </a:pPr>
            <a:endParaRPr lang="en-US" altLang="zh-CN" sz="1031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US" altLang="zh-CN" sz="938" dirty="0"/>
          </a:p>
          <a:p>
            <a:pPr marL="0" indent="0">
              <a:buNone/>
            </a:pPr>
            <a:endParaRPr lang="en-US" altLang="zh-CN" sz="1125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A37743F-A235-1E41-91E6-B24BFCCE48E2}"/>
                  </a:ext>
                </a:extLst>
              </p:cNvPr>
              <p:cNvSpPr txBox="1"/>
              <p:nvPr/>
            </p:nvSpPr>
            <p:spPr>
              <a:xfrm>
                <a:off x="4741314" y="1252842"/>
                <a:ext cx="3720352" cy="1392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altLang="zh-CN" sz="1200" dirty="0">
                    <a:solidFill>
                      <a:prstClr val="black"/>
                    </a:solidFill>
                  </a:rPr>
                  <a:t>Tested</a:t>
                </a:r>
                <a:r>
                  <a:rPr lang="zh-CN" altLang="en-US" sz="120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zh-CN" sz="1200" dirty="0">
                    <a:solidFill>
                      <a:prstClr val="black"/>
                    </a:solidFill>
                  </a:rPr>
                  <a:t>on</a:t>
                </a:r>
                <a:r>
                  <a:rPr lang="zh-CN" altLang="en-US" sz="120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zh-CN" sz="1200" dirty="0">
                    <a:solidFill>
                      <a:prstClr val="black"/>
                    </a:solidFill>
                  </a:rPr>
                  <a:t>three</a:t>
                </a:r>
                <a:r>
                  <a:rPr lang="zh-CN" altLang="en-US" sz="120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zh-CN" sz="1200" dirty="0">
                    <a:solidFill>
                      <a:prstClr val="black"/>
                    </a:solidFill>
                  </a:rPr>
                  <a:t>base algorithms:</a:t>
                </a:r>
                <a:r>
                  <a:rPr lang="zh-CN" altLang="en-US" sz="120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zh-CN" sz="1200" dirty="0">
                    <a:solidFill>
                      <a:prstClr val="black"/>
                    </a:solidFill>
                  </a:rPr>
                  <a:t>adaptive</a:t>
                </a:r>
                <a:r>
                  <a:rPr lang="zh-CN" altLang="en-US" sz="120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zh-CN" sz="1200" dirty="0">
                    <a:solidFill>
                      <a:prstClr val="black"/>
                    </a:solidFill>
                  </a:rPr>
                  <a:t>random</a:t>
                </a:r>
                <a:r>
                  <a:rPr lang="zh-CN" altLang="en-US" sz="120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zh-CN" sz="1200" dirty="0">
                    <a:solidFill>
                      <a:prstClr val="black"/>
                    </a:solidFill>
                  </a:rPr>
                  <a:t>forest</a:t>
                </a:r>
                <a:r>
                  <a:rPr lang="zh-CN" altLang="en-US" sz="120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zh-CN" sz="1200" dirty="0">
                    <a:solidFill>
                      <a:prstClr val="black"/>
                    </a:solidFill>
                  </a:rPr>
                  <a:t>(ARF),</a:t>
                </a:r>
                <a:r>
                  <a:rPr lang="zh-CN" altLang="en-US" sz="120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zh-CN" sz="1200" dirty="0" err="1">
                    <a:solidFill>
                      <a:prstClr val="black"/>
                    </a:solidFill>
                  </a:rPr>
                  <a:t>Hoeffding</a:t>
                </a:r>
                <a:r>
                  <a:rPr lang="zh-CN" altLang="en-US" sz="120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zh-CN" sz="1200" dirty="0">
                    <a:solidFill>
                      <a:prstClr val="black"/>
                    </a:solidFill>
                  </a:rPr>
                  <a:t>adaptive</a:t>
                </a:r>
                <a:r>
                  <a:rPr lang="zh-CN" altLang="en-US" sz="120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zh-CN" sz="1200" dirty="0">
                    <a:solidFill>
                      <a:prstClr val="black"/>
                    </a:solidFill>
                  </a:rPr>
                  <a:t>tree</a:t>
                </a:r>
                <a:r>
                  <a:rPr lang="zh-CN" altLang="en-US" sz="120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zh-CN" sz="1200" dirty="0">
                    <a:solidFill>
                      <a:prstClr val="black"/>
                    </a:solidFill>
                  </a:rPr>
                  <a:t>(HAT)</a:t>
                </a:r>
                <a:r>
                  <a:rPr lang="zh-CN" altLang="en-US" sz="120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zh-CN" sz="1200" dirty="0">
                    <a:solidFill>
                      <a:prstClr val="black"/>
                    </a:solidFill>
                  </a:rPr>
                  <a:t>and</a:t>
                </a:r>
                <a:r>
                  <a:rPr lang="zh-CN" altLang="en-US" sz="120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zh-CN" sz="1200" dirty="0">
                    <a:solidFill>
                      <a:prstClr val="black"/>
                    </a:solidFill>
                  </a:rPr>
                  <a:t>neural</a:t>
                </a:r>
                <a:r>
                  <a:rPr lang="zh-CN" altLang="en-US" sz="120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zh-CN" sz="1200" dirty="0">
                    <a:solidFill>
                      <a:prstClr val="black"/>
                    </a:solidFill>
                  </a:rPr>
                  <a:t>network.</a:t>
                </a:r>
                <a:r>
                  <a:rPr lang="zh-CN" altLang="en-US" sz="1200" dirty="0">
                    <a:solidFill>
                      <a:prstClr val="black"/>
                    </a:solidFill>
                  </a:rPr>
                  <a:t> </a:t>
                </a:r>
                <a:endParaRPr lang="en-US" altLang="zh-CN" sz="1200" dirty="0">
                  <a:solidFill>
                    <a:prstClr val="black"/>
                  </a:solidFill>
                </a:endParaRPr>
              </a:p>
              <a:p>
                <a:pPr lvl="0"/>
                <a:endParaRPr lang="en-US" altLang="zh-CN" sz="1200" dirty="0">
                  <a:solidFill>
                    <a:prstClr val="black"/>
                  </a:solidFill>
                </a:endParaRPr>
              </a:p>
              <a:p>
                <a:pPr lvl="0"/>
                <a:r>
                  <a:rPr lang="en-US" altLang="zh-CN" sz="1200" dirty="0">
                    <a:solidFill>
                      <a:prstClr val="black"/>
                    </a:solidFill>
                  </a:rPr>
                  <a:t>Evaluation: 1. Effective error rate: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∑</m:t>
                            </m:r>
                            <m:r>
                              <a:rPr lang="en-US" altLang="zh-CN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US" altLang="zh-CN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altLang="zh-CN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en-US" altLang="zh-CN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CN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num>
                      <m:den>
                        <m:r>
                          <a:rPr lang="en-US" altLang="zh-CN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∑</m:t>
                        </m:r>
                        <m:sSub>
                          <m:sSubPr>
                            <m:ctrlPr>
                              <a:rPr lang="en-US" altLang="zh-CN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CN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1200" dirty="0">
                    <a:solidFill>
                      <a:prstClr val="black"/>
                    </a:solidFill>
                  </a:rPr>
                  <a:t> 	</a:t>
                </a:r>
              </a:p>
              <a:p>
                <a:pPr lvl="0"/>
                <a:r>
                  <a:rPr lang="en-US" altLang="zh-CN" sz="1200" dirty="0">
                    <a:solidFill>
                      <a:prstClr val="black"/>
                    </a:solidFill>
                  </a:rPr>
                  <a:t>	      2. Efficiency: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∑</m:t>
                        </m:r>
                        <m:sSub>
                          <m:sSubPr>
                            <m:ctrlPr>
                              <a:rPr lang="en-US" altLang="zh-CN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CN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num>
                      <m:den>
                        <m:r>
                          <a:rPr lang="en-US" altLang="zh-CN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</m:oMath>
                </a14:m>
                <a:endParaRPr lang="en-US" altLang="zh-CN" sz="1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A37743F-A235-1E41-91E6-B24BFCCE48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1314" y="1252842"/>
                <a:ext cx="3720352" cy="139204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71FEFDE8-A4A7-D749-BDCA-FA32AE351019}"/>
              </a:ext>
            </a:extLst>
          </p:cNvPr>
          <p:cNvSpPr txBox="1"/>
          <p:nvPr/>
        </p:nvSpPr>
        <p:spPr>
          <a:xfrm>
            <a:off x="853678" y="1405599"/>
            <a:ext cx="3549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prstClr val="black"/>
                </a:solidFill>
              </a:rPr>
              <a:t>Description: a binary classification task to predict electricity price change (UP or DOWN) from the demand and supply of the market. 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A2D2311-02FF-DA49-AF61-2FDCD687EBC2}"/>
              </a:ext>
            </a:extLst>
          </p:cNvPr>
          <p:cNvGrpSpPr/>
          <p:nvPr/>
        </p:nvGrpSpPr>
        <p:grpSpPr>
          <a:xfrm>
            <a:off x="1156444" y="2433262"/>
            <a:ext cx="3663138" cy="2067406"/>
            <a:chOff x="22678939" y="15146853"/>
            <a:chExt cx="8883192" cy="530369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9C7B107-B972-0E4C-A3AD-A7B837F989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805" t="15957" r="3182" b="9459"/>
            <a:stretch/>
          </p:blipFill>
          <p:spPr>
            <a:xfrm>
              <a:off x="22678939" y="15553407"/>
              <a:ext cx="8883192" cy="4897139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6928E91-00C7-FA44-93BC-9CF3ACDF07DA}"/>
                </a:ext>
              </a:extLst>
            </p:cNvPr>
            <p:cNvSpPr txBox="1"/>
            <p:nvPr/>
          </p:nvSpPr>
          <p:spPr>
            <a:xfrm>
              <a:off x="22881857" y="15146853"/>
              <a:ext cx="3065455" cy="7635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63" dirty="0"/>
                <a:t>Fig 2. evaluation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0608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Motivation</a:t>
            </a:r>
          </a:p>
        </p:txBody>
      </p:sp>
      <p:sp>
        <p:nvSpPr>
          <p:cNvPr id="5" name="Shape 87"/>
          <p:cNvSpPr txBox="1">
            <a:spLocks/>
          </p:cNvSpPr>
          <p:nvPr/>
        </p:nvSpPr>
        <p:spPr>
          <a:xfrm>
            <a:off x="444499" y="1368766"/>
            <a:ext cx="8053500" cy="300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" sz="2000" dirty="0"/>
              <a:t>Making a bad decision can be costly</a:t>
            </a:r>
          </a:p>
          <a:p>
            <a:pPr marL="914400" lvl="1" indent="-355600">
              <a:lnSpc>
                <a:spcPct val="150000"/>
              </a:lnSpc>
              <a:buSzPct val="100000"/>
              <a:buFont typeface="Courier New" panose="02070309020205020404" pitchFamily="49" charset="0"/>
              <a:buChar char="o"/>
            </a:pPr>
            <a:r>
              <a:rPr lang="en" sz="2000" dirty="0"/>
              <a:t>a</a:t>
            </a:r>
            <a:r>
              <a:rPr lang="en-US" sz="2000" dirty="0"/>
              <a:t>n unnecessary </a:t>
            </a:r>
            <a:r>
              <a:rPr lang="en" sz="2000" dirty="0"/>
              <a:t> medical operation, </a:t>
            </a:r>
            <a:br>
              <a:rPr lang="en-US" sz="2000" dirty="0"/>
            </a:br>
            <a:r>
              <a:rPr lang="en" sz="2000" dirty="0"/>
              <a:t>a </a:t>
            </a:r>
            <a:r>
              <a:rPr lang="en-US" sz="2000" dirty="0"/>
              <a:t>bad trade </a:t>
            </a:r>
            <a:r>
              <a:rPr lang="en" sz="2000" dirty="0"/>
              <a:t>in finance. </a:t>
            </a:r>
          </a:p>
          <a:p>
            <a:pPr marL="457200" indent="-355600"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en-US" sz="2000" dirty="0"/>
              <a:t>Most of medicine is </a:t>
            </a:r>
            <a:r>
              <a:rPr lang="en-US" sz="2000" dirty="0" err="1"/>
              <a:t>i.i.d</a:t>
            </a:r>
            <a:r>
              <a:rPr lang="en-US" sz="2000" dirty="0"/>
              <a:t>. (independent identically distributed). One patient has same causal factors as other.</a:t>
            </a:r>
            <a:endParaRPr lang="en" sz="2000" dirty="0"/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-US" sz="2000" dirty="0"/>
              <a:t>Finance is not, causal factors can change: concept drift.</a:t>
            </a:r>
            <a:endParaRPr lang="en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</a:t>
            </a:fld>
            <a:r>
              <a:rPr lang="en" dirty="0"/>
              <a:t>/29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sp>
        <p:nvSpPr>
          <p:cNvPr id="4" name="Shape 166"/>
          <p:cNvSpPr txBox="1">
            <a:spLocks/>
          </p:cNvSpPr>
          <p:nvPr/>
        </p:nvSpPr>
        <p:spPr>
          <a:xfrm>
            <a:off x="303300" y="1461618"/>
            <a:ext cx="7862505" cy="35635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45720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" sz="600" dirty="0"/>
          </a:p>
          <a:p>
            <a:pPr marL="45720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b="1" dirty="0"/>
              <a:t>Moving Average </a:t>
            </a:r>
            <a:r>
              <a:rPr lang="mr-IN" sz="1200" dirty="0"/>
              <a:t>–</a:t>
            </a:r>
            <a:r>
              <a:rPr lang="en-US" sz="1200" dirty="0"/>
              <a:t> A technique using a look-back strategy to find the mean of the prices leading up to a certain day and smooth out price histories</a:t>
            </a:r>
            <a:endParaRPr lang="en" sz="1200" dirty="0"/>
          </a:p>
          <a:p>
            <a:pPr marL="45720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b="1" dirty="0"/>
              <a:t>Random Forest </a:t>
            </a:r>
            <a:r>
              <a:rPr lang="mr-IN" sz="1200" dirty="0"/>
              <a:t>–</a:t>
            </a:r>
            <a:r>
              <a:rPr lang="en-US" sz="1200" dirty="0"/>
              <a:t> A meta estimator that fits multiple decision tree classifiers on sub-samples of data and uses averaging to improve the predictive accuracy</a:t>
            </a:r>
            <a:endParaRPr lang="en" sz="1200" dirty="0"/>
          </a:p>
          <a:p>
            <a:pPr marL="45720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b="1" dirty="0"/>
              <a:t>Linear Regression </a:t>
            </a:r>
            <a:r>
              <a:rPr lang="mr-IN" sz="1200" dirty="0"/>
              <a:t>–</a:t>
            </a:r>
            <a:r>
              <a:rPr lang="en-US" sz="1200" dirty="0"/>
              <a:t> Ordinary least-squares linear model that minimizes the residual sum of squares between the observed targets and the predictions</a:t>
            </a:r>
            <a:endParaRPr lang="en" sz="1200" dirty="0"/>
          </a:p>
          <a:p>
            <a:pPr marL="45720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b="1" dirty="0"/>
              <a:t>K-Nearest Neighbors (K-NN) </a:t>
            </a:r>
            <a:r>
              <a:rPr lang="mr-IN" sz="1200" dirty="0"/>
              <a:t>–</a:t>
            </a:r>
            <a:r>
              <a:rPr lang="en-US" sz="1200" dirty="0"/>
              <a:t> A classifier using a form of majority vote where a predefined number (k) of training samples closest in some measured distance to the input are used to predict the label of the input</a:t>
            </a:r>
          </a:p>
          <a:p>
            <a:pPr marL="45720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b="1" dirty="0"/>
              <a:t>Support Vector Regression (SVR) </a:t>
            </a:r>
            <a:r>
              <a:rPr lang="mr-IN" sz="1200" dirty="0"/>
              <a:t>–</a:t>
            </a:r>
            <a:r>
              <a:rPr lang="en-US" sz="1200" dirty="0"/>
              <a:t> A model based on the SVM technique of finding an optimal hyperplane which helps classify or predict on new data points</a:t>
            </a:r>
          </a:p>
          <a:p>
            <a:pPr marL="45720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b="1" dirty="0"/>
              <a:t>Theta Method </a:t>
            </a:r>
            <a:r>
              <a:rPr lang="mr-IN" sz="1200" dirty="0"/>
              <a:t>–</a:t>
            </a:r>
            <a:r>
              <a:rPr lang="en-US" sz="1200" dirty="0"/>
              <a:t> Model for forecasting equivalent to exponential smoothing (SES) with drift</a:t>
            </a:r>
            <a:endParaRPr lang="en-US" sz="2000" dirty="0"/>
          </a:p>
          <a:p>
            <a:pPr marL="45720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b="1" dirty="0"/>
              <a:t>Multi Layer Perceptron </a:t>
            </a:r>
            <a:r>
              <a:rPr lang="mr-IN" sz="1200" dirty="0"/>
              <a:t>–</a:t>
            </a:r>
            <a:r>
              <a:rPr lang="en-US" sz="1200" dirty="0"/>
              <a:t> A model otherwise known as a fully connected neural network to learn a representation mapping</a:t>
            </a:r>
          </a:p>
        </p:txBody>
      </p:sp>
    </p:spTree>
    <p:extLst>
      <p:ext uri="{BB962C8B-B14F-4D97-AF65-F5344CB8AC3E}">
        <p14:creationId xmlns:p14="http://schemas.microsoft.com/office/powerpoint/2010/main" val="20039826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 Performance </a:t>
            </a:r>
            <a:br>
              <a:rPr lang="en-US" dirty="0"/>
            </a:br>
            <a:r>
              <a:rPr lang="en-US" dirty="0"/>
              <a:t>(Predicting Amazon’s next day’s closing price)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sp>
        <p:nvSpPr>
          <p:cNvPr id="4" name="Shape 166"/>
          <p:cNvSpPr txBox="1">
            <a:spLocks/>
          </p:cNvSpPr>
          <p:nvPr/>
        </p:nvSpPr>
        <p:spPr>
          <a:xfrm>
            <a:off x="303300" y="1421058"/>
            <a:ext cx="7862505" cy="35635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45720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" sz="600" dirty="0"/>
              <a:t>cl</a:t>
            </a:r>
          </a:p>
          <a:p>
            <a:pPr marL="101600">
              <a:spcAft>
                <a:spcPts val="0"/>
              </a:spcAft>
            </a:pPr>
            <a:endParaRPr lang="en-US" sz="2000" b="1" dirty="0"/>
          </a:p>
          <a:p>
            <a:pPr marL="101600">
              <a:spcAft>
                <a:spcPts val="0"/>
              </a:spcAft>
            </a:pPr>
            <a:r>
              <a:rPr lang="en-US" sz="2000" b="1" dirty="0"/>
              <a:t>Ratios of predictions made that were correct (simply up/down)</a:t>
            </a:r>
          </a:p>
          <a:p>
            <a:pPr marL="45720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/>
              <a:t>Moving Average </a:t>
            </a:r>
            <a:r>
              <a:rPr lang="mr-IN" sz="2000" dirty="0"/>
              <a:t>–</a:t>
            </a:r>
            <a:r>
              <a:rPr lang="en-US" sz="2000" dirty="0"/>
              <a:t> </a:t>
            </a:r>
            <a:r>
              <a:rPr lang="is-IS" sz="2000" dirty="0"/>
              <a:t>62.73%</a:t>
            </a:r>
            <a:endParaRPr lang="en-US" sz="2000" dirty="0"/>
          </a:p>
          <a:p>
            <a:pPr marL="45720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/>
              <a:t>Random Forest </a:t>
            </a:r>
            <a:r>
              <a:rPr lang="mr-IN" sz="2000" dirty="0"/>
              <a:t>–</a:t>
            </a:r>
            <a:r>
              <a:rPr lang="en-US" sz="2000" dirty="0"/>
              <a:t> </a:t>
            </a:r>
            <a:r>
              <a:rPr lang="hr-HR" sz="2000" dirty="0"/>
              <a:t>80.98%</a:t>
            </a:r>
            <a:endParaRPr lang="en-US" sz="2000" dirty="0"/>
          </a:p>
          <a:p>
            <a:pPr marL="45720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/>
              <a:t>Linear Regression </a:t>
            </a:r>
            <a:r>
              <a:rPr lang="mr-IN" sz="2000" dirty="0"/>
              <a:t>–</a:t>
            </a:r>
            <a:r>
              <a:rPr lang="en-US" sz="2000" dirty="0"/>
              <a:t> </a:t>
            </a:r>
            <a:r>
              <a:rPr lang="is-IS" sz="2000" dirty="0"/>
              <a:t>52.79%</a:t>
            </a:r>
            <a:endParaRPr lang="en-US" sz="2000" dirty="0"/>
          </a:p>
          <a:p>
            <a:pPr marL="45720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/>
              <a:t>K-Nearest Neighbors (K-NN) </a:t>
            </a:r>
            <a:r>
              <a:rPr lang="mr-IN" sz="2000" dirty="0"/>
              <a:t>–</a:t>
            </a:r>
            <a:r>
              <a:rPr lang="en-US" sz="2000" dirty="0"/>
              <a:t> </a:t>
            </a:r>
            <a:r>
              <a:rPr lang="is-IS" sz="2000" dirty="0"/>
              <a:t>47.2%</a:t>
            </a:r>
            <a:endParaRPr lang="en-US" sz="2000" dirty="0"/>
          </a:p>
          <a:p>
            <a:pPr marL="45720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/>
              <a:t>Support Vector Regression (SVR) </a:t>
            </a:r>
            <a:r>
              <a:rPr lang="mr-IN" sz="2000" dirty="0"/>
              <a:t>–</a:t>
            </a:r>
            <a:r>
              <a:rPr lang="en-US" sz="2000" dirty="0"/>
              <a:t> </a:t>
            </a:r>
            <a:r>
              <a:rPr lang="is-IS" sz="2000" dirty="0"/>
              <a:t>47.83%</a:t>
            </a:r>
          </a:p>
          <a:p>
            <a:pPr marL="45720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/>
              <a:t>Theta Method </a:t>
            </a:r>
            <a:r>
              <a:rPr lang="mr-IN" sz="2000" dirty="0"/>
              <a:t>–</a:t>
            </a:r>
            <a:r>
              <a:rPr lang="en-US" sz="2000" dirty="0"/>
              <a:t> </a:t>
            </a:r>
            <a:r>
              <a:rPr lang="is-IS" sz="2000" dirty="0"/>
              <a:t>52.79%</a:t>
            </a:r>
            <a:endParaRPr lang="en-US" sz="2000" dirty="0"/>
          </a:p>
          <a:p>
            <a:pPr marL="45720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/>
              <a:t>Multi Layer Perceptron </a:t>
            </a:r>
            <a:r>
              <a:rPr lang="mr-IN" sz="2000" dirty="0"/>
              <a:t>–</a:t>
            </a:r>
            <a:r>
              <a:rPr lang="en-US" sz="2000" dirty="0"/>
              <a:t> </a:t>
            </a:r>
            <a:r>
              <a:rPr lang="nb-NO" sz="2000" dirty="0"/>
              <a:t>47.82%</a:t>
            </a:r>
          </a:p>
          <a:p>
            <a:pPr marL="45720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2000" dirty="0"/>
          </a:p>
          <a:p>
            <a:pPr marL="45720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6398346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With Threshold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sp>
        <p:nvSpPr>
          <p:cNvPr id="4" name="Shape 166"/>
          <p:cNvSpPr txBox="1">
            <a:spLocks/>
          </p:cNvSpPr>
          <p:nvPr/>
        </p:nvSpPr>
        <p:spPr>
          <a:xfrm>
            <a:off x="303300" y="1125222"/>
            <a:ext cx="7862505" cy="35635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01600">
              <a:spcAft>
                <a:spcPts val="0"/>
              </a:spcAft>
            </a:pPr>
            <a:endParaRPr lang="en-US" sz="1200" dirty="0"/>
          </a:p>
          <a:p>
            <a:pPr marL="101600">
              <a:spcAft>
                <a:spcPts val="0"/>
              </a:spcAft>
            </a:pPr>
            <a:r>
              <a:rPr lang="en-US" sz="2000" b="1" dirty="0"/>
              <a:t>Ratios of predictions made that were correct with a threshold of 1% change or above</a:t>
            </a:r>
          </a:p>
          <a:p>
            <a:pPr marL="45720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/>
              <a:t>Moving Average </a:t>
            </a:r>
            <a:r>
              <a:rPr lang="mr-IN" sz="2000" dirty="0"/>
              <a:t>–</a:t>
            </a:r>
            <a:r>
              <a:rPr lang="en-US" sz="2000" dirty="0"/>
              <a:t> </a:t>
            </a:r>
            <a:r>
              <a:rPr lang="cs-CZ" sz="2000" dirty="0"/>
              <a:t>83.33</a:t>
            </a:r>
            <a:r>
              <a:rPr lang="is-IS" sz="2000" dirty="0"/>
              <a:t>%</a:t>
            </a:r>
            <a:endParaRPr lang="en-US" sz="2000" dirty="0"/>
          </a:p>
          <a:p>
            <a:pPr marL="45720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/>
              <a:t>Random Forest </a:t>
            </a:r>
            <a:r>
              <a:rPr lang="mr-IN" sz="2000" dirty="0"/>
              <a:t>–</a:t>
            </a:r>
            <a:r>
              <a:rPr lang="en-US" sz="2000" dirty="0"/>
              <a:t> 85.98%</a:t>
            </a:r>
          </a:p>
          <a:p>
            <a:pPr marL="45720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/>
              <a:t>Linear Regression </a:t>
            </a:r>
            <a:r>
              <a:rPr lang="mr-IN" sz="2000" dirty="0"/>
              <a:t>–</a:t>
            </a:r>
            <a:r>
              <a:rPr lang="en-US" sz="2000" dirty="0"/>
              <a:t> </a:t>
            </a:r>
            <a:r>
              <a:rPr lang="it-IT" sz="2000" dirty="0"/>
              <a:t>52.89%</a:t>
            </a:r>
            <a:endParaRPr lang="en-US" sz="2000" dirty="0"/>
          </a:p>
          <a:p>
            <a:pPr marL="45720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/>
              <a:t>K-Nearest Neighbors (K-NN) </a:t>
            </a:r>
            <a:r>
              <a:rPr lang="mr-IN" sz="2000" dirty="0"/>
              <a:t>–</a:t>
            </a:r>
            <a:r>
              <a:rPr lang="en-US" sz="2000" dirty="0"/>
              <a:t> </a:t>
            </a:r>
            <a:r>
              <a:rPr lang="nb-NO" sz="2000" dirty="0"/>
              <a:t>48.59</a:t>
            </a:r>
            <a:r>
              <a:rPr lang="is-IS" sz="2000" dirty="0"/>
              <a:t>%</a:t>
            </a:r>
            <a:endParaRPr lang="en-US" sz="2000" dirty="0"/>
          </a:p>
          <a:p>
            <a:pPr marL="45720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/>
              <a:t>Support Vector Regression (SVR) </a:t>
            </a:r>
            <a:r>
              <a:rPr lang="mr-IN" sz="2000" dirty="0"/>
              <a:t>–</a:t>
            </a:r>
            <a:r>
              <a:rPr lang="en-US" sz="2000" dirty="0"/>
              <a:t> </a:t>
            </a:r>
            <a:r>
              <a:rPr lang="uk-UA" sz="2000" dirty="0"/>
              <a:t>51</a:t>
            </a:r>
            <a:r>
              <a:rPr lang="en-US" sz="2000" dirty="0"/>
              <a:t>.</a:t>
            </a:r>
            <a:r>
              <a:rPr lang="uk-UA" sz="2000" dirty="0"/>
              <a:t>77</a:t>
            </a:r>
            <a:r>
              <a:rPr lang="en-US" sz="2000" dirty="0"/>
              <a:t>%</a:t>
            </a:r>
            <a:endParaRPr lang="is-IS" sz="2000" dirty="0"/>
          </a:p>
          <a:p>
            <a:pPr marL="45720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/>
              <a:t>Theta Method </a:t>
            </a:r>
            <a:r>
              <a:rPr lang="mr-IN" sz="2000" dirty="0"/>
              <a:t>–</a:t>
            </a:r>
            <a:r>
              <a:rPr lang="en-US" sz="2000" dirty="0"/>
              <a:t> </a:t>
            </a:r>
            <a:r>
              <a:rPr lang="nb-NO" sz="2000" dirty="0"/>
              <a:t>65.5</a:t>
            </a:r>
            <a:r>
              <a:rPr lang="is-IS" sz="2000" dirty="0"/>
              <a:t>%</a:t>
            </a:r>
            <a:endParaRPr lang="en-US" sz="2000" dirty="0"/>
          </a:p>
          <a:p>
            <a:pPr marL="45720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/>
              <a:t>Multi Layer Perceptron </a:t>
            </a:r>
            <a:r>
              <a:rPr lang="mr-IN" sz="2000" dirty="0"/>
              <a:t>–</a:t>
            </a:r>
            <a:r>
              <a:rPr lang="en-US" sz="2000" dirty="0"/>
              <a:t> </a:t>
            </a:r>
            <a:r>
              <a:rPr lang="nb-NO" sz="2000" dirty="0"/>
              <a:t>55.34%</a:t>
            </a:r>
            <a:endParaRPr lang="en-US" sz="2000" dirty="0"/>
          </a:p>
          <a:p>
            <a:pPr marL="45720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11624943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Lessons </a:t>
            </a:r>
            <a:r>
              <a:rPr lang="en"/>
              <a:t>from Mini-Experiment</a:t>
            </a:r>
            <a:endParaRPr lang="en" dirty="0"/>
          </a:p>
        </p:txBody>
      </p:sp>
      <p:sp>
        <p:nvSpPr>
          <p:cNvPr id="166" name="Shape 166"/>
          <p:cNvSpPr txBox="1">
            <a:spLocks noGrp="1"/>
          </p:cNvSpPr>
          <p:nvPr>
            <p:ph type="body" idx="4294967295"/>
          </p:nvPr>
        </p:nvSpPr>
        <p:spPr>
          <a:xfrm>
            <a:off x="303300" y="1461618"/>
            <a:ext cx="7862505" cy="3002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" sz="600" dirty="0"/>
          </a:p>
          <a:p>
            <a:pPr marL="457200" lvl="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" sz="2000" dirty="0"/>
              <a:t>Base predictors can vary in performance.</a:t>
            </a:r>
          </a:p>
          <a:p>
            <a:pPr marL="457200" lvl="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600" dirty="0"/>
          </a:p>
          <a:p>
            <a:pPr marL="45720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/>
              <a:t>Refusing to act unless base predictor predicts a big move can help.</a:t>
            </a:r>
            <a:endParaRPr lang="en-US" sz="2200" b="1" dirty="0">
              <a:solidFill>
                <a:schemeClr val="dk1"/>
              </a:solidFill>
            </a:endParaRPr>
          </a:p>
          <a:p>
            <a:pPr marL="101600">
              <a:spcAft>
                <a:spcPts val="0"/>
              </a:spcAft>
            </a:pPr>
            <a:endParaRPr lang="en-US" sz="600" dirty="0"/>
          </a:p>
          <a:p>
            <a:pPr marL="45720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/>
              <a:t>Weighting can help this further.</a:t>
            </a:r>
            <a:endParaRPr lang="en-US" sz="1600" dirty="0"/>
          </a:p>
          <a:p>
            <a:pPr marL="45720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600" dirty="0"/>
          </a:p>
          <a:p>
            <a:pPr lvl="0" rtl="0">
              <a:spcBef>
                <a:spcPts val="0"/>
              </a:spcBef>
              <a:buNone/>
            </a:pPr>
            <a:endParaRPr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>
          <a:xfrm>
            <a:off x="8497999" y="4688758"/>
            <a:ext cx="646001" cy="393600"/>
          </a:xfrm>
        </p:spPr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23</a:t>
            </a:fld>
            <a:r>
              <a:rPr lang="en" dirty="0"/>
              <a:t>/29</a:t>
            </a:r>
          </a:p>
        </p:txBody>
      </p:sp>
    </p:spTree>
    <p:extLst>
      <p:ext uri="{BB962C8B-B14F-4D97-AF65-F5344CB8AC3E}">
        <p14:creationId xmlns:p14="http://schemas.microsoft.com/office/powerpoint/2010/main" val="5478484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Talk Summary</a:t>
            </a:r>
          </a:p>
        </p:txBody>
      </p:sp>
      <p:sp>
        <p:nvSpPr>
          <p:cNvPr id="166" name="Shape 166"/>
          <p:cNvSpPr txBox="1">
            <a:spLocks noGrp="1"/>
          </p:cNvSpPr>
          <p:nvPr>
            <p:ph type="body" idx="4294967295"/>
          </p:nvPr>
        </p:nvSpPr>
        <p:spPr>
          <a:xfrm>
            <a:off x="303300" y="1461618"/>
            <a:ext cx="7862505" cy="3002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" sz="600" dirty="0"/>
          </a:p>
          <a:p>
            <a:pPr marL="457200" lvl="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" sz="2000" dirty="0"/>
              <a:t>Concept Drift is an issue in finance (causal factors can change)</a:t>
            </a:r>
          </a:p>
          <a:p>
            <a:pPr marL="457200" lvl="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600" dirty="0"/>
          </a:p>
          <a:p>
            <a:pPr marL="45720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/>
              <a:t>Machine learning algorithms can be made adaptive.</a:t>
            </a:r>
            <a:endParaRPr lang="en-US" sz="2200" b="1" dirty="0">
              <a:solidFill>
                <a:schemeClr val="dk1"/>
              </a:solidFill>
            </a:endParaRPr>
          </a:p>
          <a:p>
            <a:pPr marL="101600">
              <a:spcAft>
                <a:spcPts val="0"/>
              </a:spcAft>
            </a:pPr>
            <a:endParaRPr lang="en-US" sz="600" dirty="0"/>
          </a:p>
          <a:p>
            <a:pPr marL="45720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/>
              <a:t>Multi-armed bandit to weight among them.</a:t>
            </a:r>
            <a:endParaRPr lang="en-US" sz="1600" dirty="0"/>
          </a:p>
          <a:p>
            <a:pPr marL="45720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600" dirty="0"/>
          </a:p>
          <a:p>
            <a:pPr marL="45720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 err="1"/>
              <a:t>ConformalPrediction</a:t>
            </a:r>
            <a:r>
              <a:rPr lang="en-US" sz="2000" dirty="0"/>
              <a:t> and </a:t>
            </a:r>
            <a:r>
              <a:rPr lang="en-US" sz="2000" dirty="0" err="1"/>
              <a:t>SafePredict</a:t>
            </a:r>
            <a:r>
              <a:rPr lang="en-US" sz="2000" dirty="0"/>
              <a:t> to refuse to predict judiciously.</a:t>
            </a:r>
          </a:p>
          <a:p>
            <a:pPr marL="45720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/>
              <a:t>A lot of work to do…</a:t>
            </a:r>
          </a:p>
          <a:p>
            <a:pPr lvl="0" rtl="0">
              <a:spcBef>
                <a:spcPts val="0"/>
              </a:spcBef>
              <a:buNone/>
            </a:pPr>
            <a:endParaRPr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>
          <a:xfrm>
            <a:off x="8497999" y="4688758"/>
            <a:ext cx="646001" cy="393600"/>
          </a:xfrm>
        </p:spPr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24</a:t>
            </a:fld>
            <a:r>
              <a:rPr lang="en" dirty="0"/>
              <a:t>/29</a:t>
            </a:r>
          </a:p>
        </p:txBody>
      </p:sp>
    </p:spTree>
    <p:extLst>
      <p:ext uri="{BB962C8B-B14F-4D97-AF65-F5344CB8AC3E}">
        <p14:creationId xmlns:p14="http://schemas.microsoft.com/office/powerpoint/2010/main" val="3429041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Concept Drift in Several Domains</a:t>
            </a:r>
          </a:p>
        </p:txBody>
      </p:sp>
      <p:sp>
        <p:nvSpPr>
          <p:cNvPr id="5" name="Shape 87"/>
          <p:cNvSpPr txBox="1">
            <a:spLocks/>
          </p:cNvSpPr>
          <p:nvPr/>
        </p:nvSpPr>
        <p:spPr>
          <a:xfrm>
            <a:off x="444499" y="1368766"/>
            <a:ext cx="8053500" cy="300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" sz="2000" dirty="0"/>
              <a:t>Recommender systems must change over time, e.g. if I go to a movie recommendation system, it should not recommend Casablanca if I’m looking for a recent release.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" sz="2000" dirty="0"/>
              <a:t>Epidemic spreads can change as the epidemic evolves.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-US" sz="2000" dirty="0"/>
              <a:t>Financial decisions can be independent of politics often, but what about around election time?</a:t>
            </a:r>
            <a:endParaRPr lang="en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3</a:t>
            </a:fld>
            <a:r>
              <a:rPr lang="en" dirty="0"/>
              <a:t>/29</a:t>
            </a:r>
          </a:p>
        </p:txBody>
      </p:sp>
    </p:spTree>
    <p:extLst>
      <p:ext uri="{BB962C8B-B14F-4D97-AF65-F5344CB8AC3E}">
        <p14:creationId xmlns:p14="http://schemas.microsoft.com/office/powerpoint/2010/main" val="4084184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Tools at Our Disposal</a:t>
            </a:r>
          </a:p>
        </p:txBody>
      </p:sp>
      <p:sp>
        <p:nvSpPr>
          <p:cNvPr id="5" name="Shape 87"/>
          <p:cNvSpPr txBox="1">
            <a:spLocks/>
          </p:cNvSpPr>
          <p:nvPr/>
        </p:nvSpPr>
        <p:spPr>
          <a:xfrm>
            <a:off x="444499" y="1368766"/>
            <a:ext cx="8053500" cy="300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" sz="2000" b="1" dirty="0"/>
              <a:t>(</a:t>
            </a:r>
            <a:r>
              <a:rPr lang="en" sz="2000" b="1" dirty="0" err="1"/>
              <a:t>i</a:t>
            </a:r>
            <a:r>
              <a:rPr lang="en" sz="2000" b="1" dirty="0"/>
              <a:t>) Machine learning methods that adapt over time.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" sz="2000" dirty="0"/>
              <a:t>(ii) Multi-armed bandit style algorithms that can weight different algorithms.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-US" sz="2000" dirty="0"/>
              <a:t>(iii) </a:t>
            </a:r>
            <a:r>
              <a:rPr lang="en-US" sz="2000" dirty="0" err="1"/>
              <a:t>SafePredict</a:t>
            </a:r>
            <a:r>
              <a:rPr lang="en-US" sz="2000" dirty="0"/>
              <a:t> to refuse to predict sometimes.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-US" sz="2000" dirty="0"/>
              <a:t>(iv) Experiments</a:t>
            </a:r>
            <a:endParaRPr lang="en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4</a:t>
            </a:fld>
            <a:r>
              <a:rPr lang="en" dirty="0"/>
              <a:t>/29</a:t>
            </a:r>
          </a:p>
        </p:txBody>
      </p:sp>
    </p:spTree>
    <p:extLst>
      <p:ext uri="{BB962C8B-B14F-4D97-AF65-F5344CB8AC3E}">
        <p14:creationId xmlns:p14="http://schemas.microsoft.com/office/powerpoint/2010/main" val="2640061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Neural Nets – adaptive by design</a:t>
            </a:r>
          </a:p>
        </p:txBody>
      </p:sp>
      <p:sp>
        <p:nvSpPr>
          <p:cNvPr id="5" name="Shape 87"/>
          <p:cNvSpPr txBox="1">
            <a:spLocks/>
          </p:cNvSpPr>
          <p:nvPr/>
        </p:nvSpPr>
        <p:spPr>
          <a:xfrm>
            <a:off x="444499" y="1368766"/>
            <a:ext cx="8053500" cy="300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" sz="2000" dirty="0"/>
              <a:t>Neural nets use an updating algorithm called gradient descent: each prediction is compared with the correct answer and weights are adjusted if there are errors.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" sz="2000" dirty="0"/>
              <a:t>Thus feedback is continuous.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-US" sz="2000" dirty="0"/>
              <a:t>So, neural nets are adaptive to concept drift by design.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-US" sz="2000" dirty="0"/>
              <a:t>However…. Not always the most accurate choice.</a:t>
            </a:r>
            <a:endParaRPr lang="en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5</a:t>
            </a:fld>
            <a:r>
              <a:rPr lang="en" dirty="0"/>
              <a:t>/29</a:t>
            </a:r>
          </a:p>
        </p:txBody>
      </p:sp>
    </p:spTree>
    <p:extLst>
      <p:ext uri="{BB962C8B-B14F-4D97-AF65-F5344CB8AC3E}">
        <p14:creationId xmlns:p14="http://schemas.microsoft.com/office/powerpoint/2010/main" val="2910207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Random Forests – can be made adaptive</a:t>
            </a:r>
          </a:p>
        </p:txBody>
      </p:sp>
      <p:sp>
        <p:nvSpPr>
          <p:cNvPr id="5" name="Shape 87"/>
          <p:cNvSpPr txBox="1">
            <a:spLocks/>
          </p:cNvSpPr>
          <p:nvPr/>
        </p:nvSpPr>
        <p:spPr>
          <a:xfrm>
            <a:off x="444499" y="1368766"/>
            <a:ext cx="8053500" cy="300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" sz="2000" dirty="0"/>
              <a:t>A random forest is a collection of decision trees (or if we want a continuous outcome, classification and regression trees), each on randomly chosen subset of data features.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" sz="2000" dirty="0"/>
              <a:t>Normally (for </a:t>
            </a:r>
            <a:r>
              <a:rPr lang="en" sz="2000" dirty="0" err="1"/>
              <a:t>i.i.d</a:t>
            </a:r>
            <a:r>
              <a:rPr lang="en" sz="2000" dirty="0"/>
              <a:t>. data), train once and use forever.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-US" sz="2000" dirty="0"/>
              <a:t>Adaptation strategy idea: If a tree is often wrong, rebuild it based on recent data.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6</a:t>
            </a:fld>
            <a:r>
              <a:rPr lang="en" dirty="0"/>
              <a:t>/29</a:t>
            </a:r>
          </a:p>
        </p:txBody>
      </p:sp>
    </p:spTree>
    <p:extLst>
      <p:ext uri="{BB962C8B-B14F-4D97-AF65-F5344CB8AC3E}">
        <p14:creationId xmlns:p14="http://schemas.microsoft.com/office/powerpoint/2010/main" val="3307858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Tools at Our Disposal</a:t>
            </a:r>
          </a:p>
        </p:txBody>
      </p:sp>
      <p:sp>
        <p:nvSpPr>
          <p:cNvPr id="5" name="Shape 87"/>
          <p:cNvSpPr txBox="1">
            <a:spLocks/>
          </p:cNvSpPr>
          <p:nvPr/>
        </p:nvSpPr>
        <p:spPr>
          <a:xfrm>
            <a:off x="444499" y="1368766"/>
            <a:ext cx="8053500" cy="300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" sz="2000" dirty="0"/>
              <a:t>(</a:t>
            </a:r>
            <a:r>
              <a:rPr lang="en" sz="2000" dirty="0" err="1"/>
              <a:t>i</a:t>
            </a:r>
            <a:r>
              <a:rPr lang="en" sz="2000" dirty="0"/>
              <a:t>) Machine learning methods that adapt over time.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" sz="2000" b="1" dirty="0"/>
              <a:t>(ii) Multi-armed bandit style algorithms that can weight different algorithms.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-US" sz="2000" dirty="0"/>
              <a:t>(iii) </a:t>
            </a:r>
            <a:r>
              <a:rPr lang="en-US" sz="2000" dirty="0" err="1"/>
              <a:t>SafePredict</a:t>
            </a:r>
            <a:r>
              <a:rPr lang="en-US" sz="2000" dirty="0"/>
              <a:t> to refuse to predict sometimes.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-US" sz="2000" dirty="0"/>
              <a:t>(iv) Experiments</a:t>
            </a:r>
            <a:endParaRPr lang="en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7</a:t>
            </a:fld>
            <a:r>
              <a:rPr lang="en" dirty="0"/>
              <a:t>/29</a:t>
            </a:r>
          </a:p>
        </p:txBody>
      </p:sp>
    </p:spTree>
    <p:extLst>
      <p:ext uri="{BB962C8B-B14F-4D97-AF65-F5344CB8AC3E}">
        <p14:creationId xmlns:p14="http://schemas.microsoft.com/office/powerpoint/2010/main" val="2991169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311700" y="250570"/>
            <a:ext cx="8520600" cy="63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Adjusting Weights Among Machine Learning Algorithms </a:t>
            </a:r>
          </a:p>
        </p:txBody>
      </p:sp>
      <p:sp>
        <p:nvSpPr>
          <p:cNvPr id="5" name="Shape 87"/>
          <p:cNvSpPr txBox="1">
            <a:spLocks/>
          </p:cNvSpPr>
          <p:nvPr/>
        </p:nvSpPr>
        <p:spPr>
          <a:xfrm>
            <a:off x="444499" y="1368766"/>
            <a:ext cx="8053500" cy="300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" sz="2000" dirty="0"/>
              <a:t>Suppose you have several machine learning algorithms, e.g. different neural nets, several random forests, others.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" sz="2000" dirty="0"/>
              <a:t>Evaluate predictions of each machine learning method.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-US" sz="2000" dirty="0"/>
              <a:t>Adaptation strategy (bandit idea): If one method does better than others, then give it more weight.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-US" sz="2000" dirty="0"/>
              <a:t>Similar to adaptive random forests except that one adjusts weights given to algorithms rather than changing the algorithms themselves.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8</a:t>
            </a:fld>
            <a:r>
              <a:rPr lang="en" dirty="0"/>
              <a:t>/29</a:t>
            </a:r>
          </a:p>
        </p:txBody>
      </p:sp>
    </p:spTree>
    <p:extLst>
      <p:ext uri="{BB962C8B-B14F-4D97-AF65-F5344CB8AC3E}">
        <p14:creationId xmlns:p14="http://schemas.microsoft.com/office/powerpoint/2010/main" val="3537935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Tools at Our Disposal</a:t>
            </a:r>
          </a:p>
        </p:txBody>
      </p:sp>
      <p:sp>
        <p:nvSpPr>
          <p:cNvPr id="5" name="Shape 87"/>
          <p:cNvSpPr txBox="1">
            <a:spLocks/>
          </p:cNvSpPr>
          <p:nvPr/>
        </p:nvSpPr>
        <p:spPr>
          <a:xfrm>
            <a:off x="444499" y="1368766"/>
            <a:ext cx="8053500" cy="300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" sz="2000" dirty="0"/>
              <a:t>(</a:t>
            </a:r>
            <a:r>
              <a:rPr lang="en" sz="2000" dirty="0" err="1"/>
              <a:t>i</a:t>
            </a:r>
            <a:r>
              <a:rPr lang="en" sz="2000" dirty="0"/>
              <a:t>) Machine learning methods that adapt over time.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" sz="2000" dirty="0"/>
              <a:t>(ii) Multi-armed bandit style algorithms that can weight different algorithms.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-US" sz="2000" b="1" dirty="0"/>
              <a:t>(iii) </a:t>
            </a:r>
            <a:r>
              <a:rPr lang="en-US" sz="2000" b="1" dirty="0" err="1"/>
              <a:t>SafePredict</a:t>
            </a:r>
            <a:r>
              <a:rPr lang="en-US" sz="2000" b="1" dirty="0"/>
              <a:t> to refuse to predict sometimes.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-US" sz="2000" dirty="0"/>
              <a:t>(iv) Experiments</a:t>
            </a:r>
            <a:endParaRPr lang="en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9</a:t>
            </a:fld>
            <a:r>
              <a:rPr lang="en" dirty="0"/>
              <a:t>/29</a:t>
            </a:r>
          </a:p>
        </p:txBody>
      </p:sp>
    </p:spTree>
    <p:extLst>
      <p:ext uri="{BB962C8B-B14F-4D97-AF65-F5344CB8AC3E}">
        <p14:creationId xmlns:p14="http://schemas.microsoft.com/office/powerpoint/2010/main" val="2843794072"/>
      </p:ext>
    </p:extLst>
  </p:cSld>
  <p:clrMapOvr>
    <a:masterClrMapping/>
  </p:clrMapOvr>
</p:sld>
</file>

<file path=ppt/theme/theme1.xml><?xml version="1.0" encoding="utf-8"?>
<a:theme xmlns:a="http://schemas.openxmlformats.org/drawingml/2006/main" name="swiss-2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2064</TotalTime>
  <Words>1641</Words>
  <Application>Microsoft Macintosh PowerPoint</Application>
  <PresentationFormat>On-screen Show (16:9)</PresentationFormat>
  <Paragraphs>209</Paragraphs>
  <Slides>24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Cambria Math</vt:lpstr>
      <vt:lpstr>Courier New</vt:lpstr>
      <vt:lpstr>Lato</vt:lpstr>
      <vt:lpstr>Raleway</vt:lpstr>
      <vt:lpstr>swiss-2</vt:lpstr>
      <vt:lpstr>Confronting Concept Drift by Refusing to Guess</vt:lpstr>
      <vt:lpstr>Motivation</vt:lpstr>
      <vt:lpstr>Concept Drift in Several Domains</vt:lpstr>
      <vt:lpstr>Tools at Our Disposal</vt:lpstr>
      <vt:lpstr>Neural Nets – adaptive by design</vt:lpstr>
      <vt:lpstr>Random Forests – can be made adaptive</vt:lpstr>
      <vt:lpstr>Tools at Our Disposal</vt:lpstr>
      <vt:lpstr>Adjusting Weights Among Machine Learning Algorithms </vt:lpstr>
      <vt:lpstr>Tools at Our Disposal</vt:lpstr>
      <vt:lpstr>Accuracy refusal tradeoff</vt:lpstr>
      <vt:lpstr>Non-conformity Score of Data Point to a Set </vt:lpstr>
      <vt:lpstr>Conformal Prediction – Train &amp; Calibration </vt:lpstr>
      <vt:lpstr>What if not Independent Identically Distributed (iid)?</vt:lpstr>
      <vt:lpstr>PowerPoint Presentation</vt:lpstr>
      <vt:lpstr>Tools at Our Disposal</vt:lpstr>
      <vt:lpstr>Datasets(independent identically distributed)</vt:lpstr>
      <vt:lpstr>Experimental Setup</vt:lpstr>
      <vt:lpstr>i.i.d. Results</vt:lpstr>
      <vt:lpstr>PowerPoint Presentation</vt:lpstr>
      <vt:lpstr>Models</vt:lpstr>
      <vt:lpstr>Base Performance  (Predicting Amazon’s next day’s closing price)</vt:lpstr>
      <vt:lpstr>Performance With Threshold</vt:lpstr>
      <vt:lpstr>Lessons from Mini-Experiment</vt:lpstr>
      <vt:lpstr>Talk 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Reducing Errors by Refusing to Guess</dc:title>
  <dc:creator>Anil Kocak</dc:creator>
  <cp:lastModifiedBy>Dennis Shasha</cp:lastModifiedBy>
  <cp:revision>147</cp:revision>
  <dcterms:modified xsi:type="dcterms:W3CDTF">2019-11-12T01:55:08Z</dcterms:modified>
</cp:coreProperties>
</file>