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62"/>
  </p:notesMasterIdLst>
  <p:handoutMasterIdLst>
    <p:handoutMasterId r:id="rId63"/>
  </p:handoutMasterIdLst>
  <p:sldIdLst>
    <p:sldId id="258" r:id="rId2"/>
    <p:sldId id="320" r:id="rId3"/>
    <p:sldId id="287" r:id="rId4"/>
    <p:sldId id="291" r:id="rId5"/>
    <p:sldId id="292" r:id="rId6"/>
    <p:sldId id="288" r:id="rId7"/>
    <p:sldId id="289" r:id="rId8"/>
    <p:sldId id="290" r:id="rId9"/>
    <p:sldId id="293" r:id="rId10"/>
    <p:sldId id="294" r:id="rId11"/>
    <p:sldId id="295" r:id="rId12"/>
    <p:sldId id="296" r:id="rId13"/>
    <p:sldId id="297"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98" r:id="rId27"/>
    <p:sldId id="273" r:id="rId28"/>
    <p:sldId id="272" r:id="rId29"/>
    <p:sldId id="274" r:id="rId30"/>
    <p:sldId id="299" r:id="rId31"/>
    <p:sldId id="275" r:id="rId32"/>
    <p:sldId id="276" r:id="rId33"/>
    <p:sldId id="300" r:id="rId34"/>
    <p:sldId id="277" r:id="rId35"/>
    <p:sldId id="278" r:id="rId36"/>
    <p:sldId id="279" r:id="rId37"/>
    <p:sldId id="301" r:id="rId38"/>
    <p:sldId id="280" r:id="rId39"/>
    <p:sldId id="302" r:id="rId40"/>
    <p:sldId id="317" r:id="rId41"/>
    <p:sldId id="318" r:id="rId42"/>
    <p:sldId id="319" r:id="rId43"/>
    <p:sldId id="304" r:id="rId44"/>
    <p:sldId id="305" r:id="rId45"/>
    <p:sldId id="281" r:id="rId46"/>
    <p:sldId id="282" r:id="rId47"/>
    <p:sldId id="284" r:id="rId48"/>
    <p:sldId id="283" r:id="rId49"/>
    <p:sldId id="307" r:id="rId50"/>
    <p:sldId id="308" r:id="rId51"/>
    <p:sldId id="309" r:id="rId52"/>
    <p:sldId id="310" r:id="rId53"/>
    <p:sldId id="311" r:id="rId54"/>
    <p:sldId id="316" r:id="rId55"/>
    <p:sldId id="312" r:id="rId56"/>
    <p:sldId id="313" r:id="rId57"/>
    <p:sldId id="314" r:id="rId58"/>
    <p:sldId id="315" r:id="rId59"/>
    <p:sldId id="306" r:id="rId60"/>
    <p:sldId id="285" r:id="rId61"/>
  </p:sldIdLst>
  <p:sldSz cx="9144000" cy="5143500" type="screen16x9"/>
  <p:notesSz cx="6858000" cy="9144000"/>
  <p:embeddedFontLst>
    <p:embeddedFont>
      <p:font typeface="Lato" panose="020F0502020204030203" pitchFamily="34" charset="0"/>
      <p:regular r:id="rId64"/>
      <p:bold r:id="rId65"/>
      <p:italic r:id="rId66"/>
      <p:boldItalic r:id="rId67"/>
    </p:embeddedFont>
    <p:embeddedFont>
      <p:font typeface="Raleway" pitchFamily="2" charset="77"/>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5833"/>
  </p:normalViewPr>
  <p:slideViewPr>
    <p:cSldViewPr snapToGrid="0">
      <p:cViewPr varScale="1">
        <p:scale>
          <a:sx n="146" d="100"/>
          <a:sy n="146" d="100"/>
        </p:scale>
        <p:origin x="640" y="16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6" d="100"/>
          <a:sy n="86" d="100"/>
        </p:scale>
        <p:origin x="3928" y="21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handoutMaster" Target="handoutMasters/handoutMaster1.xml"/><Relationship Id="rId68"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3.fntdata"/><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font" Target="fonts/font7.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A7233906-0DD0-0012-B1F7-2C275E4112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BH"/>
          </a:p>
        </p:txBody>
      </p:sp>
      <p:sp>
        <p:nvSpPr>
          <p:cNvPr id="3" name="Marcador de fecha 2">
            <a:extLst>
              <a:ext uri="{FF2B5EF4-FFF2-40B4-BE49-F238E27FC236}">
                <a16:creationId xmlns:a16="http://schemas.microsoft.com/office/drawing/2014/main" id="{4DDF034D-1A99-D298-9968-D62DE34A4E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866161-5C59-0C40-B79F-75EFA3B3D125}" type="datetimeFigureOut">
              <a:rPr lang="es-BH" smtClean="0"/>
              <a:t>22/3/23</a:t>
            </a:fld>
            <a:endParaRPr lang="es-BH"/>
          </a:p>
        </p:txBody>
      </p:sp>
      <p:sp>
        <p:nvSpPr>
          <p:cNvPr id="4" name="Marcador de pie de página 3">
            <a:extLst>
              <a:ext uri="{FF2B5EF4-FFF2-40B4-BE49-F238E27FC236}">
                <a16:creationId xmlns:a16="http://schemas.microsoft.com/office/drawing/2014/main" id="{A0FDD990-DC88-71D0-B6D8-C9F993FBC9E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BH"/>
          </a:p>
        </p:txBody>
      </p:sp>
      <p:sp>
        <p:nvSpPr>
          <p:cNvPr id="5" name="Marcador de número de diapositiva 4">
            <a:extLst>
              <a:ext uri="{FF2B5EF4-FFF2-40B4-BE49-F238E27FC236}">
                <a16:creationId xmlns:a16="http://schemas.microsoft.com/office/drawing/2014/main" id="{126A4267-5EA0-B6B6-6544-F61388A9AD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81D0E0-9786-A24F-BCB1-459BF90D171F}" type="slidenum">
              <a:rPr lang="es-BH" smtClean="0"/>
              <a:t>‹Nº›</a:t>
            </a:fld>
            <a:endParaRPr lang="es-BH"/>
          </a:p>
        </p:txBody>
      </p:sp>
    </p:spTree>
    <p:extLst>
      <p:ext uri="{BB962C8B-B14F-4D97-AF65-F5344CB8AC3E}">
        <p14:creationId xmlns:p14="http://schemas.microsoft.com/office/powerpoint/2010/main" val="1046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dc99ce469d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dc99ce469d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dc99ce469d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dc99ce469d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6456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dc99ce469d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dc99ce469d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9488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dc99ce469d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dc99ce469d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7765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dc99ce469d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dc99ce469d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266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dc99ce469d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dc99ce469d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dc99ce469d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dc99ce469d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dc99ce469d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dc99ce469d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dc99ce469d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dc99ce469d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dc99ce469d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dc99ce469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dc99ce469d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dc99ce469d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dc99ce469d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dc99ce469d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6257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dc99ce469d_0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dc99ce469d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dc99ce469d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dc99ce469d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dc99ce469d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dc99ce469d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dc99ce469d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dc99ce469d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dc99ce469d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dc99ce469d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dc99ce469d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dc99ce469d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dc99ce469d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dc99ce469d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07659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dc99ce469d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dc99ce469d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dc99ce469d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dc99ce469d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dc99ce469d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dc99ce469d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dc99ce469d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dc99ce469d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25130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dc99ce469d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dc99ce469d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08115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dc99ce469d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dc99ce469d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dc99ce469d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dc99ce469d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dc99ce469d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dc99ce469d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260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dc99ce469d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dc99ce469d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dc99ce469d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dc99ce469d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dc99ce469d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dc99ce469d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dc99ce469d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dc99ce469d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815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dc99ce469d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dc99ce469d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dc99ce469d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dc99ce469d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9663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dc99ce469d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dc99ce469d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88821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dc99ce469d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dc99ce469d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89912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dc99ce469d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dc99ce469d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65176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dc99ce469d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dc99ce469d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01595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dc99ce469d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dc99ce469d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73853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dc99ce469d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dc99ce469d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30909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dc99ce469d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dc99ce469d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dc99ce469d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dc99ce469d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dc99ce469d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dc99ce469d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dc99ce469d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dc99ce469d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dc99ce469d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dc99ce469d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6450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dc99ce469d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dc99ce469d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13892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dc99ce469d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dc99ce469d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80963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dc99ce469d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dc99ce469d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49274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dc99ce469d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dc99ce469d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89558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dc99ce469d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dc99ce469d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85833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dc99ce469d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dc99ce469d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7411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dc99ce469d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dc99ce469d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00481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dc99ce469d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dc99ce469d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69915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dc99ce469d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dc99ce469d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5226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dc99ce469d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dc99ce469d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56392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dc99ce469d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dc99ce469d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4138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dc99ce469d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dc99ce469d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57147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dc99ce469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dc99ce469d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dc99ce469d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dc99ce469d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880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dc99ce469d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dc99ce469d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6329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dc99ce469d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dc99ce469d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9099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geeksforgeeks.org/decision-tree-introduction-exampl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kaggle.com/code/mohitbaliyan/chest-x-ray-pneumoniadiagnosis-with-cnn/data"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github.com/StatisticsIsEasy/CaseStudies"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hyperlink" Target="https://www.morganclaypool.com/doi/abs/10.2200/S01078ED1V01Y202102MAS039"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729450" y="1318650"/>
            <a:ext cx="40935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Where We are</a:t>
            </a:r>
            <a:endParaRPr dirty="0"/>
          </a:p>
        </p:txBody>
      </p:sp>
      <p:sp>
        <p:nvSpPr>
          <p:cNvPr id="98" name="Google Shape;98;p15"/>
          <p:cNvSpPr txBox="1">
            <a:spLocks noGrp="1"/>
          </p:cNvSpPr>
          <p:nvPr>
            <p:ph type="body" idx="1"/>
          </p:nvPr>
        </p:nvSpPr>
        <p:spPr>
          <a:xfrm>
            <a:off x="729450" y="2078875"/>
            <a:ext cx="4093500" cy="226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b="1" i="1" dirty="0"/>
              <a:t>Statistics is Easy</a:t>
            </a:r>
            <a:r>
              <a:rPr lang="en" sz="1600" dirty="0"/>
              <a:t> discusses non-parametric statistical methods on many different statistical metrics (means, correlations, etc.)</a:t>
            </a:r>
            <a:endParaRPr sz="1600" dirty="0"/>
          </a:p>
          <a:p>
            <a:pPr marL="0" lvl="0" indent="0" algn="l" rtl="0">
              <a:spcBef>
                <a:spcPts val="1200"/>
              </a:spcBef>
              <a:spcAft>
                <a:spcPts val="0"/>
              </a:spcAft>
              <a:buNone/>
            </a:pPr>
            <a:r>
              <a:rPr lang="en" sz="1600" dirty="0"/>
              <a:t>For example:</a:t>
            </a:r>
            <a:endParaRPr sz="1600" dirty="0"/>
          </a:p>
          <a:p>
            <a:pPr marL="457200" lvl="0" indent="-330200" algn="l" rtl="0">
              <a:spcBef>
                <a:spcPts val="1200"/>
              </a:spcBef>
              <a:spcAft>
                <a:spcPts val="0"/>
              </a:spcAft>
              <a:buSzPts val="1600"/>
              <a:buChar char="-"/>
            </a:pPr>
            <a:r>
              <a:rPr lang="en" sz="1600" dirty="0"/>
              <a:t>Shuffling labels for hypothesis testing</a:t>
            </a:r>
            <a:endParaRPr sz="1600" dirty="0"/>
          </a:p>
          <a:p>
            <a:pPr marL="457200" lvl="0" indent="-330200" algn="l" rtl="0">
              <a:spcBef>
                <a:spcPts val="0"/>
              </a:spcBef>
              <a:spcAft>
                <a:spcPts val="0"/>
              </a:spcAft>
              <a:buSzPts val="1600"/>
              <a:buChar char="-"/>
            </a:pPr>
            <a:r>
              <a:rPr lang="en" sz="1600" dirty="0"/>
              <a:t>Bootstrapping for confidence intervals</a:t>
            </a:r>
            <a:endParaRPr sz="1600" dirty="0"/>
          </a:p>
        </p:txBody>
      </p:sp>
      <p:pic>
        <p:nvPicPr>
          <p:cNvPr id="99" name="Google Shape;99;p15"/>
          <p:cNvPicPr preferRelativeResize="0"/>
          <p:nvPr/>
        </p:nvPicPr>
        <p:blipFill>
          <a:blip r:embed="rId3">
            <a:alphaModFix/>
          </a:blip>
          <a:stretch>
            <a:fillRect/>
          </a:stretch>
        </p:blipFill>
        <p:spPr>
          <a:xfrm>
            <a:off x="5438025" y="1115125"/>
            <a:ext cx="3300900" cy="3648920"/>
          </a:xfrm>
          <a:prstGeom prst="rect">
            <a:avLst/>
          </a:prstGeom>
          <a:noFill/>
          <a:ln>
            <a:noFill/>
          </a:ln>
        </p:spPr>
      </p:pic>
      <p:sp>
        <p:nvSpPr>
          <p:cNvPr id="2" name="Marcador de número de diapositiva 1">
            <a:extLst>
              <a:ext uri="{FF2B5EF4-FFF2-40B4-BE49-F238E27FC236}">
                <a16:creationId xmlns:a16="http://schemas.microsoft.com/office/drawing/2014/main" id="{748B0A8B-77CE-13B2-E802-46184804B3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a:t>
            </a:fld>
            <a:endParaRPr lang="es-MX"/>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Unpaired Test</a:t>
            </a:r>
            <a:endParaRPr dirty="0"/>
          </a:p>
        </p:txBody>
      </p:sp>
      <p:sp>
        <p:nvSpPr>
          <p:cNvPr id="105" name="Google Shape;105;p16"/>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114300" lvl="0" indent="0" algn="l" rtl="0">
              <a:spcBef>
                <a:spcPts val="0"/>
              </a:spcBef>
              <a:spcAft>
                <a:spcPts val="0"/>
              </a:spcAft>
              <a:buSzPts val="1800"/>
              <a:buNone/>
            </a:pPr>
            <a:r>
              <a:rPr lang="en-US" sz="1800" dirty="0"/>
              <a:t>We have seen these already.</a:t>
            </a:r>
          </a:p>
          <a:p>
            <a:pPr marL="114300" lvl="0" indent="0" algn="l" rtl="0">
              <a:spcBef>
                <a:spcPts val="0"/>
              </a:spcBef>
              <a:spcAft>
                <a:spcPts val="0"/>
              </a:spcAft>
              <a:buSzPts val="1800"/>
              <a:buNone/>
            </a:pPr>
            <a:r>
              <a:rPr lang="en-US" sz="1800" dirty="0"/>
              <a:t>Shuffle the labels for significance.</a:t>
            </a:r>
          </a:p>
          <a:p>
            <a:pPr marL="114300" lvl="0" indent="0" algn="l" rtl="0">
              <a:spcBef>
                <a:spcPts val="0"/>
              </a:spcBef>
              <a:spcAft>
                <a:spcPts val="0"/>
              </a:spcAft>
              <a:buSzPts val="1800"/>
              <a:buNone/>
            </a:pPr>
            <a:r>
              <a:rPr lang="en-US" sz="1800" dirty="0"/>
              <a:t>Bootstrap values for confidence interval.</a:t>
            </a:r>
          </a:p>
          <a:p>
            <a:pPr marL="114300" lvl="0" indent="0" algn="l" rtl="0">
              <a:spcBef>
                <a:spcPts val="0"/>
              </a:spcBef>
              <a:spcAft>
                <a:spcPts val="0"/>
              </a:spcAft>
              <a:buSzPts val="1800"/>
              <a:buNone/>
            </a:pPr>
            <a:endParaRPr lang="en" sz="1600" dirty="0"/>
          </a:p>
          <a:p>
            <a:pPr marL="457200" lvl="0" indent="-342900" algn="l" rtl="0">
              <a:spcBef>
                <a:spcPts val="0"/>
              </a:spcBef>
              <a:spcAft>
                <a:spcPts val="0"/>
              </a:spcAft>
              <a:buSzPts val="1800"/>
              <a:buAutoNum type="arabicParenR"/>
            </a:pPr>
            <a:endParaRPr sz="1800" dirty="0"/>
          </a:p>
        </p:txBody>
      </p:sp>
      <p:sp>
        <p:nvSpPr>
          <p:cNvPr id="2" name="Marcador de número de diapositiva 1">
            <a:extLst>
              <a:ext uri="{FF2B5EF4-FFF2-40B4-BE49-F238E27FC236}">
                <a16:creationId xmlns:a16="http://schemas.microsoft.com/office/drawing/2014/main" id="{A9E41F44-F41F-A966-CDBB-44D00B6D49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10</a:t>
            </a:fld>
            <a:endParaRPr lang="es-MX"/>
          </a:p>
        </p:txBody>
      </p:sp>
    </p:spTree>
    <p:extLst>
      <p:ext uri="{BB962C8B-B14F-4D97-AF65-F5344CB8AC3E}">
        <p14:creationId xmlns:p14="http://schemas.microsoft.com/office/powerpoint/2010/main" val="1547407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Paired Test</a:t>
            </a:r>
            <a:endParaRPr dirty="0"/>
          </a:p>
        </p:txBody>
      </p:sp>
      <p:sp>
        <p:nvSpPr>
          <p:cNvPr id="105" name="Google Shape;105;p16"/>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114300" lvl="0" indent="0" algn="l" rtl="0">
              <a:spcBef>
                <a:spcPts val="0"/>
              </a:spcBef>
              <a:spcAft>
                <a:spcPts val="0"/>
              </a:spcAft>
              <a:buSzPts val="1800"/>
              <a:buNone/>
            </a:pPr>
            <a:r>
              <a:rPr lang="en-US" sz="1800" dirty="0"/>
              <a:t>Individual, </a:t>
            </a:r>
            <a:r>
              <a:rPr lang="en-US" sz="1800" dirty="0" err="1"/>
              <a:t>beforeweight</a:t>
            </a:r>
            <a:r>
              <a:rPr lang="en-US" sz="1800" dirty="0"/>
              <a:t>, </a:t>
            </a:r>
            <a:r>
              <a:rPr lang="en-US" sz="1800" dirty="0" err="1"/>
              <a:t>afterweight</a:t>
            </a:r>
            <a:endParaRPr lang="en-US" sz="1800" dirty="0"/>
          </a:p>
          <a:p>
            <a:pPr marL="114300" lvl="0" indent="0" algn="l" rtl="0">
              <a:spcBef>
                <a:spcPts val="0"/>
              </a:spcBef>
              <a:spcAft>
                <a:spcPts val="0"/>
              </a:spcAft>
              <a:buSzPts val="1800"/>
              <a:buNone/>
            </a:pPr>
            <a:r>
              <a:rPr lang="en-US" sz="1800" dirty="0"/>
              <a:t>Bob, 70, 60</a:t>
            </a:r>
          </a:p>
          <a:p>
            <a:pPr marL="114300" lvl="0" indent="0" algn="l" rtl="0">
              <a:spcBef>
                <a:spcPts val="0"/>
              </a:spcBef>
              <a:spcAft>
                <a:spcPts val="0"/>
              </a:spcAft>
              <a:buSzPts val="1800"/>
              <a:buNone/>
            </a:pPr>
            <a:r>
              <a:rPr lang="en-US" sz="1800" dirty="0"/>
              <a:t>Alice, 50, 45</a:t>
            </a:r>
          </a:p>
          <a:p>
            <a:pPr marL="114300" lvl="0" indent="0" algn="l" rtl="0">
              <a:spcBef>
                <a:spcPts val="0"/>
              </a:spcBef>
              <a:spcAft>
                <a:spcPts val="0"/>
              </a:spcAft>
              <a:buSzPts val="1800"/>
              <a:buNone/>
            </a:pPr>
            <a:endParaRPr lang="en-US" sz="1800" dirty="0"/>
          </a:p>
          <a:p>
            <a:pPr marL="114300" lvl="0" indent="0" algn="l" rtl="0">
              <a:spcBef>
                <a:spcPts val="0"/>
              </a:spcBef>
              <a:spcAft>
                <a:spcPts val="0"/>
              </a:spcAft>
              <a:buSzPts val="1800"/>
              <a:buNone/>
            </a:pPr>
            <a:r>
              <a:rPr lang="en-US" sz="1800" dirty="0"/>
              <a:t>Suppose mean(</a:t>
            </a:r>
            <a:r>
              <a:rPr lang="en-US" sz="1800" dirty="0" err="1"/>
              <a:t>beforeweight</a:t>
            </a:r>
            <a:r>
              <a:rPr lang="en-US" sz="1800" dirty="0"/>
              <a:t> – </a:t>
            </a:r>
            <a:r>
              <a:rPr lang="en-US" sz="1800" dirty="0" err="1"/>
              <a:t>afterweight</a:t>
            </a:r>
            <a:r>
              <a:rPr lang="en-US" sz="1800" dirty="0"/>
              <a:t>) = diff. diff &gt; 0.</a:t>
            </a:r>
          </a:p>
          <a:p>
            <a:pPr marL="114300" lvl="0" indent="0" algn="l" rtl="0">
              <a:spcBef>
                <a:spcPts val="0"/>
              </a:spcBef>
              <a:spcAft>
                <a:spcPts val="0"/>
              </a:spcAft>
              <a:buSzPts val="1800"/>
              <a:buNone/>
            </a:pPr>
            <a:endParaRPr lang="en-US" sz="1800" dirty="0"/>
          </a:p>
          <a:p>
            <a:pPr marL="114300" lvl="0" indent="0" algn="l" rtl="0">
              <a:spcBef>
                <a:spcPts val="0"/>
              </a:spcBef>
              <a:spcAft>
                <a:spcPts val="0"/>
              </a:spcAft>
              <a:buSzPts val="1800"/>
              <a:buNone/>
            </a:pPr>
            <a:endParaRPr lang="en" sz="1600" dirty="0"/>
          </a:p>
          <a:p>
            <a:pPr marL="457200" lvl="0" indent="-342900" algn="l" rtl="0">
              <a:spcBef>
                <a:spcPts val="0"/>
              </a:spcBef>
              <a:spcAft>
                <a:spcPts val="0"/>
              </a:spcAft>
              <a:buSzPts val="1800"/>
              <a:buAutoNum type="arabicParenR"/>
            </a:pPr>
            <a:endParaRPr sz="1800" dirty="0"/>
          </a:p>
        </p:txBody>
      </p:sp>
      <p:sp>
        <p:nvSpPr>
          <p:cNvPr id="2" name="Marcador de número de diapositiva 1">
            <a:extLst>
              <a:ext uri="{FF2B5EF4-FFF2-40B4-BE49-F238E27FC236}">
                <a16:creationId xmlns:a16="http://schemas.microsoft.com/office/drawing/2014/main" id="{FC5BADC0-D335-2BE3-D912-0C3FE00DA3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11</a:t>
            </a:fld>
            <a:endParaRPr lang="es-MX"/>
          </a:p>
        </p:txBody>
      </p:sp>
    </p:spTree>
    <p:extLst>
      <p:ext uri="{BB962C8B-B14F-4D97-AF65-F5344CB8AC3E}">
        <p14:creationId xmlns:p14="http://schemas.microsoft.com/office/powerpoint/2010/main" val="3627819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Paired Test significance</a:t>
            </a:r>
            <a:endParaRPr dirty="0"/>
          </a:p>
        </p:txBody>
      </p:sp>
      <p:sp>
        <p:nvSpPr>
          <p:cNvPr id="105" name="Google Shape;105;p16"/>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fontScale="85000" lnSpcReduction="10000"/>
          </a:bodyPr>
          <a:lstStyle/>
          <a:p>
            <a:pPr marL="114300" lvl="0" indent="0" algn="l" rtl="0">
              <a:spcBef>
                <a:spcPts val="0"/>
              </a:spcBef>
              <a:spcAft>
                <a:spcPts val="0"/>
              </a:spcAft>
              <a:buSzPts val="1800"/>
              <a:buNone/>
            </a:pPr>
            <a:r>
              <a:rPr lang="en-US" sz="1800" dirty="0"/>
              <a:t>Count= 0</a:t>
            </a:r>
          </a:p>
          <a:p>
            <a:pPr marL="114300" lvl="0" indent="0" algn="l" rtl="0">
              <a:spcBef>
                <a:spcPts val="0"/>
              </a:spcBef>
              <a:spcAft>
                <a:spcPts val="0"/>
              </a:spcAft>
              <a:buSzPts val="1800"/>
              <a:buNone/>
            </a:pPr>
            <a:r>
              <a:rPr lang="en-US" sz="1800" dirty="0"/>
              <a:t>Do 10,000 times:</a:t>
            </a:r>
          </a:p>
          <a:p>
            <a:pPr marL="114300" lvl="0" indent="0" algn="l" rtl="0">
              <a:spcBef>
                <a:spcPts val="0"/>
              </a:spcBef>
              <a:spcAft>
                <a:spcPts val="0"/>
              </a:spcAft>
              <a:buSzPts val="1800"/>
              <a:buNone/>
            </a:pPr>
            <a:r>
              <a:rPr lang="en-US" sz="1800" dirty="0"/>
              <a:t>   With probability 0.5 swap </a:t>
            </a:r>
            <a:r>
              <a:rPr lang="en-US" sz="1800" dirty="0" err="1"/>
              <a:t>beforeweight</a:t>
            </a:r>
            <a:r>
              <a:rPr lang="en-US" sz="1800" dirty="0"/>
              <a:t> and </a:t>
            </a:r>
            <a:r>
              <a:rPr lang="en-US" sz="1800" dirty="0" err="1"/>
              <a:t>afterweight</a:t>
            </a:r>
            <a:r>
              <a:rPr lang="en-US" sz="1800" dirty="0"/>
              <a:t> values of each row.</a:t>
            </a:r>
          </a:p>
          <a:p>
            <a:pPr marL="114300" lvl="0" indent="0" algn="l" rtl="0">
              <a:spcBef>
                <a:spcPts val="0"/>
              </a:spcBef>
              <a:spcAft>
                <a:spcPts val="0"/>
              </a:spcAft>
              <a:buSzPts val="1800"/>
              <a:buNone/>
            </a:pPr>
            <a:r>
              <a:rPr lang="en-US" sz="1800" dirty="0"/>
              <a:t>   e.g.</a:t>
            </a:r>
          </a:p>
          <a:p>
            <a:pPr marL="114300" lvl="0" indent="0" algn="l" rtl="0">
              <a:spcBef>
                <a:spcPts val="0"/>
              </a:spcBef>
              <a:spcAft>
                <a:spcPts val="0"/>
              </a:spcAft>
              <a:buSzPts val="1800"/>
              <a:buNone/>
            </a:pPr>
            <a:r>
              <a:rPr lang="en-US" sz="1800" dirty="0"/>
              <a:t>   Bob, 70, 60</a:t>
            </a:r>
          </a:p>
          <a:p>
            <a:pPr marL="114300" lvl="0" indent="0" algn="l" rtl="0">
              <a:spcBef>
                <a:spcPts val="0"/>
              </a:spcBef>
              <a:spcAft>
                <a:spcPts val="0"/>
              </a:spcAft>
              <a:buSzPts val="1800"/>
              <a:buNone/>
            </a:pPr>
            <a:r>
              <a:rPr lang="en-US" sz="1800" dirty="0"/>
              <a:t>  Alice, 50, 45</a:t>
            </a:r>
          </a:p>
          <a:p>
            <a:pPr marL="114300" lvl="0" indent="0" algn="l" rtl="0">
              <a:spcBef>
                <a:spcPts val="0"/>
              </a:spcBef>
              <a:spcAft>
                <a:spcPts val="0"/>
              </a:spcAft>
              <a:buSzPts val="1800"/>
              <a:buNone/>
            </a:pPr>
            <a:r>
              <a:rPr lang="en-US" sz="1800" dirty="0"/>
              <a:t>  If mean(</a:t>
            </a:r>
            <a:r>
              <a:rPr lang="en-US" sz="1800" dirty="0" err="1"/>
              <a:t>beforeweight</a:t>
            </a:r>
            <a:r>
              <a:rPr lang="en-US" sz="1800" dirty="0"/>
              <a:t> – </a:t>
            </a:r>
            <a:r>
              <a:rPr lang="en-US" sz="1800" dirty="0" err="1"/>
              <a:t>afterweight</a:t>
            </a:r>
            <a:r>
              <a:rPr lang="en-US" sz="1800" dirty="0"/>
              <a:t>) &gt;= diff then count+=1</a:t>
            </a:r>
          </a:p>
          <a:p>
            <a:pPr marL="114300" lvl="0" indent="0" algn="l" rtl="0">
              <a:spcBef>
                <a:spcPts val="0"/>
              </a:spcBef>
              <a:spcAft>
                <a:spcPts val="0"/>
              </a:spcAft>
              <a:buSzPts val="1800"/>
              <a:buNone/>
            </a:pPr>
            <a:r>
              <a:rPr lang="en-US" sz="1800" dirty="0"/>
              <a:t>P-</a:t>
            </a:r>
            <a:r>
              <a:rPr lang="en-US" sz="1800" dirty="0" err="1"/>
              <a:t>val</a:t>
            </a:r>
            <a:r>
              <a:rPr lang="en-US" sz="1800" dirty="0"/>
              <a:t> = count/10000</a:t>
            </a:r>
          </a:p>
          <a:p>
            <a:pPr marL="114300" lvl="0" indent="0" algn="l" rtl="0">
              <a:spcBef>
                <a:spcPts val="0"/>
              </a:spcBef>
              <a:spcAft>
                <a:spcPts val="0"/>
              </a:spcAft>
              <a:buSzPts val="1800"/>
              <a:buNone/>
            </a:pPr>
            <a:endParaRPr lang="en-US" sz="1800" dirty="0"/>
          </a:p>
          <a:p>
            <a:pPr marL="114300" lvl="0" indent="0" algn="l" rtl="0">
              <a:spcBef>
                <a:spcPts val="0"/>
              </a:spcBef>
              <a:spcAft>
                <a:spcPts val="0"/>
              </a:spcAft>
              <a:buSzPts val="1800"/>
              <a:buNone/>
            </a:pPr>
            <a:endParaRPr lang="en" sz="1600" dirty="0"/>
          </a:p>
          <a:p>
            <a:pPr marL="457200" lvl="0" indent="-342900" algn="l" rtl="0">
              <a:spcBef>
                <a:spcPts val="0"/>
              </a:spcBef>
              <a:spcAft>
                <a:spcPts val="0"/>
              </a:spcAft>
              <a:buSzPts val="1800"/>
              <a:buAutoNum type="arabicParenR"/>
            </a:pPr>
            <a:endParaRPr sz="1800" dirty="0"/>
          </a:p>
        </p:txBody>
      </p:sp>
      <p:sp>
        <p:nvSpPr>
          <p:cNvPr id="2" name="Marcador de número de diapositiva 1">
            <a:extLst>
              <a:ext uri="{FF2B5EF4-FFF2-40B4-BE49-F238E27FC236}">
                <a16:creationId xmlns:a16="http://schemas.microsoft.com/office/drawing/2014/main" id="{4A0D5126-578B-E1F3-8E39-BED1029EBC4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12</a:t>
            </a:fld>
            <a:endParaRPr lang="es-MX"/>
          </a:p>
        </p:txBody>
      </p:sp>
    </p:spTree>
    <p:extLst>
      <p:ext uri="{BB962C8B-B14F-4D97-AF65-F5344CB8AC3E}">
        <p14:creationId xmlns:p14="http://schemas.microsoft.com/office/powerpoint/2010/main" val="1105247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Paired Test confidence</a:t>
            </a:r>
            <a:endParaRPr dirty="0"/>
          </a:p>
        </p:txBody>
      </p:sp>
      <p:sp>
        <p:nvSpPr>
          <p:cNvPr id="105" name="Google Shape;105;p16"/>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fontScale="92500" lnSpcReduction="20000"/>
          </a:bodyPr>
          <a:lstStyle/>
          <a:p>
            <a:pPr marL="114300" lvl="0" indent="0" algn="l" rtl="0">
              <a:spcBef>
                <a:spcPts val="0"/>
              </a:spcBef>
              <a:spcAft>
                <a:spcPts val="0"/>
              </a:spcAft>
              <a:buSzPts val="1800"/>
              <a:buNone/>
            </a:pPr>
            <a:r>
              <a:rPr lang="en-US" sz="1800" dirty="0" err="1"/>
              <a:t>Differencearray</a:t>
            </a:r>
            <a:r>
              <a:rPr lang="en-US" sz="1800" dirty="0"/>
              <a:t> = []</a:t>
            </a:r>
          </a:p>
          <a:p>
            <a:pPr marL="114300" lvl="0" indent="0" algn="l" rtl="0">
              <a:spcBef>
                <a:spcPts val="0"/>
              </a:spcBef>
              <a:spcAft>
                <a:spcPts val="0"/>
              </a:spcAft>
              <a:buSzPts val="1800"/>
              <a:buNone/>
            </a:pPr>
            <a:r>
              <a:rPr lang="en-US" sz="1800" dirty="0"/>
              <a:t>Do 10,000 times:</a:t>
            </a:r>
          </a:p>
          <a:p>
            <a:pPr marL="114300" lvl="0" indent="0" algn="l" rtl="0">
              <a:spcBef>
                <a:spcPts val="0"/>
              </a:spcBef>
              <a:spcAft>
                <a:spcPts val="0"/>
              </a:spcAft>
              <a:buSzPts val="1800"/>
              <a:buNone/>
            </a:pPr>
            <a:r>
              <a:rPr lang="en-US" sz="1800" dirty="0"/>
              <a:t>   choose random rows with replacement</a:t>
            </a:r>
          </a:p>
          <a:p>
            <a:pPr marL="114300" lvl="0" indent="0" algn="l" rtl="0">
              <a:spcBef>
                <a:spcPts val="0"/>
              </a:spcBef>
              <a:spcAft>
                <a:spcPts val="0"/>
              </a:spcAft>
              <a:buSzPts val="1800"/>
              <a:buNone/>
            </a:pPr>
            <a:r>
              <a:rPr lang="en-US" sz="1800" dirty="0"/>
              <a:t>   e.g.</a:t>
            </a:r>
          </a:p>
          <a:p>
            <a:pPr marL="114300" lvl="0" indent="0" algn="l" rtl="0">
              <a:spcBef>
                <a:spcPts val="0"/>
              </a:spcBef>
              <a:spcAft>
                <a:spcPts val="0"/>
              </a:spcAft>
              <a:buSzPts val="1800"/>
              <a:buNone/>
            </a:pPr>
            <a:r>
              <a:rPr lang="en-US" sz="1800" dirty="0"/>
              <a:t>   Alice, 50, 45</a:t>
            </a:r>
          </a:p>
          <a:p>
            <a:pPr marL="114300" indent="0">
              <a:buSzPts val="1800"/>
              <a:buNone/>
            </a:pPr>
            <a:r>
              <a:rPr lang="en-US" sz="1800" dirty="0"/>
              <a:t>   Alice, 50, 45</a:t>
            </a:r>
          </a:p>
          <a:p>
            <a:pPr marL="114300" lvl="0" indent="0" algn="l" rtl="0">
              <a:spcBef>
                <a:spcPts val="0"/>
              </a:spcBef>
              <a:spcAft>
                <a:spcPts val="0"/>
              </a:spcAft>
              <a:buSzPts val="1800"/>
              <a:buNone/>
            </a:pPr>
            <a:r>
              <a:rPr lang="en-US" sz="1800" dirty="0"/>
              <a:t>   </a:t>
            </a:r>
            <a:r>
              <a:rPr lang="en-US" sz="1800" dirty="0" err="1"/>
              <a:t>differencearray.append</a:t>
            </a:r>
            <a:r>
              <a:rPr lang="en-US" sz="1800" dirty="0"/>
              <a:t>(mean( </a:t>
            </a:r>
            <a:r>
              <a:rPr lang="en-US" sz="1800" dirty="0" err="1"/>
              <a:t>beforeweight-afterweight</a:t>
            </a:r>
            <a:r>
              <a:rPr lang="en-US" sz="1800" dirty="0"/>
              <a:t>))</a:t>
            </a:r>
          </a:p>
          <a:p>
            <a:pPr marL="114300" lvl="0" indent="0" algn="l" rtl="0">
              <a:spcBef>
                <a:spcPts val="0"/>
              </a:spcBef>
              <a:spcAft>
                <a:spcPts val="0"/>
              </a:spcAft>
              <a:buSzPts val="1800"/>
              <a:buNone/>
            </a:pPr>
            <a:r>
              <a:rPr lang="en-US" sz="1800" dirty="0"/>
              <a:t>Sort difference array and pick the 500</a:t>
            </a:r>
            <a:r>
              <a:rPr lang="en-US" sz="1800" baseline="30000" dirty="0"/>
              <a:t>th</a:t>
            </a:r>
            <a:r>
              <a:rPr lang="en-US" sz="1800" dirty="0"/>
              <a:t> and 9500</a:t>
            </a:r>
            <a:r>
              <a:rPr lang="en-US" sz="1800" baseline="30000" dirty="0"/>
              <a:t>th</a:t>
            </a:r>
            <a:r>
              <a:rPr lang="en-US" sz="1800" dirty="0"/>
              <a:t> for 90% conf interval.</a:t>
            </a:r>
          </a:p>
          <a:p>
            <a:pPr marL="114300" lvl="0" indent="0" algn="l" rtl="0">
              <a:spcBef>
                <a:spcPts val="0"/>
              </a:spcBef>
              <a:spcAft>
                <a:spcPts val="0"/>
              </a:spcAft>
              <a:buSzPts val="1800"/>
              <a:buNone/>
            </a:pPr>
            <a:endParaRPr lang="en-US" sz="1800" dirty="0"/>
          </a:p>
          <a:p>
            <a:pPr marL="114300" lvl="0" indent="0" algn="l" rtl="0">
              <a:spcBef>
                <a:spcPts val="0"/>
              </a:spcBef>
              <a:spcAft>
                <a:spcPts val="0"/>
              </a:spcAft>
              <a:buSzPts val="1800"/>
              <a:buNone/>
            </a:pPr>
            <a:endParaRPr lang="en" sz="1600" dirty="0"/>
          </a:p>
          <a:p>
            <a:pPr marL="457200" lvl="0" indent="-342900" algn="l" rtl="0">
              <a:spcBef>
                <a:spcPts val="0"/>
              </a:spcBef>
              <a:spcAft>
                <a:spcPts val="0"/>
              </a:spcAft>
              <a:buSzPts val="1800"/>
              <a:buAutoNum type="arabicParenR"/>
            </a:pPr>
            <a:endParaRPr sz="1800" dirty="0"/>
          </a:p>
        </p:txBody>
      </p:sp>
      <p:sp>
        <p:nvSpPr>
          <p:cNvPr id="2" name="Marcador de número de diapositiva 1">
            <a:extLst>
              <a:ext uri="{FF2B5EF4-FFF2-40B4-BE49-F238E27FC236}">
                <a16:creationId xmlns:a16="http://schemas.microsoft.com/office/drawing/2014/main" id="{D327EF4B-13D2-7178-63B1-36977793C31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13</a:t>
            </a:fld>
            <a:endParaRPr lang="es-MX"/>
          </a:p>
        </p:txBody>
      </p:sp>
    </p:spTree>
    <p:extLst>
      <p:ext uri="{BB962C8B-B14F-4D97-AF65-F5344CB8AC3E}">
        <p14:creationId xmlns:p14="http://schemas.microsoft.com/office/powerpoint/2010/main" val="3020256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Application to Biological dataset: Chicken Weight</a:t>
            </a:r>
            <a:endParaRPr dirty="0"/>
          </a:p>
        </p:txBody>
      </p:sp>
      <p:sp>
        <p:nvSpPr>
          <p:cNvPr id="111" name="Google Shape;111;p1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 sz="2008" dirty="0"/>
              <a:t>Chicken Weight - At least 10 different chickens raised with each of  four different diets. Weight was measured every other day for up to 21 days.</a:t>
            </a:r>
            <a:endParaRPr sz="2008" dirty="0"/>
          </a:p>
          <a:p>
            <a:pPr marL="457200" lvl="0" indent="-346551" algn="l" rtl="0">
              <a:spcBef>
                <a:spcPts val="1200"/>
              </a:spcBef>
              <a:spcAft>
                <a:spcPts val="0"/>
              </a:spcAft>
              <a:buSzPct val="100000"/>
              <a:buChar char="-"/>
            </a:pPr>
            <a:r>
              <a:rPr lang="en" sz="2008" dirty="0"/>
              <a:t>Which diet was the best? (paired or unpaired?)</a:t>
            </a:r>
            <a:endParaRPr sz="2008" dirty="0"/>
          </a:p>
          <a:p>
            <a:pPr marL="457200" lvl="0" indent="-346551" algn="l" rtl="0">
              <a:spcBef>
                <a:spcPts val="0"/>
              </a:spcBef>
              <a:spcAft>
                <a:spcPts val="0"/>
              </a:spcAft>
              <a:buSzPct val="100000"/>
              <a:buChar char="-"/>
            </a:pPr>
            <a:r>
              <a:rPr lang="en" sz="2008" dirty="0"/>
              <a:t>Is the difference significant?</a:t>
            </a:r>
          </a:p>
          <a:p>
            <a:pPr marL="457200" lvl="0" indent="-346551" algn="l" rtl="0">
              <a:spcBef>
                <a:spcPts val="0"/>
              </a:spcBef>
              <a:spcAft>
                <a:spcPts val="0"/>
              </a:spcAft>
              <a:buSzPct val="100000"/>
              <a:buChar char="-"/>
            </a:pPr>
            <a:r>
              <a:rPr lang="en" sz="2008" dirty="0"/>
              <a:t>What is the confidence interval of the difference?</a:t>
            </a:r>
            <a:endParaRPr sz="2008" dirty="0"/>
          </a:p>
          <a:p>
            <a:pPr marL="457200" lvl="0" indent="-346551" algn="l" rtl="0">
              <a:spcBef>
                <a:spcPts val="0"/>
              </a:spcBef>
              <a:spcAft>
                <a:spcPts val="0"/>
              </a:spcAft>
              <a:buSzPct val="100000"/>
              <a:buChar char="-"/>
            </a:pPr>
            <a:r>
              <a:rPr lang="en" sz="2008" dirty="0"/>
              <a:t>Is quadratic regression significantly better than linear regression in characterizing weight gain?</a:t>
            </a:r>
            <a:endParaRPr sz="2008" dirty="0"/>
          </a:p>
          <a:p>
            <a:pPr marL="0" lvl="0" indent="0" algn="l" rtl="0">
              <a:spcBef>
                <a:spcPts val="1200"/>
              </a:spcBef>
              <a:spcAft>
                <a:spcPts val="1200"/>
              </a:spcAft>
              <a:buNone/>
            </a:pPr>
            <a:endParaRPr dirty="0"/>
          </a:p>
        </p:txBody>
      </p:sp>
      <p:sp>
        <p:nvSpPr>
          <p:cNvPr id="2" name="Marcador de número de diapositiva 1">
            <a:extLst>
              <a:ext uri="{FF2B5EF4-FFF2-40B4-BE49-F238E27FC236}">
                <a16:creationId xmlns:a16="http://schemas.microsoft.com/office/drawing/2014/main" id="{87AD4B7A-33B6-5E24-9EF2-3CD43A5257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14</a:t>
            </a:fld>
            <a:endParaRPr lang="es-MX"/>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729450" y="1318650"/>
            <a:ext cx="40935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Pairwise Shuffle test</a:t>
            </a:r>
            <a:endParaRPr/>
          </a:p>
        </p:txBody>
      </p:sp>
      <p:sp>
        <p:nvSpPr>
          <p:cNvPr id="117" name="Google Shape;117;p18"/>
          <p:cNvSpPr txBox="1">
            <a:spLocks noGrp="1"/>
          </p:cNvSpPr>
          <p:nvPr>
            <p:ph type="body" idx="1"/>
          </p:nvPr>
        </p:nvSpPr>
        <p:spPr>
          <a:xfrm>
            <a:off x="729450" y="2078875"/>
            <a:ext cx="4093500" cy="2626800"/>
          </a:xfrm>
          <a:prstGeom prst="rect">
            <a:avLst/>
          </a:prstGeom>
        </p:spPr>
        <p:txBody>
          <a:bodyPr spcFirstLastPara="1" wrap="square" lIns="91425" tIns="91425" rIns="91425" bIns="91425" anchor="t" anchorCtr="0">
            <a:normAutofit lnSpcReduction="10000"/>
          </a:bodyPr>
          <a:lstStyle/>
          <a:p>
            <a:pPr marL="457200" lvl="0" indent="-330200" algn="l" rtl="0">
              <a:spcBef>
                <a:spcPts val="0"/>
              </a:spcBef>
              <a:spcAft>
                <a:spcPts val="0"/>
              </a:spcAft>
              <a:buSzPts val="1600"/>
              <a:buChar char="-"/>
            </a:pPr>
            <a:r>
              <a:rPr lang="en" sz="1600" b="1" dirty="0"/>
              <a:t>10,000 times, shuffle the labels of the two diets being compared, effectively disassociating the weight from diet.</a:t>
            </a:r>
            <a:endParaRPr sz="1600" b="1" dirty="0"/>
          </a:p>
          <a:p>
            <a:pPr marL="457200" lvl="0" indent="-330200" algn="l" rtl="0">
              <a:spcBef>
                <a:spcPts val="0"/>
              </a:spcBef>
              <a:spcAft>
                <a:spcPts val="0"/>
              </a:spcAft>
              <a:buSzPts val="1600"/>
              <a:buChar char="-"/>
            </a:pPr>
            <a:r>
              <a:rPr lang="en" sz="1600" b="1" dirty="0"/>
              <a:t>Calculate their difference</a:t>
            </a:r>
            <a:endParaRPr sz="1600" b="1" dirty="0"/>
          </a:p>
          <a:p>
            <a:pPr marL="457200" lvl="0" indent="-330200" algn="l" rtl="0">
              <a:spcBef>
                <a:spcPts val="0"/>
              </a:spcBef>
              <a:spcAft>
                <a:spcPts val="0"/>
              </a:spcAft>
              <a:buSzPts val="1600"/>
              <a:buChar char="-"/>
            </a:pPr>
            <a:r>
              <a:rPr lang="en" sz="1600" b="1" dirty="0"/>
              <a:t>Count the number of times the difference was greater than the one observed with unshuffled diet (red)</a:t>
            </a:r>
            <a:endParaRPr sz="1600" b="1" dirty="0"/>
          </a:p>
          <a:p>
            <a:pPr marL="457200" lvl="0" indent="-330200" algn="l" rtl="0">
              <a:spcBef>
                <a:spcPts val="0"/>
              </a:spcBef>
              <a:spcAft>
                <a:spcPts val="0"/>
              </a:spcAft>
              <a:buSzPts val="1600"/>
              <a:buChar char="-"/>
            </a:pPr>
            <a:r>
              <a:rPr lang="en" sz="1600" b="1" dirty="0"/>
              <a:t>P-value is the number divided by 10,000</a:t>
            </a:r>
            <a:endParaRPr sz="1600" b="1" dirty="0"/>
          </a:p>
        </p:txBody>
      </p:sp>
      <p:pic>
        <p:nvPicPr>
          <p:cNvPr id="118" name="Google Shape;118;p18"/>
          <p:cNvPicPr preferRelativeResize="0"/>
          <p:nvPr/>
        </p:nvPicPr>
        <p:blipFill>
          <a:blip r:embed="rId3">
            <a:alphaModFix/>
          </a:blip>
          <a:stretch>
            <a:fillRect/>
          </a:stretch>
        </p:blipFill>
        <p:spPr>
          <a:xfrm>
            <a:off x="4919575" y="835425"/>
            <a:ext cx="4016249" cy="4054580"/>
          </a:xfrm>
          <a:prstGeom prst="rect">
            <a:avLst/>
          </a:prstGeom>
          <a:noFill/>
          <a:ln>
            <a:noFill/>
          </a:ln>
        </p:spPr>
      </p:pic>
      <p:sp>
        <p:nvSpPr>
          <p:cNvPr id="2" name="Marcador de número de diapositiva 1">
            <a:extLst>
              <a:ext uri="{FF2B5EF4-FFF2-40B4-BE49-F238E27FC236}">
                <a16:creationId xmlns:a16="http://schemas.microsoft.com/office/drawing/2014/main" id="{22788BBA-3654-AA86-7A31-7852E3BEE3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15</a:t>
            </a:fld>
            <a:endParaRPr lang="es-MX"/>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729450" y="1318650"/>
            <a:ext cx="4659296"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Pairwise Shuffle test p-value</a:t>
            </a:r>
            <a:endParaRPr dirty="0"/>
          </a:p>
        </p:txBody>
      </p:sp>
      <p:sp>
        <p:nvSpPr>
          <p:cNvPr id="124" name="Google Shape;124;p19"/>
          <p:cNvSpPr txBox="1">
            <a:spLocks noGrp="1"/>
          </p:cNvSpPr>
          <p:nvPr>
            <p:ph type="body" idx="1"/>
          </p:nvPr>
        </p:nvSpPr>
        <p:spPr>
          <a:xfrm>
            <a:off x="729450" y="2078875"/>
            <a:ext cx="4093500" cy="2689500"/>
          </a:xfrm>
          <a:prstGeom prst="rect">
            <a:avLst/>
          </a:prstGeom>
        </p:spPr>
        <p:txBody>
          <a:bodyPr spcFirstLastPara="1" wrap="square" lIns="91425" tIns="91425" rIns="91425" bIns="91425" anchor="t" anchorCtr="0">
            <a:normAutofit fontScale="92500" lnSpcReduction="10000"/>
          </a:bodyPr>
          <a:lstStyle/>
          <a:p>
            <a:pPr marL="457200" lvl="0" indent="-330200" algn="l" rtl="0">
              <a:spcBef>
                <a:spcPts val="0"/>
              </a:spcBef>
              <a:spcAft>
                <a:spcPts val="0"/>
              </a:spcAft>
              <a:buSzPts val="1600"/>
              <a:buChar char="-"/>
            </a:pPr>
            <a:r>
              <a:rPr lang="en" sz="1600" b="1" dirty="0"/>
              <a:t>10,000 times, shuffle the labels of two diets being compared.</a:t>
            </a:r>
            <a:endParaRPr sz="1600" b="1" dirty="0"/>
          </a:p>
          <a:p>
            <a:pPr marL="457200" lvl="0" indent="-330200" algn="l" rtl="0">
              <a:spcBef>
                <a:spcPts val="0"/>
              </a:spcBef>
              <a:spcAft>
                <a:spcPts val="0"/>
              </a:spcAft>
              <a:buSzPts val="1600"/>
              <a:buChar char="-"/>
            </a:pPr>
            <a:r>
              <a:rPr lang="en" sz="1600" b="1" dirty="0"/>
              <a:t>Calculate their difference</a:t>
            </a:r>
            <a:endParaRPr sz="1600" b="1" dirty="0"/>
          </a:p>
          <a:p>
            <a:pPr marL="457200" lvl="0" indent="-330200" algn="l" rtl="0">
              <a:spcBef>
                <a:spcPts val="0"/>
              </a:spcBef>
              <a:spcAft>
                <a:spcPts val="0"/>
              </a:spcAft>
              <a:buSzPts val="1600"/>
              <a:buChar char="-"/>
            </a:pPr>
            <a:r>
              <a:rPr lang="en" sz="1600" b="1" dirty="0"/>
              <a:t>Count the number of times the difference was greater than the one observed</a:t>
            </a:r>
            <a:endParaRPr sz="1600" b="1" dirty="0"/>
          </a:p>
          <a:p>
            <a:pPr marL="457200" lvl="0" indent="-330200" algn="l" rtl="0">
              <a:spcBef>
                <a:spcPts val="0"/>
              </a:spcBef>
              <a:spcAft>
                <a:spcPts val="0"/>
              </a:spcAft>
              <a:buSzPts val="1600"/>
              <a:buChar char="-"/>
            </a:pPr>
            <a:r>
              <a:rPr lang="en" sz="1600" b="1" dirty="0"/>
              <a:t>P-value is the number divided by 10,000</a:t>
            </a:r>
            <a:endParaRPr sz="1600" b="1" dirty="0"/>
          </a:p>
          <a:p>
            <a:pPr marL="457200" lvl="0" indent="-330200" algn="l" rtl="0">
              <a:spcBef>
                <a:spcPts val="0"/>
              </a:spcBef>
              <a:spcAft>
                <a:spcPts val="0"/>
              </a:spcAft>
              <a:buSzPts val="1600"/>
              <a:buChar char="-"/>
            </a:pPr>
            <a:r>
              <a:rPr lang="es-MX" sz="1600" b="1" dirty="0"/>
              <a:t>P</a:t>
            </a:r>
            <a:r>
              <a:rPr lang="en" sz="1600" b="1" dirty="0"/>
              <a:t>-value high  (not significant) for diet2 vs. diet 1, but significant for diet3 and diet4 vs. diet 1.</a:t>
            </a:r>
            <a:endParaRPr sz="1600" b="1" dirty="0"/>
          </a:p>
        </p:txBody>
      </p:sp>
      <p:pic>
        <p:nvPicPr>
          <p:cNvPr id="125" name="Google Shape;125;p19"/>
          <p:cNvPicPr preferRelativeResize="0"/>
          <p:nvPr/>
        </p:nvPicPr>
        <p:blipFill rotWithShape="1">
          <a:blip r:embed="rId3">
            <a:alphaModFix/>
          </a:blip>
          <a:srcRect l="29602" t="21371"/>
          <a:stretch/>
        </p:blipFill>
        <p:spPr>
          <a:xfrm>
            <a:off x="4883250" y="2334775"/>
            <a:ext cx="4093500" cy="1359000"/>
          </a:xfrm>
          <a:prstGeom prst="rect">
            <a:avLst/>
          </a:prstGeom>
          <a:noFill/>
          <a:ln>
            <a:noFill/>
          </a:ln>
        </p:spPr>
      </p:pic>
      <p:sp>
        <p:nvSpPr>
          <p:cNvPr id="2" name="Marcador de número de diapositiva 1">
            <a:extLst>
              <a:ext uri="{FF2B5EF4-FFF2-40B4-BE49-F238E27FC236}">
                <a16:creationId xmlns:a16="http://schemas.microsoft.com/office/drawing/2014/main" id="{BF036CA7-7B08-0B42-8580-B8094CDB94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16</a:t>
            </a:fld>
            <a:endParaRPr lang="es-MX"/>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Confidence interval</a:t>
            </a:r>
            <a:endParaRPr/>
          </a:p>
        </p:txBody>
      </p:sp>
      <p:sp>
        <p:nvSpPr>
          <p:cNvPr id="131" name="Google Shape;131;p20"/>
          <p:cNvSpPr txBox="1">
            <a:spLocks noGrp="1"/>
          </p:cNvSpPr>
          <p:nvPr>
            <p:ph type="body" idx="1"/>
          </p:nvPr>
        </p:nvSpPr>
        <p:spPr>
          <a:xfrm>
            <a:off x="729450" y="1774075"/>
            <a:ext cx="8414700" cy="22611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None/>
            </a:pPr>
            <a:r>
              <a:rPr lang="en" sz="1700" dirty="0"/>
              <a:t>Repeat 10,000 times:</a:t>
            </a:r>
            <a:endParaRPr sz="1700" dirty="0"/>
          </a:p>
          <a:p>
            <a:pPr marL="457200" lvl="0" indent="-336550" algn="l" rtl="0">
              <a:lnSpc>
                <a:spcPct val="105000"/>
              </a:lnSpc>
              <a:spcBef>
                <a:spcPts val="1200"/>
              </a:spcBef>
              <a:spcAft>
                <a:spcPts val="0"/>
              </a:spcAft>
              <a:buSzPts val="1700"/>
              <a:buChar char="-"/>
            </a:pPr>
            <a:r>
              <a:rPr lang="en" sz="1700" dirty="0"/>
              <a:t>W1 are the weight measurements of chick on Diet 1 and W3 is of chick on Diet 3.</a:t>
            </a:r>
            <a:endParaRPr sz="1700" dirty="0"/>
          </a:p>
          <a:p>
            <a:pPr marL="457200" lvl="0" indent="-336550" algn="l" rtl="0">
              <a:lnSpc>
                <a:spcPct val="105000"/>
              </a:lnSpc>
              <a:spcBef>
                <a:spcPts val="0"/>
              </a:spcBef>
              <a:spcAft>
                <a:spcPts val="0"/>
              </a:spcAft>
              <a:buSzPts val="1700"/>
              <a:buChar char="-"/>
            </a:pPr>
            <a:r>
              <a:rPr lang="en" sz="1700" dirty="0"/>
              <a:t>Select the same number of data points as are present in W1, from W1, randomly and with replacement. Do the same for W3.</a:t>
            </a:r>
            <a:endParaRPr sz="1700" dirty="0"/>
          </a:p>
          <a:p>
            <a:pPr marL="457200" lvl="0" indent="-336550" algn="l" rtl="0">
              <a:lnSpc>
                <a:spcPct val="105000"/>
              </a:lnSpc>
              <a:spcBef>
                <a:spcPts val="0"/>
              </a:spcBef>
              <a:spcAft>
                <a:spcPts val="0"/>
              </a:spcAft>
              <a:buSzPts val="1700"/>
              <a:buChar char="-"/>
            </a:pPr>
            <a:r>
              <a:rPr lang="en" sz="1700" dirty="0"/>
              <a:t>Calculate the difference between the means of W1 and W3.</a:t>
            </a:r>
            <a:endParaRPr sz="1700" dirty="0"/>
          </a:p>
          <a:p>
            <a:pPr marL="457200" lvl="0" indent="-336550" algn="l" rtl="0">
              <a:lnSpc>
                <a:spcPct val="105000"/>
              </a:lnSpc>
              <a:spcBef>
                <a:spcPts val="0"/>
              </a:spcBef>
              <a:spcAft>
                <a:spcPts val="0"/>
              </a:spcAft>
              <a:buSzPts val="1700"/>
              <a:buChar char="-"/>
            </a:pPr>
            <a:r>
              <a:rPr lang="en" sz="1700" dirty="0"/>
              <a:t>The value in the 500th and 9500th position mark the 90% confidence interval of the difference.</a:t>
            </a:r>
            <a:endParaRPr sz="1700" dirty="0"/>
          </a:p>
        </p:txBody>
      </p:sp>
      <p:pic>
        <p:nvPicPr>
          <p:cNvPr id="132" name="Google Shape;132;p20"/>
          <p:cNvPicPr preferRelativeResize="0"/>
          <p:nvPr/>
        </p:nvPicPr>
        <p:blipFill rotWithShape="1">
          <a:blip r:embed="rId3">
            <a:alphaModFix/>
          </a:blip>
          <a:srcRect t="11046" b="12083"/>
          <a:stretch/>
        </p:blipFill>
        <p:spPr>
          <a:xfrm>
            <a:off x="978038" y="4015375"/>
            <a:ext cx="7187925" cy="975725"/>
          </a:xfrm>
          <a:prstGeom prst="rect">
            <a:avLst/>
          </a:prstGeom>
          <a:noFill/>
          <a:ln>
            <a:noFill/>
          </a:ln>
        </p:spPr>
      </p:pic>
      <p:sp>
        <p:nvSpPr>
          <p:cNvPr id="2" name="Marcador de número de diapositiva 1">
            <a:extLst>
              <a:ext uri="{FF2B5EF4-FFF2-40B4-BE49-F238E27FC236}">
                <a16:creationId xmlns:a16="http://schemas.microsoft.com/office/drawing/2014/main" id="{E5E555D9-1194-2B07-3312-B2E898BD446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17</a:t>
            </a:fld>
            <a:endParaRPr lang="es-MX"/>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Comparing regression lines</a:t>
            </a:r>
            <a:endParaRPr/>
          </a:p>
        </p:txBody>
      </p:sp>
      <p:sp>
        <p:nvSpPr>
          <p:cNvPr id="138" name="Google Shape;138;p21"/>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sz="2000" dirty="0"/>
              <a:t>A higher order polynomial regression line will always have a smaller error than a lower order regression line. However, to avoid over-fitting, one should use a higher order regression only IF it is significantly better than the simpler one.</a:t>
            </a:r>
            <a:r>
              <a:rPr lang="en" dirty="0"/>
              <a:t>.</a:t>
            </a:r>
            <a:endParaRPr dirty="0"/>
          </a:p>
          <a:p>
            <a:pPr marL="0" lvl="0" indent="0" algn="l" rtl="0">
              <a:spcBef>
                <a:spcPts val="1200"/>
              </a:spcBef>
              <a:spcAft>
                <a:spcPts val="1200"/>
              </a:spcAft>
              <a:buNone/>
            </a:pPr>
            <a:r>
              <a:rPr lang="en" sz="2000" dirty="0"/>
              <a:t>Instead of measuring the difference of the means, we calculate difference of the error, We look for a statistically significant reduction in error. The approach to calculating the confidence interval is to use bootstrapping with error instead of weight.</a:t>
            </a:r>
            <a:endParaRPr sz="2000" dirty="0"/>
          </a:p>
        </p:txBody>
      </p:sp>
      <p:sp>
        <p:nvSpPr>
          <p:cNvPr id="2" name="Marcador de número de diapositiva 1">
            <a:extLst>
              <a:ext uri="{FF2B5EF4-FFF2-40B4-BE49-F238E27FC236}">
                <a16:creationId xmlns:a16="http://schemas.microsoft.com/office/drawing/2014/main" id="{560ACB23-DB9F-338A-2503-B0A8CB274D2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18</a:t>
            </a:fld>
            <a:endParaRPr lang="es-MX"/>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Comparing </a:t>
            </a:r>
            <a:endParaRPr/>
          </a:p>
          <a:p>
            <a:pPr marL="0" lvl="0" indent="0" algn="l" rtl="0">
              <a:spcBef>
                <a:spcPts val="0"/>
              </a:spcBef>
              <a:spcAft>
                <a:spcPts val="0"/>
              </a:spcAft>
              <a:buNone/>
            </a:pPr>
            <a:r>
              <a:rPr lang="en"/>
              <a:t>regression lines</a:t>
            </a:r>
            <a:endParaRPr/>
          </a:p>
        </p:txBody>
      </p:sp>
      <p:pic>
        <p:nvPicPr>
          <p:cNvPr id="144" name="Google Shape;144;p22"/>
          <p:cNvPicPr preferRelativeResize="0"/>
          <p:nvPr/>
        </p:nvPicPr>
        <p:blipFill>
          <a:blip r:embed="rId3">
            <a:alphaModFix/>
          </a:blip>
          <a:stretch>
            <a:fillRect/>
          </a:stretch>
        </p:blipFill>
        <p:spPr>
          <a:xfrm>
            <a:off x="3497750" y="529675"/>
            <a:ext cx="4431345" cy="4613826"/>
          </a:xfrm>
          <a:prstGeom prst="rect">
            <a:avLst/>
          </a:prstGeom>
          <a:noFill/>
          <a:ln>
            <a:noFill/>
          </a:ln>
        </p:spPr>
      </p:pic>
      <p:sp>
        <p:nvSpPr>
          <p:cNvPr id="2" name="Marcador de número de diapositiva 1">
            <a:extLst>
              <a:ext uri="{FF2B5EF4-FFF2-40B4-BE49-F238E27FC236}">
                <a16:creationId xmlns:a16="http://schemas.microsoft.com/office/drawing/2014/main" id="{5A1387CF-F91C-AACB-0115-0749DA9C73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19</a:t>
            </a:fld>
            <a:endParaRPr lang="es-MX"/>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729450" y="1318650"/>
            <a:ext cx="40935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The Case Studies book</a:t>
            </a:r>
            <a:endParaRPr dirty="0"/>
          </a:p>
        </p:txBody>
      </p:sp>
      <p:sp>
        <p:nvSpPr>
          <p:cNvPr id="98" name="Google Shape;98;p15"/>
          <p:cNvSpPr txBox="1">
            <a:spLocks noGrp="1"/>
          </p:cNvSpPr>
          <p:nvPr>
            <p:ph type="body" idx="1"/>
          </p:nvPr>
        </p:nvSpPr>
        <p:spPr>
          <a:xfrm>
            <a:off x="729450" y="2078875"/>
            <a:ext cx="4093500" cy="2261100"/>
          </a:xfrm>
          <a:prstGeom prst="rect">
            <a:avLst/>
          </a:prstGeom>
        </p:spPr>
        <p:txBody>
          <a:bodyPr spcFirstLastPara="1" wrap="square" lIns="91425" tIns="91425" rIns="91425" bIns="91425" anchor="t" anchorCtr="0">
            <a:normAutofit fontScale="92500" lnSpcReduction="20000"/>
          </a:bodyPr>
          <a:lstStyle/>
          <a:p>
            <a:pPr marL="457200" lvl="0" indent="-342900" algn="l" rtl="0">
              <a:spcBef>
                <a:spcPts val="0"/>
              </a:spcBef>
              <a:spcAft>
                <a:spcPts val="0"/>
              </a:spcAft>
              <a:buSzPts val="1800"/>
              <a:buAutoNum type="arabicParenR"/>
            </a:pPr>
            <a:r>
              <a:rPr lang="es-MX" sz="1600" dirty="0"/>
              <a:t>Workflow of most dataset analyses.</a:t>
            </a:r>
          </a:p>
          <a:p>
            <a:pPr marL="457200" lvl="0" indent="-342900" algn="l" rtl="0">
              <a:spcBef>
                <a:spcPts val="0"/>
              </a:spcBef>
              <a:spcAft>
                <a:spcPts val="0"/>
              </a:spcAft>
              <a:buSzPts val="1800"/>
              <a:buAutoNum type="arabicParenR"/>
            </a:pPr>
            <a:r>
              <a:rPr lang="es-MX" sz="1600" dirty="0"/>
              <a:t>Chicken Weight (straight statistics to determine best weights)</a:t>
            </a:r>
          </a:p>
          <a:p>
            <a:pPr marL="457200" lvl="0" indent="-342900" algn="l" rtl="0">
              <a:spcBef>
                <a:spcPts val="0"/>
              </a:spcBef>
              <a:spcAft>
                <a:spcPts val="0"/>
              </a:spcAft>
              <a:buSzPts val="1800"/>
              <a:buAutoNum type="arabicParenR"/>
            </a:pPr>
            <a:r>
              <a:rPr lang="es-MX" sz="1600" dirty="0"/>
              <a:t>Breast cancer (use cell shape to diagnose normal vs. cancerous cells)</a:t>
            </a:r>
          </a:p>
          <a:p>
            <a:pPr marL="457200" lvl="0" indent="-342900" algn="l" rtl="0">
              <a:spcBef>
                <a:spcPts val="0"/>
              </a:spcBef>
              <a:spcAft>
                <a:spcPts val="0"/>
              </a:spcAft>
              <a:buSzPts val="1800"/>
              <a:buAutoNum type="arabicParenR"/>
            </a:pPr>
            <a:r>
              <a:rPr lang="es-MX" sz="1600" dirty="0"/>
              <a:t>Cystic Fibrosis RNA-seq (find genetic markers for disease)</a:t>
            </a:r>
          </a:p>
          <a:p>
            <a:pPr marL="457200" lvl="0" indent="-342900" algn="l" rtl="0">
              <a:spcBef>
                <a:spcPts val="0"/>
              </a:spcBef>
              <a:spcAft>
                <a:spcPts val="0"/>
              </a:spcAft>
              <a:buSzPts val="1800"/>
              <a:buAutoNum type="arabicParenR"/>
            </a:pPr>
            <a:r>
              <a:rPr lang="es-MX" sz="1600" dirty="0"/>
              <a:t>Neural Network approaches (interpret radiological images for diagnosis)</a:t>
            </a:r>
          </a:p>
          <a:p>
            <a:pPr marL="0" lvl="0" indent="0" algn="l" rtl="0">
              <a:spcBef>
                <a:spcPts val="0"/>
              </a:spcBef>
              <a:spcAft>
                <a:spcPts val="0"/>
              </a:spcAft>
              <a:buNone/>
            </a:pPr>
            <a:endParaRPr sz="1600" dirty="0"/>
          </a:p>
        </p:txBody>
      </p:sp>
      <p:pic>
        <p:nvPicPr>
          <p:cNvPr id="99" name="Google Shape;99;p15"/>
          <p:cNvPicPr preferRelativeResize="0"/>
          <p:nvPr/>
        </p:nvPicPr>
        <p:blipFill>
          <a:blip r:embed="rId3">
            <a:alphaModFix/>
          </a:blip>
          <a:stretch>
            <a:fillRect/>
          </a:stretch>
        </p:blipFill>
        <p:spPr>
          <a:xfrm>
            <a:off x="5438025" y="1115125"/>
            <a:ext cx="3300900" cy="3648920"/>
          </a:xfrm>
          <a:prstGeom prst="rect">
            <a:avLst/>
          </a:prstGeom>
          <a:noFill/>
          <a:ln>
            <a:noFill/>
          </a:ln>
        </p:spPr>
      </p:pic>
      <p:pic>
        <p:nvPicPr>
          <p:cNvPr id="2" name="Google Shape;86;p13">
            <a:extLst>
              <a:ext uri="{FF2B5EF4-FFF2-40B4-BE49-F238E27FC236}">
                <a16:creationId xmlns:a16="http://schemas.microsoft.com/office/drawing/2014/main" id="{3C2D2F88-E22E-80E0-8B8A-1C0247E30AC6}"/>
              </a:ext>
            </a:extLst>
          </p:cNvPr>
          <p:cNvPicPr preferRelativeResize="0"/>
          <p:nvPr/>
        </p:nvPicPr>
        <p:blipFill>
          <a:blip r:embed="rId4">
            <a:alphaModFix/>
          </a:blip>
          <a:stretch>
            <a:fillRect/>
          </a:stretch>
        </p:blipFill>
        <p:spPr>
          <a:xfrm>
            <a:off x="5396157" y="968188"/>
            <a:ext cx="3300900" cy="4064924"/>
          </a:xfrm>
          <a:prstGeom prst="rect">
            <a:avLst/>
          </a:prstGeom>
          <a:noFill/>
          <a:ln>
            <a:noFill/>
          </a:ln>
        </p:spPr>
      </p:pic>
      <p:sp>
        <p:nvSpPr>
          <p:cNvPr id="3" name="Marcador de número de diapositiva 2">
            <a:extLst>
              <a:ext uri="{FF2B5EF4-FFF2-40B4-BE49-F238E27FC236}">
                <a16:creationId xmlns:a16="http://schemas.microsoft.com/office/drawing/2014/main" id="{7BE03CA9-593E-D38E-D6B9-16057FC79E6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a:t>
            </a:fld>
            <a:endParaRPr lang="es-MX"/>
          </a:p>
        </p:txBody>
      </p:sp>
    </p:spTree>
    <p:extLst>
      <p:ext uri="{BB962C8B-B14F-4D97-AF65-F5344CB8AC3E}">
        <p14:creationId xmlns:p14="http://schemas.microsoft.com/office/powerpoint/2010/main" val="1531702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Root Mean Square Error</a:t>
            </a:r>
            <a:endParaRPr/>
          </a:p>
        </p:txBody>
      </p:sp>
      <p:sp>
        <p:nvSpPr>
          <p:cNvPr id="150" name="Google Shape;150;p23"/>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t>Y is the actual value</a:t>
            </a:r>
            <a:endParaRPr sz="1800"/>
          </a:p>
          <a:p>
            <a:pPr marL="0" lvl="0" indent="0" algn="l" rtl="0">
              <a:spcBef>
                <a:spcPts val="1200"/>
              </a:spcBef>
              <a:spcAft>
                <a:spcPts val="0"/>
              </a:spcAft>
              <a:buNone/>
            </a:pPr>
            <a:r>
              <a:rPr lang="en" sz="1800"/>
              <a:t>Y hat is the predicted value</a:t>
            </a:r>
            <a:endParaRPr sz="1800"/>
          </a:p>
          <a:p>
            <a:pPr marL="0" lvl="0" indent="0" algn="l" rtl="0">
              <a:spcBef>
                <a:spcPts val="1200"/>
              </a:spcBef>
              <a:spcAft>
                <a:spcPts val="1200"/>
              </a:spcAft>
              <a:buNone/>
            </a:pPr>
            <a:r>
              <a:rPr lang="en" sz="1800"/>
              <a:t>n is the number of points</a:t>
            </a:r>
            <a:endParaRPr sz="1800"/>
          </a:p>
        </p:txBody>
      </p:sp>
      <p:pic>
        <p:nvPicPr>
          <p:cNvPr id="151" name="Google Shape;151;p23"/>
          <p:cNvPicPr preferRelativeResize="0"/>
          <p:nvPr/>
        </p:nvPicPr>
        <p:blipFill>
          <a:blip r:embed="rId3">
            <a:alphaModFix/>
          </a:blip>
          <a:stretch>
            <a:fillRect/>
          </a:stretch>
        </p:blipFill>
        <p:spPr>
          <a:xfrm>
            <a:off x="4572000" y="2078875"/>
            <a:ext cx="3848100" cy="1914525"/>
          </a:xfrm>
          <a:prstGeom prst="rect">
            <a:avLst/>
          </a:prstGeom>
          <a:noFill/>
          <a:ln>
            <a:noFill/>
          </a:ln>
        </p:spPr>
      </p:pic>
      <p:sp>
        <p:nvSpPr>
          <p:cNvPr id="2" name="Marcador de número de diapositiva 1">
            <a:extLst>
              <a:ext uri="{FF2B5EF4-FFF2-40B4-BE49-F238E27FC236}">
                <a16:creationId xmlns:a16="http://schemas.microsoft.com/office/drawing/2014/main" id="{39DB74E8-2C22-1E61-B083-369EC6851BE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20</a:t>
            </a:fld>
            <a:endParaRPr lang="es-MX"/>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a:off x="640673" y="892522"/>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Pseudo code for determining </a:t>
            </a:r>
            <a:br>
              <a:rPr lang="en" dirty="0"/>
            </a:br>
            <a:r>
              <a:rPr lang="en" dirty="0"/>
              <a:t>paired significant difference</a:t>
            </a:r>
            <a:endParaRPr dirty="0"/>
          </a:p>
        </p:txBody>
      </p:sp>
      <p:sp>
        <p:nvSpPr>
          <p:cNvPr id="157" name="Google Shape;157;p24"/>
          <p:cNvSpPr txBox="1">
            <a:spLocks noGrp="1"/>
          </p:cNvSpPr>
          <p:nvPr>
            <p:ph type="body" idx="1"/>
          </p:nvPr>
        </p:nvSpPr>
        <p:spPr>
          <a:xfrm>
            <a:off x="727650" y="1938175"/>
            <a:ext cx="7688700" cy="298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For a given diet, create a table with 4 columns:</a:t>
            </a:r>
            <a:endParaRPr sz="1800" dirty="0"/>
          </a:p>
          <a:p>
            <a:pPr marL="457200" lvl="0" indent="-342900" algn="l" rtl="0">
              <a:spcBef>
                <a:spcPts val="1200"/>
              </a:spcBef>
              <a:spcAft>
                <a:spcPts val="0"/>
              </a:spcAft>
              <a:buSzPts val="1800"/>
              <a:buChar char="-"/>
            </a:pPr>
            <a:r>
              <a:rPr lang="en" sz="1800" dirty="0"/>
              <a:t>Chick id, time, linear regression error, quadratic regression error</a:t>
            </a:r>
            <a:endParaRPr sz="1800" dirty="0"/>
          </a:p>
          <a:p>
            <a:pPr marL="457200" lvl="0" indent="-342900" algn="l" rtl="0">
              <a:spcBef>
                <a:spcPts val="0"/>
              </a:spcBef>
              <a:spcAft>
                <a:spcPts val="0"/>
              </a:spcAft>
              <a:buSzPts val="1800"/>
              <a:buChar char="-"/>
            </a:pPr>
            <a:r>
              <a:rPr lang="en" sz="1800" dirty="0"/>
              <a:t>Calculate the difference between RMSE of linear regression and quadratic regression.</a:t>
            </a:r>
            <a:endParaRPr sz="1800" dirty="0"/>
          </a:p>
          <a:p>
            <a:pPr marL="457200" lvl="0" indent="-342900" algn="l" rtl="0">
              <a:spcBef>
                <a:spcPts val="0"/>
              </a:spcBef>
              <a:spcAft>
                <a:spcPts val="0"/>
              </a:spcAft>
              <a:buSzPts val="1800"/>
              <a:buChar char="-"/>
            </a:pPr>
            <a:r>
              <a:rPr lang="en" sz="1800" dirty="0"/>
              <a:t>10,000 times do the following:</a:t>
            </a:r>
            <a:endParaRPr sz="1800" dirty="0"/>
          </a:p>
          <a:p>
            <a:pPr marL="914400" lvl="1" indent="-342900" algn="l" rtl="0">
              <a:spcBef>
                <a:spcPts val="0"/>
              </a:spcBef>
              <a:spcAft>
                <a:spcPts val="0"/>
              </a:spcAft>
              <a:buSzPts val="1800"/>
              <a:buChar char="-"/>
            </a:pPr>
            <a:r>
              <a:rPr lang="en" sz="1800" dirty="0"/>
              <a:t>For every row, with 50% probability, swap the values.</a:t>
            </a:r>
            <a:endParaRPr sz="1800" dirty="0"/>
          </a:p>
          <a:p>
            <a:pPr marL="914400" lvl="1" indent="-342900" algn="l" rtl="0">
              <a:spcBef>
                <a:spcPts val="0"/>
              </a:spcBef>
              <a:spcAft>
                <a:spcPts val="0"/>
              </a:spcAft>
              <a:buSzPts val="1800"/>
              <a:buChar char="-"/>
            </a:pPr>
            <a:r>
              <a:rPr lang="en" sz="1800" dirty="0"/>
              <a:t>Recalculate the difference between RMSEs</a:t>
            </a:r>
            <a:endParaRPr sz="1800" dirty="0"/>
          </a:p>
          <a:p>
            <a:pPr marL="914400" lvl="1" indent="-342900" algn="l" rtl="0">
              <a:spcBef>
                <a:spcPts val="0"/>
              </a:spcBef>
              <a:spcAft>
                <a:spcPts val="0"/>
              </a:spcAft>
              <a:buSzPts val="1800"/>
              <a:buChar char="-"/>
            </a:pPr>
            <a:r>
              <a:rPr lang="en" sz="1800" dirty="0"/>
              <a:t>If &gt;= observed difference add one to a counter</a:t>
            </a:r>
            <a:endParaRPr sz="1800" dirty="0"/>
          </a:p>
          <a:p>
            <a:pPr marL="914400" lvl="1" indent="-342900" algn="l" rtl="0">
              <a:spcBef>
                <a:spcPts val="0"/>
              </a:spcBef>
              <a:spcAft>
                <a:spcPts val="0"/>
              </a:spcAft>
              <a:buSzPts val="1800"/>
              <a:buChar char="-"/>
            </a:pPr>
            <a:r>
              <a:rPr lang="en" sz="1800" dirty="0" err="1"/>
              <a:t>Pval</a:t>
            </a:r>
            <a:r>
              <a:rPr lang="en" sz="1800" dirty="0"/>
              <a:t> = counter/10000</a:t>
            </a:r>
            <a:endParaRPr sz="1800" dirty="0"/>
          </a:p>
        </p:txBody>
      </p:sp>
      <p:sp>
        <p:nvSpPr>
          <p:cNvPr id="2" name="Marcador de número de diapositiva 1">
            <a:extLst>
              <a:ext uri="{FF2B5EF4-FFF2-40B4-BE49-F238E27FC236}">
                <a16:creationId xmlns:a16="http://schemas.microsoft.com/office/drawing/2014/main" id="{934D7CC2-D57A-84BD-CBCA-EF8EA6B664B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21</a:t>
            </a:fld>
            <a:endParaRPr lang="es-MX"/>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5"/>
          <p:cNvSpPr txBox="1">
            <a:spLocks noGrp="1"/>
          </p:cNvSpPr>
          <p:nvPr>
            <p:ph type="title"/>
          </p:nvPr>
        </p:nvSpPr>
        <p:spPr>
          <a:xfrm>
            <a:off x="800471" y="1078953"/>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Pseudo code for determining paired confidence interval</a:t>
            </a:r>
            <a:endParaRPr dirty="0"/>
          </a:p>
        </p:txBody>
      </p:sp>
      <p:sp>
        <p:nvSpPr>
          <p:cNvPr id="163" name="Google Shape;163;p25"/>
          <p:cNvSpPr txBox="1">
            <a:spLocks noGrp="1"/>
          </p:cNvSpPr>
          <p:nvPr>
            <p:ph type="body" idx="1"/>
          </p:nvPr>
        </p:nvSpPr>
        <p:spPr>
          <a:xfrm>
            <a:off x="729450" y="2078875"/>
            <a:ext cx="7688700" cy="270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For a given diet, create a table with 4 columns:</a:t>
            </a:r>
            <a:endParaRPr sz="1800" dirty="0"/>
          </a:p>
          <a:p>
            <a:pPr marL="457200" lvl="0" indent="-342900" algn="l" rtl="0">
              <a:spcBef>
                <a:spcPts val="1200"/>
              </a:spcBef>
              <a:spcAft>
                <a:spcPts val="0"/>
              </a:spcAft>
              <a:buSzPts val="1800"/>
              <a:buChar char="-"/>
            </a:pPr>
            <a:r>
              <a:rPr lang="en" sz="1800" dirty="0"/>
              <a:t>Chick id, time, linear regression error, quadratic regression error</a:t>
            </a:r>
            <a:endParaRPr sz="1800" dirty="0"/>
          </a:p>
          <a:p>
            <a:pPr marL="457200" lvl="0" indent="-342900" algn="l" rtl="0">
              <a:spcBef>
                <a:spcPts val="0"/>
              </a:spcBef>
              <a:spcAft>
                <a:spcPts val="0"/>
              </a:spcAft>
              <a:buSzPts val="1800"/>
              <a:buChar char="-"/>
            </a:pPr>
            <a:r>
              <a:rPr lang="en" sz="1800" dirty="0"/>
              <a:t>To calculate the difference between RMSE of linear regression and quadratic regression.</a:t>
            </a:r>
            <a:endParaRPr sz="1800" dirty="0"/>
          </a:p>
          <a:p>
            <a:pPr marL="457200" lvl="0" indent="-342900" algn="l" rtl="0">
              <a:spcBef>
                <a:spcPts val="0"/>
              </a:spcBef>
              <a:spcAft>
                <a:spcPts val="0"/>
              </a:spcAft>
              <a:buSzPts val="1800"/>
              <a:buChar char="-"/>
            </a:pPr>
            <a:r>
              <a:rPr lang="en" sz="1800" dirty="0"/>
              <a:t>10,000 times do the following:</a:t>
            </a:r>
            <a:endParaRPr sz="1800" dirty="0"/>
          </a:p>
          <a:p>
            <a:pPr marL="914400" lvl="1" indent="-342900" algn="l" rtl="0">
              <a:spcBef>
                <a:spcPts val="0"/>
              </a:spcBef>
              <a:spcAft>
                <a:spcPts val="0"/>
              </a:spcAft>
              <a:buSzPts val="1800"/>
              <a:buChar char="-"/>
            </a:pPr>
            <a:r>
              <a:rPr lang="en" sz="1800" dirty="0"/>
              <a:t>Bootstrap ( randomly select with replacement the rows) and recalculate the difference in RMSE</a:t>
            </a:r>
            <a:endParaRPr sz="1800" dirty="0"/>
          </a:p>
        </p:txBody>
      </p:sp>
      <p:sp>
        <p:nvSpPr>
          <p:cNvPr id="2" name="Marcador de número de diapositiva 1">
            <a:extLst>
              <a:ext uri="{FF2B5EF4-FFF2-40B4-BE49-F238E27FC236}">
                <a16:creationId xmlns:a16="http://schemas.microsoft.com/office/drawing/2014/main" id="{9EB64CF4-9879-9B02-AE90-7340B45CD8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22</a:t>
            </a:fld>
            <a:endParaRPr lang="es-MX"/>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txBox="1">
            <a:spLocks noGrp="1"/>
          </p:cNvSpPr>
          <p:nvPr>
            <p:ph type="title"/>
          </p:nvPr>
        </p:nvSpPr>
        <p:spPr>
          <a:xfrm>
            <a:off x="727650" y="732724"/>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Comparing regression lines: only diet 3 has a low enough p-value for confidence interval to be meaningful</a:t>
            </a:r>
            <a:endParaRPr dirty="0"/>
          </a:p>
        </p:txBody>
      </p:sp>
      <p:pic>
        <p:nvPicPr>
          <p:cNvPr id="169" name="Google Shape;169;p26"/>
          <p:cNvPicPr preferRelativeResize="0"/>
          <p:nvPr/>
        </p:nvPicPr>
        <p:blipFill>
          <a:blip r:embed="rId3">
            <a:alphaModFix/>
          </a:blip>
          <a:stretch>
            <a:fillRect/>
          </a:stretch>
        </p:blipFill>
        <p:spPr>
          <a:xfrm>
            <a:off x="152400" y="2350175"/>
            <a:ext cx="8839201" cy="2198843"/>
          </a:xfrm>
          <a:prstGeom prst="rect">
            <a:avLst/>
          </a:prstGeom>
          <a:noFill/>
          <a:ln>
            <a:noFill/>
          </a:ln>
        </p:spPr>
      </p:pic>
      <p:sp>
        <p:nvSpPr>
          <p:cNvPr id="2" name="Marcador de número de diapositiva 1">
            <a:extLst>
              <a:ext uri="{FF2B5EF4-FFF2-40B4-BE49-F238E27FC236}">
                <a16:creationId xmlns:a16="http://schemas.microsoft.com/office/drawing/2014/main" id="{47A17D58-EC08-F96D-CE16-81D6FA1B4B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23</a:t>
            </a:fld>
            <a:endParaRPr lang="es-MX"/>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Application to Biological dataset: Breast Cancer</a:t>
            </a:r>
            <a:endParaRPr dirty="0"/>
          </a:p>
        </p:txBody>
      </p:sp>
      <p:sp>
        <p:nvSpPr>
          <p:cNvPr id="175" name="Google Shape;175;p2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8"/>
              <a:t>Breast cancer - Features of 3D images of biopsy samples.</a:t>
            </a:r>
            <a:endParaRPr sz="2008"/>
          </a:p>
          <a:p>
            <a:pPr marL="457200" lvl="0" indent="-356115" algn="l" rtl="0">
              <a:spcBef>
                <a:spcPts val="1200"/>
              </a:spcBef>
              <a:spcAft>
                <a:spcPts val="0"/>
              </a:spcAft>
              <a:buSzPts val="2008"/>
              <a:buChar char="-"/>
            </a:pPr>
            <a:r>
              <a:rPr lang="en" sz="2008"/>
              <a:t>Predict whether a sample is Benign or Malignant</a:t>
            </a:r>
            <a:endParaRPr sz="2008"/>
          </a:p>
          <a:p>
            <a:pPr marL="457200" lvl="0" indent="-356115" algn="l" rtl="0">
              <a:spcBef>
                <a:spcPts val="0"/>
              </a:spcBef>
              <a:spcAft>
                <a:spcPts val="0"/>
              </a:spcAft>
              <a:buSzPts val="2008"/>
              <a:buChar char="-"/>
            </a:pPr>
            <a:r>
              <a:rPr lang="en" sz="2008"/>
              <a:t>Dealing with missing data</a:t>
            </a:r>
            <a:endParaRPr sz="2008"/>
          </a:p>
          <a:p>
            <a:pPr marL="457200" lvl="0" indent="-356115" algn="l" rtl="0">
              <a:spcBef>
                <a:spcPts val="0"/>
              </a:spcBef>
              <a:spcAft>
                <a:spcPts val="0"/>
              </a:spcAft>
              <a:buSzPts val="2008"/>
              <a:buChar char="-"/>
            </a:pPr>
            <a:r>
              <a:rPr lang="en" sz="2008"/>
              <a:t>Feature selection</a:t>
            </a:r>
            <a:endParaRPr sz="2008"/>
          </a:p>
          <a:p>
            <a:pPr marL="457200" lvl="0" indent="-356115" algn="l" rtl="0">
              <a:spcBef>
                <a:spcPts val="0"/>
              </a:spcBef>
              <a:spcAft>
                <a:spcPts val="0"/>
              </a:spcAft>
              <a:buSzPts val="2008"/>
              <a:buChar char="-"/>
            </a:pPr>
            <a:r>
              <a:rPr lang="en" sz="2008"/>
              <a:t>Important features</a:t>
            </a:r>
            <a:endParaRPr sz="2008"/>
          </a:p>
        </p:txBody>
      </p:sp>
      <p:sp>
        <p:nvSpPr>
          <p:cNvPr id="2" name="Marcador de número de diapositiva 1">
            <a:extLst>
              <a:ext uri="{FF2B5EF4-FFF2-40B4-BE49-F238E27FC236}">
                <a16:creationId xmlns:a16="http://schemas.microsoft.com/office/drawing/2014/main" id="{C2CDD0A2-F961-61CC-0D2D-2B331CAFF3C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24</a:t>
            </a:fld>
            <a:endParaRPr lang="es-MX"/>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The F1-score (or simply F-score): based on precision for Malignancy and Recall for Malignancy</a:t>
            </a:r>
            <a:endParaRPr dirty="0"/>
          </a:p>
        </p:txBody>
      </p:sp>
      <p:pic>
        <p:nvPicPr>
          <p:cNvPr id="181" name="Google Shape;181;p28"/>
          <p:cNvPicPr preferRelativeResize="0"/>
          <p:nvPr/>
        </p:nvPicPr>
        <p:blipFill>
          <a:blip r:embed="rId3">
            <a:alphaModFix/>
          </a:blip>
          <a:stretch>
            <a:fillRect/>
          </a:stretch>
        </p:blipFill>
        <p:spPr>
          <a:xfrm>
            <a:off x="834588" y="2191925"/>
            <a:ext cx="4714875" cy="1428750"/>
          </a:xfrm>
          <a:prstGeom prst="rect">
            <a:avLst/>
          </a:prstGeom>
          <a:noFill/>
          <a:ln>
            <a:noFill/>
          </a:ln>
        </p:spPr>
      </p:pic>
      <p:sp>
        <p:nvSpPr>
          <p:cNvPr id="2" name="Marcador de número de diapositiva 1">
            <a:extLst>
              <a:ext uri="{FF2B5EF4-FFF2-40B4-BE49-F238E27FC236}">
                <a16:creationId xmlns:a16="http://schemas.microsoft.com/office/drawing/2014/main" id="{2D2BED99-FCE1-7D81-EF4C-B5F780760C0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25</a:t>
            </a:fld>
            <a:endParaRPr lang="es-MX"/>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The Data</a:t>
            </a:r>
            <a:endParaRPr dirty="0"/>
          </a:p>
        </p:txBody>
      </p:sp>
      <p:sp>
        <p:nvSpPr>
          <p:cNvPr id="187" name="Google Shape;187;p29"/>
          <p:cNvSpPr txBox="1">
            <a:spLocks noGrp="1"/>
          </p:cNvSpPr>
          <p:nvPr>
            <p:ph type="body" idx="1"/>
          </p:nvPr>
        </p:nvSpPr>
        <p:spPr>
          <a:xfrm>
            <a:off x="729450" y="2231275"/>
            <a:ext cx="80103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t>Features are cell characteristics of ten cells taken from each patient: </a:t>
            </a:r>
            <a:br>
              <a:rPr lang="en-US" sz="1800" dirty="0"/>
            </a:br>
            <a:r>
              <a:rPr lang="en-US" sz="1800" dirty="0"/>
              <a:t>(ten values of) radius, texture, smoothness, fractal dimension, ….</a:t>
            </a:r>
          </a:p>
          <a:p>
            <a:pPr marL="0" lvl="0" indent="0" algn="l" rtl="0">
              <a:spcBef>
                <a:spcPts val="0"/>
              </a:spcBef>
              <a:spcAft>
                <a:spcPts val="0"/>
              </a:spcAft>
              <a:buNone/>
            </a:pPr>
            <a:r>
              <a:rPr lang="en-US" sz="1800" dirty="0"/>
              <a:t>Inputs to machine learning model are:</a:t>
            </a:r>
          </a:p>
          <a:p>
            <a:pPr marL="0" lvl="0" indent="0" algn="l" rtl="0">
              <a:spcBef>
                <a:spcPts val="0"/>
              </a:spcBef>
              <a:spcAft>
                <a:spcPts val="0"/>
              </a:spcAft>
              <a:buNone/>
            </a:pPr>
            <a:r>
              <a:rPr lang="en-US" sz="1800" dirty="0"/>
              <a:t>Mean values of radius, texture, …</a:t>
            </a:r>
          </a:p>
          <a:p>
            <a:pPr marL="0" lvl="0" indent="0" algn="l" rtl="0">
              <a:spcBef>
                <a:spcPts val="0"/>
              </a:spcBef>
              <a:spcAft>
                <a:spcPts val="0"/>
              </a:spcAft>
              <a:buNone/>
            </a:pPr>
            <a:r>
              <a:rPr lang="en-US" sz="1800" dirty="0"/>
              <a:t>Standard deviation of radius, texture, …</a:t>
            </a:r>
            <a:br>
              <a:rPr lang="en-US" sz="1800" dirty="0"/>
            </a:br>
            <a:br>
              <a:rPr lang="en-US" sz="1800" dirty="0"/>
            </a:br>
            <a:r>
              <a:rPr lang="en-US" sz="1800" dirty="0"/>
              <a:t>Target: benign or malignant</a:t>
            </a:r>
            <a:endParaRPr sz="1400" dirty="0"/>
          </a:p>
        </p:txBody>
      </p:sp>
      <p:sp>
        <p:nvSpPr>
          <p:cNvPr id="2" name="Marcador de número de diapositiva 1">
            <a:extLst>
              <a:ext uri="{FF2B5EF4-FFF2-40B4-BE49-F238E27FC236}">
                <a16:creationId xmlns:a16="http://schemas.microsoft.com/office/drawing/2014/main" id="{65BA8F9C-9759-47B2-E72E-E5F28D0D4D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26</a:t>
            </a:fld>
            <a:endParaRPr lang="es-MX"/>
          </a:p>
        </p:txBody>
      </p:sp>
    </p:spTree>
    <p:extLst>
      <p:ext uri="{BB962C8B-B14F-4D97-AF65-F5344CB8AC3E}">
        <p14:creationId xmlns:p14="http://schemas.microsoft.com/office/powerpoint/2010/main" val="4173535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Reminder: Ideal Machine Learning workflow</a:t>
            </a:r>
            <a:endParaRPr dirty="0"/>
          </a:p>
        </p:txBody>
      </p:sp>
      <p:sp>
        <p:nvSpPr>
          <p:cNvPr id="193" name="Google Shape;193;p30"/>
          <p:cNvSpPr txBox="1">
            <a:spLocks noGrp="1"/>
          </p:cNvSpPr>
          <p:nvPr>
            <p:ph type="body" idx="1"/>
          </p:nvPr>
        </p:nvSpPr>
        <p:spPr>
          <a:xfrm>
            <a:off x="729450" y="2078875"/>
            <a:ext cx="8107800" cy="22611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SzPts val="1900"/>
              <a:buAutoNum type="arabicParenR"/>
            </a:pPr>
            <a:r>
              <a:rPr lang="en" sz="1900" dirty="0"/>
              <a:t>Sequester a random percentage of your data for testing before you do ANYTHING.</a:t>
            </a:r>
            <a:endParaRPr sz="1900" dirty="0"/>
          </a:p>
          <a:p>
            <a:pPr marL="457200" lvl="0" indent="-349250" algn="l" rtl="0">
              <a:spcBef>
                <a:spcPts val="0"/>
              </a:spcBef>
              <a:spcAft>
                <a:spcPts val="0"/>
              </a:spcAft>
              <a:buSzPts val="1900"/>
              <a:buChar char="-"/>
            </a:pPr>
            <a:r>
              <a:rPr lang="en" sz="1900" dirty="0"/>
              <a:t>This includes any normalization or imputing missing values.</a:t>
            </a:r>
            <a:endParaRPr sz="1900" dirty="0"/>
          </a:p>
          <a:p>
            <a:pPr marL="457200" lvl="0" indent="-349250" algn="l" rtl="0">
              <a:spcBef>
                <a:spcPts val="0"/>
              </a:spcBef>
              <a:spcAft>
                <a:spcPts val="0"/>
              </a:spcAft>
              <a:buSzPts val="1900"/>
              <a:buChar char="-"/>
            </a:pPr>
            <a:r>
              <a:rPr lang="en" sz="1900" dirty="0"/>
              <a:t>Don’t worry about class imbalance. Your test set should represent scenarios you will naturally observe.</a:t>
            </a:r>
            <a:endParaRPr sz="1900" dirty="0"/>
          </a:p>
          <a:p>
            <a:pPr marL="107950" lvl="0" indent="0" algn="l" rtl="0">
              <a:spcBef>
                <a:spcPts val="0"/>
              </a:spcBef>
              <a:spcAft>
                <a:spcPts val="0"/>
              </a:spcAft>
              <a:buSzPts val="1900"/>
              <a:buNone/>
            </a:pPr>
            <a:r>
              <a:rPr lang="en" sz="1900" dirty="0"/>
              <a:t>2) Use cross validation on the training data (the </a:t>
            </a:r>
            <a:r>
              <a:rPr lang="en" sz="1900" dirty="0" err="1"/>
              <a:t>nonsequestered</a:t>
            </a:r>
            <a:r>
              <a:rPr lang="en" sz="1900" dirty="0"/>
              <a:t> part) to fine tune your hyper-parameters.</a:t>
            </a:r>
            <a:endParaRPr sz="1900" dirty="0"/>
          </a:p>
          <a:p>
            <a:pPr marL="107950" lvl="0" indent="0" algn="l" rtl="0">
              <a:spcBef>
                <a:spcPts val="0"/>
              </a:spcBef>
              <a:spcAft>
                <a:spcPts val="0"/>
              </a:spcAft>
              <a:buSzPts val="1900"/>
              <a:buNone/>
            </a:pPr>
            <a:r>
              <a:rPr lang="en" sz="1900" dirty="0"/>
              <a:t>3) Publish your model’s performance on the sequestered test data.</a:t>
            </a:r>
            <a:endParaRPr sz="1900" dirty="0"/>
          </a:p>
        </p:txBody>
      </p:sp>
      <p:sp>
        <p:nvSpPr>
          <p:cNvPr id="2" name="Marcador de número de diapositiva 1">
            <a:extLst>
              <a:ext uri="{FF2B5EF4-FFF2-40B4-BE49-F238E27FC236}">
                <a16:creationId xmlns:a16="http://schemas.microsoft.com/office/drawing/2014/main" id="{4353854A-7E7B-255A-544F-E3BC223187C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27</a:t>
            </a:fld>
            <a:endParaRPr lang="es-MX"/>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What not to do: Pollute the Test Set During Hyperparameter Tuning</a:t>
            </a:r>
            <a:endParaRPr dirty="0"/>
          </a:p>
        </p:txBody>
      </p:sp>
      <p:sp>
        <p:nvSpPr>
          <p:cNvPr id="187" name="Google Shape;187;p29"/>
          <p:cNvSpPr txBox="1">
            <a:spLocks noGrp="1"/>
          </p:cNvSpPr>
          <p:nvPr>
            <p:ph type="body" idx="1"/>
          </p:nvPr>
        </p:nvSpPr>
        <p:spPr>
          <a:xfrm>
            <a:off x="729450" y="2231275"/>
            <a:ext cx="80103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A common mistake is to tune hyperparameters (e.g. the machine learning method and fitting parameters of those methods) on the entire dataset, but create the model on the training set.</a:t>
            </a:r>
            <a:endParaRPr sz="1800" dirty="0"/>
          </a:p>
          <a:p>
            <a:pPr marL="0" lvl="0" indent="0" algn="l" rtl="0">
              <a:spcBef>
                <a:spcPts val="1200"/>
              </a:spcBef>
              <a:spcAft>
                <a:spcPts val="0"/>
              </a:spcAft>
              <a:buNone/>
            </a:pPr>
            <a:r>
              <a:rPr lang="en" sz="1800" dirty="0"/>
              <a:t>The results that researchers report is the summary of the optimized model.</a:t>
            </a:r>
            <a:endParaRPr sz="1800" dirty="0"/>
          </a:p>
          <a:p>
            <a:pPr marL="0" lvl="0" indent="0" algn="l" rtl="0">
              <a:spcBef>
                <a:spcPts val="1200"/>
              </a:spcBef>
              <a:spcAft>
                <a:spcPts val="1200"/>
              </a:spcAft>
              <a:buNone/>
            </a:pPr>
            <a:r>
              <a:rPr lang="en" sz="1800" dirty="0"/>
              <a:t>But this is deceptive. The hyperparameters are trained on the test data, so overstate the predictive power. “Polluting the test set” </a:t>
            </a:r>
            <a:endParaRPr sz="1400" dirty="0"/>
          </a:p>
        </p:txBody>
      </p:sp>
      <p:sp>
        <p:nvSpPr>
          <p:cNvPr id="2" name="Marcador de número de diapositiva 1">
            <a:extLst>
              <a:ext uri="{FF2B5EF4-FFF2-40B4-BE49-F238E27FC236}">
                <a16:creationId xmlns:a16="http://schemas.microsoft.com/office/drawing/2014/main" id="{EB02402B-D089-F69B-C0B4-56941BBD424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28</a:t>
            </a:fld>
            <a:endParaRPr lang="es-MX"/>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1"/>
          <p:cNvSpPr txBox="1">
            <a:spLocks noGrp="1"/>
          </p:cNvSpPr>
          <p:nvPr>
            <p:ph type="title"/>
          </p:nvPr>
        </p:nvSpPr>
        <p:spPr>
          <a:xfrm>
            <a:off x="729450" y="1318650"/>
            <a:ext cx="38010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140" dirty="0"/>
              <a:t>Alternative: cross-validation approach without hyperparameter tuning</a:t>
            </a:r>
            <a:endParaRPr sz="2140" dirty="0"/>
          </a:p>
        </p:txBody>
      </p:sp>
      <p:sp>
        <p:nvSpPr>
          <p:cNvPr id="199" name="Google Shape;199;p31"/>
          <p:cNvSpPr txBox="1">
            <a:spLocks noGrp="1"/>
          </p:cNvSpPr>
          <p:nvPr>
            <p:ph type="body" idx="1"/>
          </p:nvPr>
        </p:nvSpPr>
        <p:spPr>
          <a:xfrm>
            <a:off x="686100" y="2571750"/>
            <a:ext cx="3887700" cy="2261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800" dirty="0"/>
              <a:t>Instead of splitting the data into specific portions, randomly select perform 80/20 split 100 times. You will cover all points and get a distribution of metrics (here, f-scores).</a:t>
            </a:r>
            <a:endParaRPr sz="1800" dirty="0"/>
          </a:p>
        </p:txBody>
      </p:sp>
      <p:pic>
        <p:nvPicPr>
          <p:cNvPr id="200" name="Google Shape;200;p31"/>
          <p:cNvPicPr preferRelativeResize="0"/>
          <p:nvPr/>
        </p:nvPicPr>
        <p:blipFill>
          <a:blip r:embed="rId3">
            <a:alphaModFix/>
          </a:blip>
          <a:stretch>
            <a:fillRect/>
          </a:stretch>
        </p:blipFill>
        <p:spPr>
          <a:xfrm>
            <a:off x="4617276" y="1341162"/>
            <a:ext cx="3800875" cy="3736525"/>
          </a:xfrm>
          <a:prstGeom prst="rect">
            <a:avLst/>
          </a:prstGeom>
          <a:noFill/>
          <a:ln>
            <a:noFill/>
          </a:ln>
        </p:spPr>
      </p:pic>
      <p:sp>
        <p:nvSpPr>
          <p:cNvPr id="2" name="Marcador de número de diapositiva 1">
            <a:extLst>
              <a:ext uri="{FF2B5EF4-FFF2-40B4-BE49-F238E27FC236}">
                <a16:creationId xmlns:a16="http://schemas.microsoft.com/office/drawing/2014/main" id="{6565BF1F-0DD2-4AC1-6975-C3500915DD8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29</a:t>
            </a:fld>
            <a:endParaRPr lang="es-MX"/>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Workflow</a:t>
            </a:r>
            <a:endParaRPr dirty="0"/>
          </a:p>
        </p:txBody>
      </p:sp>
      <p:sp>
        <p:nvSpPr>
          <p:cNvPr id="105" name="Google Shape;105;p16"/>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fontScale="92500" lnSpcReduction="20000"/>
          </a:bodyPr>
          <a:lstStyle/>
          <a:p>
            <a:pPr marL="457200" lvl="0" indent="-342900" algn="l" rtl="0">
              <a:spcBef>
                <a:spcPts val="0"/>
              </a:spcBef>
              <a:spcAft>
                <a:spcPts val="0"/>
              </a:spcAft>
              <a:buSzPts val="1800"/>
              <a:buAutoNum type="arabicParenR"/>
            </a:pPr>
            <a:r>
              <a:rPr lang="en-US" sz="1800" dirty="0"/>
              <a:t>Data preparation (format the data, normalize if necessary, and handle missing data)</a:t>
            </a:r>
            <a:endParaRPr sz="1800" dirty="0"/>
          </a:p>
          <a:p>
            <a:pPr marL="457200" lvl="0" indent="-342900" algn="l" rtl="0">
              <a:spcBef>
                <a:spcPts val="0"/>
              </a:spcBef>
              <a:spcAft>
                <a:spcPts val="0"/>
              </a:spcAft>
              <a:buSzPts val="1800"/>
              <a:buAutoNum type="arabicParenR"/>
            </a:pPr>
            <a:r>
              <a:rPr lang="en-US" sz="1800" dirty="0"/>
              <a:t>Analysis (could be simple measurement or machine learning)</a:t>
            </a:r>
            <a:endParaRPr sz="1800" dirty="0"/>
          </a:p>
          <a:p>
            <a:pPr marL="457200" lvl="0" indent="-342900" algn="l" rtl="0">
              <a:spcBef>
                <a:spcPts val="0"/>
              </a:spcBef>
              <a:spcAft>
                <a:spcPts val="0"/>
              </a:spcAft>
              <a:buSzPts val="1800"/>
              <a:buAutoNum type="arabicParenR"/>
            </a:pPr>
            <a:r>
              <a:rPr lang="en" sz="1800" dirty="0"/>
              <a:t>Statistical evaluation:</a:t>
            </a:r>
          </a:p>
          <a:p>
            <a:pPr lvl="1" indent="-342900">
              <a:buSzPts val="1800"/>
              <a:buAutoNum type="arabicParenR"/>
            </a:pPr>
            <a:r>
              <a:rPr lang="en-US" sz="1600" dirty="0"/>
              <a:t>Figure of merit (e.g. accuracy, f1-score, root mean squared error)</a:t>
            </a:r>
          </a:p>
          <a:p>
            <a:pPr lvl="1" indent="-342900">
              <a:buSzPts val="1800"/>
              <a:buAutoNum type="arabicParenR"/>
            </a:pPr>
            <a:r>
              <a:rPr lang="en-US" sz="1600" dirty="0"/>
              <a:t>Paired vs. unpaired test</a:t>
            </a:r>
          </a:p>
          <a:p>
            <a:pPr lvl="1" indent="-342900">
              <a:buSzPts val="1800"/>
              <a:buAutoNum type="arabicParenR"/>
            </a:pPr>
            <a:r>
              <a:rPr lang="en-US" sz="1600" dirty="0"/>
              <a:t>Correction for multiple testing.</a:t>
            </a:r>
          </a:p>
          <a:p>
            <a:pPr indent="-342900">
              <a:buSzPts val="1800"/>
              <a:buAutoNum type="arabicParenR"/>
            </a:pPr>
            <a:r>
              <a:rPr lang="en-US" sz="1800" dirty="0"/>
              <a:t>Find important features</a:t>
            </a:r>
          </a:p>
          <a:p>
            <a:pPr lvl="1" indent="-342900">
              <a:buSzPts val="1800"/>
              <a:buAutoNum type="arabicParenR"/>
            </a:pPr>
            <a:endParaRPr lang="en" sz="1600" dirty="0"/>
          </a:p>
          <a:p>
            <a:pPr marL="457200" lvl="0" indent="-342900" algn="l" rtl="0">
              <a:spcBef>
                <a:spcPts val="0"/>
              </a:spcBef>
              <a:spcAft>
                <a:spcPts val="0"/>
              </a:spcAft>
              <a:buSzPts val="1800"/>
              <a:buAutoNum type="arabicParenR"/>
            </a:pPr>
            <a:endParaRPr sz="1800" dirty="0"/>
          </a:p>
        </p:txBody>
      </p:sp>
      <p:sp>
        <p:nvSpPr>
          <p:cNvPr id="2" name="Marcador de número de diapositiva 1">
            <a:extLst>
              <a:ext uri="{FF2B5EF4-FFF2-40B4-BE49-F238E27FC236}">
                <a16:creationId xmlns:a16="http://schemas.microsoft.com/office/drawing/2014/main" id="{4B3D2A88-F625-AF52-F749-E5B7428693E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a:t>
            </a:fld>
            <a:endParaRPr lang="es-MX"/>
          </a:p>
        </p:txBody>
      </p:sp>
    </p:spTree>
    <p:extLst>
      <p:ext uri="{BB962C8B-B14F-4D97-AF65-F5344CB8AC3E}">
        <p14:creationId xmlns:p14="http://schemas.microsoft.com/office/powerpoint/2010/main" val="1906975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Show figures from book for each method p. 26ff or..</a:t>
            </a:r>
            <a:endParaRPr dirty="0"/>
          </a:p>
        </p:txBody>
      </p:sp>
      <p:sp>
        <p:nvSpPr>
          <p:cNvPr id="187" name="Google Shape;187;p29"/>
          <p:cNvSpPr txBox="1">
            <a:spLocks noGrp="1"/>
          </p:cNvSpPr>
          <p:nvPr>
            <p:ph type="body" idx="1"/>
          </p:nvPr>
        </p:nvSpPr>
        <p:spPr>
          <a:xfrm>
            <a:off x="729450" y="1853850"/>
            <a:ext cx="8002174" cy="2610574"/>
          </a:xfrm>
          <a:prstGeom prst="rect">
            <a:avLst/>
          </a:prstGeom>
        </p:spPr>
        <p:txBody>
          <a:bodyPr spcFirstLastPara="1" wrap="square" lIns="91425" tIns="91425" rIns="91425" bIns="91425" anchor="t" anchorCtr="0">
            <a:noAutofit/>
          </a:bodyPr>
          <a:lstStyle/>
          <a:p>
            <a:pPr marL="0" indent="0">
              <a:buNone/>
            </a:pPr>
            <a:r>
              <a:rPr lang="en-US" sz="1800" dirty="0"/>
              <a:t>Logistic regression</a:t>
            </a:r>
            <a:br>
              <a:rPr lang="en-US" sz="1800" dirty="0"/>
            </a:br>
            <a:r>
              <a:rPr lang="en-US" sz="1800" dirty="0"/>
              <a:t>(https://</a:t>
            </a:r>
            <a:r>
              <a:rPr lang="en-US" sz="1800" dirty="0" err="1"/>
              <a:t>en.wikipedia.org</a:t>
            </a:r>
            <a:r>
              <a:rPr lang="en-US" sz="1800" dirty="0"/>
              <a:t>/wiki/</a:t>
            </a:r>
            <a:r>
              <a:rPr lang="en-US" sz="1800" dirty="0" err="1"/>
              <a:t>Logistic_regression</a:t>
            </a:r>
            <a:r>
              <a:rPr lang="en-US" sz="1800" dirty="0"/>
              <a:t>)</a:t>
            </a:r>
            <a:endParaRPr lang="en-US" sz="1400" dirty="0"/>
          </a:p>
          <a:p>
            <a:pPr marL="0" indent="0">
              <a:buNone/>
            </a:pPr>
            <a:r>
              <a:rPr lang="en-US" sz="1800" dirty="0"/>
              <a:t>Decision tree (</a:t>
            </a:r>
            <a:r>
              <a:rPr lang="en-US" sz="1400" dirty="0">
                <a:hlinkClick r:id="rId3"/>
              </a:rPr>
              <a:t>https://www.geeksforgeeks.org/decision-tree-introduction-example/</a:t>
            </a:r>
            <a:r>
              <a:rPr lang="en-US" sz="1400" dirty="0"/>
              <a:t> </a:t>
            </a:r>
            <a:r>
              <a:rPr lang="en-US" sz="1800" dirty="0"/>
              <a:t> dynamic decision trees: </a:t>
            </a:r>
          </a:p>
          <a:p>
            <a:pPr marL="0" indent="0">
              <a:buNone/>
            </a:pPr>
            <a:r>
              <a:rPr lang="en-US" sz="1400" dirty="0"/>
              <a:t>https://</a:t>
            </a:r>
            <a:r>
              <a:rPr lang="en-US" sz="1400" dirty="0" err="1"/>
              <a:t>ethan-delgado.github.io</a:t>
            </a:r>
            <a:r>
              <a:rPr lang="en-US" sz="1400" dirty="0"/>
              <a:t>/</a:t>
            </a:r>
            <a:r>
              <a:rPr lang="en-US" sz="1400" dirty="0" err="1"/>
              <a:t>DynamicDecisionTree.github.io</a:t>
            </a:r>
            <a:r>
              <a:rPr lang="en-US" sz="1400" dirty="0"/>
              <a:t>/templates/</a:t>
            </a:r>
            <a:r>
              <a:rPr lang="en-US" sz="1400" dirty="0" err="1"/>
              <a:t>index.html</a:t>
            </a:r>
            <a:r>
              <a:rPr lang="en-US" sz="1800" dirty="0"/>
              <a:t>)</a:t>
            </a:r>
          </a:p>
          <a:p>
            <a:pPr marL="0" lvl="0" indent="0" algn="l" rtl="0">
              <a:spcBef>
                <a:spcPts val="0"/>
              </a:spcBef>
              <a:spcAft>
                <a:spcPts val="0"/>
              </a:spcAft>
              <a:buNone/>
            </a:pPr>
            <a:r>
              <a:rPr lang="en-US" sz="1800" dirty="0"/>
              <a:t>Random forest</a:t>
            </a:r>
          </a:p>
          <a:p>
            <a:pPr marL="0" lvl="0" indent="0" algn="l" rtl="0">
              <a:spcBef>
                <a:spcPts val="0"/>
              </a:spcBef>
              <a:spcAft>
                <a:spcPts val="0"/>
              </a:spcAft>
              <a:buNone/>
            </a:pPr>
            <a:r>
              <a:rPr lang="en-US" sz="1800" dirty="0"/>
              <a:t>Support Vector Machines (https://</a:t>
            </a:r>
            <a:r>
              <a:rPr lang="en-US" sz="1800" dirty="0" err="1"/>
              <a:t>en.wikipedia.org</a:t>
            </a:r>
            <a:r>
              <a:rPr lang="en-US" sz="1800" dirty="0"/>
              <a:t>/wiki/</a:t>
            </a:r>
            <a:r>
              <a:rPr lang="en-US" sz="1800" dirty="0" err="1"/>
              <a:t>Support_vector_machine</a:t>
            </a:r>
            <a:r>
              <a:rPr lang="en-US" sz="1800" dirty="0"/>
              <a:t>)</a:t>
            </a:r>
          </a:p>
        </p:txBody>
      </p:sp>
      <p:sp>
        <p:nvSpPr>
          <p:cNvPr id="2" name="Marcador de número de diapositiva 1">
            <a:extLst>
              <a:ext uri="{FF2B5EF4-FFF2-40B4-BE49-F238E27FC236}">
                <a16:creationId xmlns:a16="http://schemas.microsoft.com/office/drawing/2014/main" id="{D569E3C4-2C8C-D470-7B27-7C01EE089BB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30</a:t>
            </a:fld>
            <a:endParaRPr lang="es-MX"/>
          </a:p>
        </p:txBody>
      </p:sp>
    </p:spTree>
    <p:extLst>
      <p:ext uri="{BB962C8B-B14F-4D97-AF65-F5344CB8AC3E}">
        <p14:creationId xmlns:p14="http://schemas.microsoft.com/office/powerpoint/2010/main" val="1542901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Difference between Training and Testing F-score</a:t>
            </a:r>
            <a:endParaRPr/>
          </a:p>
        </p:txBody>
      </p:sp>
      <p:sp>
        <p:nvSpPr>
          <p:cNvPr id="206" name="Google Shape;206;p32"/>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800"/>
              <a:t>Training score and Testing score should be very close. If your training score is significantly higher than testing score, than you most likely are overfitting.</a:t>
            </a:r>
            <a:endParaRPr sz="1800"/>
          </a:p>
        </p:txBody>
      </p:sp>
      <p:pic>
        <p:nvPicPr>
          <p:cNvPr id="207" name="Google Shape;207;p32"/>
          <p:cNvPicPr preferRelativeResize="0"/>
          <p:nvPr/>
        </p:nvPicPr>
        <p:blipFill>
          <a:blip r:embed="rId3">
            <a:alphaModFix/>
          </a:blip>
          <a:stretch>
            <a:fillRect/>
          </a:stretch>
        </p:blipFill>
        <p:spPr>
          <a:xfrm>
            <a:off x="1586771" y="2910625"/>
            <a:ext cx="5608009" cy="1931150"/>
          </a:xfrm>
          <a:prstGeom prst="rect">
            <a:avLst/>
          </a:prstGeom>
          <a:noFill/>
          <a:ln>
            <a:noFill/>
          </a:ln>
        </p:spPr>
      </p:pic>
      <p:sp>
        <p:nvSpPr>
          <p:cNvPr id="2" name="Marcador de número de diapositiva 1">
            <a:extLst>
              <a:ext uri="{FF2B5EF4-FFF2-40B4-BE49-F238E27FC236}">
                <a16:creationId xmlns:a16="http://schemas.microsoft.com/office/drawing/2014/main" id="{9C9E51E8-F17B-3489-1E69-F7293A0BD23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31</a:t>
            </a:fld>
            <a:endParaRPr lang="es-MX"/>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Dealing with missing data</a:t>
            </a:r>
            <a:endParaRPr/>
          </a:p>
        </p:txBody>
      </p:sp>
      <p:sp>
        <p:nvSpPr>
          <p:cNvPr id="213" name="Google Shape;213;p33"/>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arenR"/>
            </a:pPr>
            <a:r>
              <a:rPr lang="en" sz="1800" dirty="0"/>
              <a:t>Remove any rows that have missing data</a:t>
            </a:r>
            <a:endParaRPr sz="1800" dirty="0"/>
          </a:p>
          <a:p>
            <a:pPr marL="457200" lvl="0" indent="-342900" algn="l" rtl="0">
              <a:spcBef>
                <a:spcPts val="0"/>
              </a:spcBef>
              <a:spcAft>
                <a:spcPts val="0"/>
              </a:spcAft>
              <a:buSzPts val="1800"/>
              <a:buAutoNum type="arabicParenR"/>
            </a:pPr>
            <a:r>
              <a:rPr lang="en" sz="1800" dirty="0"/>
              <a:t>Impute by replacing nulls by the median value for the feature.</a:t>
            </a:r>
            <a:endParaRPr sz="1800" dirty="0"/>
          </a:p>
        </p:txBody>
      </p:sp>
      <p:pic>
        <p:nvPicPr>
          <p:cNvPr id="214" name="Google Shape;214;p33"/>
          <p:cNvPicPr preferRelativeResize="0"/>
          <p:nvPr/>
        </p:nvPicPr>
        <p:blipFill>
          <a:blip r:embed="rId3">
            <a:alphaModFix/>
          </a:blip>
          <a:stretch>
            <a:fillRect/>
          </a:stretch>
        </p:blipFill>
        <p:spPr>
          <a:xfrm>
            <a:off x="995875" y="2800350"/>
            <a:ext cx="6949350" cy="1935425"/>
          </a:xfrm>
          <a:prstGeom prst="rect">
            <a:avLst/>
          </a:prstGeom>
          <a:noFill/>
          <a:ln>
            <a:noFill/>
          </a:ln>
        </p:spPr>
      </p:pic>
      <p:sp>
        <p:nvSpPr>
          <p:cNvPr id="2" name="Marcador de número de diapositiva 1">
            <a:extLst>
              <a:ext uri="{FF2B5EF4-FFF2-40B4-BE49-F238E27FC236}">
                <a16:creationId xmlns:a16="http://schemas.microsoft.com/office/drawing/2014/main" id="{D6514CBF-4EA5-A3A3-1D58-056496593F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32</a:t>
            </a:fld>
            <a:endParaRPr lang="es-MX"/>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What to Notice About Previous Table</a:t>
            </a:r>
            <a:endParaRPr dirty="0"/>
          </a:p>
        </p:txBody>
      </p:sp>
      <p:sp>
        <p:nvSpPr>
          <p:cNvPr id="187" name="Google Shape;187;p29"/>
          <p:cNvSpPr txBox="1">
            <a:spLocks noGrp="1"/>
          </p:cNvSpPr>
          <p:nvPr>
            <p:ph type="body" idx="1"/>
          </p:nvPr>
        </p:nvSpPr>
        <p:spPr>
          <a:xfrm>
            <a:off x="729450" y="2231275"/>
            <a:ext cx="8010300" cy="2261100"/>
          </a:xfrm>
          <a:prstGeom prst="rect">
            <a:avLst/>
          </a:prstGeom>
        </p:spPr>
        <p:txBody>
          <a:bodyPr spcFirstLastPara="1" wrap="square" lIns="91425" tIns="91425" rIns="91425" bIns="91425" anchor="t" anchorCtr="0">
            <a:noAutofit/>
          </a:bodyPr>
          <a:lstStyle/>
          <a:p>
            <a:pPr marL="0" indent="0">
              <a:buNone/>
            </a:pPr>
            <a:r>
              <a:rPr lang="en-US" sz="1800" dirty="0"/>
              <a:t>Random forests give the best results and are most robust to missing data.</a:t>
            </a:r>
          </a:p>
          <a:p>
            <a:pPr marL="0" indent="0">
              <a:buNone/>
            </a:pPr>
            <a:r>
              <a:rPr lang="en-US" sz="1800" dirty="0"/>
              <a:t>All methods do better when imputing missing data than when removing cells that contain missing data.</a:t>
            </a:r>
          </a:p>
        </p:txBody>
      </p:sp>
      <p:sp>
        <p:nvSpPr>
          <p:cNvPr id="2" name="Marcador de número de diapositiva 1">
            <a:extLst>
              <a:ext uri="{FF2B5EF4-FFF2-40B4-BE49-F238E27FC236}">
                <a16:creationId xmlns:a16="http://schemas.microsoft.com/office/drawing/2014/main" id="{39E802DB-F3DB-511F-C2E4-64D5C974F40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33</a:t>
            </a:fld>
            <a:endParaRPr lang="es-MX"/>
          </a:p>
        </p:txBody>
      </p:sp>
    </p:spTree>
    <p:extLst>
      <p:ext uri="{BB962C8B-B14F-4D97-AF65-F5344CB8AC3E}">
        <p14:creationId xmlns:p14="http://schemas.microsoft.com/office/powerpoint/2010/main" val="3050311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Feature Selection</a:t>
            </a:r>
            <a:endParaRPr/>
          </a:p>
        </p:txBody>
      </p:sp>
      <p:sp>
        <p:nvSpPr>
          <p:cNvPr id="220" name="Google Shape;220;p34"/>
          <p:cNvSpPr txBox="1">
            <a:spLocks noGrp="1"/>
          </p:cNvSpPr>
          <p:nvPr>
            <p:ph type="body" idx="1"/>
          </p:nvPr>
        </p:nvSpPr>
        <p:spPr>
          <a:xfrm>
            <a:off x="729450" y="1697875"/>
            <a:ext cx="7688700" cy="2261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800" dirty="0"/>
              <a:t>How important is it to remove redundant features? (correlation heatmap)</a:t>
            </a:r>
            <a:endParaRPr sz="1800" dirty="0"/>
          </a:p>
        </p:txBody>
      </p:sp>
      <p:pic>
        <p:nvPicPr>
          <p:cNvPr id="221" name="Google Shape;221;p34"/>
          <p:cNvPicPr preferRelativeResize="0"/>
          <p:nvPr/>
        </p:nvPicPr>
        <p:blipFill rotWithShape="1">
          <a:blip r:embed="rId3">
            <a:alphaModFix/>
          </a:blip>
          <a:srcRect b="27272"/>
          <a:stretch/>
        </p:blipFill>
        <p:spPr>
          <a:xfrm>
            <a:off x="143600" y="2118150"/>
            <a:ext cx="4749001" cy="3025349"/>
          </a:xfrm>
          <a:prstGeom prst="rect">
            <a:avLst/>
          </a:prstGeom>
          <a:noFill/>
          <a:ln>
            <a:noFill/>
          </a:ln>
        </p:spPr>
      </p:pic>
      <p:pic>
        <p:nvPicPr>
          <p:cNvPr id="222" name="Google Shape;222;p34"/>
          <p:cNvPicPr preferRelativeResize="0"/>
          <p:nvPr/>
        </p:nvPicPr>
        <p:blipFill rotWithShape="1">
          <a:blip r:embed="rId4">
            <a:alphaModFix/>
          </a:blip>
          <a:srcRect b="31436"/>
          <a:stretch/>
        </p:blipFill>
        <p:spPr>
          <a:xfrm>
            <a:off x="4143797" y="2194350"/>
            <a:ext cx="5076403" cy="2960301"/>
          </a:xfrm>
          <a:prstGeom prst="rect">
            <a:avLst/>
          </a:prstGeom>
          <a:noFill/>
          <a:ln>
            <a:noFill/>
          </a:ln>
        </p:spPr>
      </p:pic>
      <p:sp>
        <p:nvSpPr>
          <p:cNvPr id="2" name="Marcador de número de diapositiva 1">
            <a:extLst>
              <a:ext uri="{FF2B5EF4-FFF2-40B4-BE49-F238E27FC236}">
                <a16:creationId xmlns:a16="http://schemas.microsoft.com/office/drawing/2014/main" id="{8DB54D13-DE4F-28BB-7B5C-23FA406DB30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34</a:t>
            </a:fld>
            <a:endParaRPr lang="es-MX"/>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SVM (support vector machine) benefits from feature reduction</a:t>
            </a:r>
            <a:endParaRPr dirty="0"/>
          </a:p>
        </p:txBody>
      </p:sp>
      <p:sp>
        <p:nvSpPr>
          <p:cNvPr id="228" name="Google Shape;228;p35"/>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29" name="Google Shape;229;p35"/>
          <p:cNvPicPr preferRelativeResize="0"/>
          <p:nvPr/>
        </p:nvPicPr>
        <p:blipFill>
          <a:blip r:embed="rId3">
            <a:alphaModFix/>
          </a:blip>
          <a:stretch>
            <a:fillRect/>
          </a:stretch>
        </p:blipFill>
        <p:spPr>
          <a:xfrm>
            <a:off x="1462616" y="2478703"/>
            <a:ext cx="6218758" cy="1861275"/>
          </a:xfrm>
          <a:prstGeom prst="rect">
            <a:avLst/>
          </a:prstGeom>
          <a:noFill/>
          <a:ln>
            <a:noFill/>
          </a:ln>
        </p:spPr>
      </p:pic>
      <p:sp>
        <p:nvSpPr>
          <p:cNvPr id="2" name="Marcador de número de diapositiva 1">
            <a:extLst>
              <a:ext uri="{FF2B5EF4-FFF2-40B4-BE49-F238E27FC236}">
                <a16:creationId xmlns:a16="http://schemas.microsoft.com/office/drawing/2014/main" id="{E507847B-C59B-1765-1538-631E83E5CF7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35</a:t>
            </a:fld>
            <a:endParaRPr lang="es-MX"/>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6"/>
          <p:cNvSpPr txBox="1">
            <a:spLocks noGrp="1"/>
          </p:cNvSpPr>
          <p:nvPr>
            <p:ph type="title"/>
          </p:nvPr>
        </p:nvSpPr>
        <p:spPr>
          <a:xfrm>
            <a:off x="729450" y="12424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RNA-seq example: Cystic Fibrosis</a:t>
            </a:r>
            <a:endParaRPr/>
          </a:p>
        </p:txBody>
      </p:sp>
      <p:sp>
        <p:nvSpPr>
          <p:cNvPr id="235" name="Google Shape;235;p36"/>
          <p:cNvSpPr txBox="1">
            <a:spLocks noGrp="1"/>
          </p:cNvSpPr>
          <p:nvPr>
            <p:ph type="body" idx="1"/>
          </p:nvPr>
        </p:nvSpPr>
        <p:spPr>
          <a:xfrm>
            <a:off x="729450" y="1774075"/>
            <a:ext cx="7688700" cy="27720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dirty="0"/>
              <a:t>20 healthy control</a:t>
            </a:r>
            <a:endParaRPr sz="1600" dirty="0"/>
          </a:p>
          <a:p>
            <a:pPr marL="457200" lvl="0" indent="-330200" algn="l" rtl="0">
              <a:spcBef>
                <a:spcPts val="0"/>
              </a:spcBef>
              <a:spcAft>
                <a:spcPts val="0"/>
              </a:spcAft>
              <a:buSzPts val="1600"/>
              <a:buChar char="-"/>
            </a:pPr>
            <a:r>
              <a:rPr lang="en" sz="1600" dirty="0"/>
              <a:t>20 with cystic fibrosis</a:t>
            </a:r>
            <a:endParaRPr sz="1600" dirty="0"/>
          </a:p>
          <a:p>
            <a:pPr marL="457200" lvl="0" indent="-330200" algn="l" rtl="0">
              <a:spcBef>
                <a:spcPts val="0"/>
              </a:spcBef>
              <a:spcAft>
                <a:spcPts val="0"/>
              </a:spcAft>
              <a:buSzPts val="1600"/>
              <a:buChar char="-"/>
            </a:pPr>
            <a:r>
              <a:rPr lang="en" sz="1600" dirty="0"/>
              <a:t>20 with cystic fibrosis after medication</a:t>
            </a:r>
            <a:endParaRPr sz="1600" dirty="0"/>
          </a:p>
          <a:p>
            <a:pPr marL="0" lvl="0" indent="0" algn="l" rtl="0">
              <a:spcBef>
                <a:spcPts val="1200"/>
              </a:spcBef>
              <a:spcAft>
                <a:spcPts val="0"/>
              </a:spcAft>
              <a:buNone/>
            </a:pPr>
            <a:r>
              <a:rPr lang="en" sz="1600" dirty="0"/>
              <a:t>Workflow</a:t>
            </a:r>
            <a:endParaRPr sz="1600" dirty="0"/>
          </a:p>
          <a:p>
            <a:pPr marL="457200" lvl="0" indent="-330200" algn="l" rtl="0">
              <a:spcBef>
                <a:spcPts val="1200"/>
              </a:spcBef>
              <a:spcAft>
                <a:spcPts val="0"/>
              </a:spcAft>
              <a:buSzPts val="1600"/>
              <a:buChar char="-"/>
            </a:pPr>
            <a:r>
              <a:rPr lang="en" sz="1600" dirty="0"/>
              <a:t>Normalize using </a:t>
            </a:r>
            <a:r>
              <a:rPr lang="en" sz="1600" dirty="0" err="1"/>
              <a:t>cpm</a:t>
            </a:r>
            <a:r>
              <a:rPr lang="en" sz="1600" dirty="0"/>
              <a:t> (count per million) giving relative proportions of genes</a:t>
            </a:r>
            <a:endParaRPr sz="1600" dirty="0"/>
          </a:p>
          <a:p>
            <a:pPr marL="457200" lvl="0" indent="-330200" algn="l" rtl="0">
              <a:spcBef>
                <a:spcPts val="0"/>
              </a:spcBef>
              <a:spcAft>
                <a:spcPts val="0"/>
              </a:spcAft>
              <a:buSzPts val="1600"/>
              <a:buChar char="-"/>
            </a:pPr>
            <a:r>
              <a:rPr lang="en" sz="1600" dirty="0"/>
              <a:t>Remove </a:t>
            </a:r>
            <a:r>
              <a:rPr lang="en-US" sz="1600" dirty="0"/>
              <a:t>genes having low normalized counts (low expression)</a:t>
            </a:r>
            <a:endParaRPr sz="1600" dirty="0"/>
          </a:p>
          <a:p>
            <a:pPr marL="457200" lvl="0" indent="-330200" algn="l" rtl="0">
              <a:spcBef>
                <a:spcPts val="0"/>
              </a:spcBef>
              <a:spcAft>
                <a:spcPts val="0"/>
              </a:spcAft>
              <a:buSzPts val="1600"/>
              <a:buChar char="-"/>
            </a:pPr>
            <a:r>
              <a:rPr lang="en" sz="1600" dirty="0"/>
              <a:t>Use shuffle for all genes to determine differentially expressed genes and bootstrap for confidence intervals.</a:t>
            </a:r>
            <a:endParaRPr sz="1600" dirty="0"/>
          </a:p>
          <a:p>
            <a:pPr marL="457200" lvl="0" indent="-330200" algn="l" rtl="0">
              <a:spcBef>
                <a:spcPts val="0"/>
              </a:spcBef>
              <a:spcAft>
                <a:spcPts val="0"/>
              </a:spcAft>
              <a:buSzPts val="1600"/>
              <a:buChar char="-"/>
            </a:pPr>
            <a:r>
              <a:rPr lang="en" sz="1600" dirty="0"/>
              <a:t>Multiple hypothesis testing</a:t>
            </a:r>
            <a:endParaRPr sz="1600" dirty="0"/>
          </a:p>
          <a:p>
            <a:pPr marL="457200" lvl="0" indent="-330200" algn="l" rtl="0">
              <a:spcBef>
                <a:spcPts val="0"/>
              </a:spcBef>
              <a:spcAft>
                <a:spcPts val="0"/>
              </a:spcAft>
              <a:buSzPts val="1600"/>
              <a:buChar char="-"/>
            </a:pPr>
            <a:r>
              <a:rPr lang="en" sz="1600" dirty="0"/>
              <a:t>Predictive modeling  using top 10 genes</a:t>
            </a:r>
            <a:endParaRPr sz="1600" dirty="0"/>
          </a:p>
        </p:txBody>
      </p:sp>
      <p:sp>
        <p:nvSpPr>
          <p:cNvPr id="2" name="Marcador de número de diapositiva 1">
            <a:extLst>
              <a:ext uri="{FF2B5EF4-FFF2-40B4-BE49-F238E27FC236}">
                <a16:creationId xmlns:a16="http://schemas.microsoft.com/office/drawing/2014/main" id="{819A2C0A-2043-453C-9213-769E044C801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36</a:t>
            </a:fld>
            <a:endParaRPr lang="es-MX"/>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Correcting for Multiple Testing: Bonferroni correction</a:t>
            </a:r>
            <a:endParaRPr dirty="0"/>
          </a:p>
        </p:txBody>
      </p:sp>
      <p:sp>
        <p:nvSpPr>
          <p:cNvPr id="241" name="Google Shape;241;p3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1200"/>
              </a:spcAft>
              <a:buNone/>
            </a:pPr>
            <a:r>
              <a:rPr lang="en" sz="1800" dirty="0"/>
              <a:t>Basic problem: If you test enough genes, some will have a low p-value even if disease status doesn’t matter.</a:t>
            </a:r>
          </a:p>
          <a:p>
            <a:pPr marL="0" lvl="0" indent="0" algn="l" rtl="0">
              <a:spcBef>
                <a:spcPts val="0"/>
              </a:spcBef>
              <a:spcAft>
                <a:spcPts val="1200"/>
              </a:spcAft>
              <a:buNone/>
            </a:pPr>
            <a:r>
              <a:rPr lang="en" sz="1800" dirty="0"/>
              <a:t>Don’t w</a:t>
            </a:r>
            <a:r>
              <a:rPr lang="es-MX" sz="1800" dirty="0"/>
              <a:t>an</a:t>
            </a:r>
            <a:r>
              <a:rPr lang="en" sz="1800" dirty="0"/>
              <a:t>t to think those genes are significantly changed. So we have to “correct” for multiple testing of say N genes.</a:t>
            </a:r>
          </a:p>
          <a:p>
            <a:pPr marL="0" lvl="0" indent="0" algn="l" rtl="0">
              <a:spcBef>
                <a:spcPts val="0"/>
              </a:spcBef>
              <a:spcAft>
                <a:spcPts val="1200"/>
              </a:spcAft>
              <a:buNone/>
            </a:pPr>
            <a:r>
              <a:rPr lang="en" sz="1800" dirty="0"/>
              <a:t>Bonferroni correction: instead of asking for a given gene’s expression to have p-value &lt; 0.05, ask for “significant” genes to have p-value &lt; 0.05/N. </a:t>
            </a:r>
            <a:endParaRPr sz="1800" dirty="0"/>
          </a:p>
        </p:txBody>
      </p:sp>
      <p:sp>
        <p:nvSpPr>
          <p:cNvPr id="2" name="Marcador de número de diapositiva 1">
            <a:extLst>
              <a:ext uri="{FF2B5EF4-FFF2-40B4-BE49-F238E27FC236}">
                <a16:creationId xmlns:a16="http://schemas.microsoft.com/office/drawing/2014/main" id="{84DDA1C2-E5CF-CFD5-8BF9-25640B23992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37</a:t>
            </a:fld>
            <a:endParaRPr lang="es-MX"/>
          </a:p>
        </p:txBody>
      </p:sp>
    </p:spTree>
    <p:extLst>
      <p:ext uri="{BB962C8B-B14F-4D97-AF65-F5344CB8AC3E}">
        <p14:creationId xmlns:p14="http://schemas.microsoft.com/office/powerpoint/2010/main" val="33473582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Unpaired test comparing healthy and cf patients</a:t>
            </a:r>
            <a:endParaRPr/>
          </a:p>
        </p:txBody>
      </p:sp>
      <p:sp>
        <p:nvSpPr>
          <p:cNvPr id="241" name="Google Shape;241;p3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800" dirty="0"/>
              <a:t>To obtain p-values that are low enough to be adjusted for multiple hypotheses testing, we had to perform 100,000 shuffle tests for each gene. 531 genes had 0 or 1 instance of difference in mean being greater than the observed value. FDR = false discovery rate; fraction of genes that may not be actually influenced by disease status among the 6,082.</a:t>
            </a:r>
            <a:endParaRPr sz="1800" dirty="0"/>
          </a:p>
        </p:txBody>
      </p:sp>
      <p:pic>
        <p:nvPicPr>
          <p:cNvPr id="242" name="Google Shape;242;p37"/>
          <p:cNvPicPr preferRelativeResize="0"/>
          <p:nvPr/>
        </p:nvPicPr>
        <p:blipFill>
          <a:blip r:embed="rId3">
            <a:alphaModFix/>
          </a:blip>
          <a:stretch>
            <a:fillRect/>
          </a:stretch>
        </p:blipFill>
        <p:spPr>
          <a:xfrm>
            <a:off x="395260" y="3741875"/>
            <a:ext cx="7945250" cy="1401625"/>
          </a:xfrm>
          <a:prstGeom prst="rect">
            <a:avLst/>
          </a:prstGeom>
          <a:noFill/>
          <a:ln>
            <a:noFill/>
          </a:ln>
        </p:spPr>
      </p:pic>
      <p:sp>
        <p:nvSpPr>
          <p:cNvPr id="2" name="Marcador de número de diapositiva 1">
            <a:extLst>
              <a:ext uri="{FF2B5EF4-FFF2-40B4-BE49-F238E27FC236}">
                <a16:creationId xmlns:a16="http://schemas.microsoft.com/office/drawing/2014/main" id="{FA7FBF4F-C80C-3367-0D02-4E9BDC93C6E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38</a:t>
            </a:fld>
            <a:endParaRPr lang="es-MX"/>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7"/>
          <p:cNvSpPr txBox="1">
            <a:spLocks noGrp="1"/>
          </p:cNvSpPr>
          <p:nvPr>
            <p:ph type="title"/>
          </p:nvPr>
        </p:nvSpPr>
        <p:spPr>
          <a:xfrm>
            <a:off x="729449" y="1318650"/>
            <a:ext cx="7961789"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False Discovery Rate (FDR): </a:t>
            </a:r>
            <a:r>
              <a:rPr lang="en" dirty="0" err="1"/>
              <a:t>Benjamani</a:t>
            </a:r>
            <a:r>
              <a:rPr lang="en" dirty="0"/>
              <a:t> Hochberg</a:t>
            </a:r>
            <a:endParaRPr dirty="0"/>
          </a:p>
        </p:txBody>
      </p:sp>
      <p:sp>
        <p:nvSpPr>
          <p:cNvPr id="241" name="Google Shape;241;p3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fontScale="92500" lnSpcReduction="20000"/>
          </a:bodyPr>
          <a:lstStyle/>
          <a:p>
            <a:r>
              <a:rPr lang="es-MX" sz="1600" dirty="0">
                <a:effectLst/>
                <a:latin typeface="Helvetica" pitchFamily="2" charset="0"/>
              </a:rPr>
              <a:t>List the individual gene p-values in ascending order, from smallest to largest. </a:t>
            </a:r>
          </a:p>
          <a:p>
            <a:r>
              <a:rPr lang="es-MX" sz="1600" dirty="0">
                <a:effectLst/>
                <a:latin typeface="Helvetica" pitchFamily="2" charset="0"/>
              </a:rPr>
              <a:t>The smallest p-value has a rank i = 1, the next smallest has i = 2, etc. </a:t>
            </a:r>
          </a:p>
          <a:p>
            <a:r>
              <a:rPr lang="es-MX" sz="1600" dirty="0">
                <a:effectLst/>
                <a:latin typeface="Helvetica" pitchFamily="2" charset="0"/>
              </a:rPr>
              <a:t>Compare each individual p-value to its Benjamini-Hochberg critical value, (i/m)Q, where i is the rank, m is the total number of tests (15,250, as above), and Q is the false discovery rate the user can tolerate, say 5%. </a:t>
            </a:r>
          </a:p>
          <a:p>
            <a:r>
              <a:rPr lang="es-MX" sz="1600" dirty="0">
                <a:effectLst/>
                <a:latin typeface="Helvetica" pitchFamily="2" charset="0"/>
              </a:rPr>
              <a:t>The gene associated with the largest p-value P that has P &lt; (i/m)Q should be included as should all of the genes associated with p-values less than P.</a:t>
            </a:r>
          </a:p>
          <a:p>
            <a:r>
              <a:rPr lang="es-MX" sz="1600" dirty="0">
                <a:latin typeface="Helvetica" pitchFamily="2" charset="0"/>
              </a:rPr>
              <a:t>Rewriting: Q &gt; (m/i)P, so FDR is always at least as large as greatest p-value being considered.</a:t>
            </a:r>
            <a:endParaRPr sz="1600" dirty="0"/>
          </a:p>
        </p:txBody>
      </p:sp>
      <p:sp>
        <p:nvSpPr>
          <p:cNvPr id="2" name="Marcador de número de diapositiva 1">
            <a:extLst>
              <a:ext uri="{FF2B5EF4-FFF2-40B4-BE49-F238E27FC236}">
                <a16:creationId xmlns:a16="http://schemas.microsoft.com/office/drawing/2014/main" id="{01093075-3F53-D1FE-3387-8B0D7C26C6D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39</a:t>
            </a:fld>
            <a:endParaRPr lang="es-MX"/>
          </a:p>
        </p:txBody>
      </p:sp>
    </p:spTree>
    <p:extLst>
      <p:ext uri="{BB962C8B-B14F-4D97-AF65-F5344CB8AC3E}">
        <p14:creationId xmlns:p14="http://schemas.microsoft.com/office/powerpoint/2010/main" val="3064477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Data Preparation: normalization</a:t>
            </a:r>
            <a:endParaRPr dirty="0"/>
          </a:p>
        </p:txBody>
      </p:sp>
      <p:sp>
        <p:nvSpPr>
          <p:cNvPr id="105" name="Google Shape;105;p16"/>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lnSpcReduction="10000"/>
          </a:bodyPr>
          <a:lstStyle/>
          <a:p>
            <a:pPr marL="114300" lvl="0" indent="0" algn="l" rtl="0">
              <a:spcBef>
                <a:spcPts val="0"/>
              </a:spcBef>
              <a:spcAft>
                <a:spcPts val="0"/>
              </a:spcAft>
              <a:buSzPts val="1800"/>
              <a:buNone/>
            </a:pPr>
            <a:r>
              <a:rPr lang="en-US" sz="1800" dirty="0"/>
              <a:t>Normalizing the data is most useful when different features give vastly different values, e.g. weights, ages, salaries. Typical normalization is z-score: (value – mean of values)/(standard deviation).</a:t>
            </a:r>
            <a:br>
              <a:rPr lang="en-US" sz="1800" dirty="0"/>
            </a:br>
            <a:endParaRPr lang="en-US" sz="1800" dirty="0"/>
          </a:p>
          <a:p>
            <a:pPr marL="114300" lvl="0" indent="0" algn="l" rtl="0">
              <a:spcBef>
                <a:spcPts val="0"/>
              </a:spcBef>
              <a:spcAft>
                <a:spcPts val="0"/>
              </a:spcAft>
              <a:buSzPts val="1800"/>
              <a:buNone/>
            </a:pPr>
            <a:r>
              <a:rPr lang="en-US" sz="1800" dirty="0"/>
              <a:t>Normalization is not usually necessary for tree based machine learning methods or neural nets, but turns out to be useful for Support Vector Machines.</a:t>
            </a:r>
            <a:endParaRPr lang="en" sz="1600" dirty="0"/>
          </a:p>
          <a:p>
            <a:pPr lvl="1" indent="-342900">
              <a:buSzPts val="1800"/>
              <a:buAutoNum type="arabicParenR"/>
            </a:pPr>
            <a:endParaRPr lang="en" sz="1600" dirty="0"/>
          </a:p>
          <a:p>
            <a:pPr marL="457200" lvl="0" indent="-342900" algn="l" rtl="0">
              <a:spcBef>
                <a:spcPts val="0"/>
              </a:spcBef>
              <a:spcAft>
                <a:spcPts val="0"/>
              </a:spcAft>
              <a:buSzPts val="1800"/>
              <a:buAutoNum type="arabicParenR"/>
            </a:pPr>
            <a:endParaRPr sz="1800" dirty="0"/>
          </a:p>
        </p:txBody>
      </p:sp>
      <p:sp>
        <p:nvSpPr>
          <p:cNvPr id="2" name="Marcador de número de diapositiva 1">
            <a:extLst>
              <a:ext uri="{FF2B5EF4-FFF2-40B4-BE49-F238E27FC236}">
                <a16:creationId xmlns:a16="http://schemas.microsoft.com/office/drawing/2014/main" id="{32A7AB96-196E-FCF0-AA58-BA77A9BAB3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4</a:t>
            </a:fld>
            <a:endParaRPr lang="es-MX"/>
          </a:p>
        </p:txBody>
      </p:sp>
    </p:spTree>
    <p:extLst>
      <p:ext uri="{BB962C8B-B14F-4D97-AF65-F5344CB8AC3E}">
        <p14:creationId xmlns:p14="http://schemas.microsoft.com/office/powerpoint/2010/main" val="17171739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7"/>
          <p:cNvSpPr txBox="1">
            <a:spLocks noGrp="1"/>
          </p:cNvSpPr>
          <p:nvPr>
            <p:ph type="title"/>
          </p:nvPr>
        </p:nvSpPr>
        <p:spPr>
          <a:xfrm>
            <a:off x="729449" y="1318650"/>
            <a:ext cx="7961789"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Intuition underlying </a:t>
            </a:r>
            <a:r>
              <a:rPr lang="en" dirty="0" err="1"/>
              <a:t>Benjamani</a:t>
            </a:r>
            <a:r>
              <a:rPr lang="en" dirty="0"/>
              <a:t> Hochberg, part I</a:t>
            </a:r>
            <a:endParaRPr dirty="0"/>
          </a:p>
        </p:txBody>
      </p:sp>
      <p:sp>
        <p:nvSpPr>
          <p:cNvPr id="241" name="Google Shape;241;p3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fontScale="85000" lnSpcReduction="10000"/>
          </a:bodyPr>
          <a:lstStyle/>
          <a:p>
            <a:r>
              <a:rPr lang="es-MX" sz="2400" dirty="0">
                <a:effectLst/>
                <a:latin typeface="Helvetica" pitchFamily="2" charset="0"/>
              </a:rPr>
              <a:t>Suppose there are 1000 genes altogether and all expression differences  had a p-value of 7% after some treatment. </a:t>
            </a:r>
            <a:endParaRPr lang="es-MX" sz="2400" dirty="0">
              <a:latin typeface="Helvetica" pitchFamily="2" charset="0"/>
            </a:endParaRPr>
          </a:p>
          <a:p>
            <a:r>
              <a:rPr lang="es-MX" sz="2400" dirty="0">
                <a:latin typeface="Helvetica" pitchFamily="2" charset="0"/>
              </a:rPr>
              <a:t>That would mean that approximately 7% of the genes had an expression difference just by chance. </a:t>
            </a:r>
          </a:p>
          <a:p>
            <a:r>
              <a:rPr lang="es-MX" sz="2400" dirty="0">
                <a:latin typeface="Helvetica" pitchFamily="2" charset="0"/>
              </a:rPr>
              <a:t>7% would be the false discovery rate. FDR = (1000/1000)*0.07</a:t>
            </a:r>
          </a:p>
        </p:txBody>
      </p:sp>
      <p:sp>
        <p:nvSpPr>
          <p:cNvPr id="2" name="Marcador de número de diapositiva 1">
            <a:extLst>
              <a:ext uri="{FF2B5EF4-FFF2-40B4-BE49-F238E27FC236}">
                <a16:creationId xmlns:a16="http://schemas.microsoft.com/office/drawing/2014/main" id="{8403A25D-5B0E-8092-F7AD-8EB86ECF363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40</a:t>
            </a:fld>
            <a:endParaRPr lang="es-MX"/>
          </a:p>
        </p:txBody>
      </p:sp>
    </p:spTree>
    <p:extLst>
      <p:ext uri="{BB962C8B-B14F-4D97-AF65-F5344CB8AC3E}">
        <p14:creationId xmlns:p14="http://schemas.microsoft.com/office/powerpoint/2010/main" val="24112765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7"/>
          <p:cNvSpPr txBox="1">
            <a:spLocks noGrp="1"/>
          </p:cNvSpPr>
          <p:nvPr>
            <p:ph type="title"/>
          </p:nvPr>
        </p:nvSpPr>
        <p:spPr>
          <a:xfrm>
            <a:off x="729449" y="1318650"/>
            <a:ext cx="7961789"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Intuition underlying </a:t>
            </a:r>
            <a:r>
              <a:rPr lang="en" dirty="0" err="1"/>
              <a:t>Benjamani</a:t>
            </a:r>
            <a:r>
              <a:rPr lang="en" dirty="0"/>
              <a:t> Hochberg, part II</a:t>
            </a:r>
            <a:endParaRPr dirty="0"/>
          </a:p>
        </p:txBody>
      </p:sp>
      <p:sp>
        <p:nvSpPr>
          <p:cNvPr id="241" name="Google Shape;241;p3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fontScale="70000" lnSpcReduction="20000"/>
          </a:bodyPr>
          <a:lstStyle/>
          <a:p>
            <a:r>
              <a:rPr lang="es-MX" sz="2400" dirty="0">
                <a:effectLst/>
                <a:latin typeface="Helvetica" pitchFamily="2" charset="0"/>
              </a:rPr>
              <a:t>Now suppose there are 1000 genes altogether and 200 have a p-value of 1% and the remaining 800 have a p-value of 7% after some other treatment. </a:t>
            </a:r>
            <a:endParaRPr lang="es-MX" sz="2400" dirty="0">
              <a:latin typeface="Helvetica" pitchFamily="2" charset="0"/>
            </a:endParaRPr>
          </a:p>
          <a:p>
            <a:r>
              <a:rPr lang="es-MX" sz="2400" dirty="0">
                <a:latin typeface="Helvetica" pitchFamily="2" charset="0"/>
              </a:rPr>
              <a:t>Because 1000 genes were tested we’d expect that at the very minimum 10 genes (1% of 1000) would have different expression just by chance.</a:t>
            </a:r>
          </a:p>
          <a:p>
            <a:r>
              <a:rPr lang="es-MX" sz="2400" dirty="0">
                <a:latin typeface="Helvetica" pitchFamily="2" charset="0"/>
              </a:rPr>
              <a:t>If we take 10 out of the first 200, we get a false discovery rate of 5%.</a:t>
            </a:r>
          </a:p>
          <a:p>
            <a:r>
              <a:rPr lang="es-MX" sz="2400" dirty="0">
                <a:latin typeface="Helvetica" pitchFamily="2" charset="0"/>
              </a:rPr>
              <a:t>That is 1% =  (200/1000)*5%. Or FDR = 5% = (1000/200)*0.01.</a:t>
            </a:r>
          </a:p>
        </p:txBody>
      </p:sp>
      <p:sp>
        <p:nvSpPr>
          <p:cNvPr id="2" name="Marcador de número de diapositiva 1">
            <a:extLst>
              <a:ext uri="{FF2B5EF4-FFF2-40B4-BE49-F238E27FC236}">
                <a16:creationId xmlns:a16="http://schemas.microsoft.com/office/drawing/2014/main" id="{D3F3990B-DA51-3291-6F1E-79370B567E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41</a:t>
            </a:fld>
            <a:endParaRPr lang="es-MX"/>
          </a:p>
        </p:txBody>
      </p:sp>
    </p:spTree>
    <p:extLst>
      <p:ext uri="{BB962C8B-B14F-4D97-AF65-F5344CB8AC3E}">
        <p14:creationId xmlns:p14="http://schemas.microsoft.com/office/powerpoint/2010/main" val="2028132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7"/>
          <p:cNvSpPr txBox="1">
            <a:spLocks noGrp="1"/>
          </p:cNvSpPr>
          <p:nvPr>
            <p:ph type="title"/>
          </p:nvPr>
        </p:nvSpPr>
        <p:spPr>
          <a:xfrm>
            <a:off x="729449" y="1318650"/>
            <a:ext cx="7961789"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Intuition underlying </a:t>
            </a:r>
            <a:r>
              <a:rPr lang="en" dirty="0" err="1"/>
              <a:t>Benjamani</a:t>
            </a:r>
            <a:r>
              <a:rPr lang="en" dirty="0"/>
              <a:t> Hochberg, part III</a:t>
            </a:r>
            <a:endParaRPr dirty="0"/>
          </a:p>
        </p:txBody>
      </p:sp>
      <p:sp>
        <p:nvSpPr>
          <p:cNvPr id="241" name="Google Shape;241;p3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fontScale="85000" lnSpcReduction="20000"/>
          </a:bodyPr>
          <a:lstStyle/>
          <a:p>
            <a:r>
              <a:rPr lang="es-MX" sz="2400" dirty="0">
                <a:effectLst/>
                <a:latin typeface="Helvetica" pitchFamily="2" charset="0"/>
              </a:rPr>
              <a:t>Notice how conservative this method is. </a:t>
            </a:r>
          </a:p>
          <a:p>
            <a:r>
              <a:rPr lang="es-MX" sz="2400" dirty="0">
                <a:effectLst/>
                <a:latin typeface="Helvetica" pitchFamily="2" charset="0"/>
              </a:rPr>
              <a:t>It assigns all the false positives to the selected elements (the 200 in the example above)</a:t>
            </a:r>
          </a:p>
          <a:p>
            <a:r>
              <a:rPr lang="es-MX" sz="2400" dirty="0">
                <a:latin typeface="Helvetica" pitchFamily="2" charset="0"/>
              </a:rPr>
              <a:t>It also considers only the last p-value of the selected elements.</a:t>
            </a:r>
          </a:p>
          <a:p>
            <a:r>
              <a:rPr lang="es-MX" sz="2400" dirty="0">
                <a:effectLst/>
                <a:latin typeface="Helvetica" pitchFamily="2" charset="0"/>
              </a:rPr>
              <a:t>So, we’d get an FDR of 5% even if 199 elements had p-values of 0.001% and the </a:t>
            </a:r>
            <a:r>
              <a:rPr lang="es-MX" sz="2400" dirty="0">
                <a:latin typeface="Helvetica" pitchFamily="2" charset="0"/>
              </a:rPr>
              <a:t>200th one</a:t>
            </a:r>
            <a:r>
              <a:rPr lang="es-MX" sz="2400" dirty="0">
                <a:effectLst/>
                <a:latin typeface="Helvetica" pitchFamily="2" charset="0"/>
              </a:rPr>
              <a:t> had a p-value of 1%.</a:t>
            </a:r>
          </a:p>
        </p:txBody>
      </p:sp>
      <p:sp>
        <p:nvSpPr>
          <p:cNvPr id="2" name="Marcador de número de diapositiva 1">
            <a:extLst>
              <a:ext uri="{FF2B5EF4-FFF2-40B4-BE49-F238E27FC236}">
                <a16:creationId xmlns:a16="http://schemas.microsoft.com/office/drawing/2014/main" id="{07AE6F10-A919-5F03-FD91-F7B38924ABC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42</a:t>
            </a:fld>
            <a:endParaRPr lang="es-MX"/>
          </a:p>
        </p:txBody>
      </p:sp>
    </p:spTree>
    <p:extLst>
      <p:ext uri="{BB962C8B-B14F-4D97-AF65-F5344CB8AC3E}">
        <p14:creationId xmlns:p14="http://schemas.microsoft.com/office/powerpoint/2010/main" val="29987184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7"/>
          <p:cNvSpPr txBox="1">
            <a:spLocks noGrp="1"/>
          </p:cNvSpPr>
          <p:nvPr>
            <p:ph type="title"/>
          </p:nvPr>
        </p:nvSpPr>
        <p:spPr>
          <a:xfrm>
            <a:off x="150920" y="1318650"/>
            <a:ext cx="8708995"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 </a:t>
            </a:r>
            <a:r>
              <a:rPr lang="en" dirty="0" err="1"/>
              <a:t>Benjamani</a:t>
            </a:r>
            <a:r>
              <a:rPr lang="en" dirty="0"/>
              <a:t> Hochberg vs. Bonferroni by Numbers</a:t>
            </a:r>
            <a:endParaRPr dirty="0"/>
          </a:p>
        </p:txBody>
      </p:sp>
      <p:sp>
        <p:nvSpPr>
          <p:cNvPr id="241" name="Google Shape;241;p3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fontScale="92500"/>
          </a:bodyPr>
          <a:lstStyle/>
          <a:p>
            <a:r>
              <a:rPr lang="es-MX" sz="2400" dirty="0">
                <a:effectLst/>
                <a:latin typeface="Helvetica" pitchFamily="2" charset="0"/>
              </a:rPr>
              <a:t>Compare each individual p-value to its Benjamini-Hochberg critical value, (i/m)Q, where i is the rank, m is the total number of tests (15,250, as above), and Q is the false discovery rate the user can tolerate, say 5%. </a:t>
            </a:r>
          </a:p>
          <a:p>
            <a:r>
              <a:rPr lang="es-MX" sz="2400" dirty="0">
                <a:effectLst/>
                <a:latin typeface="Helvetica" pitchFamily="2" charset="0"/>
              </a:rPr>
              <a:t>For Bonferroni, critical p-value is Q/m. Much stricter.</a:t>
            </a:r>
            <a:endParaRPr sz="1800" dirty="0"/>
          </a:p>
        </p:txBody>
      </p:sp>
      <p:sp>
        <p:nvSpPr>
          <p:cNvPr id="2" name="Marcador de número de diapositiva 1">
            <a:extLst>
              <a:ext uri="{FF2B5EF4-FFF2-40B4-BE49-F238E27FC236}">
                <a16:creationId xmlns:a16="http://schemas.microsoft.com/office/drawing/2014/main" id="{8AE048C7-CF82-704F-3BE3-6C6FB5884F7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43</a:t>
            </a:fld>
            <a:endParaRPr lang="es-MX"/>
          </a:p>
        </p:txBody>
      </p:sp>
    </p:spTree>
    <p:extLst>
      <p:ext uri="{BB962C8B-B14F-4D97-AF65-F5344CB8AC3E}">
        <p14:creationId xmlns:p14="http://schemas.microsoft.com/office/powerpoint/2010/main" val="3920044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7"/>
          <p:cNvSpPr txBox="1">
            <a:spLocks noGrp="1"/>
          </p:cNvSpPr>
          <p:nvPr>
            <p:ph type="title"/>
          </p:nvPr>
        </p:nvSpPr>
        <p:spPr>
          <a:xfrm>
            <a:off x="150920" y="1318650"/>
            <a:ext cx="8708995"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err="1"/>
              <a:t>Benjamani</a:t>
            </a:r>
            <a:r>
              <a:rPr lang="en" dirty="0"/>
              <a:t> Hochberg vs. Bonferroni by Concept</a:t>
            </a:r>
            <a:endParaRPr dirty="0"/>
          </a:p>
        </p:txBody>
      </p:sp>
      <p:sp>
        <p:nvSpPr>
          <p:cNvPr id="241" name="Google Shape;241;p3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fontScale="92500" lnSpcReduction="20000"/>
          </a:bodyPr>
          <a:lstStyle/>
          <a:p>
            <a:r>
              <a:rPr lang="es-MX" sz="2400" dirty="0">
                <a:effectLst/>
                <a:latin typeface="Helvetica" pitchFamily="2" charset="0"/>
              </a:rPr>
              <a:t>False discovery rate of 5% says that approximately 5% of genes thought to be significantly different are false positives.</a:t>
            </a:r>
          </a:p>
          <a:p>
            <a:r>
              <a:rPr lang="es-MX" sz="2400" dirty="0">
                <a:effectLst/>
                <a:latin typeface="Helvetica" pitchFamily="2" charset="0"/>
              </a:rPr>
              <a:t>For Bonferroni, 5% means that of all the genes passing the threshold, there is a 5% chance that at least one is a false positive.</a:t>
            </a:r>
            <a:endParaRPr sz="1800" dirty="0"/>
          </a:p>
        </p:txBody>
      </p:sp>
      <p:sp>
        <p:nvSpPr>
          <p:cNvPr id="2" name="Marcador de número de diapositiva 1">
            <a:extLst>
              <a:ext uri="{FF2B5EF4-FFF2-40B4-BE49-F238E27FC236}">
                <a16:creationId xmlns:a16="http://schemas.microsoft.com/office/drawing/2014/main" id="{3822F0E6-0675-E397-6614-3B6C5491C34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44</a:t>
            </a:fld>
            <a:endParaRPr lang="es-MX"/>
          </a:p>
        </p:txBody>
      </p:sp>
    </p:spTree>
    <p:extLst>
      <p:ext uri="{BB962C8B-B14F-4D97-AF65-F5344CB8AC3E}">
        <p14:creationId xmlns:p14="http://schemas.microsoft.com/office/powerpoint/2010/main" val="20812901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8"/>
          <p:cNvSpPr txBox="1">
            <a:spLocks noGrp="1"/>
          </p:cNvSpPr>
          <p:nvPr>
            <p:ph type="title"/>
          </p:nvPr>
        </p:nvSpPr>
        <p:spPr>
          <a:xfrm>
            <a:off x="658428" y="1082875"/>
            <a:ext cx="81219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Top 10 genes based on log</a:t>
            </a:r>
            <a:r>
              <a:rPr lang="en" baseline="-25000" dirty="0"/>
              <a:t>2 </a:t>
            </a:r>
            <a:r>
              <a:rPr lang="en" dirty="0"/>
              <a:t>ratio change of expression (of Bonferroni genes) – confidence interval</a:t>
            </a:r>
            <a:endParaRPr dirty="0"/>
          </a:p>
        </p:txBody>
      </p:sp>
      <p:sp>
        <p:nvSpPr>
          <p:cNvPr id="248" name="Google Shape;248;p38"/>
          <p:cNvSpPr txBox="1">
            <a:spLocks noGrp="1"/>
          </p:cNvSpPr>
          <p:nvPr>
            <p:ph type="body" idx="1"/>
          </p:nvPr>
        </p:nvSpPr>
        <p:spPr>
          <a:xfrm>
            <a:off x="-413550" y="2078875"/>
            <a:ext cx="7688700" cy="2261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49" name="Google Shape;249;p38"/>
          <p:cNvPicPr preferRelativeResize="0"/>
          <p:nvPr/>
        </p:nvPicPr>
        <p:blipFill>
          <a:blip r:embed="rId3">
            <a:alphaModFix/>
          </a:blip>
          <a:stretch>
            <a:fillRect/>
          </a:stretch>
        </p:blipFill>
        <p:spPr>
          <a:xfrm>
            <a:off x="418175" y="1853850"/>
            <a:ext cx="6021649" cy="3325899"/>
          </a:xfrm>
          <a:prstGeom prst="rect">
            <a:avLst/>
          </a:prstGeom>
          <a:noFill/>
          <a:ln>
            <a:noFill/>
          </a:ln>
        </p:spPr>
      </p:pic>
      <p:sp>
        <p:nvSpPr>
          <p:cNvPr id="250" name="Google Shape;250;p38"/>
          <p:cNvSpPr/>
          <p:nvPr/>
        </p:nvSpPr>
        <p:spPr>
          <a:xfrm>
            <a:off x="264850" y="2557350"/>
            <a:ext cx="139500" cy="1533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8"/>
          <p:cNvSpPr/>
          <p:nvPr/>
        </p:nvSpPr>
        <p:spPr>
          <a:xfrm>
            <a:off x="264850" y="2785950"/>
            <a:ext cx="139500" cy="1533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8"/>
          <p:cNvSpPr/>
          <p:nvPr/>
        </p:nvSpPr>
        <p:spPr>
          <a:xfrm>
            <a:off x="264850" y="3090750"/>
            <a:ext cx="139500" cy="1533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8"/>
          <p:cNvSpPr/>
          <p:nvPr/>
        </p:nvSpPr>
        <p:spPr>
          <a:xfrm>
            <a:off x="264850" y="3319350"/>
            <a:ext cx="139500" cy="1533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8"/>
          <p:cNvSpPr/>
          <p:nvPr/>
        </p:nvSpPr>
        <p:spPr>
          <a:xfrm>
            <a:off x="264850" y="3547950"/>
            <a:ext cx="139500" cy="1533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8"/>
          <p:cNvSpPr/>
          <p:nvPr/>
        </p:nvSpPr>
        <p:spPr>
          <a:xfrm>
            <a:off x="264850" y="4843350"/>
            <a:ext cx="139500" cy="1533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8"/>
          <p:cNvSpPr/>
          <p:nvPr/>
        </p:nvSpPr>
        <p:spPr>
          <a:xfrm>
            <a:off x="264850" y="4157550"/>
            <a:ext cx="139500" cy="1533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8"/>
          <p:cNvSpPr/>
          <p:nvPr/>
        </p:nvSpPr>
        <p:spPr>
          <a:xfrm>
            <a:off x="264850" y="4614750"/>
            <a:ext cx="139500" cy="1533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8"/>
          <p:cNvSpPr/>
          <p:nvPr/>
        </p:nvSpPr>
        <p:spPr>
          <a:xfrm>
            <a:off x="6809163" y="4461450"/>
            <a:ext cx="139500" cy="1533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8"/>
          <p:cNvSpPr txBox="1"/>
          <p:nvPr/>
        </p:nvSpPr>
        <p:spPr>
          <a:xfrm>
            <a:off x="6948675" y="4338000"/>
            <a:ext cx="1902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Part of top 20 discussed in paper</a:t>
            </a:r>
            <a:endParaRPr>
              <a:latin typeface="Lato"/>
              <a:ea typeface="Lato"/>
              <a:cs typeface="Lato"/>
              <a:sym typeface="Lato"/>
            </a:endParaRPr>
          </a:p>
        </p:txBody>
      </p:sp>
      <p:sp>
        <p:nvSpPr>
          <p:cNvPr id="2" name="Marcador de número de diapositiva 1">
            <a:extLst>
              <a:ext uri="{FF2B5EF4-FFF2-40B4-BE49-F238E27FC236}">
                <a16:creationId xmlns:a16="http://schemas.microsoft.com/office/drawing/2014/main" id="{4F15E0ED-E43E-9BE1-7102-560285345F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45</a:t>
            </a:fld>
            <a:endParaRPr lang="es-MX"/>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9"/>
          <p:cNvSpPr txBox="1">
            <a:spLocks noGrp="1"/>
          </p:cNvSpPr>
          <p:nvPr>
            <p:ph type="title"/>
          </p:nvPr>
        </p:nvSpPr>
        <p:spPr>
          <a:xfrm>
            <a:off x="729450" y="1318650"/>
            <a:ext cx="29226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Three genes discussed in detail in paper from which we take data.</a:t>
            </a:r>
            <a:endParaRPr dirty="0"/>
          </a:p>
        </p:txBody>
      </p:sp>
      <p:pic>
        <p:nvPicPr>
          <p:cNvPr id="265" name="Google Shape;265;p39"/>
          <p:cNvPicPr preferRelativeResize="0"/>
          <p:nvPr/>
        </p:nvPicPr>
        <p:blipFill>
          <a:blip r:embed="rId3">
            <a:alphaModFix/>
          </a:blip>
          <a:stretch>
            <a:fillRect/>
          </a:stretch>
        </p:blipFill>
        <p:spPr>
          <a:xfrm>
            <a:off x="3531749" y="696900"/>
            <a:ext cx="5612250" cy="4082556"/>
          </a:xfrm>
          <a:prstGeom prst="rect">
            <a:avLst/>
          </a:prstGeom>
          <a:noFill/>
          <a:ln>
            <a:noFill/>
          </a:ln>
        </p:spPr>
      </p:pic>
      <p:sp>
        <p:nvSpPr>
          <p:cNvPr id="266" name="Google Shape;266;p39"/>
          <p:cNvSpPr txBox="1"/>
          <p:nvPr/>
        </p:nvSpPr>
        <p:spPr>
          <a:xfrm>
            <a:off x="404225" y="3080525"/>
            <a:ext cx="3052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Lato"/>
                <a:ea typeface="Lato"/>
                <a:cs typeface="Lato"/>
                <a:sym typeface="Lato"/>
              </a:rPr>
              <a:t>They were experimentally validated</a:t>
            </a:r>
            <a:endParaRPr sz="1800">
              <a:latin typeface="Lato"/>
              <a:ea typeface="Lato"/>
              <a:cs typeface="Lato"/>
              <a:sym typeface="Lato"/>
            </a:endParaRPr>
          </a:p>
        </p:txBody>
      </p:sp>
      <p:sp>
        <p:nvSpPr>
          <p:cNvPr id="2" name="Marcador de número de diapositiva 1">
            <a:extLst>
              <a:ext uri="{FF2B5EF4-FFF2-40B4-BE49-F238E27FC236}">
                <a16:creationId xmlns:a16="http://schemas.microsoft.com/office/drawing/2014/main" id="{5084421A-90F8-DE01-2F2A-5CA6AB67532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46</a:t>
            </a:fld>
            <a:endParaRPr lang="es-MX"/>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Just for fun: Can Gene Expression be Used to Infer Cystic Fibrosis</a:t>
            </a:r>
            <a:endParaRPr dirty="0"/>
          </a:p>
        </p:txBody>
      </p:sp>
      <p:sp>
        <p:nvSpPr>
          <p:cNvPr id="279" name="Google Shape;279;p41"/>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US" sz="1800" dirty="0"/>
              <a:t>So far, we have asked which genes were affected by disease/no disease.</a:t>
            </a:r>
            <a:endParaRPr sz="1800" dirty="0"/>
          </a:p>
          <a:p>
            <a:pPr marL="457200" lvl="0" indent="-342900" algn="l" rtl="0">
              <a:spcBef>
                <a:spcPts val="0"/>
              </a:spcBef>
              <a:spcAft>
                <a:spcPts val="0"/>
              </a:spcAft>
              <a:buSzPts val="1800"/>
              <a:buChar char="-"/>
            </a:pPr>
            <a:r>
              <a:rPr lang="en" sz="1800" dirty="0"/>
              <a:t>Now we ask whether we could infer disease/no disease from gene expression.</a:t>
            </a:r>
            <a:endParaRPr sz="1800" dirty="0"/>
          </a:p>
          <a:p>
            <a:pPr marL="457200" lvl="0" indent="-342900" algn="l" rtl="0">
              <a:spcBef>
                <a:spcPts val="0"/>
              </a:spcBef>
              <a:spcAft>
                <a:spcPts val="0"/>
              </a:spcAft>
              <a:buSzPts val="1800"/>
              <a:buChar char="-"/>
            </a:pPr>
            <a:r>
              <a:rPr lang="en-US" sz="1800" dirty="0"/>
              <a:t>Random Forest approach gives roughly 90% precision, recall and F-score.</a:t>
            </a:r>
          </a:p>
          <a:p>
            <a:pPr marL="457200" lvl="0" indent="-342900" algn="l" rtl="0">
              <a:spcBef>
                <a:spcPts val="0"/>
              </a:spcBef>
              <a:spcAft>
                <a:spcPts val="0"/>
              </a:spcAft>
              <a:buSzPts val="1800"/>
              <a:buChar char="-"/>
            </a:pPr>
            <a:r>
              <a:rPr lang="en-US" sz="1800" b="1" dirty="0"/>
              <a:t>Caveat:</a:t>
            </a:r>
            <a:r>
              <a:rPr lang="en-US" sz="1800" dirty="0"/>
              <a:t> all on the same dataset. Would have liked separate one.</a:t>
            </a:r>
            <a:endParaRPr sz="1800" dirty="0"/>
          </a:p>
        </p:txBody>
      </p:sp>
      <p:sp>
        <p:nvSpPr>
          <p:cNvPr id="2" name="Marcador de número de diapositiva 1">
            <a:extLst>
              <a:ext uri="{FF2B5EF4-FFF2-40B4-BE49-F238E27FC236}">
                <a16:creationId xmlns:a16="http://schemas.microsoft.com/office/drawing/2014/main" id="{B8D3B359-9C50-825A-F8E4-D4155EE080E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47</a:t>
            </a:fld>
            <a:endParaRPr lang="es-MX"/>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0"/>
          <p:cNvSpPr txBox="1">
            <a:spLocks noGrp="1"/>
          </p:cNvSpPr>
          <p:nvPr>
            <p:ph type="title"/>
          </p:nvPr>
        </p:nvSpPr>
        <p:spPr>
          <a:xfrm>
            <a:off x="729450" y="1318650"/>
            <a:ext cx="3605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Important markers</a:t>
            </a:r>
            <a:endParaRPr/>
          </a:p>
        </p:txBody>
      </p:sp>
      <p:sp>
        <p:nvSpPr>
          <p:cNvPr id="272" name="Google Shape;272;p40"/>
          <p:cNvSpPr txBox="1">
            <a:spLocks noGrp="1"/>
          </p:cNvSpPr>
          <p:nvPr>
            <p:ph type="body" idx="1"/>
          </p:nvPr>
        </p:nvSpPr>
        <p:spPr>
          <a:xfrm>
            <a:off x="729450" y="2078875"/>
            <a:ext cx="3441000" cy="22611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1800" dirty="0"/>
              <a:t>Based on the importance ranking  in Random Forest classifier, MMP9 is the most useful in identifying CF.</a:t>
            </a:r>
          </a:p>
          <a:p>
            <a:pPr marL="0" lvl="0" indent="0" algn="l" rtl="0">
              <a:spcBef>
                <a:spcPts val="0"/>
              </a:spcBef>
              <a:spcAft>
                <a:spcPts val="0"/>
              </a:spcAft>
              <a:buNone/>
            </a:pPr>
            <a:endParaRPr lang="en" sz="1800" dirty="0"/>
          </a:p>
          <a:p>
            <a:pPr marL="0" lvl="0" indent="0" algn="l" rtl="0">
              <a:spcBef>
                <a:spcPts val="0"/>
              </a:spcBef>
              <a:spcAft>
                <a:spcPts val="0"/>
              </a:spcAft>
              <a:buNone/>
            </a:pPr>
            <a:r>
              <a:rPr lang="en" sz="1800" dirty="0"/>
              <a:t>Needs reconfirmation on new data (exercise).</a:t>
            </a:r>
            <a:endParaRPr sz="1800" dirty="0"/>
          </a:p>
        </p:txBody>
      </p:sp>
      <p:pic>
        <p:nvPicPr>
          <p:cNvPr id="273" name="Google Shape;273;p40"/>
          <p:cNvPicPr preferRelativeResize="0"/>
          <p:nvPr/>
        </p:nvPicPr>
        <p:blipFill>
          <a:blip r:embed="rId3">
            <a:alphaModFix/>
          </a:blip>
          <a:stretch>
            <a:fillRect/>
          </a:stretch>
        </p:blipFill>
        <p:spPr>
          <a:xfrm>
            <a:off x="4170473" y="500200"/>
            <a:ext cx="4374149" cy="4643301"/>
          </a:xfrm>
          <a:prstGeom prst="rect">
            <a:avLst/>
          </a:prstGeom>
          <a:noFill/>
          <a:ln>
            <a:noFill/>
          </a:ln>
        </p:spPr>
      </p:pic>
      <p:sp>
        <p:nvSpPr>
          <p:cNvPr id="2" name="Marcador de número de diapositiva 1">
            <a:extLst>
              <a:ext uri="{FF2B5EF4-FFF2-40B4-BE49-F238E27FC236}">
                <a16:creationId xmlns:a16="http://schemas.microsoft.com/office/drawing/2014/main" id="{7A191F10-DDF5-A375-3C20-DB0653456CE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48</a:t>
            </a:fld>
            <a:endParaRPr lang="es-MX"/>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Application to Biological dataset: Chest X </a:t>
            </a:r>
            <a:r>
              <a:rPr lang="en"/>
              <a:t>Ray </a:t>
            </a:r>
            <a:br>
              <a:rPr lang="en"/>
            </a:br>
            <a:r>
              <a:rPr lang="en"/>
              <a:t>(</a:t>
            </a:r>
            <a:r>
              <a:rPr lang="en" dirty="0"/>
              <a:t>Nicola </a:t>
            </a:r>
            <a:r>
              <a:rPr lang="en" dirty="0" err="1"/>
              <a:t>Zucchia</a:t>
            </a:r>
            <a:r>
              <a:rPr lang="en" dirty="0"/>
              <a:t>)</a:t>
            </a:r>
            <a:endParaRPr dirty="0"/>
          </a:p>
        </p:txBody>
      </p:sp>
      <p:sp>
        <p:nvSpPr>
          <p:cNvPr id="175" name="Google Shape;175;p2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sz="2008" dirty="0"/>
              <a:t>Pneumonia- </a:t>
            </a:r>
            <a:r>
              <a:rPr lang="en-US" sz="2008" dirty="0"/>
              <a:t>X Ray images</a:t>
            </a:r>
            <a:endParaRPr sz="2008" dirty="0"/>
          </a:p>
          <a:p>
            <a:pPr marL="457200" lvl="0" indent="-356115" algn="l" rtl="0">
              <a:spcBef>
                <a:spcPts val="1200"/>
              </a:spcBef>
              <a:spcAft>
                <a:spcPts val="0"/>
              </a:spcAft>
              <a:buSzPts val="2008"/>
              <a:buChar char="-"/>
            </a:pPr>
            <a:r>
              <a:rPr lang="en" sz="2008" dirty="0"/>
              <a:t>Predict whether </a:t>
            </a:r>
            <a:r>
              <a:rPr lang="en" sz="2008" dirty="0" err="1"/>
              <a:t>somone</a:t>
            </a:r>
            <a:r>
              <a:rPr lang="en" sz="2008" dirty="0"/>
              <a:t> has pneumonia or not</a:t>
            </a:r>
            <a:endParaRPr sz="2008" dirty="0"/>
          </a:p>
          <a:p>
            <a:pPr marL="457200" lvl="0" indent="-356115" algn="l" rtl="0">
              <a:spcBef>
                <a:spcPts val="0"/>
              </a:spcBef>
              <a:spcAft>
                <a:spcPts val="0"/>
              </a:spcAft>
              <a:buSzPts val="2008"/>
              <a:buChar char="-"/>
            </a:pPr>
            <a:r>
              <a:rPr lang="en-US" sz="2008" dirty="0"/>
              <a:t>Uses a variety of neural net methods</a:t>
            </a:r>
          </a:p>
          <a:p>
            <a:pPr marL="457200" lvl="0" indent="-356115" algn="l" rtl="0">
              <a:spcBef>
                <a:spcPts val="0"/>
              </a:spcBef>
              <a:spcAft>
                <a:spcPts val="0"/>
              </a:spcAft>
              <a:buSzPts val="2008"/>
              <a:buChar char="-"/>
            </a:pPr>
            <a:r>
              <a:rPr lang="en-US" sz="2008" dirty="0"/>
              <a:t>Compare the methods using paired tests (because applied to the same images)</a:t>
            </a:r>
          </a:p>
          <a:p>
            <a:r>
              <a:rPr lang="es-MX" sz="1700" dirty="0">
                <a:effectLst/>
                <a:latin typeface="Helvetica" pitchFamily="2" charset="0"/>
              </a:rPr>
              <a:t>https://www.kaggle.com/code/mohitbaliyan/chest-x-ray-pneumoniadiagnosis-with-cnn/data.</a:t>
            </a:r>
          </a:p>
          <a:p>
            <a:pPr marL="457200" lvl="0" indent="-356115" algn="l" rtl="0">
              <a:spcBef>
                <a:spcPts val="0"/>
              </a:spcBef>
              <a:spcAft>
                <a:spcPts val="0"/>
              </a:spcAft>
              <a:buSzPts val="2008"/>
              <a:buChar char="-"/>
            </a:pPr>
            <a:endParaRPr sz="2008" dirty="0"/>
          </a:p>
        </p:txBody>
      </p:sp>
      <p:sp>
        <p:nvSpPr>
          <p:cNvPr id="2" name="Marcador de número de diapositiva 1">
            <a:extLst>
              <a:ext uri="{FF2B5EF4-FFF2-40B4-BE49-F238E27FC236}">
                <a16:creationId xmlns:a16="http://schemas.microsoft.com/office/drawing/2014/main" id="{AD186E0F-BA1D-DF1F-A182-D0D67BD71A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49</a:t>
            </a:fld>
            <a:endParaRPr lang="es-MX"/>
          </a:p>
        </p:txBody>
      </p:sp>
    </p:spTree>
    <p:extLst>
      <p:ext uri="{BB962C8B-B14F-4D97-AF65-F5344CB8AC3E}">
        <p14:creationId xmlns:p14="http://schemas.microsoft.com/office/powerpoint/2010/main" val="2049696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Data Preparation: missing values</a:t>
            </a:r>
            <a:endParaRPr dirty="0"/>
          </a:p>
        </p:txBody>
      </p:sp>
      <p:sp>
        <p:nvSpPr>
          <p:cNvPr id="105" name="Google Shape;105;p16"/>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lnSpcReduction="10000"/>
          </a:bodyPr>
          <a:lstStyle/>
          <a:p>
            <a:pPr lvl="0" indent="-342900" algn="l" rtl="0">
              <a:spcBef>
                <a:spcPts val="0"/>
              </a:spcBef>
              <a:spcAft>
                <a:spcPts val="0"/>
              </a:spcAft>
              <a:buSzPts val="1800"/>
              <a:buAutoNum type="arabicPeriod"/>
            </a:pPr>
            <a:r>
              <a:rPr lang="en-US" sz="1800" dirty="0"/>
              <a:t>Throw away records having any missing values (e.g. if a single value in a sequence is missing, throw away the sequence).</a:t>
            </a:r>
          </a:p>
          <a:p>
            <a:pPr lvl="0" indent="-342900" algn="l" rtl="0">
              <a:spcBef>
                <a:spcPts val="0"/>
              </a:spcBef>
              <a:spcAft>
                <a:spcPts val="0"/>
              </a:spcAft>
              <a:buSzPts val="1800"/>
              <a:buAutoNum type="arabicPeriod"/>
            </a:pPr>
            <a:r>
              <a:rPr lang="en-US" sz="1800" dirty="0"/>
              <a:t>Interpolate missing values based on sequence for an individual (e.g. my weight yesterday is probably between my weight two days ago and my weight today). Use with time sequence of values.</a:t>
            </a:r>
          </a:p>
          <a:p>
            <a:pPr lvl="0" indent="-342900" algn="l" rtl="0">
              <a:spcBef>
                <a:spcPts val="0"/>
              </a:spcBef>
              <a:spcAft>
                <a:spcPts val="0"/>
              </a:spcAft>
              <a:buSzPts val="1800"/>
              <a:buAutoNum type="arabicPeriod"/>
            </a:pPr>
            <a:r>
              <a:rPr lang="en-US" sz="1800" dirty="0"/>
              <a:t>Choose the median of all non-missing values (e.g. if I don’t know Bob’s age but he’s a university student, guess his age as median of students’)</a:t>
            </a:r>
            <a:endParaRPr lang="en" sz="1600" dirty="0"/>
          </a:p>
          <a:p>
            <a:pPr lvl="1" indent="-342900">
              <a:buSzPts val="1800"/>
              <a:buAutoNum type="arabicParenR"/>
            </a:pPr>
            <a:endParaRPr lang="en" sz="1600" dirty="0"/>
          </a:p>
          <a:p>
            <a:pPr marL="457200" lvl="0" indent="-342900" algn="l" rtl="0">
              <a:spcBef>
                <a:spcPts val="0"/>
              </a:spcBef>
              <a:spcAft>
                <a:spcPts val="0"/>
              </a:spcAft>
              <a:buSzPts val="1800"/>
              <a:buAutoNum type="arabicParenR"/>
            </a:pPr>
            <a:endParaRPr sz="1800" dirty="0"/>
          </a:p>
        </p:txBody>
      </p:sp>
      <p:sp>
        <p:nvSpPr>
          <p:cNvPr id="2" name="Marcador de número de diapositiva 1">
            <a:extLst>
              <a:ext uri="{FF2B5EF4-FFF2-40B4-BE49-F238E27FC236}">
                <a16:creationId xmlns:a16="http://schemas.microsoft.com/office/drawing/2014/main" id="{9DA8C51F-E0AC-E949-C9A3-A3E39B1C3A4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5</a:t>
            </a:fld>
            <a:endParaRPr lang="es-MX"/>
          </a:p>
        </p:txBody>
      </p:sp>
    </p:spTree>
    <p:extLst>
      <p:ext uri="{BB962C8B-B14F-4D97-AF65-F5344CB8AC3E}">
        <p14:creationId xmlns:p14="http://schemas.microsoft.com/office/powerpoint/2010/main" val="3426571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Application to Biological dataset: Chest X Ray</a:t>
            </a:r>
            <a:endParaRPr dirty="0"/>
          </a:p>
        </p:txBody>
      </p:sp>
      <p:sp>
        <p:nvSpPr>
          <p:cNvPr id="175" name="Google Shape;175;p2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sz="2008" dirty="0"/>
              <a:t>Pneumonia- </a:t>
            </a:r>
            <a:r>
              <a:rPr lang="en-US" sz="2008" dirty="0"/>
              <a:t>X Ray images</a:t>
            </a:r>
            <a:endParaRPr sz="2008" dirty="0"/>
          </a:p>
          <a:p>
            <a:pPr marL="457200" lvl="0" indent="-356115" algn="l" rtl="0">
              <a:spcBef>
                <a:spcPts val="1200"/>
              </a:spcBef>
              <a:spcAft>
                <a:spcPts val="0"/>
              </a:spcAft>
              <a:buSzPts val="2008"/>
              <a:buChar char="-"/>
            </a:pPr>
            <a:r>
              <a:rPr lang="en" sz="2008" dirty="0"/>
              <a:t>Predict whether </a:t>
            </a:r>
            <a:r>
              <a:rPr lang="en" sz="2008" dirty="0" err="1"/>
              <a:t>somone</a:t>
            </a:r>
            <a:r>
              <a:rPr lang="en" sz="2008" dirty="0"/>
              <a:t> has pneumonia or not</a:t>
            </a:r>
            <a:endParaRPr sz="2008" dirty="0"/>
          </a:p>
          <a:p>
            <a:pPr marL="457200" lvl="0" indent="-356115" algn="l" rtl="0">
              <a:spcBef>
                <a:spcPts val="0"/>
              </a:spcBef>
              <a:spcAft>
                <a:spcPts val="0"/>
              </a:spcAft>
              <a:buSzPts val="2008"/>
              <a:buChar char="-"/>
            </a:pPr>
            <a:r>
              <a:rPr lang="en-US" sz="2008" dirty="0"/>
              <a:t>Uses a variety of neural net methods</a:t>
            </a:r>
          </a:p>
          <a:p>
            <a:pPr marL="457200" lvl="0" indent="-356115" algn="l" rtl="0">
              <a:spcBef>
                <a:spcPts val="0"/>
              </a:spcBef>
              <a:spcAft>
                <a:spcPts val="0"/>
              </a:spcAft>
              <a:buSzPts val="2008"/>
              <a:buChar char="-"/>
            </a:pPr>
            <a:r>
              <a:rPr lang="en-US" sz="2008" dirty="0"/>
              <a:t>Compare the methods using paired tests (because applied to the same images)</a:t>
            </a:r>
          </a:p>
          <a:p>
            <a:r>
              <a:rPr lang="es-MX" sz="1700" dirty="0">
                <a:effectLst/>
                <a:latin typeface="Helvetica" pitchFamily="2" charset="0"/>
                <a:hlinkClick r:id="rId3"/>
              </a:rPr>
              <a:t>https://www.kaggle.com/code/mohitbaliyan/chest-x-ray-pneumoniadiagnosis-with-cnn/data</a:t>
            </a:r>
            <a:r>
              <a:rPr lang="es-MX" sz="1700" dirty="0">
                <a:effectLst/>
                <a:latin typeface="Helvetica" pitchFamily="2" charset="0"/>
              </a:rPr>
              <a:t>.</a:t>
            </a:r>
          </a:p>
          <a:p>
            <a:r>
              <a:rPr lang="es-MX" sz="1700" dirty="0">
                <a:latin typeface="Helvetica" pitchFamily="2" charset="0"/>
              </a:rPr>
              <a:t>Implementation </a:t>
            </a:r>
            <a:r>
              <a:rPr lang="es-MX" sz="1600" dirty="0">
                <a:latin typeface="Helvetica" pitchFamily="2" charset="0"/>
              </a:rPr>
              <a:t>by </a:t>
            </a:r>
            <a:r>
              <a:rPr lang="es-MX" sz="1600" dirty="0">
                <a:effectLst/>
                <a:latin typeface="Helvetica" pitchFamily="2" charset="0"/>
              </a:rPr>
              <a:t>Nicola Zucchia</a:t>
            </a:r>
          </a:p>
          <a:p>
            <a:endParaRPr lang="es-MX" sz="1700" dirty="0">
              <a:effectLst/>
              <a:latin typeface="Helvetica" pitchFamily="2" charset="0"/>
            </a:endParaRPr>
          </a:p>
          <a:p>
            <a:pPr marL="457200" lvl="0" indent="-356115" algn="l" rtl="0">
              <a:spcBef>
                <a:spcPts val="0"/>
              </a:spcBef>
              <a:spcAft>
                <a:spcPts val="0"/>
              </a:spcAft>
              <a:buSzPts val="2008"/>
              <a:buChar char="-"/>
            </a:pPr>
            <a:endParaRPr sz="2008" dirty="0"/>
          </a:p>
        </p:txBody>
      </p:sp>
      <p:sp>
        <p:nvSpPr>
          <p:cNvPr id="2" name="Marcador de número de diapositiva 1">
            <a:extLst>
              <a:ext uri="{FF2B5EF4-FFF2-40B4-BE49-F238E27FC236}">
                <a16:creationId xmlns:a16="http://schemas.microsoft.com/office/drawing/2014/main" id="{B5972359-3525-248F-D928-A1EAD698643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50</a:t>
            </a:fld>
            <a:endParaRPr lang="es-MX"/>
          </a:p>
        </p:txBody>
      </p:sp>
    </p:spTree>
    <p:extLst>
      <p:ext uri="{BB962C8B-B14F-4D97-AF65-F5344CB8AC3E}">
        <p14:creationId xmlns:p14="http://schemas.microsoft.com/office/powerpoint/2010/main" val="39578096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Pneumonia Dataset</a:t>
            </a:r>
            <a:endParaRPr dirty="0"/>
          </a:p>
        </p:txBody>
      </p:sp>
      <p:sp>
        <p:nvSpPr>
          <p:cNvPr id="175" name="Google Shape;175;p2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2008" dirty="0"/>
              <a:t>Training set consisting of 5200 images.</a:t>
            </a:r>
          </a:p>
          <a:p>
            <a:pPr marL="0" lvl="0" indent="0" algn="l" rtl="0">
              <a:spcBef>
                <a:spcPts val="0"/>
              </a:spcBef>
              <a:spcAft>
                <a:spcPts val="0"/>
              </a:spcAft>
              <a:buNone/>
            </a:pPr>
            <a:r>
              <a:rPr lang="en-US" sz="2008" dirty="0">
                <a:effectLst/>
                <a:latin typeface="Helvetica" pitchFamily="2" charset="0"/>
              </a:rPr>
              <a:t>Validation </a:t>
            </a:r>
            <a:r>
              <a:rPr lang="en-US" sz="2008" dirty="0">
                <a:latin typeface="Helvetica" pitchFamily="2" charset="0"/>
              </a:rPr>
              <a:t>dataset (for threshold cutoff) has 200 images</a:t>
            </a:r>
          </a:p>
          <a:p>
            <a:pPr marL="0" lvl="0" indent="0" algn="l" rtl="0">
              <a:spcBef>
                <a:spcPts val="0"/>
              </a:spcBef>
              <a:spcAft>
                <a:spcPts val="0"/>
              </a:spcAft>
              <a:buNone/>
            </a:pPr>
            <a:r>
              <a:rPr lang="en-US" sz="2008" dirty="0">
                <a:effectLst/>
                <a:latin typeface="Helvetica" pitchFamily="2" charset="0"/>
              </a:rPr>
              <a:t>Test set 420 images</a:t>
            </a:r>
            <a:endParaRPr lang="es-MX" sz="1700" dirty="0">
              <a:effectLst/>
              <a:latin typeface="Helvetica" pitchFamily="2" charset="0"/>
            </a:endParaRPr>
          </a:p>
          <a:p>
            <a:pPr marL="457200" lvl="0" indent="-356115" algn="l" rtl="0">
              <a:spcBef>
                <a:spcPts val="0"/>
              </a:spcBef>
              <a:spcAft>
                <a:spcPts val="0"/>
              </a:spcAft>
              <a:buSzPts val="2008"/>
              <a:buChar char="-"/>
            </a:pPr>
            <a:endParaRPr sz="2008" dirty="0"/>
          </a:p>
        </p:txBody>
      </p:sp>
      <p:sp>
        <p:nvSpPr>
          <p:cNvPr id="2" name="Marcador de número de diapositiva 1">
            <a:extLst>
              <a:ext uri="{FF2B5EF4-FFF2-40B4-BE49-F238E27FC236}">
                <a16:creationId xmlns:a16="http://schemas.microsoft.com/office/drawing/2014/main" id="{3BB9B96B-FBE2-C413-B304-CCA5DBB34A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51</a:t>
            </a:fld>
            <a:endParaRPr lang="es-MX"/>
          </a:p>
        </p:txBody>
      </p:sp>
    </p:spTree>
    <p:extLst>
      <p:ext uri="{BB962C8B-B14F-4D97-AF65-F5344CB8AC3E}">
        <p14:creationId xmlns:p14="http://schemas.microsoft.com/office/powerpoint/2010/main" val="26228490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Convolutional Neural Network Approaches</a:t>
            </a:r>
            <a:endParaRPr dirty="0"/>
          </a:p>
        </p:txBody>
      </p:sp>
      <p:sp>
        <p:nvSpPr>
          <p:cNvPr id="175" name="Google Shape;175;p2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fontScale="47500" lnSpcReduction="20000"/>
          </a:bodyPr>
          <a:lstStyle/>
          <a:p>
            <a:r>
              <a:rPr lang="es-MX" sz="3200" dirty="0">
                <a:effectLst/>
                <a:latin typeface="Helvetica" pitchFamily="2" charset="0"/>
              </a:rPr>
              <a:t>Sequential is a stack of layers, where each layer has exactly one input tensor and one output tensor.</a:t>
            </a:r>
          </a:p>
          <a:p>
            <a:r>
              <a:rPr lang="es-MX" sz="3200" dirty="0">
                <a:effectLst/>
                <a:latin typeface="Helvetica" pitchFamily="2" charset="0"/>
              </a:rPr>
              <a:t>DenseNet is a convolutional networkwhere all layers are directly connected to every other one, rather than just to the next one in series.</a:t>
            </a:r>
          </a:p>
          <a:p>
            <a:r>
              <a:rPr lang="es-MX" sz="3200" dirty="0">
                <a:effectLst/>
                <a:latin typeface="Helvetica" pitchFamily="2" charset="0"/>
              </a:rPr>
              <a:t>Vgg16 processes images through a stack of smaller and smaller layers.</a:t>
            </a:r>
          </a:p>
          <a:p>
            <a:r>
              <a:rPr lang="es-MX" sz="3200" dirty="0">
                <a:effectLst/>
                <a:latin typeface="Helvetica" pitchFamily="2" charset="0"/>
              </a:rPr>
              <a:t>ResNet consists of several layers but allows some connections to skip subsequent layers.</a:t>
            </a:r>
          </a:p>
          <a:p>
            <a:r>
              <a:rPr lang="es-MX" sz="3200" dirty="0">
                <a:effectLst/>
                <a:latin typeface="Helvetica" pitchFamily="2" charset="0"/>
              </a:rPr>
              <a:t>InceptionNet version 3 like other versions of InceptionNet, incorporate several filters (or levels of resolution).</a:t>
            </a:r>
          </a:p>
          <a:p>
            <a:pPr marL="457200" lvl="0" indent="-356115" algn="l" rtl="0">
              <a:spcBef>
                <a:spcPts val="0"/>
              </a:spcBef>
              <a:spcAft>
                <a:spcPts val="0"/>
              </a:spcAft>
              <a:buSzPts val="2008"/>
              <a:buChar char="-"/>
            </a:pPr>
            <a:endParaRPr sz="2008" dirty="0"/>
          </a:p>
        </p:txBody>
      </p:sp>
      <p:sp>
        <p:nvSpPr>
          <p:cNvPr id="2" name="Marcador de número de diapositiva 1">
            <a:extLst>
              <a:ext uri="{FF2B5EF4-FFF2-40B4-BE49-F238E27FC236}">
                <a16:creationId xmlns:a16="http://schemas.microsoft.com/office/drawing/2014/main" id="{1D3457ED-79C4-9742-2F3E-D4875C434F4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52</a:t>
            </a:fld>
            <a:endParaRPr lang="es-MX"/>
          </a:p>
        </p:txBody>
      </p:sp>
    </p:spTree>
    <p:extLst>
      <p:ext uri="{BB962C8B-B14F-4D97-AF65-F5344CB8AC3E}">
        <p14:creationId xmlns:p14="http://schemas.microsoft.com/office/powerpoint/2010/main" val="28923994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Tuning Approach on Validation Set</a:t>
            </a:r>
            <a:endParaRPr dirty="0"/>
          </a:p>
        </p:txBody>
      </p:sp>
      <p:sp>
        <p:nvSpPr>
          <p:cNvPr id="175" name="Google Shape;175;p2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fontScale="47500" lnSpcReduction="20000"/>
          </a:bodyPr>
          <a:lstStyle/>
          <a:p>
            <a:r>
              <a:rPr lang="es-MX" sz="4000" dirty="0">
                <a:effectLst/>
                <a:latin typeface="Helvetica" pitchFamily="2" charset="0"/>
              </a:rPr>
              <a:t>For each method, we tuned the cutoff value that determines whether to predict PNEUMONIA or HEALTHY. </a:t>
            </a:r>
          </a:p>
          <a:p>
            <a:r>
              <a:rPr lang="es-MX" sz="4000" dirty="0">
                <a:effectLst/>
                <a:latin typeface="Helvetica" pitchFamily="2" charset="0"/>
              </a:rPr>
              <a:t>The tuning process consisted of trying all cutoff values between 0 and 1 in a step size of 0.01 and then measured accuracy on the validation set.</a:t>
            </a:r>
          </a:p>
          <a:p>
            <a:r>
              <a:rPr lang="es-MX" sz="4000" dirty="0">
                <a:latin typeface="Helvetica" pitchFamily="2" charset="0"/>
              </a:rPr>
              <a:t>Accuracy is measured against human diagnoses.</a:t>
            </a:r>
            <a:endParaRPr lang="es-MX" sz="4000" dirty="0">
              <a:effectLst/>
              <a:latin typeface="Helvetica" pitchFamily="2" charset="0"/>
            </a:endParaRPr>
          </a:p>
          <a:p>
            <a:pPr marL="457200" lvl="0" indent="-356115" algn="l" rtl="0">
              <a:spcBef>
                <a:spcPts val="0"/>
              </a:spcBef>
              <a:spcAft>
                <a:spcPts val="0"/>
              </a:spcAft>
              <a:buSzPts val="2008"/>
              <a:buChar char="-"/>
            </a:pPr>
            <a:endParaRPr sz="2008" dirty="0"/>
          </a:p>
        </p:txBody>
      </p:sp>
      <p:sp>
        <p:nvSpPr>
          <p:cNvPr id="2" name="Marcador de número de diapositiva 1">
            <a:extLst>
              <a:ext uri="{FF2B5EF4-FFF2-40B4-BE49-F238E27FC236}">
                <a16:creationId xmlns:a16="http://schemas.microsoft.com/office/drawing/2014/main" id="{BA36D075-90F1-8F06-67B6-98526225A94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53</a:t>
            </a:fld>
            <a:endParaRPr lang="es-MX"/>
          </a:p>
        </p:txBody>
      </p:sp>
    </p:spTree>
    <p:extLst>
      <p:ext uri="{BB962C8B-B14F-4D97-AF65-F5344CB8AC3E}">
        <p14:creationId xmlns:p14="http://schemas.microsoft.com/office/powerpoint/2010/main" val="613495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Tuning Approach on Validation Set</a:t>
            </a:r>
            <a:endParaRPr dirty="0"/>
          </a:p>
        </p:txBody>
      </p:sp>
      <p:sp>
        <p:nvSpPr>
          <p:cNvPr id="175" name="Google Shape;175;p2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fontScale="47500" lnSpcReduction="20000"/>
          </a:bodyPr>
          <a:lstStyle/>
          <a:p>
            <a:r>
              <a:rPr lang="es-MX" sz="4000" dirty="0">
                <a:effectLst/>
                <a:latin typeface="Helvetica" pitchFamily="2" charset="0"/>
              </a:rPr>
              <a:t>For each method, we tuned the cutoff value that determines whether to predict PNEUMONIA or HEALTHY. </a:t>
            </a:r>
          </a:p>
          <a:p>
            <a:r>
              <a:rPr lang="es-MX" sz="4000" dirty="0">
                <a:effectLst/>
                <a:latin typeface="Helvetica" pitchFamily="2" charset="0"/>
              </a:rPr>
              <a:t>The tuning process consisted of trying all cutoff values between 0 and 1 in a step size of 0.01 and then measured accuracy on the validation set.</a:t>
            </a:r>
          </a:p>
          <a:p>
            <a:r>
              <a:rPr lang="es-MX" sz="4000" dirty="0">
                <a:latin typeface="Helvetica" pitchFamily="2" charset="0"/>
              </a:rPr>
              <a:t>Accuracy is measured against human diagnoses.</a:t>
            </a:r>
            <a:endParaRPr lang="es-MX" sz="4000" dirty="0">
              <a:effectLst/>
              <a:latin typeface="Helvetica" pitchFamily="2" charset="0"/>
            </a:endParaRPr>
          </a:p>
          <a:p>
            <a:pPr marL="457200" lvl="0" indent="-356115" algn="l" rtl="0">
              <a:spcBef>
                <a:spcPts val="0"/>
              </a:spcBef>
              <a:spcAft>
                <a:spcPts val="0"/>
              </a:spcAft>
              <a:buSzPts val="2008"/>
              <a:buChar char="-"/>
            </a:pPr>
            <a:endParaRPr sz="2008" dirty="0"/>
          </a:p>
        </p:txBody>
      </p:sp>
      <p:sp>
        <p:nvSpPr>
          <p:cNvPr id="2" name="Marcador de número de diapositiva 1">
            <a:extLst>
              <a:ext uri="{FF2B5EF4-FFF2-40B4-BE49-F238E27FC236}">
                <a16:creationId xmlns:a16="http://schemas.microsoft.com/office/drawing/2014/main" id="{7977ED89-E91E-B7B3-0D59-A82EF3A8DF4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54</a:t>
            </a:fld>
            <a:endParaRPr lang="es-MX"/>
          </a:p>
        </p:txBody>
      </p:sp>
    </p:spTree>
    <p:extLst>
      <p:ext uri="{BB962C8B-B14F-4D97-AF65-F5344CB8AC3E}">
        <p14:creationId xmlns:p14="http://schemas.microsoft.com/office/powerpoint/2010/main" val="8433679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Testing Approach</a:t>
            </a:r>
            <a:endParaRPr dirty="0"/>
          </a:p>
        </p:txBody>
      </p:sp>
      <p:sp>
        <p:nvSpPr>
          <p:cNvPr id="175" name="Google Shape;175;p2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fontScale="70000" lnSpcReduction="20000"/>
          </a:bodyPr>
          <a:lstStyle/>
          <a:p>
            <a:r>
              <a:rPr lang="es-MX" sz="4000" dirty="0">
                <a:effectLst/>
                <a:latin typeface="Helvetica" pitchFamily="2" charset="0"/>
              </a:rPr>
              <a:t>For each method, </a:t>
            </a:r>
            <a:r>
              <a:rPr lang="es-MX" sz="4000" dirty="0">
                <a:latin typeface="Helvetica" pitchFamily="2" charset="0"/>
              </a:rPr>
              <a:t>evaluate on test set</a:t>
            </a:r>
            <a:endParaRPr lang="es-MX" sz="4000" dirty="0">
              <a:effectLst/>
              <a:latin typeface="Helvetica" pitchFamily="2" charset="0"/>
            </a:endParaRPr>
          </a:p>
          <a:p>
            <a:r>
              <a:rPr lang="es-MX" sz="4000" dirty="0">
                <a:effectLst/>
                <a:latin typeface="Helvetica" pitchFamily="2" charset="0"/>
              </a:rPr>
              <a:t>Use both the default cutoff of 0.5 and the tuned one.</a:t>
            </a:r>
          </a:p>
          <a:p>
            <a:r>
              <a:rPr lang="es-MX" sz="4000" dirty="0">
                <a:latin typeface="Helvetica" pitchFamily="2" charset="0"/>
              </a:rPr>
              <a:t>Accuracy is measured against human diagnoses.</a:t>
            </a:r>
            <a:endParaRPr lang="es-MX" sz="4000" dirty="0">
              <a:effectLst/>
              <a:latin typeface="Helvetica" pitchFamily="2" charset="0"/>
            </a:endParaRPr>
          </a:p>
          <a:p>
            <a:pPr marL="457200" lvl="0" indent="-356115" algn="l" rtl="0">
              <a:spcBef>
                <a:spcPts val="0"/>
              </a:spcBef>
              <a:spcAft>
                <a:spcPts val="0"/>
              </a:spcAft>
              <a:buSzPts val="2008"/>
              <a:buChar char="-"/>
            </a:pPr>
            <a:endParaRPr sz="2008" dirty="0"/>
          </a:p>
        </p:txBody>
      </p:sp>
      <p:sp>
        <p:nvSpPr>
          <p:cNvPr id="2" name="Marcador de número de diapositiva 1">
            <a:extLst>
              <a:ext uri="{FF2B5EF4-FFF2-40B4-BE49-F238E27FC236}">
                <a16:creationId xmlns:a16="http://schemas.microsoft.com/office/drawing/2014/main" id="{21F1596F-5B93-719F-9AB2-2BAC8B65115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55</a:t>
            </a:fld>
            <a:endParaRPr lang="es-MX"/>
          </a:p>
        </p:txBody>
      </p:sp>
    </p:spTree>
    <p:extLst>
      <p:ext uri="{BB962C8B-B14F-4D97-AF65-F5344CB8AC3E}">
        <p14:creationId xmlns:p14="http://schemas.microsoft.com/office/powerpoint/2010/main" val="28310126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Testing Results (our cutoff didn’t work out so well)</a:t>
            </a:r>
            <a:endParaRPr dirty="0"/>
          </a:p>
        </p:txBody>
      </p:sp>
      <p:sp>
        <p:nvSpPr>
          <p:cNvPr id="175" name="Google Shape;175;p2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101085" lvl="0" indent="0" algn="l" rtl="0">
              <a:spcBef>
                <a:spcPts val="0"/>
              </a:spcBef>
              <a:spcAft>
                <a:spcPts val="0"/>
              </a:spcAft>
              <a:buSzPts val="2008"/>
              <a:buNone/>
            </a:pPr>
            <a:endParaRPr sz="2008" dirty="0"/>
          </a:p>
        </p:txBody>
      </p:sp>
      <p:pic>
        <p:nvPicPr>
          <p:cNvPr id="4" name="Imagen 3">
            <a:extLst>
              <a:ext uri="{FF2B5EF4-FFF2-40B4-BE49-F238E27FC236}">
                <a16:creationId xmlns:a16="http://schemas.microsoft.com/office/drawing/2014/main" id="{349932A7-3B4E-C65C-6DD5-E457B0B687FD}"/>
              </a:ext>
            </a:extLst>
          </p:cNvPr>
          <p:cNvPicPr>
            <a:picLocks noChangeAspect="1"/>
          </p:cNvPicPr>
          <p:nvPr/>
        </p:nvPicPr>
        <p:blipFill>
          <a:blip r:embed="rId3"/>
          <a:stretch>
            <a:fillRect/>
          </a:stretch>
        </p:blipFill>
        <p:spPr>
          <a:xfrm>
            <a:off x="883832" y="2250575"/>
            <a:ext cx="6057900" cy="1917700"/>
          </a:xfrm>
          <a:prstGeom prst="rect">
            <a:avLst/>
          </a:prstGeom>
        </p:spPr>
      </p:pic>
      <p:sp>
        <p:nvSpPr>
          <p:cNvPr id="2" name="Marcador de número de diapositiva 1">
            <a:extLst>
              <a:ext uri="{FF2B5EF4-FFF2-40B4-BE49-F238E27FC236}">
                <a16:creationId xmlns:a16="http://schemas.microsoft.com/office/drawing/2014/main" id="{950799D5-2743-4B55-3EB0-D36C82F756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56</a:t>
            </a:fld>
            <a:endParaRPr lang="es-MX"/>
          </a:p>
        </p:txBody>
      </p:sp>
    </p:spTree>
    <p:extLst>
      <p:ext uri="{BB962C8B-B14F-4D97-AF65-F5344CB8AC3E}">
        <p14:creationId xmlns:p14="http://schemas.microsoft.com/office/powerpoint/2010/main" val="1312103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Testing Results Paired Test (</a:t>
            </a:r>
            <a:r>
              <a:rPr lang="en" dirty="0" err="1"/>
              <a:t>DenseNet</a:t>
            </a:r>
            <a:r>
              <a:rPr lang="en" dirty="0"/>
              <a:t> is promising)</a:t>
            </a:r>
            <a:endParaRPr dirty="0"/>
          </a:p>
        </p:txBody>
      </p:sp>
      <p:sp>
        <p:nvSpPr>
          <p:cNvPr id="175" name="Google Shape;175;p2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101085" lvl="0" indent="0" algn="l" rtl="0">
              <a:spcBef>
                <a:spcPts val="0"/>
              </a:spcBef>
              <a:spcAft>
                <a:spcPts val="0"/>
              </a:spcAft>
              <a:buSzPts val="2008"/>
              <a:buNone/>
            </a:pPr>
            <a:endParaRPr sz="2008" dirty="0"/>
          </a:p>
        </p:txBody>
      </p:sp>
      <p:pic>
        <p:nvPicPr>
          <p:cNvPr id="3" name="Imagen 2">
            <a:extLst>
              <a:ext uri="{FF2B5EF4-FFF2-40B4-BE49-F238E27FC236}">
                <a16:creationId xmlns:a16="http://schemas.microsoft.com/office/drawing/2014/main" id="{C079556F-462E-2CA4-67FA-784C19FD927D}"/>
              </a:ext>
            </a:extLst>
          </p:cNvPr>
          <p:cNvPicPr>
            <a:picLocks noChangeAspect="1"/>
          </p:cNvPicPr>
          <p:nvPr/>
        </p:nvPicPr>
        <p:blipFill>
          <a:blip r:embed="rId3"/>
          <a:stretch>
            <a:fillRect/>
          </a:stretch>
        </p:blipFill>
        <p:spPr>
          <a:xfrm>
            <a:off x="725850" y="2000988"/>
            <a:ext cx="7874460" cy="1890528"/>
          </a:xfrm>
          <a:prstGeom prst="rect">
            <a:avLst/>
          </a:prstGeom>
        </p:spPr>
      </p:pic>
      <p:sp>
        <p:nvSpPr>
          <p:cNvPr id="2" name="Marcador de número de diapositiva 1">
            <a:extLst>
              <a:ext uri="{FF2B5EF4-FFF2-40B4-BE49-F238E27FC236}">
                <a16:creationId xmlns:a16="http://schemas.microsoft.com/office/drawing/2014/main" id="{51D70ACB-D931-B22C-9323-F3484B88BA8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57</a:t>
            </a:fld>
            <a:endParaRPr lang="es-MX"/>
          </a:p>
        </p:txBody>
      </p:sp>
    </p:spTree>
    <p:extLst>
      <p:ext uri="{BB962C8B-B14F-4D97-AF65-F5344CB8AC3E}">
        <p14:creationId xmlns:p14="http://schemas.microsoft.com/office/powerpoint/2010/main" val="36153494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Never Forget the Hyperparameters</a:t>
            </a:r>
            <a:endParaRPr dirty="0"/>
          </a:p>
        </p:txBody>
      </p:sp>
      <p:sp>
        <p:nvSpPr>
          <p:cNvPr id="175" name="Google Shape;175;p2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fontScale="47500" lnSpcReduction="20000"/>
          </a:bodyPr>
          <a:lstStyle/>
          <a:p>
            <a:r>
              <a:rPr lang="es-MX" sz="4800" dirty="0">
                <a:effectLst/>
                <a:latin typeface="Helvetica" pitchFamily="2" charset="0"/>
              </a:rPr>
              <a:t>So far, we have used the same number of epochs, the same steps per epoch as in the Kaggle study.</a:t>
            </a:r>
          </a:p>
          <a:p>
            <a:r>
              <a:rPr lang="es-MX" sz="4800" dirty="0">
                <a:effectLst/>
                <a:latin typeface="Helvetica" pitchFamily="2" charset="0"/>
              </a:rPr>
              <a:t>Increasing these can make a difference:</a:t>
            </a:r>
            <a:br>
              <a:rPr lang="es-MX" sz="4800" dirty="0">
                <a:effectLst/>
                <a:latin typeface="Helvetica" pitchFamily="2" charset="0"/>
              </a:rPr>
            </a:br>
            <a:r>
              <a:rPr lang="es-MX" sz="4000" dirty="0">
                <a:effectLst/>
                <a:latin typeface="Helvetica" pitchFamily="2" charset="0"/>
              </a:rPr>
              <a:t>Number of epochs = 20;  Steps per epoch = 200; Validation steps = 100</a:t>
            </a:r>
          </a:p>
          <a:p>
            <a:r>
              <a:rPr lang="es-MX" sz="4000" dirty="0">
                <a:latin typeface="Helvetica" pitchFamily="2" charset="0"/>
              </a:rPr>
              <a:t>F-score goes from 0.88 to 0.93.</a:t>
            </a:r>
            <a:endParaRPr lang="es-MX" sz="4000" dirty="0">
              <a:effectLst/>
              <a:latin typeface="Helvetica" pitchFamily="2" charset="0"/>
            </a:endParaRPr>
          </a:p>
          <a:p>
            <a:endParaRPr lang="es-MX" sz="4800" dirty="0">
              <a:effectLst/>
              <a:latin typeface="Helvetica" pitchFamily="2" charset="0"/>
            </a:endParaRPr>
          </a:p>
          <a:p>
            <a:pPr marL="457200" lvl="0" indent="-356115" algn="l" rtl="0">
              <a:spcBef>
                <a:spcPts val="0"/>
              </a:spcBef>
              <a:spcAft>
                <a:spcPts val="0"/>
              </a:spcAft>
              <a:buSzPts val="2008"/>
              <a:buChar char="-"/>
            </a:pPr>
            <a:endParaRPr sz="2008" dirty="0"/>
          </a:p>
        </p:txBody>
      </p:sp>
      <p:sp>
        <p:nvSpPr>
          <p:cNvPr id="2" name="Marcador de número de diapositiva 1">
            <a:extLst>
              <a:ext uri="{FF2B5EF4-FFF2-40B4-BE49-F238E27FC236}">
                <a16:creationId xmlns:a16="http://schemas.microsoft.com/office/drawing/2014/main" id="{B0FE24DF-4521-3290-9BD0-1ADB9C5055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58</a:t>
            </a:fld>
            <a:endParaRPr lang="es-MX"/>
          </a:p>
        </p:txBody>
      </p:sp>
    </p:spTree>
    <p:extLst>
      <p:ext uri="{BB962C8B-B14F-4D97-AF65-F5344CB8AC3E}">
        <p14:creationId xmlns:p14="http://schemas.microsoft.com/office/powerpoint/2010/main" val="30810661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Conclusions : Widely Applicable Conclusions</a:t>
            </a:r>
            <a:endParaRPr dirty="0"/>
          </a:p>
        </p:txBody>
      </p:sp>
      <p:sp>
        <p:nvSpPr>
          <p:cNvPr id="279" name="Google Shape;279;p41"/>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If you have enough data points, you can use non-parametric methods effectively to identify significance/confidence intervals using shuffling methods. This entails fewer assumptions </a:t>
            </a:r>
            <a:endParaRPr sz="1800"/>
          </a:p>
          <a:p>
            <a:pPr marL="457200" lvl="0" indent="-342900" algn="l" rtl="0">
              <a:spcBef>
                <a:spcPts val="0"/>
              </a:spcBef>
              <a:spcAft>
                <a:spcPts val="0"/>
              </a:spcAft>
              <a:buSzPts val="1800"/>
              <a:buChar char="-"/>
            </a:pPr>
            <a:r>
              <a:rPr lang="en" sz="1800"/>
              <a:t>When creating predictive models, be sure to sequester a test set that you will have no influence on your training and tuning of hyperparameters (including inference methods)</a:t>
            </a:r>
            <a:endParaRPr sz="1800"/>
          </a:p>
          <a:p>
            <a:pPr marL="457200" lvl="0" indent="-342900" algn="l" rtl="0">
              <a:spcBef>
                <a:spcPts val="0"/>
              </a:spcBef>
              <a:spcAft>
                <a:spcPts val="0"/>
              </a:spcAft>
              <a:buSzPts val="1800"/>
              <a:buChar char="-"/>
            </a:pPr>
            <a:r>
              <a:rPr lang="en" sz="1800"/>
              <a:t>Imputing values is better than throwing out data.</a:t>
            </a:r>
            <a:endParaRPr sz="1800"/>
          </a:p>
          <a:p>
            <a:pPr marL="457200" lvl="0" indent="-342900" algn="l" rtl="0">
              <a:spcBef>
                <a:spcPts val="0"/>
              </a:spcBef>
              <a:spcAft>
                <a:spcPts val="0"/>
              </a:spcAft>
              <a:buSzPts val="1800"/>
              <a:buChar char="-"/>
            </a:pPr>
            <a:r>
              <a:rPr lang="en" sz="1800"/>
              <a:t>Robust signals will not be sensitive to the normalization methods.</a:t>
            </a:r>
            <a:endParaRPr sz="1800"/>
          </a:p>
        </p:txBody>
      </p:sp>
      <p:sp>
        <p:nvSpPr>
          <p:cNvPr id="2" name="Marcador de número de diapositiva 1">
            <a:extLst>
              <a:ext uri="{FF2B5EF4-FFF2-40B4-BE49-F238E27FC236}">
                <a16:creationId xmlns:a16="http://schemas.microsoft.com/office/drawing/2014/main" id="{C39B145F-E2D7-908E-9BA0-54CA083FC4C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59</a:t>
            </a:fld>
            <a:endParaRPr lang="es-MX"/>
          </a:p>
        </p:txBody>
      </p:sp>
    </p:spTree>
    <p:extLst>
      <p:ext uri="{BB962C8B-B14F-4D97-AF65-F5344CB8AC3E}">
        <p14:creationId xmlns:p14="http://schemas.microsoft.com/office/powerpoint/2010/main" val="1618801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Classification Figures of Merit</a:t>
            </a:r>
            <a:endParaRPr dirty="0"/>
          </a:p>
        </p:txBody>
      </p:sp>
      <p:sp>
        <p:nvSpPr>
          <p:cNvPr id="105" name="Google Shape;105;p16"/>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114300" lvl="0" indent="0" algn="l" rtl="0">
              <a:spcBef>
                <a:spcPts val="0"/>
              </a:spcBef>
              <a:spcAft>
                <a:spcPts val="0"/>
              </a:spcAft>
              <a:buSzPts val="1800"/>
              <a:buNone/>
            </a:pPr>
            <a:r>
              <a:rPr lang="en-US" sz="1800" dirty="0"/>
              <a:t>Often the problem is to classify results into two classes A and B. </a:t>
            </a:r>
            <a:br>
              <a:rPr lang="en-US" sz="1800" dirty="0"/>
            </a:br>
            <a:r>
              <a:rPr lang="en-US" sz="1800" dirty="0"/>
              <a:t>Confusion matrix:</a:t>
            </a:r>
          </a:p>
          <a:p>
            <a:pPr marL="114300" lvl="0" indent="0" algn="l" rtl="0">
              <a:spcBef>
                <a:spcPts val="0"/>
              </a:spcBef>
              <a:spcAft>
                <a:spcPts val="0"/>
              </a:spcAft>
              <a:buSzPts val="1800"/>
              <a:buNone/>
            </a:pPr>
            <a:r>
              <a:rPr lang="en-US" sz="1800" dirty="0"/>
              <a:t>                     True A  | True B          Accuracy: (AA + BB)/(AA+AB+BA+BB)</a:t>
            </a:r>
          </a:p>
          <a:p>
            <a:pPr marL="114300" lvl="0" indent="0" algn="l" rtl="0">
              <a:spcBef>
                <a:spcPts val="0"/>
              </a:spcBef>
              <a:spcAft>
                <a:spcPts val="0"/>
              </a:spcAft>
              <a:buSzPts val="1800"/>
              <a:buNone/>
            </a:pPr>
            <a:r>
              <a:rPr lang="en-US" sz="1800" dirty="0"/>
              <a:t>Predict A        AA     |   AB               Precision for A: AA/(AA+AB)</a:t>
            </a:r>
          </a:p>
          <a:p>
            <a:pPr marL="114300" lvl="0" indent="0" algn="l" rtl="0">
              <a:spcBef>
                <a:spcPts val="0"/>
              </a:spcBef>
              <a:spcAft>
                <a:spcPts val="0"/>
              </a:spcAft>
              <a:buSzPts val="1800"/>
              <a:buNone/>
            </a:pPr>
            <a:r>
              <a:rPr lang="en-US" sz="1800" dirty="0"/>
              <a:t>      ---------------------------------     Recall for A: AA/(AA + BA)</a:t>
            </a:r>
          </a:p>
          <a:p>
            <a:pPr marL="114300" indent="0">
              <a:buSzPts val="1800"/>
              <a:buNone/>
            </a:pPr>
            <a:r>
              <a:rPr lang="en-US" sz="1600" dirty="0"/>
              <a:t>Predict B          BA         |   BB                 F1-score: 2*(</a:t>
            </a:r>
            <a:r>
              <a:rPr lang="en-US" sz="1600" dirty="0" err="1"/>
              <a:t>prec</a:t>
            </a:r>
            <a:r>
              <a:rPr lang="en-US" sz="1600" dirty="0"/>
              <a:t>*recall)/(</a:t>
            </a:r>
            <a:r>
              <a:rPr lang="en-US" sz="1600" dirty="0" err="1"/>
              <a:t>prec+recall</a:t>
            </a:r>
            <a:r>
              <a:rPr lang="en-US" sz="1600" dirty="0"/>
              <a:t>)</a:t>
            </a:r>
          </a:p>
          <a:p>
            <a:pPr marL="114300" lvl="0" indent="0" algn="l" rtl="0">
              <a:spcBef>
                <a:spcPts val="0"/>
              </a:spcBef>
              <a:spcAft>
                <a:spcPts val="0"/>
              </a:spcAft>
              <a:buSzPts val="1800"/>
              <a:buNone/>
            </a:pPr>
            <a:endParaRPr lang="en" sz="1600" dirty="0"/>
          </a:p>
          <a:p>
            <a:pPr marL="457200" lvl="0" indent="-342900" algn="l" rtl="0">
              <a:spcBef>
                <a:spcPts val="0"/>
              </a:spcBef>
              <a:spcAft>
                <a:spcPts val="0"/>
              </a:spcAft>
              <a:buSzPts val="1800"/>
              <a:buAutoNum type="arabicParenR"/>
            </a:pPr>
            <a:endParaRPr sz="1800" dirty="0"/>
          </a:p>
        </p:txBody>
      </p:sp>
      <p:sp>
        <p:nvSpPr>
          <p:cNvPr id="2" name="Marcador de número de diapositiva 1">
            <a:extLst>
              <a:ext uri="{FF2B5EF4-FFF2-40B4-BE49-F238E27FC236}">
                <a16:creationId xmlns:a16="http://schemas.microsoft.com/office/drawing/2014/main" id="{DED034AF-EEB6-394D-4E1F-49DB0791241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6</a:t>
            </a:fld>
            <a:endParaRPr lang="es-MX"/>
          </a:p>
        </p:txBody>
      </p:sp>
    </p:spTree>
    <p:extLst>
      <p:ext uri="{BB962C8B-B14F-4D97-AF65-F5344CB8AC3E}">
        <p14:creationId xmlns:p14="http://schemas.microsoft.com/office/powerpoint/2010/main" val="17449552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Acknowledgements</a:t>
            </a:r>
            <a:endParaRPr/>
          </a:p>
        </p:txBody>
      </p:sp>
      <p:sp>
        <p:nvSpPr>
          <p:cNvPr id="285" name="Google Shape;285;p42"/>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dirty="0"/>
              <a:t>Manpreet: For the bulk of the coding.</a:t>
            </a:r>
            <a:endParaRPr sz="1800" dirty="0"/>
          </a:p>
          <a:p>
            <a:pPr marL="0" lvl="0" indent="0" algn="l" rtl="0">
              <a:spcBef>
                <a:spcPts val="1200"/>
              </a:spcBef>
              <a:spcAft>
                <a:spcPts val="0"/>
              </a:spcAft>
              <a:buNone/>
            </a:pPr>
            <a:r>
              <a:rPr lang="en" sz="1800" dirty="0" err="1"/>
              <a:t>Sudo</a:t>
            </a:r>
            <a:r>
              <a:rPr lang="en" sz="1800" dirty="0"/>
              <a:t>: Helped start the coding portion of the book</a:t>
            </a:r>
            <a:endParaRPr sz="1800" dirty="0"/>
          </a:p>
          <a:p>
            <a:pPr marL="0" lvl="0" indent="0" algn="l" rtl="0">
              <a:spcBef>
                <a:spcPts val="1200"/>
              </a:spcBef>
              <a:spcAft>
                <a:spcPts val="1200"/>
              </a:spcAft>
              <a:buNone/>
            </a:pPr>
            <a:r>
              <a:rPr lang="en" sz="1800" dirty="0"/>
              <a:t>Gloria </a:t>
            </a:r>
            <a:r>
              <a:rPr lang="en" sz="1800" dirty="0" err="1"/>
              <a:t>Coruzzi</a:t>
            </a:r>
            <a:r>
              <a:rPr lang="en" sz="1800" dirty="0"/>
              <a:t>: Motivation for all this work.</a:t>
            </a:r>
            <a:endParaRPr sz="1800" dirty="0"/>
          </a:p>
        </p:txBody>
      </p:sp>
      <p:sp>
        <p:nvSpPr>
          <p:cNvPr id="286" name="Google Shape;286;p42"/>
          <p:cNvSpPr txBox="1"/>
          <p:nvPr/>
        </p:nvSpPr>
        <p:spPr>
          <a:xfrm>
            <a:off x="181200" y="3735650"/>
            <a:ext cx="85029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u="sng">
                <a:solidFill>
                  <a:schemeClr val="hlink"/>
                </a:solidFill>
                <a:latin typeface="Lato"/>
                <a:ea typeface="Lato"/>
                <a:cs typeface="Lato"/>
                <a:sym typeface="Lato"/>
                <a:hlinkClick r:id="rId3"/>
              </a:rPr>
              <a:t>https://github.com/StatisticsIsEasy/CaseStudies</a:t>
            </a:r>
            <a:endParaRPr sz="1600">
              <a:latin typeface="Lato"/>
              <a:ea typeface="Lato"/>
              <a:cs typeface="Lato"/>
              <a:sym typeface="Lato"/>
            </a:endParaRPr>
          </a:p>
          <a:p>
            <a:pPr marL="0" lvl="0" indent="0" algn="l" rtl="0">
              <a:spcBef>
                <a:spcPts val="0"/>
              </a:spcBef>
              <a:spcAft>
                <a:spcPts val="0"/>
              </a:spcAft>
              <a:buNone/>
            </a:pPr>
            <a:endParaRPr sz="1600">
              <a:latin typeface="Lato"/>
              <a:ea typeface="Lato"/>
              <a:cs typeface="Lato"/>
              <a:sym typeface="Lato"/>
            </a:endParaRPr>
          </a:p>
          <a:p>
            <a:pPr marL="0" lvl="0" indent="0" algn="l" rtl="0">
              <a:spcBef>
                <a:spcPts val="0"/>
              </a:spcBef>
              <a:spcAft>
                <a:spcPts val="0"/>
              </a:spcAft>
              <a:buNone/>
            </a:pPr>
            <a:r>
              <a:rPr lang="en" sz="1600" u="sng">
                <a:solidFill>
                  <a:schemeClr val="hlink"/>
                </a:solidFill>
                <a:latin typeface="Lato"/>
                <a:ea typeface="Lato"/>
                <a:cs typeface="Lato"/>
                <a:sym typeface="Lato"/>
                <a:hlinkClick r:id="rId4"/>
              </a:rPr>
              <a:t>https://www.morganclaypool.com/doi/abs/10.2200/S01078ED1V01Y202102MAS039</a:t>
            </a:r>
            <a:endParaRPr sz="1600">
              <a:latin typeface="Lato"/>
              <a:ea typeface="Lato"/>
              <a:cs typeface="Lato"/>
              <a:sym typeface="Lato"/>
            </a:endParaRPr>
          </a:p>
          <a:p>
            <a:pPr marL="0" lvl="0" indent="0" algn="l" rtl="0">
              <a:spcBef>
                <a:spcPts val="0"/>
              </a:spcBef>
              <a:spcAft>
                <a:spcPts val="0"/>
              </a:spcAft>
              <a:buNone/>
            </a:pPr>
            <a:endParaRPr sz="1600">
              <a:latin typeface="Lato"/>
              <a:ea typeface="Lato"/>
              <a:cs typeface="Lato"/>
              <a:sym typeface="Lato"/>
            </a:endParaRPr>
          </a:p>
        </p:txBody>
      </p:sp>
      <p:sp>
        <p:nvSpPr>
          <p:cNvPr id="2" name="Marcador de número de diapositiva 1">
            <a:extLst>
              <a:ext uri="{FF2B5EF4-FFF2-40B4-BE49-F238E27FC236}">
                <a16:creationId xmlns:a16="http://schemas.microsoft.com/office/drawing/2014/main" id="{92A0FC21-CC95-040D-2EBA-6E095198B21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60</a:t>
            </a:fld>
            <a:endParaRPr lang="es-MX"/>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Which Classification Figure of Merit to Use</a:t>
            </a:r>
            <a:endParaRPr dirty="0"/>
          </a:p>
        </p:txBody>
      </p:sp>
      <p:sp>
        <p:nvSpPr>
          <p:cNvPr id="105" name="Google Shape;105;p16"/>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114300" lvl="0" indent="0" algn="l" rtl="0">
              <a:spcBef>
                <a:spcPts val="0"/>
              </a:spcBef>
              <a:spcAft>
                <a:spcPts val="0"/>
              </a:spcAft>
              <a:buSzPts val="1800"/>
              <a:buNone/>
            </a:pPr>
            <a:r>
              <a:rPr lang="en-US" sz="1800" dirty="0"/>
              <a:t>If one of these classes (say A) is the primary one of interest, then precision for A says what fraction of the predictions of A are correct.</a:t>
            </a:r>
            <a:br>
              <a:rPr lang="en-US" sz="1800" dirty="0"/>
            </a:br>
            <a:r>
              <a:rPr lang="en-US" sz="1800" dirty="0"/>
              <a:t>Recall for A says what fraction of the As are predicted.</a:t>
            </a:r>
          </a:p>
          <a:p>
            <a:pPr marL="114300" lvl="0" indent="0" algn="l" rtl="0">
              <a:spcBef>
                <a:spcPts val="0"/>
              </a:spcBef>
              <a:spcAft>
                <a:spcPts val="0"/>
              </a:spcAft>
              <a:buSzPts val="1800"/>
              <a:buNone/>
            </a:pPr>
            <a:r>
              <a:rPr lang="en-US" sz="1800" dirty="0"/>
              <a:t>F1-score balances the two.</a:t>
            </a:r>
            <a:br>
              <a:rPr lang="en-US" sz="1800" dirty="0"/>
            </a:br>
            <a:br>
              <a:rPr lang="en-US" sz="1800" dirty="0"/>
            </a:br>
            <a:r>
              <a:rPr lang="en-US" sz="1800" dirty="0"/>
              <a:t>If the two classes are equally interesting, then use accuracy.</a:t>
            </a:r>
            <a:endParaRPr lang="en" sz="1600" dirty="0"/>
          </a:p>
          <a:p>
            <a:pPr marL="457200" lvl="0" indent="-342900" algn="l" rtl="0">
              <a:spcBef>
                <a:spcPts val="0"/>
              </a:spcBef>
              <a:spcAft>
                <a:spcPts val="0"/>
              </a:spcAft>
              <a:buSzPts val="1800"/>
              <a:buAutoNum type="arabicParenR"/>
            </a:pPr>
            <a:endParaRPr sz="1800" dirty="0"/>
          </a:p>
        </p:txBody>
      </p:sp>
      <p:sp>
        <p:nvSpPr>
          <p:cNvPr id="2" name="Marcador de número de diapositiva 1">
            <a:extLst>
              <a:ext uri="{FF2B5EF4-FFF2-40B4-BE49-F238E27FC236}">
                <a16:creationId xmlns:a16="http://schemas.microsoft.com/office/drawing/2014/main" id="{59156150-36E3-C2C3-A1DA-17F7CC5F76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7</a:t>
            </a:fld>
            <a:endParaRPr lang="es-MX"/>
          </a:p>
        </p:txBody>
      </p:sp>
    </p:spTree>
    <p:extLst>
      <p:ext uri="{BB962C8B-B14F-4D97-AF65-F5344CB8AC3E}">
        <p14:creationId xmlns:p14="http://schemas.microsoft.com/office/powerpoint/2010/main" val="467553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Numerical Figures of Merit</a:t>
            </a:r>
            <a:endParaRPr dirty="0"/>
          </a:p>
        </p:txBody>
      </p:sp>
      <p:sp>
        <p:nvSpPr>
          <p:cNvPr id="105" name="Google Shape;105;p16"/>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114300" lvl="0" indent="0" algn="l" rtl="0">
              <a:spcBef>
                <a:spcPts val="0"/>
              </a:spcBef>
              <a:spcAft>
                <a:spcPts val="0"/>
              </a:spcAft>
              <a:buSzPts val="1800"/>
              <a:buNone/>
            </a:pPr>
            <a:r>
              <a:rPr lang="en-US" sz="1800" dirty="0"/>
              <a:t>If one is predicting a continuous value or set of values, then there are two principal figures of merit:</a:t>
            </a:r>
          </a:p>
          <a:p>
            <a:pPr marL="114300" lvl="0" indent="0" algn="l" rtl="0">
              <a:spcBef>
                <a:spcPts val="0"/>
              </a:spcBef>
              <a:spcAft>
                <a:spcPts val="0"/>
              </a:spcAft>
              <a:buSzPts val="1800"/>
              <a:buNone/>
            </a:pPr>
            <a:r>
              <a:rPr lang="en-US" sz="1800" dirty="0"/>
              <a:t>Absolute error: sum (| predicted – actual|)</a:t>
            </a:r>
          </a:p>
          <a:p>
            <a:pPr marL="114300" lvl="0" indent="0" algn="l" rtl="0">
              <a:spcBef>
                <a:spcPts val="0"/>
              </a:spcBef>
              <a:spcAft>
                <a:spcPts val="0"/>
              </a:spcAft>
              <a:buSzPts val="1800"/>
              <a:buNone/>
            </a:pPr>
            <a:r>
              <a:rPr lang="en-US" sz="1800" dirty="0"/>
              <a:t>Root mean square error: sqrt( sum (predicted – actual)</a:t>
            </a:r>
            <a:r>
              <a:rPr lang="en-US" sz="1800" baseline="30000" dirty="0"/>
              <a:t>2 </a:t>
            </a:r>
            <a:r>
              <a:rPr lang="en-US" sz="1800" dirty="0"/>
              <a:t>)</a:t>
            </a:r>
          </a:p>
          <a:p>
            <a:pPr marL="114300" lvl="0" indent="0" algn="l" rtl="0">
              <a:spcBef>
                <a:spcPts val="0"/>
              </a:spcBef>
              <a:spcAft>
                <a:spcPts val="0"/>
              </a:spcAft>
              <a:buSzPts val="1800"/>
              <a:buNone/>
            </a:pPr>
            <a:endParaRPr lang="en" sz="1600" dirty="0"/>
          </a:p>
          <a:p>
            <a:pPr marL="457200" lvl="0" indent="-342900" algn="l" rtl="0">
              <a:spcBef>
                <a:spcPts val="0"/>
              </a:spcBef>
              <a:spcAft>
                <a:spcPts val="0"/>
              </a:spcAft>
              <a:buSzPts val="1800"/>
              <a:buAutoNum type="arabicParenR"/>
            </a:pPr>
            <a:endParaRPr sz="1800" dirty="0"/>
          </a:p>
        </p:txBody>
      </p:sp>
      <p:sp>
        <p:nvSpPr>
          <p:cNvPr id="2" name="Marcador de número de diapositiva 1">
            <a:extLst>
              <a:ext uri="{FF2B5EF4-FFF2-40B4-BE49-F238E27FC236}">
                <a16:creationId xmlns:a16="http://schemas.microsoft.com/office/drawing/2014/main" id="{6B93EE00-1F47-A1E2-C395-EB5CAD5A51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8</a:t>
            </a:fld>
            <a:endParaRPr lang="es-MX"/>
          </a:p>
        </p:txBody>
      </p:sp>
    </p:spTree>
    <p:extLst>
      <p:ext uri="{BB962C8B-B14F-4D97-AF65-F5344CB8AC3E}">
        <p14:creationId xmlns:p14="http://schemas.microsoft.com/office/powerpoint/2010/main" val="2782087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Unpaired vs. Paired Experimental Design</a:t>
            </a:r>
            <a:endParaRPr dirty="0"/>
          </a:p>
        </p:txBody>
      </p:sp>
      <p:sp>
        <p:nvSpPr>
          <p:cNvPr id="105" name="Google Shape;105;p16"/>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fontScale="92500" lnSpcReduction="10000"/>
          </a:bodyPr>
          <a:lstStyle/>
          <a:p>
            <a:pPr marL="114300" lvl="0" indent="0" algn="l" rtl="0">
              <a:spcBef>
                <a:spcPts val="0"/>
              </a:spcBef>
              <a:spcAft>
                <a:spcPts val="0"/>
              </a:spcAft>
              <a:buSzPts val="1800"/>
              <a:buNone/>
            </a:pPr>
            <a:r>
              <a:rPr lang="en-US" sz="1800" dirty="0"/>
              <a:t>Suppose one is testing diet A on one population and diet B on another population. There is no association between an individual of the first population and an individual of the second one. The weights are </a:t>
            </a:r>
            <a:r>
              <a:rPr lang="en-US" sz="1800" b="1" dirty="0"/>
              <a:t>unpaired.</a:t>
            </a:r>
            <a:endParaRPr lang="en-US" sz="1800" dirty="0"/>
          </a:p>
          <a:p>
            <a:pPr marL="114300" lvl="0" indent="0" algn="l" rtl="0">
              <a:spcBef>
                <a:spcPts val="0"/>
              </a:spcBef>
              <a:spcAft>
                <a:spcPts val="0"/>
              </a:spcAft>
              <a:buSzPts val="1800"/>
              <a:buNone/>
            </a:pPr>
            <a:endParaRPr lang="en-US" sz="1800" dirty="0"/>
          </a:p>
          <a:p>
            <a:pPr marL="114300" lvl="0" indent="0" algn="l" rtl="0">
              <a:spcBef>
                <a:spcPts val="0"/>
              </a:spcBef>
              <a:spcAft>
                <a:spcPts val="0"/>
              </a:spcAft>
              <a:buSzPts val="1800"/>
              <a:buNone/>
            </a:pPr>
            <a:r>
              <a:rPr lang="en-US" sz="1800" dirty="0"/>
              <a:t>By contrast, suppose one is comparing the weights of individuals before a diet and after a diet. Then one can compare the weights per individual. That is, the weights are said to be </a:t>
            </a:r>
            <a:r>
              <a:rPr lang="en-US" sz="1800" b="1" dirty="0"/>
              <a:t>paired</a:t>
            </a:r>
            <a:r>
              <a:rPr lang="en-US" sz="1800" dirty="0"/>
              <a:t>. </a:t>
            </a:r>
            <a:endParaRPr lang="en" sz="1600" dirty="0"/>
          </a:p>
          <a:p>
            <a:pPr marL="457200" lvl="0" indent="-342900" algn="l" rtl="0">
              <a:spcBef>
                <a:spcPts val="0"/>
              </a:spcBef>
              <a:spcAft>
                <a:spcPts val="0"/>
              </a:spcAft>
              <a:buSzPts val="1800"/>
              <a:buAutoNum type="arabicParenR"/>
            </a:pPr>
            <a:endParaRPr sz="1800" dirty="0"/>
          </a:p>
        </p:txBody>
      </p:sp>
      <p:sp>
        <p:nvSpPr>
          <p:cNvPr id="2" name="Marcador de número de diapositiva 1">
            <a:extLst>
              <a:ext uri="{FF2B5EF4-FFF2-40B4-BE49-F238E27FC236}">
                <a16:creationId xmlns:a16="http://schemas.microsoft.com/office/drawing/2014/main" id="{681BD3B8-4074-E021-517E-5D090772C8C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9</a:t>
            </a:fld>
            <a:endParaRPr lang="es-MX"/>
          </a:p>
        </p:txBody>
      </p:sp>
    </p:spTree>
    <p:extLst>
      <p:ext uri="{BB962C8B-B14F-4D97-AF65-F5344CB8AC3E}">
        <p14:creationId xmlns:p14="http://schemas.microsoft.com/office/powerpoint/2010/main" val="884967208"/>
      </p:ext>
    </p:extLst>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4180</TotalTime>
  <Words>3393</Words>
  <Application>Microsoft Macintosh PowerPoint</Application>
  <PresentationFormat>Presentación en pantalla (16:9)</PresentationFormat>
  <Paragraphs>331</Paragraphs>
  <Slides>60</Slides>
  <Notes>60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60</vt:i4>
      </vt:variant>
    </vt:vector>
  </HeadingPairs>
  <TitlesOfParts>
    <vt:vector size="65" baseType="lpstr">
      <vt:lpstr>Helvetica</vt:lpstr>
      <vt:lpstr>Raleway</vt:lpstr>
      <vt:lpstr>Arial</vt:lpstr>
      <vt:lpstr>Lato</vt:lpstr>
      <vt:lpstr>Streamline</vt:lpstr>
      <vt:lpstr>Where We are</vt:lpstr>
      <vt:lpstr>The Case Studies book</vt:lpstr>
      <vt:lpstr>Workflow</vt:lpstr>
      <vt:lpstr>Data Preparation: normalization</vt:lpstr>
      <vt:lpstr>Data Preparation: missing values</vt:lpstr>
      <vt:lpstr>Classification Figures of Merit</vt:lpstr>
      <vt:lpstr>Which Classification Figure of Merit to Use</vt:lpstr>
      <vt:lpstr>Numerical Figures of Merit</vt:lpstr>
      <vt:lpstr>Unpaired vs. Paired Experimental Design</vt:lpstr>
      <vt:lpstr>Unpaired Test</vt:lpstr>
      <vt:lpstr>Paired Test</vt:lpstr>
      <vt:lpstr>Paired Test significance</vt:lpstr>
      <vt:lpstr>Paired Test confidence</vt:lpstr>
      <vt:lpstr>Application to Biological dataset: Chicken Weight</vt:lpstr>
      <vt:lpstr>Pairwise Shuffle test</vt:lpstr>
      <vt:lpstr>Pairwise Shuffle test p-value</vt:lpstr>
      <vt:lpstr>Confidence interval</vt:lpstr>
      <vt:lpstr>Comparing regression lines</vt:lpstr>
      <vt:lpstr>Comparing  regression lines</vt:lpstr>
      <vt:lpstr>Root Mean Square Error</vt:lpstr>
      <vt:lpstr>Pseudo code for determining  paired significant difference</vt:lpstr>
      <vt:lpstr>Pseudo code for determining paired confidence interval</vt:lpstr>
      <vt:lpstr>Comparing regression lines: only diet 3 has a low enough p-value for confidence interval to be meaningful</vt:lpstr>
      <vt:lpstr>Application to Biological dataset: Breast Cancer</vt:lpstr>
      <vt:lpstr>The F1-score (or simply F-score): based on precision for Malignancy and Recall for Malignancy</vt:lpstr>
      <vt:lpstr>The Data</vt:lpstr>
      <vt:lpstr>Reminder: Ideal Machine Learning workflow</vt:lpstr>
      <vt:lpstr>What not to do: Pollute the Test Set During Hyperparameter Tuning</vt:lpstr>
      <vt:lpstr>Alternative: cross-validation approach without hyperparameter tuning</vt:lpstr>
      <vt:lpstr>Show figures from book for each method p. 26ff or..</vt:lpstr>
      <vt:lpstr>Difference between Training and Testing F-score</vt:lpstr>
      <vt:lpstr>Dealing with missing data</vt:lpstr>
      <vt:lpstr>What to Notice About Previous Table</vt:lpstr>
      <vt:lpstr>Feature Selection</vt:lpstr>
      <vt:lpstr>SVM (support vector machine) benefits from feature reduction</vt:lpstr>
      <vt:lpstr>RNA-seq example: Cystic Fibrosis</vt:lpstr>
      <vt:lpstr>Correcting for Multiple Testing: Bonferroni correction</vt:lpstr>
      <vt:lpstr>Unpaired test comparing healthy and cf patients</vt:lpstr>
      <vt:lpstr>False Discovery Rate (FDR): Benjamani Hochberg</vt:lpstr>
      <vt:lpstr>Intuition underlying Benjamani Hochberg, part I</vt:lpstr>
      <vt:lpstr>Intuition underlying Benjamani Hochberg, part II</vt:lpstr>
      <vt:lpstr>Intuition underlying Benjamani Hochberg, part III</vt:lpstr>
      <vt:lpstr> Benjamani Hochberg vs. Bonferroni by Numbers</vt:lpstr>
      <vt:lpstr>Benjamani Hochberg vs. Bonferroni by Concept</vt:lpstr>
      <vt:lpstr>Top 10 genes based on log2 ratio change of expression (of Bonferroni genes) – confidence interval</vt:lpstr>
      <vt:lpstr>Three genes discussed in detail in paper from which we take data.</vt:lpstr>
      <vt:lpstr>Just for fun: Can Gene Expression be Used to Infer Cystic Fibrosis</vt:lpstr>
      <vt:lpstr>Important markers</vt:lpstr>
      <vt:lpstr>Application to Biological dataset: Chest X Ray  (Nicola Zucchia)</vt:lpstr>
      <vt:lpstr>Application to Biological dataset: Chest X Ray</vt:lpstr>
      <vt:lpstr>Pneumonia Dataset</vt:lpstr>
      <vt:lpstr>Convolutional Neural Network Approaches</vt:lpstr>
      <vt:lpstr>Tuning Approach on Validation Set</vt:lpstr>
      <vt:lpstr>Tuning Approach on Validation Set</vt:lpstr>
      <vt:lpstr>Testing Approach</vt:lpstr>
      <vt:lpstr>Testing Results (our cutoff didn’t work out so well)</vt:lpstr>
      <vt:lpstr>Testing Results Paired Test (DenseNet is promising)</vt:lpstr>
      <vt:lpstr>Never Forget the Hyperparameters</vt:lpstr>
      <vt:lpstr>Conclusions : Widely Applicable Conclusions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Dennis Shasha</cp:lastModifiedBy>
  <cp:revision>18</cp:revision>
  <dcterms:modified xsi:type="dcterms:W3CDTF">2023-03-22T09:44:33Z</dcterms:modified>
</cp:coreProperties>
</file>