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71" r:id="rId5"/>
    <p:sldId id="259" r:id="rId6"/>
    <p:sldId id="272" r:id="rId7"/>
    <p:sldId id="260" r:id="rId8"/>
    <p:sldId id="261" r:id="rId9"/>
    <p:sldId id="286" r:id="rId10"/>
    <p:sldId id="263" r:id="rId11"/>
    <p:sldId id="274" r:id="rId12"/>
    <p:sldId id="273" r:id="rId13"/>
    <p:sldId id="265" r:id="rId14"/>
    <p:sldId id="277" r:id="rId15"/>
    <p:sldId id="275" r:id="rId16"/>
    <p:sldId id="276" r:id="rId17"/>
    <p:sldId id="283" r:id="rId18"/>
    <p:sldId id="284" r:id="rId19"/>
    <p:sldId id="285" r:id="rId20"/>
    <p:sldId id="279" r:id="rId21"/>
    <p:sldId id="280" r:id="rId22"/>
    <p:sldId id="268" r:id="rId23"/>
    <p:sldId id="269" r:id="rId24"/>
    <p:sldId id="270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6943" autoAdjust="0"/>
  </p:normalViewPr>
  <p:slideViewPr>
    <p:cSldViewPr snapToGrid="0" snapToObjects="1">
      <p:cViewPr varScale="1">
        <p:scale>
          <a:sx n="97" d="100"/>
          <a:sy n="97" d="100"/>
        </p:scale>
        <p:origin x="20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D0B54-3A6D-4E48-A9D6-9AE14BFF9303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58835-23BF-D948-A041-B41BA078E1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5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58835-23BF-D948-A041-B41BA078E17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72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2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26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3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67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8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2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82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3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75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9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BF98B-0396-D34A-A543-EE74CE65E4E2}" type="datetimeFigureOut">
              <a:rPr lang="en-US" smtClean="0"/>
              <a:pPr/>
              <a:t>10/29/19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59C38-C0A0-B147-AF9D-4E4ACCF48B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9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Bounce </a:t>
            </a:r>
            <a:r>
              <a:rPr lang="en-US" dirty="0" err="1"/>
              <a:t>Blockchain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Dennis Shasha</a:t>
            </a:r>
          </a:p>
          <a:p>
            <a:r>
              <a:rPr lang="en-US" dirty="0" err="1"/>
              <a:t>shasha@courant.nyu.edu</a:t>
            </a:r>
            <a:endParaRPr lang="en-US" dirty="0"/>
          </a:p>
          <a:p>
            <a:r>
              <a:rPr lang="en-US" dirty="0"/>
              <a:t>October, 2019</a:t>
            </a:r>
          </a:p>
        </p:txBody>
      </p:sp>
    </p:spTree>
    <p:extLst>
      <p:ext uri="{BB962C8B-B14F-4D97-AF65-F5344CB8AC3E}">
        <p14:creationId xmlns:p14="http://schemas.microsoft.com/office/powerpoint/2010/main" val="143122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Reliable, Faster, Cheaper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Multiple </a:t>
            </a:r>
            <a:r>
              <a:rPr lang="en-US" dirty="0" err="1"/>
              <a:t>Cubesats</a:t>
            </a:r>
            <a:r>
              <a:rPr lang="en-US" dirty="0"/>
              <a:t> (10 centimeter cubes) for redundancy to fail-stop failures and to achieve scalability.</a:t>
            </a:r>
          </a:p>
          <a:p>
            <a:r>
              <a:rPr lang="en-US" dirty="0"/>
              <a:t>Sending stations to deliver information to the </a:t>
            </a:r>
            <a:r>
              <a:rPr lang="en-US" dirty="0" err="1"/>
              <a:t>Cubesats</a:t>
            </a:r>
            <a:r>
              <a:rPr lang="en-US" dirty="0"/>
              <a:t> and Listening Stations to collect and re-distribute.</a:t>
            </a:r>
          </a:p>
        </p:txBody>
      </p:sp>
    </p:spTree>
    <p:extLst>
      <p:ext uri="{BB962C8B-B14F-4D97-AF65-F5344CB8AC3E}">
        <p14:creationId xmlns:p14="http://schemas.microsoft.com/office/powerpoint/2010/main" val="4130801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Cubesat</a:t>
            </a:r>
            <a:r>
              <a:rPr lang="en-US" dirty="0"/>
              <a:t>/Sending/Listening</a:t>
            </a:r>
          </a:p>
        </p:txBody>
      </p:sp>
      <p:pic>
        <p:nvPicPr>
          <p:cNvPr id="4" name="Content Placeholder 3" descr="breanna_component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4" b="144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03691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Lift-off Protocol </a:t>
            </a:r>
            <a:br>
              <a:rPr lang="en-US" dirty="0"/>
            </a:br>
            <a:r>
              <a:rPr lang="en-US" dirty="0"/>
              <a:t>(time point of max vulnerability)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Cubesats</a:t>
            </a:r>
            <a:r>
              <a:rPr lang="en-US" dirty="0"/>
              <a:t> with embedded Hardware Security Modules (HSMs) deployed en masse under supervision of security validation experts and broadcast on television (like a </a:t>
            </a:r>
            <a:r>
              <a:rPr lang="en-US" dirty="0" err="1"/>
              <a:t>SpaceX</a:t>
            </a:r>
            <a:r>
              <a:rPr lang="en-US" dirty="0"/>
              <a:t> liftoff).</a:t>
            </a:r>
          </a:p>
          <a:p>
            <a:r>
              <a:rPr lang="en-US" dirty="0" err="1"/>
              <a:t>HSMs</a:t>
            </a:r>
            <a:r>
              <a:rPr lang="en-US" dirty="0"/>
              <a:t> generate private/public key pairs through physical process and are validated by sending stations and become common knowledge.</a:t>
            </a:r>
          </a:p>
          <a:p>
            <a:r>
              <a:rPr lang="en-US" dirty="0"/>
              <a:t>Socio-technical strategies to guarantee integrity of HSMs: NIST level 4 requires tamper resistance.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41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Cubesats</a:t>
            </a:r>
            <a:r>
              <a:rPr lang="en-US" dirty="0"/>
              <a:t> Organized in Sequence</a:t>
            </a:r>
            <a:br>
              <a:rPr lang="en-US" dirty="0"/>
            </a:br>
            <a:r>
              <a:rPr lang="en-US" dirty="0"/>
              <a:t>each has a time slice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Launch sequences the </a:t>
            </a:r>
            <a:r>
              <a:rPr lang="en-US" dirty="0" err="1"/>
              <a:t>cubesats</a:t>
            </a:r>
            <a:r>
              <a:rPr lang="en-US" dirty="0"/>
              <a:t> in some order, giving each one a time slice</a:t>
            </a:r>
          </a:p>
          <a:p>
            <a:r>
              <a:rPr lang="en-US" dirty="0"/>
              <a:t>If a </a:t>
            </a:r>
            <a:r>
              <a:rPr lang="en-US" dirty="0" err="1"/>
              <a:t>cubesat</a:t>
            </a:r>
            <a:r>
              <a:rPr lang="en-US" dirty="0"/>
              <a:t> misses its time slice it is spliced out.</a:t>
            </a:r>
          </a:p>
        </p:txBody>
      </p:sp>
    </p:spTree>
    <p:extLst>
      <p:ext uri="{BB962C8B-B14F-4D97-AF65-F5344CB8AC3E}">
        <p14:creationId xmlns:p14="http://schemas.microsoft.com/office/powerpoint/2010/main" val="3101058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</a:t>
            </a:r>
            <a:r>
              <a:rPr lang="en-US" dirty="0" err="1"/>
              <a:t>Cubesat</a:t>
            </a:r>
            <a:r>
              <a:rPr lang="en-US" dirty="0"/>
              <a:t>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User send to some Sending Stations with payment. Sending Station sends block of transactions (Merkle root) to one </a:t>
            </a:r>
            <a:r>
              <a:rPr lang="en-US" dirty="0" err="1"/>
              <a:t>Cubesat</a:t>
            </a:r>
            <a:r>
              <a:rPr lang="en-US" dirty="0"/>
              <a:t>.</a:t>
            </a:r>
          </a:p>
          <a:p>
            <a:r>
              <a:rPr lang="en-US" dirty="0"/>
              <a:t>At its time slice, </a:t>
            </a:r>
            <a:r>
              <a:rPr lang="en-US" dirty="0" err="1"/>
              <a:t>Cubesat</a:t>
            </a:r>
            <a:r>
              <a:rPr lang="en-US" dirty="0"/>
              <a:t> c assembles its transactions into a block, signs, and sends </a:t>
            </a:r>
            <a:r>
              <a:rPr lang="en-US" dirty="0" err="1"/>
              <a:t>sgn_c</a:t>
            </a:r>
            <a:r>
              <a:rPr lang="en-US" dirty="0"/>
              <a:t>(block) to Listening Stations. </a:t>
            </a:r>
          </a:p>
          <a:p>
            <a:r>
              <a:rPr lang="en-US" dirty="0"/>
              <a:t>Each Listening Station signs and sends </a:t>
            </a:r>
            <a:r>
              <a:rPr lang="en-US" dirty="0" err="1"/>
              <a:t>sgn_c</a:t>
            </a:r>
            <a:r>
              <a:rPr lang="en-US" dirty="0"/>
              <a:t>(block) to every other Listening Station.</a:t>
            </a:r>
          </a:p>
        </p:txBody>
      </p:sp>
    </p:spTree>
    <p:extLst>
      <p:ext uri="{BB962C8B-B14F-4D97-AF65-F5344CB8AC3E}">
        <p14:creationId xmlns:p14="http://schemas.microsoft.com/office/powerpoint/2010/main" val="3722569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 </a:t>
            </a:r>
            <a:r>
              <a:rPr lang="en-US" dirty="0" err="1"/>
              <a:t>Cubesat</a:t>
            </a:r>
            <a:r>
              <a:rPr lang="en-US" dirty="0"/>
              <a:t> Protocol: </a:t>
            </a:r>
            <a:r>
              <a:rPr lang="en-US" dirty="0" err="1"/>
              <a:t>cubesat</a:t>
            </a:r>
            <a:r>
              <a:rPr lang="en-US" dirty="0"/>
              <a:t> sends</a:t>
            </a:r>
          </a:p>
        </p:txBody>
      </p:sp>
      <p:pic>
        <p:nvPicPr>
          <p:cNvPr id="4" name="Content Placeholder 3" descr="breanna_cubetolistenin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4" b="144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26835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 Continued: </a:t>
            </a:r>
            <a:br>
              <a:rPr lang="en-US" dirty="0"/>
            </a:br>
            <a:r>
              <a:rPr lang="en-US" dirty="0"/>
              <a:t>Listening Stations gossip</a:t>
            </a:r>
          </a:p>
        </p:txBody>
      </p:sp>
      <p:pic>
        <p:nvPicPr>
          <p:cNvPr id="4" name="Content Placeholder 3" descr="breanna_listeninggossip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4" b="144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20352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AA681-11A2-6446-A7AF-3516133F2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What</a:t>
            </a:r>
            <a:r>
              <a:rPr lang="fr-FR" dirty="0"/>
              <a:t> Have the </a:t>
            </a:r>
            <a:r>
              <a:rPr lang="fr-FR" dirty="0" err="1"/>
              <a:t>Cubesats</a:t>
            </a:r>
            <a:r>
              <a:rPr lang="fr-FR" dirty="0"/>
              <a:t> </a:t>
            </a:r>
            <a:r>
              <a:rPr lang="fr-FR" dirty="0" err="1"/>
              <a:t>Given</a:t>
            </a:r>
            <a:r>
              <a:rPr lang="fr-FR" dirty="0"/>
              <a:t>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4F165-30C6-AA4E-847B-22D4C463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Safety</a:t>
            </a:r>
            <a:r>
              <a:rPr lang="fr-FR" dirty="0"/>
              <a:t> </a:t>
            </a:r>
            <a:r>
              <a:rPr lang="fr-FR" dirty="0" err="1"/>
              <a:t>almost</a:t>
            </a:r>
            <a:r>
              <a:rPr lang="fr-FR" dirty="0"/>
              <a:t> </a:t>
            </a:r>
            <a:r>
              <a:rPr lang="fr-FR" dirty="0" err="1"/>
              <a:t>always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the </a:t>
            </a:r>
            <a:r>
              <a:rPr lang="fr-FR" dirty="0" err="1"/>
              <a:t>cubesats</a:t>
            </a:r>
            <a:r>
              <a:rPr lang="fr-FR" dirty="0"/>
              <a:t> </a:t>
            </a:r>
            <a:r>
              <a:rPr lang="fr-FR" dirty="0" err="1"/>
              <a:t>can’t</a:t>
            </a:r>
            <a:r>
              <a:rPr lang="fr-FR" dirty="0"/>
              <a:t> in practice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spoofed</a:t>
            </a:r>
            <a:r>
              <a:rPr lang="fr-FR" dirty="0"/>
              <a:t> or </a:t>
            </a:r>
            <a:r>
              <a:rPr lang="fr-FR" dirty="0" err="1"/>
              <a:t>hacked</a:t>
            </a:r>
            <a:r>
              <a:rPr lang="fr-FR" dirty="0"/>
              <a:t>.</a:t>
            </a:r>
          </a:p>
          <a:p>
            <a:r>
              <a:rPr lang="fr-FR" dirty="0" err="1"/>
              <a:t>Further</a:t>
            </a:r>
            <a:r>
              <a:rPr lang="fr-FR" dirty="0"/>
              <a:t>: If </a:t>
            </a:r>
            <a:r>
              <a:rPr lang="fr-FR" dirty="0" err="1"/>
              <a:t>cubesat</a:t>
            </a:r>
            <a:r>
              <a:rPr lang="fr-FR" dirty="0"/>
              <a:t> c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hacked</a:t>
            </a:r>
            <a:r>
              <a:rPr lang="fr-FR" dirty="0"/>
              <a:t> and </a:t>
            </a:r>
            <a:r>
              <a:rPr lang="fr-FR" dirty="0" err="1"/>
              <a:t>sends</a:t>
            </a:r>
            <a:r>
              <a:rPr lang="fr-FR" dirty="0"/>
              <a:t>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signed</a:t>
            </a:r>
            <a:r>
              <a:rPr lang="fr-FR" dirty="0"/>
              <a:t> blocks to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well-functioning</a:t>
            </a:r>
            <a:r>
              <a:rPr lang="fr-FR" dirty="0"/>
              <a:t> </a:t>
            </a:r>
            <a:r>
              <a:rPr lang="fr-FR" dirty="0" err="1"/>
              <a:t>Listening</a:t>
            </a:r>
            <a:r>
              <a:rPr lang="fr-FR" dirty="0"/>
              <a:t> Stations, the </a:t>
            </a:r>
            <a:r>
              <a:rPr lang="fr-FR" dirty="0" err="1"/>
              <a:t>inconsistency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discovered</a:t>
            </a:r>
            <a:r>
              <a:rPr lang="fr-FR" dirty="0"/>
              <a:t> and c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exposed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1046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AA681-11A2-6446-A7AF-3516133F2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Exposure</a:t>
            </a:r>
            <a:r>
              <a:rPr lang="fr-FR" dirty="0"/>
              <a:t> Aversion </a:t>
            </a:r>
            <a:br>
              <a:rPr lang="fr-FR" dirty="0"/>
            </a:br>
            <a:r>
              <a:rPr lang="fr-FR" dirty="0" err="1"/>
              <a:t>Implies</a:t>
            </a:r>
            <a:r>
              <a:rPr lang="fr-FR" dirty="0"/>
              <a:t> More </a:t>
            </a:r>
            <a:r>
              <a:rPr lang="fr-FR" dirty="0" err="1"/>
              <a:t>Safety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4F165-30C6-AA4E-847B-22D4C463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If </a:t>
            </a:r>
            <a:r>
              <a:rPr lang="fr-FR" dirty="0" err="1"/>
              <a:t>bad</a:t>
            </a:r>
            <a:r>
              <a:rPr lang="fr-FR" dirty="0"/>
              <a:t> </a:t>
            </a:r>
            <a:r>
              <a:rPr lang="fr-FR" dirty="0" err="1"/>
              <a:t>cubesats</a:t>
            </a:r>
            <a:r>
              <a:rPr lang="fr-FR" dirty="0"/>
              <a:t> are </a:t>
            </a:r>
            <a:r>
              <a:rPr lang="fr-FR" dirty="0" err="1"/>
              <a:t>exposure</a:t>
            </a:r>
            <a:r>
              <a:rPr lang="fr-FR" dirty="0"/>
              <a:t>-averse,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forking</a:t>
            </a:r>
            <a:r>
              <a:rPr lang="fr-FR" dirty="0"/>
              <a:t> the </a:t>
            </a:r>
            <a:r>
              <a:rPr lang="fr-FR" dirty="0" err="1"/>
              <a:t>blockchain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require</a:t>
            </a:r>
            <a:r>
              <a:rPr lang="fr-FR" dirty="0"/>
              <a:t> collusion </a:t>
            </a:r>
            <a:r>
              <a:rPr lang="fr-FR" dirty="0" err="1"/>
              <a:t>between</a:t>
            </a:r>
            <a:r>
              <a:rPr lang="fr-FR" dirty="0"/>
              <a:t> (a) a </a:t>
            </a:r>
            <a:r>
              <a:rPr lang="fr-FR" dirty="0" err="1"/>
              <a:t>traitorous</a:t>
            </a:r>
            <a:r>
              <a:rPr lang="fr-FR" dirty="0"/>
              <a:t> or </a:t>
            </a:r>
            <a:r>
              <a:rPr lang="fr-FR" dirty="0" err="1"/>
              <a:t>spoofed</a:t>
            </a:r>
            <a:r>
              <a:rPr lang="fr-FR" dirty="0"/>
              <a:t> </a:t>
            </a:r>
            <a:r>
              <a:rPr lang="fr-FR" dirty="0" err="1"/>
              <a:t>cubesat</a:t>
            </a:r>
            <a:r>
              <a:rPr lang="fr-FR" dirty="0"/>
              <a:t>; and (b) a </a:t>
            </a:r>
            <a:r>
              <a:rPr lang="fr-FR" dirty="0" err="1"/>
              <a:t>traitorous</a:t>
            </a:r>
            <a:r>
              <a:rPr lang="fr-FR" dirty="0"/>
              <a:t> group </a:t>
            </a:r>
            <a:r>
              <a:rPr lang="fr-FR" dirty="0" err="1"/>
              <a:t>consisting</a:t>
            </a:r>
            <a:r>
              <a:rPr lang="fr-FR" dirty="0"/>
              <a:t> of more </a:t>
            </a:r>
            <a:r>
              <a:rPr lang="fr-FR" dirty="0" err="1"/>
              <a:t>than</a:t>
            </a:r>
            <a:r>
              <a:rPr lang="fr-FR" dirty="0"/>
              <a:t> 2/3 of the </a:t>
            </a:r>
            <a:r>
              <a:rPr lang="fr-FR" dirty="0" err="1"/>
              <a:t>Listening</a:t>
            </a:r>
            <a:r>
              <a:rPr lang="fr-FR" dirty="0"/>
              <a:t> Stations.</a:t>
            </a:r>
          </a:p>
          <a:p>
            <a:r>
              <a:rPr lang="fr-FR" dirty="0" err="1"/>
              <a:t>Reason</a:t>
            </a:r>
            <a:r>
              <a:rPr lang="fr-FR" dirty="0"/>
              <a:t>: For </a:t>
            </a:r>
            <a:r>
              <a:rPr lang="fr-FR" dirty="0" err="1"/>
              <a:t>two</a:t>
            </a:r>
            <a:r>
              <a:rPr lang="fr-FR" dirty="0"/>
              <a:t> blocks </a:t>
            </a:r>
            <a:r>
              <a:rPr lang="fr-FR" dirty="0" err="1"/>
              <a:t>sgn_c</a:t>
            </a:r>
            <a:r>
              <a:rPr lang="fr-FR" dirty="0"/>
              <a:t>(b) </a:t>
            </a:r>
            <a:r>
              <a:rPr lang="fr-FR" dirty="0" err="1"/>
              <a:t>sgn_c</a:t>
            </a:r>
            <a:r>
              <a:rPr lang="fr-FR" dirty="0"/>
              <a:t>(b’)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added</a:t>
            </a:r>
            <a:r>
              <a:rPr lang="fr-FR" dirty="0"/>
              <a:t> to </a:t>
            </a:r>
            <a:r>
              <a:rPr lang="fr-FR" dirty="0" err="1"/>
              <a:t>two</a:t>
            </a:r>
            <a:r>
              <a:rPr lang="fr-FR" dirty="0"/>
              <a:t> forks, more </a:t>
            </a:r>
            <a:r>
              <a:rPr lang="fr-FR" dirty="0" err="1"/>
              <a:t>than</a:t>
            </a:r>
            <a:r>
              <a:rPr lang="fr-FR" dirty="0"/>
              <a:t> 2/3 of the </a:t>
            </a:r>
            <a:r>
              <a:rPr lang="fr-FR" dirty="0" err="1"/>
              <a:t>Listening</a:t>
            </a:r>
            <a:r>
              <a:rPr lang="fr-FR" dirty="0"/>
              <a:t> Stations must </a:t>
            </a:r>
            <a:r>
              <a:rPr lang="fr-FR" dirty="0" err="1"/>
              <a:t>agree</a:t>
            </a:r>
            <a:r>
              <a:rPr lang="fr-FR" dirty="0"/>
              <a:t>  </a:t>
            </a:r>
            <a:r>
              <a:rPr lang="fr-FR" dirty="0" err="1"/>
              <a:t>without</a:t>
            </a:r>
            <a:r>
              <a:rPr lang="fr-FR" dirty="0"/>
              <a:t> </a:t>
            </a:r>
            <a:r>
              <a:rPr lang="fr-FR" dirty="0" err="1"/>
              <a:t>exposing</a:t>
            </a:r>
            <a:r>
              <a:rPr lang="fr-FR" dirty="0"/>
              <a:t> the </a:t>
            </a:r>
            <a:r>
              <a:rPr lang="fr-FR" dirty="0" err="1"/>
              <a:t>inconsistencies</a:t>
            </a:r>
            <a:r>
              <a:rPr lang="fr-FR" dirty="0"/>
              <a:t>. 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dirty="0" err="1"/>
              <a:t>traitors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do </a:t>
            </a:r>
            <a:r>
              <a:rPr lang="fr-FR" dirty="0" err="1"/>
              <a:t>that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8028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AA681-11A2-6446-A7AF-3516133F2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Exposure</a:t>
            </a:r>
            <a:r>
              <a:rPr lang="fr-FR" dirty="0"/>
              <a:t> Aversion </a:t>
            </a:r>
            <a:br>
              <a:rPr lang="fr-FR" dirty="0"/>
            </a:br>
            <a:r>
              <a:rPr lang="fr-FR" dirty="0" err="1"/>
              <a:t>Level</a:t>
            </a:r>
            <a:r>
              <a:rPr lang="fr-FR" dirty="0"/>
              <a:t>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4F165-30C6-AA4E-847B-22D4C463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If </a:t>
            </a:r>
            <a:r>
              <a:rPr lang="fr-FR" dirty="0" err="1"/>
              <a:t>traitorous</a:t>
            </a:r>
            <a:r>
              <a:rPr lang="fr-FR" dirty="0"/>
              <a:t> </a:t>
            </a:r>
            <a:r>
              <a:rPr lang="fr-FR" dirty="0" err="1"/>
              <a:t>Listening</a:t>
            </a:r>
            <a:r>
              <a:rPr lang="fr-FR" dirty="0"/>
              <a:t> Stations are </a:t>
            </a:r>
            <a:r>
              <a:rPr lang="fr-FR" dirty="0" err="1"/>
              <a:t>exposure</a:t>
            </a:r>
            <a:r>
              <a:rPr lang="fr-FR" dirty="0"/>
              <a:t> averse,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not fork, </a:t>
            </a:r>
            <a:r>
              <a:rPr lang="fr-FR" dirty="0" err="1"/>
              <a:t>because</a:t>
            </a:r>
            <a:r>
              <a:rPr lang="fr-FR" dirty="0"/>
              <a:t> if </a:t>
            </a: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recipient</a:t>
            </a:r>
            <a:r>
              <a:rPr lang="fr-FR" dirty="0"/>
              <a:t> </a:t>
            </a:r>
            <a:r>
              <a:rPr lang="fr-FR" dirty="0" err="1"/>
              <a:t>sees</a:t>
            </a:r>
            <a:r>
              <a:rPr lang="fr-FR" dirty="0"/>
              <a:t> </a:t>
            </a:r>
            <a:r>
              <a:rPr lang="fr-FR" dirty="0" err="1"/>
              <a:t>both</a:t>
            </a:r>
            <a:r>
              <a:rPr lang="fr-FR" dirty="0"/>
              <a:t> </a:t>
            </a:r>
            <a:r>
              <a:rPr lang="fr-FR" dirty="0" err="1"/>
              <a:t>sgn_c</a:t>
            </a:r>
            <a:r>
              <a:rPr lang="fr-FR" dirty="0"/>
              <a:t>(b) and </a:t>
            </a:r>
            <a:r>
              <a:rPr lang="fr-FR" dirty="0" err="1"/>
              <a:t>sgn_c</a:t>
            </a:r>
            <a:r>
              <a:rPr lang="fr-FR" dirty="0"/>
              <a:t>(b’) as </a:t>
            </a:r>
            <a:r>
              <a:rPr lang="fr-FR" dirty="0" err="1"/>
              <a:t>signed</a:t>
            </a:r>
            <a:r>
              <a:rPr lang="fr-FR" dirty="0"/>
              <a:t> by </a:t>
            </a:r>
            <a:r>
              <a:rPr lang="fr-FR" dirty="0" err="1"/>
              <a:t>Listening</a:t>
            </a:r>
            <a:r>
              <a:rPr lang="fr-FR" dirty="0"/>
              <a:t> Station L,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recipient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prove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L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traitor</a:t>
            </a:r>
            <a:r>
              <a:rPr lang="fr-FR" dirty="0"/>
              <a:t>.</a:t>
            </a:r>
          </a:p>
          <a:p>
            <a:r>
              <a:rPr lang="fr-FR" dirty="0"/>
              <a:t>So the </a:t>
            </a:r>
            <a:r>
              <a:rPr lang="fr-FR" dirty="0" err="1"/>
              <a:t>traitorous</a:t>
            </a:r>
            <a:r>
              <a:rPr lang="fr-FR" dirty="0"/>
              <a:t> </a:t>
            </a:r>
            <a:r>
              <a:rPr lang="fr-FR" dirty="0" err="1"/>
              <a:t>Listening</a:t>
            </a:r>
            <a:r>
              <a:rPr lang="fr-FR" dirty="0"/>
              <a:t> Stations </a:t>
            </a:r>
            <a:r>
              <a:rPr lang="fr-FR" dirty="0" err="1"/>
              <a:t>would</a:t>
            </a:r>
            <a:r>
              <a:rPr lang="fr-FR" dirty="0"/>
              <a:t> have to </a:t>
            </a:r>
            <a:r>
              <a:rPr lang="fr-FR" dirty="0" err="1"/>
              <a:t>maintain</a:t>
            </a:r>
            <a:r>
              <a:rPr lang="fr-FR" dirty="0"/>
              <a:t> « fork </a:t>
            </a:r>
            <a:r>
              <a:rPr lang="fr-FR" dirty="0" err="1"/>
              <a:t>consistency</a:t>
            </a:r>
            <a:r>
              <a:rPr lang="fr-FR" dirty="0"/>
              <a:t> »</a:t>
            </a:r>
          </a:p>
        </p:txBody>
      </p:sp>
    </p:spTree>
    <p:extLst>
      <p:ext uri="{BB962C8B-B14F-4D97-AF65-F5344CB8AC3E}">
        <p14:creationId xmlns:p14="http://schemas.microsoft.com/office/powerpoint/2010/main" val="218981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Blockchain</a:t>
            </a:r>
            <a:r>
              <a:rPr lang="en-US" dirty="0"/>
              <a:t> Semantics: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Transactions (with whatever semantics) are in a pure sequence ordered at least approximately in time.</a:t>
            </a:r>
          </a:p>
          <a:p>
            <a:r>
              <a:rPr lang="en-US" dirty="0"/>
              <a:t>Anyone can walk the sequence through a chain of hashes.</a:t>
            </a:r>
          </a:p>
          <a:p>
            <a:r>
              <a:rPr lang="en-US" dirty="0"/>
              <a:t>Cannot be forked: always just one sequence, so cannot hide a transaction. </a:t>
            </a:r>
          </a:p>
        </p:txBody>
      </p:sp>
    </p:spTree>
    <p:extLst>
      <p:ext uri="{BB962C8B-B14F-4D97-AF65-F5344CB8AC3E}">
        <p14:creationId xmlns:p14="http://schemas.microsoft.com/office/powerpoint/2010/main" val="1443327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Comparison with State of the 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Current distributed </a:t>
            </a:r>
            <a:r>
              <a:rPr lang="en-US" dirty="0" err="1"/>
              <a:t>Bitcoin</a:t>
            </a:r>
            <a:r>
              <a:rPr lang="en-US" dirty="0"/>
              <a:t> protocol: A few data centers control more than half the hashing power, so could fork it if they wish.</a:t>
            </a:r>
          </a:p>
          <a:p>
            <a:r>
              <a:rPr lang="en-US" dirty="0" err="1"/>
              <a:t>Algorand</a:t>
            </a:r>
            <a:r>
              <a:rPr lang="en-US" dirty="0"/>
              <a:t>: Modified proof of stake where stake is proportional to investment. Malevolent actor could buy up 1/3 of a coin to control the other 2/3.</a:t>
            </a:r>
          </a:p>
          <a:p>
            <a:r>
              <a:rPr lang="en-US" dirty="0"/>
              <a:t>By contrast, bounce </a:t>
            </a:r>
            <a:r>
              <a:rPr lang="en-US" dirty="0" err="1"/>
              <a:t>blockchain</a:t>
            </a:r>
            <a:r>
              <a:rPr lang="en-US" dirty="0"/>
              <a:t> has punctuated trust (lift-off).</a:t>
            </a:r>
          </a:p>
        </p:txBody>
      </p:sp>
    </p:spTree>
    <p:extLst>
      <p:ext uri="{BB962C8B-B14F-4D97-AF65-F5344CB8AC3E}">
        <p14:creationId xmlns:p14="http://schemas.microsoft.com/office/powerpoint/2010/main" val="779727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of the Art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Intel trusted computing kernel SGX and run a random process to trip an alarm when done. Earliest machine to trip determines the next block.</a:t>
            </a:r>
          </a:p>
          <a:p>
            <a:r>
              <a:rPr lang="en-US" dirty="0"/>
              <a:t>There have already been attacks on SGX and, with so much at stake, some hacker will figure out a way to hack the chip sitting in front of them.</a:t>
            </a:r>
          </a:p>
        </p:txBody>
      </p:sp>
    </p:spTree>
    <p:extLst>
      <p:ext uri="{BB962C8B-B14F-4D97-AF65-F5344CB8AC3E}">
        <p14:creationId xmlns:p14="http://schemas.microsoft.com/office/powerpoint/2010/main" val="29052588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Alternatives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Guarded places on earth that organize the blocks.</a:t>
            </a:r>
          </a:p>
          <a:p>
            <a:r>
              <a:rPr lang="en-US" dirty="0"/>
              <a:t>Guards or owner can be bribed or overcome making likelihood of traitorous failure more likely.</a:t>
            </a:r>
          </a:p>
          <a:p>
            <a:r>
              <a:rPr lang="en-US" dirty="0"/>
              <a:t>Communication is not naturally broadcast.</a:t>
            </a:r>
          </a:p>
          <a:p>
            <a:r>
              <a:rPr lang="en-US" dirty="0" err="1"/>
              <a:t>Cubesats</a:t>
            </a:r>
            <a:r>
              <a:rPr lang="en-US" dirty="0"/>
              <a:t> hard to destroy, much less capture, and even if captured tamper-proof.</a:t>
            </a:r>
          </a:p>
        </p:txBody>
      </p:sp>
    </p:spTree>
    <p:extLst>
      <p:ext uri="{BB962C8B-B14F-4D97-AF65-F5344CB8AC3E}">
        <p14:creationId xmlns:p14="http://schemas.microsoft.com/office/powerpoint/2010/main" val="1905255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20 </a:t>
            </a:r>
            <a:r>
              <a:rPr lang="en-US" dirty="0" err="1"/>
              <a:t>cubesats</a:t>
            </a:r>
            <a:r>
              <a:rPr lang="en-US" dirty="0"/>
              <a:t> at 1 cent per transaction (vs. $6.00 for </a:t>
            </a:r>
            <a:r>
              <a:rPr lang="en-US" dirty="0" err="1"/>
              <a:t>Bitcoin</a:t>
            </a:r>
            <a:r>
              <a:rPr lang="en-US" dirty="0"/>
              <a:t> now), could handle 2000 transactions per second (vs. 20 per second for each of Bitcoin/Ethereum), yielding as much as $600 million per year. </a:t>
            </a:r>
          </a:p>
          <a:p>
            <a:r>
              <a:rPr lang="en-US" dirty="0"/>
              <a:t>Fully loaded </a:t>
            </a:r>
            <a:r>
              <a:rPr lang="en-US" dirty="0" err="1"/>
              <a:t>cubesat</a:t>
            </a:r>
            <a:r>
              <a:rPr lang="en-US" dirty="0"/>
              <a:t> including launch costs $100,000, so $2 million for 20 </a:t>
            </a:r>
            <a:r>
              <a:rPr lang="en-US" dirty="0" err="1"/>
              <a:t>cubesats</a:t>
            </a:r>
            <a:r>
              <a:rPr lang="en-US" dirty="0"/>
              <a:t> with lifetime of 20 years.</a:t>
            </a:r>
          </a:p>
          <a:p>
            <a:r>
              <a:rPr lang="en-US" dirty="0"/>
              <a:t>Engineering and communications cost say another $2 million per year (estimate).</a:t>
            </a:r>
          </a:p>
        </p:txBody>
      </p:sp>
    </p:spTree>
    <p:extLst>
      <p:ext uri="{BB962C8B-B14F-4D97-AF65-F5344CB8AC3E}">
        <p14:creationId xmlns:p14="http://schemas.microsoft.com/office/powerpoint/2010/main" val="3480134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Upshots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Cost of blockchain vastly reduced, with new applications possible.</a:t>
            </a:r>
          </a:p>
          <a:p>
            <a:r>
              <a:rPr lang="en-US" dirty="0"/>
              <a:t>Practically speaking more secure</a:t>
            </a:r>
          </a:p>
          <a:p>
            <a:r>
              <a:rPr lang="en-US" dirty="0"/>
              <a:t>Positive impact </a:t>
            </a:r>
            <a:r>
              <a:rPr lang="en-US"/>
              <a:t>both economically </a:t>
            </a:r>
            <a:r>
              <a:rPr lang="en-US" dirty="0"/>
              <a:t>and ecologically.</a:t>
            </a:r>
          </a:p>
        </p:txBody>
      </p:sp>
    </p:spTree>
    <p:extLst>
      <p:ext uri="{BB962C8B-B14F-4D97-AF65-F5344CB8AC3E}">
        <p14:creationId xmlns:p14="http://schemas.microsoft.com/office/powerpoint/2010/main" val="3400975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Blockchain</a:t>
            </a:r>
            <a:r>
              <a:rPr lang="en-US" dirty="0"/>
              <a:t>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Proof-of-Work </a:t>
            </a:r>
            <a:r>
              <a:rPr lang="en-US" dirty="0" err="1"/>
              <a:t>blockchains</a:t>
            </a:r>
            <a:r>
              <a:rPr lang="en-US" dirty="0"/>
              <a:t> like </a:t>
            </a:r>
            <a:r>
              <a:rPr lang="en-US" dirty="0" err="1"/>
              <a:t>BitCoin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i</a:t>
            </a:r>
            <a:r>
              <a:rPr lang="en-US" dirty="0"/>
              <a:t>) Enormous electricity consumption (&gt; 20 terawatt-hours per year). $6-$10 per transaction</a:t>
            </a:r>
            <a:br>
              <a:rPr lang="en-US" dirty="0"/>
            </a:br>
            <a:r>
              <a:rPr lang="en-US" dirty="0"/>
              <a:t>ii) Oligopoly of mining sites who could fork the blockchain, so not really secure.</a:t>
            </a:r>
          </a:p>
          <a:p>
            <a:r>
              <a:rPr lang="en-US" dirty="0"/>
              <a:t>Proof-of-stake: cheaper but vulnerable to collusion. Could be forked with enough resources.</a:t>
            </a:r>
          </a:p>
        </p:txBody>
      </p:sp>
    </p:spTree>
    <p:extLst>
      <p:ext uri="{BB962C8B-B14F-4D97-AF65-F5344CB8AC3E}">
        <p14:creationId xmlns:p14="http://schemas.microsoft.com/office/powerpoint/2010/main" val="78947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Permissioned </a:t>
            </a:r>
            <a:r>
              <a:rPr lang="en-US" dirty="0" err="1"/>
              <a:t>Blockchain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host organization, e.g. IBM, collects transactions from participants and uses a set of trusted nodes to determine which transactions go to which blocks and the order of blocks.</a:t>
            </a:r>
          </a:p>
          <a:p>
            <a:r>
              <a:rPr lang="en-US" dirty="0"/>
              <a:t>Inexpensive and fast.</a:t>
            </a:r>
          </a:p>
          <a:p>
            <a:r>
              <a:rPr lang="en-US" dirty="0"/>
              <a:t>Very dependent on the security at the host organization.</a:t>
            </a:r>
          </a:p>
          <a:p>
            <a:r>
              <a:rPr lang="en-US" dirty="0"/>
              <a:t>Permissioned: only known users can enter transactions.</a:t>
            </a:r>
          </a:p>
        </p:txBody>
      </p:sp>
    </p:spTree>
    <p:extLst>
      <p:ext uri="{BB962C8B-B14F-4D97-AF65-F5344CB8AC3E}">
        <p14:creationId xmlns:p14="http://schemas.microsoft.com/office/powerpoint/2010/main" val="2535899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Bounce Blockchain: </a:t>
            </a:r>
            <a:br>
              <a:rPr lang="en-US" dirty="0"/>
            </a:br>
            <a:r>
              <a:rPr lang="en-US" dirty="0"/>
              <a:t>strawman (idealized)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completely reliable/ownerless satellite receives/orders transactions and sends them back to earth.</a:t>
            </a:r>
          </a:p>
          <a:p>
            <a:r>
              <a:rPr lang="en-US" dirty="0"/>
              <a:t>Satellite is the arbiter of the </a:t>
            </a:r>
            <a:r>
              <a:rPr lang="en-US" dirty="0" err="1"/>
              <a:t>blockchain</a:t>
            </a:r>
            <a:r>
              <a:rPr lang="en-US" dirty="0"/>
              <a:t> and maintains the sequence.</a:t>
            </a:r>
          </a:p>
          <a:p>
            <a:r>
              <a:rPr lang="en-US" dirty="0"/>
              <a:t>No forking by construction.</a:t>
            </a:r>
          </a:p>
          <a:p>
            <a:r>
              <a:rPr lang="en-US" dirty="0"/>
              <a:t>Minimal electricity use (no proof of work/satellite runs on solar).</a:t>
            </a:r>
          </a:p>
        </p:txBody>
      </p:sp>
    </p:spTree>
    <p:extLst>
      <p:ext uri="{BB962C8B-B14F-4D97-AF65-F5344CB8AC3E}">
        <p14:creationId xmlns:p14="http://schemas.microsoft.com/office/powerpoint/2010/main" val="38313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Strawman</a:t>
            </a:r>
          </a:p>
        </p:txBody>
      </p:sp>
      <p:pic>
        <p:nvPicPr>
          <p:cNvPr id="4" name="Content Placeholder 3" descr="breanna_idealize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4" b="144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40724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Bounce </a:t>
            </a:r>
            <a:r>
              <a:rPr lang="en-US" dirty="0" err="1"/>
              <a:t>Blockchain</a:t>
            </a:r>
            <a:r>
              <a:rPr lang="en-US" dirty="0"/>
              <a:t> </a:t>
            </a:r>
            <a:r>
              <a:rPr lang="en-US" dirty="0" err="1"/>
              <a:t>Strawman</a:t>
            </a:r>
            <a:r>
              <a:rPr lang="en-US" dirty="0"/>
              <a:t>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Satellite could be destroyed.</a:t>
            </a:r>
          </a:p>
          <a:p>
            <a:r>
              <a:rPr lang="en-US" dirty="0"/>
              <a:t>Single satellite does not scale.</a:t>
            </a:r>
          </a:p>
          <a:p>
            <a:r>
              <a:rPr lang="en-US" dirty="0"/>
              <a:t>Communications satellites cost &gt; $100 million.</a:t>
            </a:r>
          </a:p>
        </p:txBody>
      </p:sp>
    </p:spTree>
    <p:extLst>
      <p:ext uri="{BB962C8B-B14F-4D97-AF65-F5344CB8AC3E}">
        <p14:creationId xmlns:p14="http://schemas.microsoft.com/office/powerpoint/2010/main" val="1090354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Bounce </a:t>
            </a:r>
            <a:r>
              <a:rPr lang="en-US" dirty="0" err="1"/>
              <a:t>Blockchain</a:t>
            </a:r>
            <a:r>
              <a:rPr lang="en-US" dirty="0"/>
              <a:t>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Cubesats</a:t>
            </a:r>
            <a:r>
              <a:rPr lang="en-US" dirty="0"/>
              <a:t> (10 cm on a side) each embedded with a hardware security module.</a:t>
            </a:r>
          </a:p>
          <a:p>
            <a:r>
              <a:rPr lang="en-US" dirty="0"/>
              <a:t>Scalable, cheap (less than $100,000 per configured </a:t>
            </a:r>
            <a:r>
              <a:rPr lang="en-US" dirty="0" err="1"/>
              <a:t>cubesat</a:t>
            </a:r>
            <a:r>
              <a:rPr lang="en-US" dirty="0"/>
              <a:t>)</a:t>
            </a:r>
          </a:p>
          <a:p>
            <a:r>
              <a:rPr lang="en-US" dirty="0"/>
              <a:t>Socio-technically safe (embedded hardware security modules).</a:t>
            </a:r>
          </a:p>
          <a:p>
            <a:r>
              <a:rPr lang="en-US" dirty="0"/>
              <a:t>Multiple sending stations, so no practical censorship.</a:t>
            </a:r>
          </a:p>
        </p:txBody>
      </p:sp>
    </p:spTree>
    <p:extLst>
      <p:ext uri="{BB962C8B-B14F-4D97-AF65-F5344CB8AC3E}">
        <p14:creationId xmlns:p14="http://schemas.microsoft.com/office/powerpoint/2010/main" val="2841051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Security Modules Primer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Each Hardware Security Module (HSM) generates a private key through a physical process and which it keeps secret from all outside entities.</a:t>
            </a:r>
          </a:p>
          <a:p>
            <a:r>
              <a:rPr lang="en-US"/>
              <a:t>HSM then </a:t>
            </a:r>
            <a:r>
              <a:rPr lang="en-US" dirty="0"/>
              <a:t>generates a corresponding public key which is publishes.</a:t>
            </a:r>
          </a:p>
          <a:p>
            <a:r>
              <a:rPr lang="en-US" dirty="0"/>
              <a:t>Used ubiquitously in ecommerce.</a:t>
            </a:r>
          </a:p>
          <a:p>
            <a:r>
              <a:rPr lang="en-US" dirty="0"/>
              <a:t>Here are some vendors: </a:t>
            </a:r>
            <a:r>
              <a:rPr lang="fr-FR" dirty="0" err="1"/>
              <a:t>Gemalto</a:t>
            </a:r>
            <a:r>
              <a:rPr lang="fr-FR" dirty="0"/>
              <a:t> NV, IBM Corporation, Ultra Electronics Group, </a:t>
            </a:r>
            <a:r>
              <a:rPr lang="fr-FR" dirty="0" err="1"/>
              <a:t>Utimaco</a:t>
            </a:r>
            <a:r>
              <a:rPr lang="fr-FR" dirty="0"/>
              <a:t> </a:t>
            </a:r>
            <a:r>
              <a:rPr lang="fr-FR" dirty="0" err="1"/>
              <a:t>GmbH</a:t>
            </a:r>
            <a:r>
              <a:rPr lang="fr-FR" dirty="0"/>
              <a:t>, </a:t>
            </a:r>
            <a:r>
              <a:rPr lang="fr-FR" dirty="0" err="1"/>
              <a:t>Futurex</a:t>
            </a:r>
            <a:r>
              <a:rPr lang="fr-FR" dirty="0"/>
              <a:t>, Thales e-Security, Inc., Hewlett Packard Enterprise </a:t>
            </a:r>
            <a:r>
              <a:rPr lang="fr-FR" dirty="0" err="1"/>
              <a:t>Development</a:t>
            </a:r>
            <a:r>
              <a:rPr lang="fr-FR" dirty="0"/>
              <a:t> L.P., SWIFT, and </a:t>
            </a:r>
            <a:r>
              <a:rPr lang="fr-FR" dirty="0" err="1"/>
              <a:t>Yubico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16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3050</TotalTime>
  <Words>1043</Words>
  <Application>Microsoft Macintosh PowerPoint</Application>
  <PresentationFormat>On-screen Show (4:3)</PresentationFormat>
  <Paragraphs>84</Paragraphs>
  <Slides>24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Bounce Blockchain</vt:lpstr>
      <vt:lpstr>Blockchain Semantics: Goals</vt:lpstr>
      <vt:lpstr>Blockchain In Practice</vt:lpstr>
      <vt:lpstr>Permissioned Blockchain</vt:lpstr>
      <vt:lpstr>Bounce Blockchain:  strawman (idealized) implementation</vt:lpstr>
      <vt:lpstr>Strawman</vt:lpstr>
      <vt:lpstr>Bounce Blockchain Strawman Issues</vt:lpstr>
      <vt:lpstr>Bounce Blockchain Architecture</vt:lpstr>
      <vt:lpstr>Hardware Security Modules Primer</vt:lpstr>
      <vt:lpstr>More Reliable, Faster, Cheaper</vt:lpstr>
      <vt:lpstr>Cubesat/Sending/Listening</vt:lpstr>
      <vt:lpstr>Lift-off Protocol  (time point of max vulnerability)</vt:lpstr>
      <vt:lpstr>Cubesats Organized in Sequence each has a time slice</vt:lpstr>
      <vt:lpstr>Basic Cubesat Protocol</vt:lpstr>
      <vt:lpstr>Basic Cubesat Protocol: cubesat sends</vt:lpstr>
      <vt:lpstr>Basic Continued:  Listening Stations gossip</vt:lpstr>
      <vt:lpstr>What Have the Cubesats Given Us</vt:lpstr>
      <vt:lpstr>Exposure Aversion  Implies More Safety</vt:lpstr>
      <vt:lpstr>Exposure Aversion  Level 2</vt:lpstr>
      <vt:lpstr>Comparison with State of the Art</vt:lpstr>
      <vt:lpstr>State of the Art II</vt:lpstr>
      <vt:lpstr>Other Alternatives</vt:lpstr>
      <vt:lpstr>Economics</vt:lpstr>
      <vt:lpstr>Upshots</vt:lpstr>
    </vt:vector>
  </TitlesOfParts>
  <Company>New York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Bounce Blockchain</dc:title>
  <dc:creator>Dennis Shasha</dc:creator>
  <cp:lastModifiedBy>Dennis Shasha</cp:lastModifiedBy>
  <cp:revision>31</cp:revision>
  <dcterms:created xsi:type="dcterms:W3CDTF">2019-01-09T12:17:05Z</dcterms:created>
  <dcterms:modified xsi:type="dcterms:W3CDTF">2019-10-29T04:43:43Z</dcterms:modified>
</cp:coreProperties>
</file>