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3EFBF-69D3-EC40-9F1A-6A0266F03BE0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13520-7F53-EF4B-8A30-AB7F896E23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13520-7F53-EF4B-8A30-AB7F896E230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13520-7F53-EF4B-8A30-AB7F896E230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13520-7F53-EF4B-8A30-AB7F896E230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BFBCF-20CD-2542-9EEB-F782881D26D7}" type="datetimeFigureOut">
              <a:rPr lang="en-US" smtClean="0"/>
              <a:pPr/>
              <a:t>1/17/12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Straight Arrow Connector 61"/>
          <p:cNvCxnSpPr/>
          <p:nvPr/>
        </p:nvCxnSpPr>
        <p:spPr>
          <a:xfrm rot="5400000">
            <a:off x="6670389" y="3559509"/>
            <a:ext cx="2164489" cy="159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4706" y="5013871"/>
            <a:ext cx="975680" cy="913888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1463345" y="2464405"/>
            <a:ext cx="905133" cy="901533"/>
            <a:chOff x="428853" y="1234543"/>
            <a:chExt cx="1284185" cy="12028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47516" y="4722098"/>
            <a:ext cx="768458" cy="755962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2445217" y="1687201"/>
            <a:ext cx="905133" cy="901533"/>
            <a:chOff x="428853" y="1234543"/>
            <a:chExt cx="1284185" cy="1202855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grpSp>
        <p:nvGrpSpPr>
          <p:cNvPr id="25" name="Group 24"/>
          <p:cNvGrpSpPr/>
          <p:nvPr/>
        </p:nvGrpSpPr>
        <p:grpSpPr>
          <a:xfrm>
            <a:off x="2445217" y="5100079"/>
            <a:ext cx="975680" cy="827680"/>
            <a:chOff x="428853" y="1234543"/>
            <a:chExt cx="1284185" cy="1202855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grpSp>
        <p:nvGrpSpPr>
          <p:cNvPr id="34" name="Group 33"/>
          <p:cNvGrpSpPr/>
          <p:nvPr/>
        </p:nvGrpSpPr>
        <p:grpSpPr>
          <a:xfrm>
            <a:off x="3416134" y="2414175"/>
            <a:ext cx="905133" cy="901533"/>
            <a:chOff x="428853" y="1234543"/>
            <a:chExt cx="1284185" cy="1202855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sp>
        <p:nvSpPr>
          <p:cNvPr id="40" name="Oval 39"/>
          <p:cNvSpPr/>
          <p:nvPr/>
        </p:nvSpPr>
        <p:spPr>
          <a:xfrm>
            <a:off x="2697255" y="3888428"/>
            <a:ext cx="406200" cy="3991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rot="5400000">
            <a:off x="2218723" y="3222088"/>
            <a:ext cx="1367656" cy="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0" idx="1"/>
          </p:cNvCxnSpPr>
          <p:nvPr/>
        </p:nvCxnSpPr>
        <p:spPr>
          <a:xfrm rot="16200000" flipH="1">
            <a:off x="2131142" y="3321278"/>
            <a:ext cx="631171" cy="6200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40" idx="7"/>
          </p:cNvCxnSpPr>
          <p:nvPr/>
        </p:nvCxnSpPr>
        <p:spPr>
          <a:xfrm rot="5400000">
            <a:off x="3036458" y="3323218"/>
            <a:ext cx="631171" cy="61615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877865" y="3918223"/>
            <a:ext cx="1658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Combining Rule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721570" y="1133203"/>
            <a:ext cx="4070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1: Learn Rules on DATA-RICH Species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 rot="16200000" flipH="1">
            <a:off x="2525869" y="4692891"/>
            <a:ext cx="783868" cy="30507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ight Brace 56"/>
          <p:cNvSpPr/>
          <p:nvPr/>
        </p:nvSpPr>
        <p:spPr>
          <a:xfrm>
            <a:off x="4820339" y="1394156"/>
            <a:ext cx="298179" cy="2206277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416288" y="1264076"/>
            <a:ext cx="3236784" cy="83099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EC</a:t>
            </a:r>
            <a:r>
              <a:rPr lang="en-US" baseline="-25000" dirty="0" smtClean="0"/>
              <a:t>T</a:t>
            </a:r>
            <a:r>
              <a:rPr lang="en-US" dirty="0" smtClean="0"/>
              <a:t>= a1 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Mov</a:t>
            </a:r>
            <a:r>
              <a:rPr lang="en-US" dirty="0" smtClean="0"/>
              <a:t> + a2 </a:t>
            </a:r>
            <a:r>
              <a:rPr lang="en-US" dirty="0" err="1" smtClean="0"/>
              <a:t>x</a:t>
            </a:r>
            <a:r>
              <a:rPr lang="en-US" dirty="0" smtClean="0"/>
              <a:t> Cs + a3 </a:t>
            </a:r>
            <a:r>
              <a:rPr lang="en-US" dirty="0" err="1" smtClean="0"/>
              <a:t>x</a:t>
            </a:r>
            <a:r>
              <a:rPr lang="en-US" dirty="0" smtClean="0"/>
              <a:t> Ps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baseline="-25000" dirty="0" smtClean="0"/>
          </a:p>
          <a:p>
            <a:r>
              <a:rPr lang="en-US" dirty="0" smtClean="0"/>
              <a:t> And Combining Rule</a:t>
            </a:r>
            <a:r>
              <a:rPr lang="en-US" baseline="-25000" dirty="0" smtClean="0"/>
              <a:t> </a:t>
            </a:r>
            <a:endParaRPr lang="en-US" baseline="-25000" dirty="0"/>
          </a:p>
        </p:txBody>
      </p:sp>
      <p:cxnSp>
        <p:nvCxnSpPr>
          <p:cNvPr id="60" name="Straight Connector 59"/>
          <p:cNvCxnSpPr/>
          <p:nvPr/>
        </p:nvCxnSpPr>
        <p:spPr>
          <a:xfrm>
            <a:off x="5077553" y="2498818"/>
            <a:ext cx="2689528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118518" y="2095073"/>
            <a:ext cx="353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2: APPLY RULES TO DATA POOR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589425" y="300396"/>
            <a:ext cx="8651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ROBIN HOOD APPROACH TO MACHINE LEARNING CROP NETWORKS</a:t>
            </a:r>
            <a:endParaRPr lang="en-US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2295315" y="6069816"/>
            <a:ext cx="28264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Species as </a:t>
            </a:r>
            <a:r>
              <a:rPr lang="en-US" dirty="0" err="1" smtClean="0"/>
              <a:t>phylogenomically</a:t>
            </a:r>
            <a:endParaRPr lang="en-US" dirty="0" smtClean="0"/>
          </a:p>
          <a:p>
            <a:r>
              <a:rPr lang="en-US" dirty="0" smtClean="0"/>
              <a:t>d</a:t>
            </a:r>
            <a:r>
              <a:rPr lang="en-US" dirty="0" smtClean="0"/>
              <a:t>istant as target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6667786" y="6069816"/>
            <a:ext cx="2198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 data poor crop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Straight Arrow Connector 61"/>
          <p:cNvCxnSpPr/>
          <p:nvPr/>
        </p:nvCxnSpPr>
        <p:spPr>
          <a:xfrm rot="5400000">
            <a:off x="6441622" y="3788276"/>
            <a:ext cx="2622021" cy="158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2697255" y="3888428"/>
            <a:ext cx="406200" cy="3991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rot="5400000">
            <a:off x="2218723" y="3222088"/>
            <a:ext cx="1367656" cy="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0" idx="1"/>
          </p:cNvCxnSpPr>
          <p:nvPr/>
        </p:nvCxnSpPr>
        <p:spPr>
          <a:xfrm rot="16200000" flipH="1">
            <a:off x="2131142" y="3321278"/>
            <a:ext cx="631171" cy="6200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40" idx="7"/>
          </p:cNvCxnSpPr>
          <p:nvPr/>
        </p:nvCxnSpPr>
        <p:spPr>
          <a:xfrm rot="5400000">
            <a:off x="3036458" y="3323218"/>
            <a:ext cx="631171" cy="61615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877865" y="3918223"/>
            <a:ext cx="1658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Combining Rule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721570" y="1133203"/>
            <a:ext cx="4070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1: Learn Rules on DATA-RICH Species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 rot="16200000" flipH="1">
            <a:off x="2525869" y="4692891"/>
            <a:ext cx="783868" cy="30507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ight Brace 56"/>
          <p:cNvSpPr/>
          <p:nvPr/>
        </p:nvSpPr>
        <p:spPr>
          <a:xfrm>
            <a:off x="4820339" y="1394156"/>
            <a:ext cx="298179" cy="2206277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302819" y="3946878"/>
            <a:ext cx="4044697" cy="369332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EC</a:t>
            </a:r>
            <a:r>
              <a:rPr lang="en-US" baseline="-25000" dirty="0" smtClean="0"/>
              <a:t>T</a:t>
            </a:r>
            <a:r>
              <a:rPr lang="en-US" dirty="0" smtClean="0"/>
              <a:t>= a1 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Mov</a:t>
            </a:r>
            <a:r>
              <a:rPr lang="en-US" dirty="0" smtClean="0"/>
              <a:t> + a2 </a:t>
            </a:r>
            <a:r>
              <a:rPr lang="en-US" dirty="0" err="1" smtClean="0"/>
              <a:t>x</a:t>
            </a:r>
            <a:r>
              <a:rPr lang="en-US" dirty="0" smtClean="0"/>
              <a:t> Cs + a3 </a:t>
            </a:r>
            <a:r>
              <a:rPr lang="en-US" dirty="0" err="1" smtClean="0"/>
              <a:t>x</a:t>
            </a:r>
            <a:r>
              <a:rPr lang="en-US" dirty="0" smtClean="0"/>
              <a:t> Ps =a4 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en-US" baseline="-25000" dirty="0" smtClean="0"/>
              <a:t> </a:t>
            </a:r>
            <a:endParaRPr lang="en-US" baseline="-25000" dirty="0"/>
          </a:p>
        </p:txBody>
      </p:sp>
      <p:cxnSp>
        <p:nvCxnSpPr>
          <p:cNvPr id="60" name="Straight Connector 59"/>
          <p:cNvCxnSpPr/>
          <p:nvPr/>
        </p:nvCxnSpPr>
        <p:spPr>
          <a:xfrm>
            <a:off x="5077553" y="2498818"/>
            <a:ext cx="2689528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118518" y="2095073"/>
            <a:ext cx="353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2: APPLY RULES TO DATA POOR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589425" y="300396"/>
            <a:ext cx="8651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ROBIN HOOD APPROACH TO MACHINE LEARNING CROP NETWORKS</a:t>
            </a:r>
            <a:endParaRPr lang="en-US" sz="2400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grayscl/>
          </a:blip>
          <a:stretch>
            <a:fillRect/>
          </a:stretch>
        </p:blipFill>
        <p:spPr>
          <a:xfrm>
            <a:off x="2404897" y="1445348"/>
            <a:ext cx="897922" cy="105505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grayscl/>
          </a:blip>
          <a:stretch>
            <a:fillRect/>
          </a:stretch>
        </p:blipFill>
        <p:spPr>
          <a:xfrm>
            <a:off x="1238790" y="2464405"/>
            <a:ext cx="897922" cy="105505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grayscl/>
          </a:blip>
          <a:stretch>
            <a:fillRect/>
          </a:stretch>
        </p:blipFill>
        <p:spPr>
          <a:xfrm>
            <a:off x="3420897" y="2464405"/>
            <a:ext cx="897922" cy="1055058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grayscl/>
          </a:blip>
          <a:stretch>
            <a:fillRect/>
          </a:stretch>
        </p:blipFill>
        <p:spPr>
          <a:xfrm>
            <a:off x="2404897" y="5022791"/>
            <a:ext cx="897922" cy="105505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7516" y="5100081"/>
            <a:ext cx="1063524" cy="1046231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2295315" y="6069816"/>
            <a:ext cx="1275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Arabidopsis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667786" y="6069816"/>
            <a:ext cx="2198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 data poor crop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Straight Arrow Connector 61"/>
          <p:cNvCxnSpPr/>
          <p:nvPr/>
        </p:nvCxnSpPr>
        <p:spPr>
          <a:xfrm rot="5400000">
            <a:off x="6337238" y="3892660"/>
            <a:ext cx="2830787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4706" y="5340594"/>
            <a:ext cx="975680" cy="91388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7308" y="5022791"/>
            <a:ext cx="768458" cy="755962"/>
          </a:xfrm>
          <a:prstGeom prst="rect">
            <a:avLst/>
          </a:prstGeom>
        </p:spPr>
      </p:pic>
      <p:sp>
        <p:nvSpPr>
          <p:cNvPr id="40" name="Oval 39"/>
          <p:cNvSpPr/>
          <p:nvPr/>
        </p:nvSpPr>
        <p:spPr>
          <a:xfrm>
            <a:off x="2697255" y="3888428"/>
            <a:ext cx="406200" cy="3991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rot="5400000">
            <a:off x="2218723" y="3222088"/>
            <a:ext cx="1367656" cy="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0" idx="1"/>
          </p:cNvCxnSpPr>
          <p:nvPr/>
        </p:nvCxnSpPr>
        <p:spPr>
          <a:xfrm rot="16200000" flipH="1">
            <a:off x="2131142" y="3321278"/>
            <a:ext cx="631171" cy="6200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40" idx="7"/>
          </p:cNvCxnSpPr>
          <p:nvPr/>
        </p:nvCxnSpPr>
        <p:spPr>
          <a:xfrm rot="5400000">
            <a:off x="3036458" y="3323218"/>
            <a:ext cx="631171" cy="61615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877865" y="3918223"/>
            <a:ext cx="1658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Combining Rule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721570" y="1133203"/>
            <a:ext cx="4070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1: Learn Rules on DATA-RICH Species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 rot="16200000" flipH="1">
            <a:off x="2525869" y="4692891"/>
            <a:ext cx="783868" cy="30507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ight Brace 56"/>
          <p:cNvSpPr/>
          <p:nvPr/>
        </p:nvSpPr>
        <p:spPr>
          <a:xfrm>
            <a:off x="4820339" y="1394156"/>
            <a:ext cx="298179" cy="2206277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302819" y="3946878"/>
            <a:ext cx="4044697" cy="369332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EC</a:t>
            </a:r>
            <a:r>
              <a:rPr lang="en-US" baseline="-25000" dirty="0" smtClean="0"/>
              <a:t>T</a:t>
            </a:r>
            <a:r>
              <a:rPr lang="en-US" dirty="0" smtClean="0"/>
              <a:t>= a1 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Mov</a:t>
            </a:r>
            <a:r>
              <a:rPr lang="en-US" dirty="0" smtClean="0"/>
              <a:t> + a2 </a:t>
            </a:r>
            <a:r>
              <a:rPr lang="en-US" dirty="0" err="1" smtClean="0"/>
              <a:t>x</a:t>
            </a:r>
            <a:r>
              <a:rPr lang="en-US" dirty="0" smtClean="0"/>
              <a:t> Cs + a3 </a:t>
            </a:r>
            <a:r>
              <a:rPr lang="en-US" dirty="0" err="1" smtClean="0"/>
              <a:t>x</a:t>
            </a:r>
            <a:r>
              <a:rPr lang="en-US" dirty="0" smtClean="0"/>
              <a:t> Ps =a4 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en-US" baseline="-25000" dirty="0" smtClean="0"/>
              <a:t> </a:t>
            </a:r>
            <a:endParaRPr lang="en-US" baseline="-25000" dirty="0"/>
          </a:p>
        </p:txBody>
      </p:sp>
      <p:cxnSp>
        <p:nvCxnSpPr>
          <p:cNvPr id="60" name="Straight Connector 59"/>
          <p:cNvCxnSpPr/>
          <p:nvPr/>
        </p:nvCxnSpPr>
        <p:spPr>
          <a:xfrm>
            <a:off x="5077553" y="2498818"/>
            <a:ext cx="2689528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118518" y="2095073"/>
            <a:ext cx="4104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2: APPLY RULES TO DATA POOR CROP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466377" y="300396"/>
            <a:ext cx="8651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ROBIN HOOD APPROACH TO MACHINE LEARNING CROP NETWORKS</a:t>
            </a:r>
            <a:endParaRPr lang="en-US" sz="2400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biLevel thresh="50000"/>
          </a:blip>
          <a:stretch>
            <a:fillRect/>
          </a:stretch>
        </p:blipFill>
        <p:spPr>
          <a:xfrm>
            <a:off x="1433961" y="2250845"/>
            <a:ext cx="819035" cy="111764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biLevel thresh="50000"/>
          </a:blip>
          <a:stretch>
            <a:fillRect/>
          </a:stretch>
        </p:blipFill>
        <p:spPr>
          <a:xfrm>
            <a:off x="2493034" y="1536252"/>
            <a:ext cx="819035" cy="111764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>
            <a:biLevel thresh="50000"/>
          </a:blip>
          <a:stretch>
            <a:fillRect/>
          </a:stretch>
        </p:blipFill>
        <p:spPr>
          <a:xfrm>
            <a:off x="3486988" y="2464405"/>
            <a:ext cx="819035" cy="111764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biLevel thresh="50000"/>
          </a:blip>
          <a:stretch>
            <a:fillRect/>
          </a:stretch>
        </p:blipFill>
        <p:spPr>
          <a:xfrm>
            <a:off x="2536793" y="5136840"/>
            <a:ext cx="819035" cy="1117642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2295315" y="6151746"/>
            <a:ext cx="1275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Arabidopsis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6667786" y="6151746"/>
            <a:ext cx="2198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 data poor crop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159</Words>
  <Application>Microsoft Macintosh PowerPoint</Application>
  <PresentationFormat>On-screen Show (4:3)</PresentationFormat>
  <Paragraphs>27</Paragraphs>
  <Slides>3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New York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Gloria Coruzzi</dc:creator>
  <cp:lastModifiedBy>Dennis Shasha</cp:lastModifiedBy>
  <cp:revision>7</cp:revision>
  <dcterms:created xsi:type="dcterms:W3CDTF">2012-01-18T03:28:54Z</dcterms:created>
  <dcterms:modified xsi:type="dcterms:W3CDTF">2012-01-18T03:31:59Z</dcterms:modified>
</cp:coreProperties>
</file>