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0EF9E0-4C4D-4A88-855A-BB1C3A820097}" type="datetimeFigureOut">
              <a:rPr lang="en-AU" smtClean="0"/>
              <a:t>4/06/2013</a:t>
            </a:fld>
            <a:endParaRPr lang="en-AU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0E9867-8F96-49AE-946F-4C41CAFE1777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1/13/CharlotteBront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Causality in Jane Eyre</a:t>
            </a:r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 smtClean="0"/>
              <a:t>Charlotte </a:t>
            </a:r>
            <a:r>
              <a:rPr lang="en-AU" b="1" dirty="0" err="1" smtClean="0"/>
              <a:t>Brontë</a:t>
            </a:r>
            <a:endParaRPr lang="en-AU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AU" dirty="0" smtClean="0"/>
              <a:t>Born: 21 </a:t>
            </a:r>
            <a:r>
              <a:rPr lang="en-AU" dirty="0" smtClean="0"/>
              <a:t>April </a:t>
            </a:r>
            <a:r>
              <a:rPr lang="en-AU" dirty="0" smtClean="0"/>
              <a:t>1816</a:t>
            </a:r>
          </a:p>
          <a:p>
            <a:r>
              <a:rPr lang="en-AU" dirty="0" smtClean="0"/>
              <a:t>Died: 31 </a:t>
            </a:r>
            <a:r>
              <a:rPr lang="en-AU" dirty="0" smtClean="0"/>
              <a:t>March </a:t>
            </a:r>
            <a:r>
              <a:rPr lang="en-AU" dirty="0" smtClean="0"/>
              <a:t>1855</a:t>
            </a:r>
          </a:p>
          <a:p>
            <a:endParaRPr lang="en-AU" dirty="0" smtClean="0"/>
          </a:p>
          <a:p>
            <a:r>
              <a:rPr lang="en-AU" dirty="0" smtClean="0"/>
              <a:t>English </a:t>
            </a:r>
            <a:r>
              <a:rPr lang="en-AU" dirty="0" smtClean="0"/>
              <a:t>novelist and </a:t>
            </a:r>
            <a:r>
              <a:rPr lang="en-AU" dirty="0" smtClean="0"/>
              <a:t>poet</a:t>
            </a:r>
          </a:p>
          <a:p>
            <a:endParaRPr lang="en-AU" dirty="0" smtClean="0"/>
          </a:p>
          <a:p>
            <a:r>
              <a:rPr lang="en-AU" dirty="0" smtClean="0"/>
              <a:t>E</a:t>
            </a:r>
            <a:r>
              <a:rPr lang="en-AU" dirty="0" smtClean="0"/>
              <a:t>ldest </a:t>
            </a:r>
            <a:r>
              <a:rPr lang="en-AU" dirty="0" smtClean="0"/>
              <a:t>of the </a:t>
            </a:r>
            <a:r>
              <a:rPr lang="en-AU" dirty="0" smtClean="0"/>
              <a:t>Bronte sisters </a:t>
            </a:r>
          </a:p>
          <a:p>
            <a:endParaRPr lang="en-AU" dirty="0" smtClean="0"/>
          </a:p>
          <a:p>
            <a:r>
              <a:rPr lang="en-AU" dirty="0" smtClean="0"/>
              <a:t>She </a:t>
            </a:r>
            <a:r>
              <a:rPr lang="en-AU" dirty="0" smtClean="0"/>
              <a:t>wrote </a:t>
            </a:r>
            <a:r>
              <a:rPr lang="en-AU" i="1" dirty="0" smtClean="0"/>
              <a:t>Jane Eyre </a:t>
            </a:r>
            <a:r>
              <a:rPr lang="en-AU" dirty="0" smtClean="0"/>
              <a:t>under </a:t>
            </a:r>
            <a:r>
              <a:rPr lang="en-AU" dirty="0" smtClean="0"/>
              <a:t>the pen name </a:t>
            </a:r>
            <a:r>
              <a:rPr lang="en-AU" u="sng" dirty="0" err="1" smtClean="0"/>
              <a:t>Currer</a:t>
            </a:r>
            <a:r>
              <a:rPr lang="en-AU" u="sng" dirty="0" smtClean="0"/>
              <a:t> Bell</a:t>
            </a:r>
            <a:r>
              <a:rPr lang="en-AU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Her experiences echo those of Jane Eyre, it’s been often put forward that her experiences as a pupil at Clergy Daughter’s School inspired Jane’s trials. </a:t>
            </a:r>
            <a:endParaRPr lang="en-AU" dirty="0"/>
          </a:p>
        </p:txBody>
      </p:sp>
      <p:pic>
        <p:nvPicPr>
          <p:cNvPr id="1027" name="Picture 3" descr="CharlotteBron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0" y="1412776"/>
            <a:ext cx="2095500" cy="2886075"/>
          </a:xfrm>
          <a:prstGeom prst="rect">
            <a:avLst/>
          </a:prstGeom>
          <a:noFill/>
        </p:spPr>
      </p:pic>
      <p:sp>
        <p:nvSpPr>
          <p:cNvPr id="11" name="그림 개체 틀 10"/>
          <p:cNvSpPr>
            <a:spLocks noGrp="1"/>
          </p:cNvSpPr>
          <p:nvPr>
            <p:ph type="pic" idx="1"/>
          </p:nvPr>
        </p:nvSpPr>
        <p:spPr/>
      </p:sp>
      <p:pic>
        <p:nvPicPr>
          <p:cNvPr id="1029" name="Picture 5" descr="File:CharlotteBront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2060848"/>
            <a:ext cx="2874640" cy="39635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i="1" dirty="0" smtClean="0"/>
              <a:t>Jane Eyre</a:t>
            </a:r>
            <a:endParaRPr lang="en-AU" sz="28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8" name="그림 개체 틀 17"/>
          <p:cNvSpPr>
            <a:spLocks noGrp="1"/>
          </p:cNvSpPr>
          <p:nvPr>
            <p:ph type="pic" idx="1"/>
          </p:nvPr>
        </p:nvSpPr>
        <p:spPr/>
      </p:sp>
      <p:pic>
        <p:nvPicPr>
          <p:cNvPr id="19" name="그림 18" descr="http://mr.comingsoon.it/imgdb/locandine/big/483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132856"/>
            <a:ext cx="3047235" cy="403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Jane Eyre...</a:t>
            </a:r>
            <a:endParaRPr lang="en-AU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직사각형 3"/>
          <p:cNvSpPr/>
          <p:nvPr/>
        </p:nvSpPr>
        <p:spPr>
          <a:xfrm>
            <a:off x="395536" y="2780928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en-AU" dirty="0" smtClean="0"/>
              <a:t>A type of coming of age story, centred around the  journey of the titular character Jane Eyre , including her childhood, her coming of age as an adult, and her relationship with Mr. Rochester of </a:t>
            </a:r>
            <a:r>
              <a:rPr lang="en-AU" dirty="0" err="1" smtClean="0"/>
              <a:t>Thornfield</a:t>
            </a:r>
            <a:r>
              <a:rPr lang="en-AU" dirty="0" smtClean="0"/>
              <a:t> Hall. </a:t>
            </a:r>
          </a:p>
          <a:p>
            <a:pPr lvl="1"/>
            <a:endParaRPr lang="en-AU" dirty="0" smtClean="0"/>
          </a:p>
          <a:p>
            <a:pPr lvl="1">
              <a:buFont typeface="Wingdings" pitchFamily="2" charset="2"/>
              <a:buChar char="Ø"/>
            </a:pPr>
            <a:r>
              <a:rPr lang="en-AU" dirty="0" smtClean="0"/>
              <a:t>The novel has been described to “internalize the </a:t>
            </a:r>
            <a:r>
              <a:rPr lang="en-AU" dirty="0"/>
              <a:t>action </a:t>
            </a:r>
            <a:r>
              <a:rPr lang="en-AU" dirty="0" smtClean="0"/>
              <a:t>, in that the </a:t>
            </a:r>
            <a:r>
              <a:rPr lang="en-AU" dirty="0"/>
              <a:t>focus is on the gradual unfolding of Jane's moral and spiritual sensibility and all the events are </a:t>
            </a:r>
            <a:r>
              <a:rPr lang="en-AU" dirty="0" err="1"/>
              <a:t>colored</a:t>
            </a:r>
            <a:r>
              <a:rPr lang="en-AU" dirty="0"/>
              <a:t> by a heightened intensity that was previously the domain of poetry </a:t>
            </a:r>
            <a:r>
              <a:rPr lang="en-AU" dirty="0" smtClean="0"/>
              <a:t>.</a:t>
            </a:r>
          </a:p>
          <a:p>
            <a:pPr lvl="1"/>
            <a:endParaRPr lang="en-AU" dirty="0" smtClean="0"/>
          </a:p>
          <a:p>
            <a:pPr lvl="1">
              <a:buFont typeface="Wingdings" pitchFamily="2" charset="2"/>
              <a:buChar char="Ø"/>
            </a:pPr>
            <a:r>
              <a:rPr lang="en-AU" dirty="0" smtClean="0"/>
              <a:t>In this respect, </a:t>
            </a:r>
            <a:r>
              <a:rPr lang="en-AU" dirty="0"/>
              <a:t>the novel </a:t>
            </a:r>
            <a:r>
              <a:rPr lang="en-AU" dirty="0" smtClean="0"/>
              <a:t>was said to revolutionize </a:t>
            </a:r>
            <a:r>
              <a:rPr lang="en-AU" dirty="0"/>
              <a:t>the art of fiction. </a:t>
            </a:r>
            <a:endParaRPr lang="en-AU" dirty="0" smtClean="0"/>
          </a:p>
          <a:p>
            <a:pPr lvl="1"/>
            <a:endParaRPr lang="en-AU" dirty="0" smtClean="0"/>
          </a:p>
          <a:p>
            <a:pPr lvl="1">
              <a:buFont typeface="Wingdings" pitchFamily="2" charset="2"/>
              <a:buChar char="Ø"/>
            </a:pPr>
            <a:r>
              <a:rPr lang="en-AU" dirty="0" smtClean="0"/>
              <a:t>“Charlotte </a:t>
            </a:r>
            <a:r>
              <a:rPr lang="en-AU" dirty="0" err="1"/>
              <a:t>Brontë</a:t>
            </a:r>
            <a:r>
              <a:rPr lang="en-AU" dirty="0"/>
              <a:t> has been called the 'first historian of the private consciousness' and the literary ancestor of writers like Joyce and Proust</a:t>
            </a:r>
            <a:r>
              <a:rPr lang="en-AU" dirty="0" smtClean="0"/>
              <a:t>.</a:t>
            </a:r>
            <a:r>
              <a:rPr lang="en-AU" baseline="30000" dirty="0" smtClean="0"/>
              <a:t>”</a:t>
            </a:r>
            <a:endParaRPr lang="en-A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BERTHA</a:t>
            </a:r>
            <a:br>
              <a:rPr lang="en-US" b="1" dirty="0" smtClean="0"/>
            </a:br>
            <a:r>
              <a:rPr lang="en-US" b="1" dirty="0" smtClean="0"/>
              <a:t>ANTOINETTA</a:t>
            </a:r>
            <a:br>
              <a:rPr lang="en-US" b="1" dirty="0" smtClean="0"/>
            </a:br>
            <a:r>
              <a:rPr lang="en-US" b="1" dirty="0" smtClean="0"/>
              <a:t>MASON</a:t>
            </a:r>
            <a:endParaRPr lang="en-AU" b="1" dirty="0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AU" sz="2000" dirty="0" smtClean="0"/>
              <a:t>“The violently </a:t>
            </a:r>
            <a:r>
              <a:rPr lang="en-AU" sz="2000" dirty="0" smtClean="0"/>
              <a:t>insane first wife of Edward Rochester; moved to </a:t>
            </a:r>
            <a:r>
              <a:rPr lang="en-AU" sz="2000" dirty="0" err="1" smtClean="0"/>
              <a:t>Thornfield</a:t>
            </a:r>
            <a:r>
              <a:rPr lang="en-AU" sz="2000" dirty="0" smtClean="0"/>
              <a:t> and locked in the attic and eventually commits suicide by burning down </a:t>
            </a:r>
            <a:r>
              <a:rPr lang="en-AU" sz="2000" dirty="0" err="1" smtClean="0"/>
              <a:t>Thornfield</a:t>
            </a:r>
            <a:r>
              <a:rPr lang="en-AU" sz="2000" dirty="0" smtClean="0"/>
              <a:t> Hall</a:t>
            </a:r>
            <a:r>
              <a:rPr lang="en-AU" sz="2000" dirty="0" smtClean="0"/>
              <a:t>.”</a:t>
            </a:r>
            <a:endParaRPr lang="en-AU" sz="2000" dirty="0" smtClean="0"/>
          </a:p>
          <a:p>
            <a:endParaRPr lang="en-AU" dirty="0"/>
          </a:p>
        </p:txBody>
      </p:sp>
      <p:pic>
        <p:nvPicPr>
          <p:cNvPr id="5" name="내용 개체 틀 6" descr="berthamas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1527334"/>
            <a:ext cx="3600400" cy="528604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Bertha Mason</a:t>
            </a:r>
            <a:endParaRPr lang="en-AU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Inherited insanity...</a:t>
            </a:r>
            <a:endParaRPr lang="en-AU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AU" dirty="0" smtClean="0"/>
              <a:t>Violent </a:t>
            </a:r>
            <a:r>
              <a:rPr lang="en-AU" dirty="0" smtClean="0"/>
              <a:t>insanity ran in the Mason </a:t>
            </a:r>
            <a:r>
              <a:rPr lang="en-AU" dirty="0" smtClean="0"/>
              <a:t>family, for three subsequent generations</a:t>
            </a:r>
          </a:p>
          <a:p>
            <a:r>
              <a:rPr lang="en-US" dirty="0" smtClean="0"/>
              <a:t>Bertha’s mother in asylum.</a:t>
            </a:r>
          </a:p>
          <a:p>
            <a:r>
              <a:rPr lang="en-US" dirty="0" smtClean="0"/>
              <a:t>Younger brother “mentally retarded” </a:t>
            </a:r>
          </a:p>
          <a:p>
            <a:r>
              <a:rPr lang="en-US" dirty="0" smtClean="0"/>
              <a:t>Bertha’s condition deteriorates to the point that she exhibits “bestial” behavior</a:t>
            </a:r>
            <a:endParaRPr lang="en-AU" dirty="0" smtClean="0"/>
          </a:p>
          <a:p>
            <a:endParaRPr lang="en-AU" dirty="0"/>
          </a:p>
        </p:txBody>
      </p:sp>
      <p:pic>
        <p:nvPicPr>
          <p:cNvPr id="40962" name="Picture 2" descr="http://2.bp.blogspot.com/_3Pyo6aJ8f_c/S54GBoNXUSI/AAAAAAAAAwg/RL8HYjFBpUk/s400/berth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780928"/>
            <a:ext cx="3810000" cy="2647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1564</TotalTime>
  <Words>229</Words>
  <Application>Microsoft Office PowerPoint</Application>
  <PresentationFormat>화면 슬라이드 쇼(4:3)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모듈</vt:lpstr>
      <vt:lpstr>Causality in Jane Eyre</vt:lpstr>
      <vt:lpstr>Charlotte Brontë</vt:lpstr>
      <vt:lpstr>Jane Eyre</vt:lpstr>
      <vt:lpstr>About Jane Eyre...</vt:lpstr>
      <vt:lpstr>BERTHA ANTOINETTA MASON</vt:lpstr>
      <vt:lpstr>Bertha Mason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Causality in Jane Eyre</dc:title>
  <dc:creator>sora2712</dc:creator>
  <cp:lastModifiedBy>sora2712</cp:lastModifiedBy>
  <cp:revision>27</cp:revision>
  <dcterms:created xsi:type="dcterms:W3CDTF">2013-06-04T12:52:45Z</dcterms:created>
  <dcterms:modified xsi:type="dcterms:W3CDTF">2013-06-05T14:57:42Z</dcterms:modified>
</cp:coreProperties>
</file>