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926" r:id="rId1"/>
  </p:sldMasterIdLst>
  <p:notesMasterIdLst>
    <p:notesMasterId r:id="rId9"/>
  </p:notesMasterIdLst>
  <p:handoutMasterIdLst>
    <p:handoutMasterId r:id="rId10"/>
  </p:handoutMasterIdLst>
  <p:sldIdLst>
    <p:sldId id="256" r:id="rId2"/>
    <p:sldId id="1038" r:id="rId3"/>
    <p:sldId id="1039" r:id="rId4"/>
    <p:sldId id="992" r:id="rId5"/>
    <p:sldId id="1045" r:id="rId6"/>
    <p:sldId id="1042" r:id="rId7"/>
    <p:sldId id="1044" r:id="rId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sz="2400"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38851C"/>
    <a:srgbClr val="F9E6D6"/>
    <a:srgbClr val="00FF00"/>
    <a:srgbClr val="FF8000"/>
    <a:srgbClr val="FF00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6056" autoAdjust="0"/>
    <p:restoredTop sz="75710" autoAdjust="0"/>
  </p:normalViewPr>
  <p:slideViewPr>
    <p:cSldViewPr showGuides="1">
      <p:cViewPr>
        <p:scale>
          <a:sx n="80" d="100"/>
          <a:sy n="80" d="100"/>
        </p:scale>
        <p:origin x="-1200" y="-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472"/>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9CE1EFB5-191D-E141-A2C8-DCA6877E1A2D}" type="datetime1">
              <a:rPr lang="en-US"/>
              <a:pPr>
                <a:defRPr/>
              </a:pPr>
              <a:t>5/15/13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F25F23E2-3470-524B-ABB9-675981F99752}"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1908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BB05E266-74C8-F949-8543-7BDC10B657BC}"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4511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EB1A265-C41F-BD48-8D01-3095E5E49F80}" type="slidenum">
              <a:rPr lang="en-US">
                <a:latin typeface="Arial" pitchFamily="-65" charset="0"/>
                <a:ea typeface="ＭＳ Ｐゴシック" pitchFamily="-65" charset="-128"/>
                <a:cs typeface="ＭＳ Ｐゴシック" pitchFamily="-65" charset="-128"/>
              </a:rPr>
              <a:pPr/>
              <a:t>1</a:t>
            </a:fld>
            <a:endParaRPr lang="en-US">
              <a:latin typeface="Arial" pitchFamily="-65" charset="0"/>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Arial" charset="0"/>
                <a:ea typeface="ＭＳ Ｐゴシック" charset="-128"/>
                <a:cs typeface="ＭＳ Ｐゴシック" charset="-128"/>
              </a:rPr>
              <a:t>Science has become data rich. The abundance of data opens up new opportunities but also brings  many challenges. In particular,</a:t>
            </a:r>
            <a:r>
              <a:rPr lang="en-US" sz="1200" i="1" kern="1200" baseline="0" dirty="0" smtClean="0">
                <a:solidFill>
                  <a:schemeClr val="tx1"/>
                </a:solidFill>
                <a:latin typeface="Arial" charset="0"/>
                <a:ea typeface="ＭＳ Ｐゴシック" charset="-128"/>
                <a:cs typeface="ＭＳ Ｐゴシック" charset="-128"/>
              </a:rPr>
              <a:t> making sense of data is difficult. To analyze data, scientists need to go through a long, iterative process. As they formulate and test hypotheses, they often have to manipulate multiple data sets and use a plethora of tools. As a result, it is easy for them to get lost: arrive at a promising result and not remember exactly how they got there, e.g., the exact version of the input data or the combination of values for configuration parameters.</a:t>
            </a:r>
            <a:endParaRPr lang="en-US" sz="1200" i="1"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Char char="•"/>
              <a:tabLst/>
              <a:defRPr/>
            </a:pPr>
            <a:endParaRPr lang="en-US" sz="1200" kern="1200" dirty="0" smtClean="0">
              <a:solidFill>
                <a:schemeClr val="tx1"/>
              </a:solidFill>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128"/>
                <a:cs typeface="ＭＳ Ｐゴシック" charset="-128"/>
              </a:rPr>
              <a:t>Notes:</a:t>
            </a: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Arial" charset="0"/>
                <a:ea typeface="ＭＳ Ｐゴシック" charset="-128"/>
                <a:cs typeface="ＭＳ Ｐゴシック" charset="-128"/>
              </a:rPr>
              <a:t>Data-</a:t>
            </a:r>
            <a:r>
              <a:rPr lang="en-US" sz="1200" kern="1200" baseline="0" dirty="0" smtClean="0">
                <a:solidFill>
                  <a:schemeClr val="tx1"/>
                </a:solidFill>
                <a:latin typeface="Arial" charset="0"/>
                <a:ea typeface="ＭＳ Ｐゴシック" charset="-128"/>
                <a:cs typeface="ＭＳ Ｐゴシック" charset="-128"/>
              </a:rPr>
              <a:t>intensive is the 4</a:t>
            </a:r>
            <a:r>
              <a:rPr lang="en-US" sz="1200" kern="1200" baseline="30000" dirty="0" smtClean="0">
                <a:solidFill>
                  <a:schemeClr val="tx1"/>
                </a:solidFill>
                <a:latin typeface="Arial" charset="0"/>
                <a:ea typeface="ＭＳ Ｐゴシック" charset="-128"/>
                <a:cs typeface="ＭＳ Ｐゴシック" charset="-128"/>
              </a:rPr>
              <a:t>th</a:t>
            </a:r>
            <a:r>
              <a:rPr lang="en-US" sz="1200" kern="1200" baseline="0" dirty="0" smtClean="0">
                <a:solidFill>
                  <a:schemeClr val="tx1"/>
                </a:solidFill>
                <a:latin typeface="Arial" charset="0"/>
                <a:ea typeface="ＭＳ Ｐゴシック" charset="-128"/>
                <a:cs typeface="ＭＳ Ｐゴシック" charset="-128"/>
              </a:rPr>
              <a:t> paradigm of science (Jim Gray), after </a:t>
            </a:r>
            <a:r>
              <a:rPr lang="en-US" sz="1200" kern="1200" dirty="0" smtClean="0">
                <a:solidFill>
                  <a:schemeClr val="tx1"/>
                </a:solidFill>
                <a:latin typeface="Arial" charset="0"/>
                <a:ea typeface="ＭＳ Ｐゴシック" charset="-128"/>
                <a:cs typeface="ＭＳ Ｐゴシック" charset="-128"/>
              </a:rPr>
              <a:t>experimentation, theory, and computer simulation</a:t>
            </a:r>
            <a:endParaRPr lang="en-US" sz="1200" kern="1200" dirty="0" smtClean="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effectLst/>
                <a:latin typeface="Arial" charset="0"/>
                <a:ea typeface="ＭＳ Ｐゴシック" charset="-128"/>
                <a:cs typeface="ＭＳ Ｐゴシック" charset="-128"/>
              </a:rPr>
              <a:t>Although empirical, analytical, and simulation methods have provided answers to many questions, a new scientific methodology driven by data- intensive problems is now emerging—the “fourth paradigm.” </a:t>
            </a:r>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This problem is propagated</a:t>
            </a:r>
            <a:r>
              <a:rPr lang="en-US" i="1" baseline="0" dirty="0" smtClean="0"/>
              <a:t> to publications. Currently publications that include computational results are often incomplete – they show just the tip of the iceberg and lack details of how the results were generated.  Consequently, there is little hope  that others will be able to reproduce, verify,  or re-use these results. And this greatly hinders scientific progress.</a:t>
            </a:r>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141219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B290D9E-BEBD-4443-A340-7BF5BF05CB07}" type="slidenum">
              <a:rPr lang="en-US"/>
              <a:pPr/>
              <a:t>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i="1" dirty="0" smtClean="0"/>
              <a:t>To</a:t>
            </a:r>
            <a:r>
              <a:rPr lang="en-US" i="1" baseline="0" dirty="0" smtClean="0"/>
              <a:t> address these problems, it is crucial that provenance be at the center of the scientific process. Provenance of scientific explorations must be systematically captured. And once you have provenance, not only you can reproduce the results, but you can also reason about the trail followed to obtain them and assess their quality. Furthermore, it becomes easier (and possible!) to extend and modify previous work.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141219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BB05E266-74C8-F949-8543-7BDC10B657BC}" type="slidenum">
              <a:rPr lang="en-US" smtClean="0"/>
              <a:pPr>
                <a:defRPr/>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141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rgbClr val="543280">
                <a:alpha val="36000"/>
              </a:srgb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DA067891-7C2C-BB47-B9D9-3EFEDDDE8A05}" type="datetime1">
              <a:rPr lang="en-US" smtClean="0"/>
              <a:pPr/>
              <a:t>5/15/13</a:t>
            </a:fld>
            <a:endParaRPr lang="en-US"/>
          </a:p>
        </p:txBody>
      </p:sp>
      <p:sp>
        <p:nvSpPr>
          <p:cNvPr id="5" name="Footer Placeholder 4"/>
          <p:cNvSpPr>
            <a:spLocks noGrp="1"/>
          </p:cNvSpPr>
          <p:nvPr>
            <p:ph type="ftr" sz="quarter" idx="11"/>
          </p:nvPr>
        </p:nvSpPr>
        <p:spPr>
          <a:xfrm>
            <a:off x="5638800" y="6122894"/>
            <a:ext cx="2895600" cy="257810"/>
          </a:xfrm>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C88E7-D5AE-1643-9533-3124F5FA40A4}" type="datetime1">
              <a:rPr lang="en-US" smtClean="0"/>
              <a:pPr/>
              <a:t>5/15/13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EF983D93-713D-624E-A67F-96D5A3E8C8EB}" type="datetime1">
              <a:rPr lang="en-US" smtClean="0"/>
              <a:pPr/>
              <a:t>5/15/13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87C88E7-D5AE-1643-9533-3124F5FA40A4}" type="datetime1">
              <a:rPr lang="en-US" smtClean="0"/>
              <a:pPr/>
              <a:t>5/15/13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482945B-7BBD-5041-A8AF-3C13E1921023}" type="datetime1">
              <a:rPr lang="en-US" smtClean="0"/>
              <a:pPr/>
              <a:t>5/15/13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8D232BF-A07F-9240-8227-2BD1732F2102}" type="datetime1">
              <a:rPr lang="en-US" smtClean="0"/>
              <a:pPr/>
              <a:t>5/15/13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rgbClr val="543280"/>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AAC4029-D4AB-C549-AC78-B5A5A60BF343}" type="datetime1">
              <a:rPr lang="en-US" smtClean="0"/>
              <a:pPr/>
              <a:t>5/15/13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87C88E7-D5AE-1643-9533-3124F5FA40A4}" type="datetime1">
              <a:rPr lang="en-US" smtClean="0"/>
              <a:pPr/>
              <a:t>5/15/13</a:t>
            </a:fld>
            <a:endParaRPr lang="en-US"/>
          </a:p>
        </p:txBody>
      </p:sp>
      <p:sp>
        <p:nvSpPr>
          <p:cNvPr id="5" name="Footer Placeholder 4"/>
          <p:cNvSpPr>
            <a:spLocks noGrp="1"/>
          </p:cNvSpPr>
          <p:nvPr>
            <p:ph type="ftr" sz="quarter" idx="11"/>
          </p:nvPr>
        </p:nvSpPr>
        <p:spPr>
          <a:xfrm>
            <a:off x="5638800" y="6124401"/>
            <a:ext cx="2895600" cy="257810"/>
          </a:xfrm>
        </p:spPr>
        <p:txBody>
          <a:bodyPr/>
          <a:lstStyle/>
          <a:p>
            <a:r>
              <a:rPr lang="en-US" smtClean="0"/>
              <a:t>ReproZip: Using Provenance to Support Computational Reproducibility</a:t>
            </a: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DC6DB-7B69-EC47-A77F-DFBFA7A62771}" type="datetime1">
              <a:rPr lang="en-US" smtClean="0"/>
              <a:pPr/>
              <a:t>5/15/13</a:t>
            </a:fld>
            <a:endParaRPr lang="en-US"/>
          </a:p>
        </p:txBody>
      </p:sp>
      <p:sp>
        <p:nvSpPr>
          <p:cNvPr id="5" name="Footer Placeholder 4"/>
          <p:cNvSpPr>
            <a:spLocks noGrp="1"/>
          </p:cNvSpPr>
          <p:nvPr>
            <p:ph type="ftr" sz="quarter" idx="11"/>
          </p:nvPr>
        </p:nvSpPr>
        <p:spPr/>
        <p:txBody>
          <a:bodyPr/>
          <a:lstStyle/>
          <a:p>
            <a:r>
              <a:rPr lang="en-US" smtClean="0"/>
              <a:t>ReproZip: Using Provenance to Support Computational Reproducibility</a:t>
            </a:r>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DDEA123-D4B4-E943-97EE-F50F7A9BAFB5}" type="datetime1">
              <a:rPr lang="en-US" smtClean="0"/>
              <a:pPr/>
              <a:t>5/15/13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B48C837-6A46-C447-9265-445FCFAD2528}" type="datetime1">
              <a:rPr lang="en-US" smtClean="0"/>
              <a:pPr/>
              <a:t>5/15/13</a:t>
            </a:fld>
            <a:endParaRPr lang="en-US"/>
          </a:p>
        </p:txBody>
      </p:sp>
      <p:sp>
        <p:nvSpPr>
          <p:cNvPr id="8" name="Footer Placeholder 7"/>
          <p:cNvSpPr>
            <a:spLocks noGrp="1"/>
          </p:cNvSpPr>
          <p:nvPr>
            <p:ph type="ftr" sz="quarter" idx="11"/>
          </p:nvPr>
        </p:nvSpPr>
        <p:spPr/>
        <p:txBody>
          <a:bodyPr/>
          <a:lstStyle/>
          <a:p>
            <a:r>
              <a:rPr lang="en-US" smtClean="0"/>
              <a:t>ReproZip: Using Provenance to Support Computational Reproducibility</a:t>
            </a:r>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BC3362E-BDE2-334F-99EB-274B357C3AA9}" type="datetime1">
              <a:rPr lang="en-US" smtClean="0"/>
              <a:pPr/>
              <a:t>5/15/13</a:t>
            </a:fld>
            <a:endParaRPr lang="en-US"/>
          </a:p>
        </p:txBody>
      </p:sp>
      <p:sp>
        <p:nvSpPr>
          <p:cNvPr id="4" name="Footer Placeholder 3"/>
          <p:cNvSpPr>
            <a:spLocks noGrp="1"/>
          </p:cNvSpPr>
          <p:nvPr>
            <p:ph type="ftr" sz="quarter" idx="11"/>
          </p:nvPr>
        </p:nvSpPr>
        <p:spPr/>
        <p:txBody>
          <a:bodyPr/>
          <a:lstStyle/>
          <a:p>
            <a:r>
              <a:rPr lang="en-US" smtClean="0"/>
              <a:t>ReproZip: Using Provenance to Support Computational Reproducibility</a:t>
            </a:r>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D283DFC-3902-704C-9BE6-21EEEDC939F8}" type="datetime1">
              <a:rPr lang="en-US" smtClean="0"/>
              <a:pPr/>
              <a:t>5/15/13</a:t>
            </a:fld>
            <a:endParaRPr lang="en-US"/>
          </a:p>
        </p:txBody>
      </p:sp>
      <p:sp>
        <p:nvSpPr>
          <p:cNvPr id="3" name="Footer Placeholder 2"/>
          <p:cNvSpPr>
            <a:spLocks noGrp="1"/>
          </p:cNvSpPr>
          <p:nvPr>
            <p:ph type="ftr" sz="quarter" idx="11"/>
          </p:nvPr>
        </p:nvSpPr>
        <p:spPr/>
        <p:txBody>
          <a:bodyPr/>
          <a:lstStyle/>
          <a:p>
            <a:r>
              <a:rPr lang="en-US" smtClean="0"/>
              <a:t>ReproZip: Using Provenance to Support Computational Reproducibility</a:t>
            </a:r>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726F030-6DB9-A04D-89BC-5331007F7501}" type="datetime1">
              <a:rPr lang="en-US" smtClean="0"/>
              <a:pPr/>
              <a:t>5/15/13</a:t>
            </a:fld>
            <a:endParaRPr lang="en-US"/>
          </a:p>
        </p:txBody>
      </p:sp>
      <p:sp>
        <p:nvSpPr>
          <p:cNvPr id="6" name="Footer Placeholder 5"/>
          <p:cNvSpPr>
            <a:spLocks noGrp="1"/>
          </p:cNvSpPr>
          <p:nvPr>
            <p:ph type="ftr" sz="quarter" idx="11"/>
          </p:nvPr>
        </p:nvSpPr>
        <p:spPr/>
        <p:txBody>
          <a:bodyPr/>
          <a:lstStyle/>
          <a:p>
            <a:r>
              <a:rPr lang="en-US" smtClean="0"/>
              <a:t>ReproZip: Using Provenance to Support Computational Reproducibility</a:t>
            </a:r>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87C88E7-D5AE-1643-9533-3124F5FA40A4}" type="datetime1">
              <a:rPr lang="en-US" smtClean="0"/>
              <a:pPr/>
              <a:t>5/15/13</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US" smtClean="0"/>
              <a:t>Juliana: Using Provenance to Support Computational Reproducibility</a:t>
            </a:r>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ana.freire@nyu.edu" TargetMode="External"/><Relationship Id="rId4" Type="http://schemas.openxmlformats.org/officeDocument/2006/relationships/hyperlink" Target="mailto:shasha@cs.nyu.edu"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57200" y="1371600"/>
            <a:ext cx="8153400" cy="1603375"/>
          </a:xfrm>
        </p:spPr>
        <p:txBody>
          <a:bodyPr/>
          <a:lstStyle/>
          <a:p>
            <a:pPr algn="ctr"/>
            <a:r>
              <a:rPr lang="en-US" sz="4800" b="1" dirty="0" smtClean="0"/>
              <a:t>Capturing Computational</a:t>
            </a:r>
            <a:r>
              <a:rPr lang="en-US" sz="4800" b="1" dirty="0" smtClean="0"/>
              <a:t> Workflows Across Science</a:t>
            </a:r>
            <a:endParaRPr lang="en-US" sz="4800" b="1" dirty="0" smtClean="0">
              <a:ea typeface="ＭＳ Ｐゴシック" pitchFamily="-65" charset="-128"/>
              <a:cs typeface="ＭＳ Ｐゴシック" pitchFamily="-65" charset="-128"/>
            </a:endParaRPr>
          </a:p>
        </p:txBody>
      </p:sp>
      <p:sp>
        <p:nvSpPr>
          <p:cNvPr id="16387" name="Rectangle 3"/>
          <p:cNvSpPr>
            <a:spLocks noGrp="1" noChangeArrowheads="1"/>
          </p:cNvSpPr>
          <p:nvPr>
            <p:ph type="subTitle" idx="1"/>
          </p:nvPr>
        </p:nvSpPr>
        <p:spPr>
          <a:xfrm>
            <a:off x="0" y="3429000"/>
            <a:ext cx="9144000" cy="1295400"/>
          </a:xfrm>
        </p:spPr>
        <p:txBody>
          <a:bodyPr>
            <a:normAutofit/>
          </a:bodyPr>
          <a:lstStyle/>
          <a:p>
            <a:pPr>
              <a:buFont typeface="Monotype Sorts" pitchFamily="-65" charset="2"/>
              <a:buNone/>
            </a:pPr>
            <a:r>
              <a:rPr lang="en-US" sz="1800" dirty="0" smtClean="0">
                <a:ea typeface="ＭＳ Ｐゴシック" pitchFamily="-65" charset="-128"/>
                <a:cs typeface="ＭＳ Ｐゴシック" pitchFamily="-65" charset="-128"/>
              </a:rPr>
              <a:t>Juliana </a:t>
            </a:r>
            <a:r>
              <a:rPr lang="en-US" sz="1800" dirty="0" err="1" smtClean="0">
                <a:ea typeface="ＭＳ Ｐゴシック" pitchFamily="-65" charset="-128"/>
                <a:cs typeface="ＭＳ Ｐゴシック" pitchFamily="-65" charset="-128"/>
              </a:rPr>
              <a:t>Freire</a:t>
            </a:r>
            <a:r>
              <a:rPr lang="en-US" sz="1800" dirty="0" smtClean="0">
                <a:ea typeface="ＭＳ Ｐゴシック" pitchFamily="-65" charset="-128"/>
                <a:cs typeface="ＭＳ Ｐゴシック" pitchFamily="-65" charset="-128"/>
              </a:rPr>
              <a:t> and Dennis Shasha</a:t>
            </a:r>
          </a:p>
          <a:p>
            <a:pPr>
              <a:buFont typeface="Monotype Sorts" pitchFamily="-65" charset="2"/>
              <a:buNone/>
            </a:pPr>
            <a:r>
              <a:rPr lang="en-US" sz="1800" i="1" dirty="0">
                <a:ea typeface="ＭＳ Ｐゴシック" pitchFamily="-65" charset="-128"/>
                <a:cs typeface="ＭＳ Ｐゴシック" pitchFamily="-65" charset="-128"/>
                <a:hlinkClick r:id="rId3"/>
              </a:rPr>
              <a:t>j</a:t>
            </a:r>
            <a:r>
              <a:rPr lang="en-US" sz="1800" i="1" dirty="0" smtClean="0">
                <a:ea typeface="ＭＳ Ｐゴシック" pitchFamily="-65" charset="-128"/>
                <a:cs typeface="ＭＳ Ｐゴシック" pitchFamily="-65" charset="-128"/>
                <a:hlinkClick r:id="rId3"/>
              </a:rPr>
              <a:t>uliana.freire@nyu.edu</a:t>
            </a:r>
            <a:r>
              <a:rPr lang="en-US" sz="1800" i="1" dirty="0" smtClean="0">
                <a:ea typeface="ＭＳ Ｐゴシック" pitchFamily="-65" charset="-128"/>
                <a:cs typeface="ＭＳ Ｐゴシック" pitchFamily="-65" charset="-128"/>
              </a:rPr>
              <a:t> </a:t>
            </a:r>
            <a:r>
              <a:rPr lang="en-US" sz="1800" i="1" dirty="0" smtClean="0">
                <a:ea typeface="ＭＳ Ｐゴシック" pitchFamily="-65" charset="-128"/>
                <a:cs typeface="ＭＳ Ｐゴシック" pitchFamily="-65" charset="-128"/>
                <a:hlinkClick r:id="rId4"/>
              </a:rPr>
              <a:t>shasha@cs.nyu.edu</a:t>
            </a:r>
            <a:endParaRPr lang="en-US" sz="1800" i="1" dirty="0" smtClean="0">
              <a:ea typeface="ＭＳ Ｐゴシック" pitchFamily="-65" charset="-128"/>
              <a:cs typeface="ＭＳ Ｐゴシック" pitchFamily="-65" charset="-128"/>
            </a:endParaRPr>
          </a:p>
          <a:p>
            <a:pPr>
              <a:buFont typeface="Monotype Sorts" pitchFamily="-65" charset="2"/>
              <a:buNone/>
            </a:pPr>
            <a:endParaRPr lang="en-US" sz="2000" dirty="0" smtClean="0">
              <a:ea typeface="ＭＳ Ｐゴシック" pitchFamily="-65" charset="-128"/>
              <a:cs typeface="ＭＳ Ｐゴシック" pitchFamily="-65" charset="-128"/>
            </a:endParaRPr>
          </a:p>
        </p:txBody>
      </p:sp>
      <p:pic>
        <p:nvPicPr>
          <p:cNvPr id="2" name="Picture 1"/>
          <p:cNvPicPr>
            <a:picLocks noChangeAspect="1"/>
          </p:cNvPicPr>
          <p:nvPr/>
        </p:nvPicPr>
        <p:blipFill>
          <a:blip r:embed="rId5"/>
          <a:stretch>
            <a:fillRect/>
          </a:stretch>
        </p:blipFill>
        <p:spPr>
          <a:xfrm>
            <a:off x="2057400" y="5410200"/>
            <a:ext cx="2197100" cy="584200"/>
          </a:xfrm>
          <a:prstGeom prst="rect">
            <a:avLst/>
          </a:prstGeom>
        </p:spPr>
      </p:pic>
      <p:pic>
        <p:nvPicPr>
          <p:cNvPr id="6" name="Picture 5"/>
          <p:cNvPicPr>
            <a:picLocks noChangeAspect="1"/>
          </p:cNvPicPr>
          <p:nvPr/>
        </p:nvPicPr>
        <p:blipFill>
          <a:blip r:embed="rId6"/>
          <a:stretch>
            <a:fillRect/>
          </a:stretch>
        </p:blipFill>
        <p:spPr>
          <a:xfrm>
            <a:off x="5356417" y="5486400"/>
            <a:ext cx="2644583" cy="4293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Today: </a:t>
            </a:r>
            <a:br>
              <a:rPr lang="en-US" dirty="0" smtClean="0"/>
            </a:br>
            <a:r>
              <a:rPr lang="en-US" dirty="0" smtClean="0"/>
              <a:t>Data Intensive</a:t>
            </a:r>
            <a:endParaRPr lang="en-US" dirty="0"/>
          </a:p>
        </p:txBody>
      </p:sp>
      <p:sp>
        <p:nvSpPr>
          <p:cNvPr id="3" name="Content Placeholder 2"/>
          <p:cNvSpPr>
            <a:spLocks noGrp="1"/>
          </p:cNvSpPr>
          <p:nvPr>
            <p:ph idx="1"/>
          </p:nvPr>
        </p:nvSpPr>
        <p:spPr>
          <a:xfrm>
            <a:off x="900112" y="1752600"/>
            <a:ext cx="7345363" cy="3931920"/>
          </a:xfrm>
        </p:spPr>
        <p:txBody>
          <a:bodyPr/>
          <a:lstStyle/>
          <a:p>
            <a:pPr>
              <a:defRPr/>
            </a:pPr>
            <a:r>
              <a:rPr lang="en-US" dirty="0" smtClean="0">
                <a:cs typeface="Verdana"/>
              </a:rPr>
              <a:t>Big </a:t>
            </a:r>
            <a:r>
              <a:rPr lang="en-US" dirty="0">
                <a:cs typeface="Verdana"/>
              </a:rPr>
              <a:t>and small data, complex </a:t>
            </a:r>
            <a:r>
              <a:rPr lang="en-US" dirty="0" smtClean="0">
                <a:cs typeface="Verdana"/>
              </a:rPr>
              <a:t>computations</a:t>
            </a:r>
          </a:p>
          <a:p>
            <a:pPr>
              <a:defRPr/>
            </a:pPr>
            <a:r>
              <a:rPr lang="en-US" dirty="0" smtClean="0">
                <a:cs typeface="Verdana"/>
              </a:rPr>
              <a:t>Trial-and-error process to formulate and test hypotheses</a:t>
            </a:r>
          </a:p>
          <a:p>
            <a:pPr>
              <a:defRPr/>
            </a:pPr>
            <a:r>
              <a:rPr lang="en-US" dirty="0" smtClean="0">
                <a:cs typeface="Verdana"/>
              </a:rPr>
              <a:t>Easy </a:t>
            </a:r>
            <a:r>
              <a:rPr lang="en-US" dirty="0">
                <a:cs typeface="Verdana"/>
              </a:rPr>
              <a:t>to get lost---derive a result and not remember how you got there</a:t>
            </a:r>
          </a:p>
          <a:p>
            <a:endParaRPr lang="en-US" dirty="0"/>
          </a:p>
        </p:txBody>
      </p:sp>
      <p:sp>
        <p:nvSpPr>
          <p:cNvPr id="23" name="Rectangle 4"/>
          <p:cNvSpPr>
            <a:spLocks noChangeArrowheads="1"/>
          </p:cNvSpPr>
          <p:nvPr/>
        </p:nvSpPr>
        <p:spPr bwMode="auto">
          <a:xfrm>
            <a:off x="5105400" y="4251325"/>
            <a:ext cx="2714625" cy="2133600"/>
          </a:xfrm>
          <a:prstGeom prst="rect">
            <a:avLst/>
          </a:prstGeom>
          <a:solidFill>
            <a:srgbClr val="FFCC99">
              <a:alpha val="70195"/>
            </a:srgbClr>
          </a:solidFill>
          <a:ln w="9525">
            <a:noFill/>
            <a:miter lim="800000"/>
            <a:headEnd/>
            <a:tailEnd/>
          </a:ln>
        </p:spPr>
        <p:txBody>
          <a:bodyPr wrap="none" anchor="ctr">
            <a:prstTxWarp prst="textNoShape">
              <a:avLst/>
            </a:prstTxWarp>
          </a:bodyPr>
          <a:lstStyle/>
          <a:p>
            <a:pPr eaLnBrk="0" hangingPunct="0"/>
            <a:endParaRPr lang="en-US"/>
          </a:p>
        </p:txBody>
      </p:sp>
      <p:sp>
        <p:nvSpPr>
          <p:cNvPr id="24" name="Rectangle 5"/>
          <p:cNvSpPr>
            <a:spLocks noChangeArrowheads="1"/>
          </p:cNvSpPr>
          <p:nvPr/>
        </p:nvSpPr>
        <p:spPr bwMode="auto">
          <a:xfrm>
            <a:off x="2514600" y="4251325"/>
            <a:ext cx="1371600" cy="2133600"/>
          </a:xfrm>
          <a:prstGeom prst="rect">
            <a:avLst/>
          </a:prstGeom>
          <a:solidFill>
            <a:srgbClr val="FFCC99">
              <a:alpha val="70195"/>
            </a:srgbClr>
          </a:solidFill>
          <a:ln w="9525">
            <a:noFill/>
            <a:miter lim="800000"/>
            <a:headEnd/>
            <a:tailEnd/>
          </a:ln>
        </p:spPr>
        <p:txBody>
          <a:bodyPr wrap="none" anchor="ctr">
            <a:prstTxWarp prst="textNoShape">
              <a:avLst/>
            </a:prstTxWarp>
          </a:bodyPr>
          <a:lstStyle/>
          <a:p>
            <a:pPr eaLnBrk="0" hangingPunct="0"/>
            <a:endParaRPr lang="en-US"/>
          </a:p>
        </p:txBody>
      </p:sp>
      <p:sp>
        <p:nvSpPr>
          <p:cNvPr id="26" name="Rectangle 7"/>
          <p:cNvSpPr>
            <a:spLocks noChangeArrowheads="1"/>
          </p:cNvSpPr>
          <p:nvPr/>
        </p:nvSpPr>
        <p:spPr bwMode="auto">
          <a:xfrm>
            <a:off x="1524000" y="4403725"/>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Data</a:t>
            </a:r>
          </a:p>
        </p:txBody>
      </p:sp>
      <p:sp>
        <p:nvSpPr>
          <p:cNvPr id="27" name="Rectangle 8"/>
          <p:cNvSpPr>
            <a:spLocks noChangeArrowheads="1"/>
          </p:cNvSpPr>
          <p:nvPr/>
        </p:nvSpPr>
        <p:spPr bwMode="auto">
          <a:xfrm>
            <a:off x="4114800" y="4403725"/>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Data</a:t>
            </a:r>
          </a:p>
          <a:p>
            <a:pPr algn="ctr"/>
            <a:r>
              <a:rPr lang="en-US" sz="1400">
                <a:ea typeface="Arial" charset="0"/>
                <a:cs typeface="Arial" charset="0"/>
              </a:rPr>
              <a:t>Product</a:t>
            </a:r>
          </a:p>
        </p:txBody>
      </p:sp>
      <p:sp>
        <p:nvSpPr>
          <p:cNvPr id="28" name="Rectangle 9"/>
          <p:cNvSpPr>
            <a:spLocks noChangeArrowheads="1"/>
          </p:cNvSpPr>
          <p:nvPr/>
        </p:nvSpPr>
        <p:spPr bwMode="auto">
          <a:xfrm>
            <a:off x="2628900" y="5394325"/>
            <a:ext cx="1143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Specification</a:t>
            </a:r>
          </a:p>
        </p:txBody>
      </p:sp>
      <p:sp>
        <p:nvSpPr>
          <p:cNvPr id="29" name="Rectangle 10"/>
          <p:cNvSpPr>
            <a:spLocks noChangeArrowheads="1"/>
          </p:cNvSpPr>
          <p:nvPr/>
        </p:nvSpPr>
        <p:spPr bwMode="auto">
          <a:xfrm>
            <a:off x="6629400" y="4403725"/>
            <a:ext cx="1143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Knowledge</a:t>
            </a:r>
          </a:p>
        </p:txBody>
      </p:sp>
      <p:sp>
        <p:nvSpPr>
          <p:cNvPr id="30" name="AutoShape 11"/>
          <p:cNvSpPr>
            <a:spLocks noChangeArrowheads="1"/>
          </p:cNvSpPr>
          <p:nvPr/>
        </p:nvSpPr>
        <p:spPr bwMode="auto">
          <a:xfrm>
            <a:off x="2667000" y="4403725"/>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dirty="0" smtClean="0">
                <a:ea typeface="Arial" charset="0"/>
                <a:cs typeface="Arial" charset="0"/>
              </a:rPr>
              <a:t>Computation</a:t>
            </a:r>
            <a:endParaRPr lang="en-US" sz="1400" dirty="0">
              <a:ea typeface="Arial" charset="0"/>
              <a:cs typeface="Arial" charset="0"/>
            </a:endParaRPr>
          </a:p>
        </p:txBody>
      </p:sp>
      <p:sp>
        <p:nvSpPr>
          <p:cNvPr id="33" name="AutoShape 12"/>
          <p:cNvSpPr>
            <a:spLocks noChangeArrowheads="1"/>
          </p:cNvSpPr>
          <p:nvPr/>
        </p:nvSpPr>
        <p:spPr bwMode="auto">
          <a:xfrm>
            <a:off x="5257800" y="4403725"/>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a:ea typeface="Arial" charset="0"/>
                <a:cs typeface="Arial" charset="0"/>
              </a:rPr>
              <a:t>Perception &amp;</a:t>
            </a:r>
          </a:p>
          <a:p>
            <a:pPr algn="ctr"/>
            <a:r>
              <a:rPr lang="en-US" sz="1400">
                <a:ea typeface="Arial" charset="0"/>
                <a:cs typeface="Arial" charset="0"/>
              </a:rPr>
              <a:t>Cognition</a:t>
            </a:r>
          </a:p>
        </p:txBody>
      </p:sp>
      <p:sp>
        <p:nvSpPr>
          <p:cNvPr id="34" name="AutoShape 13"/>
          <p:cNvSpPr>
            <a:spLocks noChangeArrowheads="1"/>
          </p:cNvSpPr>
          <p:nvPr/>
        </p:nvSpPr>
        <p:spPr bwMode="auto">
          <a:xfrm>
            <a:off x="5257800" y="5394325"/>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a:ea typeface="Arial" charset="0"/>
                <a:cs typeface="Arial" charset="0"/>
              </a:rPr>
              <a:t>Exploration</a:t>
            </a:r>
          </a:p>
        </p:txBody>
      </p:sp>
      <p:cxnSp>
        <p:nvCxnSpPr>
          <p:cNvPr id="35" name="AutoShape 14"/>
          <p:cNvCxnSpPr>
            <a:cxnSpLocks noChangeShapeType="1"/>
            <a:stCxn id="26" idx="3"/>
            <a:endCxn id="30" idx="1"/>
          </p:cNvCxnSpPr>
          <p:nvPr/>
        </p:nvCxnSpPr>
        <p:spPr bwMode="auto">
          <a:xfrm>
            <a:off x="2286000" y="4670425"/>
            <a:ext cx="381000" cy="0"/>
          </a:xfrm>
          <a:prstGeom prst="straightConnector1">
            <a:avLst/>
          </a:prstGeom>
          <a:noFill/>
          <a:ln w="19050">
            <a:solidFill>
              <a:srgbClr val="983E06"/>
            </a:solidFill>
            <a:round/>
            <a:headEnd/>
            <a:tailEnd type="triangle" w="med" len="med"/>
          </a:ln>
        </p:spPr>
      </p:cxnSp>
      <p:cxnSp>
        <p:nvCxnSpPr>
          <p:cNvPr id="36" name="AutoShape 15"/>
          <p:cNvCxnSpPr>
            <a:cxnSpLocks noChangeShapeType="1"/>
            <a:stCxn id="30" idx="3"/>
            <a:endCxn id="27" idx="1"/>
          </p:cNvCxnSpPr>
          <p:nvPr/>
        </p:nvCxnSpPr>
        <p:spPr bwMode="auto">
          <a:xfrm>
            <a:off x="3733800" y="4670425"/>
            <a:ext cx="381000" cy="0"/>
          </a:xfrm>
          <a:prstGeom prst="straightConnector1">
            <a:avLst/>
          </a:prstGeom>
          <a:noFill/>
          <a:ln w="19050">
            <a:solidFill>
              <a:srgbClr val="983E06"/>
            </a:solidFill>
            <a:round/>
            <a:headEnd/>
            <a:tailEnd type="triangle" w="med" len="med"/>
          </a:ln>
        </p:spPr>
      </p:cxnSp>
      <p:cxnSp>
        <p:nvCxnSpPr>
          <p:cNvPr id="37" name="AutoShape 16"/>
          <p:cNvCxnSpPr>
            <a:cxnSpLocks noChangeShapeType="1"/>
            <a:stCxn id="28" idx="0"/>
            <a:endCxn id="30" idx="2"/>
          </p:cNvCxnSpPr>
          <p:nvPr/>
        </p:nvCxnSpPr>
        <p:spPr bwMode="auto">
          <a:xfrm flipV="1">
            <a:off x="3200400" y="4937125"/>
            <a:ext cx="0" cy="457200"/>
          </a:xfrm>
          <a:prstGeom prst="straightConnector1">
            <a:avLst/>
          </a:prstGeom>
          <a:noFill/>
          <a:ln w="19050">
            <a:solidFill>
              <a:srgbClr val="983E06"/>
            </a:solidFill>
            <a:round/>
            <a:headEnd/>
            <a:tailEnd type="triangle" w="med" len="med"/>
          </a:ln>
        </p:spPr>
      </p:cxnSp>
      <p:cxnSp>
        <p:nvCxnSpPr>
          <p:cNvPr id="39" name="AutoShape 17"/>
          <p:cNvCxnSpPr>
            <a:cxnSpLocks noChangeShapeType="1"/>
            <a:stCxn id="34" idx="1"/>
            <a:endCxn id="28" idx="3"/>
          </p:cNvCxnSpPr>
          <p:nvPr/>
        </p:nvCxnSpPr>
        <p:spPr bwMode="auto">
          <a:xfrm flipH="1">
            <a:off x="3771900" y="5661025"/>
            <a:ext cx="1485900" cy="0"/>
          </a:xfrm>
          <a:prstGeom prst="straightConnector1">
            <a:avLst/>
          </a:prstGeom>
          <a:noFill/>
          <a:ln w="19050">
            <a:solidFill>
              <a:srgbClr val="983E06"/>
            </a:solidFill>
            <a:round/>
            <a:headEnd/>
            <a:tailEnd type="triangle" w="med" len="med"/>
          </a:ln>
        </p:spPr>
      </p:cxnSp>
      <p:cxnSp>
        <p:nvCxnSpPr>
          <p:cNvPr id="40" name="AutoShape 18"/>
          <p:cNvCxnSpPr>
            <a:cxnSpLocks noChangeShapeType="1"/>
            <a:stCxn id="29" idx="0"/>
            <a:endCxn id="33" idx="0"/>
          </p:cNvCxnSpPr>
          <p:nvPr/>
        </p:nvCxnSpPr>
        <p:spPr bwMode="auto">
          <a:xfrm rot="16200000" flipH="1" flipV="1">
            <a:off x="6495256" y="3699669"/>
            <a:ext cx="1588" cy="1409700"/>
          </a:xfrm>
          <a:prstGeom prst="bentConnector3">
            <a:avLst>
              <a:gd name="adj1" fmla="val -14400000"/>
            </a:avLst>
          </a:prstGeom>
          <a:noFill/>
          <a:ln w="19050">
            <a:solidFill>
              <a:srgbClr val="983E06"/>
            </a:solidFill>
            <a:miter lim="800000"/>
            <a:headEnd/>
            <a:tailEnd type="triangle" w="med" len="med"/>
          </a:ln>
        </p:spPr>
      </p:cxnSp>
      <p:cxnSp>
        <p:nvCxnSpPr>
          <p:cNvPr id="42" name="AutoShape 19"/>
          <p:cNvCxnSpPr>
            <a:cxnSpLocks noChangeShapeType="1"/>
            <a:stCxn id="27" idx="3"/>
            <a:endCxn id="33" idx="1"/>
          </p:cNvCxnSpPr>
          <p:nvPr/>
        </p:nvCxnSpPr>
        <p:spPr bwMode="auto">
          <a:xfrm>
            <a:off x="4876800" y="4670425"/>
            <a:ext cx="381000" cy="0"/>
          </a:xfrm>
          <a:prstGeom prst="straightConnector1">
            <a:avLst/>
          </a:prstGeom>
          <a:noFill/>
          <a:ln w="19050">
            <a:solidFill>
              <a:srgbClr val="983E06"/>
            </a:solidFill>
            <a:round/>
            <a:headEnd/>
            <a:tailEnd type="triangle" w="med" len="med"/>
          </a:ln>
        </p:spPr>
      </p:cxnSp>
      <p:cxnSp>
        <p:nvCxnSpPr>
          <p:cNvPr id="43" name="AutoShape 20"/>
          <p:cNvCxnSpPr>
            <a:cxnSpLocks noChangeShapeType="1"/>
            <a:stCxn id="33" idx="3"/>
            <a:endCxn id="29" idx="1"/>
          </p:cNvCxnSpPr>
          <p:nvPr/>
        </p:nvCxnSpPr>
        <p:spPr bwMode="auto">
          <a:xfrm>
            <a:off x="6324600" y="4670425"/>
            <a:ext cx="304800" cy="0"/>
          </a:xfrm>
          <a:prstGeom prst="straightConnector1">
            <a:avLst/>
          </a:prstGeom>
          <a:noFill/>
          <a:ln w="19050">
            <a:solidFill>
              <a:srgbClr val="983E06"/>
            </a:solidFill>
            <a:round/>
            <a:headEnd/>
            <a:tailEnd type="triangle" w="med" len="med"/>
          </a:ln>
        </p:spPr>
      </p:cxnSp>
      <p:cxnSp>
        <p:nvCxnSpPr>
          <p:cNvPr id="45" name="AutoShape 21"/>
          <p:cNvCxnSpPr>
            <a:cxnSpLocks noChangeShapeType="1"/>
            <a:stCxn id="29" idx="2"/>
            <a:endCxn id="34" idx="3"/>
          </p:cNvCxnSpPr>
          <p:nvPr/>
        </p:nvCxnSpPr>
        <p:spPr bwMode="auto">
          <a:xfrm rot="5400000">
            <a:off x="6400800" y="4860925"/>
            <a:ext cx="723900" cy="876300"/>
          </a:xfrm>
          <a:prstGeom prst="bentConnector2">
            <a:avLst/>
          </a:prstGeom>
          <a:noFill/>
          <a:ln w="19050">
            <a:solidFill>
              <a:srgbClr val="983E06"/>
            </a:solidFill>
            <a:miter lim="800000"/>
            <a:headEnd/>
            <a:tailEnd type="triangle" w="med" len="med"/>
          </a:ln>
        </p:spPr>
      </p:cxnSp>
      <p:sp>
        <p:nvSpPr>
          <p:cNvPr id="49" name="Text Box 24"/>
          <p:cNvSpPr txBox="1">
            <a:spLocks noChangeArrowheads="1"/>
          </p:cNvSpPr>
          <p:nvPr/>
        </p:nvSpPr>
        <p:spPr bwMode="auto">
          <a:xfrm>
            <a:off x="6126163" y="6080125"/>
            <a:ext cx="579437" cy="304800"/>
          </a:xfrm>
          <a:prstGeom prst="rect">
            <a:avLst/>
          </a:prstGeom>
          <a:noFill/>
          <a:ln w="9525">
            <a:noFill/>
            <a:miter lim="800000"/>
            <a:headEnd/>
            <a:tailEnd/>
          </a:ln>
        </p:spPr>
        <p:txBody>
          <a:bodyPr wrap="none">
            <a:prstTxWarp prst="textNoShape">
              <a:avLst/>
            </a:prstTxWarp>
            <a:spAutoFit/>
          </a:bodyPr>
          <a:lstStyle/>
          <a:p>
            <a:r>
              <a:rPr lang="en-US" sz="1400" dirty="0">
                <a:ea typeface="Arial" charset="0"/>
                <a:cs typeface="Arial" charset="0"/>
              </a:rPr>
              <a:t>User</a:t>
            </a:r>
          </a:p>
        </p:txBody>
      </p:sp>
      <p:sp>
        <p:nvSpPr>
          <p:cNvPr id="51" name="Rectangle 25"/>
          <p:cNvSpPr>
            <a:spLocks noChangeArrowheads="1"/>
          </p:cNvSpPr>
          <p:nvPr/>
        </p:nvSpPr>
        <p:spPr bwMode="auto">
          <a:xfrm>
            <a:off x="5013325" y="6461125"/>
            <a:ext cx="2911475" cy="244475"/>
          </a:xfrm>
          <a:prstGeom prst="rect">
            <a:avLst/>
          </a:prstGeom>
          <a:noFill/>
          <a:ln w="22225">
            <a:noFill/>
            <a:miter lim="800000"/>
            <a:headEnd/>
            <a:tailEnd/>
          </a:ln>
        </p:spPr>
        <p:txBody>
          <a:bodyPr>
            <a:prstTxWarp prst="textNoShape">
              <a:avLst/>
            </a:prstTxWarp>
            <a:spAutoFit/>
          </a:bodyPr>
          <a:lstStyle/>
          <a:p>
            <a:pPr algn="ctr" eaLnBrk="0" hangingPunct="0"/>
            <a:r>
              <a:rPr lang="en-US" sz="1000">
                <a:latin typeface="Times New Roman" charset="0"/>
              </a:rPr>
              <a:t>Figure modified from J. van Wijk, IEEE Vis 2005</a:t>
            </a:r>
          </a:p>
        </p:txBody>
      </p:sp>
      <p:sp>
        <p:nvSpPr>
          <p:cNvPr id="31" name="Text Box 24"/>
          <p:cNvSpPr txBox="1">
            <a:spLocks noChangeArrowheads="1"/>
          </p:cNvSpPr>
          <p:nvPr/>
        </p:nvSpPr>
        <p:spPr bwMode="auto">
          <a:xfrm>
            <a:off x="2607289" y="6019800"/>
            <a:ext cx="1202711" cy="307777"/>
          </a:xfrm>
          <a:prstGeom prst="rect">
            <a:avLst/>
          </a:prstGeom>
          <a:noFill/>
          <a:ln w="9525">
            <a:noFill/>
            <a:miter lim="800000"/>
            <a:headEnd/>
            <a:tailEnd/>
          </a:ln>
        </p:spPr>
        <p:txBody>
          <a:bodyPr wrap="none">
            <a:prstTxWarp prst="textNoShape">
              <a:avLst/>
            </a:prstTxWarp>
            <a:spAutoFit/>
          </a:bodyPr>
          <a:lstStyle/>
          <a:p>
            <a:r>
              <a:rPr lang="en-US" sz="1400" dirty="0" smtClean="0">
                <a:ea typeface="Arial" charset="0"/>
                <a:cs typeface="Arial" charset="0"/>
              </a:rPr>
              <a:t>Manipulation</a:t>
            </a:r>
            <a:endParaRPr lang="en-US" sz="1400" dirty="0">
              <a:ea typeface="Arial" charset="0"/>
              <a:cs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2438542"/>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Today: </a:t>
            </a:r>
            <a:br>
              <a:rPr lang="en-US" dirty="0" smtClean="0"/>
            </a:br>
            <a:r>
              <a:rPr lang="en-US" dirty="0" smtClean="0"/>
              <a:t>Incomplete Publications</a:t>
            </a:r>
            <a:endParaRPr lang="en-US" dirty="0"/>
          </a:p>
        </p:txBody>
      </p:sp>
      <p:sp>
        <p:nvSpPr>
          <p:cNvPr id="3" name="Content Placeholder 2"/>
          <p:cNvSpPr>
            <a:spLocks noGrp="1"/>
          </p:cNvSpPr>
          <p:nvPr>
            <p:ph idx="1"/>
          </p:nvPr>
        </p:nvSpPr>
        <p:spPr>
          <a:xfrm>
            <a:off x="503237" y="2133601"/>
            <a:ext cx="7345363" cy="3931920"/>
          </a:xfrm>
        </p:spPr>
        <p:txBody>
          <a:bodyPr/>
          <a:lstStyle/>
          <a:p>
            <a:r>
              <a:rPr lang="en-US" dirty="0" smtClean="0">
                <a:cs typeface="Verdana"/>
              </a:rPr>
              <a:t>Scientific </a:t>
            </a:r>
            <a:r>
              <a:rPr lang="en-US" dirty="0">
                <a:cs typeface="Verdana"/>
              </a:rPr>
              <a:t>record is </a:t>
            </a:r>
            <a:r>
              <a:rPr lang="en-US" dirty="0" smtClean="0">
                <a:cs typeface="Verdana"/>
              </a:rPr>
              <a:t>incomplete</a:t>
            </a:r>
          </a:p>
          <a:p>
            <a:r>
              <a:rPr lang="en-US" dirty="0" smtClean="0">
                <a:cs typeface="Verdana"/>
              </a:rPr>
              <a:t>Can’t (easily) reproduce or re-use</a:t>
            </a:r>
          </a:p>
          <a:p>
            <a:pPr marL="0" indent="0">
              <a:spcBef>
                <a:spcPts val="1000"/>
              </a:spcBef>
              <a:buNone/>
            </a:pPr>
            <a:r>
              <a:rPr lang="en-US" dirty="0" smtClean="0">
                <a:cs typeface="Verdana"/>
              </a:rPr>
              <a:t> results</a:t>
            </a:r>
            <a:endParaRPr lang="en-US" dirty="0">
              <a:cs typeface="Verdana"/>
            </a:endParaRPr>
          </a:p>
          <a:p>
            <a:pPr lvl="1"/>
            <a:endParaRPr lang="en-US" dirty="0" smtClean="0">
              <a:cs typeface="Verdana"/>
            </a:endParaRPr>
          </a:p>
          <a:p>
            <a:endParaRPr lang="en-US" dirty="0" smtClean="0"/>
          </a:p>
          <a:p>
            <a:pPr lvl="1"/>
            <a:endParaRPr lang="en-US" dirty="0"/>
          </a:p>
        </p:txBody>
      </p:sp>
      <p:pic>
        <p:nvPicPr>
          <p:cNvPr id="21" name="Picture 20"/>
          <p:cNvPicPr>
            <a:picLocks noChangeAspect="1"/>
          </p:cNvPicPr>
          <p:nvPr/>
        </p:nvPicPr>
        <p:blipFill>
          <a:blip r:embed="rId3"/>
          <a:stretch>
            <a:fillRect/>
          </a:stretch>
        </p:blipFill>
        <p:spPr>
          <a:xfrm>
            <a:off x="5791200" y="1752600"/>
            <a:ext cx="2019300" cy="43942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2405693"/>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84238" y="244158"/>
            <a:ext cx="7345362" cy="1339850"/>
          </a:xfrm>
        </p:spPr>
        <p:txBody>
          <a:bodyPr>
            <a:normAutofit fontScale="90000"/>
          </a:bodyPr>
          <a:lstStyle/>
          <a:p>
            <a:r>
              <a:rPr lang="en-US" dirty="0" smtClean="0"/>
              <a:t>Virtues of </a:t>
            </a:r>
            <a:br>
              <a:rPr lang="en-US" dirty="0" smtClean="0"/>
            </a:br>
            <a:r>
              <a:rPr lang="en-US" dirty="0" smtClean="0"/>
              <a:t>Computational Provenance</a:t>
            </a:r>
            <a:endParaRPr lang="en-US" dirty="0"/>
          </a:p>
        </p:txBody>
      </p:sp>
      <p:sp>
        <p:nvSpPr>
          <p:cNvPr id="26627" name="Rectangle 3"/>
          <p:cNvSpPr>
            <a:spLocks noGrp="1" noChangeArrowheads="1"/>
          </p:cNvSpPr>
          <p:nvPr>
            <p:ph idx="1"/>
          </p:nvPr>
        </p:nvSpPr>
        <p:spPr>
          <a:xfrm>
            <a:off x="457200" y="1676400"/>
            <a:ext cx="8229600" cy="4876800"/>
          </a:xfrm>
        </p:spPr>
        <p:txBody>
          <a:bodyPr>
            <a:normAutofit/>
          </a:bodyPr>
          <a:lstStyle/>
          <a:p>
            <a:r>
              <a:rPr lang="en-US" dirty="0" smtClean="0"/>
              <a:t>Essential for science: systematically track how data is created and transformed during its life cycle</a:t>
            </a:r>
          </a:p>
          <a:p>
            <a:r>
              <a:rPr lang="en-US" dirty="0" smtClean="0"/>
              <a:t>Interpret and </a:t>
            </a:r>
            <a:r>
              <a:rPr lang="en-US" i="1" dirty="0" smtClean="0"/>
              <a:t>reproduce </a:t>
            </a:r>
            <a:r>
              <a:rPr lang="en-US" dirty="0" smtClean="0"/>
              <a:t>results:</a:t>
            </a:r>
            <a:r>
              <a:rPr lang="en-US" dirty="0"/>
              <a:t> </a:t>
            </a:r>
            <a:r>
              <a:rPr lang="en-US" dirty="0" smtClean="0"/>
              <a:t>Understand the trail followed to produce a result, assess its </a:t>
            </a:r>
            <a:r>
              <a:rPr lang="en-US" i="1" dirty="0" smtClean="0"/>
              <a:t>quality </a:t>
            </a:r>
          </a:p>
          <a:p>
            <a:r>
              <a:rPr lang="en-US" dirty="0"/>
              <a:t>M</a:t>
            </a:r>
            <a:r>
              <a:rPr lang="en-US" dirty="0" smtClean="0"/>
              <a:t>ore easily extend/modify previous work</a:t>
            </a:r>
          </a:p>
          <a:p>
            <a:pPr lvl="1"/>
            <a:endParaRPr lang="en-US" dirty="0" smtClean="0"/>
          </a:p>
        </p:txBody>
      </p:sp>
      <p:grpSp>
        <p:nvGrpSpPr>
          <p:cNvPr id="2" name="Group 1"/>
          <p:cNvGrpSpPr/>
          <p:nvPr/>
        </p:nvGrpSpPr>
        <p:grpSpPr>
          <a:xfrm>
            <a:off x="914400" y="5105400"/>
            <a:ext cx="7696200" cy="1143000"/>
            <a:chOff x="1219200" y="2286000"/>
            <a:chExt cx="7696200" cy="1143000"/>
          </a:xfrm>
        </p:grpSpPr>
        <p:sp>
          <p:nvSpPr>
            <p:cNvPr id="26" name="Rectangle 4"/>
            <p:cNvSpPr>
              <a:spLocks noChangeArrowheads="1"/>
            </p:cNvSpPr>
            <p:nvPr/>
          </p:nvSpPr>
          <p:spPr bwMode="auto">
            <a:xfrm>
              <a:off x="1219200" y="2286000"/>
              <a:ext cx="5181600" cy="1143000"/>
            </a:xfrm>
            <a:prstGeom prst="rect">
              <a:avLst/>
            </a:prstGeom>
            <a:solidFill>
              <a:srgbClr val="FFCC99">
                <a:alpha val="70195"/>
              </a:srgbClr>
            </a:solidFill>
            <a:ln w="9525">
              <a:noFill/>
              <a:miter lim="800000"/>
              <a:headEnd/>
              <a:tailEnd/>
            </a:ln>
          </p:spPr>
          <p:txBody>
            <a:bodyPr wrap="none" anchor="ctr">
              <a:prstTxWarp prst="textNoShape">
                <a:avLst/>
              </a:prstTxWarp>
            </a:bodyPr>
            <a:lstStyle/>
            <a:p>
              <a:pPr eaLnBrk="0" hangingPunct="0"/>
              <a:endParaRPr lang="en-US"/>
            </a:p>
          </p:txBody>
        </p:sp>
        <p:sp>
          <p:nvSpPr>
            <p:cNvPr id="27" name="Rectangle 7"/>
            <p:cNvSpPr>
              <a:spLocks noChangeArrowheads="1"/>
            </p:cNvSpPr>
            <p:nvPr/>
          </p:nvSpPr>
          <p:spPr bwMode="auto">
            <a:xfrm>
              <a:off x="1371600" y="2514600"/>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dirty="0">
                  <a:ea typeface="Arial" charset="0"/>
                  <a:cs typeface="Arial" charset="0"/>
                </a:rPr>
                <a:t>Data</a:t>
              </a:r>
            </a:p>
          </p:txBody>
        </p:sp>
        <p:sp>
          <p:nvSpPr>
            <p:cNvPr id="28" name="Rectangle 8"/>
            <p:cNvSpPr>
              <a:spLocks noChangeArrowheads="1"/>
            </p:cNvSpPr>
            <p:nvPr/>
          </p:nvSpPr>
          <p:spPr bwMode="auto">
            <a:xfrm>
              <a:off x="3962400" y="2514600"/>
              <a:ext cx="762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400">
                  <a:ea typeface="Arial" charset="0"/>
                  <a:cs typeface="Arial" charset="0"/>
                </a:rPr>
                <a:t>Data</a:t>
              </a:r>
            </a:p>
            <a:p>
              <a:pPr algn="ctr"/>
              <a:r>
                <a:rPr lang="en-US" sz="1400">
                  <a:ea typeface="Arial" charset="0"/>
                  <a:cs typeface="Arial" charset="0"/>
                </a:rPr>
                <a:t>Product</a:t>
              </a:r>
            </a:p>
          </p:txBody>
        </p:sp>
        <p:sp>
          <p:nvSpPr>
            <p:cNvPr id="29" name="AutoShape 11"/>
            <p:cNvSpPr>
              <a:spLocks noChangeArrowheads="1"/>
            </p:cNvSpPr>
            <p:nvPr/>
          </p:nvSpPr>
          <p:spPr bwMode="auto">
            <a:xfrm>
              <a:off x="2514600" y="2514600"/>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dirty="0" smtClean="0">
                  <a:ea typeface="Arial" charset="0"/>
                  <a:cs typeface="Arial" charset="0"/>
                </a:rPr>
                <a:t>Manipulation</a:t>
              </a:r>
              <a:endParaRPr lang="en-US" sz="1400" dirty="0">
                <a:ea typeface="Arial" charset="0"/>
                <a:cs typeface="Arial" charset="0"/>
              </a:endParaRPr>
            </a:p>
          </p:txBody>
        </p:sp>
        <p:sp>
          <p:nvSpPr>
            <p:cNvPr id="30" name="AutoShape 13"/>
            <p:cNvSpPr>
              <a:spLocks noChangeArrowheads="1"/>
            </p:cNvSpPr>
            <p:nvPr/>
          </p:nvSpPr>
          <p:spPr bwMode="auto">
            <a:xfrm>
              <a:off x="5105400" y="2514600"/>
              <a:ext cx="1066800" cy="533400"/>
            </a:xfrm>
            <a:prstGeom prst="roundRect">
              <a:avLst>
                <a:gd name="adj" fmla="val 16667"/>
              </a:avLst>
            </a:prstGeom>
            <a:solidFill>
              <a:schemeClr val="bg1"/>
            </a:solidFill>
            <a:ln w="9525">
              <a:solidFill>
                <a:schemeClr val="tx1"/>
              </a:solidFill>
              <a:round/>
              <a:headEnd/>
              <a:tailEnd/>
            </a:ln>
          </p:spPr>
          <p:txBody>
            <a:bodyPr wrap="none" anchor="ctr">
              <a:prstTxWarp prst="textNoShape">
                <a:avLst/>
              </a:prstTxWarp>
            </a:bodyPr>
            <a:lstStyle/>
            <a:p>
              <a:pPr algn="ctr"/>
              <a:r>
                <a:rPr lang="en-US" sz="1400">
                  <a:ea typeface="Arial" charset="0"/>
                  <a:cs typeface="Arial" charset="0"/>
                </a:rPr>
                <a:t>Exploration</a:t>
              </a:r>
            </a:p>
          </p:txBody>
        </p:sp>
        <p:cxnSp>
          <p:nvCxnSpPr>
            <p:cNvPr id="31" name="AutoShape 14"/>
            <p:cNvCxnSpPr>
              <a:cxnSpLocks noChangeShapeType="1"/>
              <a:stCxn id="27" idx="3"/>
              <a:endCxn id="29" idx="1"/>
            </p:cNvCxnSpPr>
            <p:nvPr/>
          </p:nvCxnSpPr>
          <p:spPr bwMode="auto">
            <a:xfrm>
              <a:off x="2133600" y="2781300"/>
              <a:ext cx="381000" cy="0"/>
            </a:xfrm>
            <a:prstGeom prst="straightConnector1">
              <a:avLst/>
            </a:prstGeom>
            <a:noFill/>
            <a:ln w="19050">
              <a:solidFill>
                <a:srgbClr val="983E06"/>
              </a:solidFill>
              <a:round/>
              <a:headEnd/>
              <a:tailEnd type="triangle" w="med" len="med"/>
            </a:ln>
          </p:spPr>
        </p:cxnSp>
        <p:cxnSp>
          <p:nvCxnSpPr>
            <p:cNvPr id="32" name="AutoShape 15"/>
            <p:cNvCxnSpPr>
              <a:cxnSpLocks noChangeShapeType="1"/>
              <a:stCxn id="29" idx="3"/>
              <a:endCxn id="28" idx="1"/>
            </p:cNvCxnSpPr>
            <p:nvPr/>
          </p:nvCxnSpPr>
          <p:spPr bwMode="auto">
            <a:xfrm>
              <a:off x="3581400" y="2781300"/>
              <a:ext cx="381000" cy="0"/>
            </a:xfrm>
            <a:prstGeom prst="straightConnector1">
              <a:avLst/>
            </a:prstGeom>
            <a:noFill/>
            <a:ln w="19050">
              <a:solidFill>
                <a:srgbClr val="983E06"/>
              </a:solidFill>
              <a:round/>
              <a:headEnd/>
              <a:tailEnd type="triangle" w="med" len="med"/>
            </a:ln>
          </p:spPr>
        </p:cxnSp>
        <p:cxnSp>
          <p:nvCxnSpPr>
            <p:cNvPr id="33" name="AutoShape 19"/>
            <p:cNvCxnSpPr>
              <a:cxnSpLocks noChangeShapeType="1"/>
              <a:stCxn id="28" idx="3"/>
            </p:cNvCxnSpPr>
            <p:nvPr/>
          </p:nvCxnSpPr>
          <p:spPr bwMode="auto">
            <a:xfrm>
              <a:off x="4724400" y="2781300"/>
              <a:ext cx="381000" cy="0"/>
            </a:xfrm>
            <a:prstGeom prst="straightConnector1">
              <a:avLst/>
            </a:prstGeom>
            <a:noFill/>
            <a:ln w="19050">
              <a:solidFill>
                <a:srgbClr val="983E06"/>
              </a:solidFill>
              <a:round/>
              <a:headEnd/>
              <a:tailEnd type="triangle" w="med" len="med"/>
            </a:ln>
          </p:spPr>
        </p:cxnSp>
        <p:cxnSp>
          <p:nvCxnSpPr>
            <p:cNvPr id="34" name="AutoShape 21"/>
            <p:cNvCxnSpPr>
              <a:cxnSpLocks noChangeShapeType="1"/>
              <a:stCxn id="30" idx="2"/>
              <a:endCxn id="29" idx="2"/>
            </p:cNvCxnSpPr>
            <p:nvPr/>
          </p:nvCxnSpPr>
          <p:spPr bwMode="auto">
            <a:xfrm rot="5400000">
              <a:off x="4343400" y="1752600"/>
              <a:ext cx="12700" cy="2590800"/>
            </a:xfrm>
            <a:prstGeom prst="bentConnector3">
              <a:avLst>
                <a:gd name="adj1" fmla="val 1800000"/>
              </a:avLst>
            </a:prstGeom>
            <a:noFill/>
            <a:ln w="19050">
              <a:solidFill>
                <a:srgbClr val="983E06"/>
              </a:solidFill>
              <a:miter lim="800000"/>
              <a:headEnd/>
              <a:tailEnd type="triangle" w="med" len="med"/>
            </a:ln>
          </p:spPr>
        </p:cxnSp>
        <p:sp>
          <p:nvSpPr>
            <p:cNvPr id="35" name="Can 34"/>
            <p:cNvSpPr/>
            <p:nvPr/>
          </p:nvSpPr>
          <p:spPr>
            <a:xfrm>
              <a:off x="7162800" y="2428875"/>
              <a:ext cx="1752600" cy="838200"/>
            </a:xfrm>
            <a:prstGeom prst="can">
              <a:avLst/>
            </a:prstGeom>
            <a:solidFill>
              <a:srgbClr val="FF8000">
                <a:alpha val="45000"/>
              </a:srgb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600" dirty="0" smtClean="0">
                  <a:latin typeface="Arial"/>
                  <a:cs typeface="Arial"/>
                </a:rPr>
                <a:t>Provenance</a:t>
              </a:r>
              <a:endParaRPr lang="en-US" sz="1600" dirty="0">
                <a:latin typeface="Arial"/>
                <a:cs typeface="Arial"/>
              </a:endParaRPr>
            </a:p>
          </p:txBody>
        </p:sp>
        <p:cxnSp>
          <p:nvCxnSpPr>
            <p:cNvPr id="36" name="AutoShape 15"/>
            <p:cNvCxnSpPr>
              <a:cxnSpLocks noChangeShapeType="1"/>
              <a:stCxn id="26" idx="3"/>
              <a:endCxn id="35" idx="2"/>
            </p:cNvCxnSpPr>
            <p:nvPr/>
          </p:nvCxnSpPr>
          <p:spPr bwMode="auto">
            <a:xfrm flipV="1">
              <a:off x="6400800" y="2847975"/>
              <a:ext cx="762000" cy="9525"/>
            </a:xfrm>
            <a:prstGeom prst="straightConnector1">
              <a:avLst/>
            </a:prstGeom>
            <a:noFill/>
            <a:ln w="19050">
              <a:solidFill>
                <a:srgbClr val="983E06"/>
              </a:solidFill>
              <a:round/>
              <a:headEnd/>
              <a:tailEnd type="triangle" w="med" len="med"/>
            </a:ln>
          </p:spPr>
        </p:cxnSp>
      </p:grpSp>
      <p:sp>
        <p:nvSpPr>
          <p:cNvPr id="16" name="TextBox 15"/>
          <p:cNvSpPr txBox="1"/>
          <p:nvPr/>
        </p:nvSpPr>
        <p:spPr>
          <a:xfrm>
            <a:off x="990600" y="4267200"/>
            <a:ext cx="6946121" cy="707886"/>
          </a:xfrm>
          <a:prstGeom prst="rect">
            <a:avLst/>
          </a:prstGeom>
          <a:noFill/>
        </p:spPr>
        <p:txBody>
          <a:bodyPr wrap="none" rtlCol="0">
            <a:spAutoFit/>
          </a:bodyPr>
          <a:lstStyle/>
          <a:p>
            <a:pPr algn="r"/>
            <a:r>
              <a:rPr lang="en-US" sz="2000" i="1" dirty="0">
                <a:latin typeface="Calisto MT"/>
                <a:cs typeface="Calisto MT"/>
              </a:rPr>
              <a:t>“If I have seen </a:t>
            </a:r>
            <a:r>
              <a:rPr lang="en-US" sz="2000" i="1" dirty="0" smtClean="0">
                <a:latin typeface="Calisto MT"/>
                <a:cs typeface="Calisto MT"/>
              </a:rPr>
              <a:t>further, </a:t>
            </a:r>
            <a:r>
              <a:rPr lang="en-US" sz="2000" i="1" dirty="0">
                <a:latin typeface="Calisto MT"/>
                <a:cs typeface="Calisto MT"/>
              </a:rPr>
              <a:t>it is by standing on the shoulders of giants.</a:t>
            </a:r>
            <a:r>
              <a:rPr lang="en-US" sz="2000" i="1" dirty="0" smtClean="0">
                <a:latin typeface="Calisto MT"/>
                <a:cs typeface="Calisto MT"/>
              </a:rPr>
              <a:t>”</a:t>
            </a:r>
          </a:p>
          <a:p>
            <a:pPr algn="r"/>
            <a:r>
              <a:rPr lang="en-US" sz="2000" i="1" dirty="0" smtClean="0">
                <a:latin typeface="Calisto MT"/>
                <a:cs typeface="Calisto MT"/>
              </a:rPr>
              <a:t>Isaac Newton</a:t>
            </a:r>
          </a:p>
        </p:txBody>
      </p:sp>
    </p:spTree>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Possible Future: </a:t>
            </a:r>
            <a:br>
              <a:rPr lang="en-US" dirty="0" smtClean="0"/>
            </a:br>
            <a:r>
              <a:rPr lang="en-US" dirty="0" smtClean="0"/>
              <a:t>Capture/Use Workflows</a:t>
            </a:r>
            <a:endParaRPr lang="en-US" dirty="0"/>
          </a:p>
        </p:txBody>
      </p:sp>
      <p:sp>
        <p:nvSpPr>
          <p:cNvPr id="3" name="Content Placeholder 2"/>
          <p:cNvSpPr>
            <a:spLocks noGrp="1"/>
          </p:cNvSpPr>
          <p:nvPr>
            <p:ph idx="1"/>
          </p:nvPr>
        </p:nvSpPr>
        <p:spPr/>
        <p:txBody>
          <a:bodyPr/>
          <a:lstStyle/>
          <a:p>
            <a:r>
              <a:rPr lang="en-US" dirty="0" smtClean="0"/>
              <a:t>Automatically capture all files that are used in a computation and their workflow.</a:t>
            </a:r>
          </a:p>
          <a:p>
            <a:r>
              <a:rPr lang="en-US" dirty="0" smtClean="0"/>
              <a:t>Wrap them in a virtual machine.</a:t>
            </a:r>
          </a:p>
          <a:p>
            <a:r>
              <a:rPr lang="en-US" dirty="0" smtClean="0"/>
              <a:t>Make that virtual machine available to future users who can</a:t>
            </a:r>
          </a:p>
          <a:p>
            <a:pPr>
              <a:buNone/>
            </a:pPr>
            <a:r>
              <a:rPr lang="en-US" dirty="0" smtClean="0"/>
              <a:t>	modify experiments</a:t>
            </a:r>
          </a:p>
          <a:p>
            <a:pPr>
              <a:buNone/>
            </a:pPr>
            <a:r>
              <a:rPr lang="en-US" dirty="0" smtClean="0"/>
              <a:t>	combine different workflows to create new ones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Tomorrow: </a:t>
            </a:r>
            <a:br>
              <a:rPr lang="en-US" dirty="0" smtClean="0"/>
            </a:br>
            <a:r>
              <a:rPr lang="en-US" dirty="0" smtClean="0"/>
              <a:t>Reproducible Results</a:t>
            </a:r>
            <a:endParaRPr lang="en-US" dirty="0"/>
          </a:p>
        </p:txBody>
      </p:sp>
      <p:pic>
        <p:nvPicPr>
          <p:cNvPr id="3" name="Picture 2"/>
          <p:cNvPicPr>
            <a:picLocks noChangeAspect="1"/>
          </p:cNvPicPr>
          <p:nvPr/>
        </p:nvPicPr>
        <p:blipFill>
          <a:blip r:embed="rId3"/>
          <a:stretch>
            <a:fillRect/>
          </a:stretch>
        </p:blipFill>
        <p:spPr>
          <a:xfrm>
            <a:off x="990600" y="1905000"/>
            <a:ext cx="7137400" cy="44323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22732440"/>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00112" y="244158"/>
            <a:ext cx="7634287" cy="1339850"/>
          </a:xfrm>
        </p:spPr>
        <p:txBody>
          <a:bodyPr>
            <a:normAutofit fontScale="90000"/>
          </a:bodyPr>
          <a:lstStyle/>
          <a:p>
            <a:r>
              <a:rPr lang="en-US" dirty="0" smtClean="0"/>
              <a:t>Science Tomorrow: </a:t>
            </a:r>
            <a:br>
              <a:rPr lang="en-US" dirty="0" smtClean="0"/>
            </a:br>
            <a:r>
              <a:rPr lang="en-US" dirty="0" smtClean="0"/>
              <a:t>Sharing and Re-Using Results</a:t>
            </a:r>
            <a:endParaRPr lang="en-US" dirty="0"/>
          </a:p>
        </p:txBody>
      </p:sp>
      <p:pic>
        <p:nvPicPr>
          <p:cNvPr id="4" name="Picture 3" descr="combining-workflows.pdf"/>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26757" y="1828800"/>
            <a:ext cx="6621843" cy="4572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7119238"/>
      </p:ext>
    </p:extLst>
  </p:cSld>
  <p:clrMapOvr>
    <a:masterClrMapping/>
  </p:clrMapOvr>
  <mc:AlternateContent>
    <mc:Choice xmlns:mv="urn:schemas-microsoft-com:mac:vml"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reprozip-tapp">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nyu-moore-sloan.thmx</Template>
  <TotalTime>82703</TotalTime>
  <Words>558</Words>
  <Application>Microsoft Macintosh PowerPoint</Application>
  <PresentationFormat>On-screen Show (4:3)</PresentationFormat>
  <Paragraphs>57</Paragraphs>
  <Slides>7</Slides>
  <Notes>6</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reprozip-tapp</vt:lpstr>
      <vt:lpstr>Capturing Computational Workflows Across Science</vt:lpstr>
      <vt:lpstr>Science Today:  Data Intensive</vt:lpstr>
      <vt:lpstr>Science Today:  Incomplete Publications</vt:lpstr>
      <vt:lpstr>Virtues of  Computational Provenance</vt:lpstr>
      <vt:lpstr>A Possible Future:  Capture/Use Workflows</vt:lpstr>
      <vt:lpstr>Science Tomorrow:  Reproducible Results</vt:lpstr>
      <vt:lpstr>Science Tomorrow:  Sharing and Re-Using Results</vt:lpstr>
    </vt:vector>
  </TitlesOfParts>
  <Company>Juliana Freire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Provenance:  What, Why and How</dc:title>
  <dc:creator>Juliana Freire</dc:creator>
  <cp:lastModifiedBy>Dennis Shasha</cp:lastModifiedBy>
  <cp:revision>849</cp:revision>
  <cp:lastPrinted>2013-03-27T14:05:05Z</cp:lastPrinted>
  <dcterms:created xsi:type="dcterms:W3CDTF">2013-05-15T18:53:21Z</dcterms:created>
  <dcterms:modified xsi:type="dcterms:W3CDTF">2013-05-15T18:57:20Z</dcterms:modified>
</cp:coreProperties>
</file>