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3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4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embeddings/oleObject7.bin" ContentType="application/vnd.openxmlformats-officedocument.oleObject"/>
  <Override PartName="/ppt/notesSlides/notesSlide183.xml" ContentType="application/vnd.openxmlformats-officedocument.presentationml.notesSlide+xml"/>
  <Override PartName="/ppt/embeddings/oleObject8.bin" ContentType="application/vnd.openxmlformats-officedocument.oleObject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02.xml" ContentType="application/vnd.openxmlformats-officedocument.presentationml.notesSlide+xml"/>
  <Override PartName="/ppt/embeddings/oleObject20.bin" ContentType="application/vnd.openxmlformats-officedocument.oleObject"/>
  <Override PartName="/ppt/notesSlides/notesSlide20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51"/>
  </p:notesMasterIdLst>
  <p:handoutMasterIdLst>
    <p:handoutMasterId r:id="rId252"/>
  </p:handoutMasterIdLst>
  <p:sldIdLst>
    <p:sldId id="1620" r:id="rId2"/>
    <p:sldId id="1642" r:id="rId3"/>
    <p:sldId id="1705" r:id="rId4"/>
    <p:sldId id="1621" r:id="rId5"/>
    <p:sldId id="1622" r:id="rId6"/>
    <p:sldId id="1706" r:id="rId7"/>
    <p:sldId id="1707" r:id="rId8"/>
    <p:sldId id="1623" r:id="rId9"/>
    <p:sldId id="1624" r:id="rId10"/>
    <p:sldId id="1625" r:id="rId11"/>
    <p:sldId id="1626" r:id="rId12"/>
    <p:sldId id="1627" r:id="rId13"/>
    <p:sldId id="1749" r:id="rId14"/>
    <p:sldId id="1629" r:id="rId15"/>
    <p:sldId id="1708" r:id="rId16"/>
    <p:sldId id="1343" r:id="rId17"/>
    <p:sldId id="1344" r:id="rId18"/>
    <p:sldId id="1532" r:id="rId19"/>
    <p:sldId id="1533" r:id="rId20"/>
    <p:sldId id="1534" r:id="rId21"/>
    <p:sldId id="1535" r:id="rId22"/>
    <p:sldId id="1536" r:id="rId23"/>
    <p:sldId id="1472" r:id="rId24"/>
    <p:sldId id="1473" r:id="rId25"/>
    <p:sldId id="1474" r:id="rId26"/>
    <p:sldId id="1475" r:id="rId27"/>
    <p:sldId id="1476" r:id="rId28"/>
    <p:sldId id="1347" r:id="rId29"/>
    <p:sldId id="1486" r:id="rId30"/>
    <p:sldId id="1348" r:id="rId31"/>
    <p:sldId id="1350" r:id="rId32"/>
    <p:sldId id="1349" r:id="rId33"/>
    <p:sldId id="1739" r:id="rId34"/>
    <p:sldId id="1537" r:id="rId35"/>
    <p:sldId id="1644" r:id="rId36"/>
    <p:sldId id="1645" r:id="rId37"/>
    <p:sldId id="1646" r:id="rId38"/>
    <p:sldId id="1647" r:id="rId39"/>
    <p:sldId id="1648" r:id="rId40"/>
    <p:sldId id="1649" r:id="rId41"/>
    <p:sldId id="1650" r:id="rId42"/>
    <p:sldId id="1651" r:id="rId43"/>
    <p:sldId id="1652" r:id="rId44"/>
    <p:sldId id="1653" r:id="rId45"/>
    <p:sldId id="1654" r:id="rId46"/>
    <p:sldId id="1655" r:id="rId47"/>
    <p:sldId id="1656" r:id="rId48"/>
    <p:sldId id="1657" r:id="rId49"/>
    <p:sldId id="1351" r:id="rId50"/>
    <p:sldId id="1702" r:id="rId51"/>
    <p:sldId id="1352" r:id="rId52"/>
    <p:sldId id="1477" r:id="rId53"/>
    <p:sldId id="1478" r:id="rId54"/>
    <p:sldId id="1354" r:id="rId55"/>
    <p:sldId id="1353" r:id="rId56"/>
    <p:sldId id="1355" r:id="rId57"/>
    <p:sldId id="1487" r:id="rId58"/>
    <p:sldId id="1479" r:id="rId59"/>
    <p:sldId id="1488" r:id="rId60"/>
    <p:sldId id="1538" r:id="rId61"/>
    <p:sldId id="1356" r:id="rId62"/>
    <p:sldId id="1480" r:id="rId63"/>
    <p:sldId id="1357" r:id="rId64"/>
    <p:sldId id="1481" r:id="rId65"/>
    <p:sldId id="1358" r:id="rId66"/>
    <p:sldId id="1530" r:id="rId67"/>
    <p:sldId id="1482" r:id="rId68"/>
    <p:sldId id="1359" r:id="rId69"/>
    <p:sldId id="1483" r:id="rId70"/>
    <p:sldId id="1360" r:id="rId71"/>
    <p:sldId id="1531" r:id="rId72"/>
    <p:sldId id="1484" r:id="rId73"/>
    <p:sldId id="1709" r:id="rId74"/>
    <p:sldId id="1490" r:id="rId75"/>
    <p:sldId id="1361" r:id="rId76"/>
    <p:sldId id="1362" r:id="rId77"/>
    <p:sldId id="1363" r:id="rId78"/>
    <p:sldId id="1364" r:id="rId79"/>
    <p:sldId id="1365" r:id="rId80"/>
    <p:sldId id="1491" r:id="rId81"/>
    <p:sldId id="1366" r:id="rId82"/>
    <p:sldId id="1492" r:id="rId83"/>
    <p:sldId id="1468" r:id="rId84"/>
    <p:sldId id="1493" r:id="rId85"/>
    <p:sldId id="1469" r:id="rId86"/>
    <p:sldId id="1494" r:id="rId87"/>
    <p:sldId id="1495" r:id="rId88"/>
    <p:sldId id="1539" r:id="rId89"/>
    <p:sldId id="1540" r:id="rId90"/>
    <p:sldId id="1499" r:id="rId91"/>
    <p:sldId id="1498" r:id="rId92"/>
    <p:sldId id="1470" r:id="rId93"/>
    <p:sldId id="1497" r:id="rId94"/>
    <p:sldId id="1500" r:id="rId95"/>
    <p:sldId id="1501" r:id="rId96"/>
    <p:sldId id="1372" r:id="rId97"/>
    <p:sldId id="1373" r:id="rId98"/>
    <p:sldId id="1374" r:id="rId99"/>
    <p:sldId id="1375" r:id="rId100"/>
    <p:sldId id="1376" r:id="rId101"/>
    <p:sldId id="1377" r:id="rId102"/>
    <p:sldId id="1710" r:id="rId103"/>
    <p:sldId id="1384" r:id="rId104"/>
    <p:sldId id="1503" r:id="rId105"/>
    <p:sldId id="1386" r:id="rId106"/>
    <p:sldId id="1507" r:id="rId107"/>
    <p:sldId id="1508" r:id="rId108"/>
    <p:sldId id="1509" r:id="rId109"/>
    <p:sldId id="1510" r:id="rId110"/>
    <p:sldId id="1504" r:id="rId111"/>
    <p:sldId id="1387" r:id="rId112"/>
    <p:sldId id="1513" r:id="rId113"/>
    <p:sldId id="1512" r:id="rId114"/>
    <p:sldId id="1388" r:id="rId115"/>
    <p:sldId id="1514" r:id="rId116"/>
    <p:sldId id="1515" r:id="rId117"/>
    <p:sldId id="1516" r:id="rId118"/>
    <p:sldId id="1389" r:id="rId119"/>
    <p:sldId id="1390" r:id="rId120"/>
    <p:sldId id="1517" r:id="rId121"/>
    <p:sldId id="1518" r:id="rId122"/>
    <p:sldId id="1519" r:id="rId123"/>
    <p:sldId id="1520" r:id="rId124"/>
    <p:sldId id="1521" r:id="rId125"/>
    <p:sldId id="1392" r:id="rId126"/>
    <p:sldId id="1523" r:id="rId127"/>
    <p:sldId id="1393" r:id="rId128"/>
    <p:sldId id="1394" r:id="rId129"/>
    <p:sldId id="1395" r:id="rId130"/>
    <p:sldId id="1396" r:id="rId131"/>
    <p:sldId id="1397" r:id="rId132"/>
    <p:sldId id="1398" r:id="rId133"/>
    <p:sldId id="1522" r:id="rId134"/>
    <p:sldId id="1399" r:id="rId135"/>
    <p:sldId id="1400" r:id="rId136"/>
    <p:sldId id="1525" r:id="rId137"/>
    <p:sldId id="1524" r:id="rId138"/>
    <p:sldId id="1526" r:id="rId139"/>
    <p:sldId id="1401" r:id="rId140"/>
    <p:sldId id="1528" r:id="rId141"/>
    <p:sldId id="1527" r:id="rId142"/>
    <p:sldId id="1529" r:id="rId143"/>
    <p:sldId id="1711" r:id="rId144"/>
    <p:sldId id="1541" r:id="rId145"/>
    <p:sldId id="1542" r:id="rId146"/>
    <p:sldId id="1543" r:id="rId147"/>
    <p:sldId id="1544" r:id="rId148"/>
    <p:sldId id="1545" r:id="rId149"/>
    <p:sldId id="1546" r:id="rId150"/>
    <p:sldId id="1547" r:id="rId151"/>
    <p:sldId id="1548" r:id="rId152"/>
    <p:sldId id="1549" r:id="rId153"/>
    <p:sldId id="1550" r:id="rId154"/>
    <p:sldId id="1551" r:id="rId155"/>
    <p:sldId id="1552" r:id="rId156"/>
    <p:sldId id="1553" r:id="rId157"/>
    <p:sldId id="1554" r:id="rId158"/>
    <p:sldId id="1555" r:id="rId159"/>
    <p:sldId id="1556" r:id="rId160"/>
    <p:sldId id="1557" r:id="rId161"/>
    <p:sldId id="1558" r:id="rId162"/>
    <p:sldId id="1559" r:id="rId163"/>
    <p:sldId id="1560" r:id="rId164"/>
    <p:sldId id="1561" r:id="rId165"/>
    <p:sldId id="1562" r:id="rId166"/>
    <p:sldId id="1563" r:id="rId167"/>
    <p:sldId id="1564" r:id="rId168"/>
    <p:sldId id="1565" r:id="rId169"/>
    <p:sldId id="1566" r:id="rId170"/>
    <p:sldId id="1567" r:id="rId171"/>
    <p:sldId id="1568" r:id="rId172"/>
    <p:sldId id="1569" r:id="rId173"/>
    <p:sldId id="1570" r:id="rId174"/>
    <p:sldId id="1571" r:id="rId175"/>
    <p:sldId id="1572" r:id="rId176"/>
    <p:sldId id="1573" r:id="rId177"/>
    <p:sldId id="1574" r:id="rId178"/>
    <p:sldId id="1737" r:id="rId179"/>
    <p:sldId id="1738" r:id="rId180"/>
    <p:sldId id="1577" r:id="rId181"/>
    <p:sldId id="1578" r:id="rId182"/>
    <p:sldId id="1579" r:id="rId183"/>
    <p:sldId id="1580" r:id="rId184"/>
    <p:sldId id="1581" r:id="rId185"/>
    <p:sldId id="1582" r:id="rId186"/>
    <p:sldId id="1583" r:id="rId187"/>
    <p:sldId id="1584" r:id="rId188"/>
    <p:sldId id="1585" r:id="rId189"/>
    <p:sldId id="1712" r:id="rId190"/>
    <p:sldId id="1658" r:id="rId191"/>
    <p:sldId id="1659" r:id="rId192"/>
    <p:sldId id="1660" r:id="rId193"/>
    <p:sldId id="1661" r:id="rId194"/>
    <p:sldId id="1662" r:id="rId195"/>
    <p:sldId id="1663" r:id="rId196"/>
    <p:sldId id="1664" r:id="rId197"/>
    <p:sldId id="1665" r:id="rId198"/>
    <p:sldId id="1666" r:id="rId199"/>
    <p:sldId id="1667" r:id="rId200"/>
    <p:sldId id="1668" r:id="rId201"/>
    <p:sldId id="1669" r:id="rId202"/>
    <p:sldId id="1670" r:id="rId203"/>
    <p:sldId id="1671" r:id="rId204"/>
    <p:sldId id="1672" r:id="rId205"/>
    <p:sldId id="1732" r:id="rId206"/>
    <p:sldId id="1714" r:id="rId207"/>
    <p:sldId id="1715" r:id="rId208"/>
    <p:sldId id="1733" r:id="rId209"/>
    <p:sldId id="1734" r:id="rId210"/>
    <p:sldId id="1735" r:id="rId211"/>
    <p:sldId id="1736" r:id="rId212"/>
    <p:sldId id="1716" r:id="rId213"/>
    <p:sldId id="1687" r:id="rId214"/>
    <p:sldId id="1688" r:id="rId215"/>
    <p:sldId id="1689" r:id="rId216"/>
    <p:sldId id="1690" r:id="rId217"/>
    <p:sldId id="1691" r:id="rId218"/>
    <p:sldId id="1717" r:id="rId219"/>
    <p:sldId id="1692" r:id="rId220"/>
    <p:sldId id="1719" r:id="rId221"/>
    <p:sldId id="1752" r:id="rId222"/>
    <p:sldId id="1720" r:id="rId223"/>
    <p:sldId id="1721" r:id="rId224"/>
    <p:sldId id="1722" r:id="rId225"/>
    <p:sldId id="1723" r:id="rId226"/>
    <p:sldId id="1724" r:id="rId227"/>
    <p:sldId id="1725" r:id="rId228"/>
    <p:sldId id="1726" r:id="rId229"/>
    <p:sldId id="1727" r:id="rId230"/>
    <p:sldId id="1728" r:id="rId231"/>
    <p:sldId id="1729" r:id="rId232"/>
    <p:sldId id="1730" r:id="rId233"/>
    <p:sldId id="1731" r:id="rId234"/>
    <p:sldId id="1751" r:id="rId235"/>
    <p:sldId id="1750" r:id="rId236"/>
    <p:sldId id="1695" r:id="rId237"/>
    <p:sldId id="1703" r:id="rId238"/>
    <p:sldId id="1744" r:id="rId239"/>
    <p:sldId id="1696" r:id="rId240"/>
    <p:sldId id="1697" r:id="rId241"/>
    <p:sldId id="1743" r:id="rId242"/>
    <p:sldId id="1704" r:id="rId243"/>
    <p:sldId id="1747" r:id="rId244"/>
    <p:sldId id="1699" r:id="rId245"/>
    <p:sldId id="1700" r:id="rId246"/>
    <p:sldId id="1701" r:id="rId247"/>
    <p:sldId id="1748" r:id="rId248"/>
    <p:sldId id="1745" r:id="rId249"/>
    <p:sldId id="1746" r:id="rId250"/>
  </p:sldIdLst>
  <p:sldSz cx="10058400" cy="77724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hiddenSlides="1"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00"/>
    <a:srgbClr val="51DC00"/>
    <a:srgbClr val="00279F"/>
    <a:srgbClr val="FC0128"/>
    <a:srgbClr val="063DE8"/>
    <a:srgbClr val="7FFF00"/>
    <a:srgbClr val="F35B1B"/>
    <a:srgbClr val="B4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76" autoAdjust="0"/>
    <p:restoredTop sz="99642" autoAdjust="0"/>
  </p:normalViewPr>
  <p:slideViewPr>
    <p:cSldViewPr>
      <p:cViewPr varScale="1">
        <p:scale>
          <a:sx n="99" d="100"/>
          <a:sy n="99" d="100"/>
        </p:scale>
        <p:origin x="-592" y="-1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12"/>
    </p:cViewPr>
  </p:sorterViewPr>
  <p:notesViewPr>
    <p:cSldViewPr>
      <p:cViewPr varScale="1">
        <p:scale>
          <a:sx n="75" d="100"/>
          <a:sy n="75" d="100"/>
        </p:scale>
        <p:origin x="-318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notesMaster" Target="notesMasters/notesMaster1.xml"/><Relationship Id="rId252" Type="http://schemas.openxmlformats.org/officeDocument/2006/relationships/handoutMaster" Target="handoutMasters/handoutMaster1.xml"/><Relationship Id="rId253" Type="http://schemas.openxmlformats.org/officeDocument/2006/relationships/printerSettings" Target="printerSettings/printerSettings1.bin"/><Relationship Id="rId254" Type="http://schemas.openxmlformats.org/officeDocument/2006/relationships/presProps" Target="presProps.xml"/><Relationship Id="rId255" Type="http://schemas.openxmlformats.org/officeDocument/2006/relationships/viewProps" Target="viewProps.xml"/><Relationship Id="rId256" Type="http://schemas.openxmlformats.org/officeDocument/2006/relationships/theme" Target="theme/theme1.xml"/><Relationship Id="rId257" Type="http://schemas.openxmlformats.org/officeDocument/2006/relationships/tableStyles" Target="tableStyles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emf"/><Relationship Id="rId1" Type="http://schemas.openxmlformats.org/officeDocument/2006/relationships/image" Target="../media/image94.emf"/><Relationship Id="rId2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1" Type="http://schemas.openxmlformats.org/officeDocument/2006/relationships/image" Target="../media/image84.wmf"/><Relationship Id="rId2" Type="http://schemas.openxmlformats.org/officeDocument/2006/relationships/image" Target="../media/image8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23310850" y="241300"/>
            <a:ext cx="567118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96" tIns="45748" rIns="91496" bIns="45748" anchor="ctr"/>
          <a:lstStyle/>
          <a:p>
            <a:pPr algn="ctr" defTabSz="915380"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5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485775"/>
            <a:ext cx="5264150" cy="4068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1" y="5459414"/>
            <a:ext cx="5973763" cy="341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920" tIns="50299" rIns="98920" bIns="50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11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3363" indent="-233363" algn="just" defTabSz="949325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98500" indent="-233363" algn="just" defTabSz="949325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63638" indent="-231775" algn="just" defTabSz="949325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0363" indent="-233363" algn="just" defTabSz="949325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95500" indent="-233363" algn="just" defTabSz="949325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9.xml"/></Relationships>
</file>

<file path=ppt/notesSlides/_rels/notesSlide1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0.xml"/></Relationships>
</file>

<file path=ppt/notesSlides/_rels/notesSlide1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1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2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9.xml"/></Relationships>
</file>

<file path=ppt/notesSlides/_rels/notesSlide2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0.xml"/></Relationships>
</file>

<file path=ppt/notesSlides/_rels/notesSlide2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4.xml"/></Relationships>
</file>

<file path=ppt/notesSlides/_rels/notesSlide2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5.xml"/></Relationships>
</file>

<file path=ppt/notesSlides/_rels/notesSlide2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6.xml"/></Relationships>
</file>

<file path=ppt/notesSlides/_rels/notesSlide2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_rels/notesSlide2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1304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101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16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92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1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1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6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9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104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0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40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93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2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2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105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2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42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105</a:t>
            </a: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4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44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106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8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106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49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49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106</a:t>
            </a: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50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50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93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32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3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112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93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4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4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116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4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645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5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116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65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116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8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68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116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68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68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0606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97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1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71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93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5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52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97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3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73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121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4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747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5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121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76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76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7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123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0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80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124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1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2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93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6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6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124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40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50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125</a:t>
            </a: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60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126</a:t>
            </a: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88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88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126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01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90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128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3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93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93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7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4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936567" y="-1528"/>
            <a:ext cx="3013509" cy="4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8" tIns="45449" rIns="90898" bIns="45449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936567" y="8771829"/>
            <a:ext cx="3013509" cy="4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37" tIns="0" rIns="18937" bIns="0" anchor="b"/>
          <a:lstStyle/>
          <a:p>
            <a:pPr algn="r" defTabSz="978136"/>
            <a:r>
              <a:rPr lang="en-US" sz="1000" i="1">
                <a:latin typeface="Times New Roman" pitchFamily="18" charset="0"/>
              </a:rPr>
              <a:t>86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" y="8771829"/>
            <a:ext cx="3012001" cy="4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8" tIns="45449" rIns="90898" bIns="45449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" y="-1528"/>
            <a:ext cx="3012001" cy="4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8" tIns="45449" rIns="90898" bIns="45449" anchor="ctr"/>
          <a:lstStyle/>
          <a:p>
            <a:endParaRPr lang="en-US"/>
          </a:p>
        </p:txBody>
      </p:sp>
      <p:sp>
        <p:nvSpPr>
          <p:cNvPr id="112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698500"/>
            <a:ext cx="4468813" cy="3452813"/>
          </a:xfrm>
          <a:ln cap="flat"/>
        </p:spPr>
      </p:sp>
      <p:sp>
        <p:nvSpPr>
          <p:cNvPr id="112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42355" y="4385915"/>
            <a:ext cx="4275926" cy="4155318"/>
          </a:xfrm>
          <a:noFill/>
          <a:ln w="9525"/>
        </p:spPr>
        <p:txBody>
          <a:bodyPr lIns="96263" tIns="50498" rIns="96263" bIns="50498"/>
          <a:lstStyle/>
          <a:p>
            <a:pPr marL="235421" indent="-235421" defTabSz="978136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6890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936567" y="-1528"/>
            <a:ext cx="3013509" cy="4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8" tIns="45449" rIns="90898" bIns="45449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936567" y="8771829"/>
            <a:ext cx="3013509" cy="4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37" tIns="0" rIns="18937" bIns="0" anchor="b"/>
          <a:lstStyle/>
          <a:p>
            <a:pPr algn="r" defTabSz="978136"/>
            <a:r>
              <a:rPr lang="en-US" sz="1000" i="1">
                <a:latin typeface="Times New Roman" pitchFamily="18" charset="0"/>
              </a:rPr>
              <a:t>86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" y="8771829"/>
            <a:ext cx="3012001" cy="4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8" tIns="45449" rIns="90898" bIns="45449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" y="-1528"/>
            <a:ext cx="3012001" cy="4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8" tIns="45449" rIns="90898" bIns="45449" anchor="ctr"/>
          <a:lstStyle/>
          <a:p>
            <a:endParaRPr lang="en-US"/>
          </a:p>
        </p:txBody>
      </p:sp>
      <p:sp>
        <p:nvSpPr>
          <p:cNvPr id="112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698500"/>
            <a:ext cx="4468813" cy="3452813"/>
          </a:xfrm>
          <a:ln cap="flat"/>
        </p:spPr>
      </p:sp>
      <p:sp>
        <p:nvSpPr>
          <p:cNvPr id="112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42355" y="4385915"/>
            <a:ext cx="4275926" cy="4155318"/>
          </a:xfrm>
          <a:noFill/>
          <a:ln w="9525"/>
        </p:spPr>
        <p:txBody>
          <a:bodyPr lIns="96263" tIns="50498" rIns="96263" bIns="50498"/>
          <a:lstStyle/>
          <a:p>
            <a:pPr marL="235421" indent="-235421" defTabSz="978136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5984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91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28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283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129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73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97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4679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130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8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98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07512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131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99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84372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132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0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0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77638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133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1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1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134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2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3234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135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3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3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42253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136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4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2874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137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5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5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4997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138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06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5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141788" y="-1588"/>
            <a:ext cx="3173412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80" tIns="47489" rIns="94980" bIns="47489" anchor="ctr"/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141788" y="9118603"/>
            <a:ext cx="3173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88" tIns="0" rIns="19788" bIns="0" anchor="b"/>
          <a:lstStyle/>
          <a:p>
            <a:pPr algn="r" defTabSz="1020615"/>
            <a:r>
              <a:rPr lang="en-US" sz="1000" i="1">
                <a:latin typeface="Times New Roman" pitchFamily="18" charset="0"/>
              </a:rPr>
              <a:t>261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" y="9118603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80" tIns="47489" rIns="94980" bIns="47489" anchor="ctr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80" tIns="47489" rIns="94980" bIns="47489" anchor="ctr"/>
          <a:lstStyle/>
          <a:p>
            <a:endParaRPr lang="en-US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27075"/>
            <a:ext cx="4641850" cy="3587750"/>
          </a:xfrm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2150" cy="4318000"/>
          </a:xfrm>
          <a:noFill/>
          <a:ln w="9525"/>
        </p:spPr>
        <p:txBody>
          <a:bodyPr lIns="100585" tIns="52765" rIns="100585" bIns="52765"/>
          <a:lstStyle/>
          <a:p>
            <a:pPr marL="244441" indent="-244441" defTabSz="1020615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0162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Doe08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11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Doe08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412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412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2666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94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2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32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94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3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33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95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5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35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102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6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365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102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375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375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90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11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11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Doe07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0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40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Doe08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5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45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Doe08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48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48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Doe09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2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52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Doe09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4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549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Doe09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70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57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Doe09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580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58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DoeDoe0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0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60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DoeDoe0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21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62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DoeDoe0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63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63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99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3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99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4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5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299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299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1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01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2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02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4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041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5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05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4143376" y="-1588"/>
            <a:ext cx="3171825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4143376" y="9118601"/>
            <a:ext cx="31718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2" tIns="0" rIns="19792" bIns="0" anchor="b"/>
          <a:lstStyle/>
          <a:p>
            <a:pPr algn="r" defTabSz="1022300"/>
            <a:r>
              <a:rPr lang="en-US" sz="1000" i="1" dirty="0">
                <a:latin typeface="Times New Roman" pitchFamily="18" charset="0"/>
              </a:rPr>
              <a:t>100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0" y="9118601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02" tIns="47501" rIns="95002" bIns="47501" anchor="ctr"/>
          <a:lstStyle/>
          <a:p>
            <a:endParaRPr lang="en-US" dirty="0"/>
          </a:p>
        </p:txBody>
      </p:sp>
      <p:sp>
        <p:nvSpPr>
          <p:cNvPr id="307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725488"/>
            <a:ext cx="4646612" cy="3589337"/>
          </a:xfrm>
          <a:ln cap="flat"/>
        </p:spPr>
      </p:sp>
      <p:sp>
        <p:nvSpPr>
          <p:cNvPr id="307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75" y="4559300"/>
            <a:ext cx="4500564" cy="4319588"/>
          </a:xfrm>
          <a:noFill/>
          <a:ln w="9525"/>
        </p:spPr>
        <p:txBody>
          <a:bodyPr lIns="100610" tIns="52779" rIns="100610" bIns="52779"/>
          <a:lstStyle/>
          <a:p>
            <a:pPr marL="246051" indent="-246051" defTabSz="1022300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2133600" cy="7086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248400" cy="7086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1910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910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8534400" cy="6096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344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343400"/>
            <a:ext cx="85344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8150" indent="-4381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191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91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534400" cy="60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45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685800" y="5486400"/>
            <a:ext cx="906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pitchFamily="34" charset="0"/>
              </a:rPr>
              <a:t>                     </a:t>
            </a: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7373779"/>
            <a:ext cx="100584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©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</a:rPr>
              <a:t>  2019 Zvi M. Kedem                                                                                                                                                                                                                             5/</a:t>
            </a:r>
            <a:fld id="{5E7E200E-790F-4D5C-AB0F-53A7E6D0A6FE}" type="slidenum">
              <a:rPr lang="en-US" sz="1000" smtClean="0">
                <a:solidFill>
                  <a:schemeClr val="tx2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2pPr>
      <a:lvl3pPr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3pPr>
      <a:lvl4pPr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4pPr>
      <a:lvl5pPr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5pPr>
      <a:lvl6pPr marL="457200"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6pPr>
      <a:lvl7pPr marL="914400"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7pPr>
      <a:lvl8pPr marL="1371600"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8pPr>
      <a:lvl9pPr marL="1828800" algn="ctr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itchFamily="34" charset="0"/>
        </a:defRPr>
      </a:lvl9pPr>
    </p:titleStyle>
    <p:bodyStyle>
      <a:lvl1pPr marL="438150" indent="-438150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279F"/>
        </a:buClr>
        <a:buSzPct val="100000"/>
        <a:buFont typeface="Wingdings" panose="05000000000000000000" pitchFamily="2" charset="2"/>
        <a:buChar char="§"/>
        <a:defRPr sz="2400">
          <a:solidFill>
            <a:srgbClr val="00279F"/>
          </a:solidFill>
          <a:latin typeface="+mn-lt"/>
          <a:ea typeface="+mn-ea"/>
          <a:cs typeface="+mn-cs"/>
        </a:defRPr>
      </a:lvl1pPr>
      <a:lvl2pPr marL="850900" indent="-298450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2000">
          <a:solidFill>
            <a:srgbClr val="00279F"/>
          </a:solidFill>
          <a:latin typeface="+mn-lt"/>
        </a:defRPr>
      </a:lvl2pPr>
      <a:lvl3pPr marL="1155700" indent="-190500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3pPr>
      <a:lvl4pPr marL="1441450" indent="-171450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4pPr>
      <a:lvl5pPr marL="1728788" indent="-173038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5pPr>
      <a:lvl6pPr marL="2185988" indent="-173038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6pPr>
      <a:lvl7pPr marL="2643188" indent="-173038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7pPr>
      <a:lvl8pPr marL="3100388" indent="-173038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8pPr>
      <a:lvl9pPr marL="3557588" indent="-173038" algn="l" defTabSz="12287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folHlink"/>
        </a:buClr>
        <a:buSzPct val="100000"/>
        <a:buChar char="–"/>
        <a:defRPr sz="1600">
          <a:solidFill>
            <a:srgbClr val="0027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5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6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7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0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41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42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45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46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47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48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51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52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9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63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64.pn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65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67.pn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0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68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4.xml"/><Relationship Id="rId3" Type="http://schemas.openxmlformats.org/officeDocument/2006/relationships/image" Target="../media/image69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5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8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9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0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4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8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9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0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4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5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8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9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0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4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5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8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9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0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8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90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91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86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87.wmf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9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9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98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99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10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94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96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97.emf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4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5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6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</a:t>
            </a:r>
            <a:br>
              <a:rPr lang="en-US" dirty="0"/>
            </a:br>
            <a:r>
              <a:rPr lang="en-US" dirty="0"/>
              <a:t> SQL: Data Manipulation Language</a:t>
            </a:r>
            <a:br>
              <a:rPr lang="en-US" dirty="0"/>
            </a:br>
            <a:r>
              <a:rPr lang="en-US" dirty="0"/>
              <a:t>For Relational Databases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br>
              <a:rPr lang="en-US" dirty="0"/>
            </a:br>
            <a:r>
              <a:rPr lang="en-US" dirty="0"/>
              <a:t>Between Relational Algebra And SQL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domain is “enhanced” with a special element: </a:t>
            </a:r>
            <a:r>
              <a:rPr lang="en-US" b="1" i="1" dirty="0">
                <a:solidFill>
                  <a:srgbClr val="FF0000"/>
                </a:solidFill>
              </a:rPr>
              <a:t>NULL</a:t>
            </a:r>
          </a:p>
          <a:p>
            <a:pPr lvl="1"/>
            <a:r>
              <a:rPr lang="en-US" dirty="0"/>
              <a:t>Very strange semantics for handling those elements</a:t>
            </a:r>
          </a:p>
          <a:p>
            <a:pPr lvl="1"/>
            <a:r>
              <a:rPr lang="en-US" dirty="0"/>
              <a:t>But perhaps unavoidably so</a:t>
            </a:r>
          </a:p>
          <a:p>
            <a:pPr lvl="1"/>
            <a:r>
              <a:rPr lang="en-US" dirty="0"/>
              <a:t>We need, and will, understand them</a:t>
            </a:r>
          </a:p>
          <a:p>
            <a:endParaRPr lang="en-US" dirty="0"/>
          </a:p>
          <a:p>
            <a:r>
              <a:rPr lang="en-US" dirty="0"/>
              <a:t>“Pretty printing” of output: sorting and similar</a:t>
            </a:r>
          </a:p>
          <a:p>
            <a:pPr lvl="1"/>
            <a:r>
              <a:rPr lang="en-US" dirty="0"/>
              <a:t>Not difficult, but useful, we will not focus on this</a:t>
            </a:r>
          </a:p>
          <a:p>
            <a:endParaRPr lang="en-US" dirty="0"/>
          </a:p>
          <a:p>
            <a:r>
              <a:rPr lang="en-US" dirty="0"/>
              <a:t>Operations for </a:t>
            </a:r>
          </a:p>
          <a:p>
            <a:pPr lvl="1"/>
            <a:r>
              <a:rPr lang="en-US" dirty="0"/>
              <a:t>Inserting</a:t>
            </a:r>
          </a:p>
          <a:p>
            <a:pPr lvl="1"/>
            <a:r>
              <a:rPr lang="en-US" dirty="0"/>
              <a:t>Deleting</a:t>
            </a:r>
          </a:p>
          <a:p>
            <a:pPr lvl="1"/>
            <a:r>
              <a:rPr lang="en-US" dirty="0"/>
              <a:t>Changing/updating (sometimes not easily reducible to deleting and inserting)</a:t>
            </a:r>
          </a:p>
          <a:p>
            <a:endParaRPr lang="en-US" dirty="0"/>
          </a:p>
          <a:p>
            <a:r>
              <a:rPr lang="en-US" dirty="0"/>
              <a:t>Additional capabilities and tools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B, 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 &lt; 6;</a:t>
            </a:r>
          </a:p>
          <a:p>
            <a:pPr lvl="1">
              <a:buFont typeface="Symbol" pitchFamily="18" charset="2"/>
              <a:buNone/>
            </a:pPr>
            <a:r>
              <a:rPr lang="en-US" b="1" i="1" dirty="0"/>
              <a:t>		</a:t>
            </a:r>
            <a:endParaRPr lang="en-US" dirty="0"/>
          </a:p>
          <a:p>
            <a:r>
              <a:rPr lang="en-US" dirty="0"/>
              <a:t>New keyword DISTINCT removes duplicates from the result (all NULLs are duplicates of each other) 	</a:t>
            </a:r>
          </a:p>
        </p:txBody>
      </p:sp>
      <p:pic>
        <p:nvPicPr>
          <p:cNvPr id="860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00600"/>
            <a:ext cx="1476375" cy="123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60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2000"/>
            <a:ext cx="2143125" cy="193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Duplicate Rows From A Table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R;</a:t>
            </a:r>
          </a:p>
          <a:p>
            <a:pPr marL="933450" lvl="1" indent="-381000">
              <a:buFont typeface="Symbol" pitchFamily="18" charset="2"/>
              <a:buNone/>
            </a:pPr>
            <a:r>
              <a:rPr lang="en-US" b="1" i="1" dirty="0"/>
              <a:t>		</a:t>
            </a:r>
            <a:endParaRPr lang="en-US" dirty="0"/>
          </a:p>
          <a:p>
            <a:pPr marL="457200" indent="-457200"/>
            <a:r>
              <a:rPr lang="en-US" dirty="0"/>
              <a:t>This can be used to remove duplicate rows (later need to rename the result so it is called R; minor syntax issue)	</a:t>
            </a:r>
          </a:p>
        </p:txBody>
      </p:sp>
      <p:pic>
        <p:nvPicPr>
          <p:cNvPr id="870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00600"/>
            <a:ext cx="2219325" cy="178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70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724400"/>
            <a:ext cx="2143125" cy="193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8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possible to perform aggregate functions on tables</a:t>
            </a:r>
          </a:p>
          <a:p>
            <a:r>
              <a:rPr lang="en-US" dirty="0"/>
              <a:t>The standard aggregate operators are: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SUM</a:t>
            </a:r>
            <a:r>
              <a:rPr lang="en-US" dirty="0"/>
              <a:t>; computes the sum; NULLs are ignored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AVG</a:t>
            </a:r>
            <a:r>
              <a:rPr lang="en-US" dirty="0"/>
              <a:t>; computes the average; NULLs are ignored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MAX</a:t>
            </a:r>
            <a:r>
              <a:rPr lang="en-US" dirty="0"/>
              <a:t>; computes the maximum; NULLs are ignored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MIN</a:t>
            </a:r>
            <a:r>
              <a:rPr lang="en-US" dirty="0"/>
              <a:t>; computes the minimum; NULLs are ignored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COUNT</a:t>
            </a:r>
            <a:r>
              <a:rPr lang="en-US" dirty="0"/>
              <a:t>; computes the count (the number of); NULLs are ignored, but exception below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sometimes important to specify whether duplicates should or should not be removed before the appropriate aggregate operator is applied</a:t>
            </a:r>
          </a:p>
          <a:p>
            <a:r>
              <a:rPr lang="en-US" dirty="0"/>
              <a:t>Modifiers to aggregate operators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ALL</a:t>
            </a:r>
            <a:r>
              <a:rPr lang="en-US" dirty="0"/>
              <a:t> (default, do not remove duplicates)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DISTINCT</a:t>
            </a:r>
            <a:r>
              <a:rPr lang="en-US" dirty="0"/>
              <a:t> (remove duplicates)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COUNT</a:t>
            </a:r>
            <a:r>
              <a:rPr lang="en-US" dirty="0"/>
              <a:t> can also have * specified, to count the number of tuples, without removing duplicates, here NULLs are not ignored, example of this later</a:t>
            </a:r>
          </a:p>
          <a:p>
            <a:r>
              <a:rPr lang="en-US" dirty="0"/>
              <a:t>Microsoft Access does not support DISTINCT in </a:t>
            </a:r>
            <a:r>
              <a:rPr lang="en-US"/>
              <a:t>aggregatons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average Amt in Invoice, taking into account only orders from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AVG(Amt)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 that we must not remove duplicates before computing the average of all the values of Amt, to get the right answer</a:t>
            </a:r>
          </a:p>
          <a:p>
            <a:pPr lvl="1"/>
            <a:r>
              <a:rPr lang="en-US" dirty="0"/>
              <a:t>Note that we had to assume that there are no duplicate rows in Invoice; we know how to clean up a table</a:t>
            </a:r>
          </a:p>
          <a:p>
            <a:pPr lvl="1"/>
            <a:r>
              <a:rPr lang="en-US" dirty="0"/>
              <a:t>Note syntax for date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613" y="3571875"/>
            <a:ext cx="178117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Find the average Amt in Invoice, taking into account only DISTINCT amount values in orders from February 2, 2009</a:t>
            </a:r>
          </a:p>
          <a:p>
            <a:pPr lvl="1">
              <a:defRPr/>
            </a:pP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AVG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  <a:p>
            <a:pPr>
              <a:defRPr/>
            </a:pPr>
            <a:r>
              <a:rPr lang="en-US" dirty="0"/>
              <a:t>Cannot run this on Microsoft Access</a:t>
            </a:r>
          </a:p>
          <a:p>
            <a:pPr lvl="1">
              <a:defRPr/>
            </a:pPr>
            <a:r>
              <a:rPr lang="en-US" dirty="0"/>
              <a:t>Should return: 60</a:t>
            </a:r>
          </a:p>
          <a:p>
            <a:pPr lvl="1">
              <a:defRPr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average Amt in Invoice, taking into account only orders from February 2, 2008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AVG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#2008-02-02#;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3552825"/>
            <a:ext cx="1666875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Multisets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relational algebra, the basic object was a </a:t>
            </a:r>
            <a:r>
              <a:rPr lang="en-US" b="1" i="1" dirty="0">
                <a:solidFill>
                  <a:srgbClr val="FF0000"/>
                </a:solidFill>
              </a:rPr>
              <a:t>set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Order of elements cannot be specified</a:t>
            </a:r>
          </a:p>
          <a:p>
            <a:pPr lvl="1"/>
            <a:r>
              <a:rPr lang="en-US" dirty="0"/>
              <a:t>The multiplicity (how many times an element appearing in the set appears in it) </a:t>
            </a:r>
            <a:r>
              <a:rPr lang="en-US" b="1" i="1" dirty="0">
                <a:solidFill>
                  <a:srgbClr val="FF0000"/>
                </a:solidFill>
              </a:rPr>
              <a:t>cannot</a:t>
            </a:r>
            <a:r>
              <a:rPr lang="en-US" dirty="0"/>
              <a:t> be specified; i.e., cannot say that “a” appears 3 times but can only say whether it appears in a set or not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SQL the basic element is a </a:t>
            </a:r>
            <a:r>
              <a:rPr lang="en-US" b="1" i="1" dirty="0">
                <a:solidFill>
                  <a:srgbClr val="FF0000"/>
                </a:solidFill>
              </a:rPr>
              <a:t>multiset</a:t>
            </a:r>
          </a:p>
          <a:p>
            <a:pPr lvl="1"/>
            <a:r>
              <a:rPr lang="en-US" dirty="0"/>
              <a:t>Order of elements cannot be specified</a:t>
            </a:r>
          </a:p>
          <a:p>
            <a:pPr lvl="1"/>
            <a:r>
              <a:rPr lang="en-US" dirty="0"/>
              <a:t>The multiplicity (how many times an element appearing in the set appears in it) </a:t>
            </a:r>
            <a:r>
              <a:rPr lang="en-US" b="1" i="1" dirty="0">
                <a:solidFill>
                  <a:srgbClr val="FF0000"/>
                </a:solidFill>
              </a:rPr>
              <a:t>can</a:t>
            </a:r>
            <a:r>
              <a:rPr lang="en-US" dirty="0"/>
              <a:t> be specified; i.e., can say that “a” appears 3 times in a multiset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number of different values of Amt in Invoice, taking into account only orders from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COUNT</a:t>
            </a: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Here we had to remove duplicates, to get the right answer</a:t>
            </a:r>
          </a:p>
          <a:p>
            <a:pPr lvl="1"/>
            <a:r>
              <a:rPr lang="en-US" dirty="0"/>
              <a:t>Cannot run on Microsoft Access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largest Amt in Invoice, taking into account only orders from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MAX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  <a:p>
            <a:pPr lvl="1"/>
            <a:r>
              <a:rPr lang="en-US" dirty="0"/>
              <a:t>Does not matter if we remove duplicates or not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3529013"/>
            <a:ext cx="169545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smallest Amt in Invoice, taking into account only orders from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  <a:p>
            <a:pPr lvl="1"/>
            <a:r>
              <a:rPr lang="en-US" dirty="0"/>
              <a:t>Does not matter if we remove duplicates or not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number of tuples in Invoice, taking into account only orders from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COUNT</a:t>
            </a:r>
            <a:r>
              <a:rPr lang="en-US" dirty="0"/>
              <a:t>(*)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3519488"/>
            <a:ext cx="1752600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number of tuples in Invoice, taking into account only orders from February 2, 2008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COUNT</a:t>
            </a:r>
            <a:r>
              <a:rPr lang="en-US" dirty="0"/>
              <a:t>(*)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#2008-02-02#;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3529013"/>
            <a:ext cx="1857375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</a:t>
            </a:r>
            <a:br>
              <a:rPr lang="en-US" dirty="0"/>
            </a:br>
            <a:r>
              <a:rPr lang="en-US" dirty="0"/>
              <a:t>FROM …</a:t>
            </a:r>
            <a:br>
              <a:rPr lang="en-US" dirty="0"/>
            </a:br>
            <a:r>
              <a:rPr lang="en-US" dirty="0"/>
              <a:t>WHERE …</a:t>
            </a:r>
            <a:br>
              <a:rPr lang="en-US" dirty="0"/>
            </a:br>
            <a:r>
              <a:rPr lang="en-US" dirty="0"/>
              <a:t>part produces an empty table then:</a:t>
            </a:r>
          </a:p>
          <a:p>
            <a:pPr lvl="1"/>
            <a:r>
              <a:rPr lang="en-US" dirty="0"/>
              <a:t>SELECT COUNT (*)</a:t>
            </a:r>
            <a:br>
              <a:rPr lang="en-US" dirty="0"/>
            </a:br>
            <a:r>
              <a:rPr lang="en-US" dirty="0"/>
              <a:t>returns 0</a:t>
            </a:r>
          </a:p>
          <a:p>
            <a:pPr lvl="1"/>
            <a:r>
              <a:rPr lang="en-US" dirty="0"/>
              <a:t>SELECT COUNT </a:t>
            </a:r>
            <a:br>
              <a:rPr lang="en-US" dirty="0"/>
            </a:br>
            <a:r>
              <a:rPr lang="en-US" dirty="0"/>
              <a:t>returns 0</a:t>
            </a:r>
          </a:p>
          <a:p>
            <a:pPr lvl="1"/>
            <a:r>
              <a:rPr lang="en-US" dirty="0"/>
              <a:t>SELECT MAX</a:t>
            </a:r>
            <a:br>
              <a:rPr lang="en-US" dirty="0"/>
            </a:br>
            <a:r>
              <a:rPr lang="en-US" dirty="0"/>
              <a:t>returns NULL</a:t>
            </a:r>
          </a:p>
          <a:p>
            <a:pPr lvl="1"/>
            <a:r>
              <a:rPr lang="en-US" dirty="0"/>
              <a:t>SELECT MIN</a:t>
            </a:r>
            <a:br>
              <a:rPr lang="en-US" dirty="0"/>
            </a:br>
            <a:r>
              <a:rPr lang="en-US" dirty="0"/>
              <a:t>returns NULL</a:t>
            </a:r>
          </a:p>
          <a:p>
            <a:pPr lvl="1"/>
            <a:r>
              <a:rPr lang="en-US" dirty="0"/>
              <a:t>SELECT AVG</a:t>
            </a:r>
            <a:br>
              <a:rPr lang="en-US" dirty="0"/>
            </a:br>
            <a:r>
              <a:rPr lang="en-US" dirty="0"/>
              <a:t>returns NULL</a:t>
            </a:r>
          </a:p>
          <a:p>
            <a:pPr lvl="1"/>
            <a:r>
              <a:rPr lang="en-US" dirty="0"/>
              <a:t>SELECT SUM</a:t>
            </a:r>
            <a:br>
              <a:rPr lang="en-US" dirty="0"/>
            </a:br>
            <a:r>
              <a:rPr lang="en-US" dirty="0"/>
              <a:t>returns NULL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</a:t>
            </a:r>
            <a:br>
              <a:rPr lang="en-US" dirty="0"/>
            </a:br>
            <a:r>
              <a:rPr lang="en-US" dirty="0"/>
              <a:t>    FROM …</a:t>
            </a:r>
            <a:br>
              <a:rPr lang="en-US" dirty="0"/>
            </a:br>
            <a:r>
              <a:rPr lang="en-US" dirty="0"/>
              <a:t>    WHERE …</a:t>
            </a:r>
            <a:br>
              <a:rPr lang="en-US" dirty="0"/>
            </a:br>
            <a:r>
              <a:rPr lang="en-US" dirty="0"/>
              <a:t>part produces an empty table </a:t>
            </a:r>
            <a:r>
              <a:rPr lang="en-US" b="1" dirty="0"/>
              <a:t>then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SELECT SUM….              returns NULL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violates standard mathematics, for instance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and not undefined or NULL</a:t>
            </a:r>
          </a:p>
          <a:p>
            <a:pPr lvl="1"/>
            <a:endParaRPr lang="en-US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9022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1750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676400" y="5105400"/>
          <a:ext cx="5094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6" imgW="2425680" imgH="253800" progId="Equation.DSMT4">
                  <p:embed/>
                </p:oleObj>
              </mc:Choice>
              <mc:Fallback>
                <p:oleObj name="Equation" r:id="rId6" imgW="2425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50942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Multisets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two tables </a:t>
            </a:r>
            <a:r>
              <a:rPr lang="en-US" b="1" i="1" dirty="0">
                <a:solidFill>
                  <a:srgbClr val="FC0128"/>
                </a:solidFill>
              </a:rPr>
              <a:t>are</a:t>
            </a:r>
            <a:r>
              <a:rPr lang="en-US" dirty="0"/>
              <a:t> equal, because:</a:t>
            </a:r>
          </a:p>
          <a:p>
            <a:pPr lvl="1"/>
            <a:r>
              <a:rPr lang="en-US" dirty="0"/>
              <a:t>They contain the same rows with the same multiplicity</a:t>
            </a:r>
          </a:p>
          <a:p>
            <a:pPr lvl="1"/>
            <a:r>
              <a:rPr lang="en-US" dirty="0"/>
              <a:t>The order of rows does not matter</a:t>
            </a:r>
          </a:p>
          <a:p>
            <a:pPr lvl="1"/>
            <a:r>
              <a:rPr lang="en-US" dirty="0"/>
              <a:t>The order of columns does not matter, as they are labeled</a:t>
            </a:r>
            <a:br>
              <a:rPr lang="en-US" dirty="0"/>
            </a:br>
            <a:endParaRPr lang="en-US" dirty="0"/>
          </a:p>
          <a:p>
            <a:pPr lvl="1">
              <a:buFont typeface="Symbol" pitchFamily="18" charset="2"/>
              <a:buNone/>
            </a:pPr>
            <a:r>
              <a:rPr lang="en-US" dirty="0"/>
              <a:t> 		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95400" y="4572000"/>
          <a:ext cx="2844801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876800" y="4572000"/>
          <a:ext cx="2844801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I own all the plants</a:t>
            </a:r>
          </a:p>
          <a:p>
            <a:r>
              <a:rPr lang="en-US" dirty="0"/>
              <a:t>How much money I made (or actually invoiced) on February 2, 2009?</a:t>
            </a:r>
          </a:p>
          <a:p>
            <a:r>
              <a:rPr lang="en-US" dirty="0"/>
              <a:t>Let’s use a nice title for the column (just to practice)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SUM</a:t>
            </a:r>
            <a:r>
              <a:rPr lang="en-US" dirty="0"/>
              <a:t>(Amt)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Billed20090202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#2009-02-02#;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Logically, it makes sense that we get 330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63" y="3567113"/>
            <a:ext cx="1514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I own all the plants</a:t>
            </a:r>
          </a:p>
          <a:p>
            <a:r>
              <a:rPr lang="en-US" dirty="0"/>
              <a:t>How much money I made (or actually invoiced) on February 2, 2008?</a:t>
            </a:r>
          </a:p>
          <a:p>
            <a:r>
              <a:rPr lang="en-US" dirty="0"/>
              <a:t>Let’s use a nice title for the column (just to practice)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SUM</a:t>
            </a:r>
            <a:r>
              <a:rPr lang="en-US" dirty="0"/>
              <a:t>(Amt)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Billed20080202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#2008-02-02#;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Logically (and mathematically, following standard laws of mathematics), it makes sense that we get 0</a:t>
            </a:r>
          </a:p>
          <a:p>
            <a:r>
              <a:rPr lang="en-US" dirty="0"/>
              <a:t>But we get NULL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3543300"/>
            <a:ext cx="1666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applications it may make sense</a:t>
            </a:r>
          </a:p>
          <a:p>
            <a:r>
              <a:rPr lang="en-US" dirty="0"/>
              <a:t>For example, if a student has not taken any classes, perhaps the right GPA is NULL</a:t>
            </a:r>
          </a:p>
          <a:p>
            <a:r>
              <a:rPr lang="en-US" dirty="0"/>
              <a:t>Even in Mathematics, we would be computing number of points divided by number of courses, 0/0, which is undefined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It is possible to have quite a sophisticated query, which shows the importance of this construct:</a:t>
            </a:r>
          </a:p>
          <a:p>
            <a:pPr marL="457200" indent="-457200"/>
            <a:r>
              <a:rPr lang="en-US" dirty="0"/>
              <a:t>(Completely) ignoring all orders placed by C = 3000, list for each Idate the sum of all orders placed, if the average order placed was larger than 100</a:t>
            </a:r>
          </a:p>
          <a:p>
            <a:pPr marL="933450" lvl="1" indent="-381000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Idate, </a:t>
            </a:r>
            <a:r>
              <a:rPr lang="en-US" dirty="0">
                <a:solidFill>
                  <a:srgbClr val="00AE00"/>
                </a:solidFill>
              </a:rPr>
              <a:t>SUM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 &lt;&gt; 3000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BY</a:t>
            </a:r>
            <a:r>
              <a:rPr lang="en-US" dirty="0"/>
              <a:t> 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HAVING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AVG</a:t>
            </a:r>
            <a:r>
              <a:rPr lang="en-US" dirty="0"/>
              <a:t>(Amt) &gt; 100;</a:t>
            </a:r>
          </a:p>
          <a:p>
            <a:pPr marL="457200" indent="-457200"/>
            <a:r>
              <a:rPr lang="en-US" dirty="0"/>
              <a:t>The order of execution is:</a:t>
            </a:r>
          </a:p>
          <a:p>
            <a:pPr marL="933450" lvl="1" indent="-381000">
              <a:buFont typeface="Symbol" pitchFamily="18" charset="2"/>
              <a:buAutoNum type="arabicPeriod"/>
            </a:pPr>
            <a:r>
              <a:rPr lang="en-US" dirty="0"/>
              <a:t>FROM</a:t>
            </a:r>
          </a:p>
          <a:p>
            <a:pPr marL="933450" lvl="1" indent="-381000">
              <a:buFont typeface="Symbol" pitchFamily="18" charset="2"/>
              <a:buAutoNum type="arabicPeriod"/>
            </a:pPr>
            <a:r>
              <a:rPr lang="en-US" dirty="0"/>
              <a:t>WHERE</a:t>
            </a:r>
          </a:p>
          <a:p>
            <a:pPr marL="933450" lvl="1" indent="-381000">
              <a:buFont typeface="Symbol" pitchFamily="18" charset="2"/>
              <a:buAutoNum type="arabicPeriod"/>
            </a:pPr>
            <a:r>
              <a:rPr lang="en-US" dirty="0"/>
              <a:t>GROUP</a:t>
            </a:r>
          </a:p>
          <a:p>
            <a:pPr marL="933450" lvl="1" indent="-381000">
              <a:buFont typeface="Symbol" pitchFamily="18" charset="2"/>
              <a:buAutoNum type="arabicPeriod"/>
            </a:pPr>
            <a:r>
              <a:rPr lang="en-US" dirty="0"/>
              <a:t>HAVING</a:t>
            </a:r>
          </a:p>
          <a:p>
            <a:pPr marL="933450" lvl="1" indent="-381000">
              <a:buFont typeface="Symbol" pitchFamily="18" charset="2"/>
              <a:buAutoNum type="arabicPeriod"/>
            </a:pPr>
            <a:r>
              <a:rPr lang="en-US" dirty="0"/>
              <a:t>SELECT</a:t>
            </a:r>
          </a:p>
          <a:p>
            <a:pPr marL="457200" indent="-457200"/>
            <a:r>
              <a:rPr lang="en-US" dirty="0"/>
              <a:t>We will trace this example to see how this 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a smaller table, I only put the day (one digit) instead of the full date, which the database actually has</a:t>
            </a:r>
          </a:p>
          <a:p>
            <a:r>
              <a:rPr lang="en-US" dirty="0"/>
              <a:t>So, instead of 2009-02-02 I just write 2</a:t>
            </a:r>
          </a:p>
          <a:p>
            <a:r>
              <a:rPr lang="en-US" dirty="0"/>
              <a:t>No problem, as everything in the table is in the range 2009-02-01 to 2009-02-03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Invoice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502	300	3	3000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r>
              <a:rPr lang="en-US" dirty="0"/>
              <a:t>After FROM, no change, we do not have Cartesian product in the example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502	300	3	3000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509	  20	NULL	4000	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502	300	3	3000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r>
              <a:rPr lang="en-US" dirty="0"/>
              <a:t>After WHERE C &lt;&gt; 3000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 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509	  20	NULL	4000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r>
              <a:rPr lang="en-US" dirty="0"/>
              <a:t>After GROUP BY Idate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 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Multisets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two tables (multisets) </a:t>
            </a:r>
            <a:r>
              <a:rPr lang="en-US" b="1" i="1" dirty="0">
                <a:solidFill>
                  <a:srgbClr val="FC0128"/>
                </a:solidFill>
              </a:rPr>
              <a:t>are </a:t>
            </a:r>
            <a:r>
              <a:rPr lang="en-US" b="1" i="1">
                <a:solidFill>
                  <a:srgbClr val="FC0128"/>
                </a:solidFill>
              </a:rPr>
              <a:t>not</a:t>
            </a:r>
            <a:r>
              <a:rPr lang="en-US"/>
              <a:t> equal </a:t>
            </a:r>
            <a:r>
              <a:rPr lang="en-US" dirty="0"/>
              <a:t>because:</a:t>
            </a:r>
          </a:p>
          <a:p>
            <a:pPr lvl="1"/>
            <a:r>
              <a:rPr lang="en-US" dirty="0"/>
              <a:t>There is a row that appears with different multiplicities in the two tables</a:t>
            </a:r>
          </a:p>
          <a:p>
            <a:pPr lvl="1"/>
            <a:r>
              <a:rPr lang="en-US" dirty="0"/>
              <a:t>Row (2,20) appears three times in R but two times in S</a:t>
            </a:r>
          </a:p>
          <a:p>
            <a:pPr marL="5524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524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as sets they would be equal!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95400" y="3962400"/>
          <a:ext cx="2844801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257800" y="3962400"/>
          <a:ext cx="2844801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1244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 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r>
              <a:rPr lang="en-US" dirty="0"/>
              <a:t>We have 4 groups, corresponding to the dates: 2, 1, 3, NULL</a:t>
            </a:r>
          </a:p>
          <a:p>
            <a:r>
              <a:rPr lang="en-US" dirty="0"/>
              <a:t>We compute for ourselves the average order for each group, the group condition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Idate	AVG(Amt)</a:t>
            </a:r>
            <a:br>
              <a:rPr lang="en-US" dirty="0"/>
            </a:br>
            <a:r>
              <a:rPr lang="en-US" dirty="0"/>
              <a:t>2		110</a:t>
            </a:r>
            <a:br>
              <a:rPr lang="en-US" dirty="0"/>
            </a:br>
            <a:r>
              <a:rPr lang="en-US" dirty="0"/>
              <a:t>1		200</a:t>
            </a:r>
            <a:br>
              <a:rPr lang="en-US" dirty="0"/>
            </a:br>
            <a:r>
              <a:rPr lang="en-US" dirty="0"/>
              <a:t>3		  90</a:t>
            </a:r>
            <a:br>
              <a:rPr lang="en-US" dirty="0"/>
            </a:br>
            <a:r>
              <a:rPr lang="en-US" dirty="0"/>
              <a:t>NULL	110</a:t>
            </a:r>
          </a:p>
          <a:p>
            <a:r>
              <a:rPr lang="en-US" dirty="0"/>
              <a:t>Groups for dates 2, 1, NULL satisfy the “group” condition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 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504	160	3	1000</a:t>
            </a:r>
            <a:br>
              <a:rPr lang="en-US" dirty="0"/>
            </a:br>
            <a:r>
              <a:rPr lang="en-US" dirty="0"/>
              <a:t>		508	  20	3	1000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r>
              <a:rPr lang="en-US" dirty="0"/>
              <a:t>Groups for dates 2, 1, NULL satisfy the “group” condition, so after HAVING AVG(Amt) &gt; 100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 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509	  20	NULL	4000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		I	Amt	Idate	C</a:t>
            </a:r>
            <a:br>
              <a:rPr lang="en-US" dirty="0"/>
            </a:br>
            <a:r>
              <a:rPr lang="en-US" dirty="0"/>
              <a:t>		501	  30	2	2000</a:t>
            </a:r>
            <a:br>
              <a:rPr lang="en-US" dirty="0"/>
            </a:br>
            <a:r>
              <a:rPr lang="en-US" dirty="0"/>
              <a:t>		505	150	2	2000</a:t>
            </a:r>
            <a:br>
              <a:rPr lang="en-US" dirty="0"/>
            </a:br>
            <a:r>
              <a:rPr lang="en-US" dirty="0"/>
              <a:t>		506	150	2	4000 </a:t>
            </a:r>
            <a:br>
              <a:rPr lang="en-US" dirty="0"/>
            </a:br>
            <a:r>
              <a:rPr lang="en-US" dirty="0"/>
              <a:t>		503	200	1	1000</a:t>
            </a:r>
            <a:br>
              <a:rPr lang="en-US" dirty="0"/>
            </a:br>
            <a:r>
              <a:rPr lang="en-US" dirty="0"/>
              <a:t>		507	200	NULL	2000</a:t>
            </a:r>
            <a:br>
              <a:rPr lang="en-US" dirty="0"/>
            </a:br>
            <a:r>
              <a:rPr lang="en-US" dirty="0"/>
              <a:t>		509	  20	NULL	4000</a:t>
            </a:r>
          </a:p>
          <a:p>
            <a:r>
              <a:rPr lang="en-US" dirty="0"/>
              <a:t>The SELECT statement “understands” that it must work on group, not tuple level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		Idate	SUM(Amt)</a:t>
            </a:r>
            <a:br>
              <a:rPr lang="en-US" dirty="0"/>
            </a:br>
            <a:r>
              <a:rPr lang="en-US" dirty="0"/>
              <a:t>		2	330</a:t>
            </a:r>
            <a:br>
              <a:rPr lang="en-US" dirty="0"/>
            </a:br>
            <a:r>
              <a:rPr lang="en-US" dirty="0"/>
              <a:t>		1	200</a:t>
            </a:r>
            <a:br>
              <a:rPr lang="en-US" dirty="0"/>
            </a:br>
            <a:r>
              <a:rPr lang="en-US" dirty="0"/>
              <a:t>		NULL	220</a:t>
            </a:r>
            <a:br>
              <a:rPr lang="en-US" dirty="0"/>
            </a:br>
            <a:r>
              <a:rPr lang="en-US" dirty="0"/>
              <a:t>	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Microsoft Access sorted on the </a:t>
            </a:r>
            <a:r>
              <a:rPr lang="en-US" dirty="0" err="1"/>
              <a:t>Idate</a:t>
            </a:r>
            <a:r>
              <a:rPr lang="en-US" dirty="0"/>
              <a:t> column (with NULL “smaller than” everything else)</a:t>
            </a:r>
          </a:p>
          <a:p>
            <a:r>
              <a:rPr lang="en-US" dirty="0"/>
              <a:t>This is fine, as any order in a table is permitted, including sorting rows</a:t>
            </a:r>
          </a:p>
          <a:p>
            <a:r>
              <a:rPr lang="en-US" dirty="0"/>
              <a:t>Actually, not a bad idea, but I did differently to show you that sorting is not a requirement, just implementation choice</a:t>
            </a:r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057400"/>
            <a:ext cx="2457450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necessary to have the WHERE clause, if all tuples should be considered for the GROUP BY operation</a:t>
            </a:r>
          </a:p>
          <a:p>
            <a:r>
              <a:rPr lang="en-US" dirty="0"/>
              <a:t>Not necessary to have the HAVING clause, if all groups are good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SELECT line only a group property can be listed, so, the following is OK, as each of the items listed is a group property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SUM</a:t>
            </a:r>
            <a:r>
              <a:rPr lang="en-US" dirty="0"/>
              <a:t>(Amt),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 &lt;&gt; 3000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BY</a:t>
            </a:r>
            <a:r>
              <a:rPr lang="en-US" dirty="0"/>
              <a:t> 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HAVING AVG</a:t>
            </a:r>
            <a:r>
              <a:rPr lang="en-US" dirty="0"/>
              <a:t>(Amt) &gt; 100;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We could list Idate too, as it is a group property too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Idate, </a:t>
            </a:r>
            <a:r>
              <a:rPr lang="en-US" dirty="0">
                <a:solidFill>
                  <a:srgbClr val="00AE00"/>
                </a:solidFill>
              </a:rPr>
              <a:t>SUM</a:t>
            </a:r>
            <a:r>
              <a:rPr lang="en-US" dirty="0"/>
              <a:t>(Amt),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 &lt;&gt; 3000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BY</a:t>
            </a:r>
            <a:r>
              <a:rPr lang="en-US" dirty="0"/>
              <a:t> 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HAVING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AVG</a:t>
            </a:r>
            <a:r>
              <a:rPr lang="en-US" dirty="0"/>
              <a:t>(Amt) &gt; 100;	</a:t>
            </a:r>
          </a:p>
          <a:p>
            <a:pPr>
              <a:buFont typeface="Symbol" pitchFamily="18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30505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31242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the following is not OK, as C is not a group property, because on a specific Idate different C’s can place an order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 &lt;&gt; 3000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BY</a:t>
            </a:r>
            <a:r>
              <a:rPr lang="en-US" dirty="0"/>
              <a:t> 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HAVING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AVG</a:t>
            </a:r>
            <a:r>
              <a:rPr lang="en-US" dirty="0"/>
              <a:t>(Amt) &gt; 100;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it right!</a:t>
            </a: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3338513"/>
            <a:ext cx="5934075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can aggregate on more than one attribute, so that the following query (shown schematically) is possible</a:t>
            </a:r>
            <a:br>
              <a:rPr lang="en-US" dirty="0"/>
            </a:br>
            <a:endParaRPr lang="en-US" dirty="0"/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Amt, Idate,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(C)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…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BY</a:t>
            </a:r>
            <a:r>
              <a:rPr lang="en-US" dirty="0"/>
              <a:t> Amt, 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HAVING</a:t>
            </a:r>
            <a:r>
              <a:rPr lang="en-US" dirty="0"/>
              <a:t> …;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This will put in a single group all orders for some specific Amt placed on some specific Idate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vs. SQL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i="1" dirty="0">
                <a:solidFill>
                  <a:srgbClr val="FF0000"/>
                </a:solidFill>
              </a:rPr>
              <a:t>did 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say that sets contain each element only once</a:t>
            </a:r>
          </a:p>
          <a:p>
            <a:r>
              <a:rPr lang="en-US" dirty="0"/>
              <a:t>We said that we cannot specify (and do not care) how many times an element appears in a set</a:t>
            </a:r>
          </a:p>
          <a:p>
            <a:r>
              <a:rPr lang="en-US" dirty="0"/>
              <a:t>It only matters whether it appears (at least once) or not (at all)</a:t>
            </a:r>
          </a:p>
          <a:p>
            <a:r>
              <a:rPr lang="en-US" b="1" i="1" dirty="0">
                <a:solidFill>
                  <a:srgbClr val="FC0128"/>
                </a:solidFill>
              </a:rPr>
              <a:t>Therefore, all that we have learned about relational algebra operations immediately applies to corresponding operations in SQL, which does care about duplicates</a:t>
            </a:r>
          </a:p>
          <a:p>
            <a:endParaRPr lang="en-US" dirty="0"/>
          </a:p>
          <a:p>
            <a:r>
              <a:rPr lang="en-US" dirty="0"/>
              <a:t>That’s why it was important </a:t>
            </a:r>
            <a:r>
              <a:rPr lang="en-US" b="1" i="1" dirty="0">
                <a:solidFill>
                  <a:srgbClr val="FF0000"/>
                </a:solidFill>
              </a:rPr>
              <a:t>not to say </a:t>
            </a:r>
            <a:r>
              <a:rPr lang="en-US" dirty="0"/>
              <a:t>that an element in a set appears exactly once when we studied relational algebra</a:t>
            </a:r>
          </a:p>
          <a:p>
            <a:r>
              <a:rPr lang="en-US" dirty="0"/>
              <a:t>That was a subtle, but an important, point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76613" y="3271838"/>
            <a:ext cx="3152775" cy="1990725"/>
          </a:xfrm>
          <a:noFill/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With Aggregates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is permitted also 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(C)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…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BY</a:t>
            </a:r>
            <a:r>
              <a:rPr lang="en-US" dirty="0"/>
              <a:t> Amt, 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HAVING</a:t>
            </a:r>
            <a:r>
              <a:rPr lang="en-US" dirty="0"/>
              <a:t> …;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/>
            <a:r>
              <a:rPr lang="en-US" dirty="0"/>
              <a:t>MIN(C) is a group property since every group has a single value of MIN(C)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33700"/>
            <a:ext cx="321945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Additional/Advanced Operations in 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629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SELECT statement, the WHERE clause can refer to a result of another query, thought of as an “inner loop,” referred to as a subquery</a:t>
            </a:r>
          </a:p>
          <a:p>
            <a:r>
              <a:rPr lang="en-US" dirty="0"/>
              <a:t>Consider two relations R(A,B) and S(C,D)</a:t>
            </a:r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&gt; 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(C) </a:t>
            </a:r>
            <a:br>
              <a:rPr lang="en-US" dirty="0"/>
            </a:br>
            <a:r>
              <a:rPr lang="en-US" dirty="0"/>
              <a:t>                    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S)</a:t>
            </a:r>
          </a:p>
          <a:p>
            <a:r>
              <a:rPr lang="en-US" dirty="0"/>
              <a:t>This will pick up all values of column A of R if the corresponding B is larger than the smallest element in the C column of S</a:t>
            </a:r>
          </a:p>
          <a:p>
            <a:r>
              <a:rPr lang="en-US" dirty="0"/>
              <a:t>Generally, a result of a subquery is either one element (perhaps with duplicates) as in the above example or more than one element</a:t>
            </a:r>
          </a:p>
          <a:p>
            <a:r>
              <a:rPr lang="en-US" dirty="0"/>
              <a:t>Subqueries are used very frequently, so we look at details</a:t>
            </a:r>
          </a:p>
          <a:p>
            <a:r>
              <a:rPr lang="en-US" dirty="0"/>
              <a:t>We start with one element subquery results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list of all I for orders that are bigger than the smallest order placed on the same date.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Invoice1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Amt &gt;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(Amt)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Invoice1.Idate);</a:t>
            </a:r>
          </a:p>
          <a:p>
            <a:r>
              <a:rPr lang="en-US" dirty="0"/>
              <a:t>For each tuple of Invoice1 the value of Amt is compared to the result of the execution of the subquery.</a:t>
            </a:r>
          </a:p>
          <a:p>
            <a:pPr lvl="1"/>
            <a:r>
              <a:rPr lang="en-US" dirty="0"/>
              <a:t>The subquery is executed (logically) for each tuple of Invoice</a:t>
            </a:r>
          </a:p>
          <a:p>
            <a:pPr lvl="1"/>
            <a:r>
              <a:rPr lang="en-US" dirty="0"/>
              <a:t>This looks very much like an inner loop, executed logically once each time the outer loop “makes a step forward”</a:t>
            </a:r>
          </a:p>
          <a:p>
            <a:r>
              <a:rPr lang="en-US" dirty="0"/>
              <a:t>Note that we needed to rename Invoice to be Invoice1 so that we can refer to it appropriately in the subquery. </a:t>
            </a:r>
          </a:p>
          <a:p>
            <a:r>
              <a:rPr lang="en-US" dirty="0"/>
              <a:t>In the subquery unqualified Idate refers to the nearest encompassing Invoice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13" y="3267075"/>
            <a:ext cx="2847975" cy="123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&gt; operator, we could also use other standard comparison operators between two tuple values, such as &gt;=, &lt;&gt;, etc.,</a:t>
            </a:r>
          </a:p>
          <a:p>
            <a:r>
              <a:rPr lang="en-US" dirty="0"/>
              <a:t>For such comparison operators, we need to be sure that the subquery is syntactically (i.e., by its syntax) guaranteed to return only one value</a:t>
            </a:r>
          </a:p>
          <a:p>
            <a:r>
              <a:rPr lang="en-US" dirty="0"/>
              <a:t>Subqueries do not add any expressive power but one needs to be careful in tracking duplicates</a:t>
            </a:r>
          </a:p>
          <a:p>
            <a:pPr lvl="1"/>
            <a:r>
              <a:rPr lang="en-US" dirty="0"/>
              <a:t>We will not do it here</a:t>
            </a:r>
          </a:p>
          <a:p>
            <a:r>
              <a:rPr lang="en-US" dirty="0"/>
              <a:t>Benefits of subqueries</a:t>
            </a:r>
          </a:p>
          <a:p>
            <a:pPr lvl="1"/>
            <a:r>
              <a:rPr lang="en-US" dirty="0"/>
              <a:t>Some people find them more readable</a:t>
            </a:r>
          </a:p>
          <a:p>
            <a:pPr lvl="1"/>
            <a:r>
              <a:rPr lang="en-US" dirty="0"/>
              <a:t>Perhaps easier for the system to implement efficiently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Perhaps by realizing that the inner loop is independent of the outer loop and can be executed only once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list of all I for orders that are bigger than the smallest order placed on the same date</a:t>
            </a:r>
          </a:p>
          <a:p>
            <a:r>
              <a:rPr lang="en-US" dirty="0"/>
              <a:t>The following will give the same result, but more clumsily than using subqueries</a:t>
            </a:r>
          </a:p>
          <a:p>
            <a:endParaRPr lang="en-US" dirty="0"/>
          </a:p>
          <a:p>
            <a:endParaRPr lang="en-US" dirty="0"/>
          </a:p>
          <a:p>
            <a:pPr marL="1009650" lvl="1" indent="-457200">
              <a:buFont typeface="Arial" charset="0"/>
              <a:buAutoNum type="arabicPeriod"/>
            </a:pP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Idate, </a:t>
            </a:r>
            <a:r>
              <a:rPr lang="en-US" dirty="0">
                <a:solidFill>
                  <a:srgbClr val="00AE00"/>
                </a:solidFill>
              </a:rPr>
              <a:t>MIN</a:t>
            </a:r>
            <a:r>
              <a:rPr lang="en-US" dirty="0"/>
              <a:t>(Amt)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MinAmt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InvoiceTemp01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GROUP BY </a:t>
            </a:r>
            <a:r>
              <a:rPr lang="en-US" dirty="0"/>
              <a:t>Idate;</a:t>
            </a:r>
          </a:p>
          <a:p>
            <a:pPr marL="1009650" lvl="1" indent="-457200">
              <a:buFont typeface="Arial" charset="0"/>
              <a:buAutoNum type="arabicPeriod"/>
            </a:pPr>
            <a:endParaRPr lang="en-US" dirty="0"/>
          </a:p>
          <a:p>
            <a:pPr marL="1009650" lvl="1" indent="-457200">
              <a:buFont typeface="Arial" charset="0"/>
              <a:buAutoNum type="arabicPeriod"/>
            </a:pP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Invoice.I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Invoice, InvoiceTemp01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Invoice.Idate = InvoiceTemp01.Idate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Amt &gt; MinAmt;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3000375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267200"/>
            <a:ext cx="19812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Fundamental Operations In 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7697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Returning a Set of Values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a subquery could return a set of values, that is relations with more than one row in general</a:t>
            </a:r>
          </a:p>
          <a:p>
            <a:r>
              <a:rPr lang="en-US" dirty="0"/>
              <a:t>In this case, we use operators that can compare a single value with a set of values. </a:t>
            </a:r>
          </a:p>
          <a:p>
            <a:r>
              <a:rPr lang="en-US" dirty="0"/>
              <a:t>The two keywords are </a:t>
            </a:r>
            <a:r>
              <a:rPr lang="en-US" dirty="0">
                <a:solidFill>
                  <a:srgbClr val="FF0000"/>
                </a:solidFill>
              </a:rPr>
              <a:t>ANY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endParaRPr lang="en-US" dirty="0"/>
          </a:p>
          <a:p>
            <a:r>
              <a:rPr lang="en-US" dirty="0"/>
              <a:t>Let v be a value, r a set of values, and op a comparison operator 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Then</a:t>
            </a:r>
          </a:p>
          <a:p>
            <a:pPr lvl="1"/>
            <a:r>
              <a:rPr lang="en-US" dirty="0"/>
              <a:t>“v op ANY r” is true if and only if v op x is true for at least one x in r</a:t>
            </a:r>
          </a:p>
          <a:p>
            <a:pPr lvl="1"/>
            <a:r>
              <a:rPr lang="en-US" dirty="0"/>
              <a:t>“v op ALL r” is true if an only if v op x is true for each x in 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With ALL and ANY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every I for which Amt is larger than the largest Amt on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Amt &gt; </a:t>
            </a:r>
            <a:r>
              <a:rPr lang="en-US" dirty="0">
                <a:solidFill>
                  <a:srgbClr val="00AE00"/>
                </a:solidFill>
              </a:rPr>
              <a:t>ALL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Amt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#2009-02-02#);</a:t>
            </a:r>
          </a:p>
          <a:p>
            <a:pPr lvl="1"/>
            <a:r>
              <a:rPr lang="en-US" dirty="0"/>
              <a:t>Note, loosely speaking: </a:t>
            </a:r>
            <a:r>
              <a:rPr lang="en-US" dirty="0">
                <a:solidFill>
                  <a:srgbClr val="FC0128"/>
                </a:solidFill>
              </a:rPr>
              <a:t>&gt; ALL X</a:t>
            </a:r>
            <a:r>
              <a:rPr lang="en-US" dirty="0"/>
              <a:t> means that </a:t>
            </a:r>
            <a:r>
              <a:rPr lang="en-US" dirty="0">
                <a:solidFill>
                  <a:srgbClr val="FC0128"/>
                </a:solidFill>
              </a:rPr>
              <a:t>for every x in X, &gt; x holds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With ALL and ANY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6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3267075"/>
            <a:ext cx="2619375" cy="123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With ALL and ANY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every I for which Amt is larger than the smallest Amt on February 2, 2009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I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Amt &gt; ANY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Amt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Idate = #2009-02-02#);</a:t>
            </a:r>
          </a:p>
          <a:p>
            <a:pPr lvl="1"/>
            <a:r>
              <a:rPr lang="en-US" dirty="0"/>
              <a:t>Note, loosely speaking: </a:t>
            </a:r>
            <a:r>
              <a:rPr lang="en-US" dirty="0">
                <a:solidFill>
                  <a:srgbClr val="FC0128"/>
                </a:solidFill>
              </a:rPr>
              <a:t>&gt; ANY X</a:t>
            </a:r>
            <a:r>
              <a:rPr lang="en-US" dirty="0"/>
              <a:t> means that </a:t>
            </a:r>
            <a:r>
              <a:rPr lang="en-US" dirty="0">
                <a:solidFill>
                  <a:srgbClr val="FC0128"/>
                </a:solidFill>
              </a:rPr>
              <a:t>for at least one x in X, &gt; x holds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With ALL and ANY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3" y="3109913"/>
            <a:ext cx="26193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= ALL  and  = ANY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= ANY mean?</a:t>
            </a:r>
          </a:p>
          <a:p>
            <a:pPr lvl="1"/>
            <a:r>
              <a:rPr lang="en-US" dirty="0"/>
              <a:t>Equal to at least one element in the result of the subquery</a:t>
            </a:r>
          </a:p>
          <a:p>
            <a:pPr lvl="1"/>
            <a:r>
              <a:rPr lang="en-US" dirty="0"/>
              <a:t>It is possible to write “IN” instead of “= ANY”</a:t>
            </a:r>
          </a:p>
          <a:p>
            <a:pPr lvl="1"/>
            <a:r>
              <a:rPr lang="en-US" dirty="0"/>
              <a:t>But better check what happens with NULLs (we do not do it here)</a:t>
            </a:r>
          </a:p>
          <a:p>
            <a:r>
              <a:rPr lang="en-US" dirty="0"/>
              <a:t>What does &lt;&gt; ALL mean?</a:t>
            </a:r>
          </a:p>
          <a:p>
            <a:pPr lvl="1"/>
            <a:r>
              <a:rPr lang="en-US" dirty="0"/>
              <a:t>Different from every element in the subquery</a:t>
            </a:r>
          </a:p>
          <a:p>
            <a:pPr lvl="1"/>
            <a:r>
              <a:rPr lang="en-US" dirty="0"/>
              <a:t>It is possible to write “NOT IN” instead of “&lt;&gt; ALL”</a:t>
            </a:r>
          </a:p>
          <a:p>
            <a:pPr lvl="1"/>
            <a:r>
              <a:rPr lang="en-US" dirty="0"/>
              <a:t>But better check what happens with NULLs (we do not do it here)</a:t>
            </a:r>
          </a:p>
          <a:p>
            <a:r>
              <a:rPr lang="en-US" dirty="0"/>
              <a:t>What does &lt;&gt; ANY mean?</a:t>
            </a:r>
          </a:p>
          <a:p>
            <a:pPr lvl="1"/>
            <a:r>
              <a:rPr lang="en-US" dirty="0"/>
              <a:t>Not equal to at least one element in the result of the subquery</a:t>
            </a:r>
          </a:p>
          <a:p>
            <a:pPr lvl="1"/>
            <a:r>
              <a:rPr lang="en-US" dirty="0"/>
              <a:t>But better check what happens with NULLs (we do not do it here)</a:t>
            </a:r>
          </a:p>
          <a:p>
            <a:r>
              <a:rPr lang="en-US" dirty="0"/>
              <a:t>What does = ALL mean?</a:t>
            </a:r>
          </a:p>
          <a:p>
            <a:pPr lvl="1"/>
            <a:r>
              <a:rPr lang="en-US" dirty="0"/>
              <a:t>Equal to every element  in the result of the subquery (so if the subquery has two distinct elements in the output this will be false)</a:t>
            </a:r>
          </a:p>
          <a:p>
            <a:pPr lvl="1"/>
            <a:r>
              <a:rPr lang="en-US" dirty="0"/>
              <a:t>But better check what happens with NULLs (we do not do it here)</a:t>
            </a:r>
          </a:p>
          <a:p>
            <a:r>
              <a:rPr lang="en-US" dirty="0"/>
              <a:t>Note that in some systems write </a:t>
            </a:r>
            <a:r>
              <a:rPr lang="en-US"/>
              <a:t>!= instead of &lt;&gt;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With ALL and ANY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have R(A,B,C) and S(A,B,C,D)</a:t>
            </a:r>
          </a:p>
          <a:p>
            <a:r>
              <a:rPr lang="en-US" dirty="0"/>
              <a:t>Some systems permit comparison of tuples, such as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(B,C) = </a:t>
            </a:r>
            <a:r>
              <a:rPr lang="en-US" dirty="0">
                <a:solidFill>
                  <a:srgbClr val="00AE00"/>
                </a:solidFill>
              </a:rPr>
              <a:t>ANY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B, 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 </a:t>
            </a:r>
            <a:r>
              <a:rPr lang="en-US" dirty="0"/>
              <a:t>S);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But some do not; then </a:t>
            </a:r>
            <a:r>
              <a:rPr lang="en-US" dirty="0">
                <a:solidFill>
                  <a:srgbClr val="FF0000"/>
                </a:solidFill>
              </a:rPr>
              <a:t>EXISTS</a:t>
            </a:r>
            <a:r>
              <a:rPr lang="en-US" dirty="0"/>
              <a:t>, which we will see next, can be used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Emptiness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possible to test whether the result of a subquery is an empty relation by means of the operator </a:t>
            </a:r>
            <a:r>
              <a:rPr lang="en-US" dirty="0">
                <a:solidFill>
                  <a:srgbClr val="FC0128"/>
                </a:solidFill>
              </a:rPr>
              <a:t>EXISTS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EXISTS R</a:t>
            </a:r>
            <a:r>
              <a:rPr lang="en-US" dirty="0"/>
              <a:t>” is true if and only if R is not empty</a:t>
            </a:r>
          </a:p>
          <a:p>
            <a:pPr lvl="1"/>
            <a:r>
              <a:rPr lang="en-US" dirty="0"/>
              <a:t>So read this: “there exists a tuple in R”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NOT EXISTS R</a:t>
            </a:r>
            <a:r>
              <a:rPr lang="en-US" dirty="0"/>
              <a:t>” is true if and only if R is empty</a:t>
            </a:r>
          </a:p>
          <a:p>
            <a:pPr lvl="1"/>
            <a:r>
              <a:rPr lang="en-US" dirty="0"/>
              <a:t>So read this: “there does not exist a tuple in R”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These are very important</a:t>
            </a:r>
            <a:r>
              <a:rPr lang="en-US" dirty="0"/>
              <a:t>, as they are frequently used to implement difference (MINUS or EXCEPT) and intersection (INTERSECT)</a:t>
            </a:r>
          </a:p>
          <a:p>
            <a:endParaRPr lang="en-US" dirty="0"/>
          </a:p>
          <a:p>
            <a:r>
              <a:rPr lang="en-US" dirty="0"/>
              <a:t>First, a little practice, then how to do the set operations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Emptiness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all Cnames who do not have an entry in Invoice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NOT 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Customer.C = Invoice.C);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Non-Emptiness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all Cnames who have an entry in Invoice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Customer.C = Invoice.C);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 Query Format</a:t>
            </a:r>
            <a:br>
              <a:rPr lang="en-US" dirty="0"/>
            </a:br>
            <a:r>
              <a:rPr lang="en-US" dirty="0"/>
              <a:t>(We Have Seen This Before)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 we have seen, a very common expression in SQL is:</a:t>
            </a:r>
          </a:p>
          <a:p>
            <a:pPr lvl="1">
              <a:buFont typeface="Symbol" pitchFamily="18" charset="2"/>
              <a:buNone/>
              <a:defRPr/>
            </a:pPr>
            <a:r>
              <a:rPr lang="en-US" dirty="0">
                <a:solidFill>
                  <a:srgbClr val="FC0128"/>
                </a:solidFill>
              </a:rPr>
              <a:t>	</a:t>
            </a:r>
            <a:r>
              <a:rPr lang="en-US" b="1" dirty="0">
                <a:solidFill>
                  <a:srgbClr val="00AE00"/>
                </a:solidFill>
              </a:rPr>
              <a:t>SELECT</a:t>
            </a:r>
            <a:r>
              <a:rPr lang="en-US" b="1" dirty="0">
                <a:solidFill>
                  <a:srgbClr val="FC0128"/>
                </a:solidFill>
              </a:rPr>
              <a:t> A1</a:t>
            </a:r>
            <a:r>
              <a:rPr lang="en-US" b="1" dirty="0">
                <a:solidFill>
                  <a:srgbClr val="00AE00"/>
                </a:solidFill>
              </a:rPr>
              <a:t>,</a:t>
            </a:r>
            <a:r>
              <a:rPr lang="en-US" b="1" dirty="0">
                <a:solidFill>
                  <a:srgbClr val="FC0128"/>
                </a:solidFill>
              </a:rPr>
              <a:t> A2</a:t>
            </a:r>
            <a:r>
              <a:rPr lang="en-US" b="1" dirty="0">
                <a:solidFill>
                  <a:srgbClr val="00AE00"/>
                </a:solidFill>
              </a:rPr>
              <a:t>,</a:t>
            </a:r>
            <a:r>
              <a:rPr lang="en-US" b="1" dirty="0">
                <a:solidFill>
                  <a:srgbClr val="FC0128"/>
                </a:solidFill>
              </a:rPr>
              <a:t> ...</a:t>
            </a:r>
            <a:br>
              <a:rPr lang="en-US" b="1" dirty="0">
                <a:solidFill>
                  <a:srgbClr val="FC0128"/>
                </a:solidFill>
              </a:rPr>
            </a:br>
            <a:r>
              <a:rPr lang="en-US" b="1" dirty="0">
                <a:solidFill>
                  <a:srgbClr val="00AE00"/>
                </a:solidFill>
              </a:rPr>
              <a:t>FROM</a:t>
            </a:r>
            <a:r>
              <a:rPr lang="en-US" b="1" dirty="0">
                <a:solidFill>
                  <a:srgbClr val="FC0128"/>
                </a:solidFill>
              </a:rPr>
              <a:t> R1</a:t>
            </a:r>
            <a:r>
              <a:rPr lang="en-US" b="1" dirty="0">
                <a:solidFill>
                  <a:srgbClr val="00AE00"/>
                </a:solidFill>
              </a:rPr>
              <a:t>,</a:t>
            </a:r>
            <a:r>
              <a:rPr lang="en-US" b="1" dirty="0">
                <a:solidFill>
                  <a:srgbClr val="FC0128"/>
                </a:solidFill>
              </a:rPr>
              <a:t> R2</a:t>
            </a:r>
            <a:r>
              <a:rPr lang="en-US" b="1" dirty="0">
                <a:solidFill>
                  <a:srgbClr val="00AE00"/>
                </a:solidFill>
              </a:rPr>
              <a:t>,</a:t>
            </a:r>
            <a:r>
              <a:rPr lang="en-US" b="1" dirty="0">
                <a:solidFill>
                  <a:srgbClr val="FC0128"/>
                </a:solidFill>
              </a:rPr>
              <a:t> ... </a:t>
            </a:r>
            <a:br>
              <a:rPr lang="en-US" b="1" dirty="0">
                <a:solidFill>
                  <a:srgbClr val="FC0128"/>
                </a:solidFill>
              </a:rPr>
            </a:br>
            <a:r>
              <a:rPr lang="en-US" b="1" dirty="0">
                <a:solidFill>
                  <a:srgbClr val="00AE00"/>
                </a:solidFill>
              </a:rPr>
              <a:t>WHERE</a:t>
            </a:r>
            <a:r>
              <a:rPr lang="en-US" b="1" dirty="0">
                <a:solidFill>
                  <a:srgbClr val="FC0128"/>
                </a:solidFill>
              </a:rPr>
              <a:t> F</a:t>
            </a:r>
            <a:r>
              <a:rPr lang="en-US" b="1" dirty="0">
                <a:solidFill>
                  <a:srgbClr val="00AE00"/>
                </a:solidFill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order of execution</a:t>
            </a:r>
          </a:p>
          <a:p>
            <a:pPr marL="86995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FROM: Single table or Cartesian product</a:t>
            </a:r>
          </a:p>
          <a:p>
            <a:pPr marL="86995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WHERE (optional): choose rows by condition (predicate)</a:t>
            </a:r>
          </a:p>
          <a:p>
            <a:pPr marL="86995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SELECT: choose columns by listing</a:t>
            </a:r>
          </a:p>
          <a:p>
            <a:pPr>
              <a:defRPr/>
            </a:pPr>
            <a:r>
              <a:rPr lang="en-US" b="1" i="1" dirty="0">
                <a:solidFill>
                  <a:srgbClr val="FC0128"/>
                </a:solidFill>
              </a:rPr>
              <a:t>All three operations keep (do not remove) duplicates at any stage (unless specifically requested; more later)</a:t>
            </a:r>
          </a:p>
          <a:p>
            <a:pPr>
              <a:defRPr/>
            </a:pPr>
            <a:r>
              <a:rPr lang="en-US" dirty="0"/>
              <a:t>We proceed to progressively more and more complicated examples, starting with what we know from relational algebra</a:t>
            </a:r>
          </a:p>
          <a:p>
            <a:pPr>
              <a:defRPr/>
            </a:pPr>
            <a:r>
              <a:rPr lang="en-US" b="1" i="1" dirty="0">
                <a:solidFill>
                  <a:srgbClr val="FC0128"/>
                </a:solidFill>
              </a:rPr>
              <a:t>A SELECT statement is also called a join: tables R1, R2, … are “joined” when condition F holds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Intersection And Difference</a:t>
            </a:r>
            <a:br>
              <a:rPr lang="en-US" dirty="0"/>
            </a:br>
            <a:r>
              <a:rPr lang="en-US" dirty="0"/>
              <a:t>If They Are Not Directly Available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example database </a:t>
            </a:r>
            <a:r>
              <a:rPr lang="en-US" b="1" i="1" dirty="0">
                <a:solidFill>
                  <a:srgbClr val="FF0000"/>
                </a:solidFill>
              </a:rPr>
              <a:t>SetOperationsInSql.mdb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general, use EXISTS and NOT EXISTS</a:t>
            </a:r>
          </a:p>
          <a:p>
            <a:endParaRPr lang="en-US" dirty="0"/>
          </a:p>
          <a:p>
            <a:r>
              <a:rPr lang="en-US" dirty="0"/>
              <a:t>If the tables have only one column, you may see advice to use IN and NOT IN: </a:t>
            </a:r>
            <a:r>
              <a:rPr lang="en-US" b="1" i="1" dirty="0">
                <a:solidFill>
                  <a:srgbClr val="FF0000"/>
                </a:solidFill>
              </a:rPr>
              <a:t>don’t do that</a:t>
            </a:r>
            <a:r>
              <a:rPr lang="en-US" dirty="0"/>
              <a:t>: problems with NULLs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Intersection (INTERSECT)</a:t>
            </a:r>
            <a:br>
              <a:rPr lang="en-US" dirty="0"/>
            </a:br>
            <a:r>
              <a:rPr lang="en-US" dirty="0"/>
              <a:t>Use EXISTS</a:t>
            </a:r>
          </a:p>
        </p:txBody>
      </p:sp>
      <p:sp>
        <p:nvSpPr>
          <p:cNvPr id="1454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DISTINCT </a:t>
            </a:r>
            <a:r>
              <a:rPr lang="en-US" dirty="0"/>
              <a:t>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 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= S.Second);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Note that a tuple containing nulls, (NULL,c), is not in the result, and it should not be there</a:t>
            </a:r>
          </a:p>
        </p:txBody>
      </p:sp>
      <p:pic>
        <p:nvPicPr>
          <p:cNvPr id="145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2152650" cy="244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5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2124075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54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962400"/>
            <a:ext cx="2162175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Intersection (INTERSECT)</a:t>
            </a:r>
            <a:br>
              <a:rPr lang="en-US" dirty="0"/>
            </a:br>
            <a:r>
              <a:rPr lang="en-US" dirty="0"/>
              <a:t>Can Also Be Done Using Cartesian Product</a:t>
            </a:r>
          </a:p>
        </p:txBody>
      </p:sp>
      <p:sp>
        <p:nvSpPr>
          <p:cNvPr id="1464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DISTINCT </a:t>
            </a:r>
            <a:r>
              <a:rPr lang="en-US" dirty="0"/>
              <a:t>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r>
              <a:rPr lang="en-US" dirty="0">
                <a:solidFill>
                  <a:srgbClr val="51DC00"/>
                </a:solidFill>
              </a:rPr>
              <a:t>,</a:t>
            </a:r>
            <a:r>
              <a:rPr lang="en-US" dirty="0"/>
              <a:t> 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= S.Second)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 (MINUS/EXCEPT)</a:t>
            </a:r>
            <a:br>
              <a:rPr lang="en-US" dirty="0"/>
            </a:br>
            <a:r>
              <a:rPr lang="en-US" dirty="0"/>
              <a:t>Use NOT EXISTS</a:t>
            </a:r>
          </a:p>
        </p:txBody>
      </p:sp>
      <p:sp>
        <p:nvSpPr>
          <p:cNvPr id="147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NOT 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= S.Second);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Note that tuples containing nulls, (b,NULL) and (NULL,c), are in the result, and they should be there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2152650" cy="244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7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2124075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746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962400"/>
            <a:ext cx="2143125" cy="123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NULLs</a:t>
            </a:r>
            <a:br>
              <a:rPr lang="en-US" dirty="0"/>
            </a:br>
            <a:r>
              <a:rPr lang="en-US" dirty="0"/>
              <a:t>(Perhaps Semantically Incorrectly)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DISTINCT </a:t>
            </a:r>
            <a:r>
              <a:rPr lang="en-US" dirty="0"/>
              <a:t>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EXISTS </a:t>
            </a: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= S.Second)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 (R.First </a:t>
            </a:r>
            <a:r>
              <a:rPr lang="en-US" dirty="0">
                <a:solidFill>
                  <a:srgbClr val="00AE00"/>
                </a:solidFill>
              </a:rPr>
              <a:t>IS NULL AND </a:t>
            </a:r>
            <a:r>
              <a:rPr lang="en-US" dirty="0"/>
              <a:t>S.First </a:t>
            </a:r>
            <a:r>
              <a:rPr lang="en-US" dirty="0">
                <a:solidFill>
                  <a:srgbClr val="00AE00"/>
                </a:solidFill>
              </a:rPr>
              <a:t>IS NULL AND </a:t>
            </a:r>
            <a:r>
              <a:rPr lang="en-US" dirty="0"/>
              <a:t>R.Second = S.Second)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(R.First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</a:t>
            </a:r>
            <a:r>
              <a:rPr lang="en-US" dirty="0">
                <a:solidFill>
                  <a:srgbClr val="00AE00"/>
                </a:solidFill>
              </a:rPr>
              <a:t>IS NULL AND  </a:t>
            </a:r>
            <a:r>
              <a:rPr lang="en-US" dirty="0"/>
              <a:t>S.Second </a:t>
            </a:r>
            <a:r>
              <a:rPr lang="en-US" dirty="0">
                <a:solidFill>
                  <a:srgbClr val="00AE00"/>
                </a:solidFill>
              </a:rPr>
              <a:t>IS NULL</a:t>
            </a:r>
            <a:r>
              <a:rPr lang="en-US" dirty="0"/>
              <a:t>)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(R.First </a:t>
            </a:r>
            <a:r>
              <a:rPr lang="en-US" dirty="0">
                <a:solidFill>
                  <a:srgbClr val="00AE00"/>
                </a:solidFill>
              </a:rPr>
              <a:t>IS NULL AND  </a:t>
            </a:r>
            <a:r>
              <a:rPr lang="en-US" dirty="0"/>
              <a:t>S.First  </a:t>
            </a:r>
            <a:r>
              <a:rPr lang="en-US" dirty="0">
                <a:solidFill>
                  <a:srgbClr val="00AE00"/>
                </a:solidFill>
              </a:rPr>
              <a:t>IS NULL AND  </a:t>
            </a:r>
            <a:r>
              <a:rPr lang="en-US" dirty="0"/>
              <a:t>R.Second </a:t>
            </a:r>
            <a:r>
              <a:rPr lang="en-US" dirty="0">
                <a:solidFill>
                  <a:srgbClr val="00AE00"/>
                </a:solidFill>
              </a:rPr>
              <a:t>IS NULL AND </a:t>
            </a:r>
            <a:r>
              <a:rPr lang="en-US" dirty="0"/>
              <a:t>S.Second </a:t>
            </a:r>
            <a:r>
              <a:rPr lang="en-US" dirty="0">
                <a:solidFill>
                  <a:srgbClr val="00AE00"/>
                </a:solidFill>
              </a:rPr>
              <a:t>IS NULL</a:t>
            </a:r>
            <a:r>
              <a:rPr lang="en-US" dirty="0"/>
              <a:t>));</a:t>
            </a:r>
          </a:p>
          <a:p>
            <a:endParaRPr lang="en-US" dirty="0"/>
          </a:p>
        </p:txBody>
      </p:sp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2152650" cy="244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267200"/>
            <a:ext cx="2124075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84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267200"/>
            <a:ext cx="2133600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NULLs</a:t>
            </a:r>
            <a:br>
              <a:rPr lang="en-US" dirty="0"/>
            </a:br>
            <a:r>
              <a:rPr lang="en-US" dirty="0"/>
              <a:t>(Perhaps Semantically Incorrectly)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DISTINCT </a:t>
            </a:r>
            <a:r>
              <a:rPr lang="en-US" dirty="0"/>
              <a:t>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NOT EXISTS </a:t>
            </a: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= S.Second)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 (R.First </a:t>
            </a:r>
            <a:r>
              <a:rPr lang="en-US" dirty="0">
                <a:solidFill>
                  <a:srgbClr val="00AE00"/>
                </a:solidFill>
              </a:rPr>
              <a:t>IS NULL AND </a:t>
            </a:r>
            <a:r>
              <a:rPr lang="en-US" dirty="0"/>
              <a:t>S.First </a:t>
            </a:r>
            <a:r>
              <a:rPr lang="en-US" dirty="0">
                <a:solidFill>
                  <a:srgbClr val="00AE00"/>
                </a:solidFill>
              </a:rPr>
              <a:t>IS NULL AND </a:t>
            </a:r>
            <a:r>
              <a:rPr lang="en-US" dirty="0"/>
              <a:t>R.Second = S.Second)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(R.First = S.First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R.Second </a:t>
            </a:r>
            <a:r>
              <a:rPr lang="en-US" dirty="0">
                <a:solidFill>
                  <a:srgbClr val="00AE00"/>
                </a:solidFill>
              </a:rPr>
              <a:t>IS NULL AND  </a:t>
            </a:r>
            <a:r>
              <a:rPr lang="en-US" dirty="0"/>
              <a:t>S.Second </a:t>
            </a:r>
            <a:r>
              <a:rPr lang="en-US" dirty="0">
                <a:solidFill>
                  <a:srgbClr val="00AE00"/>
                </a:solidFill>
              </a:rPr>
              <a:t>IS NULL</a:t>
            </a:r>
            <a:r>
              <a:rPr lang="en-US" dirty="0"/>
              <a:t>)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(R.First </a:t>
            </a:r>
            <a:r>
              <a:rPr lang="en-US" dirty="0">
                <a:solidFill>
                  <a:srgbClr val="00AE00"/>
                </a:solidFill>
              </a:rPr>
              <a:t>IS NULL AND  </a:t>
            </a:r>
            <a:r>
              <a:rPr lang="en-US" dirty="0"/>
              <a:t>S.First  </a:t>
            </a:r>
            <a:r>
              <a:rPr lang="en-US" dirty="0">
                <a:solidFill>
                  <a:srgbClr val="00AE00"/>
                </a:solidFill>
              </a:rPr>
              <a:t>IS NULL AND  </a:t>
            </a:r>
            <a:r>
              <a:rPr lang="en-US" dirty="0"/>
              <a:t>R.Second </a:t>
            </a:r>
            <a:r>
              <a:rPr lang="en-US" dirty="0">
                <a:solidFill>
                  <a:srgbClr val="00AE00"/>
                </a:solidFill>
              </a:rPr>
              <a:t>IS NULL AND </a:t>
            </a:r>
            <a:r>
              <a:rPr lang="en-US" dirty="0"/>
              <a:t>S.Second </a:t>
            </a:r>
            <a:r>
              <a:rPr lang="en-US" dirty="0">
                <a:solidFill>
                  <a:srgbClr val="00AE00"/>
                </a:solidFill>
              </a:rPr>
              <a:t>IS NULL</a:t>
            </a:r>
            <a:r>
              <a:rPr lang="en-US" dirty="0"/>
              <a:t>));</a:t>
            </a:r>
          </a:p>
        </p:txBody>
      </p:sp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2152650" cy="244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572000"/>
            <a:ext cx="2124075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95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0"/>
            <a:ext cx="2124075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Intersection For Tables With One Column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DISTINCT </a:t>
            </a:r>
            <a:r>
              <a:rPr lang="en-US" dirty="0"/>
              <a:t>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 </a:t>
            </a:r>
            <a:r>
              <a:rPr lang="en-US" dirty="0">
                <a:solidFill>
                  <a:srgbClr val="00AE00"/>
                </a:solidFill>
              </a:rPr>
              <a:t>IN</a:t>
            </a:r>
            <a:r>
              <a:rPr lang="en-US" dirty="0"/>
              <a:t> 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Q);</a:t>
            </a:r>
          </a:p>
        </p:txBody>
      </p:sp>
      <p:pic>
        <p:nvPicPr>
          <p:cNvPr id="150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1190625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0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1190625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053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429000"/>
            <a:ext cx="117157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 For Tables With One Column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 </a:t>
            </a:r>
            <a:r>
              <a:rPr lang="en-US" dirty="0">
                <a:solidFill>
                  <a:srgbClr val="00AE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IN</a:t>
            </a:r>
            <a:r>
              <a:rPr lang="en-US" dirty="0"/>
              <a:t> 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Q);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Note (NULL) is not in the result, so our query is not quite correct (as I have warned you earlier)</a:t>
            </a:r>
          </a:p>
        </p:txBody>
      </p:sp>
      <p:pic>
        <p:nvPicPr>
          <p:cNvPr id="151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1190625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15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1190625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15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123825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More Than One Column Name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have R(A,B,C) and S(A,B,C,D)</a:t>
            </a:r>
          </a:p>
          <a:p>
            <a:r>
              <a:rPr lang="en-US" dirty="0"/>
              <a:t>Some systems do not allow the following (more than one item  = ANY)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(B,C) = </a:t>
            </a:r>
            <a:r>
              <a:rPr lang="en-US" dirty="0">
                <a:solidFill>
                  <a:srgbClr val="00AE00"/>
                </a:solidFill>
              </a:rPr>
              <a:t>ANY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B, 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S);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we can use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R.B = S.B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R.C = S.C);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Division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534400" cy="6096000"/>
          </a:xfrm>
        </p:spPr>
        <p:txBody>
          <a:bodyPr/>
          <a:lstStyle/>
          <a:p>
            <a:r>
              <a:rPr lang="en-US" dirty="0"/>
              <a:t>We want to compute the set of </a:t>
            </a:r>
            <a:r>
              <a:rPr lang="en-US" dirty="0" err="1"/>
              <a:t>Ccities</a:t>
            </a:r>
            <a:r>
              <a:rPr lang="en-US" dirty="0"/>
              <a:t> that have at least all the Cnames that Chicago has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3048000"/>
          <a:ext cx="3962400" cy="37084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CnameInCcity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562600" y="3048000"/>
          <a:ext cx="32766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19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CnameInChicago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br>
              <a:rPr lang="en-US" dirty="0"/>
            </a:br>
            <a:r>
              <a:rPr lang="en-US" dirty="0"/>
              <a:t>(Not All Of Them Always Implemented)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UNION, </a:t>
            </a:r>
            <a:r>
              <a:rPr lang="en-US" b="1" i="1" dirty="0">
                <a:solidFill>
                  <a:srgbClr val="FC0128"/>
                </a:solidFill>
              </a:rPr>
              <a:t>duplicates are removed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UNION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S;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1430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766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172200" y="3200400"/>
          <a:ext cx="1896534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Division Concisely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all </a:t>
            </a:r>
            <a:r>
              <a:rPr lang="en-US" dirty="0" err="1"/>
              <a:t>Ccities</a:t>
            </a:r>
            <a:r>
              <a:rPr lang="en-US" dirty="0"/>
              <a:t>, the set of whose </a:t>
            </a:r>
            <a:r>
              <a:rPr lang="en-US" dirty="0" err="1"/>
              <a:t>Cnames</a:t>
            </a:r>
            <a:r>
              <a:rPr lang="en-US" dirty="0"/>
              <a:t>, contains all the </a:t>
            </a:r>
            <a:r>
              <a:rPr lang="en-US" dirty="0" err="1"/>
              <a:t>Cnames</a:t>
            </a:r>
            <a:r>
              <a:rPr lang="en-US" dirty="0"/>
              <a:t> that are in Chicago.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Ccity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CnameInCcity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CnameInCcity1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NOT 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CnameInChicago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Cname </a:t>
            </a:r>
            <a:r>
              <a:rPr lang="en-US" dirty="0">
                <a:solidFill>
                  <a:srgbClr val="00AE00"/>
                </a:solidFill>
              </a:rPr>
              <a:t>NOT 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CnameInCcity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CnameInCcity.Ccity = CnameInCcity1.Ccity));</a:t>
            </a:r>
          </a:p>
          <a:p>
            <a:pPr lvl="1"/>
            <a:endParaRPr lang="en-US" dirty="0"/>
          </a:p>
          <a:p>
            <a:r>
              <a:rPr lang="en-US" dirty="0"/>
              <a:t>This is really the same as before</a:t>
            </a:r>
          </a:p>
          <a:p>
            <a:pPr lvl="1"/>
            <a:r>
              <a:rPr lang="en-US" dirty="0"/>
              <a:t>I leave it to you to figure this out, if you like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5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3171825"/>
            <a:ext cx="1885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has a variety of “modified” Cartesian Products, called </a:t>
            </a:r>
            <a:r>
              <a:rPr lang="en-US" b="1" i="1" dirty="0">
                <a:solidFill>
                  <a:srgbClr val="FF0000"/>
                </a:solidFill>
              </a:rPr>
              <a:t>joins</a:t>
            </a:r>
          </a:p>
          <a:p>
            <a:r>
              <a:rPr lang="en-US" dirty="0"/>
              <a:t>They are also very popular</a:t>
            </a:r>
          </a:p>
          <a:p>
            <a:r>
              <a:rPr lang="en-US" dirty="0"/>
              <a:t>The interesting ones are </a:t>
            </a:r>
            <a:r>
              <a:rPr lang="en-US" b="1" i="1" dirty="0">
                <a:solidFill>
                  <a:srgbClr val="FF0000"/>
                </a:solidFill>
              </a:rPr>
              <a:t>outer joins</a:t>
            </a:r>
            <a:r>
              <a:rPr lang="en-US" dirty="0"/>
              <a:t>, interesting when there are no matches where the condition is equality</a:t>
            </a:r>
          </a:p>
          <a:p>
            <a:pPr lvl="1"/>
            <a:r>
              <a:rPr lang="en-US" dirty="0"/>
              <a:t>Left outer join</a:t>
            </a:r>
          </a:p>
          <a:p>
            <a:pPr lvl="1"/>
            <a:r>
              <a:rPr lang="en-US" dirty="0"/>
              <a:t>Right outer join</a:t>
            </a:r>
          </a:p>
          <a:p>
            <a:pPr lvl="1"/>
            <a:r>
              <a:rPr lang="en-US" dirty="0"/>
              <a:t>Full outer join</a:t>
            </a:r>
          </a:p>
          <a:p>
            <a:r>
              <a:rPr lang="en-US" dirty="0"/>
              <a:t>We will use new tables to describe them, see </a:t>
            </a:r>
            <a:r>
              <a:rPr lang="en-US" b="1" i="1" dirty="0">
                <a:solidFill>
                  <a:srgbClr val="FF0000"/>
                </a:solidFill>
              </a:rPr>
              <a:t>OuterJoins.mdb</a:t>
            </a:r>
            <a:r>
              <a:rPr lang="en-US" dirty="0"/>
              <a:t> in Extras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224867"/>
              </p:ext>
            </p:extLst>
          </p:nvPr>
        </p:nvGraphicFramePr>
        <p:xfrm>
          <a:off x="1905000" y="5334000"/>
          <a:ext cx="1896534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870885"/>
              </p:ext>
            </p:extLst>
          </p:nvPr>
        </p:nvGraphicFramePr>
        <p:xfrm>
          <a:off x="4267200" y="5334000"/>
          <a:ext cx="1896534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OUTER JOIN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 </a:t>
            </a:r>
            <a:r>
              <a:rPr lang="en-US" dirty="0">
                <a:solidFill>
                  <a:srgbClr val="00AE00"/>
                </a:solidFill>
              </a:rPr>
              <a:t>LEFT OUTER JOIN 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ON</a:t>
            </a:r>
            <a:r>
              <a:rPr lang="en-US" dirty="0"/>
              <a:t>  R.B = S.C;</a:t>
            </a:r>
          </a:p>
          <a:p>
            <a:r>
              <a:rPr lang="en-US" dirty="0"/>
              <a:t>Includes all rows from the first table, matched or not, plus matching “pieces” from the second table, where applicable.</a:t>
            </a:r>
          </a:p>
          <a:p>
            <a:r>
              <a:rPr lang="en-US" dirty="0"/>
              <a:t>For the rows of the first table that have no matches in the second table, NULLs are added for the columns of the second table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5334000"/>
          <a:ext cx="1896534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19400" y="5334000"/>
          <a:ext cx="1896534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5257800" y="5410200"/>
          <a:ext cx="4495800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8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3267075"/>
            <a:ext cx="3905250" cy="123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OUTER JOIN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 </a:t>
            </a:r>
            <a:r>
              <a:rPr lang="en-US" dirty="0">
                <a:solidFill>
                  <a:srgbClr val="00AE00"/>
                </a:solidFill>
              </a:rPr>
              <a:t>RIGHT OUTER JOIN 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ON</a:t>
            </a:r>
            <a:r>
              <a:rPr lang="en-US" dirty="0"/>
              <a:t>  R.B = S.C;</a:t>
            </a:r>
          </a:p>
          <a:p>
            <a:r>
              <a:rPr lang="en-US" dirty="0"/>
              <a:t>Includes all rows from the second table, matched or not, plus matching “pieces” from the first table, where applicable.</a:t>
            </a:r>
          </a:p>
          <a:p>
            <a:r>
              <a:rPr lang="en-US" dirty="0"/>
              <a:t>For the rows of the second table that have no matches in the first table, NULLs are added for the columns of the first table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5334000"/>
          <a:ext cx="1896534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19400" y="5334000"/>
          <a:ext cx="1896534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5257800" y="5334000"/>
          <a:ext cx="4495800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07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38" y="3281363"/>
            <a:ext cx="3971925" cy="120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 </a:t>
            </a:r>
            <a:r>
              <a:rPr lang="en-US" dirty="0">
                <a:solidFill>
                  <a:srgbClr val="00AE00"/>
                </a:solidFill>
              </a:rPr>
              <a:t>FULL OUTER JOIN 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ON</a:t>
            </a:r>
            <a:r>
              <a:rPr lang="en-US" dirty="0"/>
              <a:t>  R.B = S.C;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Cannot be done in Microsoft Access directly</a:t>
            </a:r>
          </a:p>
          <a:p>
            <a:r>
              <a:rPr lang="en-US" dirty="0"/>
              <a:t>Can use Left Outer and Right Outer and then do a union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3276600"/>
          <a:ext cx="1896534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19400" y="3276600"/>
          <a:ext cx="1896534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5257800" y="3276600"/>
          <a:ext cx="4495800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 </a:t>
            </a:r>
            <a:r>
              <a:rPr lang="en-US" dirty="0">
                <a:solidFill>
                  <a:srgbClr val="00AE00"/>
                </a:solidFill>
              </a:rPr>
              <a:t>INNER JOIN 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ON</a:t>
            </a:r>
            <a:r>
              <a:rPr lang="en-US" dirty="0"/>
              <a:t>  R.B = </a:t>
            </a:r>
            <a:r>
              <a:rPr lang="en-US" dirty="0" err="1"/>
              <a:t>S.C</a:t>
            </a:r>
            <a:r>
              <a:rPr lang="en-US" dirty="0"/>
              <a:t>;</a:t>
            </a:r>
          </a:p>
          <a:p>
            <a:r>
              <a:rPr lang="en-US" dirty="0"/>
              <a:t>This is the same as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r>
              <a:rPr lang="en-US" dirty="0">
                <a:solidFill>
                  <a:srgbClr val="51DC00"/>
                </a:solidFill>
              </a:rPr>
              <a:t>,</a:t>
            </a:r>
            <a:r>
              <a:rPr lang="en-US" dirty="0">
                <a:solidFill>
                  <a:srgbClr val="00AE00"/>
                </a:solidFill>
              </a:rPr>
              <a:t> 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 </a:t>
            </a:r>
            <a:r>
              <a:rPr lang="en-US" dirty="0" err="1"/>
              <a:t>R.B</a:t>
            </a:r>
            <a:r>
              <a:rPr lang="en-US" dirty="0"/>
              <a:t> = </a:t>
            </a:r>
            <a:r>
              <a:rPr lang="en-US" dirty="0" err="1"/>
              <a:t>S.C</a:t>
            </a:r>
            <a:r>
              <a:rPr lang="en-US" dirty="0"/>
              <a:t>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systems use just </a:t>
            </a:r>
            <a:r>
              <a:rPr lang="en-US" dirty="0">
                <a:solidFill>
                  <a:srgbClr val="00AE00"/>
                </a:solidFill>
              </a:rPr>
              <a:t>JOIN </a:t>
            </a:r>
            <a:r>
              <a:rPr lang="en-US" dirty="0"/>
              <a:t>instead of </a:t>
            </a:r>
            <a:r>
              <a:rPr lang="en-US" dirty="0">
                <a:solidFill>
                  <a:srgbClr val="00AE00"/>
                </a:solidFill>
              </a:rPr>
              <a:t>INNER JOIN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81491"/>
              </p:ext>
            </p:extLst>
          </p:nvPr>
        </p:nvGraphicFramePr>
        <p:xfrm>
          <a:off x="457200" y="3947160"/>
          <a:ext cx="1896534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20973"/>
              </p:ext>
            </p:extLst>
          </p:nvPr>
        </p:nvGraphicFramePr>
        <p:xfrm>
          <a:off x="2819400" y="3947160"/>
          <a:ext cx="1896534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910586"/>
              </p:ext>
            </p:extLst>
          </p:nvPr>
        </p:nvGraphicFramePr>
        <p:xfrm>
          <a:off x="5257800" y="3947160"/>
          <a:ext cx="44958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394971"/>
      </p:ext>
    </p:extLst>
  </p:cSld>
  <p:clrMapOvr>
    <a:masterClrMapping/>
  </p:clrMapOvr>
  <p:transition xmlns:p14="http://schemas.microsoft.com/office/powerpoint/2010/main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850" y="2667000"/>
            <a:ext cx="3924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br>
              <a:rPr lang="en-US" dirty="0"/>
            </a:br>
            <a:r>
              <a:rPr lang="en-US" dirty="0"/>
              <a:t>(Not All Of Them Always Implemented)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MINUS, </a:t>
            </a:r>
            <a:r>
              <a:rPr lang="en-US" b="1" i="1" dirty="0">
                <a:solidFill>
                  <a:srgbClr val="FC0128"/>
                </a:solidFill>
              </a:rPr>
              <a:t>duplicates are removed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 </a:t>
            </a:r>
            <a:r>
              <a:rPr lang="en-US" dirty="0"/>
              <a:t>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MINUS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1430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766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172200" y="3200400"/>
          <a:ext cx="1896534" cy="74168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Ranges and Templates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to specify ranges, or templates: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 all P and Pcity for plants in cities starting with letters B through D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P, Pcity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((City </a:t>
            </a:r>
            <a:r>
              <a:rPr lang="en-US" dirty="0">
                <a:solidFill>
                  <a:srgbClr val="00AE00"/>
                </a:solidFill>
              </a:rPr>
              <a:t>BETWEEN</a:t>
            </a:r>
            <a:r>
              <a:rPr lang="en-US" dirty="0"/>
              <a:t> 'B'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‘E')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(Pcity &lt;&gt; ‘E'));</a:t>
            </a:r>
          </a:p>
          <a:p>
            <a:pPr lvl="1"/>
            <a:r>
              <a:rPr lang="en-US" dirty="0"/>
              <a:t>Note that we want all city values in the range B through DZZZZZ....; thus the value E is too big, as BETWEEN includes the “end values.”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5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3" y="3076575"/>
            <a:ext cx="2733675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Ranges and Templates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Pnames for cities containing the letter X in the second position: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Pname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(City </a:t>
            </a:r>
            <a:r>
              <a:rPr lang="en-US" dirty="0">
                <a:solidFill>
                  <a:srgbClr val="00AE00"/>
                </a:solidFill>
              </a:rPr>
              <a:t>LIKE</a:t>
            </a:r>
            <a:r>
              <a:rPr lang="en-US" dirty="0"/>
              <a:t> '_X%');</a:t>
            </a:r>
          </a:p>
          <a:p>
            <a:pPr lvl="1"/>
            <a:r>
              <a:rPr lang="en-US" dirty="0"/>
              <a:t>% stands for 0 or more characters; _ stands for exactly one character.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the Result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possible to manipulate the resulting answer to a query. We present the general features by means of examples.</a:t>
            </a:r>
          </a:p>
          <a:p>
            <a:r>
              <a:rPr lang="en-US" dirty="0"/>
              <a:t>For each P  list the profit in thousands, order by profits in decreasing order and for the same profit value, order by increasing P: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 Profit/1000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Thousands, P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ORDER BY </a:t>
            </a:r>
            <a:r>
              <a:rPr lang="en-US" dirty="0"/>
              <a:t>Profit </a:t>
            </a:r>
            <a:r>
              <a:rPr lang="en-US" dirty="0">
                <a:solidFill>
                  <a:srgbClr val="00AE00"/>
                </a:solidFill>
              </a:rPr>
              <a:t>DESC</a:t>
            </a:r>
            <a:r>
              <a:rPr lang="en-US" dirty="0"/>
              <a:t>, P </a:t>
            </a:r>
            <a:r>
              <a:rPr lang="en-US" dirty="0">
                <a:solidFill>
                  <a:srgbClr val="00AE00"/>
                </a:solidFill>
              </a:rPr>
              <a:t>ASC</a:t>
            </a:r>
            <a:r>
              <a:rPr lang="en-US" dirty="0"/>
              <a:t>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pic>
        <p:nvPicPr>
          <p:cNvPr id="168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24288" y="3271838"/>
            <a:ext cx="2257425" cy="1990725"/>
          </a:xfrm>
          <a:noFill/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the Result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the relation with attributes Idate, C while removing duplicate rows.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DISTINCT</a:t>
            </a:r>
            <a:r>
              <a:rPr lang="en-US" dirty="0"/>
              <a:t> Idate, 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1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5" y="2995613"/>
            <a:ext cx="2228850" cy="178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Duplicates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possible to test if a subquery returns any duplicate tuples, with NULLs ignored</a:t>
            </a:r>
          </a:p>
          <a:p>
            <a:r>
              <a:rPr lang="en-US" dirty="0"/>
              <a:t>Find all Cnames that all of whose orders are for different amounts (including, or course those who have placed no orders)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UNIQUE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Amt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Customer.C = C);</a:t>
            </a:r>
          </a:p>
          <a:p>
            <a:r>
              <a:rPr lang="en-US" b="1" i="1" dirty="0">
                <a:solidFill>
                  <a:srgbClr val="FC0128"/>
                </a:solidFill>
              </a:rPr>
              <a:t>UNIQUE</a:t>
            </a:r>
            <a:r>
              <a:rPr lang="en-US" dirty="0"/>
              <a:t> is true if there are no duplicates in the answer, but there could be several tuples, as long as all are different</a:t>
            </a:r>
          </a:p>
          <a:p>
            <a:r>
              <a:rPr lang="en-US" dirty="0"/>
              <a:t>If the subquery returns an empty table, UNIQUE is true</a:t>
            </a:r>
          </a:p>
          <a:p>
            <a:r>
              <a:rPr lang="en-US" dirty="0"/>
              <a:t>Recall, that we assumed that our original relations had no duplicates; that’s why the answer is correct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Duplicates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possible to test if a subquery returns any duplicate tuples, with NULLs being ignored</a:t>
            </a:r>
          </a:p>
          <a:p>
            <a:r>
              <a:rPr lang="en-US" dirty="0"/>
              <a:t>Find all Cnames that have at least two orders for the same amount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NOT UNIQUE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Amt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Invoice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Customer.C = C);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NOT UNIQUE </a:t>
            </a:r>
            <a:r>
              <a:rPr lang="en-US" dirty="0"/>
              <a:t>is true if there are duplicates in the answer</a:t>
            </a:r>
          </a:p>
          <a:p>
            <a:r>
              <a:rPr lang="en-US" dirty="0"/>
              <a:t>Recall, that we assumed that our original relations had no duplicates; that’s why the answer is correct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Modifying The Database</a:t>
            </a:r>
            <a:br>
              <a:rPr lang="en-US" dirty="0"/>
            </a:br>
            <a:r>
              <a:rPr lang="en-US" dirty="0"/>
              <a:t>INSERT, DELETE,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br>
              <a:rPr lang="en-US" dirty="0"/>
            </a:br>
            <a:r>
              <a:rPr lang="en-US" dirty="0"/>
              <a:t>(Not All Of Them Always Implemented)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INTERSECT, </a:t>
            </a:r>
            <a:r>
              <a:rPr lang="en-US" b="1" i="1" dirty="0">
                <a:solidFill>
                  <a:srgbClr val="FC0128"/>
                </a:solidFill>
              </a:rPr>
              <a:t>duplicates are removed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INTERSECT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S;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1430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766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172200" y="3200400"/>
          <a:ext cx="1896534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the Database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now, no operations were done that modified the database</a:t>
            </a:r>
          </a:p>
          <a:p>
            <a:r>
              <a:rPr lang="en-US" dirty="0"/>
              <a:t>We were operating in the realm of algebra, that is, expressions were computed from inputs.</a:t>
            </a:r>
          </a:p>
          <a:p>
            <a:r>
              <a:rPr lang="en-US" dirty="0"/>
              <a:t>For a real system, we need the ability to modify the relations</a:t>
            </a:r>
          </a:p>
          <a:p>
            <a:r>
              <a:rPr lang="en-US" dirty="0"/>
              <a:t>The three main constructs for modifying the relations are: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Insert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Delete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Update</a:t>
            </a:r>
          </a:p>
          <a:p>
            <a:r>
              <a:rPr lang="en-US" dirty="0"/>
              <a:t>This in general is theoretically, especially update, quite tricky; so be careful</a:t>
            </a:r>
          </a:p>
          <a:p>
            <a:r>
              <a:rPr lang="en-US" dirty="0"/>
              <a:t>Duplicates are not removed</a:t>
            </a:r>
          </a:p>
        </p:txBody>
      </p:sp>
    </p:spTree>
    <p:extLst>
      <p:ext uri="{BB962C8B-B14F-4D97-AF65-F5344CB8AC3E}">
        <p14:creationId xmlns:p14="http://schemas.microsoft.com/office/powerpoint/2010/main" val="789348039"/>
      </p:ext>
    </p:extLst>
  </p:cSld>
  <p:clrMapOvr>
    <a:masterClrMapping/>
  </p:clrMapOvr>
  <p:transition xmlns:p14="http://schemas.microsoft.com/office/powerpoint/2010/main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a Tuple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INSERT INTO </a:t>
            </a:r>
            <a:r>
              <a:rPr lang="en-US" dirty="0"/>
              <a:t>Plant (P, Pname, Pcity, Profit)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VALUES</a:t>
            </a:r>
            <a:r>
              <a:rPr lang="en-US" dirty="0"/>
              <a:t> ('909','Gamma',Null,52000);</a:t>
            </a:r>
          </a:p>
          <a:p>
            <a:endParaRPr lang="en-US" dirty="0"/>
          </a:p>
          <a:p>
            <a:r>
              <a:rPr lang="en-US" dirty="0"/>
              <a:t>If it is clear which values go where (values listed in the same order as the columns), the names of the columns may be omitted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00AE00"/>
                </a:solidFill>
              </a:rPr>
              <a:t>	INSERT INTO </a:t>
            </a:r>
            <a:r>
              <a:rPr lang="en-US" dirty="0"/>
              <a:t>Plant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VALUES</a:t>
            </a:r>
            <a:r>
              <a:rPr lang="en-US" dirty="0"/>
              <a:t> ('909',‘Gamma',Null,52000);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9605"/>
      </p:ext>
    </p:extLst>
  </p:cSld>
  <p:clrMapOvr>
    <a:masterClrMapping/>
  </p:clrMapOvr>
  <p:transition xmlns:p14="http://schemas.microsoft.com/office/powerpoint/2010/main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61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4191000" cy="1952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61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419100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94174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a Tuple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values of some columns are not specified, the default values (if specified in SQL DDL, as we will see later; or perhaps NULL) will be automatically added</a:t>
            </a:r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INSERT INTO </a:t>
            </a:r>
            <a:r>
              <a:rPr lang="en-US" dirty="0"/>
              <a:t>Plant (P, Pname, Pcity)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VALUES</a:t>
            </a:r>
            <a:r>
              <a:rPr lang="en-US" dirty="0"/>
              <a:t> ('910','Gamma',Null);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06231"/>
      </p:ext>
    </p:extLst>
  </p:cSld>
  <p:clrMapOvr>
    <a:masterClrMapping/>
  </p:clrMapOvr>
  <p:transition xmlns:p14="http://schemas.microsoft.com/office/powerpoint/2010/main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419100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81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95800"/>
            <a:ext cx="4114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68646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From A Table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we have a tableCandidate(C,Cname,Ccity,Good) listing potential customers</a:t>
            </a:r>
          </a:p>
          <a:p>
            <a:pPr lvl="1"/>
            <a:r>
              <a:rPr lang="en-US" dirty="0"/>
              <a:t>First, for each potential customer, the value of Good is Null </a:t>
            </a:r>
          </a:p>
          <a:p>
            <a:pPr lvl="1"/>
            <a:r>
              <a:rPr lang="en-US" dirty="0"/>
              <a:t>Later it becomes either Yes or No</a:t>
            </a:r>
          </a:p>
          <a:p>
            <a:endParaRPr lang="en-US" dirty="0"/>
          </a:p>
          <a:p>
            <a:r>
              <a:rPr lang="en-US" dirty="0"/>
              <a:t>We can insert part of this “differential table” into customers: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INSERT INTO </a:t>
            </a:r>
            <a:r>
              <a:rPr lang="en-US" dirty="0"/>
              <a:t>Customer (C, Cname, Ccity, P)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C, Cname, Ccity, NULL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Candidate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Good = 'YES';</a:t>
            </a:r>
          </a:p>
          <a:p>
            <a:pPr lvl="1"/>
            <a:endParaRPr lang="en-US" dirty="0"/>
          </a:p>
          <a:p>
            <a:r>
              <a:rPr lang="en-US" dirty="0"/>
              <a:t>In general, we can insert any result of a query, as long as compatible, into a table</a:t>
            </a:r>
          </a:p>
        </p:txBody>
      </p:sp>
    </p:spTree>
    <p:extLst>
      <p:ext uri="{BB962C8B-B14F-4D97-AF65-F5344CB8AC3E}">
        <p14:creationId xmlns:p14="http://schemas.microsoft.com/office/powerpoint/2010/main" val="152189636"/>
      </p:ext>
    </p:extLst>
  </p:cSld>
  <p:clrMapOvr>
    <a:masterClrMapping/>
  </p:clrMapOvr>
  <p:transition xmlns:p14="http://schemas.microsoft.com/office/powerpoint/2010/main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pic>
        <p:nvPicPr>
          <p:cNvPr id="180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4162425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0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39243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022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24200" y="4648200"/>
            <a:ext cx="4276725" cy="2276475"/>
          </a:xfrm>
          <a:noFill/>
        </p:spPr>
      </p:pic>
    </p:spTree>
    <p:extLst>
      <p:ext uri="{BB962C8B-B14F-4D97-AF65-F5344CB8AC3E}">
        <p14:creationId xmlns:p14="http://schemas.microsoft.com/office/powerpoint/2010/main" val="323434205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DELETE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Candidate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Good = 'Yes';</a:t>
            </a:r>
          </a:p>
          <a:p>
            <a:r>
              <a:rPr lang="en-US" dirty="0"/>
              <a:t>This removes rows satisfying the specified condition</a:t>
            </a:r>
          </a:p>
          <a:p>
            <a:pPr lvl="1"/>
            <a:r>
              <a:rPr lang="en-US" dirty="0"/>
              <a:t>In our example, once some candidates were promoted to customers, they are removed from Candidate</a:t>
            </a:r>
          </a:p>
        </p:txBody>
      </p:sp>
    </p:spTree>
    <p:extLst>
      <p:ext uri="{BB962C8B-B14F-4D97-AF65-F5344CB8AC3E}">
        <p14:creationId xmlns:p14="http://schemas.microsoft.com/office/powerpoint/2010/main" val="3102144412"/>
      </p:ext>
    </p:extLst>
  </p:cSld>
  <p:clrMapOvr>
    <a:masterClrMapping/>
  </p:clrMapOvr>
  <p:transition xmlns:p14="http://schemas.microsoft.com/office/powerpoint/2010/main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pic>
        <p:nvPicPr>
          <p:cNvPr id="182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657600"/>
            <a:ext cx="3924300" cy="923925"/>
          </a:xfrm>
          <a:noFill/>
        </p:spPr>
      </p:pic>
      <p:pic>
        <p:nvPicPr>
          <p:cNvPr id="1822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39243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01389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DELETE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Candidate;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removes all the rows of a table, leaving an empty table; but the table remains</a:t>
            </a:r>
          </a:p>
          <a:p>
            <a:endParaRPr lang="en-US" dirty="0"/>
          </a:p>
          <a:p>
            <a:r>
              <a:rPr lang="en-US" dirty="0"/>
              <a:t>Every row satisfied the empty condition, which is equivalent to: “WHERE TRUE”</a:t>
            </a:r>
          </a:p>
        </p:txBody>
      </p:sp>
    </p:spTree>
    <p:extLst>
      <p:ext uri="{BB962C8B-B14F-4D97-AF65-F5344CB8AC3E}">
        <p14:creationId xmlns:p14="http://schemas.microsoft.com/office/powerpoint/2010/main" val="81342128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DML in Context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65571"/>
              </p:ext>
            </p:extLst>
          </p:nvPr>
        </p:nvGraphicFramePr>
        <p:xfrm>
          <a:off x="533400" y="1474788"/>
          <a:ext cx="8766175" cy="576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16" name="Visio" r:id="rId4" imgW="9311394" imgH="5768154" progId="Visio.Drawing.11">
                  <p:embed/>
                </p:oleObj>
              </mc:Choice>
              <mc:Fallback>
                <p:oleObj name="Visio" r:id="rId4" imgW="9311394" imgH="576815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474788"/>
                        <a:ext cx="8766175" cy="576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10893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br>
              <a:rPr lang="en-US" dirty="0"/>
            </a:br>
            <a:r>
              <a:rPr lang="en-US" dirty="0"/>
              <a:t>(Not All Of Them Always Implemented)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 ALL, </a:t>
            </a:r>
            <a:r>
              <a:rPr lang="en-US" b="1" i="1" dirty="0">
                <a:solidFill>
                  <a:srgbClr val="FC0128"/>
                </a:solidFill>
              </a:rPr>
              <a:t>duplicates are not removed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UNION ALL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element appears with the </a:t>
            </a:r>
            <a:br>
              <a:rPr lang="en-US" dirty="0"/>
            </a:br>
            <a:r>
              <a:rPr lang="en-US" dirty="0"/>
              <a:t>cardinality that in cardinality</a:t>
            </a:r>
            <a:br>
              <a:rPr lang="en-US" dirty="0"/>
            </a:br>
            <a:r>
              <a:rPr lang="en-US" dirty="0"/>
              <a:t>in R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cardinality in S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1430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766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172200" y="3200400"/>
          <a:ext cx="1896534" cy="40792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00600"/>
            <a:ext cx="4057650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2895600"/>
            <a:ext cx="4048125" cy="952500"/>
          </a:xfrm>
          <a:noFill/>
        </p:spPr>
      </p:pic>
    </p:spTree>
    <p:extLst>
      <p:ext uri="{BB962C8B-B14F-4D97-AF65-F5344CB8AC3E}">
        <p14:creationId xmlns:p14="http://schemas.microsoft.com/office/powerpoint/2010/main" val="111195554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Compute Difference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SQL operations, such as EXCEPT do not work in all implementations.</a:t>
            </a:r>
          </a:p>
          <a:p>
            <a:r>
              <a:rPr lang="en-US" dirty="0"/>
              <a:t>To compute R(A,B) </a:t>
            </a:r>
            <a:r>
              <a:rPr lang="en-US" dirty="0">
                <a:sym typeface="Symbol" pitchFamily="18" charset="2"/>
              </a:rPr>
              <a:t> S(A,B), and to keep the result in R(A,B), one can do: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DELETE FROM </a:t>
            </a:r>
            <a:r>
              <a:rPr lang="en-US" dirty="0"/>
              <a:t>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 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R.A = S.A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R.B = S.B);</a:t>
            </a:r>
          </a:p>
          <a:p>
            <a:r>
              <a:rPr lang="en-US" dirty="0"/>
              <a:t>But duplicates are not removed</a:t>
            </a:r>
          </a:p>
          <a:p>
            <a:pPr lvl="1"/>
            <a:r>
              <a:rPr lang="en-US" dirty="0"/>
              <a:t>Of course no copy of a tuple that appears in both R and S remains in R</a:t>
            </a:r>
          </a:p>
          <a:p>
            <a:pPr lvl="1"/>
            <a:r>
              <a:rPr lang="en-US" dirty="0"/>
              <a:t>But if a tuple appears several times in R and does not appear in S, all these copies remain in R</a:t>
            </a:r>
          </a:p>
        </p:txBody>
      </p:sp>
    </p:spTree>
    <p:extLst>
      <p:ext uri="{BB962C8B-B14F-4D97-AF65-F5344CB8AC3E}">
        <p14:creationId xmlns:p14="http://schemas.microsoft.com/office/powerpoint/2010/main" val="74101497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UPDATE</a:t>
            </a:r>
            <a:r>
              <a:rPr lang="en-US" dirty="0"/>
              <a:t> Invoice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SET</a:t>
            </a:r>
            <a:r>
              <a:rPr lang="en-US" dirty="0"/>
              <a:t> Amt = Amt + 1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Amt &lt; 200;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 tuple that satisfied the WHERE condition is changed in the specified manner (which could in general be quite complex)</a:t>
            </a:r>
          </a:p>
        </p:txBody>
      </p:sp>
    </p:spTree>
    <p:extLst>
      <p:ext uri="{BB962C8B-B14F-4D97-AF65-F5344CB8AC3E}">
        <p14:creationId xmlns:p14="http://schemas.microsoft.com/office/powerpoint/2010/main" val="1412511159"/>
      </p:ext>
    </p:extLst>
  </p:cSld>
  <p:clrMapOvr>
    <a:masterClrMapping/>
  </p:clrMapOvr>
  <p:transition xmlns:p14="http://schemas.microsoft.com/office/powerpoint/2010/main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7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4124325" cy="217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7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343400"/>
            <a:ext cx="401955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38216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this gets quite “strange,” and incorrect if the same tuple could be updated in different ways if it satisfies a different condition, the system will reject this</a:t>
            </a:r>
          </a:p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A student can have only one major (we will see how to specify this later) and we tell the database to change each student major to X, if the student took a course in department X</a:t>
            </a:r>
          </a:p>
          <a:p>
            <a:pPr lvl="1"/>
            <a:r>
              <a:rPr lang="en-US" dirty="0"/>
              <a:t>If students can take courses in several departments, the above cannot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5976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318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argued previously that given a relation Birth(</a:t>
            </a:r>
            <a:r>
              <a:rPr lang="en-US" dirty="0" err="1"/>
              <a:t>Parent,Child</a:t>
            </a:r>
            <a:r>
              <a:rPr lang="en-US" dirty="0"/>
              <a:t>) it is not possible to create the associated Lineage(</a:t>
            </a:r>
            <a:r>
              <a:rPr lang="en-US" dirty="0" err="1"/>
              <a:t>Ancestor,Descendant</a:t>
            </a:r>
            <a:r>
              <a:rPr lang="en-US" dirty="0"/>
              <a:t>) using relational algebra (and what we know so far)</a:t>
            </a:r>
          </a:p>
          <a:p>
            <a:r>
              <a:rPr lang="en-US" dirty="0"/>
              <a:t>SQL has an extension that allows to do that in a clean way</a:t>
            </a:r>
          </a:p>
          <a:p>
            <a:r>
              <a:rPr lang="en-US" dirty="0"/>
              <a:t>Previously strange hacks were needed</a:t>
            </a:r>
          </a:p>
          <a:p>
            <a:r>
              <a:rPr lang="en-US" dirty="0"/>
              <a:t>We will look on how to do it next using the cleaner way</a:t>
            </a:r>
          </a:p>
        </p:txBody>
      </p:sp>
    </p:spTree>
    <p:extLst>
      <p:ext uri="{BB962C8B-B14F-4D97-AF65-F5344CB8AC3E}">
        <p14:creationId xmlns:p14="http://schemas.microsoft.com/office/powerpoint/2010/main" val="329057518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in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WITH</a:t>
            </a:r>
            <a:r>
              <a:rPr lang="en-US" dirty="0">
                <a:cs typeface="Courier New" panose="02070309020205020404" pitchFamily="49" charset="0"/>
              </a:rPr>
              <a:t> Lineage(ancestor, descendant) AS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(   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SELECT</a:t>
            </a:r>
            <a:r>
              <a:rPr lang="en-US" dirty="0">
                <a:cs typeface="Courier New" panose="02070309020205020404" pitchFamily="49" charset="0"/>
              </a:rPr>
              <a:t> Parent, Child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FROM</a:t>
            </a:r>
            <a:r>
              <a:rPr lang="en-US" dirty="0">
                <a:cs typeface="Courier New" panose="02070309020205020404" pitchFamily="49" charset="0"/>
              </a:rPr>
              <a:t> Birth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UNION ALL</a:t>
            </a:r>
            <a:b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SELECT</a:t>
            </a:r>
            <a:r>
              <a:rPr lang="en-US" dirty="0">
                <a:cs typeface="Courier New" panose="02070309020205020404" pitchFamily="49" charset="0"/>
              </a:rPr>
              <a:t>  Parent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,</a:t>
            </a:r>
            <a:r>
              <a:rPr lang="en-US" dirty="0">
                <a:cs typeface="Courier New" panose="02070309020205020404" pitchFamily="49" charset="0"/>
              </a:rPr>
              <a:t> Descendant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FROM</a:t>
            </a:r>
            <a:r>
              <a:rPr lang="en-US" dirty="0">
                <a:cs typeface="Courier New" panose="02070309020205020404" pitchFamily="49" charset="0"/>
              </a:rPr>
              <a:t>    Lineage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AE00"/>
                </a:solidFill>
                <a:cs typeface="Courier New" panose="02070309020205020404" pitchFamily="49" charset="0"/>
              </a:rPr>
              <a:t>WHERE</a:t>
            </a:r>
            <a:r>
              <a:rPr lang="en-US" dirty="0">
                <a:cs typeface="Courier New" panose="02070309020205020404" pitchFamily="49" charset="0"/>
              </a:rPr>
              <a:t>   Child = Ancestor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Lineage is initialized as Birth (paths of length 1)</a:t>
            </a:r>
          </a:p>
          <a:p>
            <a:r>
              <a:rPr lang="en-US" dirty="0"/>
              <a:t>In every SELECT it is another generation is “spanned” and paths 1 arc longer are added to Lineage, more specifically, we go “one generation higher”</a:t>
            </a:r>
          </a:p>
          <a:p>
            <a:endParaRPr lang="en-US" dirty="0"/>
          </a:p>
          <a:p>
            <a:r>
              <a:rPr lang="en-US" dirty="0"/>
              <a:t>Next we revisit an old example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7855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Recursion on a DAG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b="1" dirty="0">
                <a:solidFill>
                  <a:srgbClr val="FF0000"/>
                </a:solidFill>
              </a:rPr>
              <a:t>Arc</a:t>
            </a:r>
            <a:r>
              <a:rPr lang="en-US" dirty="0"/>
              <a:t> we would like to compute </a:t>
            </a:r>
            <a:r>
              <a:rPr lang="en-US" b="1" dirty="0">
                <a:solidFill>
                  <a:srgbClr val="FF0000"/>
                </a:solidFill>
              </a:rPr>
              <a:t>Route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/>
          </p:nvPr>
        </p:nvGraphicFramePr>
        <p:xfrm>
          <a:off x="3428999" y="2413000"/>
          <a:ext cx="2362200" cy="27736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85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Tail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extLst/>
          </p:nvPr>
        </p:nvGraphicFramePr>
        <p:xfrm>
          <a:off x="6172200" y="2392680"/>
          <a:ext cx="2667000" cy="47548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090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Route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Tail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43000" y="2940050"/>
          <a:ext cx="186055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6" name="Visio" r:id="rId4" imgW="1914709" imgH="3920769" progId="Visio.Drawing.11">
                  <p:embed/>
                </p:oleObj>
              </mc:Choice>
              <mc:Fallback>
                <p:oleObj name="Visio" r:id="rId4" imgW="1914709" imgH="3920769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940050"/>
                        <a:ext cx="1860550" cy="391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469962"/>
      </p:ext>
    </p:extLst>
  </p:cSld>
  <p:clrMapOvr>
    <a:masterClrMapping/>
  </p:clrMapOvr>
  <p:transition xmlns:p14="http://schemas.microsoft.com/office/powerpoint/2010/main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Query And Its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5720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arc(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tail NUMBER,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head NUMBER,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PRIMARY KEY(tail, head)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VALUES(1,3);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VALUES(2,4);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VALUES(3,4);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VALUES(4,6);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VALUES(5,8);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VALUES(8,9);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route(tail, head) AS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  SELECT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a.tail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a.head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FROM arc a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UNION ALL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 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a.tail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r.head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FROM    route r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JOIN    arc a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ON     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a.head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r.tail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route</a:t>
            </a:r>
            <a:r>
              <a:rPr lang="en-US" sz="2000" dirty="0">
                <a:solidFill>
                  <a:schemeClr val="tx2"/>
                </a:solidFill>
              </a:rPr>
              <a:t>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19200"/>
            <a:ext cx="38100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TAIL       HEAD                                                           ---------- ----------                                                                    	 1          3                                                                    	 2          4                                                                    	 3          4                                                                    	 4          6                                                                    	 5          8                                                                    	 8          9                                                                    	 1          4                                                                    	 2          6                                                                    	 3          6                                                                    	 5          9                                                                   	 1          6 </a:t>
            </a:r>
          </a:p>
        </p:txBody>
      </p:sp>
    </p:spTree>
    <p:extLst>
      <p:ext uri="{BB962C8B-B14F-4D97-AF65-F5344CB8AC3E}">
        <p14:creationId xmlns:p14="http://schemas.microsoft.com/office/powerpoint/2010/main" val="294605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br>
              <a:rPr lang="en-US" dirty="0"/>
            </a:br>
            <a:r>
              <a:rPr lang="en-US" dirty="0"/>
              <a:t>(Not All Of Them Always Implemented)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MINUS ALL, </a:t>
            </a:r>
            <a:r>
              <a:rPr lang="en-US" b="1" i="1" dirty="0">
                <a:solidFill>
                  <a:srgbClr val="FC0128"/>
                </a:solidFill>
              </a:rPr>
              <a:t>duplicates are not removed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MINUS ALL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S;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element appears with the cardinality that is max(0, cardinality in R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cardinality in S)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1430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766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172200" y="3200400"/>
          <a:ext cx="1896534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Recursion On A Directed Graph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b="1" dirty="0">
                <a:solidFill>
                  <a:srgbClr val="FF0000"/>
                </a:solidFill>
              </a:rPr>
              <a:t>Arc</a:t>
            </a:r>
            <a:r>
              <a:rPr lang="en-US" dirty="0"/>
              <a:t> we would like to compute </a:t>
            </a:r>
            <a:r>
              <a:rPr lang="en-US" b="1" dirty="0">
                <a:solidFill>
                  <a:srgbClr val="FF0000"/>
                </a:solidFill>
              </a:rPr>
              <a:t>Route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/>
          </p:nvPr>
        </p:nvGraphicFramePr>
        <p:xfrm>
          <a:off x="3428999" y="2413000"/>
          <a:ext cx="2362200" cy="316992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85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Tail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extLst/>
          </p:nvPr>
        </p:nvGraphicFramePr>
        <p:xfrm>
          <a:off x="6172200" y="2392680"/>
          <a:ext cx="2667000" cy="515112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090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Route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Tail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43000" y="2940050"/>
          <a:ext cx="186055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20" name="Visio" r:id="rId4" imgW="1914709" imgH="3920769" progId="Visio.Drawing.11">
                  <p:embed/>
                </p:oleObj>
              </mc:Choice>
              <mc:Fallback>
                <p:oleObj name="Visio" r:id="rId4" imgW="1914709" imgH="3920769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940050"/>
                        <a:ext cx="1860550" cy="391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252277"/>
      </p:ext>
    </p:extLst>
  </p:cSld>
  <p:clrMapOvr>
    <a:masterClrMapping/>
  </p:clrMapOvr>
  <p:transition xmlns:p14="http://schemas.microsoft.com/office/powerpoint/2010/main"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Query And Its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5720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arc(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tail NUMBER,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head NUMBER,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PRIMARY KEY(tail, head)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VALUES(1,3);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VALUES(2,4);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VALUES(3,4);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VALUES(4,6);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VALUES(5,8);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VALUES(8,5);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arc VALUES(8,9);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route(tail, head) AS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  SELECT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a.tail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a.head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FROM arc a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UNION ALL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 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a.tail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r.head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FROM    route r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JOIN    arc a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ON     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a.head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r.tail</a:t>
            </a: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route</a:t>
            </a:r>
            <a:r>
              <a:rPr lang="en-US" sz="2000" dirty="0">
                <a:solidFill>
                  <a:schemeClr val="tx2"/>
                </a:solidFill>
              </a:rPr>
              <a:t>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19200"/>
            <a:ext cx="38100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ERROR:</a:t>
            </a:r>
            <a:b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ORA-32044: cycle detected while executing recursive WITH query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Execution failed because the graph was not acyclic (it had a cycle)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It is possible to write a more complex query that could handle more general graphs.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309889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89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actions that can be taken </a:t>
            </a:r>
            <a:r>
              <a:rPr lang="en-US" dirty="0">
                <a:solidFill>
                  <a:srgbClr val="FF0000"/>
                </a:solidFill>
              </a:rPr>
              <a:t>before/after/instead INSERT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UPDATE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DELETE</a:t>
            </a:r>
          </a:p>
          <a:p>
            <a:r>
              <a:rPr lang="en-US" dirty="0"/>
              <a:t>Triggers are both complex and powerful, we just touch briefly on them here</a:t>
            </a:r>
          </a:p>
          <a:p>
            <a:r>
              <a:rPr lang="en-US" dirty="0"/>
              <a:t>We will discuss: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AFTER</a:t>
            </a:r>
            <a:r>
              <a:rPr lang="en-US" dirty="0"/>
              <a:t> (next)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INSTEAD</a:t>
            </a:r>
            <a:r>
              <a:rPr lang="en-US" dirty="0"/>
              <a:t> (later)</a:t>
            </a:r>
          </a:p>
          <a:p>
            <a:r>
              <a:rPr lang="en-US" dirty="0"/>
              <a:t>Assume that after a new Customer is inserted into the database, if </a:t>
            </a:r>
            <a:r>
              <a:rPr lang="en-US" dirty="0" err="1"/>
              <a:t>Cname</a:t>
            </a:r>
            <a:r>
              <a:rPr lang="en-US" dirty="0"/>
              <a:t> is </a:t>
            </a:r>
            <a:r>
              <a:rPr lang="en-US" dirty="0" err="1"/>
              <a:t>Xiu</a:t>
            </a:r>
            <a:r>
              <a:rPr lang="en-US" dirty="0"/>
              <a:t>, the system will “automatically” </a:t>
            </a:r>
            <a:r>
              <a:rPr lang="en-US" b="1" dirty="0">
                <a:solidFill>
                  <a:srgbClr val="FF0000"/>
                </a:solidFill>
              </a:rPr>
              <a:t>CREATE</a:t>
            </a:r>
            <a:r>
              <a:rPr lang="en-US" dirty="0"/>
              <a:t> a new plant in the city </a:t>
            </a:r>
            <a:r>
              <a:rPr lang="en-US" dirty="0" err="1"/>
              <a:t>Xiu</a:t>
            </a:r>
            <a:r>
              <a:rPr lang="en-US" dirty="0"/>
              <a:t> lives, with “properties related to </a:t>
            </a:r>
            <a:r>
              <a:rPr lang="en-US" dirty="0" err="1"/>
              <a:t>Xiu</a:t>
            </a:r>
            <a:r>
              <a:rPr lang="en-US" dirty="0"/>
              <a:t>,” which we will understand by looking at the example</a:t>
            </a:r>
          </a:p>
          <a:p>
            <a:r>
              <a:rPr lang="en-US" dirty="0"/>
              <a:t>Let us look at (I tested this in Oracle)</a:t>
            </a:r>
          </a:p>
          <a:p>
            <a:pPr lvl="1"/>
            <a:r>
              <a:rPr lang="en-US" dirty="0"/>
              <a:t>The exact trigger in Oracle</a:t>
            </a:r>
          </a:p>
          <a:p>
            <a:pPr lvl="1"/>
            <a:r>
              <a:rPr lang="en-US" dirty="0"/>
              <a:t>A partial trace of the execution in Oracle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3848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 Trigger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CREATE TRIGGER </a:t>
            </a:r>
            <a:r>
              <a:rPr lang="en-US"/>
              <a:t>Trigger01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AFTER INSERT ON </a:t>
            </a:r>
            <a:r>
              <a:rPr lang="en-US"/>
              <a:t>Customer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REFERENCING NEW AS </a:t>
            </a:r>
            <a:r>
              <a:rPr lang="en-US"/>
              <a:t>newcustomer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FOR EACH ROW</a:t>
            </a:r>
            <a:r>
              <a:rPr lang="en-US"/>
              <a:t/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WHEN</a:t>
            </a:r>
            <a:r>
              <a:rPr lang="en-US"/>
              <a:t> (newcustomer.Cname = 'Xiu')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BEGIN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INSERT INTO </a:t>
            </a:r>
            <a:r>
              <a:rPr lang="en-US"/>
              <a:t>Plant </a:t>
            </a:r>
            <a:r>
              <a:rPr lang="en-US" b="1">
                <a:solidFill>
                  <a:srgbClr val="FF0000"/>
                </a:solidFill>
              </a:rPr>
              <a:t>VALUES</a:t>
            </a:r>
            <a:r>
              <a:rPr lang="en-US"/>
              <a:t>(:newcustomer.C, 'Xiu_Plant', :newcustomer.Ccity, NULL);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END</a:t>
            </a:r>
            <a:r>
              <a:rPr lang="en-US"/>
              <a:t> Trigger01;</a:t>
            </a:r>
            <a:br>
              <a:rPr lang="en-US"/>
            </a:br>
            <a:r>
              <a:rPr lang="en-US"/>
              <a:t>.</a:t>
            </a:r>
            <a:br>
              <a:rPr lang="en-US"/>
            </a:br>
            <a:r>
              <a:rPr lang="en-US"/>
              <a:t>RUN;</a:t>
            </a:r>
          </a:p>
          <a:p>
            <a:endParaRPr lang="en-US"/>
          </a:p>
          <a:p>
            <a:r>
              <a:rPr lang="en-US"/>
              <a:t>This was the exact Oracle syntax</a:t>
            </a:r>
          </a:p>
          <a:p>
            <a:r>
              <a:rPr lang="en-US" b="1">
                <a:solidFill>
                  <a:srgbClr val="FF0000"/>
                </a:solidFill>
              </a:rPr>
              <a:t>NEW</a:t>
            </a:r>
            <a:r>
              <a:rPr lang="en-US"/>
              <a:t> refers to added rows</a:t>
            </a:r>
          </a:p>
          <a:p>
            <a:r>
              <a:rPr lang="en-US"/>
              <a:t>If rows were deleted (not in our example!), we could refer to them as </a:t>
            </a:r>
            <a:r>
              <a:rPr lang="en-US" b="1">
                <a:solidFill>
                  <a:srgbClr val="FF0000"/>
                </a:solidFill>
              </a:rPr>
              <a:t>OLD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481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Database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Customer and Plant before Insert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          CNAME      CCITY      P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---------- ---------- ---------- ----------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1000       Doe        Boston     901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2000       Yao        Boston     902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3000       Doe        Chicago    903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4000       Doe        Seattle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5000       Brown      Denver     903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6000       Smith      Seattle    907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7000       Yao        Chicago    904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8000       Smith      Denver     904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9000       Smith      Boston     903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P          PNAME      PCITY          PROFIT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---------- ---------- ---------- ----------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901        Alpha      Boston          45000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902        Beta       Boston          56000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903        Beta       Chicago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904        Gamma      Chicago         51000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905        Delta      Denver          48000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906        Epsilon    Miami           51000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907        Beta       Miami           65000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908        Beta       Boston          51000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5524588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INSERT INTO Customer     			VALUES(1001,'Xiu','Boston',null);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Note that the INSERT statement could have inserted many tuples into Customer, for instance, if a whole table was inserted into Customer</a:t>
            </a:r>
          </a:p>
          <a:p>
            <a:pPr lvl="1"/>
            <a:r>
              <a:rPr lang="en-US"/>
              <a:t>We had an example of such “candidate customers” being inserted into Customer, once Good became Yes</a:t>
            </a:r>
          </a:p>
        </p:txBody>
      </p:sp>
    </p:spTree>
    <p:extLst>
      <p:ext uri="{BB962C8B-B14F-4D97-AF65-F5344CB8AC3E}">
        <p14:creationId xmlns:p14="http://schemas.microsoft.com/office/powerpoint/2010/main" val="301550710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Database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Customer and Plant after Insert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          CNAME      CCITY      P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---------- ---------- ---------- ----------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1000       Doe        Boston     901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2000       Yao        Boston     902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3000       Doe        Chicago    903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4000       Doe        Seattle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5000       Brown      Denver     903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6000       Smith      Seattle    907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7000       Yao        Chicago    904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8000       Smith      Denver     904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9000       Smith      Boston     903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1001       Xiu        Boston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endParaRPr lang="en-US" sz="1600" b="1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	P          PNAME      PCITY          PROFIT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---------- ---------- ---------- ----------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901        Alpha      Boston          45000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902        Beta       Boston          56000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903        Beta       Chicago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904        Gamma      Chicago         51000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905        Delta      Denver          48000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906        Epsilon    Miami           51000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907        Beta       Miami           65000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908        Beta       Boston          51000</a:t>
            </a:r>
            <a:br>
              <a:rPr lang="en-US" sz="1600" b="1">
                <a:latin typeface="Courier New" pitchFamily="49" charset="0"/>
                <a:cs typeface="Courier New" pitchFamily="49" charset="0"/>
              </a:rPr>
            </a:br>
            <a:r>
              <a:rPr lang="en-US" sz="1600" b="1">
                <a:latin typeface="Courier New" pitchFamily="49" charset="0"/>
                <a:cs typeface="Courier New" pitchFamily="49" charset="0"/>
              </a:rPr>
              <a:t>1001       Xiu_Plant  Boston</a:t>
            </a:r>
          </a:p>
          <a:p>
            <a:endParaRPr lang="en-US" sz="1600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5585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PL/SQL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30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PL/SQL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procedural language extension, and we will look just at an example</a:t>
            </a:r>
          </a:p>
          <a:p>
            <a:r>
              <a:rPr lang="en-US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SERVEROUTPUT ON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DECLARE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VID EMPLOYEE.ID%TYPE;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BEGIN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ID INTO VID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FROM EMPLOYEE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WHERE NAME =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Yiling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SQL%FOUND THEN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DBMS_OUTPUT.PUT_LINE('Employee with name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Yiling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has ID ' || VID);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END IF;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/</a:t>
            </a:r>
          </a:p>
          <a:p>
            <a:endParaRPr lang="en-US" dirty="0"/>
          </a:p>
          <a:p>
            <a:r>
              <a:rPr lang="en-US" dirty="0"/>
              <a:t>This will print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Employee with name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Yiling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 has ID 0000000003</a:t>
            </a:r>
          </a:p>
        </p:txBody>
      </p:sp>
    </p:spTree>
    <p:extLst>
      <p:ext uri="{BB962C8B-B14F-4D97-AF65-F5344CB8AC3E}">
        <p14:creationId xmlns:p14="http://schemas.microsoft.com/office/powerpoint/2010/main" val="423321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  <a:br>
              <a:rPr lang="en-US" dirty="0"/>
            </a:br>
            <a:r>
              <a:rPr lang="en-US" dirty="0"/>
              <a:t> (Not All of Them Always Implemented)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INTERSECT ALL, </a:t>
            </a:r>
            <a:r>
              <a:rPr lang="en-US" b="1" i="1" dirty="0">
                <a:solidFill>
                  <a:srgbClr val="FC0128"/>
                </a:solidFill>
              </a:rPr>
              <a:t>duplicates are not removed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INTERSECT ALL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S;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element appears with the cardinality that is min(cardinality in R, cardinality in S)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1430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276600" y="3200400"/>
          <a:ext cx="1896534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172200" y="3200400"/>
          <a:ext cx="1896534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Programs Interacting With 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988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275AE-F936-4668-B0C0-45EDB6EB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vs.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EDB38-CE2C-436C-BA74-B1175105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DBMS (at our level) </a:t>
            </a:r>
          </a:p>
          <a:p>
            <a:pPr lvl="1"/>
            <a:r>
              <a:rPr lang="en-US" dirty="0"/>
              <a:t>knows what tables are</a:t>
            </a:r>
          </a:p>
          <a:p>
            <a:pPr lvl="1"/>
            <a:r>
              <a:rPr lang="en-US" dirty="0"/>
              <a:t>does not know what files are</a:t>
            </a:r>
          </a:p>
          <a:p>
            <a:r>
              <a:rPr lang="en-US" dirty="0"/>
              <a:t>A Programming Language</a:t>
            </a:r>
          </a:p>
          <a:p>
            <a:pPr lvl="1"/>
            <a:r>
              <a:rPr lang="en-US" dirty="0"/>
              <a:t>does not know what tables are</a:t>
            </a:r>
          </a:p>
          <a:p>
            <a:pPr lvl="1"/>
            <a:r>
              <a:rPr lang="en-US" dirty="0"/>
              <a:t>knows what files are</a:t>
            </a:r>
          </a:p>
          <a:p>
            <a:r>
              <a:rPr lang="en-US" dirty="0"/>
              <a:t>An API or an interface of some sort is provided so</a:t>
            </a:r>
          </a:p>
          <a:p>
            <a:pPr lvl="1"/>
            <a:r>
              <a:rPr lang="en-US" dirty="0"/>
              <a:t>that a program works on local variables or files</a:t>
            </a:r>
          </a:p>
          <a:p>
            <a:pPr lvl="1"/>
            <a:r>
              <a:rPr lang="en-US" dirty="0"/>
              <a:t>appropriate calls are made to tell the DBMS how the queries/changes to the local variables are to be translated into SQL (or SQL-like) statements that the DBMS understands</a:t>
            </a:r>
          </a:p>
          <a:p>
            <a:r>
              <a:rPr lang="en-US" dirty="0"/>
              <a:t>We will very briefly look at a simple example, highlighting </a:t>
            </a:r>
            <a:r>
              <a:rPr lang="en-US"/>
              <a:t>the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3613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Embedded In A Host Language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You go to an ATM to withdraw some money</a:t>
            </a:r>
          </a:p>
          <a:p>
            <a:pPr lvl="1"/>
            <a:r>
              <a:rPr lang="en-US" dirty="0"/>
              <a:t>You swipe your card, something (a program, not a relational database) reads it</a:t>
            </a:r>
          </a:p>
          <a:p>
            <a:pPr lvl="1"/>
            <a:r>
              <a:rPr lang="en-US" dirty="0"/>
              <a:t>You punch in your PIN, a program reads it</a:t>
            </a:r>
          </a:p>
          <a:p>
            <a:pPr lvl="1"/>
            <a:r>
              <a:rPr lang="en-US" dirty="0"/>
              <a:t>The program talks to a relational database to see if things match, assume that they do</a:t>
            </a:r>
          </a:p>
          <a:p>
            <a:pPr lvl="1"/>
            <a:r>
              <a:rPr lang="en-US" dirty="0"/>
              <a:t>You ask for a balance, a program reads what you punched and formulates a query to a relational database and understands the answer and shows you on the screen</a:t>
            </a:r>
          </a:p>
          <a:p>
            <a:pPr lvl="1"/>
            <a:r>
              <a:rPr lang="en-US" dirty="0"/>
              <a:t>You want to withdraw money, a program formulates a request to the relational database to update your account</a:t>
            </a:r>
          </a:p>
          <a:p>
            <a:pPr lvl="1"/>
            <a:r>
              <a:rPr lang="en-US" dirty="0"/>
              <a:t>. . .</a:t>
            </a:r>
          </a:p>
          <a:p>
            <a:r>
              <a:rPr lang="en-US" dirty="0"/>
              <a:t>You need to have an interface between a programming language and SQL, such as</a:t>
            </a:r>
          </a:p>
          <a:p>
            <a:r>
              <a:rPr lang="en-US" dirty="0"/>
              <a:t>Embedded SQL</a:t>
            </a:r>
          </a:p>
          <a:p>
            <a:r>
              <a:rPr lang="en-US" dirty="0"/>
              <a:t>Java Database Connectivity (</a:t>
            </a:r>
            <a:r>
              <a:rPr lang="en-US" dirty="0" err="1"/>
              <a:t>JDBC</a:t>
            </a:r>
            <a:r>
              <a:rPr lang="en-US" dirty="0"/>
              <a:t>) API</a:t>
            </a:r>
          </a:p>
        </p:txBody>
      </p:sp>
    </p:spTree>
    <p:extLst>
      <p:ext uri="{BB962C8B-B14F-4D97-AF65-F5344CB8AC3E}">
        <p14:creationId xmlns:p14="http://schemas.microsoft.com/office/powerpoint/2010/main" val="50057854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Embedded in A Host Language 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Sometimes, we need to interact with the database from programs written in another host language</a:t>
            </a:r>
          </a:p>
          <a:p>
            <a:r>
              <a:rPr lang="en-US" dirty="0"/>
              <a:t>The advantage of this is that we are able to use the structure of the database, its layers, indices, etc</a:t>
            </a:r>
          </a:p>
          <a:p>
            <a:r>
              <a:rPr lang="en-US" dirty="0"/>
              <a:t>The disadvantage is, the host language does not understand the concepts of relations, tuples, etc</a:t>
            </a:r>
          </a:p>
          <a:p>
            <a:r>
              <a:rPr lang="en-US" dirty="0"/>
              <a:t>We use a version of SQL, called Embedded SQL, for such interactions</a:t>
            </a:r>
          </a:p>
          <a:p>
            <a:r>
              <a:rPr lang="en-US" dirty="0"/>
              <a:t>We concentrate on static embedded SQL</a:t>
            </a:r>
          </a:p>
          <a:p>
            <a:r>
              <a:rPr lang="en-US" dirty="0"/>
              <a:t>We just sketch this very briefly</a:t>
            </a:r>
          </a:p>
        </p:txBody>
      </p:sp>
    </p:spTree>
    <p:extLst>
      <p:ext uri="{BB962C8B-B14F-4D97-AF65-F5344CB8AC3E}">
        <p14:creationId xmlns:p14="http://schemas.microsoft.com/office/powerpoint/2010/main" val="1256375934"/>
      </p:ext>
    </p:extLst>
  </p:cSld>
  <p:clrMapOvr>
    <a:masterClrMapping/>
  </p:clrMapOvr>
  <p:transition xmlns:p14="http://schemas.microsoft.com/office/powerpoint/2010/main"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Commands As Procedure Calls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commands in host languages, could at a gross level be considered procedure calls</a:t>
            </a:r>
          </a:p>
          <a:p>
            <a:r>
              <a:rPr lang="en-US" dirty="0"/>
              <a:t>ANSI standard specified Embedded SQL for some programming languages only</a:t>
            </a:r>
          </a:p>
          <a:p>
            <a:r>
              <a:rPr lang="en-US" dirty="0"/>
              <a:t>There are two main types of operations:</a:t>
            </a:r>
          </a:p>
          <a:p>
            <a:pPr lvl="1"/>
            <a:r>
              <a:rPr lang="en-US" dirty="0"/>
              <a:t>Those working on a tuple</a:t>
            </a:r>
          </a:p>
          <a:p>
            <a:pPr lvl="1"/>
            <a:r>
              <a:rPr lang="en-US" dirty="0"/>
              <a:t>Those working on a relation</a:t>
            </a:r>
          </a:p>
        </p:txBody>
      </p:sp>
    </p:spTree>
    <p:extLst>
      <p:ext uri="{BB962C8B-B14F-4D97-AF65-F5344CB8AC3E}">
        <p14:creationId xmlns:p14="http://schemas.microsoft.com/office/powerpoint/2010/main" val="1982432630"/>
      </p:ext>
    </p:extLst>
  </p:cSld>
  <p:clrMapOvr>
    <a:masterClrMapping/>
  </p:clrMapOvr>
  <p:transition xmlns:p14="http://schemas.microsoft.com/office/powerpoint/2010/main"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Variables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Variables in the host language that are used to communicate with the SQL module must be declared as such </a:t>
            </a:r>
          </a:p>
          <a:p>
            <a:r>
              <a:rPr lang="en-US" dirty="0"/>
              <a:t>Assuming we want to act on the relation plants, we would write in our host program something similar to:</a:t>
            </a:r>
          </a:p>
          <a:p>
            <a:pPr lvl="1"/>
            <a:r>
              <a:rPr lang="en-US" dirty="0">
                <a:solidFill>
                  <a:srgbClr val="00AE00"/>
                </a:solidFill>
              </a:rPr>
              <a:t>EXEC SQL BEGIN DECLARE SECTION;</a:t>
            </a:r>
            <a:br>
              <a:rPr lang="en-US" dirty="0">
                <a:solidFill>
                  <a:srgbClr val="00AE00"/>
                </a:solidFill>
              </a:rPr>
            </a:br>
            <a:r>
              <a:rPr lang="en-US" dirty="0">
                <a:solidFill>
                  <a:srgbClr val="00AE00"/>
                </a:solidFill>
              </a:rPr>
              <a:t>VAR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Plant: INTEGER;</a:t>
            </a:r>
            <a:br>
              <a:rPr lang="en-US" dirty="0"/>
            </a:br>
            <a:r>
              <a:rPr lang="en-US" dirty="0"/>
              <a:t>Plantname: ...;</a:t>
            </a:r>
            <a:br>
              <a:rPr lang="en-US" dirty="0"/>
            </a:br>
            <a:r>
              <a:rPr lang="en-US" dirty="0"/>
              <a:t>Plantcity: ...;</a:t>
            </a:r>
            <a:br>
              <a:rPr lang="en-US" dirty="0"/>
            </a:br>
            <a:r>
              <a:rPr lang="en-US" dirty="0"/>
              <a:t>Plantprofit: ...;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EXEC SQL END DECLARE SECTION;</a:t>
            </a:r>
          </a:p>
        </p:txBody>
      </p:sp>
    </p:spTree>
    <p:extLst>
      <p:ext uri="{BB962C8B-B14F-4D97-AF65-F5344CB8AC3E}">
        <p14:creationId xmlns:p14="http://schemas.microsoft.com/office/powerpoint/2010/main" val="2916398082"/>
      </p:ext>
    </p:extLst>
  </p:cSld>
  <p:clrMapOvr>
    <a:masterClrMapping/>
  </p:clrMapOvr>
  <p:transition xmlns:p14="http://schemas.microsoft.com/office/powerpoint/2010/main"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Fragment of a Host Program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write the following program fragment in our host program (note ''</a:t>
            </a:r>
            <a:r>
              <a:rPr lang="en-US" dirty="0">
                <a:solidFill>
                  <a:srgbClr val="FC0128"/>
                </a:solidFill>
              </a:rPr>
              <a:t>:</a:t>
            </a:r>
            <a:r>
              <a:rPr lang="en-US" dirty="0"/>
              <a:t>'' before variable name):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EXEC SQL SELECT </a:t>
            </a:r>
            <a:r>
              <a:rPr lang="en-US" dirty="0"/>
              <a:t>P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</a:t>
            </a:r>
            <a:r>
              <a:rPr lang="en-US" dirty="0">
                <a:solidFill>
                  <a:srgbClr val="FC0128"/>
                </a:solidFill>
              </a:rPr>
              <a:t>:Plant</a:t>
            </a:r>
            <a:br>
              <a:rPr lang="en-US" dirty="0">
                <a:solidFill>
                  <a:srgbClr val="FC0128"/>
                </a:solidFill>
              </a:rPr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Profit = :Plantprofit;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after Plantprofit is set to a correct value in the host program</a:t>
            </a:r>
          </a:p>
          <a:p>
            <a:pPr lvl="1"/>
            <a:endParaRPr lang="en-US" dirty="0"/>
          </a:p>
          <a:p>
            <a:r>
              <a:rPr lang="en-US" dirty="0"/>
              <a:t>We could also write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EXEC SQL INSERT INTO </a:t>
            </a:r>
            <a:r>
              <a:rPr lang="en-US" dirty="0"/>
              <a:t>Plant</a:t>
            </a:r>
            <a:br>
              <a:rPr lang="en-US" dirty="0"/>
            </a:br>
            <a:r>
              <a:rPr lang="en-US" dirty="0"/>
              <a:t>VALUES</a:t>
            </a:r>
            <a:r>
              <a:rPr lang="en-US" dirty="0">
                <a:solidFill>
                  <a:srgbClr val="FC0128"/>
                </a:solidFill>
              </a:rPr>
              <a:t>(:Plant, :Plantname,</a:t>
            </a:r>
            <a:br>
              <a:rPr lang="en-US" dirty="0">
                <a:solidFill>
                  <a:srgbClr val="FC0128"/>
                </a:solidFill>
              </a:rPr>
            </a:br>
            <a:r>
              <a:rPr lang="en-US" dirty="0">
                <a:solidFill>
                  <a:srgbClr val="FC0128"/>
                </a:solidFill>
              </a:rPr>
              <a:t>:Plantcity, :Plantprofit</a:t>
            </a:r>
            <a:r>
              <a:rPr lang="en-US" dirty="0"/>
              <a:t>);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r>
              <a:rPr lang="en-US" dirty="0"/>
              <a:t>	after Plant, Plantname, Plantcity, Plantprofit are set to correct values in the host program</a:t>
            </a:r>
          </a:p>
        </p:txBody>
      </p:sp>
    </p:spTree>
    <p:extLst>
      <p:ext uri="{BB962C8B-B14F-4D97-AF65-F5344CB8AC3E}">
        <p14:creationId xmlns:p14="http://schemas.microsoft.com/office/powerpoint/2010/main" val="530783918"/>
      </p:ext>
    </p:extLst>
  </p:cSld>
  <p:clrMapOvr>
    <a:masterClrMapping/>
  </p:clrMapOvr>
  <p:transition xmlns:p14="http://schemas.microsoft.com/office/powerpoint/2010/main"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NULLS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 value inserted or retrieved will be NULL</a:t>
            </a:r>
          </a:p>
          <a:p>
            <a:r>
              <a:rPr lang="en-US" dirty="0"/>
              <a:t> However host language does not know how the database is coding NULLs. </a:t>
            </a:r>
          </a:p>
          <a:p>
            <a:r>
              <a:rPr lang="en-US" dirty="0"/>
              <a:t>It is possible to use special indicator variables to indicate that the value is actually NULL</a:t>
            </a:r>
          </a:p>
          <a:p>
            <a:pPr lvl="1"/>
            <a:r>
              <a:rPr lang="en-US" dirty="0">
                <a:solidFill>
                  <a:srgbClr val="00AE00"/>
                </a:solidFill>
              </a:rPr>
              <a:t>EXEC SQL SELECT </a:t>
            </a:r>
            <a:r>
              <a:rPr lang="en-US" dirty="0"/>
              <a:t>profit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:Plantprofit </a:t>
            </a:r>
            <a:r>
              <a:rPr lang="en-US" dirty="0">
                <a:solidFill>
                  <a:srgbClr val="FC0128"/>
                </a:solidFill>
              </a:rPr>
              <a:t>INDICATOR</a:t>
            </a:r>
            <a:r>
              <a:rPr lang="en-US" dirty="0"/>
              <a:t> :Ind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 = 75;</a:t>
            </a:r>
          </a:p>
          <a:p>
            <a:r>
              <a:rPr lang="en-US" dirty="0"/>
              <a:t>Here if host language variable Ind is negative, it means that Plantprofit does not contain an actual value, but NULL was returned by the SQL system</a:t>
            </a:r>
          </a:p>
        </p:txBody>
      </p:sp>
    </p:spTree>
    <p:extLst>
      <p:ext uri="{BB962C8B-B14F-4D97-AF65-F5344CB8AC3E}">
        <p14:creationId xmlns:p14="http://schemas.microsoft.com/office/powerpoint/2010/main" val="4152154478"/>
      </p:ext>
    </p:extLst>
  </p:cSld>
  <p:clrMapOvr>
    <a:masterClrMapping/>
  </p:clrMapOvr>
  <p:transition xmlns:p14="http://schemas.microsoft.com/office/powerpoint/2010/main"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Codes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part of the declaration section, a variable, generally referred to as </a:t>
            </a:r>
            <a:r>
              <a:rPr lang="en-US" b="1" i="1" dirty="0">
                <a:solidFill>
                  <a:srgbClr val="FC0128"/>
                </a:solidFill>
              </a:rPr>
              <a:t>SQLCODE</a:t>
            </a:r>
            <a:r>
              <a:rPr lang="en-US" dirty="0"/>
              <a:t>, must be declared</a:t>
            </a:r>
          </a:p>
          <a:p>
            <a:r>
              <a:rPr lang="en-US" dirty="0"/>
              <a:t>It is set by SQL to indicate whether the operation was successful, and if not what kind of problems may have occurred</a:t>
            </a:r>
          </a:p>
        </p:txBody>
      </p:sp>
    </p:spTree>
    <p:extLst>
      <p:ext uri="{BB962C8B-B14F-4D97-AF65-F5344CB8AC3E}">
        <p14:creationId xmlns:p14="http://schemas.microsoft.com/office/powerpoint/2010/main" val="2001386800"/>
      </p:ext>
    </p:extLst>
  </p:cSld>
  <p:clrMapOvr>
    <a:masterClrMapping/>
  </p:clrMapOvr>
  <p:transition xmlns:p14="http://schemas.microsoft.com/office/powerpoint/2010/main"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Sets Of Tuples (Relations)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handle a relation in a host language, we need a looping mechanism that would allow us to go through it a tuple at a time  </a:t>
            </a:r>
          </a:p>
          <a:p>
            <a:pPr lvl="1"/>
            <a:r>
              <a:rPr lang="en-US" dirty="0"/>
              <a:t>We have seen before how to handle a tuple at a time.</a:t>
            </a:r>
          </a:p>
          <a:p>
            <a:r>
              <a:rPr lang="en-US" dirty="0"/>
              <a:t>The mechanism for handling relations is referred to as </a:t>
            </a:r>
            <a:r>
              <a:rPr lang="en-US" dirty="0">
                <a:solidFill>
                  <a:srgbClr val="FC0128"/>
                </a:solidFill>
              </a:rPr>
              <a:t>CURSOR</a:t>
            </a:r>
          </a:p>
        </p:txBody>
      </p:sp>
    </p:spTree>
    <p:extLst>
      <p:ext uri="{BB962C8B-B14F-4D97-AF65-F5344CB8AC3E}">
        <p14:creationId xmlns:p14="http://schemas.microsoft.com/office/powerpoint/2010/main" val="341591846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Database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describe the language by means of a toy database dealing with orders for a single product that are supplied to customers by plants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is chosen so that</a:t>
            </a:r>
          </a:p>
          <a:p>
            <a:pPr lvl="1"/>
            <a:r>
              <a:rPr lang="en-US" dirty="0"/>
              <a:t>It is small</a:t>
            </a:r>
          </a:p>
          <a:p>
            <a:pPr lvl="1"/>
            <a:r>
              <a:rPr lang="en-US" dirty="0"/>
              <a:t>Sufficiently rich to learn SQL</a:t>
            </a:r>
          </a:p>
          <a:p>
            <a:pPr lvl="1"/>
            <a:r>
              <a:rPr lang="en-US" dirty="0"/>
              <a:t>Therefore, a little artificial, but this does not matter</a:t>
            </a:r>
          </a:p>
          <a:p>
            <a:pPr lvl="1"/>
            <a:endParaRPr lang="en-US" dirty="0"/>
          </a:p>
          <a:p>
            <a:r>
              <a:rPr lang="en-US" dirty="0"/>
              <a:t>Sample database: </a:t>
            </a:r>
            <a:r>
              <a:rPr lang="en-US" b="1" i="1" dirty="0">
                <a:solidFill>
                  <a:srgbClr val="FF0000"/>
                </a:solidFill>
              </a:rPr>
              <a:t>PlantCustomerInvoice.mdb</a:t>
            </a:r>
            <a:r>
              <a:rPr lang="en-US" dirty="0"/>
              <a:t> in Microsoft Access Database Examples for this unit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CURSOR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DECLARE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CURSOR</a:t>
            </a:r>
            <a:r>
              <a:rPr lang="en-US" dirty="0"/>
              <a:t>, in a way similar to defining a query</a:t>
            </a:r>
          </a:p>
          <a:p>
            <a:pPr lvl="1"/>
            <a:r>
              <a:rPr lang="en-US" dirty="0"/>
              <a:t>As a consequence, the relation is defined, but is not computed</a:t>
            </a:r>
          </a:p>
          <a:p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CURSOR </a:t>
            </a:r>
          </a:p>
          <a:p>
            <a:pPr lvl="1"/>
            <a:r>
              <a:rPr lang="en-US" dirty="0"/>
              <a:t>The relation is now computed, but is not accessible.</a:t>
            </a:r>
          </a:p>
          <a:p>
            <a:r>
              <a:rPr lang="en-US" dirty="0">
                <a:solidFill>
                  <a:srgbClr val="FF0000"/>
                </a:solidFill>
              </a:rPr>
              <a:t>FETCH CURSOR </a:t>
            </a:r>
            <a:r>
              <a:rPr lang="en-US" dirty="0"/>
              <a:t>is executed in order to get a tuple</a:t>
            </a:r>
          </a:p>
          <a:p>
            <a:pPr lvl="1"/>
            <a:r>
              <a:rPr lang="en-US" dirty="0"/>
              <a:t>This is repeated, until all tuples are processed</a:t>
            </a:r>
          </a:p>
          <a:p>
            <a:pPr lvl="1"/>
            <a:r>
              <a:rPr lang="en-US" dirty="0"/>
              <a:t>The current tuple is referred to as </a:t>
            </a:r>
            <a:r>
              <a:rPr lang="en-US" dirty="0">
                <a:solidFill>
                  <a:srgbClr val="FF0000"/>
                </a:solidFill>
              </a:rPr>
              <a:t>CURRENT</a:t>
            </a:r>
          </a:p>
          <a:p>
            <a:pPr lvl="1"/>
            <a:r>
              <a:rPr lang="en-US" dirty="0"/>
              <a:t>Of course, some condition must be checked to make sure there are still tuples to be processed. </a:t>
            </a:r>
            <a:r>
              <a:rPr lang="en-US" dirty="0">
                <a:solidFill>
                  <a:srgbClr val="FF0000"/>
                </a:solidFill>
              </a:rPr>
              <a:t>SQLCODE</a:t>
            </a:r>
            <a:r>
              <a:rPr lang="en-US" dirty="0"/>
              <a:t> is used for this</a:t>
            </a:r>
          </a:p>
          <a:p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CURSOR</a:t>
            </a:r>
          </a:p>
          <a:p>
            <a:pPr lvl="1"/>
            <a:r>
              <a:rPr lang="en-US" dirty="0"/>
              <a:t>Delete the relation</a:t>
            </a:r>
          </a:p>
        </p:txBody>
      </p:sp>
    </p:spTree>
    <p:extLst>
      <p:ext uri="{BB962C8B-B14F-4D97-AF65-F5344CB8AC3E}">
        <p14:creationId xmlns:p14="http://schemas.microsoft.com/office/powerpoint/2010/main" val="3319469659"/>
      </p:ext>
    </p:extLst>
  </p:cSld>
  <p:clrMapOvr>
    <a:masterClrMapping/>
  </p:clrMapOvr>
  <p:transition xmlns:p14="http://schemas.microsoft.com/office/powerpoint/2010/main"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Using A CURSOR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the profit of all plants in Miami by 10%, if the profit is less than 0.1. This is what is written in the host, non-SQL, program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sz="1800" dirty="0"/>
              <a:t>Plantcity:='Miami';</a:t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EXEC SQL DECLARE CURSOR </a:t>
            </a:r>
            <a:r>
              <a:rPr lang="en-US" sz="1800" dirty="0"/>
              <a:t>Todo </a:t>
            </a:r>
            <a:r>
              <a:rPr lang="en-US" sz="1800" dirty="0">
                <a:solidFill>
                  <a:srgbClr val="00AE00"/>
                </a:solidFill>
              </a:rPr>
              <a:t>AS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SELECT</a:t>
            </a:r>
            <a:r>
              <a:rPr lang="en-US" sz="1800" dirty="0"/>
              <a:t> *</a:t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FROM</a:t>
            </a:r>
            <a:r>
              <a:rPr lang="en-US" sz="1800" dirty="0"/>
              <a:t> Plant</a:t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WHERE CITY </a:t>
            </a:r>
            <a:r>
              <a:rPr lang="en-US" sz="1800" dirty="0"/>
              <a:t>= :Plantcity;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EXEC SQL OPEN CURSOR </a:t>
            </a:r>
            <a:r>
              <a:rPr lang="en-US" sz="1800" dirty="0"/>
              <a:t>Todo;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WHILE SQLCODE </a:t>
            </a:r>
            <a:r>
              <a:rPr lang="en-US" sz="1800" dirty="0"/>
              <a:t>= 0 </a:t>
            </a:r>
            <a:r>
              <a:rPr lang="en-US" sz="1800" dirty="0">
                <a:solidFill>
                  <a:srgbClr val="00AE00"/>
                </a:solidFill>
              </a:rPr>
              <a:t>DO</a:t>
            </a:r>
            <a:br>
              <a:rPr lang="en-US" sz="1800" dirty="0">
                <a:solidFill>
                  <a:srgbClr val="00AE00"/>
                </a:solidFill>
              </a:rPr>
            </a:br>
            <a:r>
              <a:rPr lang="en-US" sz="1800" dirty="0">
                <a:solidFill>
                  <a:srgbClr val="00AE00"/>
                </a:solidFill>
              </a:rPr>
              <a:t>BEGIN</a:t>
            </a:r>
            <a:br>
              <a:rPr lang="en-US" sz="1800" dirty="0">
                <a:solidFill>
                  <a:srgbClr val="00AE00"/>
                </a:solidFill>
              </a:rPr>
            </a:br>
            <a:r>
              <a:rPr lang="en-US" sz="1800" dirty="0">
                <a:solidFill>
                  <a:srgbClr val="00AE00"/>
                </a:solidFill>
              </a:rPr>
              <a:t>   EXEC SQL FETCH</a:t>
            </a:r>
            <a:r>
              <a:rPr lang="en-US" sz="1800" dirty="0"/>
              <a:t> Todo</a:t>
            </a:r>
            <a:br>
              <a:rPr lang="en-US" sz="1800" dirty="0"/>
            </a:br>
            <a:r>
              <a:rPr lang="en-US" sz="1800" dirty="0"/>
              <a:t>   </a:t>
            </a:r>
            <a:r>
              <a:rPr lang="en-US" sz="1800" dirty="0">
                <a:solidFill>
                  <a:srgbClr val="00AE00"/>
                </a:solidFill>
              </a:rPr>
              <a:t>INTO</a:t>
            </a:r>
            <a:r>
              <a:rPr lang="en-US" sz="1800" dirty="0"/>
              <a:t> :Plant, :Plantname,</a:t>
            </a:r>
            <a:br>
              <a:rPr lang="en-US" sz="1800" dirty="0"/>
            </a:br>
            <a:r>
              <a:rPr lang="en-US" sz="1800" dirty="0"/>
              <a:t>   :Plantcity, :Plantprofit;</a:t>
            </a:r>
            <a:br>
              <a:rPr lang="en-US" sz="1800" dirty="0"/>
            </a:br>
            <a:r>
              <a:rPr lang="en-US" sz="1800" dirty="0"/>
              <a:t>   </a:t>
            </a:r>
            <a:r>
              <a:rPr lang="en-US" sz="1800" dirty="0">
                <a:solidFill>
                  <a:srgbClr val="00AE00"/>
                </a:solidFill>
              </a:rPr>
              <a:t>IF</a:t>
            </a:r>
            <a:r>
              <a:rPr lang="en-US" sz="1800" dirty="0"/>
              <a:t> :Plantprofit &lt; 0.1 </a:t>
            </a:r>
            <a:r>
              <a:rPr lang="en-US" sz="1800" dirty="0">
                <a:solidFill>
                  <a:srgbClr val="00AE00"/>
                </a:solidFill>
              </a:rPr>
              <a:t>THEN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      EXEC SQL UPDATE </a:t>
            </a:r>
            <a:r>
              <a:rPr lang="en-US" sz="1800" dirty="0"/>
              <a:t>Plant</a:t>
            </a:r>
            <a:br>
              <a:rPr lang="en-US" sz="1800" dirty="0"/>
            </a:br>
            <a:r>
              <a:rPr lang="en-US" sz="1800" dirty="0"/>
              <a:t>      </a:t>
            </a:r>
            <a:r>
              <a:rPr lang="en-US" sz="1800" dirty="0">
                <a:solidFill>
                  <a:srgbClr val="00AE00"/>
                </a:solidFill>
              </a:rPr>
              <a:t>SET</a:t>
            </a:r>
            <a:r>
              <a:rPr lang="en-US" sz="1800" dirty="0"/>
              <a:t> Profit = Profit*1.1</a:t>
            </a:r>
            <a:br>
              <a:rPr lang="en-US" sz="1800" dirty="0"/>
            </a:br>
            <a:r>
              <a:rPr lang="en-US" sz="1800" dirty="0"/>
              <a:t>      </a:t>
            </a:r>
            <a:r>
              <a:rPr lang="en-US" sz="1800" dirty="0">
                <a:solidFill>
                  <a:srgbClr val="00AE00"/>
                </a:solidFill>
              </a:rPr>
              <a:t>WHERE CURRENT OF </a:t>
            </a:r>
            <a:r>
              <a:rPr lang="en-US" sz="1800" dirty="0"/>
              <a:t>Todo</a:t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END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00AE00"/>
                </a:solidFill>
              </a:rPr>
              <a:t>EXEC SQL CLOSE CURSOR </a:t>
            </a:r>
            <a:r>
              <a:rPr lang="en-US" sz="1800" dirty="0"/>
              <a:t>Todo;</a:t>
            </a:r>
          </a:p>
        </p:txBody>
      </p:sp>
    </p:spTree>
    <p:extLst>
      <p:ext uri="{BB962C8B-B14F-4D97-AF65-F5344CB8AC3E}">
        <p14:creationId xmlns:p14="http://schemas.microsoft.com/office/powerpoint/2010/main" val="768304515"/>
      </p:ext>
    </p:extLst>
  </p:cSld>
  <p:clrMapOvr>
    <a:masterClrMapping/>
  </p:clrMapOvr>
  <p:transition xmlns:p14="http://schemas.microsoft.com/office/powerpoint/2010/main"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Embedded SQL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described embedded SQL was static</a:t>
            </a:r>
          </a:p>
          <a:p>
            <a:r>
              <a:rPr lang="en-US" dirty="0"/>
              <a:t>The queries were fully specified (the relations, the columns, etc.), therefore they could be preprocessed before the program started executing</a:t>
            </a:r>
          </a:p>
          <a:p>
            <a:r>
              <a:rPr lang="en-US" dirty="0"/>
              <a:t>Dynamic embedded SQL allows submission during execution of strings to SQL, which are interpreted and executed</a:t>
            </a:r>
          </a:p>
          <a:p>
            <a:r>
              <a:rPr lang="en-US" dirty="0"/>
              <a:t>Useful when program execution can “take many different paths”</a:t>
            </a:r>
          </a:p>
          <a:p>
            <a:r>
              <a:rPr lang="en-US" dirty="0"/>
              <a:t>Useful to allow users to submit spontaneous queries during execution of the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49655"/>
      </p:ext>
    </p:extLst>
  </p:cSld>
  <p:clrMapOvr>
    <a:masterClrMapping/>
  </p:clrMapOvr>
  <p:transition xmlns:p14="http://schemas.microsoft.com/office/powerpoint/2010/main"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Embedded SQL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x is a string variable in your host language</a:t>
            </a:r>
          </a:p>
          <a:p>
            <a:r>
              <a:rPr lang="en-US" dirty="0"/>
              <a:t>Put in x a string that is an SQL statement</a:t>
            </a:r>
          </a:p>
          <a:p>
            <a:r>
              <a:rPr lang="en-US" dirty="0">
                <a:solidFill>
                  <a:srgbClr val="00AE00"/>
                </a:solidFill>
              </a:rPr>
              <a:t>EXEC SQL PREPARE </a:t>
            </a:r>
            <a:r>
              <a:rPr lang="en-US" dirty="0"/>
              <a:t>y from :x ;</a:t>
            </a:r>
          </a:p>
          <a:p>
            <a:pPr lvl="1"/>
            <a:r>
              <a:rPr lang="en-US" dirty="0"/>
              <a:t>The string is parsed and compiled and the result put in y, so that the SQL statement is understood and ready to be submitted</a:t>
            </a:r>
          </a:p>
          <a:p>
            <a:r>
              <a:rPr lang="en-US" dirty="0">
                <a:solidFill>
                  <a:srgbClr val="00AE00"/>
                </a:solidFill>
              </a:rPr>
              <a:t>EXEC SQL EXECUTE </a:t>
            </a:r>
            <a:r>
              <a:rPr lang="en-US" dirty="0"/>
              <a:t>y</a:t>
            </a:r>
          </a:p>
          <a:p>
            <a:pPr lvl="1"/>
            <a:r>
              <a:rPr lang="en-US" dirty="0"/>
              <a:t>Execute this SQL statement</a:t>
            </a:r>
          </a:p>
          <a:p>
            <a:r>
              <a:rPr lang="en-US" dirty="0">
                <a:solidFill>
                  <a:srgbClr val="00AE00"/>
                </a:solidFill>
              </a:rPr>
              <a:t>EXEC SQL EXECUTE IMMEDIATE </a:t>
            </a:r>
            <a:r>
              <a:rPr lang="en-US" dirty="0"/>
              <a:t>:x ;</a:t>
            </a:r>
          </a:p>
          <a:p>
            <a:pPr lvl="1"/>
            <a:r>
              <a:rPr lang="en-US" dirty="0"/>
              <a:t>This combines both statements above</a:t>
            </a:r>
          </a:p>
          <a:p>
            <a:pPr lvl="1"/>
            <a:r>
              <a:rPr lang="en-US" dirty="0"/>
              <a:t>Good if the statement is executed once only, otherwise, unnecessarily parsing and compiling are repeated for each query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7876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72BCE-DC2F-4E51-9616-B7A30611B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 Database Connectivity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D28080-55B2-4D89-B536-776145C2E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456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99CED-8628-47D9-80B4-1AFC6687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3E15A-FD54-454F-AD03-E21C0747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 API to connect to Oracle DBMS from Java</a:t>
            </a:r>
          </a:p>
          <a:p>
            <a:r>
              <a:rPr lang="en-US" dirty="0"/>
              <a:t>This is possible also for some other Database Management Systems</a:t>
            </a:r>
          </a:p>
          <a:p>
            <a:r>
              <a:rPr lang="en-US" dirty="0"/>
              <a:t>We will not go over that </a:t>
            </a:r>
            <a:r>
              <a:rPr lang="en-US"/>
              <a:t>but you </a:t>
            </a:r>
            <a:r>
              <a:rPr lang="en-US" dirty="0"/>
              <a:t>can look at an example (which will not be discussed) in Extras</a:t>
            </a:r>
          </a:p>
        </p:txBody>
      </p:sp>
    </p:spTree>
    <p:extLst>
      <p:ext uri="{BB962C8B-B14F-4D97-AF65-F5344CB8AC3E}">
        <p14:creationId xmlns:p14="http://schemas.microsoft.com/office/powerpoint/2010/main" val="186890645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 Calculus vs. Relational Algebra</a:t>
            </a:r>
          </a:p>
        </p:txBody>
      </p:sp>
      <p:sp>
        <p:nvSpPr>
          <p:cNvPr id="20173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0668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Basic Predicate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very important conceptually but very rarely covered in Database Systems classes</a:t>
            </a:r>
          </a:p>
          <a:p>
            <a:r>
              <a:rPr lang="en-US" dirty="0"/>
              <a:t>We will learn why the operation of division was so difficult to implement and we used double negations (implemented sometimes as double MINUS)</a:t>
            </a:r>
          </a:p>
          <a:p>
            <a:r>
              <a:rPr lang="en-US" dirty="0"/>
              <a:t>To remind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means the set of all </a:t>
            </a:r>
            <a:r>
              <a:rPr lang="en-US" i="1" dirty="0"/>
              <a:t>y</a:t>
            </a:r>
            <a:r>
              <a:rPr lang="en-US" dirty="0"/>
              <a:t> for which there exists an </a:t>
            </a:r>
            <a:r>
              <a:rPr lang="en-US" i="1" dirty="0"/>
              <a:t>x</a:t>
            </a:r>
            <a:r>
              <a:rPr lang="en-US" dirty="0"/>
              <a:t> such that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is true</a:t>
            </a:r>
          </a:p>
          <a:p>
            <a:r>
              <a:rPr lang="en-US" dirty="0"/>
              <a:t>To remind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means the set of all </a:t>
            </a:r>
            <a:r>
              <a:rPr lang="en-US" i="1" dirty="0"/>
              <a:t>y</a:t>
            </a:r>
            <a:r>
              <a:rPr lang="en-US" dirty="0"/>
              <a:t> for which for all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is true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23257"/>
              </p:ext>
            </p:extLst>
          </p:nvPr>
        </p:nvGraphicFramePr>
        <p:xfrm>
          <a:off x="2743200" y="3429000"/>
          <a:ext cx="3421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85"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429000"/>
                        <a:ext cx="3421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38872"/>
              </p:ext>
            </p:extLst>
          </p:nvPr>
        </p:nvGraphicFramePr>
        <p:xfrm>
          <a:off x="2657476" y="5389685"/>
          <a:ext cx="35067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86" name="Equation" r:id="rId5" imgW="1041120" imgH="203040" progId="Equation.DSMT4">
                  <p:embed/>
                </p:oleObj>
              </mc:Choice>
              <mc:Fallback>
                <p:oleObj name="Equation" r:id="rId5" imgW="10411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7476" y="5389685"/>
                        <a:ext cx="3506787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91199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63961-6400-49DA-BCCA-8B0F361F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Implication Using</a:t>
            </a:r>
            <a:br>
              <a:rPr lang="en-US" dirty="0"/>
            </a:br>
            <a:r>
              <a:rPr lang="en-US" dirty="0"/>
              <a:t>a Negation and a Disjunction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4A073-7EB1-4EA6-BA16-BB68FE08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you probably know, but let’s review why                       is the same as (is equivalent to)  </a:t>
            </a:r>
          </a:p>
          <a:p>
            <a:r>
              <a:rPr lang="en-US" dirty="0"/>
              <a:t>It is easier to think about the negation of</a:t>
            </a:r>
          </a:p>
          <a:p>
            <a:r>
              <a:rPr lang="en-US" dirty="0"/>
              <a:t>This intuitively means that        is true but        is false</a:t>
            </a:r>
          </a:p>
          <a:p>
            <a:r>
              <a:rPr lang="en-US" dirty="0"/>
              <a:t>Or,                is true</a:t>
            </a:r>
          </a:p>
          <a:p>
            <a:r>
              <a:rPr lang="en-US" dirty="0"/>
              <a:t>The negation of this is                    , that is </a:t>
            </a:r>
          </a:p>
          <a:p>
            <a:r>
              <a:rPr lang="en-US" dirty="0"/>
              <a:t>And we have shown that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7C2279C-A37B-4F4E-96F2-D3007835A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1242646"/>
          <a:ext cx="1003056" cy="43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3" name="Equation" r:id="rId3" imgW="469800" imgH="203040" progId="Equation.DSMT4">
                  <p:embed/>
                </p:oleObj>
              </mc:Choice>
              <mc:Fallback>
                <p:oleObj name="Equation" r:id="rId3" imgW="4698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C7C2279C-A37B-4F4E-96F2-D3007835A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1242646"/>
                        <a:ext cx="1003056" cy="433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327487F7-135B-4000-A52C-D902B6DCD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56093"/>
              </p:ext>
            </p:extLst>
          </p:nvPr>
        </p:nvGraphicFramePr>
        <p:xfrm>
          <a:off x="6781799" y="1981200"/>
          <a:ext cx="1067775" cy="462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4" name="Equation" r:id="rId5" imgW="990723" imgH="428579" progId="Equation.DSMT4">
                  <p:embed/>
                </p:oleObj>
              </mc:Choice>
              <mc:Fallback>
                <p:oleObj name="Equation" r:id="rId5" imgW="990723" imgH="4285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327487F7-135B-4000-A52C-D902B6DCD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799" y="1981200"/>
                        <a:ext cx="1067775" cy="462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50CE372-59FF-41A5-81CA-DE96882A5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720683"/>
              </p:ext>
            </p:extLst>
          </p:nvPr>
        </p:nvGraphicFramePr>
        <p:xfrm>
          <a:off x="4897315" y="2438400"/>
          <a:ext cx="468657" cy="42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5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C50CE372-59FF-41A5-81CA-DE96882A5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7315" y="2438400"/>
                        <a:ext cx="468657" cy="42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BCDDA72-BBAA-4171-8EDE-A60123A3C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02644"/>
              </p:ext>
            </p:extLst>
          </p:nvPr>
        </p:nvGraphicFramePr>
        <p:xfrm>
          <a:off x="6904161" y="2443218"/>
          <a:ext cx="339286" cy="45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6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ABCDDA72-BBAA-4171-8EDE-A60123A3C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4161" y="2443218"/>
                        <a:ext cx="339286" cy="45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A6AB9B19-626A-4D08-A439-A4B3C49A47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8575" y="4384430"/>
          <a:ext cx="245744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7"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A6AB9B19-626A-4D08-A439-A4B3C49A4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8575" y="4384430"/>
                        <a:ext cx="245744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E6E20DBD-C269-45CB-A4A6-5D52D0299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9097"/>
              </p:ext>
            </p:extLst>
          </p:nvPr>
        </p:nvGraphicFramePr>
        <p:xfrm>
          <a:off x="1752600" y="2891937"/>
          <a:ext cx="1118575" cy="44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8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E6E20DBD-C269-45CB-A4A6-5D52D0299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2600" y="2891937"/>
                        <a:ext cx="1118575" cy="447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45A4F758-BF2F-425B-BC3B-5668A2874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5809"/>
              </p:ext>
            </p:extLst>
          </p:nvPr>
        </p:nvGraphicFramePr>
        <p:xfrm>
          <a:off x="4363795" y="3304198"/>
          <a:ext cx="1503605" cy="42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39" name="Equation" r:id="rId15" imgW="711000" imgH="203040" progId="Equation.DSMT4">
                  <p:embed/>
                </p:oleObj>
              </mc:Choice>
              <mc:Fallback>
                <p:oleObj name="Equation" r:id="rId15" imgW="7110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45A4F758-BF2F-425B-BC3B-5668A2874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63795" y="3304198"/>
                        <a:ext cx="1503605" cy="42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D1EDD832-A0E8-4C2A-9EF9-E71B42F74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862042"/>
              </p:ext>
            </p:extLst>
          </p:nvPr>
        </p:nvGraphicFramePr>
        <p:xfrm>
          <a:off x="7010400" y="3302488"/>
          <a:ext cx="1194757" cy="46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40" name="Equation" r:id="rId17" imgW="520560" imgH="203040" progId="Equation.DSMT4">
                  <p:embed/>
                </p:oleObj>
              </mc:Choice>
              <mc:Fallback>
                <p:oleObj name="Equation" r:id="rId17" imgW="5205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1EDD832-A0E8-4C2A-9EF9-E71B42F74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10400" y="3302488"/>
                        <a:ext cx="1194757" cy="46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16DD119F-8D9C-4E61-9854-025171B82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016991"/>
              </p:ext>
            </p:extLst>
          </p:nvPr>
        </p:nvGraphicFramePr>
        <p:xfrm>
          <a:off x="5739359" y="1514953"/>
          <a:ext cx="1194757" cy="46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41" name="Equation" r:id="rId19" imgW="520560" imgH="203040" progId="Equation.DSMT4">
                  <p:embed/>
                </p:oleObj>
              </mc:Choice>
              <mc:Fallback>
                <p:oleObj name="Equation" r:id="rId19" imgW="5205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1EDD832-A0E8-4C2A-9EF9-E71B42F74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39359" y="1514953"/>
                        <a:ext cx="1194757" cy="46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0788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Some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all Persons, who took at least one Required Course</a:t>
            </a:r>
          </a:p>
          <a:p>
            <a:r>
              <a:rPr lang="en-US" dirty="0"/>
              <a:t>The result can be expressed using a logical formula with an </a:t>
            </a:r>
            <a:r>
              <a:rPr lang="en-US" b="1" i="1" dirty="0">
                <a:solidFill>
                  <a:srgbClr val="FF0000"/>
                </a:solidFill>
              </a:rPr>
              <a:t>existential quantifier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every Person for which there is a Course in Required, such that (Person, Course) is in Took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standard SELECT … FROM … WHERE …</a:t>
            </a:r>
            <a:br>
              <a:rPr lang="en-US" dirty="0"/>
            </a:br>
            <a:r>
              <a:rPr lang="en-US" dirty="0"/>
              <a:t>easily expresses the existential quantifier above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</a:t>
            </a:r>
            <a:r>
              <a:rPr lang="en-US" dirty="0" err="1"/>
              <a:t>Took.p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FROM Required, Took</a:t>
            </a:r>
            <a:br>
              <a:rPr lang="en-US" dirty="0"/>
            </a:br>
            <a:r>
              <a:rPr lang="en-US" dirty="0"/>
              <a:t>WHERE </a:t>
            </a:r>
            <a:r>
              <a:rPr lang="en-US" dirty="0" err="1"/>
              <a:t>Required.c</a:t>
            </a:r>
            <a:r>
              <a:rPr lang="en-US" dirty="0"/>
              <a:t> = </a:t>
            </a:r>
            <a:r>
              <a:rPr lang="en-US" dirty="0" err="1"/>
              <a:t>Took.c</a:t>
            </a:r>
            <a:r>
              <a:rPr lang="en-US" dirty="0"/>
              <a:t>;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30601"/>
              </p:ext>
            </p:extLst>
          </p:nvPr>
        </p:nvGraphicFramePr>
        <p:xfrm>
          <a:off x="1876423" y="2664294"/>
          <a:ext cx="474504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56" name="Equation" r:id="rId4" imgW="1549080" imgH="203040" progId="Equation.DSMT4">
                  <p:embed/>
                </p:oleObj>
              </mc:Choice>
              <mc:Fallback>
                <p:oleObj name="Equation" r:id="rId4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6423" y="2664294"/>
                        <a:ext cx="474504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81299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Tables of Our Database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C0128"/>
                </a:solidFill>
              </a:rPr>
              <a:t>Plant(</a:t>
            </a:r>
            <a:r>
              <a:rPr lang="en-US" u="sng" dirty="0">
                <a:solidFill>
                  <a:srgbClr val="FC0128"/>
                </a:solidFill>
              </a:rPr>
              <a:t>P</a:t>
            </a:r>
            <a:r>
              <a:rPr lang="en-US" dirty="0">
                <a:solidFill>
                  <a:srgbClr val="FC0128"/>
                </a:solidFill>
              </a:rPr>
              <a:t>,Pname,Pcity,Profit)</a:t>
            </a:r>
          </a:p>
          <a:p>
            <a:pPr lvl="1"/>
            <a:r>
              <a:rPr lang="en-US" dirty="0"/>
              <a:t>This table describes the plants, identified by P. Each plant has a Pname, is in a Pcity, and makes certain Profit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0128"/>
                </a:solidFill>
              </a:rPr>
              <a:t>Customer(</a:t>
            </a:r>
            <a:r>
              <a:rPr lang="en-US" u="sng" dirty="0">
                <a:solidFill>
                  <a:srgbClr val="FC0128"/>
                </a:solidFill>
              </a:rPr>
              <a:t>C</a:t>
            </a:r>
            <a:r>
              <a:rPr lang="en-US" dirty="0">
                <a:solidFill>
                  <a:srgbClr val="FC0128"/>
                </a:solidFill>
              </a:rPr>
              <a:t>,Cname,Ccity,P)</a:t>
            </a:r>
            <a:endParaRPr lang="en-US" dirty="0"/>
          </a:p>
          <a:p>
            <a:pPr lvl="1"/>
            <a:r>
              <a:rPr lang="en-US" dirty="0"/>
              <a:t>This table describes the customers, identified by C. Each customer has a Cname and lives in a Ccity. Each customer is assigned to a specific P, where the orders for the customers are fulfilled. This P is a foreign key referencing Plant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0128"/>
                </a:solidFill>
              </a:rPr>
              <a:t>Invoice(</a:t>
            </a:r>
            <a:r>
              <a:rPr lang="en-US" u="sng" dirty="0">
                <a:solidFill>
                  <a:srgbClr val="FC0128"/>
                </a:solidFill>
              </a:rPr>
              <a:t>I</a:t>
            </a:r>
            <a:r>
              <a:rPr lang="en-US" dirty="0">
                <a:solidFill>
                  <a:srgbClr val="FC0128"/>
                </a:solidFill>
              </a:rPr>
              <a:t>,Amt,Idate,C)</a:t>
            </a:r>
          </a:p>
          <a:p>
            <a:pPr lvl="1"/>
            <a:r>
              <a:rPr lang="en-US" dirty="0"/>
              <a:t>This table describes the orders, identified by I. Each order is for some Amt (amount), is on a specific Idate, and placed by some C. This C is a foreign key referencing Customer. C must not be NULL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I could not use attribute “Date,” as it is a reserved keyword in SQL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</a:p>
        </p:txBody>
      </p:sp>
      <p:sp>
        <p:nvSpPr>
          <p:cNvPr id="41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all Persons, who Took </a:t>
            </a:r>
            <a:r>
              <a:rPr lang="en-US" b="1" i="1" dirty="0">
                <a:solidFill>
                  <a:srgbClr val="FC0128"/>
                </a:solidFill>
              </a:rPr>
              <a:t>at least all</a:t>
            </a:r>
            <a:r>
              <a:rPr lang="en-US" dirty="0"/>
              <a:t> the Courses that are Required</a:t>
            </a:r>
          </a:p>
          <a:p>
            <a:r>
              <a:rPr lang="en-US" dirty="0"/>
              <a:t>The result can be expressed using a logical </a:t>
            </a:r>
            <a:r>
              <a:rPr lang="en-US" b="1" i="1" dirty="0">
                <a:solidFill>
                  <a:srgbClr val="FF0000"/>
                </a:solidFill>
              </a:rPr>
              <a:t>formula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 a universal quantifier: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read this 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 want every Person such that for every Course if Course is in Required then (Person, Course) is in Took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is not easy to express this using the standard SELECT … FROM … WHERE …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82781"/>
              </p:ext>
            </p:extLst>
          </p:nvPr>
        </p:nvGraphicFramePr>
        <p:xfrm>
          <a:off x="1508125" y="2755028"/>
          <a:ext cx="4130676" cy="51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96" name="Equation" r:id="rId4" imgW="1638000" imgH="203040" progId="Equation.DSMT4">
                  <p:embed/>
                </p:oleObj>
              </mc:Choice>
              <mc:Fallback>
                <p:oleObj name="Equation" r:id="rId4" imgW="1638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755028"/>
                        <a:ext cx="4130676" cy="5129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604151"/>
      </p:ext>
    </p:extLst>
  </p:cSld>
  <p:clrMapOvr>
    <a:masterClrMapping/>
  </p:clrMapOvr>
  <p:transition xmlns:p14="http://schemas.microsoft.com/office/powerpoint/2010/main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0C53F-9B54-4F4C-B003-65BF9DAC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Division</a:t>
            </a:r>
            <a:br>
              <a:rPr lang="en-US" dirty="0"/>
            </a:br>
            <a:r>
              <a:rPr lang="en-US" dirty="0"/>
              <a:t>Using an Existential Quantifier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E5A239-DB13-4B35-A859-013795A42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with our original expression and replace it by equivalent expressions</a:t>
            </a:r>
          </a:p>
          <a:p>
            <a:r>
              <a:rPr lang="en-US" dirty="0"/>
              <a:t>On the right, we provide a justification for the step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what we did when we computed division earlier, using “double negation”</a:t>
            </a:r>
          </a:p>
          <a:p>
            <a:r>
              <a:rPr lang="en-US" dirty="0"/>
              <a:t>Using predicate calculus is easier than using relational algebra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BB7C76D-40AD-4DE5-B98C-528977727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93224"/>
              </p:ext>
            </p:extLst>
          </p:nvPr>
        </p:nvGraphicFramePr>
        <p:xfrm>
          <a:off x="1295400" y="2667000"/>
          <a:ext cx="4152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99" name="Equation" r:id="rId3" imgW="4152777" imgH="504779" progId="Equation.DSMT4">
                  <p:embed/>
                </p:oleObj>
              </mc:Choice>
              <mc:Fallback>
                <p:oleObj name="Equation" r:id="rId3" imgW="4152777" imgH="5047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667000"/>
                        <a:ext cx="41529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5BD2B2C3-73C0-46FB-8402-EEBCC965A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52541"/>
              </p:ext>
            </p:extLst>
          </p:nvPr>
        </p:nvGraphicFramePr>
        <p:xfrm>
          <a:off x="1332767" y="3353533"/>
          <a:ext cx="4086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0" name="Equation" r:id="rId5" imgW="4086041" imgH="523736" progId="Equation.DSMT4">
                  <p:embed/>
                </p:oleObj>
              </mc:Choice>
              <mc:Fallback>
                <p:oleObj name="Equation" r:id="rId5" imgW="4086041" imgH="5237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767" y="3353533"/>
                        <a:ext cx="40862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2B4E4E81-1E14-4AA3-8AA7-4BC026B8E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70275"/>
              </p:ext>
            </p:extLst>
          </p:nvPr>
        </p:nvGraphicFramePr>
        <p:xfrm>
          <a:off x="1356213" y="4141910"/>
          <a:ext cx="4273613" cy="47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1" name="Equation" r:id="rId7" imgW="3152836" imgH="352379" progId="Equation.DSMT4">
                  <p:embed/>
                </p:oleObj>
              </mc:Choice>
              <mc:Fallback>
                <p:oleObj name="Equation" r:id="rId7" imgW="3152836" imgH="3523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6213" y="4141910"/>
                        <a:ext cx="4273613" cy="477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24CEDD07-5DFC-4A4C-9795-A71078568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038587"/>
              </p:ext>
            </p:extLst>
          </p:nvPr>
        </p:nvGraphicFramePr>
        <p:xfrm>
          <a:off x="1447801" y="5035795"/>
          <a:ext cx="4343400" cy="53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2" name="Equation" r:id="rId9" imgW="4352986" imgH="533400" progId="Equation.DSMT4">
                  <p:embed/>
                </p:oleObj>
              </mc:Choice>
              <mc:Fallback>
                <p:oleObj name="Equation" r:id="rId9" imgW="4352986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1" y="5035795"/>
                        <a:ext cx="4343400" cy="53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98A68671-A9B9-46F3-AA8F-5518FC024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2994"/>
              </p:ext>
            </p:extLst>
          </p:nvPr>
        </p:nvGraphicFramePr>
        <p:xfrm>
          <a:off x="6318250" y="3389313"/>
          <a:ext cx="24399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3"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18250" y="3389313"/>
                        <a:ext cx="243998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070E8B57-5012-4DB5-AF5A-C2397A256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32671"/>
              </p:ext>
            </p:extLst>
          </p:nvPr>
        </p:nvGraphicFramePr>
        <p:xfrm>
          <a:off x="6262688" y="4214813"/>
          <a:ext cx="3422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4" name="Equation" r:id="rId13" imgW="1485720" imgH="203040" progId="Equation.DSMT4">
                  <p:embed/>
                </p:oleObj>
              </mc:Choice>
              <mc:Fallback>
                <p:oleObj name="Equation" r:id="rId13" imgW="1485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62688" y="4214813"/>
                        <a:ext cx="34226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E39ACE6-B628-4D87-98E1-502B84961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31679"/>
              </p:ext>
            </p:extLst>
          </p:nvPr>
        </p:nvGraphicFramePr>
        <p:xfrm>
          <a:off x="6282654" y="5056676"/>
          <a:ext cx="2891875" cy="43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5" name="Equation" r:id="rId15" imgW="1324036" imgH="199979" progId="Equation.DSMT4">
                  <p:embed/>
                </p:oleObj>
              </mc:Choice>
              <mc:Fallback>
                <p:oleObj name="Equation" r:id="rId15" imgW="1324036" imgH="1999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82654" y="5056676"/>
                        <a:ext cx="2891875" cy="436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093116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and Predicate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(and relational algebra) implement the existential quantifier essentially directly</a:t>
            </a:r>
          </a:p>
          <a:p>
            <a:r>
              <a:rPr lang="en-US" dirty="0"/>
              <a:t>SQL (and relational algebra) do not implement the universal quantifier directly so it needs to be expressed essentially as we did, using the existential quantifier</a:t>
            </a:r>
          </a:p>
          <a:p>
            <a:r>
              <a:rPr lang="en-US" dirty="0"/>
              <a:t>There were proposals to actually use predicate calculus and not relational algebra to query databases</a:t>
            </a:r>
          </a:p>
          <a:p>
            <a:r>
              <a:rPr lang="en-US" dirty="0"/>
              <a:t>But it was believed that programmers would not want to write logical expressions</a:t>
            </a:r>
          </a:p>
          <a:p>
            <a:endParaRPr lang="en-US" dirty="0"/>
          </a:p>
          <a:p>
            <a:r>
              <a:rPr lang="en-US" dirty="0"/>
              <a:t>Omitting some minor technicalities, relational algebra is equivalent in expressive power to predicate calculus</a:t>
            </a:r>
          </a:p>
          <a:p>
            <a:r>
              <a:rPr lang="en-US" dirty="0"/>
              <a:t>But predicate calculus is more natural, </a:t>
            </a:r>
            <a:r>
              <a:rPr lang="en-US"/>
              <a:t>once you learn it</a:t>
            </a:r>
            <a:endParaRPr lang="en-US" dirty="0"/>
          </a:p>
          <a:p>
            <a:r>
              <a:rPr lang="en-US" dirty="0"/>
              <a:t>Proof rather easy, using transformations similar to what we have just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1432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4F7CA-D684-4361-B0E0-C6A8BC745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Summary: Differences Between SQL</a:t>
            </a:r>
            <a:br>
              <a:rPr lang="en-US" dirty="0"/>
            </a:br>
            <a:r>
              <a:rPr lang="en-US" dirty="0"/>
              <a:t>And “Pure” Relational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B7BAB7-0714-4D0B-9FD5-3081985A7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2128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br>
              <a:rPr lang="en-US" dirty="0"/>
            </a:br>
            <a:r>
              <a:rPr lang="en-US" dirty="0"/>
              <a:t>Between Relational Algebra And SQL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data model is a </a:t>
            </a:r>
            <a:r>
              <a:rPr lang="en-US" b="1" i="1" dirty="0">
                <a:solidFill>
                  <a:srgbClr val="FC0128"/>
                </a:solidFill>
              </a:rPr>
              <a:t>multiset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/>
              <a:t>not a set; still rows in tables (we sometimes continue calling relations)</a:t>
            </a:r>
          </a:p>
          <a:p>
            <a:pPr lvl="1"/>
            <a:r>
              <a:rPr lang="en-US" dirty="0"/>
              <a:t>Still no order among rows: no such thing as 1</a:t>
            </a:r>
            <a:r>
              <a:rPr lang="en-US" baseline="30000" dirty="0"/>
              <a:t>st</a:t>
            </a:r>
            <a:r>
              <a:rPr lang="en-US" dirty="0"/>
              <a:t> row</a:t>
            </a:r>
          </a:p>
          <a:p>
            <a:pPr lvl="1"/>
            <a:r>
              <a:rPr lang="en-US" dirty="0"/>
              <a:t>We can (if we want to) count how many times a particular row appears in the table</a:t>
            </a:r>
          </a:p>
          <a:p>
            <a:pPr lvl="1"/>
            <a:r>
              <a:rPr lang="en-US" dirty="0"/>
              <a:t>We can remove/not remove duplicates as we specify (most of the time) </a:t>
            </a:r>
          </a:p>
          <a:p>
            <a:pPr lvl="1"/>
            <a:r>
              <a:rPr lang="en-US" dirty="0"/>
              <a:t>There are some operators that specifically pay attention to duplicates</a:t>
            </a:r>
          </a:p>
          <a:p>
            <a:pPr lvl="1"/>
            <a:r>
              <a:rPr lang="en-US" dirty="0"/>
              <a:t>We </a:t>
            </a:r>
            <a:r>
              <a:rPr lang="en-US" b="1" i="1" dirty="0">
                <a:solidFill>
                  <a:srgbClr val="FC0128"/>
                </a:solidFill>
              </a:rPr>
              <a:t>must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/>
              <a:t>know whether duplicates are removed (and how) for each SQL operation; luckily, easy</a:t>
            </a:r>
          </a:p>
          <a:p>
            <a:r>
              <a:rPr lang="en-US" dirty="0"/>
              <a:t>Many redundant operators (relational algebra had only one: intersection)</a:t>
            </a:r>
          </a:p>
          <a:p>
            <a:r>
              <a:rPr lang="en-US" dirty="0"/>
              <a:t>SQL provides statistical operators, such as AVG (average)</a:t>
            </a:r>
          </a:p>
          <a:p>
            <a:pPr lvl="1"/>
            <a:r>
              <a:rPr lang="en-US" dirty="0"/>
              <a:t>Can be performed on subsets of rows; e.g. average salary per company branch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4987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br>
              <a:rPr lang="en-US" dirty="0"/>
            </a:br>
            <a:r>
              <a:rPr lang="en-US" dirty="0"/>
              <a:t>Between Relational Algebra And SQL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domain is “enhanced” with a special element: NULL</a:t>
            </a:r>
          </a:p>
          <a:p>
            <a:pPr lvl="1"/>
            <a:r>
              <a:rPr lang="en-US" dirty="0"/>
              <a:t>Very strange semantics for handling these elements</a:t>
            </a:r>
          </a:p>
          <a:p>
            <a:r>
              <a:rPr lang="en-US" dirty="0"/>
              <a:t>“Pretty printing” of output: sorting, and similar</a:t>
            </a:r>
          </a:p>
          <a:p>
            <a:r>
              <a:rPr lang="en-US" dirty="0"/>
              <a:t>Operations for </a:t>
            </a:r>
          </a:p>
          <a:p>
            <a:pPr lvl="1"/>
            <a:r>
              <a:rPr lang="en-US" dirty="0"/>
              <a:t>Inserting</a:t>
            </a:r>
          </a:p>
          <a:p>
            <a:pPr lvl="1"/>
            <a:r>
              <a:rPr lang="en-US" dirty="0"/>
              <a:t>Deleting</a:t>
            </a:r>
          </a:p>
          <a:p>
            <a:pPr lvl="1"/>
            <a:r>
              <a:rPr lang="en-US" dirty="0"/>
              <a:t>Changing/updating (sometimes not easily reducible to deleting and inserting)</a:t>
            </a:r>
          </a:p>
          <a:p>
            <a:r>
              <a:rPr lang="en-US" dirty="0"/>
              <a:t>“Hooks” for “more general-purpose” languages</a:t>
            </a:r>
          </a:p>
          <a:p>
            <a:r>
              <a:rPr lang="en-US" dirty="0"/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64964778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 Comparison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4933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758772"/>
              </p:ext>
            </p:extLst>
          </p:nvPr>
        </p:nvGraphicFramePr>
        <p:xfrm>
          <a:off x="685800" y="1219200"/>
          <a:ext cx="8534400" cy="5606417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Relational Algebra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p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a, 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SELECT a,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 (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d &gt; e)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Ù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(f =g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WHERE d &gt; e AND f =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p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 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FROM p,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p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a, b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 (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d &gt; e)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Ù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(f =g )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(p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 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SELECT a, b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FROM p, q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WHERE d &gt; e AND f = g;</a:t>
                      </a:r>
                    </a:p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{must always have SELECT even if all attributes are kept, can be written as: SELECT *}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  <a:sym typeface="Symbol" panose="05050102010706020507" pitchFamily="18" charset="2"/>
                        </a:rPr>
                        <a:t>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b /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a AS {or blank space}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p = result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INSERT INTO p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result      {assuming p was empty}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Symbol" pitchFamily="18" charset="2"/>
                        </a:rPr>
                        <a:t>p 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a, b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(p)     {assume a, b are the only attributes}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8725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79F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SELECT *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Arial" pitchFamily="34" charset="0"/>
                        </a:rPr>
                        <a:t>FROM 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0815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184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Multisets</a:t>
            </a:r>
          </a:p>
          <a:p>
            <a:r>
              <a:rPr lang="en-US" dirty="0"/>
              <a:t>Nulls</a:t>
            </a:r>
          </a:p>
          <a:p>
            <a:r>
              <a:rPr lang="en-US" dirty="0"/>
              <a:t>Typical queries</a:t>
            </a:r>
          </a:p>
          <a:p>
            <a:pPr lvl="1"/>
            <a:r>
              <a:rPr lang="en-US" dirty="0"/>
              <a:t>Microsoft Access</a:t>
            </a:r>
          </a:p>
          <a:p>
            <a:pPr lvl="1"/>
            <a:r>
              <a:rPr lang="en-US" dirty="0"/>
              <a:t>Oracle</a:t>
            </a:r>
          </a:p>
          <a:p>
            <a:r>
              <a:rPr lang="en-US" dirty="0"/>
              <a:t>Division</a:t>
            </a:r>
          </a:p>
          <a:p>
            <a:r>
              <a:rPr lang="en-US" dirty="0"/>
              <a:t>Joins</a:t>
            </a:r>
          </a:p>
          <a:p>
            <a:r>
              <a:rPr lang="en-US" dirty="0"/>
              <a:t>Aggregates</a:t>
            </a:r>
          </a:p>
          <a:p>
            <a:r>
              <a:rPr lang="en-US" dirty="0"/>
              <a:t>Duplicates</a:t>
            </a:r>
          </a:p>
          <a:p>
            <a:r>
              <a:rPr lang="en-US" dirty="0"/>
              <a:t>Aggregate operators</a:t>
            </a:r>
          </a:p>
          <a:p>
            <a:r>
              <a:rPr lang="en-US" dirty="0"/>
              <a:t>Subqueries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04956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  <a:p>
            <a:r>
              <a:rPr lang="en-US" dirty="0"/>
              <a:t>Deletion</a:t>
            </a:r>
          </a:p>
          <a:p>
            <a:r>
              <a:rPr lang="en-US" dirty="0"/>
              <a:t>Update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Triggers</a:t>
            </a:r>
          </a:p>
          <a:p>
            <a:r>
              <a:rPr lang="en-US" dirty="0"/>
              <a:t>PL/SQL</a:t>
            </a:r>
          </a:p>
          <a:p>
            <a:r>
              <a:rPr lang="en-US" dirty="0"/>
              <a:t>Interface with other languages</a:t>
            </a:r>
          </a:p>
          <a:p>
            <a:r>
              <a:rPr lang="en-US" dirty="0"/>
              <a:t>Predicate calculus vs. relational algebra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4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Tables of Our Database</a:t>
            </a:r>
          </a:p>
        </p:txBody>
      </p:sp>
      <p:sp>
        <p:nvSpPr>
          <p:cNvPr id="102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95728"/>
              </p:ext>
            </p:extLst>
          </p:nvPr>
        </p:nvGraphicFramePr>
        <p:xfrm>
          <a:off x="685800" y="2286000"/>
          <a:ext cx="8431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Visio" r:id="rId4" imgW="4656803" imgH="1185003" progId="Visio.Drawing.11">
                  <p:embed/>
                </p:oleObj>
              </mc:Choice>
              <mc:Fallback>
                <p:oleObj name="Visio" r:id="rId4" imgW="4656803" imgH="118500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84312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Instance In Microsoft Access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4048125" cy="1952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4057650" cy="207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8200" y="3886200"/>
            <a:ext cx="4000500" cy="20669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On A Single Table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Cname for all customers who are located in Boston: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Cname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Ccity = 'Boston';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1219200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On A Single Table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full data on every customer located in Boston: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Ccity = 'Boston';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asterisk, </a:t>
            </a:r>
            <a:r>
              <a:rPr lang="en-US" dirty="0">
                <a:solidFill>
                  <a:srgbClr val="FC0128"/>
                </a:solidFill>
              </a:rPr>
              <a:t>*</a:t>
            </a:r>
            <a:r>
              <a:rPr lang="en-US" dirty="0"/>
              <a:t>, stands for the sequence of all the columns, in this case, C, Cname, Ccity, P</a:t>
            </a:r>
          </a:p>
          <a:p>
            <a:endParaRPr lang="en-U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67200"/>
            <a:ext cx="3924300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On A Single Table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Pname for all plants that are located in Boston: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Pname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Pcity = 'Boston';</a:t>
            </a:r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r>
              <a:rPr lang="en-US" dirty="0"/>
              <a:t>Note that duplicates were not removed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12573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7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on a Single Table (Continued)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every C who is supplied from a plant in the same city they it is in and the plant’s profit is at least 50000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AE00"/>
                </a:solidFill>
              </a:rPr>
              <a:t>SELECT </a:t>
            </a:r>
            <a:r>
              <a:rPr lang="en-US" dirty="0"/>
              <a:t>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Plant,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Plant.Pcity = Customer.Ccity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Plant.P = Customer.P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Profit &gt;= 50000;</a:t>
            </a:r>
          </a:p>
          <a:p>
            <a:pPr lvl="1"/>
            <a:r>
              <a:rPr lang="en-US" dirty="0"/>
              <a:t>Note that we need to “consult” two tables even though the answer is taken from a single table</a:t>
            </a:r>
          </a:p>
          <a:p>
            <a:endParaRPr lang="en-US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53000"/>
            <a:ext cx="2952750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on Two Tables</a:t>
            </a:r>
            <a:br>
              <a:rPr lang="en-US" dirty="0"/>
            </a:br>
            <a:r>
              <a:rPr lang="en-US" dirty="0"/>
              <a:t>And Renaming Columns and Tables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produce a table with the schema (Bigger,Smaller), where bigger and smaller are two P located in the same city and the Profit of the Bigger is bigger than that of the Smaller</a:t>
            </a:r>
          </a:p>
          <a:p>
            <a:pPr lvl="1"/>
            <a:r>
              <a:rPr lang="en-US" dirty="0"/>
              <a:t>Two (logical) copies of Plant were produced, the first one is First and the second one is Second .</a:t>
            </a:r>
          </a:p>
          <a:p>
            <a:pPr lvl="1"/>
            <a:r>
              <a:rPr lang="en-US" dirty="0"/>
              <a:t>The attributes of the result were renamed, so the columns of the answer are Bigger and Smaller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First.P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Bigger, Second.P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Smaller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 </a:t>
            </a:r>
            <a:r>
              <a:rPr lang="en-US" dirty="0">
                <a:solidFill>
                  <a:srgbClr val="00AE00"/>
                </a:solidFill>
              </a:rPr>
              <a:t>AS</a:t>
            </a:r>
            <a:r>
              <a:rPr lang="en-US" dirty="0"/>
              <a:t> First, Plant </a:t>
            </a:r>
            <a:r>
              <a:rPr lang="en-US" dirty="0">
                <a:solidFill>
                  <a:srgbClr val="51DC00"/>
                </a:solidFill>
              </a:rPr>
              <a:t>AS</a:t>
            </a:r>
            <a:r>
              <a:rPr lang="en-US" dirty="0"/>
              <a:t> Second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First.City = Second.City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First.Profit &gt; Second.Profit;</a:t>
            </a:r>
          </a:p>
          <a:p>
            <a:endParaRPr lang="en-US" dirty="0">
              <a:solidFill>
                <a:srgbClr val="FC0128"/>
              </a:solidFill>
            </a:endParaRPr>
          </a:p>
          <a:p>
            <a:endParaRPr lang="en-US" dirty="0">
              <a:solidFill>
                <a:srgbClr val="FC0128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dirty="0">
              <a:solidFill>
                <a:srgbClr val="FC0128"/>
              </a:solidFill>
            </a:endParaRPr>
          </a:p>
          <a:p>
            <a:r>
              <a:rPr lang="en-US" dirty="0"/>
              <a:t>In some implementations </a:t>
            </a:r>
            <a:r>
              <a:rPr lang="en-US" b="1" i="1" dirty="0">
                <a:solidFill>
                  <a:srgbClr val="FC0128"/>
                </a:solidFill>
              </a:rPr>
              <a:t>AS cannot be used for renaming of tables, and only space can be used </a:t>
            </a:r>
            <a:r>
              <a:rPr lang="en-US" dirty="0"/>
              <a:t>(see next)</a:t>
            </a:r>
          </a:p>
          <a:p>
            <a:endParaRPr lang="en-US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53000"/>
            <a:ext cx="2095500" cy="117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On Two Tables</a:t>
            </a:r>
            <a:br>
              <a:rPr lang="en-US" dirty="0"/>
            </a:br>
            <a:r>
              <a:rPr lang="en-US" dirty="0"/>
              <a:t>And Renaming Columns and Tables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produce a table with the schema (Bigger,Smaller), where bigger and smaller are two P located in the same city and the Profit of the Bigger is bigger than that of the Smaller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First.P Bigger, Second.P Smaller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Plant  First,  Plant  Second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First.City = Second.City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First.Profit &gt; Second.Profit;</a:t>
            </a:r>
          </a:p>
          <a:p>
            <a:endParaRPr lang="en-US" dirty="0">
              <a:solidFill>
                <a:srgbClr val="FC0128"/>
              </a:solidFill>
            </a:endParaRPr>
          </a:p>
          <a:p>
            <a:r>
              <a:rPr lang="en-US" dirty="0"/>
              <a:t>This example shows how the </a:t>
            </a:r>
            <a:r>
              <a:rPr lang="en-US" b="1" i="1" dirty="0">
                <a:solidFill>
                  <a:srgbClr val="FC0128"/>
                </a:solidFill>
              </a:rPr>
              <a:t>space character </a:t>
            </a:r>
            <a:r>
              <a:rPr lang="en-US" dirty="0"/>
              <a:t>is used as a renaming operator for </a:t>
            </a:r>
            <a:r>
              <a:rPr lang="en-US" b="1" i="1" dirty="0">
                <a:solidFill>
                  <a:srgbClr val="FC0128"/>
                </a:solidFill>
              </a:rPr>
              <a:t>creating copies of tables (sometimes referred to as aliases)</a:t>
            </a:r>
          </a:p>
          <a:p>
            <a:pPr lvl="1"/>
            <a:r>
              <a:rPr lang="en-US" dirty="0"/>
              <a:t>In Oracle</a:t>
            </a:r>
          </a:p>
          <a:p>
            <a:pPr lvl="1"/>
            <a:r>
              <a:rPr lang="en-US" dirty="0"/>
              <a:t>Not in Access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312F4-9599-4A24-AF32-30DF0C0E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F6D870-C76B-4201-8216-1927DBD80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3 relations: </a:t>
            </a:r>
          </a:p>
          <a:p>
            <a:pPr lvl="1"/>
            <a:r>
              <a:rPr lang="en-US" dirty="0"/>
              <a:t>Nice(City)</a:t>
            </a:r>
          </a:p>
          <a:p>
            <a:pPr lvl="1"/>
            <a:r>
              <a:rPr lang="en-US" dirty="0"/>
              <a:t>Old(City)</a:t>
            </a:r>
          </a:p>
          <a:p>
            <a:pPr lvl="1"/>
            <a:r>
              <a:rPr lang="en-US" dirty="0"/>
              <a:t>Close(City)</a:t>
            </a:r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Nice, Old, Close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(</a:t>
            </a:r>
            <a:r>
              <a:rPr lang="en-US" dirty="0" err="1"/>
              <a:t>Nice.City</a:t>
            </a:r>
            <a:r>
              <a:rPr lang="en-US" dirty="0"/>
              <a:t> = </a:t>
            </a:r>
            <a:r>
              <a:rPr lang="en-US" dirty="0" err="1"/>
              <a:t>Old.City</a:t>
            </a:r>
            <a:r>
              <a:rPr lang="en-US" dirty="0"/>
              <a:t>)</a:t>
            </a:r>
            <a:br>
              <a:rPr lang="en-US" dirty="0"/>
            </a:br>
            <a:r>
              <a:rPr lang="en-US"/>
              <a:t>       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(</a:t>
            </a:r>
            <a:r>
              <a:rPr lang="en-US" dirty="0" err="1"/>
              <a:t>Nice.City</a:t>
            </a:r>
            <a:r>
              <a:rPr lang="en-US" dirty="0"/>
              <a:t> = </a:t>
            </a:r>
            <a:r>
              <a:rPr lang="en-US" dirty="0" err="1"/>
              <a:t>Close.City</a:t>
            </a:r>
            <a:r>
              <a:rPr lang="en-US" dirty="0"/>
              <a:t>);</a:t>
            </a:r>
          </a:p>
          <a:p>
            <a:r>
              <a:rPr lang="en-US" dirty="0"/>
              <a:t>The result is indicated by green color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what if Old is empty?  What is the result?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EEB796F-7B92-44EF-AD60-4D1EE0A83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26267"/>
              </p:ext>
            </p:extLst>
          </p:nvPr>
        </p:nvGraphicFramePr>
        <p:xfrm>
          <a:off x="6781800" y="4495800"/>
          <a:ext cx="1882775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28" name="Visio" r:id="rId3" imgW="1883000" imgH="1814675" progId="Visio.Drawing.11">
                  <p:embed/>
                </p:oleObj>
              </mc:Choice>
              <mc:Fallback>
                <p:oleObj name="Visio" r:id="rId3" imgW="1883000" imgH="181467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4495800"/>
                        <a:ext cx="1882775" cy="181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958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NULLs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NULLs later, but we can note something now</a:t>
            </a:r>
          </a:p>
          <a:p>
            <a:r>
              <a:rPr lang="en-US" dirty="0"/>
              <a:t>There are two plants in Chicago, one of them has profit of NULL</a:t>
            </a:r>
          </a:p>
          <a:p>
            <a:r>
              <a:rPr lang="en-US" dirty="0"/>
              <a:t>When the comparison for these two plants is attempted, the following two need to be compared:</a:t>
            </a:r>
          </a:p>
          <a:p>
            <a:pPr lvl="1"/>
            <a:r>
              <a:rPr lang="en-US" dirty="0"/>
              <a:t>$51,000.00</a:t>
            </a:r>
          </a:p>
          <a:p>
            <a:pPr lvl="1"/>
            <a:r>
              <a:rPr lang="en-US" dirty="0"/>
              <a:t>NULL</a:t>
            </a:r>
          </a:p>
          <a:p>
            <a:r>
              <a:rPr lang="en-US" dirty="0"/>
              <a:t>This comparison “cannot be done”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next study a new, important type of query, which could have been done using relational algebra (as almost everything that we have done so far)</a:t>
            </a:r>
          </a:p>
          <a:p>
            <a:endParaRPr lang="en-US" dirty="0"/>
          </a:p>
          <a:p>
            <a:r>
              <a:rPr lang="en-US" dirty="0"/>
              <a:t>This is probably the most complex query we will discuss, so we deferred it until now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It is very important, but due to its complexity frequently not covered in textbooks</a:t>
            </a:r>
          </a:p>
          <a:p>
            <a:endParaRPr lang="en-US" dirty="0"/>
          </a:p>
          <a:p>
            <a:r>
              <a:rPr lang="en-US" dirty="0"/>
              <a:t>Its building blocks (and concepts behind them) are even  more important</a:t>
            </a:r>
          </a:p>
          <a:p>
            <a:endParaRPr lang="en-US" dirty="0"/>
          </a:p>
          <a:p>
            <a:r>
              <a:rPr lang="en-US" dirty="0"/>
              <a:t>So we will go over it carefully</a:t>
            </a:r>
          </a:p>
        </p:txBody>
      </p:sp>
    </p:spTree>
    <p:extLst>
      <p:ext uri="{BB962C8B-B14F-4D97-AF65-F5344CB8AC3E}">
        <p14:creationId xmlns:p14="http://schemas.microsoft.com/office/powerpoint/2010/main" val="174030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Example Database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first cover the material using a new additional very natural example database suggested by Robert Soule</a:t>
            </a:r>
          </a:p>
          <a:p>
            <a:r>
              <a:rPr lang="en-US" dirty="0"/>
              <a:t>Then we will review division using our running example database</a:t>
            </a:r>
          </a:p>
          <a:p>
            <a:r>
              <a:rPr lang="en-US" dirty="0"/>
              <a:t>We will have two relations</a:t>
            </a:r>
          </a:p>
          <a:p>
            <a:pPr lvl="1"/>
            <a:r>
              <a:rPr lang="en-US" dirty="0"/>
              <a:t>Took(</a:t>
            </a:r>
            <a:r>
              <a:rPr lang="en-US" dirty="0" err="1"/>
              <a:t>Person,Course</a:t>
            </a:r>
            <a:r>
              <a:rPr lang="en-US" dirty="0"/>
              <a:t>).  This relation records which Person Took which Course.  For simplicity, we assume that every Person Took at least one Course.</a:t>
            </a:r>
          </a:p>
          <a:p>
            <a:pPr lvl="1"/>
            <a:r>
              <a:rPr lang="en-US" dirty="0"/>
              <a:t>Required(Course).  This relation records which Course(s) are required for graduation. For simplicity, we assume that this relation is not empty.</a:t>
            </a:r>
          </a:p>
          <a:p>
            <a:r>
              <a:rPr lang="en-US" dirty="0"/>
              <a:t>A Person Took, in general, both Required and not-Required Course(s)</a:t>
            </a:r>
          </a:p>
        </p:txBody>
      </p:sp>
    </p:spTree>
    <p:extLst>
      <p:ext uri="{BB962C8B-B14F-4D97-AF65-F5344CB8AC3E}">
        <p14:creationId xmlns:p14="http://schemas.microsoft.com/office/powerpoint/2010/main" val="208334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Instance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534400" cy="6096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will “run” some queries on the database and see the output</a:t>
            </a:r>
          </a:p>
          <a:p>
            <a:r>
              <a:rPr lang="en-US" dirty="0"/>
              <a:t>We will remove duplicates to save </a:t>
            </a:r>
            <a:r>
              <a:rPr lang="en-US" dirty="0" smtClean="0"/>
              <a:t>space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445951"/>
              </p:ext>
            </p:extLst>
          </p:nvPr>
        </p:nvGraphicFramePr>
        <p:xfrm>
          <a:off x="1143000" y="1219200"/>
          <a:ext cx="3962400" cy="37084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976350"/>
              </p:ext>
            </p:extLst>
          </p:nvPr>
        </p:nvGraphicFramePr>
        <p:xfrm>
          <a:off x="5562600" y="1219200"/>
          <a:ext cx="32766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19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4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Some Examples of Questions</a:t>
            </a:r>
            <a:br>
              <a:rPr lang="en-US" dirty="0"/>
            </a:br>
            <a:r>
              <a:rPr lang="en-US" dirty="0"/>
              <a:t>Asking about “Some”, “None”, “All”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Person(s) who Took </a:t>
            </a:r>
            <a:r>
              <a:rPr lang="en-US" b="1" i="1" dirty="0">
                <a:solidFill>
                  <a:srgbClr val="FF0000"/>
                </a:solidFill>
              </a:rPr>
              <a:t>some</a:t>
            </a:r>
            <a:r>
              <a:rPr lang="en-US" dirty="0"/>
              <a:t> (that is, at least one) Courses that are Required (and maybe Took also Courses that are not Required); these Person(s) are making progress</a:t>
            </a:r>
          </a:p>
          <a:p>
            <a:r>
              <a:rPr lang="en-US" dirty="0"/>
              <a:t>Answer: Marsha, Vijay, Dong</a:t>
            </a:r>
          </a:p>
          <a:p>
            <a:endParaRPr lang="en-US" dirty="0"/>
          </a:p>
          <a:p>
            <a:r>
              <a:rPr lang="en-US" dirty="0"/>
              <a:t>List all Person(s) who Took </a:t>
            </a:r>
            <a:r>
              <a:rPr lang="en-US" b="1" i="1" dirty="0">
                <a:solidFill>
                  <a:srgbClr val="FF0000"/>
                </a:solidFill>
              </a:rPr>
              <a:t>none</a:t>
            </a:r>
            <a:r>
              <a:rPr lang="en-US" dirty="0"/>
              <a:t> (that is, zero) of the Course(s) that are Required (but maybe Took Courses that are not Required); these Person(s) will be dismissed</a:t>
            </a:r>
          </a:p>
          <a:p>
            <a:r>
              <a:rPr lang="en-US" dirty="0"/>
              <a:t>Answer: Chris</a:t>
            </a:r>
          </a:p>
          <a:p>
            <a:endParaRPr lang="en-US" dirty="0"/>
          </a:p>
          <a:p>
            <a:r>
              <a:rPr lang="en-US" dirty="0"/>
              <a:t>List all Person(s) who Took </a:t>
            </a:r>
            <a:r>
              <a:rPr lang="en-US" b="1" i="1" dirty="0">
                <a:solidFill>
                  <a:srgbClr val="FF0000"/>
                </a:solidFill>
              </a:rPr>
              <a:t>all</a:t>
            </a:r>
            <a:r>
              <a:rPr lang="en-US" dirty="0"/>
              <a:t> of the Course(s) that are Required (but maybe also Took Course(s) that are not Required; these Person(s) can graduate</a:t>
            </a:r>
          </a:p>
          <a:p>
            <a:r>
              <a:rPr lang="en-US" dirty="0"/>
              <a:t>Answer: Marsha, Vijay</a:t>
            </a:r>
          </a:p>
        </p:txBody>
      </p:sp>
    </p:spTree>
    <p:extLst>
      <p:ext uri="{BB962C8B-B14F-4D97-AF65-F5344CB8AC3E}">
        <p14:creationId xmlns:p14="http://schemas.microsoft.com/office/powerpoint/2010/main" val="4075042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Person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Took</a:t>
            </a:r>
            <a:r>
              <a:rPr lang="en-US" dirty="0">
                <a:solidFill>
                  <a:srgbClr val="00AE00"/>
                </a:solidFill>
              </a:rPr>
              <a:t>,</a:t>
            </a:r>
            <a:r>
              <a:rPr lang="en-US" dirty="0"/>
              <a:t> Required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</a:t>
            </a:r>
            <a:r>
              <a:rPr lang="en-US" dirty="0" err="1"/>
              <a:t>Took.Course</a:t>
            </a:r>
            <a:r>
              <a:rPr lang="en-US" dirty="0"/>
              <a:t> = </a:t>
            </a:r>
            <a:r>
              <a:rPr lang="en-US" dirty="0" err="1"/>
              <a:t>Required.Course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Answer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580359"/>
              </p:ext>
            </p:extLst>
          </p:nvPr>
        </p:nvGraphicFramePr>
        <p:xfrm>
          <a:off x="2057400" y="4003040"/>
          <a:ext cx="29718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75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We study key features of the SQL standard for relational query/schema languages (more about schemas, that is specifying the structure of the database in the next unit)</a:t>
            </a:r>
          </a:p>
          <a:p>
            <a:pPr>
              <a:lnSpc>
                <a:spcPct val="80000"/>
              </a:lnSpc>
            </a:pPr>
            <a:r>
              <a:rPr lang="en-US" dirty="0"/>
              <a:t>History: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SEQUEL by IBM implemented in a product (DB2)</a:t>
            </a:r>
          </a:p>
          <a:p>
            <a:pPr>
              <a:lnSpc>
                <a:spcPct val="80000"/>
              </a:lnSpc>
            </a:pPr>
            <a:r>
              <a:rPr lang="en-US" dirty="0"/>
              <a:t>Standard’s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SQL-86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…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SQL:2016</a:t>
            </a:r>
          </a:p>
          <a:p>
            <a:pPr>
              <a:lnSpc>
                <a:spcPct val="80000"/>
              </a:lnSpc>
            </a:pPr>
            <a:r>
              <a:rPr lang="en-US" dirty="0"/>
              <a:t>Many commercial implementations “close” to one of the standards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With some parts missing and some parts added</a:t>
            </a:r>
          </a:p>
          <a:p>
            <a:pPr>
              <a:lnSpc>
                <a:spcPct val="80000"/>
              </a:lnSpc>
            </a:pPr>
            <a:r>
              <a:rPr lang="en-US" dirty="0"/>
              <a:t>Very powerful but designed by a committee that agreed to practically everything proposed so many redundancies</a:t>
            </a:r>
          </a:p>
          <a:p>
            <a:pPr>
              <a:lnSpc>
                <a:spcPct val="80000"/>
              </a:lnSpc>
            </a:pPr>
            <a:r>
              <a:rPr lang="en-US" dirty="0"/>
              <a:t>At its core relational algebra, which we have learned, with many additions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Person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TOOK</a:t>
            </a:r>
            <a:r>
              <a:rPr lang="en-US" dirty="0">
                <a:solidFill>
                  <a:srgbClr val="00AE00"/>
                </a:solidFill>
              </a:rPr>
              <a:t>,</a:t>
            </a:r>
            <a:r>
              <a:rPr lang="en-US" dirty="0"/>
              <a:t> REQUIRED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</a:t>
            </a:r>
            <a:r>
              <a:rPr lang="en-US" dirty="0" err="1"/>
              <a:t>Took.Course</a:t>
            </a:r>
            <a:r>
              <a:rPr lang="en-US" dirty="0"/>
              <a:t> &lt;&gt; </a:t>
            </a:r>
            <a:r>
              <a:rPr lang="en-US" dirty="0" err="1"/>
              <a:t>Required.Course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(“&lt;&gt;” means “not equal”)</a:t>
            </a:r>
          </a:p>
          <a:p>
            <a:endParaRPr lang="en-US" dirty="0"/>
          </a:p>
          <a:p>
            <a:r>
              <a:rPr lang="en-US" dirty="0"/>
              <a:t>Answer (</a:t>
            </a:r>
            <a:r>
              <a:rPr lang="en-US" b="1" i="1" dirty="0">
                <a:solidFill>
                  <a:srgbClr val="FF0000"/>
                </a:solidFill>
              </a:rPr>
              <a:t>wrong!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560567"/>
              </p:ext>
            </p:extLst>
          </p:nvPr>
        </p:nvGraphicFramePr>
        <p:xfrm>
          <a:off x="2819400" y="4470400"/>
          <a:ext cx="2971800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65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Person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Took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MINUS</a:t>
            </a:r>
            <a:br>
              <a:rPr lang="en-US" dirty="0">
                <a:solidFill>
                  <a:srgbClr val="00AE00"/>
                </a:solidFill>
              </a:rPr>
            </a:b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Person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Took</a:t>
            </a:r>
            <a:r>
              <a:rPr lang="en-US" dirty="0">
                <a:solidFill>
                  <a:srgbClr val="00AE00"/>
                </a:solidFill>
              </a:rPr>
              <a:t>,</a:t>
            </a:r>
            <a:r>
              <a:rPr lang="en-US" dirty="0"/>
              <a:t> Required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</a:t>
            </a:r>
            <a:r>
              <a:rPr lang="en-US" dirty="0" err="1"/>
              <a:t>Took.Course</a:t>
            </a:r>
            <a:r>
              <a:rPr lang="en-US" dirty="0"/>
              <a:t> = </a:t>
            </a:r>
            <a:r>
              <a:rPr lang="en-US" dirty="0" err="1"/>
              <a:t>Required.Course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Answer (correct)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06656"/>
              </p:ext>
            </p:extLst>
          </p:nvPr>
        </p:nvGraphicFramePr>
        <p:xfrm>
          <a:off x="2057400" y="4820920"/>
          <a:ext cx="2971800" cy="74168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97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complicated</a:t>
            </a:r>
          </a:p>
          <a:p>
            <a:r>
              <a:rPr lang="en-US" dirty="0"/>
              <a:t>Informal roadmap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all Person(s): </a:t>
            </a:r>
            <a:r>
              <a:rPr lang="en-US" dirty="0" err="1"/>
              <a:t>TempA</a:t>
            </a:r>
            <a:r>
              <a:rPr lang="en-US" dirty="0"/>
              <a:t>(Person) (easy from Took)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all “records” of them taking Courses required for them to graduate, whether they took them or not: </a:t>
            </a:r>
            <a:r>
              <a:rPr lang="en-US" dirty="0" err="1"/>
              <a:t>TempB</a:t>
            </a:r>
            <a:r>
              <a:rPr lang="en-US" dirty="0"/>
              <a:t>(</a:t>
            </a:r>
            <a:r>
              <a:rPr lang="en-US" dirty="0" err="1"/>
              <a:t>Person,Course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all records that are “missing” listing what still needs to be Taken: </a:t>
            </a:r>
            <a:r>
              <a:rPr lang="en-US" dirty="0" err="1"/>
              <a:t>TempC</a:t>
            </a:r>
            <a:r>
              <a:rPr lang="en-US" dirty="0"/>
              <a:t>(</a:t>
            </a:r>
            <a:r>
              <a:rPr lang="en-US" dirty="0" err="1"/>
              <a:t>Person,Course</a:t>
            </a:r>
            <a:r>
              <a:rPr lang="en-US" dirty="0"/>
              <a:t>) = </a:t>
            </a:r>
            <a:r>
              <a:rPr lang="en-US" dirty="0" err="1"/>
              <a:t>TempB</a:t>
            </a:r>
            <a:r>
              <a:rPr lang="en-US" dirty="0"/>
              <a:t> – Took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all Person(s) who are missing a Required Course: </a:t>
            </a:r>
            <a:r>
              <a:rPr lang="en-US" dirty="0" err="1"/>
              <a:t>TempD</a:t>
            </a:r>
            <a:r>
              <a:rPr lang="en-US" dirty="0"/>
              <a:t> (easy from </a:t>
            </a:r>
            <a:r>
              <a:rPr lang="en-US" dirty="0" err="1"/>
              <a:t>TempC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all Person(s) who are not missing a Required Course: </a:t>
            </a:r>
            <a:r>
              <a:rPr lang="en-US" dirty="0" err="1"/>
              <a:t>TempA</a:t>
            </a:r>
            <a:r>
              <a:rPr lang="en-US" dirty="0"/>
              <a:t> – </a:t>
            </a:r>
            <a:r>
              <a:rPr lang="en-US" dirty="0" err="1"/>
              <a:t>TempD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2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66839"/>
              </p:ext>
            </p:extLst>
          </p:nvPr>
        </p:nvGraphicFramePr>
        <p:xfrm>
          <a:off x="684213" y="1673459"/>
          <a:ext cx="8575613" cy="564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51" name="Visio" r:id="rId3" imgW="9758990" imgH="6419745" progId="Visio.Drawing.11">
                  <p:embed/>
                </p:oleObj>
              </mc:Choice>
              <mc:Fallback>
                <p:oleObj name="Visio" r:id="rId3" imgW="9758990" imgH="641974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673459"/>
                        <a:ext cx="8575613" cy="564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181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br>
              <a:rPr lang="en-US" dirty="0"/>
            </a:br>
            <a:r>
              <a:rPr lang="en-US" dirty="0"/>
              <a:t>(Person)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TempA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Person</a:t>
            </a:r>
            <a:br>
              <a:rPr lang="en-US" dirty="0"/>
            </a:br>
            <a:r>
              <a:rPr lang="en-US"/>
              <a:t>FROM Took;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33514"/>
              </p:ext>
            </p:extLst>
          </p:nvPr>
        </p:nvGraphicFramePr>
        <p:xfrm>
          <a:off x="2667000" y="3403600"/>
          <a:ext cx="2971800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5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br>
              <a:rPr lang="en-US" dirty="0"/>
            </a:br>
            <a:r>
              <a:rPr lang="en-US" dirty="0"/>
              <a:t>(Person, Required Course)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TempB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Person, Course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TempA</a:t>
            </a:r>
            <a:r>
              <a:rPr lang="en-US" dirty="0"/>
              <a:t>, Required;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094459"/>
              </p:ext>
            </p:extLst>
          </p:nvPr>
        </p:nvGraphicFramePr>
        <p:xfrm>
          <a:off x="1752600" y="3215640"/>
          <a:ext cx="3962400" cy="33375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TempB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829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br>
              <a:rPr lang="en-US" dirty="0"/>
            </a:br>
            <a:r>
              <a:rPr lang="en-US" dirty="0"/>
              <a:t>(Person, Required Course Not Taken)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TempC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*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tempB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MINUS</a:t>
            </a:r>
            <a:br>
              <a:rPr lang="en-US" dirty="0"/>
            </a:br>
            <a:r>
              <a:rPr lang="en-US" dirty="0"/>
              <a:t>SELECT *</a:t>
            </a:r>
            <a:br>
              <a:rPr lang="en-US" dirty="0"/>
            </a:br>
            <a:r>
              <a:rPr lang="en-US" dirty="0"/>
              <a:t>FROM Took;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117092"/>
              </p:ext>
            </p:extLst>
          </p:nvPr>
        </p:nvGraphicFramePr>
        <p:xfrm>
          <a:off x="2286000" y="4231640"/>
          <a:ext cx="39624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TempC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445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br>
              <a:rPr lang="en-US" dirty="0"/>
            </a:br>
            <a:r>
              <a:rPr lang="en-US" dirty="0"/>
              <a:t>(Person Who Did Not Take A Required Course)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TempD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Person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TempC</a:t>
            </a:r>
            <a:r>
              <a:rPr lang="en-US" dirty="0"/>
              <a:t>: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501907"/>
              </p:ext>
            </p:extLst>
          </p:nvPr>
        </p:nvGraphicFramePr>
        <p:xfrm>
          <a:off x="2819400" y="3698240"/>
          <a:ext cx="29718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TempD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830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All </a:t>
            </a:r>
            <a:br>
              <a:rPr lang="en-US" dirty="0"/>
            </a:br>
            <a:r>
              <a:rPr lang="en-US" dirty="0"/>
              <a:t>(Person Who Took All Required Courses)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*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TempA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MINUS</a:t>
            </a:r>
            <a:br>
              <a:rPr lang="en-US" dirty="0"/>
            </a:br>
            <a:r>
              <a:rPr lang="en-US" dirty="0"/>
              <a:t>SELECT *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TempD</a:t>
            </a:r>
            <a:r>
              <a:rPr lang="en-US" dirty="0"/>
              <a:t>: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738546"/>
              </p:ext>
            </p:extLst>
          </p:nvPr>
        </p:nvGraphicFramePr>
        <p:xfrm>
          <a:off x="2819400" y="4145280"/>
          <a:ext cx="29718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771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Formally, we just computed </a:t>
            </a:r>
            <a:r>
              <a:rPr lang="en-US" b="1" i="1" dirty="0">
                <a:solidFill>
                  <a:srgbClr val="FF0000"/>
                </a:solidFill>
              </a:rPr>
              <a:t>division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Took / Required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 do not need to discuss this notation any further, just be aware that’s what we did</a:t>
            </a:r>
          </a:p>
          <a:p>
            <a:endParaRPr lang="en-US" dirty="0"/>
          </a:p>
          <a:p>
            <a:r>
              <a:rPr lang="en-US" dirty="0"/>
              <a:t>Important to understand the ideas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back to our running example database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focus on </a:t>
            </a:r>
          </a:p>
          <a:p>
            <a:pPr lvl="1"/>
            <a:r>
              <a:rPr lang="en-US" dirty="0"/>
              <a:t>As precise as feasible (here) description of </a:t>
            </a:r>
            <a:r>
              <a:rPr lang="en-US" b="1" i="1" dirty="0">
                <a:solidFill>
                  <a:srgbClr val="FF0000"/>
                </a:solidFill>
              </a:rPr>
              <a:t>the semantics of various operations</a:t>
            </a:r>
            <a:r>
              <a:rPr lang="en-US" dirty="0"/>
              <a:t>: some of them are rather surprising</a:t>
            </a:r>
          </a:p>
          <a:p>
            <a:pPr lvl="1"/>
            <a:r>
              <a:rPr lang="en-US" dirty="0"/>
              <a:t>Construction of </a:t>
            </a:r>
            <a:r>
              <a:rPr lang="en-US" b="1" i="1" dirty="0">
                <a:solidFill>
                  <a:srgbClr val="FF0000"/>
                </a:solidFill>
              </a:rPr>
              <a:t>simple and complex queries</a:t>
            </a:r>
            <a:r>
              <a:rPr lang="en-US" dirty="0"/>
              <a:t>, to show the full power of SQL</a:t>
            </a:r>
          </a:p>
          <a:p>
            <a:pPr lvl="1"/>
            <a:r>
              <a:rPr lang="en-US" dirty="0"/>
              <a:t>More concepts than you can get from any manual</a:t>
            </a:r>
          </a:p>
          <a:p>
            <a:r>
              <a:rPr lang="en-US" dirty="0"/>
              <a:t>We will not focus on</a:t>
            </a:r>
          </a:p>
          <a:p>
            <a:pPr lvl="1"/>
            <a:r>
              <a:rPr lang="en-US" dirty="0"/>
              <a:t>Any specific system, though the class will work with Oracle</a:t>
            </a:r>
          </a:p>
          <a:p>
            <a:pPr lvl="1"/>
            <a:r>
              <a:rPr lang="en-US" dirty="0"/>
              <a:t>What you can get from a manual</a:t>
            </a:r>
          </a:p>
          <a:p>
            <a:pPr lvl="1"/>
            <a:r>
              <a:rPr lang="en-US" dirty="0"/>
              <a:t>The interaction through other languages with an SQL-based Database </a:t>
            </a:r>
            <a:r>
              <a:rPr lang="en-US" dirty="0" smtClean="0"/>
              <a:t>System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 General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did not consider “boundary” cases, when for example, Required is empty.</a:t>
            </a:r>
          </a:p>
          <a:p>
            <a:r>
              <a:rPr lang="en-US" dirty="0"/>
              <a:t>Then every Person, not only those listed in Taken would be “good”</a:t>
            </a:r>
          </a:p>
          <a:p>
            <a:r>
              <a:rPr lang="en-US" dirty="0"/>
              <a:t>Assume we have one more relation listing all Persons</a:t>
            </a:r>
          </a:p>
          <a:p>
            <a:r>
              <a:rPr lang="en-US" dirty="0"/>
              <a:t>How to write a more general query that will also work if Required is empty?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Classroom exercise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305050"/>
              </p:ext>
            </p:extLst>
          </p:nvPr>
        </p:nvGraphicFramePr>
        <p:xfrm>
          <a:off x="2667000" y="4191000"/>
          <a:ext cx="2971800" cy="22250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Marsha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Prisha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13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Some Versus Asking About All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compute two tables</a:t>
            </a:r>
          </a:p>
          <a:p>
            <a:pPr lvl="1"/>
            <a:r>
              <a:rPr lang="en-US" dirty="0"/>
              <a:t>CnameInCcity(Ccity,Cname)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This table lists all the “valid” tuples of Ccity,Cname; it is convenient for us to list the city first</a:t>
            </a:r>
          </a:p>
          <a:p>
            <a:pPr lvl="1"/>
            <a:r>
              <a:rPr lang="en-US" dirty="0"/>
              <a:t>CnameInChicago(Cname)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This table lists the names of the customers located in Chicago.</a:t>
            </a:r>
          </a:p>
          <a:p>
            <a:endParaRPr lang="en-US" dirty="0"/>
          </a:p>
          <a:p>
            <a:r>
              <a:rPr lang="en-US" dirty="0"/>
              <a:t>We then want to specify two queries</a:t>
            </a:r>
          </a:p>
          <a:p>
            <a:pPr lvl="1"/>
            <a:r>
              <a:rPr lang="en-US" dirty="0"/>
              <a:t>The first one is expressible by the </a:t>
            </a:r>
            <a:r>
              <a:rPr lang="en-US" b="1" i="1" dirty="0">
                <a:solidFill>
                  <a:srgbClr val="FF0000"/>
                </a:solidFill>
              </a:rPr>
              <a:t>existential quantifier </a:t>
            </a:r>
            <a:r>
              <a:rPr lang="en-US" dirty="0"/>
              <a:t>(more about it later, if there is time)</a:t>
            </a:r>
          </a:p>
          <a:p>
            <a:pPr lvl="1"/>
            <a:r>
              <a:rPr lang="en-US" dirty="0"/>
              <a:t>The second one is expressible by the </a:t>
            </a:r>
            <a:r>
              <a:rPr lang="en-US" b="1" i="1" dirty="0">
                <a:solidFill>
                  <a:srgbClr val="FF0000"/>
                </a:solidFill>
              </a:rPr>
              <a:t>universal quantifier </a:t>
            </a:r>
            <a:r>
              <a:rPr lang="en-US" dirty="0"/>
              <a:t>(more about it later, if there is time)</a:t>
            </a:r>
          </a:p>
          <a:p>
            <a:endParaRPr lang="en-US" dirty="0"/>
          </a:p>
          <a:p>
            <a:pPr lvl="1">
              <a:buFont typeface="Symbol" pitchFamily="18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CnameInCcity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Ccity, Cname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CnameInCcity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variant of the SELECT statement uses </a:t>
            </a:r>
            <a:r>
              <a:rPr lang="en-US" dirty="0">
                <a:solidFill>
                  <a:srgbClr val="FC0128"/>
                </a:solidFill>
              </a:rPr>
              <a:t>INTO</a:t>
            </a:r>
            <a:r>
              <a:rPr lang="en-US" dirty="0"/>
              <a:t>, creates a new table, here CnameInCcity and populates it with the result of the query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95800"/>
            <a:ext cx="2047875" cy="207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CnameInChicago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Customer.Cname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CnameInChicago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Customer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Ccity='Chicago';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3433763"/>
            <a:ext cx="1333500" cy="90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Tables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534400" cy="6096000"/>
          </a:xfrm>
        </p:spPr>
        <p:txBody>
          <a:bodyPr/>
          <a:lstStyle/>
          <a:p>
            <a:r>
              <a:rPr lang="en-US" dirty="0"/>
              <a:t>I have reproduced them, so they are larger and we can see them clearly	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31060"/>
              </p:ext>
            </p:extLst>
          </p:nvPr>
        </p:nvGraphicFramePr>
        <p:xfrm>
          <a:off x="685800" y="2971800"/>
          <a:ext cx="3962400" cy="37084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CnameInCcity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853047"/>
              </p:ext>
            </p:extLst>
          </p:nvPr>
        </p:nvGraphicFramePr>
        <p:xfrm>
          <a:off x="5715000" y="2971800"/>
          <a:ext cx="32766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19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CnameInChicago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Some Vs. Asking About All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following examples, I removed duplicates to save space</a:t>
            </a:r>
          </a:p>
          <a:p>
            <a:r>
              <a:rPr lang="en-US" dirty="0"/>
              <a:t>In SQL duplicates will not be removed, but it will not change the meaning of the result: still the right answers will be obtained</a:t>
            </a:r>
          </a:p>
          <a:p>
            <a:r>
              <a:rPr lang="en-US" dirty="0"/>
              <a:t>We will see this in Access snapshots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Some And About All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all cities, the set of whose Cnames, contains </a:t>
            </a:r>
            <a:r>
              <a:rPr lang="en-US" b="1" i="1" dirty="0">
                <a:solidFill>
                  <a:srgbClr val="FC0128"/>
                </a:solidFill>
              </a:rPr>
              <a:t>at least one</a:t>
            </a:r>
            <a:r>
              <a:rPr lang="en-US" dirty="0"/>
              <a:t> Cname that is (also) in Chicago</a:t>
            </a:r>
          </a:p>
          <a:p>
            <a:r>
              <a:rPr lang="en-US" dirty="0"/>
              <a:t>This will be easy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</a:t>
            </a:r>
            <a:endParaRPr lang="en-US" dirty="0"/>
          </a:p>
          <a:p>
            <a:endParaRPr lang="en-US" dirty="0"/>
          </a:p>
          <a:p>
            <a:r>
              <a:rPr lang="en-US" dirty="0"/>
              <a:t>List all cities, the set of whose Cnames contains </a:t>
            </a:r>
            <a:r>
              <a:rPr lang="en-US" b="1" i="1" dirty="0">
                <a:solidFill>
                  <a:srgbClr val="FC0128"/>
                </a:solidFill>
              </a:rPr>
              <a:t>at least all</a:t>
            </a:r>
            <a:r>
              <a:rPr lang="en-US" dirty="0"/>
              <a:t> the Cnames that are (also) in Chicago</a:t>
            </a:r>
          </a:p>
          <a:p>
            <a:r>
              <a:rPr lang="en-US" dirty="0"/>
              <a:t>This will be harder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Some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all cities, the set of whose Cnames, contains </a:t>
            </a:r>
            <a:r>
              <a:rPr lang="en-US" b="1" i="1" dirty="0">
                <a:solidFill>
                  <a:srgbClr val="FC0128"/>
                </a:solidFill>
              </a:rPr>
              <a:t>at least one</a:t>
            </a:r>
            <a:r>
              <a:rPr lang="en-US" dirty="0"/>
              <a:t> Cname that is (also) in Chicago</a:t>
            </a:r>
          </a:p>
          <a:p>
            <a:pPr lvl="1">
              <a:buFont typeface="Symbol" pitchFamily="18" charset="2"/>
              <a:buNone/>
            </a:pPr>
            <a:r>
              <a:rPr lang="en-US" dirty="0"/>
              <a:t>	</a:t>
            </a:r>
          </a:p>
          <a:p>
            <a:pPr lvl="1">
              <a:buFont typeface="Symbol" pitchFamily="18" charset="2"/>
              <a:buNone/>
            </a:pPr>
            <a:r>
              <a:rPr lang="en-US" dirty="0">
                <a:solidFill>
                  <a:srgbClr val="00AE00"/>
                </a:solidFill>
              </a:rPr>
              <a:t>	SELECT</a:t>
            </a:r>
            <a:r>
              <a:rPr lang="en-US" dirty="0"/>
              <a:t> Ccity INTO AnswerSome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CnameInCcity, CnameInChicago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CnameInCcity.Cname = CnameInChicago.Cname; 	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667000" y="3886200"/>
          <a:ext cx="35306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63" y="3186113"/>
            <a:ext cx="1285875" cy="14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proceed in stages, producing temporary tables, to understand how to do it</a:t>
            </a:r>
          </a:p>
          <a:p>
            <a:r>
              <a:rPr lang="en-US" dirty="0"/>
              <a:t>It is possible to do it using one query, which we will see later</a:t>
            </a:r>
          </a:p>
          <a:p>
            <a:r>
              <a:rPr lang="en-US" dirty="0"/>
              <a:t>We will start with the roadmap of what we will actually do</a:t>
            </a:r>
          </a:p>
          <a:p>
            <a:r>
              <a:rPr lang="en-US" dirty="0"/>
              <a:t>We will produce some intermediate tables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“companion” to SQL as </a:t>
            </a:r>
            <a:r>
              <a:rPr lang="en-US" dirty="0" err="1"/>
              <a:t>DML</a:t>
            </a:r>
            <a:r>
              <a:rPr lang="en-US" dirty="0"/>
              <a:t> is SQL as </a:t>
            </a:r>
            <a:r>
              <a:rPr lang="en-US" dirty="0" err="1"/>
              <a:t>DDL</a:t>
            </a:r>
            <a:r>
              <a:rPr lang="en-US" dirty="0"/>
              <a:t> (Data Definition and Control Language)</a:t>
            </a:r>
          </a:p>
          <a:p>
            <a:r>
              <a:rPr lang="en-US" dirty="0"/>
              <a:t>We will cover it later</a:t>
            </a:r>
          </a:p>
          <a:p>
            <a:r>
              <a:rPr lang="en-US" dirty="0"/>
              <a:t>When we cover </a:t>
            </a:r>
            <a:r>
              <a:rPr lang="en-US" dirty="0" err="1"/>
              <a:t>DDL</a:t>
            </a:r>
            <a:r>
              <a:rPr lang="en-US" dirty="0"/>
              <a:t>, we will include some material that properly belongs to </a:t>
            </a:r>
            <a:r>
              <a:rPr lang="en-US" dirty="0" err="1"/>
              <a:t>DML</a:t>
            </a:r>
            <a:r>
              <a:rPr lang="en-US" dirty="0"/>
              <a:t> as it is easier to go over it in the </a:t>
            </a:r>
            <a:r>
              <a:rPr lang="en-US" dirty="0" err="1"/>
              <a:t>DDL</a:t>
            </a:r>
            <a:r>
              <a:rPr lang="en-US" dirty="0"/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372542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TempA = (all cities)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TempB = (all cities, all customers); for every city all the customers in the database,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not only </a:t>
            </a:r>
            <a:r>
              <a:rPr lang="en-US" dirty="0"/>
              <a:t>the customers in this city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TempC = TempB </a:t>
            </a:r>
            <a:r>
              <a:rPr lang="en-US" dirty="0">
                <a:sym typeface="Symbol"/>
              </a:rPr>
              <a:t></a:t>
            </a:r>
            <a:r>
              <a:rPr lang="en-US" dirty="0"/>
              <a:t> CnameInCcity = (all cities, customers that should be in the cities to make them good but are not there); in other words, for each Ccity a Cname that it does not have but needs to have to be a “good” City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TempD = (all bad cities)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AnswerAll = TempA </a:t>
            </a:r>
            <a:r>
              <a:rPr lang="en-US" dirty="0">
                <a:sym typeface="Symbol"/>
              </a:rPr>
              <a:t></a:t>
            </a:r>
            <a:r>
              <a:rPr lang="en-US" dirty="0"/>
              <a:t> TempD = (all good cities)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Ccity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TempA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CnameInCcity; </a:t>
            </a:r>
          </a:p>
          <a:p>
            <a:r>
              <a:rPr lang="en-US" dirty="0"/>
              <a:t>Set of all cities in which there could be customers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81200" y="4114800"/>
          <a:ext cx="2844800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duplicates: nothing surprising about this, as duplicates are not removed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2828925"/>
            <a:ext cx="1428750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Ccity, Cname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tempB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TempA, CnameInChicago; </a:t>
            </a:r>
          </a:p>
          <a:p>
            <a:r>
              <a:rPr lang="en-US" dirty="0"/>
              <a:t>Set of all pairs of the form (Ccity,Cname); in fact a Cartesian product of </a:t>
            </a:r>
            <a:r>
              <a:rPr lang="en-US" b="1" i="1" dirty="0">
                <a:solidFill>
                  <a:srgbClr val="FC0128"/>
                </a:solidFill>
              </a:rPr>
              <a:t>all</a:t>
            </a:r>
            <a:r>
              <a:rPr lang="en-US" dirty="0"/>
              <a:t> cities with </a:t>
            </a:r>
            <a:r>
              <a:rPr lang="en-US" b="1" i="1" dirty="0">
                <a:solidFill>
                  <a:srgbClr val="FC0128"/>
                </a:solidFill>
              </a:rPr>
              <a:t>all</a:t>
            </a:r>
            <a:r>
              <a:rPr lang="en-US" dirty="0"/>
              <a:t> desired Cnames (</a:t>
            </a:r>
            <a:r>
              <a:rPr lang="en-US" b="1" i="1" dirty="0">
                <a:solidFill>
                  <a:srgbClr val="FC0128"/>
                </a:solidFill>
              </a:rPr>
              <a:t>not only </a:t>
            </a:r>
            <a:r>
              <a:rPr lang="en-US" dirty="0"/>
              <a:t>cities that </a:t>
            </a:r>
            <a:r>
              <a:rPr lang="en-US" b="1" i="1" dirty="0">
                <a:solidFill>
                  <a:srgbClr val="FC0128"/>
                </a:solidFill>
              </a:rPr>
              <a:t>have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b="1" i="1" dirty="0">
                <a:solidFill>
                  <a:srgbClr val="FC0128"/>
                </a:solidFill>
              </a:rPr>
              <a:t>all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/>
              <a:t>desired Cnames)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362200" y="3810000"/>
          <a:ext cx="4267200" cy="33375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2143125" cy="369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  <a:br>
              <a:rPr lang="en-US" dirty="0"/>
            </a:br>
            <a:r>
              <a:rPr lang="en-US" dirty="0"/>
              <a:t>(Not Real Microsoft Access SQL Syntax)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tempC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tempB 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MINUS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CnameInCcity);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Set of all pairs of the form (Ccity,Cname), such that the Ccity does not have the Cname; this is a “bad” Ccity with a proof why it is bad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b="1" i="1" dirty="0"/>
              <a:t>	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057400" y="5410200"/>
          <a:ext cx="42672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 Has To Do This Differently</a:t>
            </a:r>
            <a:br>
              <a:rPr lang="en-US" dirty="0"/>
            </a:br>
            <a:r>
              <a:rPr lang="en-US" dirty="0"/>
              <a:t>We Will Understand This Later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tempC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tempB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AE00"/>
                </a:solidFill>
              </a:rPr>
              <a:t>EXISTS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</a:t>
            </a:r>
            <a:r>
              <a:rPr lang="en-US" dirty="0"/>
              <a:t>T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CnameInCcity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tempB.Ccity = CnameInCcity.Ccity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tempB.Cname = CnameInCcity.Cname);</a:t>
            </a:r>
          </a:p>
          <a:p>
            <a:endParaRPr lang="en-US" dirty="0"/>
          </a:p>
          <a:p>
            <a:r>
              <a:rPr lang="en-US" dirty="0"/>
              <a:t>Set of all pairs of the form (Ccity,Cname), such that the Ccity does not have the Cname; this is a “bad” Ccity with a proof why it is bad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b="1" i="1" dirty="0"/>
              <a:t>	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057400" y="5334000"/>
          <a:ext cx="42672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076575"/>
            <a:ext cx="2209800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Ccity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tempC 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tempD;</a:t>
            </a:r>
          </a:p>
          <a:p>
            <a:r>
              <a:rPr lang="en-US" dirty="0"/>
              <a:t>Set of all “bad” Cities, that is cities that lack at least one Cname in CnameInChicago</a:t>
            </a:r>
            <a:br>
              <a:rPr lang="en-US" dirty="0"/>
            </a:b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b="1" i="1" dirty="0"/>
              <a:t>	</a:t>
            </a:r>
          </a:p>
          <a:p>
            <a:pPr>
              <a:buFont typeface="Monotype Sorts" pitchFamily="2" charset="2"/>
              <a:buNone/>
            </a:pPr>
            <a:endParaRPr lang="en-US" b="1" i="1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971800" y="3962400"/>
          <a:ext cx="2844800" cy="1483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00388"/>
            <a:ext cx="1219200" cy="157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br>
              <a:rPr lang="en-US" dirty="0"/>
            </a:br>
            <a:r>
              <a:rPr lang="en-US" dirty="0"/>
              <a:t>Between Relational Algebra And 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05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All</a:t>
            </a:r>
            <a:br>
              <a:rPr lang="en-US" dirty="0"/>
            </a:br>
            <a:r>
              <a:rPr lang="en-US" dirty="0"/>
              <a:t>(Not Real Microsoft Access SQL Syntax)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AnswerAll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tempA)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MINUS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tempD);</a:t>
            </a:r>
          </a:p>
          <a:p>
            <a:endParaRPr lang="en-US" dirty="0"/>
          </a:p>
          <a:p>
            <a:r>
              <a:rPr lang="en-US" dirty="0"/>
              <a:t>Set of all “good” cities, that is cities that are not “bad”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b="1" i="1" dirty="0"/>
              <a:t>	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19400" y="4572000"/>
          <a:ext cx="28448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 Has To Do This Differently</a:t>
            </a:r>
            <a:br>
              <a:rPr lang="en-US" dirty="0"/>
            </a:br>
            <a:r>
              <a:rPr lang="en-US" dirty="0"/>
              <a:t>We Will Understand This Later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 </a:t>
            </a:r>
            <a:r>
              <a:rPr lang="en-US" dirty="0">
                <a:solidFill>
                  <a:srgbClr val="00AE00"/>
                </a:solidFill>
              </a:rPr>
              <a:t>INTO</a:t>
            </a:r>
            <a:r>
              <a:rPr lang="en-US" dirty="0"/>
              <a:t> AnswerAll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tempA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NOT EXISTS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 </a:t>
            </a:r>
            <a:r>
              <a:rPr lang="en-US" dirty="0"/>
              <a:t>tempD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tempD.Ccity = tempA.Ccity);</a:t>
            </a:r>
          </a:p>
          <a:p>
            <a:endParaRPr lang="en-US" dirty="0"/>
          </a:p>
          <a:p>
            <a:r>
              <a:rPr lang="en-US" dirty="0"/>
              <a:t>Set of all “good” cities, that is cities that are not “bad”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b="1" i="1" dirty="0"/>
              <a:t>	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19400" y="4572000"/>
          <a:ext cx="2844800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95638"/>
            <a:ext cx="1219200" cy="138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Nulls And Duplicates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9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 And Duplicates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move to look at some aspects of SQL, which were not applicable to our relational algebra model</a:t>
            </a:r>
          </a:p>
          <a:p>
            <a:r>
              <a:rPr lang="en-US" dirty="0"/>
              <a:t>We will use, for this purposes simpler example databases and then will return to our PlantCustomerInvoice.mdb database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domain is augmented with a </a:t>
            </a:r>
            <a:r>
              <a:rPr lang="en-US" b="1" i="1" dirty="0">
                <a:solidFill>
                  <a:srgbClr val="FF0000"/>
                </a:solidFill>
              </a:rPr>
              <a:t>NULL</a:t>
            </a:r>
          </a:p>
          <a:p>
            <a:r>
              <a:rPr lang="en-US" dirty="0"/>
              <a:t>NULL, intuitively stands for one of the following</a:t>
            </a:r>
          </a:p>
          <a:p>
            <a:pPr lvl="1"/>
            <a:r>
              <a:rPr lang="en-US" dirty="0"/>
              <a:t>Value unknown</a:t>
            </a:r>
          </a:p>
          <a:p>
            <a:pPr lvl="1"/>
            <a:r>
              <a:rPr lang="en-US" dirty="0"/>
              <a:t>Value not permitted to be known (to some of us)</a:t>
            </a:r>
          </a:p>
          <a:p>
            <a:pPr lvl="1"/>
            <a:r>
              <a:rPr lang="en-US" dirty="0"/>
              <a:t>Value not applicable</a:t>
            </a:r>
          </a:p>
          <a:p>
            <a:r>
              <a:rPr lang="en-US" dirty="0"/>
              <a:t>Semantics of NULLs is very complicated, I will touch on the most important aspects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There are two variants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For most of SQL DML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For SQL </a:t>
            </a:r>
            <a:r>
              <a:rPr lang="en-US" b="1" i="1" dirty="0" err="1">
                <a:solidFill>
                  <a:srgbClr val="FF0000"/>
                </a:solidFill>
              </a:rPr>
              <a:t>DDL</a:t>
            </a:r>
            <a:r>
              <a:rPr lang="en-US" b="1" i="1" dirty="0">
                <a:solidFill>
                  <a:srgbClr val="FF0000"/>
                </a:solidFill>
              </a:rPr>
              <a:t> and some SQL </a:t>
            </a:r>
            <a:r>
              <a:rPr lang="en-US" b="1" i="1" dirty="0" err="1">
                <a:solidFill>
                  <a:srgbClr val="FF0000"/>
                </a:solidFill>
              </a:rPr>
              <a:t>DML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But the core is common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a SELECT statement</a:t>
            </a:r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…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…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condition</a:t>
            </a:r>
          </a:p>
          <a:p>
            <a:r>
              <a:rPr lang="en-US" dirty="0"/>
              <a:t>As we know:</a:t>
            </a:r>
          </a:p>
          <a:p>
            <a:pPr lvl="1"/>
            <a:r>
              <a:rPr lang="en-US" dirty="0"/>
              <a:t>Each tuple is tested against the condition</a:t>
            </a:r>
          </a:p>
          <a:p>
            <a:pPr lvl="1"/>
            <a:r>
              <a:rPr lang="en-US" dirty="0"/>
              <a:t>If the condition on the tuple is TRUE, then it is passed to SELECT</a:t>
            </a:r>
          </a:p>
          <a:p>
            <a:r>
              <a:rPr lang="en-US" dirty="0"/>
              <a:t>What happens if the condition is, say “</a:t>
            </a:r>
            <a:r>
              <a:rPr lang="en-US" b="1" i="1" dirty="0">
                <a:solidFill>
                  <a:srgbClr val="FF0000"/>
                </a:solidFill>
              </a:rPr>
              <a:t>x = 5</a:t>
            </a:r>
            <a:r>
              <a:rPr lang="en-US" dirty="0"/>
              <a:t>”, with x being a column name?</a:t>
            </a:r>
          </a:p>
          <a:p>
            <a:pPr lvl="1"/>
            <a:r>
              <a:rPr lang="en-US" dirty="0"/>
              <a:t>It may happen that some current value in column x is NULL, what do we do? </a:t>
            </a:r>
          </a:p>
          <a:p>
            <a:r>
              <a:rPr lang="en-US" dirty="0"/>
              <a:t>What happens if the condition is, say “</a:t>
            </a:r>
            <a:r>
              <a:rPr lang="en-US" b="1" i="1" dirty="0">
                <a:solidFill>
                  <a:srgbClr val="FF0000"/>
                </a:solidFill>
              </a:rPr>
              <a:t>x = 5 OR x &lt;&gt; 5</a:t>
            </a:r>
            <a:r>
              <a:rPr lang="en-US" dirty="0"/>
              <a:t>”, with x being a column name?</a:t>
            </a:r>
          </a:p>
          <a:p>
            <a:pPr lvl="1"/>
            <a:r>
              <a:rPr lang="en-US" dirty="0"/>
              <a:t>No matter what the value of x is, even if x is NULL, this should evaluate to TRUE? Or should it? It does not!</a:t>
            </a:r>
          </a:p>
          <a:p>
            <a:r>
              <a:rPr lang="en-US" dirty="0"/>
              <a:t>We use a new logic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abbreviate: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/>
              <a:t>Standard 2-valued logic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3-valued logic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 is “between” F and T, “metathink” as being “maybe T or maybe F”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400800" y="3200400"/>
          <a:ext cx="2133600" cy="1112520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810000" y="3200400"/>
          <a:ext cx="2133600" cy="1112520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81200" y="3200400"/>
          <a:ext cx="1422400" cy="1112520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324600" y="5029200"/>
          <a:ext cx="2844800" cy="1483360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3048000" y="5029200"/>
          <a:ext cx="2844800" cy="1483360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219200" y="5029200"/>
          <a:ext cx="1422400" cy="1483360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to aid intuition</a:t>
            </a:r>
          </a:p>
          <a:p>
            <a:r>
              <a:rPr lang="en-US" dirty="0"/>
              <a:t>Think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(x) as 1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−</a:t>
            </a:r>
            <a:r>
              <a:rPr lang="en-US" dirty="0">
                <a:cs typeface="Arial" charset="0"/>
              </a:rPr>
              <a:t> x</a:t>
            </a:r>
          </a:p>
          <a:p>
            <a:pPr lvl="1"/>
            <a:r>
              <a:rPr lang="en-US" dirty="0">
                <a:cs typeface="Arial" charset="0"/>
              </a:rPr>
              <a:t>x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OR</a:t>
            </a:r>
            <a:r>
              <a:rPr lang="en-US" dirty="0">
                <a:cs typeface="Arial" charset="0"/>
              </a:rPr>
              <a:t> y as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max</a:t>
            </a:r>
            <a:r>
              <a:rPr lang="en-US" dirty="0">
                <a:cs typeface="Arial" charset="0"/>
              </a:rPr>
              <a:t>(x,y)</a:t>
            </a:r>
          </a:p>
          <a:p>
            <a:pPr lvl="1"/>
            <a:r>
              <a:rPr lang="en-US" dirty="0">
                <a:cs typeface="Arial" charset="0"/>
              </a:rPr>
              <a:t>x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AND</a:t>
            </a:r>
            <a:r>
              <a:rPr lang="en-US" dirty="0">
                <a:cs typeface="Arial" charset="0"/>
              </a:rPr>
              <a:t> y as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min</a:t>
            </a:r>
            <a:r>
              <a:rPr lang="en-US" dirty="0">
                <a:cs typeface="Arial" charset="0"/>
              </a:rPr>
              <a:t>(x,y)</a:t>
            </a:r>
          </a:p>
          <a:p>
            <a:r>
              <a:rPr lang="en-US" dirty="0">
                <a:cs typeface="Arial" charset="0"/>
              </a:rPr>
              <a:t>Then for 2-valued logic</a:t>
            </a:r>
          </a:p>
          <a:p>
            <a:pPr lvl="1"/>
            <a:r>
              <a:rPr lang="en-US" dirty="0">
                <a:cs typeface="Arial" charset="0"/>
              </a:rPr>
              <a:t>FALSE is 0</a:t>
            </a:r>
          </a:p>
          <a:p>
            <a:pPr lvl="1"/>
            <a:r>
              <a:rPr lang="en-US" dirty="0">
                <a:cs typeface="Arial" charset="0"/>
              </a:rPr>
              <a:t>TRUE is 1</a:t>
            </a:r>
          </a:p>
          <a:p>
            <a:r>
              <a:rPr lang="en-US" dirty="0">
                <a:cs typeface="Arial" charset="0"/>
              </a:rPr>
              <a:t>Then for 3-valued logic</a:t>
            </a:r>
          </a:p>
          <a:p>
            <a:pPr lvl="1"/>
            <a:r>
              <a:rPr lang="en-US" dirty="0">
                <a:cs typeface="Arial" charset="0"/>
              </a:rPr>
              <a:t>FALSE is 0</a:t>
            </a:r>
          </a:p>
          <a:p>
            <a:pPr lvl="1"/>
            <a:r>
              <a:rPr lang="en-US" dirty="0">
                <a:cs typeface="Arial" charset="0"/>
              </a:rPr>
              <a:t>UNKNOWN is 0.5</a:t>
            </a:r>
          </a:p>
          <a:p>
            <a:pPr lvl="1"/>
            <a:r>
              <a:rPr lang="en-US" dirty="0">
                <a:cs typeface="Arial" charset="0"/>
              </a:rPr>
              <a:t>TRUE is 1</a:t>
            </a:r>
          </a:p>
          <a:p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a SELECT statement</a:t>
            </a:r>
          </a:p>
          <a:p>
            <a:r>
              <a:rPr lang="en-US" dirty="0"/>
              <a:t>SELECT …</a:t>
            </a:r>
            <a:br>
              <a:rPr lang="en-US" dirty="0"/>
            </a:br>
            <a:r>
              <a:rPr lang="en-US" dirty="0"/>
              <a:t>FROM …</a:t>
            </a:r>
            <a:br>
              <a:rPr lang="en-US" dirty="0"/>
            </a:br>
            <a:r>
              <a:rPr lang="en-US" dirty="0"/>
              <a:t>WHERE condition</a:t>
            </a:r>
          </a:p>
          <a:p>
            <a:r>
              <a:rPr lang="en-US" dirty="0"/>
              <a:t>As we know, each tuple is tested against the condition. Then, these are the rules</a:t>
            </a:r>
          </a:p>
          <a:p>
            <a:pPr lvl="1"/>
            <a:r>
              <a:rPr lang="en-US" dirty="0"/>
              <a:t>If the condition on the tuple is TRUE, then it is passed to SELECT</a:t>
            </a:r>
          </a:p>
          <a:p>
            <a:pPr lvl="1"/>
            <a:r>
              <a:rPr lang="en-US" dirty="0"/>
              <a:t>If the condition on the tuple is UNKNOWN, then it is not passed to SELECT</a:t>
            </a:r>
          </a:p>
          <a:p>
            <a:pPr lvl="1"/>
            <a:r>
              <a:rPr lang="en-US" dirty="0"/>
              <a:t>If the condition on the tuple is FALSE, then it is not passed to SELECT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In the context of SQL SELECT queries, UNKNOWN behaves exactly the same as FALSE</a:t>
            </a:r>
          </a:p>
          <a:p>
            <a:r>
              <a:rPr lang="en-US" dirty="0"/>
              <a:t>So why introduce </a:t>
            </a:r>
            <a:r>
              <a:rPr lang="en-US"/>
              <a:t>it the concept </a:t>
            </a:r>
            <a:r>
              <a:rPr lang="en-US" dirty="0"/>
              <a:t>of UNKNOWN? Because it will behave differently, exactly the same as TRUE, in the context of SQL DDL and SQL </a:t>
            </a:r>
            <a:r>
              <a:rPr lang="en-US" dirty="0" err="1"/>
              <a:t>DML</a:t>
            </a:r>
            <a:r>
              <a:rPr lang="en-US" dirty="0"/>
              <a:t> INSERT, as we will see later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br>
              <a:rPr lang="en-US" dirty="0"/>
            </a:br>
            <a:r>
              <a:rPr lang="en-US" dirty="0"/>
              <a:t>Between Relational Algebra And SQL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data model is a </a:t>
            </a:r>
            <a:r>
              <a:rPr lang="en-US" b="1" i="1" dirty="0">
                <a:solidFill>
                  <a:srgbClr val="FC0128"/>
                </a:solidFill>
              </a:rPr>
              <a:t>multiset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/>
              <a:t>not a set; still rows in tables (we sometimes continue calling relations)</a:t>
            </a:r>
          </a:p>
          <a:p>
            <a:pPr lvl="1"/>
            <a:r>
              <a:rPr lang="en-US" dirty="0"/>
              <a:t>Still </a:t>
            </a:r>
            <a:r>
              <a:rPr lang="en-US" b="1" i="1" dirty="0">
                <a:solidFill>
                  <a:srgbClr val="FF0000"/>
                </a:solidFill>
              </a:rPr>
              <a:t>no order among rows</a:t>
            </a:r>
            <a:r>
              <a:rPr lang="en-US" dirty="0"/>
              <a:t>, (e.g., no such thing as the 1st row)</a:t>
            </a:r>
          </a:p>
          <a:p>
            <a:pPr lvl="1"/>
            <a:r>
              <a:rPr lang="en-US" dirty="0"/>
              <a:t>We </a:t>
            </a:r>
            <a:r>
              <a:rPr lang="en-US" b="1" i="1" dirty="0">
                <a:solidFill>
                  <a:srgbClr val="FF0000"/>
                </a:solidFill>
              </a:rPr>
              <a:t>can count the number of times a particular row appears </a:t>
            </a:r>
            <a:r>
              <a:rPr lang="en-US" dirty="0"/>
              <a:t>in the table (if we want to) </a:t>
            </a:r>
          </a:p>
          <a:p>
            <a:pPr lvl="1"/>
            <a:r>
              <a:rPr lang="en-US" dirty="0"/>
              <a:t>We can remove/not remove duplicates (most of the time) as we specify </a:t>
            </a:r>
          </a:p>
          <a:p>
            <a:pPr lvl="1"/>
            <a:r>
              <a:rPr lang="en-US" dirty="0"/>
              <a:t>There are some operators that specifically pay attention to duplicates</a:t>
            </a:r>
          </a:p>
          <a:p>
            <a:pPr lvl="1"/>
            <a:r>
              <a:rPr lang="en-US" dirty="0"/>
              <a:t>We </a:t>
            </a:r>
            <a:r>
              <a:rPr lang="en-US" b="1" i="1" dirty="0">
                <a:solidFill>
                  <a:srgbClr val="FC0128"/>
                </a:solidFill>
              </a:rPr>
              <a:t>must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/>
              <a:t>know whether duplicates are removed (and how) for each SQL operation; luckily, easy though tedious, as we will see</a:t>
            </a:r>
          </a:p>
          <a:p>
            <a:pPr lvl="1"/>
            <a:endParaRPr lang="en-US" dirty="0"/>
          </a:p>
          <a:p>
            <a:r>
              <a:rPr lang="en-US" dirty="0"/>
              <a:t>A multiset is “between” a set and a list</a:t>
            </a:r>
          </a:p>
          <a:p>
            <a:r>
              <a:rPr lang="en-US" dirty="0"/>
              <a:t>In a list we can specify for each position which element is there, therefore we have</a:t>
            </a:r>
          </a:p>
          <a:p>
            <a:pPr lvl="1"/>
            <a:r>
              <a:rPr lang="en-US" dirty="0"/>
              <a:t>Multiplicity</a:t>
            </a:r>
          </a:p>
          <a:p>
            <a:pPr lvl="1"/>
            <a:r>
              <a:rPr lang="en-US" dirty="0"/>
              <a:t>Order (e.g., we know what is the 1st element)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a simple Microsoft Access database: </a:t>
            </a:r>
            <a:r>
              <a:rPr lang="en-US" b="1" i="1" dirty="0">
                <a:solidFill>
                  <a:srgbClr val="FF0000"/>
                </a:solidFill>
              </a:rPr>
              <a:t>Nulls.mdb</a:t>
            </a:r>
            <a:r>
              <a:rPr lang="en-US" dirty="0"/>
              <a:t> in Extras</a:t>
            </a:r>
          </a:p>
          <a:p>
            <a:r>
              <a:rPr lang="en-US" dirty="0"/>
              <a:t>It has only one table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38" y="3252788"/>
            <a:ext cx="3286125" cy="1266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Any comparison in which one side is NULL is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= 6 </a:t>
            </a:r>
            <a:r>
              <a:rPr lang="en-US" dirty="0">
                <a:solidFill>
                  <a:srgbClr val="00AE00"/>
                </a:solidFill>
              </a:rPr>
              <a:t>OR</a:t>
            </a:r>
            <a:r>
              <a:rPr lang="en-US" dirty="0"/>
              <a:t> C = 8;</a:t>
            </a:r>
          </a:p>
          <a:p>
            <a:r>
              <a:rPr lang="en-US" dirty="0"/>
              <a:t>We get: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895600" y="21336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95600" y="5791200"/>
          <a:ext cx="1896534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3433763"/>
            <a:ext cx="1333500" cy="90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Any comparison in which one side is NULL is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= 6 </a:t>
            </a:r>
            <a:r>
              <a:rPr lang="en-US" dirty="0">
                <a:solidFill>
                  <a:srgbClr val="00AE00"/>
                </a:solidFill>
              </a:rPr>
              <a:t>AND</a:t>
            </a:r>
            <a:r>
              <a:rPr lang="en-US" dirty="0"/>
              <a:t> C = 8;</a:t>
            </a:r>
          </a:p>
          <a:p>
            <a:r>
              <a:rPr lang="en-US" dirty="0"/>
              <a:t>We get: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895600" y="23622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95600" y="5791200"/>
          <a:ext cx="1896534" cy="74168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738" y="3505200"/>
            <a:ext cx="1304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Any comparison in which one side is NULL is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= </a:t>
            </a:r>
            <a:r>
              <a:rPr lang="en-US" dirty="0">
                <a:solidFill>
                  <a:srgbClr val="00AE00"/>
                </a:solidFill>
              </a:rPr>
              <a:t>NULL</a:t>
            </a:r>
            <a:r>
              <a:rPr lang="en-US" dirty="0"/>
              <a:t>;</a:t>
            </a:r>
          </a:p>
          <a:p>
            <a:r>
              <a:rPr lang="en-US" dirty="0"/>
              <a:t>We get: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which is an empty table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895600" y="22098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95600" y="5791200"/>
          <a:ext cx="1896534" cy="3708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13" y="3462338"/>
            <a:ext cx="1476375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Any comparison in which one side is NULL is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&lt;&gt; </a:t>
            </a:r>
            <a:r>
              <a:rPr lang="en-US" dirty="0">
                <a:solidFill>
                  <a:srgbClr val="00AE00"/>
                </a:solidFill>
              </a:rPr>
              <a:t>NULL</a:t>
            </a:r>
            <a:r>
              <a:rPr lang="en-US" dirty="0"/>
              <a:t>;</a:t>
            </a:r>
          </a:p>
          <a:p>
            <a:r>
              <a:rPr lang="en-US" dirty="0"/>
              <a:t>We get: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which is an empty table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895600" y="23622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95600" y="5791200"/>
          <a:ext cx="1896534" cy="37084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note what Access did, </a:t>
            </a:r>
            <a:r>
              <a:rPr lang="en-US" b="1" i="1" dirty="0">
                <a:solidFill>
                  <a:srgbClr val="FF0000"/>
                </a:solidFill>
              </a:rPr>
              <a:t>which is wrong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actually astounding!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12382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Oracle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Oracle did it right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05000"/>
          <a:ext cx="7543800" cy="47294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Script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drop table R;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create table R (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A number,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B number,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C number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insert into R values(1,6,8);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insert into R values(2,7,9);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insert into R values(3,null,8);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insert into R values(4,null,9);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select * from R;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select A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from R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where B &lt;&gt; null;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Table dropped.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Table created.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row created.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row created.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row created.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row created.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   A          B          C                                                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---------- ---------- ----------                                                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   1          6          8                                                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   2          7          9                                                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   3                     8                                                </a:t>
                      </a: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   4                     9 </a:t>
                      </a:r>
                    </a:p>
                    <a:p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no rows selected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3352800" y="5029200"/>
            <a:ext cx="1562100" cy="1714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2514600" y="5638800"/>
            <a:ext cx="2400300" cy="762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br>
              <a:rPr lang="en-US" dirty="0"/>
            </a:br>
            <a:r>
              <a:rPr lang="en-US" dirty="0"/>
              <a:t>Between Relational Algebra And SQL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contains all the power of relational algebra and more</a:t>
            </a:r>
          </a:p>
          <a:p>
            <a:endParaRPr lang="en-US" dirty="0"/>
          </a:p>
          <a:p>
            <a:r>
              <a:rPr lang="en-US" dirty="0"/>
              <a:t>Many redundant/superfluous operators (relational algebra, as we described, had only one: intersection, which can be computed using differences)</a:t>
            </a:r>
          </a:p>
          <a:p>
            <a:endParaRPr lang="en-US" dirty="0"/>
          </a:p>
          <a:p>
            <a:r>
              <a:rPr lang="en-US" dirty="0"/>
              <a:t>SQL provides statistical operators, such as AVG (average), which are very important and useful in practice</a:t>
            </a:r>
          </a:p>
          <a:p>
            <a:pPr lvl="1"/>
            <a:r>
              <a:rPr lang="en-US" dirty="0"/>
              <a:t>Can be performed on subsets of rows; e.g. average salary per company branch</a:t>
            </a:r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Any comparison in which one side is NULL is UNKNOWN</a:t>
            </a: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= B;</a:t>
            </a:r>
          </a:p>
          <a:p>
            <a:r>
              <a:rPr lang="en-US" dirty="0"/>
              <a:t>We get: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Because, going row by row:</a:t>
            </a:r>
          </a:p>
          <a:p>
            <a:pPr lvl="1"/>
            <a:r>
              <a:rPr lang="en-US" dirty="0"/>
              <a:t>6 = 6 is TRUE</a:t>
            </a:r>
          </a:p>
          <a:p>
            <a:pPr lvl="1"/>
            <a:r>
              <a:rPr lang="en-US" dirty="0"/>
              <a:t>7 = 7 is TRUE</a:t>
            </a:r>
          </a:p>
          <a:p>
            <a:pPr lvl="1"/>
            <a:r>
              <a:rPr lang="en-US" dirty="0"/>
              <a:t>NULL = NULL is UKNOWN</a:t>
            </a:r>
          </a:p>
          <a:p>
            <a:pPr lvl="1"/>
            <a:r>
              <a:rPr lang="en-US" dirty="0"/>
              <a:t>NULL = NULL is UNKNOWN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495800" y="17526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032891"/>
              </p:ext>
            </p:extLst>
          </p:nvPr>
        </p:nvGraphicFramePr>
        <p:xfrm>
          <a:off x="3124200" y="3733800"/>
          <a:ext cx="1896534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3433763"/>
            <a:ext cx="1238250" cy="90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 new keyword made of three words: </a:t>
            </a:r>
            <a:r>
              <a:rPr lang="en-US" b="1" dirty="0">
                <a:solidFill>
                  <a:srgbClr val="FF0000"/>
                </a:solidFill>
              </a:rPr>
              <a:t>IS NOT NULL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</a:t>
            </a:r>
            <a:r>
              <a:rPr lang="en-US" dirty="0">
                <a:solidFill>
                  <a:srgbClr val="00AE00"/>
                </a:solidFill>
              </a:rPr>
              <a:t>IS NOT NULL</a:t>
            </a:r>
            <a:r>
              <a:rPr lang="en-US" dirty="0"/>
              <a:t>;</a:t>
            </a:r>
          </a:p>
          <a:p>
            <a:r>
              <a:rPr lang="en-US" dirty="0"/>
              <a:t>We get: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895600" y="19050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95600" y="5791200"/>
          <a:ext cx="1896534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4238"/>
            <a:ext cx="12192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 new keyword made of two words: </a:t>
            </a:r>
            <a:r>
              <a:rPr lang="en-US" b="1" dirty="0">
                <a:solidFill>
                  <a:srgbClr val="FF0000"/>
                </a:solidFill>
              </a:rPr>
              <a:t>IS NULL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B </a:t>
            </a:r>
            <a:r>
              <a:rPr lang="en-US" dirty="0">
                <a:solidFill>
                  <a:srgbClr val="00AE00"/>
                </a:solidFill>
              </a:rPr>
              <a:t>IS NULL</a:t>
            </a:r>
            <a:r>
              <a:rPr lang="en-US" dirty="0"/>
              <a:t>;</a:t>
            </a:r>
          </a:p>
          <a:p>
            <a:r>
              <a:rPr lang="en-US" dirty="0"/>
              <a:t>We get: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895600" y="1905000"/>
          <a:ext cx="3793068" cy="185420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895600" y="5791200"/>
          <a:ext cx="1896534" cy="111252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Microsoft Access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09950"/>
            <a:ext cx="1219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not discussed arithmetic operations yet, but will later</a:t>
            </a:r>
          </a:p>
          <a:p>
            <a:r>
              <a:rPr lang="en-US" dirty="0"/>
              <a:t>If one of the operands is NULL, the result is NULL (some minor exceptions), so:</a:t>
            </a:r>
          </a:p>
          <a:p>
            <a:pPr lvl="1"/>
            <a:r>
              <a:rPr lang="en-US" dirty="0"/>
              <a:t>5 + NULL = NULL</a:t>
            </a:r>
          </a:p>
          <a:p>
            <a:pPr lvl="1"/>
            <a:r>
              <a:rPr lang="en-US" dirty="0"/>
              <a:t>0 * NULL = NULL</a:t>
            </a:r>
          </a:p>
          <a:p>
            <a:pPr lvl="1"/>
            <a:r>
              <a:rPr lang="en-US" dirty="0"/>
              <a:t>NULL / 0 = NULL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NULLs are duplicates of each other (even though it is UNKNOWN whether they are equal to each other)*</a:t>
            </a:r>
          </a:p>
          <a:p>
            <a:r>
              <a:rPr lang="en-US" dirty="0"/>
              <a:t>We will understand what the implications of this are once we look a little closer at duplicates and aggregates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 This is not my fault!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SELECT FROM WHERE statement does not remove duplicates at any stage of its execution</a:t>
            </a:r>
          </a:p>
          <a:p>
            <a:r>
              <a:rPr lang="en-US" dirty="0"/>
              <a:t>Standard UNION, EXCEPT, INTERSECT remove duplicates</a:t>
            </a:r>
          </a:p>
          <a:p>
            <a:r>
              <a:rPr lang="en-US" dirty="0"/>
              <a:t>UNION ALL, EXCEPT ALL, INTERSECT ALL do not remove duplicates with rather interesting semantics</a:t>
            </a:r>
          </a:p>
          <a:p>
            <a:endParaRPr lang="en-US" dirty="0"/>
          </a:p>
          <a:p>
            <a:r>
              <a:rPr lang="en-US" dirty="0"/>
              <a:t>We will just go over some of these here, using database </a:t>
            </a:r>
            <a:r>
              <a:rPr lang="en-US" b="1" i="1" dirty="0">
                <a:solidFill>
                  <a:srgbClr val="FF0000"/>
                </a:solidFill>
              </a:rPr>
              <a:t>Nulls+Duplicates.mdb</a:t>
            </a:r>
            <a:r>
              <a:rPr lang="en-US" dirty="0"/>
              <a:t> in Extras</a:t>
            </a:r>
          </a:p>
          <a:p>
            <a:r>
              <a:rPr lang="en-US" dirty="0"/>
              <a:t>It has one table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257800"/>
            <a:ext cx="2143125" cy="193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AE00"/>
                </a:solidFill>
              </a:rPr>
              <a:t>SELECT</a:t>
            </a:r>
            <a:r>
              <a:rPr lang="en-US" dirty="0"/>
              <a:t> B, C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FROM</a:t>
            </a:r>
            <a:r>
              <a:rPr lang="en-US" dirty="0"/>
              <a:t> R</a:t>
            </a:r>
            <a:br>
              <a:rPr lang="en-US" dirty="0"/>
            </a:br>
            <a:r>
              <a:rPr lang="en-US" dirty="0">
                <a:solidFill>
                  <a:srgbClr val="00AE00"/>
                </a:solidFill>
              </a:rPr>
              <a:t>WHERE</a:t>
            </a:r>
            <a:r>
              <a:rPr lang="en-US" dirty="0"/>
              <a:t> A &lt; 6;</a:t>
            </a:r>
          </a:p>
          <a:p>
            <a:pPr lvl="1">
              <a:buFont typeface="Symbol" pitchFamily="18" charset="2"/>
              <a:buNone/>
            </a:pPr>
            <a:r>
              <a:rPr lang="en-US" b="1" i="1" dirty="0"/>
              <a:t>		</a:t>
            </a:r>
            <a:r>
              <a:rPr lang="en-US" dirty="0"/>
              <a:t> 	</a:t>
            </a:r>
          </a:p>
        </p:txBody>
      </p:sp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1600200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2143125" cy="193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9605a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D42D6"/>
      </a:accent4>
      <a:accent5>
        <a:srgbClr val="EBAAC1"/>
      </a:accent5>
      <a:accent6>
        <a:srgbClr val="5781E5"/>
      </a:accent6>
      <a:hlink>
        <a:srgbClr val="9E0000"/>
      </a:hlink>
      <a:folHlink>
        <a:srgbClr val="00279F"/>
      </a:folHlink>
    </a:clrScheme>
    <a:fontScheme name="Pa9605a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9605a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9605a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9605a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9605a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9605a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9605a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9605a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c:\kedem\powerpnt\pa9605a.ppt</Template>
  <TotalTime>0</TotalTime>
  <Pages>11</Pages>
  <Words>8179</Words>
  <Application>Microsoft Macintosh PowerPoint</Application>
  <PresentationFormat>Custom</PresentationFormat>
  <Paragraphs>2323</Paragraphs>
  <Slides>249</Slides>
  <Notes>208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249</vt:i4>
      </vt:variant>
    </vt:vector>
  </HeadingPairs>
  <TitlesOfParts>
    <vt:vector size="252" baseType="lpstr">
      <vt:lpstr>Pa9605a</vt:lpstr>
      <vt:lpstr>Visio</vt:lpstr>
      <vt:lpstr>Equation</vt:lpstr>
      <vt:lpstr>Unit 5  SQL: Data Manipulation Language For Relational Databases</vt:lpstr>
      <vt:lpstr>DML in Context</vt:lpstr>
      <vt:lpstr>Introduction</vt:lpstr>
      <vt:lpstr>SQL</vt:lpstr>
      <vt:lpstr>Our Focus</vt:lpstr>
      <vt:lpstr>Our Focus</vt:lpstr>
      <vt:lpstr>Key Differences Between Relational Algebra And SQL</vt:lpstr>
      <vt:lpstr>Key Differences Between Relational Algebra And SQL</vt:lpstr>
      <vt:lpstr>Key Differences Between Relational Algebra And SQL</vt:lpstr>
      <vt:lpstr>Key Differences Between Relational Algebra And SQL</vt:lpstr>
      <vt:lpstr>More About Multisets</vt:lpstr>
      <vt:lpstr>More About Multisets</vt:lpstr>
      <vt:lpstr>More About Multisets</vt:lpstr>
      <vt:lpstr>Relational Algebra vs. SQL</vt:lpstr>
      <vt:lpstr>Fundamental Operations In SQL</vt:lpstr>
      <vt:lpstr>The Most Common Query Format (We Have Seen This Before)</vt:lpstr>
      <vt:lpstr>Set Operations (Not All Of Them Always Implemented)</vt:lpstr>
      <vt:lpstr>Set Operations (Not All Of Them Always Implemented)</vt:lpstr>
      <vt:lpstr>Set Operations (Not All Of Them Always Implemented)</vt:lpstr>
      <vt:lpstr>Set Operations (Not All Of Them Always Implemented)</vt:lpstr>
      <vt:lpstr>Set Operations (Not All Of Them Always Implemented)</vt:lpstr>
      <vt:lpstr>Set Operations  (Not All of Them Always Implemented)</vt:lpstr>
      <vt:lpstr>Our Sample Database</vt:lpstr>
      <vt:lpstr>The Tables of Our Database</vt:lpstr>
      <vt:lpstr>The Tables of Our Database</vt:lpstr>
      <vt:lpstr>Our Instance In Microsoft Access</vt:lpstr>
      <vt:lpstr>Queries On A Single Table</vt:lpstr>
      <vt:lpstr>Queries On A Single Table</vt:lpstr>
      <vt:lpstr>Queries On A Single Table</vt:lpstr>
      <vt:lpstr>Queries on a Single Table (Continued)</vt:lpstr>
      <vt:lpstr>Queries on Two Tables And Renaming Columns and Tables</vt:lpstr>
      <vt:lpstr>Queries On Two Tables And Renaming Columns and Tables</vt:lpstr>
      <vt:lpstr>An Interesting Query</vt:lpstr>
      <vt:lpstr>A Note About NULLs</vt:lpstr>
      <vt:lpstr>Division</vt:lpstr>
      <vt:lpstr>New Example Database Schema</vt:lpstr>
      <vt:lpstr>An Example Instance</vt:lpstr>
      <vt:lpstr>First: Some Examples of Questions Asking about “Some”, “None”, “All”</vt:lpstr>
      <vt:lpstr>Asking About Some</vt:lpstr>
      <vt:lpstr>Asking About None</vt:lpstr>
      <vt:lpstr>Asking About None</vt:lpstr>
      <vt:lpstr>Asking About All</vt:lpstr>
      <vt:lpstr>Helpful Venn Diagram</vt:lpstr>
      <vt:lpstr>Find All  (Person)</vt:lpstr>
      <vt:lpstr>Find All  (Person, Required Course)</vt:lpstr>
      <vt:lpstr>Find All  (Person, Required Course Not Taken)</vt:lpstr>
      <vt:lpstr>Find All  (Person Who Did Not Take A Required Course)</vt:lpstr>
      <vt:lpstr>Find All  (Person Who Took All Required Courses)</vt:lpstr>
      <vt:lpstr>Division</vt:lpstr>
      <vt:lpstr>Handling a General Case</vt:lpstr>
      <vt:lpstr>Asking About Some Versus Asking About All</vt:lpstr>
      <vt:lpstr>CnameInCcity</vt:lpstr>
      <vt:lpstr>CnameInChicago</vt:lpstr>
      <vt:lpstr>Our Tables</vt:lpstr>
      <vt:lpstr>Asking About Some Vs. Asking About All</vt:lpstr>
      <vt:lpstr>Asking About Some And About All</vt:lpstr>
      <vt:lpstr>Asking About Some</vt:lpstr>
      <vt:lpstr>In Microsoft Access</vt:lpstr>
      <vt:lpstr>Asking About All</vt:lpstr>
      <vt:lpstr>Roadmap</vt:lpstr>
      <vt:lpstr>Asking About All</vt:lpstr>
      <vt:lpstr>In Microsoft Access</vt:lpstr>
      <vt:lpstr>Asking About All</vt:lpstr>
      <vt:lpstr>In Microsoft Access</vt:lpstr>
      <vt:lpstr>Asking About All (Not Real Microsoft Access SQL Syntax)</vt:lpstr>
      <vt:lpstr>Microsoft Access Has To Do This Differently We Will Understand This Later</vt:lpstr>
      <vt:lpstr>In Microsoft Access</vt:lpstr>
      <vt:lpstr>Asking About All</vt:lpstr>
      <vt:lpstr>In Microsoft Access</vt:lpstr>
      <vt:lpstr>Asking About All (Not Real Microsoft Access SQL Syntax)</vt:lpstr>
      <vt:lpstr>Microsoft Access Has To Do This Differently We Will Understand This Later</vt:lpstr>
      <vt:lpstr>In Microsoft Access</vt:lpstr>
      <vt:lpstr>Nulls And Duplicates</vt:lpstr>
      <vt:lpstr>NULLS And Duplicates</vt:lpstr>
      <vt:lpstr>NULLs</vt:lpstr>
      <vt:lpstr>NULLs</vt:lpstr>
      <vt:lpstr>NULLs</vt:lpstr>
      <vt:lpstr>NULLs</vt:lpstr>
      <vt:lpstr>NULLs</vt:lpstr>
      <vt:lpstr>NULLs</vt:lpstr>
      <vt:lpstr>NULLs</vt:lpstr>
      <vt:lpstr>In Microsoft Access</vt:lpstr>
      <vt:lpstr>NULLs</vt:lpstr>
      <vt:lpstr>In Microsoft Access</vt:lpstr>
      <vt:lpstr>NULLs</vt:lpstr>
      <vt:lpstr>In Microsoft Access</vt:lpstr>
      <vt:lpstr>NULLs</vt:lpstr>
      <vt:lpstr>In Microsoft Access</vt:lpstr>
      <vt:lpstr>In Oracle</vt:lpstr>
      <vt:lpstr>NULLs</vt:lpstr>
      <vt:lpstr>In Microsoft Access</vt:lpstr>
      <vt:lpstr>NULLs</vt:lpstr>
      <vt:lpstr>In Microsoft Access</vt:lpstr>
      <vt:lpstr>NULLs</vt:lpstr>
      <vt:lpstr>In Microsoft Access</vt:lpstr>
      <vt:lpstr>NULLs</vt:lpstr>
      <vt:lpstr>NULLs</vt:lpstr>
      <vt:lpstr>Duplicates</vt:lpstr>
      <vt:lpstr>Duplicates</vt:lpstr>
      <vt:lpstr>Duplicates</vt:lpstr>
      <vt:lpstr>Removing Duplicate Rows From A Table</vt:lpstr>
      <vt:lpstr>Aggregation</vt:lpstr>
      <vt:lpstr>Aggregation</vt:lpstr>
      <vt:lpstr>Aggregation</vt:lpstr>
      <vt:lpstr>Queries With Aggregates</vt:lpstr>
      <vt:lpstr>In Microsoft Access</vt:lpstr>
      <vt:lpstr>Queries With Aggregates</vt:lpstr>
      <vt:lpstr>Queries With Aggregates</vt:lpstr>
      <vt:lpstr>In Microsoft Access</vt:lpstr>
      <vt:lpstr>Queries With Aggregates</vt:lpstr>
      <vt:lpstr>Queries With Aggregates</vt:lpstr>
      <vt:lpstr>In Microsoft Access</vt:lpstr>
      <vt:lpstr>Queries With Aggregates</vt:lpstr>
      <vt:lpstr>Queries With Aggregates</vt:lpstr>
      <vt:lpstr>In Microsoft Access</vt:lpstr>
      <vt:lpstr>Queries With Aggregates</vt:lpstr>
      <vt:lpstr>In Microsoft Access</vt:lpstr>
      <vt:lpstr>Queries With Aggregates</vt:lpstr>
      <vt:lpstr>Queries With Aggregates</vt:lpstr>
      <vt:lpstr>Queries With Aggregates</vt:lpstr>
      <vt:lpstr>In Microsoft Access</vt:lpstr>
      <vt:lpstr>Queries With Aggregates</vt:lpstr>
      <vt:lpstr>In Microsoft Access</vt:lpstr>
      <vt:lpstr>Queries With Aggregates</vt:lpstr>
      <vt:lpstr>Queries With Aggregates</vt:lpstr>
      <vt:lpstr>Queries With Aggregates</vt:lpstr>
      <vt:lpstr>Queries With Aggregates</vt:lpstr>
      <vt:lpstr>Queries With Aggregates</vt:lpstr>
      <vt:lpstr>Queries With Aggregates</vt:lpstr>
      <vt:lpstr>Queries With Aggregates</vt:lpstr>
      <vt:lpstr>Queries With Aggregates</vt:lpstr>
      <vt:lpstr>Queries With Aggregates</vt:lpstr>
      <vt:lpstr>In Microsoft Access</vt:lpstr>
      <vt:lpstr>Queries With Aggregates</vt:lpstr>
      <vt:lpstr>Queries With Aggregates</vt:lpstr>
      <vt:lpstr>In Microsoft Access</vt:lpstr>
      <vt:lpstr>Queries With Aggregates</vt:lpstr>
      <vt:lpstr>In Microsoft Access</vt:lpstr>
      <vt:lpstr>Queries With Aggregates</vt:lpstr>
      <vt:lpstr>In Microsoft Access</vt:lpstr>
      <vt:lpstr>Queries With Aggregates</vt:lpstr>
      <vt:lpstr>In Microsoft Access</vt:lpstr>
      <vt:lpstr>Additional/Advanced Operations in SQL</vt:lpstr>
      <vt:lpstr>Subqueries</vt:lpstr>
      <vt:lpstr>Subqueries</vt:lpstr>
      <vt:lpstr>Subqueries</vt:lpstr>
      <vt:lpstr>Subqueries</vt:lpstr>
      <vt:lpstr>Subqueries</vt:lpstr>
      <vt:lpstr>Subqueries</vt:lpstr>
      <vt:lpstr>Subqueries Returning a Set of Values</vt:lpstr>
      <vt:lpstr>Subqueries With ALL and ANY</vt:lpstr>
      <vt:lpstr>Subqueries With ALL and ANY</vt:lpstr>
      <vt:lpstr>Subqueries With ALL and ANY</vt:lpstr>
      <vt:lpstr>Subqueries With ALL and ANY</vt:lpstr>
      <vt:lpstr>= ALL  and  = ANY</vt:lpstr>
      <vt:lpstr>Subqueries With ALL and ANY</vt:lpstr>
      <vt:lpstr>Testing for Emptiness</vt:lpstr>
      <vt:lpstr>Testing for Emptiness</vt:lpstr>
      <vt:lpstr>Testing for Non-Emptiness</vt:lpstr>
      <vt:lpstr>Implementing Intersection And Difference If They Are Not Directly Available</vt:lpstr>
      <vt:lpstr>Set Intersection (INTERSECT) Use EXISTS</vt:lpstr>
      <vt:lpstr>Set Intersection (INTERSECT) Can Also Be Done Using Cartesian Product</vt:lpstr>
      <vt:lpstr>Set Difference (MINUS/EXCEPT) Use NOT EXISTS</vt:lpstr>
      <vt:lpstr>Accounting For NULLs (Perhaps Semantically Incorrectly)</vt:lpstr>
      <vt:lpstr>Accounting For NULLs (Perhaps Semantically Incorrectly)</vt:lpstr>
      <vt:lpstr>Set Intersection For Tables With One Column</vt:lpstr>
      <vt:lpstr>Set Difference For Tables With One Column</vt:lpstr>
      <vt:lpstr>Using More Than One Column Name</vt:lpstr>
      <vt:lpstr>Back To Division</vt:lpstr>
      <vt:lpstr>Computing Division Concisely</vt:lpstr>
      <vt:lpstr>In Microsoft Access</vt:lpstr>
      <vt:lpstr>Joins</vt:lpstr>
      <vt:lpstr>LEFT OUTER JOIN</vt:lpstr>
      <vt:lpstr>In Microsoft Access</vt:lpstr>
      <vt:lpstr>RIGHT OUTER JOIN</vt:lpstr>
      <vt:lpstr>In Microsoft Access</vt:lpstr>
      <vt:lpstr>FULL OUTER JOIN</vt:lpstr>
      <vt:lpstr>INNER JOIN</vt:lpstr>
      <vt:lpstr>In Microsoft Access</vt:lpstr>
      <vt:lpstr>Ranges and Templates</vt:lpstr>
      <vt:lpstr>In Microsoft Access</vt:lpstr>
      <vt:lpstr>Ranges and Templates</vt:lpstr>
      <vt:lpstr>Presenting the Result</vt:lpstr>
      <vt:lpstr>In Microsoft Access</vt:lpstr>
      <vt:lpstr>Presenting the Result</vt:lpstr>
      <vt:lpstr>In Microsoft Access</vt:lpstr>
      <vt:lpstr>Testing For Duplicates</vt:lpstr>
      <vt:lpstr>Testing For Duplicates</vt:lpstr>
      <vt:lpstr>Modifying The Database INSERT, DELETE, UPDATE</vt:lpstr>
      <vt:lpstr>Modifying the Database</vt:lpstr>
      <vt:lpstr>Insertion of a Tuple</vt:lpstr>
      <vt:lpstr>In Microsoft Access</vt:lpstr>
      <vt:lpstr>Insertion of a Tuple</vt:lpstr>
      <vt:lpstr>In Microsoft Access</vt:lpstr>
      <vt:lpstr>Insertion From A Table</vt:lpstr>
      <vt:lpstr>In Microsoft Access</vt:lpstr>
      <vt:lpstr>Deletion</vt:lpstr>
      <vt:lpstr>In Microsoft Access</vt:lpstr>
      <vt:lpstr>Deletion</vt:lpstr>
      <vt:lpstr>In Microsoft Access</vt:lpstr>
      <vt:lpstr>Another Way to Compute Difference</vt:lpstr>
      <vt:lpstr>Update</vt:lpstr>
      <vt:lpstr>In Microsoft Access</vt:lpstr>
      <vt:lpstr>Update</vt:lpstr>
      <vt:lpstr>Recursion</vt:lpstr>
      <vt:lpstr>Recursion</vt:lpstr>
      <vt:lpstr>Recursion in SQL</vt:lpstr>
      <vt:lpstr>Using Recursion on a DAG</vt:lpstr>
      <vt:lpstr>A Query And Its Execution</vt:lpstr>
      <vt:lpstr>Using Recursion On A Directed Graph</vt:lpstr>
      <vt:lpstr>A Query And Its Execution</vt:lpstr>
      <vt:lpstr>Triggers</vt:lpstr>
      <vt:lpstr>Triggers</vt:lpstr>
      <vt:lpstr>Defining A Trigger</vt:lpstr>
      <vt:lpstr>Our Database</vt:lpstr>
      <vt:lpstr>Insertion</vt:lpstr>
      <vt:lpstr>Our Database</vt:lpstr>
      <vt:lpstr>PL/SQL</vt:lpstr>
      <vt:lpstr>PL/SQL</vt:lpstr>
      <vt:lpstr>Programs Interacting With SQL</vt:lpstr>
      <vt:lpstr>DBMS vs. Programming Language</vt:lpstr>
      <vt:lpstr>SQL Embedded In A Host Language</vt:lpstr>
      <vt:lpstr>SQL Embedded in A Host Language </vt:lpstr>
      <vt:lpstr>SQL Commands As Procedure Calls</vt:lpstr>
      <vt:lpstr>Common Variables</vt:lpstr>
      <vt:lpstr>A Fragment of a Host Program</vt:lpstr>
      <vt:lpstr>Treatment of NULLS</vt:lpstr>
      <vt:lpstr>SQL Codes</vt:lpstr>
      <vt:lpstr>Handling Sets Of Tuples (Relations)</vt:lpstr>
      <vt:lpstr>Usage Of CURSOR</vt:lpstr>
      <vt:lpstr>Example Of Using A CURSOR</vt:lpstr>
      <vt:lpstr>Dynamic Embedded SQL</vt:lpstr>
      <vt:lpstr>Dynamic Embedded SQL</vt:lpstr>
      <vt:lpstr>Java Database Connectivity</vt:lpstr>
      <vt:lpstr>PowerPoint Presentation</vt:lpstr>
      <vt:lpstr>Predicate Calculus vs. Relational Algebra</vt:lpstr>
      <vt:lpstr>Very Basic Predicate Calculus</vt:lpstr>
      <vt:lpstr>Expressing Implication Using a Negation and a Disjunction</vt:lpstr>
      <vt:lpstr>Asking About Some</vt:lpstr>
      <vt:lpstr>Asking About All</vt:lpstr>
      <vt:lpstr>Expressing Division Using an Existential Quantifier</vt:lpstr>
      <vt:lpstr>SQL and Predicate Calculus</vt:lpstr>
      <vt:lpstr>Summary: Differences Between SQL And “Pure” Relational Algebra</vt:lpstr>
      <vt:lpstr>Key Differences Between Relational Algebra And SQL</vt:lpstr>
      <vt:lpstr>Key Differences Between Relational Algebra And SQL</vt:lpstr>
      <vt:lpstr>Basic Syntax Comparison </vt:lpstr>
      <vt:lpstr>Key Ideas</vt:lpstr>
      <vt:lpstr>Key Ideas</vt:lpstr>
      <vt:lpstr>Key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Kedem's transparencies</dc:title>
  <dc:creator/>
  <cp:lastModifiedBy/>
  <cp:revision>770</cp:revision>
  <cp:lastPrinted>1998-04-27T14:50:08Z</cp:lastPrinted>
  <dcterms:created xsi:type="dcterms:W3CDTF">1996-12-06T12:27:14Z</dcterms:created>
  <dcterms:modified xsi:type="dcterms:W3CDTF">2019-03-14T00:04:49Z</dcterms:modified>
</cp:coreProperties>
</file>