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8" r:id="rId4"/>
    <p:sldId id="269" r:id="rId5"/>
    <p:sldId id="262" r:id="rId6"/>
    <p:sldId id="266" r:id="rId7"/>
    <p:sldId id="267" r:id="rId8"/>
    <p:sldId id="264" r:id="rId9"/>
    <p:sldId id="259" r:id="rId10"/>
    <p:sldId id="260" r:id="rId11"/>
    <p:sldId id="265" r:id="rId12"/>
    <p:sldId id="270" r:id="rId13"/>
    <p:sldId id="271" r:id="rId14"/>
    <p:sldId id="26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99" autoAdjust="0"/>
  </p:normalViewPr>
  <p:slideViewPr>
    <p:cSldViewPr>
      <p:cViewPr varScale="1">
        <p:scale>
          <a:sx n="61" d="100"/>
          <a:sy n="61" d="100"/>
        </p:scale>
        <p:origin x="-102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2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E19CD-0477-45E5-8C5B-84DBBA91F388}" type="datetimeFigureOut">
              <a:rPr lang="en-US" smtClean="0"/>
              <a:pPr/>
              <a:t>09-May-10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77001-8A4B-425C-BF33-DFF1581720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77001-8A4B-425C-BF33-DFF1581720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i="1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b="1" i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magesCA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-71462"/>
            <a:ext cx="5143536" cy="51435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358246" cy="2786082"/>
          </a:xfrm>
        </p:spPr>
        <p:txBody>
          <a:bodyPr>
            <a:no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Challenge of</a:t>
            </a:r>
            <a:b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Evolutionary Verification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2071702"/>
          </a:xfrm>
        </p:spPr>
        <p:txBody>
          <a:bodyPr>
            <a:normAutofit fontScale="85000" lnSpcReduction="20000"/>
          </a:bodyPr>
          <a:lstStyle/>
          <a:p>
            <a:r>
              <a:rPr lang="en-US" sz="3300" i="1" dirty="0" smtClean="0"/>
              <a:t>The Amir Pnueli Memorial Symposium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3300" i="1" dirty="0" smtClean="0"/>
              <a:t>NYU, 9 May 2010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dirty="0" smtClean="0">
                <a:solidFill>
                  <a:srgbClr val="002060"/>
                </a:solidFill>
              </a:rPr>
              <a:t>Roni Rosner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002060"/>
                </a:solidFill>
              </a:rPr>
              <a:t>Intel – Israel Design Center, Haifa, Israel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09-May-10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Case for Evolution (2) - Unpredictability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System behavior is changing dynamically</a:t>
            </a:r>
          </a:p>
          <a:p>
            <a:pPr lvl="1"/>
            <a:r>
              <a:rPr lang="en-US" dirty="0" smtClean="0"/>
              <a:t>Modes of operations / usage environments are amorphous / not known in advance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WEB applications, e.g. Java scripts</a:t>
            </a:r>
          </a:p>
          <a:p>
            <a:pPr lvl="1"/>
            <a:r>
              <a:rPr lang="en-US" dirty="0" smtClean="0"/>
              <a:t>Viruses and anti viruses</a:t>
            </a:r>
          </a:p>
          <a:p>
            <a:pPr lvl="1"/>
            <a:r>
              <a:rPr lang="en-US" dirty="0" smtClean="0"/>
              <a:t>Operating systems</a:t>
            </a:r>
          </a:p>
          <a:p>
            <a:pPr lvl="1"/>
            <a:r>
              <a:rPr lang="en-US" dirty="0" smtClean="0"/>
              <a:t>Server networks</a:t>
            </a:r>
          </a:p>
          <a:p>
            <a:pPr lvl="1"/>
            <a:r>
              <a:rPr lang="en-US" dirty="0" smtClean="0"/>
              <a:t>Cloud computing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for Evolution (3) - Maliciousness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Optimized systems</a:t>
            </a:r>
          </a:p>
          <a:p>
            <a:pPr lvl="1"/>
            <a:r>
              <a:rPr lang="en-US" dirty="0" smtClean="0"/>
              <a:t>Explicit interfaces (e.g. ISA, programming model) are preserved, yet implicit assumptions of the applications are broken</a:t>
            </a:r>
          </a:p>
          <a:p>
            <a:pPr lvl="1"/>
            <a:r>
              <a:rPr lang="en-US" dirty="0" smtClean="0"/>
              <a:t>Knowledge of implementation details enables unexpected attacks</a:t>
            </a:r>
          </a:p>
          <a:p>
            <a:r>
              <a:rPr lang="en-US" dirty="0" smtClean="0"/>
              <a:t>Examples - RSA encryption </a:t>
            </a:r>
          </a:p>
          <a:p>
            <a:pPr lvl="1"/>
            <a:r>
              <a:rPr lang="en-US" b="1" i="1" dirty="0" smtClean="0"/>
              <a:t>Side channel attack </a:t>
            </a:r>
            <a:r>
              <a:rPr lang="en-US" dirty="0" smtClean="0"/>
              <a:t>on the Secure Socket Layer (SSL) protocol (protecting online transactions)</a:t>
            </a:r>
          </a:p>
          <a:p>
            <a:pPr lvl="1"/>
            <a:r>
              <a:rPr lang="en-US" dirty="0" smtClean="0"/>
              <a:t>Exploits intimate knowledge of HW optimizations such as caches and branch prediction</a:t>
            </a:r>
          </a:p>
          <a:p>
            <a:pPr lvl="1"/>
            <a:r>
              <a:rPr lang="en-US" dirty="0" smtClean="0"/>
              <a:t>Exploit intimate knowledge of the algorithmic implementation of the protocol</a:t>
            </a:r>
          </a:p>
          <a:p>
            <a:pPr lvl="1"/>
            <a:r>
              <a:rPr lang="en-US" dirty="0" smtClean="0"/>
              <a:t>Utilize “innocent” OS features such time sharing to “spy” into the protocol</a:t>
            </a:r>
          </a:p>
          <a:p>
            <a:pPr lvl="1"/>
            <a:r>
              <a:rPr lang="en-US" dirty="0" smtClean="0"/>
              <a:t>Gain </a:t>
            </a:r>
            <a:r>
              <a:rPr lang="en-US" b="1" i="1" dirty="0" err="1" smtClean="0"/>
              <a:t>observability</a:t>
            </a:r>
            <a:r>
              <a:rPr lang="en-US" dirty="0" smtClean="0"/>
              <a:t> into tiny timing effects uncovering the private key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Evolution?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8634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 three cases (racing, unpredictability, maliciousness) have several characteristics in common</a:t>
            </a:r>
          </a:p>
          <a:p>
            <a:pPr lvl="1"/>
            <a:r>
              <a:rPr lang="en-US" dirty="0" smtClean="0"/>
              <a:t>Complexity</a:t>
            </a:r>
          </a:p>
          <a:p>
            <a:pPr lvl="1"/>
            <a:r>
              <a:rPr lang="en-US" dirty="0" smtClean="0"/>
              <a:t>Impossibility to validate in advance</a:t>
            </a:r>
          </a:p>
          <a:p>
            <a:pPr lvl="1"/>
            <a:r>
              <a:rPr lang="en-US" dirty="0" smtClean="0"/>
              <a:t>A sense of continuous struggle for correctness</a:t>
            </a:r>
          </a:p>
          <a:p>
            <a:pPr lvl="1"/>
            <a:r>
              <a:rPr lang="en-US" dirty="0" smtClean="0"/>
              <a:t>Need to tolerate intermediate failures</a:t>
            </a:r>
          </a:p>
          <a:p>
            <a:r>
              <a:rPr lang="en-US" dirty="0" smtClean="0"/>
              <a:t>Can “incessant, lazy-verification” become a more robust evolutionary model?</a:t>
            </a:r>
          </a:p>
          <a:p>
            <a:pPr lvl="1"/>
            <a:r>
              <a:rPr lang="en-US" dirty="0" smtClean="0"/>
              <a:t>Specification, verification are building blocks of the continuous design process</a:t>
            </a:r>
          </a:p>
          <a:p>
            <a:r>
              <a:rPr lang="en-US" dirty="0" smtClean="0"/>
              <a:t>While competing for system resources, need to address</a:t>
            </a:r>
          </a:p>
          <a:p>
            <a:pPr lvl="1"/>
            <a:r>
              <a:rPr lang="en-US" dirty="0" smtClean="0"/>
              <a:t>How to manage the evolving specification, correctness status</a:t>
            </a:r>
          </a:p>
          <a:p>
            <a:pPr lvl="1"/>
            <a:r>
              <a:rPr lang="en-US" dirty="0" smtClean="0"/>
              <a:t>What to do about incorrect output?</a:t>
            </a:r>
          </a:p>
          <a:p>
            <a:pPr lvl="1"/>
            <a:r>
              <a:rPr lang="en-US" dirty="0" smtClean="0"/>
              <a:t>How to fix a failing system?</a:t>
            </a:r>
          </a:p>
          <a:p>
            <a:pPr lvl="1"/>
            <a:r>
              <a:rPr lang="en-US" dirty="0" smtClean="0"/>
              <a:t>How to improve verification over time (learn)?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Evolutionary Verification</a:t>
            </a:r>
            <a:br>
              <a:rPr lang="en-US" dirty="0" smtClean="0"/>
            </a:br>
            <a:r>
              <a:rPr lang="en-US" dirty="0" smtClean="0"/>
              <a:t>an “Appropriate” Challenge?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Interesting? – subjective</a:t>
            </a:r>
          </a:p>
          <a:p>
            <a:r>
              <a:rPr lang="en-US" dirty="0" smtClean="0"/>
              <a:t>Difficult? – necessary, not sufficient</a:t>
            </a:r>
          </a:p>
          <a:p>
            <a:r>
              <a:rPr lang="en-US" dirty="0" smtClean="0"/>
              <a:t>Inspired by real world problems</a:t>
            </a:r>
          </a:p>
          <a:p>
            <a:r>
              <a:rPr lang="en-US" dirty="0" smtClean="0"/>
              <a:t>Has the potential of expanding the scope and outreach of formal methods, by</a:t>
            </a:r>
          </a:p>
          <a:p>
            <a:pPr lvl="1"/>
            <a:r>
              <a:rPr lang="en-US" dirty="0" smtClean="0"/>
              <a:t>Addressing some fundamental questions about the very nature of formal models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What is a (good) specification?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What defines the limits and the desired flexibilities of a formal model?</a:t>
            </a:r>
          </a:p>
          <a:p>
            <a:pPr lvl="1"/>
            <a:r>
              <a:rPr lang="en-US" dirty="0" smtClean="0"/>
              <a:t>Allowing for better design engineering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List of Related Trends</a:t>
            </a:r>
            <a:br>
              <a:rPr lang="en-US" dirty="0" smtClean="0"/>
            </a:br>
            <a:r>
              <a:rPr lang="en-US" dirty="0" smtClean="0"/>
              <a:t>and Potential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Open Verification Methodology (OVM) </a:t>
            </a:r>
            <a:r>
              <a:rPr lang="en-US" dirty="0" err="1" smtClean="0"/>
              <a:t>intiative</a:t>
            </a:r>
            <a:endParaRPr lang="en-US" dirty="0" smtClean="0"/>
          </a:p>
          <a:p>
            <a:r>
              <a:rPr lang="en-US" dirty="0" smtClean="0"/>
              <a:t>Subject/aspect oriented programming</a:t>
            </a:r>
          </a:p>
          <a:p>
            <a:pPr lvl="1"/>
            <a:r>
              <a:rPr lang="en-US" dirty="0" smtClean="0"/>
              <a:t>Separation of concerns</a:t>
            </a:r>
          </a:p>
          <a:p>
            <a:r>
              <a:rPr lang="en-US" dirty="0" smtClean="0"/>
              <a:t>Self verification</a:t>
            </a:r>
          </a:p>
          <a:p>
            <a:pPr lvl="1"/>
            <a:r>
              <a:rPr lang="en-US" dirty="0" smtClean="0"/>
              <a:t>Assertions</a:t>
            </a:r>
          </a:p>
          <a:p>
            <a:pPr lvl="1"/>
            <a:r>
              <a:rPr lang="en-US" dirty="0" smtClean="0"/>
              <a:t>Artificial intelligence methods</a:t>
            </a:r>
          </a:p>
          <a:p>
            <a:pPr lvl="1"/>
            <a:r>
              <a:rPr lang="en-US" dirty="0" smtClean="0"/>
              <a:t>SHADOWS</a:t>
            </a:r>
          </a:p>
          <a:p>
            <a:r>
              <a:rPr lang="en-US" dirty="0" smtClean="0"/>
              <a:t>Any method of gradual verification</a:t>
            </a:r>
          </a:p>
          <a:p>
            <a:pPr lvl="1"/>
            <a:r>
              <a:rPr lang="en-US" dirty="0" smtClean="0"/>
              <a:t>Bounded model checking</a:t>
            </a:r>
          </a:p>
          <a:p>
            <a:r>
              <a:rPr lang="en-US" dirty="0" smtClean="0"/>
              <a:t>Many relevant ideas I heard in the first day of the symposium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agesCA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83940"/>
            <a:ext cx="6736506" cy="67365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Four-Color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 smtClean="0"/>
              <a:t>1852</a:t>
            </a:r>
            <a:r>
              <a:rPr lang="en-US" dirty="0" smtClean="0"/>
              <a:t>: Guthrie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conjectured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Every planar map is four-colorable</a:t>
            </a:r>
          </a:p>
          <a:p>
            <a:r>
              <a:rPr lang="en-US" b="1" u="sng" dirty="0" smtClean="0"/>
              <a:t>1976</a:t>
            </a:r>
            <a:r>
              <a:rPr lang="en-US" dirty="0" smtClean="0"/>
              <a:t>: </a:t>
            </a:r>
            <a:r>
              <a:rPr lang="en-US" dirty="0" err="1" smtClean="0"/>
              <a:t>Appel</a:t>
            </a:r>
            <a:r>
              <a:rPr lang="en-US" dirty="0" smtClean="0"/>
              <a:t> &amp; </a:t>
            </a:r>
            <a:r>
              <a:rPr lang="en-US" dirty="0" err="1" smtClean="0"/>
              <a:t>Haken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proved</a:t>
            </a:r>
            <a:r>
              <a:rPr lang="en-US" dirty="0" smtClean="0"/>
              <a:t> the theorem using an assembly program on a IBM 370-168 computer</a:t>
            </a:r>
          </a:p>
          <a:p>
            <a:r>
              <a:rPr lang="en-US" b="1" u="sng" dirty="0" smtClean="0"/>
              <a:t>2004</a:t>
            </a:r>
            <a:r>
              <a:rPr lang="en-US" dirty="0" smtClean="0"/>
              <a:t>: </a:t>
            </a:r>
            <a:r>
              <a:rPr lang="en-US" dirty="0" err="1" smtClean="0"/>
              <a:t>Gonthier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verified</a:t>
            </a:r>
            <a:r>
              <a:rPr lang="en-US" dirty="0" smtClean="0"/>
              <a:t> the proof of the theorem using the Coq proof checker</a:t>
            </a:r>
          </a:p>
          <a:p>
            <a:r>
              <a:rPr lang="en-US" b="1" u="sng" dirty="0" smtClean="0"/>
              <a:t>2005</a:t>
            </a:r>
            <a:r>
              <a:rPr lang="en-US" dirty="0" smtClean="0"/>
              <a:t>: Devlin [Math. Assoc. America]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announced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Last doubts removed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about the proof of the Four Color Theorem</a:t>
            </a:r>
          </a:p>
          <a:p>
            <a:r>
              <a:rPr lang="en-US" b="1" u="sng" dirty="0" smtClean="0"/>
              <a:t>2006</a:t>
            </a:r>
            <a:r>
              <a:rPr lang="en-US" dirty="0" smtClean="0"/>
              <a:t>: Harrison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partially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verified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HOL light, the logical kernel of Coq, using HOL light itself</a:t>
            </a:r>
          </a:p>
          <a:p>
            <a:r>
              <a:rPr lang="en-US" dirty="0" smtClean="0"/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Horizontal Scroll 5"/>
          <p:cNvSpPr/>
          <p:nvPr/>
        </p:nvSpPr>
        <p:spPr>
          <a:xfrm>
            <a:off x="714348" y="5606000"/>
            <a:ext cx="7429552" cy="107157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Even for most non-typically well defined problem - math, formalization and verification are not so easily attainable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Different Aspect of Uncertainty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1976 layers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Assembly program</a:t>
            </a:r>
          </a:p>
          <a:p>
            <a:r>
              <a:rPr lang="en-US" dirty="0" smtClean="0"/>
              <a:t>Assembler</a:t>
            </a:r>
          </a:p>
          <a:p>
            <a:r>
              <a:rPr lang="en-US" dirty="0" smtClean="0"/>
              <a:t>Operating system (with VM!)</a:t>
            </a:r>
          </a:p>
          <a:p>
            <a:r>
              <a:rPr lang="en-US" dirty="0" smtClean="0"/>
              <a:t>Mainframe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2004 layers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Data:  proof</a:t>
            </a:r>
          </a:p>
          <a:p>
            <a:r>
              <a:rPr lang="en-US" dirty="0" smtClean="0"/>
              <a:t>Application: proof-checker</a:t>
            </a:r>
          </a:p>
          <a:p>
            <a:r>
              <a:rPr lang="en-US" dirty="0" smtClean="0"/>
              <a:t>Compiler(s)</a:t>
            </a:r>
          </a:p>
          <a:p>
            <a:r>
              <a:rPr lang="en-US" dirty="0" smtClean="0"/>
              <a:t>Operating system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+ updates</a:t>
            </a:r>
          </a:p>
          <a:p>
            <a:r>
              <a:rPr lang="en-US" dirty="0" smtClean="0"/>
              <a:t>Dual-core system</a:t>
            </a:r>
          </a:p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Network connection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348765"/>
            <a:ext cx="3214710" cy="200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4786322"/>
            <a:ext cx="3086083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2066" y="5357826"/>
            <a:ext cx="1000132" cy="62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Right Arrow 19"/>
          <p:cNvSpPr/>
          <p:nvPr/>
        </p:nvSpPr>
        <p:spPr>
          <a:xfrm>
            <a:off x="4000496" y="2428868"/>
            <a:ext cx="714380" cy="20002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17" grpId="0" build="allAtOnce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Application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2010 layers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Application</a:t>
            </a:r>
          </a:p>
          <a:p>
            <a:r>
              <a:rPr lang="en-US" dirty="0" smtClean="0"/>
              <a:t>Compiler(s)</a:t>
            </a:r>
          </a:p>
          <a:p>
            <a:r>
              <a:rPr lang="en-US" dirty="0" smtClean="0"/>
              <a:t>Operating system(s)</a:t>
            </a:r>
          </a:p>
          <a:p>
            <a:r>
              <a:rPr lang="en-US" dirty="0" smtClean="0"/>
              <a:t>Virtualization layer(s)</a:t>
            </a:r>
          </a:p>
          <a:p>
            <a:r>
              <a:rPr lang="en-US" dirty="0" smtClean="0"/>
              <a:t>Multi core / multi processor</a:t>
            </a:r>
          </a:p>
          <a:p>
            <a:r>
              <a:rPr lang="en-US" dirty="0" smtClean="0"/>
              <a:t>Heterogeneous network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Dynamic aspects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97265"/>
          </a:xfrm>
        </p:spPr>
        <p:txBody>
          <a:bodyPr>
            <a:normAutofit fontScale="85000" lnSpcReduction="20000"/>
          </a:bodyPr>
          <a:lstStyle/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Runtime downloadable data / scripts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Dynamic libraries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Dynamic compilation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Online SW updates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Anti virus at the background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Viruses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OS patches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Virtualization layer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Cloud computing</a:t>
            </a:r>
          </a:p>
          <a:p>
            <a:pPr marL="174625" indent="-174625"/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2" name="Picture 4" descr="C:\Users\rroni\AppData\Local\Microsoft\Windows\Temporary Internet Files\Content.IE5\5VIGBTT2\MM900284068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3929066"/>
            <a:ext cx="1854790" cy="2000264"/>
          </a:xfrm>
          <a:prstGeom prst="rect">
            <a:avLst/>
          </a:prstGeom>
          <a:noFill/>
        </p:spPr>
      </p:pic>
      <p:sp>
        <p:nvSpPr>
          <p:cNvPr id="12" name="Horizontal Scroll 11"/>
          <p:cNvSpPr/>
          <p:nvPr/>
        </p:nvSpPr>
        <p:spPr>
          <a:xfrm>
            <a:off x="214282" y="5500702"/>
            <a:ext cx="7572428" cy="107157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The interfaces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between</a:t>
            </a:r>
            <a:r>
              <a:rPr lang="en-US" sz="2000" b="1" dirty="0" smtClean="0">
                <a:solidFill>
                  <a:srgbClr val="FF0000"/>
                </a:solidFill>
              </a:rPr>
              <a:t> abstraction layers as well as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inside</a:t>
            </a:r>
            <a:r>
              <a:rPr lang="en-US" sz="2000" b="1" dirty="0" smtClean="0">
                <a:solidFill>
                  <a:srgbClr val="FF0000"/>
                </a:solidFill>
              </a:rPr>
              <a:t> layers get more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complex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dynamic</a:t>
            </a:r>
            <a:r>
              <a:rPr lang="en-US" sz="2000" b="1" dirty="0" smtClean="0">
                <a:solidFill>
                  <a:srgbClr val="FF0000"/>
                </a:solidFill>
              </a:rPr>
              <a:t> and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unstable</a:t>
            </a:r>
            <a:r>
              <a:rPr lang="en-US" sz="2000" b="1" dirty="0" smtClean="0">
                <a:solidFill>
                  <a:srgbClr val="FF0000"/>
                </a:solidFill>
              </a:rPr>
              <a:t> – more reasons for doubts!!!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  <p:bldP spid="6" grpId="0" build="allAtOnce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 and conception of an “evolutionary” approach for verification</a:t>
            </a:r>
          </a:p>
          <a:p>
            <a:r>
              <a:rPr lang="en-US" dirty="0" smtClean="0"/>
              <a:t>Supporting examples</a:t>
            </a:r>
          </a:p>
          <a:p>
            <a:r>
              <a:rPr lang="en-US" dirty="0" smtClean="0"/>
              <a:t>Initial thoughts about potential directions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09-May-10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974D9962-AA7F-42F0-99AA-68536B2C40B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 smtClean="0"/>
              <a:t>Verification task </a:t>
            </a:r>
            <a:r>
              <a:rPr lang="en-US" dirty="0" smtClean="0"/>
              <a:t>refers to a single, isolated transition</a:t>
            </a:r>
          </a:p>
          <a:p>
            <a:pPr lvl="1"/>
            <a:r>
              <a:rPr lang="en-US" dirty="0" smtClean="0"/>
              <a:t>Given model, system, assumptions, specification</a:t>
            </a:r>
          </a:p>
          <a:p>
            <a:pPr lvl="1"/>
            <a:r>
              <a:rPr lang="en-US" dirty="0" smtClean="0"/>
              <a:t>Apply an algorithmic verification process</a:t>
            </a:r>
          </a:p>
          <a:p>
            <a:pPr lvl="1"/>
            <a:r>
              <a:rPr lang="en-US" dirty="0" smtClean="0"/>
              <a:t>Desired correctness outcome: once proved - done forever</a:t>
            </a:r>
          </a:p>
          <a:p>
            <a:r>
              <a:rPr lang="en-US" dirty="0" smtClean="0"/>
              <a:t>Modern systems are of a more progressive nature</a:t>
            </a:r>
          </a:p>
          <a:p>
            <a:pPr lvl="1"/>
            <a:r>
              <a:rPr lang="en-US" dirty="0" smtClean="0"/>
              <a:t>Systems evolve, assumptions change</a:t>
            </a:r>
          </a:p>
          <a:p>
            <a:pPr lvl="1"/>
            <a:r>
              <a:rPr lang="en-US" dirty="0" smtClean="0"/>
              <a:t>Underlying models adapt, correctness criteria get refined</a:t>
            </a:r>
          </a:p>
          <a:p>
            <a:pPr lvl="1"/>
            <a:r>
              <a:rPr lang="en-US" dirty="0" smtClean="0"/>
              <a:t>Verification methods improve, adjust</a:t>
            </a:r>
          </a:p>
          <a:p>
            <a:pPr lvl="1"/>
            <a:r>
              <a:rPr lang="en-US" dirty="0" smtClean="0"/>
              <a:t>Correctness concerns are never fully satisfied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Hypothesis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System’s fast evolution and complexity make it increasingly inefficient / impossible to target system time-snapshots by isolated verification tasks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Proposal: Evolutionary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i="1" u="sng" dirty="0" smtClean="0">
                <a:solidFill>
                  <a:srgbClr val="C00000"/>
                </a:solidFill>
              </a:rPr>
              <a:t>Challenge</a:t>
            </a:r>
            <a:r>
              <a:rPr lang="en-US" i="1" dirty="0" smtClean="0">
                <a:solidFill>
                  <a:srgbClr val="C00000"/>
                </a:solidFill>
              </a:rPr>
              <a:t>: Extend the scope of formal-methods research from </a:t>
            </a:r>
            <a:r>
              <a:rPr lang="en-US" b="1" i="1" dirty="0" smtClean="0">
                <a:solidFill>
                  <a:srgbClr val="C00000"/>
                </a:solidFill>
              </a:rPr>
              <a:t>(isolated) verification tasks </a:t>
            </a:r>
            <a:r>
              <a:rPr lang="en-US" i="1" dirty="0" smtClean="0">
                <a:solidFill>
                  <a:srgbClr val="C00000"/>
                </a:solidFill>
              </a:rPr>
              <a:t>to the context of </a:t>
            </a:r>
            <a:r>
              <a:rPr lang="en-US" b="1" i="1" dirty="0" smtClean="0">
                <a:solidFill>
                  <a:srgbClr val="C00000"/>
                </a:solidFill>
              </a:rPr>
              <a:t>(evolutionary) verification process</a:t>
            </a:r>
          </a:p>
          <a:p>
            <a:pPr>
              <a:buNone/>
            </a:pPr>
            <a:r>
              <a:rPr lang="en-US" dirty="0" smtClean="0"/>
              <a:t>This requires the development of a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formal framework</a:t>
            </a:r>
            <a:r>
              <a:rPr lang="en-US" dirty="0" smtClean="0"/>
              <a:t> that can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adapt</a:t>
            </a:r>
            <a:r>
              <a:rPr lang="en-US" dirty="0" smtClean="0"/>
              <a:t> to and express the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evolution</a:t>
            </a:r>
            <a:r>
              <a:rPr lang="en-US" dirty="0" smtClean="0"/>
              <a:t> of</a:t>
            </a:r>
          </a:p>
          <a:p>
            <a:r>
              <a:rPr lang="en-US" dirty="0" smtClean="0"/>
              <a:t>Specifications</a:t>
            </a:r>
          </a:p>
          <a:p>
            <a:r>
              <a:rPr lang="en-US" dirty="0" smtClean="0"/>
              <a:t>Computational/programming model</a:t>
            </a:r>
          </a:p>
          <a:p>
            <a:r>
              <a:rPr lang="en-US" dirty="0" smtClean="0"/>
              <a:t>Verification methods</a:t>
            </a:r>
          </a:p>
          <a:p>
            <a:r>
              <a:rPr lang="en-US" dirty="0" smtClean="0"/>
              <a:t>Correctness criteria and metrics</a:t>
            </a:r>
          </a:p>
          <a:p>
            <a:r>
              <a:rPr lang="en-US" dirty="0" smtClean="0"/>
              <a:t>Methods for handling intermediate, incorrect states</a:t>
            </a:r>
          </a:p>
          <a:p>
            <a:pPr>
              <a:buNone/>
            </a:pPr>
            <a:r>
              <a:rPr lang="en-US" dirty="0" smtClean="0"/>
              <a:t>… and their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ongoing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integration</a:t>
            </a:r>
            <a:r>
              <a:rPr lang="en-US" dirty="0" smtClean="0"/>
              <a:t> into the implementation process.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loud 107"/>
          <p:cNvSpPr/>
          <p:nvPr/>
        </p:nvSpPr>
        <p:spPr>
          <a:xfrm>
            <a:off x="5929322" y="4033305"/>
            <a:ext cx="2643206" cy="2786058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00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Put into Historical Perspective</a:t>
            </a:r>
            <a:br>
              <a:rPr lang="en-US" dirty="0" smtClean="0"/>
            </a:br>
            <a:r>
              <a:rPr lang="en-US" sz="2200" dirty="0" smtClean="0"/>
              <a:t>Strongly Inspired by some of Amir </a:t>
            </a:r>
            <a:r>
              <a:rPr lang="en-US" sz="2200" dirty="0" err="1" smtClean="0"/>
              <a:t>Pnueli’s</a:t>
            </a:r>
            <a:r>
              <a:rPr lang="en-US" sz="2200" dirty="0" smtClean="0"/>
              <a:t> Major Contributions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17713"/>
            <a:ext cx="2133600" cy="365125"/>
          </a:xfrm>
        </p:spPr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17713"/>
            <a:ext cx="2133600" cy="365125"/>
          </a:xfrm>
        </p:spPr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1000100" y="2390231"/>
            <a:ext cx="1714512" cy="1106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400" b="1" dirty="0" smtClean="0"/>
              <a:t>Transformational</a:t>
            </a:r>
          </a:p>
          <a:p>
            <a:pPr algn="ctr"/>
            <a:r>
              <a:rPr lang="en-US" sz="1400" b="1" dirty="0" smtClean="0"/>
              <a:t>System</a:t>
            </a:r>
            <a:endParaRPr lang="en-US" sz="1400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6357950" y="2390231"/>
            <a:ext cx="1714512" cy="1428760"/>
            <a:chOff x="3929058" y="1857364"/>
            <a:chExt cx="2571768" cy="2214578"/>
          </a:xfrm>
        </p:grpSpPr>
        <p:sp>
          <p:nvSpPr>
            <p:cNvPr id="13" name="Right Arrow 12"/>
            <p:cNvSpPr/>
            <p:nvPr/>
          </p:nvSpPr>
          <p:spPr>
            <a:xfrm>
              <a:off x="3929058" y="1857364"/>
              <a:ext cx="2571768" cy="17145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Reactive</a:t>
              </a:r>
            </a:p>
            <a:p>
              <a:pPr algn="ctr"/>
              <a:r>
                <a:rPr lang="en-US" sz="1400" b="1" dirty="0" smtClean="0"/>
                <a:t>System</a:t>
              </a:r>
              <a:endParaRPr lang="en-US" sz="1400" b="1" dirty="0"/>
            </a:p>
          </p:txBody>
        </p:sp>
        <p:sp>
          <p:nvSpPr>
            <p:cNvPr id="14" name="Curved Up Arrow 13"/>
            <p:cNvSpPr/>
            <p:nvPr/>
          </p:nvSpPr>
          <p:spPr>
            <a:xfrm flipH="1">
              <a:off x="3929058" y="3143248"/>
              <a:ext cx="1571636" cy="928694"/>
            </a:xfrm>
            <a:prstGeom prst="curvedUpArrow">
              <a:avLst>
                <a:gd name="adj1" fmla="val 25000"/>
                <a:gd name="adj2" fmla="val 77192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>
                <a:solidFill>
                  <a:schemeClr val="tx1"/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286116" y="2604545"/>
            <a:ext cx="2643206" cy="523220"/>
            <a:chOff x="3286116" y="3214686"/>
            <a:chExt cx="2643206" cy="52322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3286116" y="3214686"/>
              <a:ext cx="2643206" cy="1"/>
            </a:xfrm>
            <a:prstGeom prst="straightConnector1">
              <a:avLst/>
            </a:prstGeom>
            <a:ln w="57150" cmpd="dbl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428992" y="3214686"/>
              <a:ext cx="22145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Adding time and state to the system and its spec</a:t>
              </a:r>
              <a:endParaRPr lang="en-US" sz="1400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000100" y="1318661"/>
            <a:ext cx="1381135" cy="1244916"/>
            <a:chOff x="571472" y="1857364"/>
            <a:chExt cx="2071702" cy="1929620"/>
          </a:xfrm>
        </p:grpSpPr>
        <p:sp>
          <p:nvSpPr>
            <p:cNvPr id="18" name="Right Arrow 17"/>
            <p:cNvSpPr/>
            <p:nvPr/>
          </p:nvSpPr>
          <p:spPr>
            <a:xfrm>
              <a:off x="571472" y="1857364"/>
              <a:ext cx="2071702" cy="142876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Verification</a:t>
              </a:r>
            </a:p>
            <a:p>
              <a:pPr algn="ctr"/>
              <a:r>
                <a:rPr lang="en-US" sz="1400" b="1" dirty="0" smtClean="0"/>
                <a:t>Task</a:t>
              </a:r>
              <a:endParaRPr lang="en-US" sz="1400" b="1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5400000">
              <a:off x="642910" y="3357562"/>
              <a:ext cx="857256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795310" y="3356768"/>
              <a:ext cx="857256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357950" y="1318661"/>
            <a:ext cx="1381135" cy="1244916"/>
            <a:chOff x="571472" y="1857364"/>
            <a:chExt cx="2071702" cy="1929620"/>
          </a:xfrm>
        </p:grpSpPr>
        <p:sp>
          <p:nvSpPr>
            <p:cNvPr id="25" name="Right Arrow 24"/>
            <p:cNvSpPr/>
            <p:nvPr/>
          </p:nvSpPr>
          <p:spPr>
            <a:xfrm>
              <a:off x="571472" y="1857364"/>
              <a:ext cx="2071702" cy="142876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Verification</a:t>
              </a:r>
            </a:p>
            <a:p>
              <a:pPr algn="ctr"/>
              <a:r>
                <a:rPr lang="en-US" sz="1400" b="1" dirty="0" smtClean="0"/>
                <a:t>Task</a:t>
              </a:r>
              <a:endParaRPr lang="en-US" sz="1400" b="1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5400000">
              <a:off x="642910" y="3357562"/>
              <a:ext cx="857256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795310" y="3356768"/>
              <a:ext cx="857256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2356183" y="1779552"/>
            <a:ext cx="1047757" cy="824993"/>
            <a:chOff x="1952607" y="2318255"/>
            <a:chExt cx="1047757" cy="824993"/>
          </a:xfrm>
        </p:grpSpPr>
        <p:cxnSp>
          <p:nvCxnSpPr>
            <p:cNvPr id="32" name="Shape 31"/>
            <p:cNvCxnSpPr/>
            <p:nvPr/>
          </p:nvCxnSpPr>
          <p:spPr>
            <a:xfrm>
              <a:off x="1952607" y="2318255"/>
              <a:ext cx="119063" cy="824993"/>
            </a:xfrm>
            <a:prstGeom prst="bentConnector2">
              <a:avLst/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071670" y="2500306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Valid!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715272" y="1779552"/>
            <a:ext cx="1047757" cy="824993"/>
            <a:chOff x="1952607" y="2318255"/>
            <a:chExt cx="1047757" cy="824993"/>
          </a:xfrm>
        </p:grpSpPr>
        <p:cxnSp>
          <p:nvCxnSpPr>
            <p:cNvPr id="36" name="Shape 35"/>
            <p:cNvCxnSpPr/>
            <p:nvPr/>
          </p:nvCxnSpPr>
          <p:spPr>
            <a:xfrm>
              <a:off x="1952607" y="2318255"/>
              <a:ext cx="119063" cy="824993"/>
            </a:xfrm>
            <a:prstGeom prst="bentConnector2">
              <a:avLst/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071670" y="2500306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Valid!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57158" y="1818727"/>
            <a:ext cx="7143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sym typeface="Symbol"/>
              </a:rPr>
              <a:t>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Input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43570" y="1818727"/>
            <a:ext cx="78581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sym typeface="Symbol"/>
              </a:rPr>
              <a:t>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</a:rPr>
              <a:t>Input*</a:t>
            </a:r>
            <a:endParaRPr lang="en-US" b="1" dirty="0">
              <a:solidFill>
                <a:srgbClr val="002060"/>
              </a:solidFill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10929982" y="4033305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/>
          <p:nvPr/>
        </p:nvCxnSpPr>
        <p:spPr>
          <a:xfrm>
            <a:off x="-1285916" y="4819123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ight Arrow 81"/>
          <p:cNvSpPr/>
          <p:nvPr/>
        </p:nvSpPr>
        <p:spPr>
          <a:xfrm>
            <a:off x="6357950" y="5319189"/>
            <a:ext cx="1714512" cy="1106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400" b="1" dirty="0" smtClean="0"/>
              <a:t>Evolving</a:t>
            </a:r>
          </a:p>
          <a:p>
            <a:pPr algn="ctr"/>
            <a:r>
              <a:rPr lang="en-US" sz="1400" b="1" dirty="0" smtClean="0"/>
              <a:t>System</a:t>
            </a:r>
            <a:endParaRPr lang="en-US" sz="1400" b="1" dirty="0"/>
          </a:p>
        </p:txBody>
      </p:sp>
      <p:grpSp>
        <p:nvGrpSpPr>
          <p:cNvPr id="83" name="Group 82"/>
          <p:cNvGrpSpPr/>
          <p:nvPr/>
        </p:nvGrpSpPr>
        <p:grpSpPr>
          <a:xfrm>
            <a:off x="6357950" y="4247619"/>
            <a:ext cx="1381135" cy="1285883"/>
            <a:chOff x="571472" y="1857364"/>
            <a:chExt cx="2071702" cy="1993118"/>
          </a:xfrm>
        </p:grpSpPr>
        <p:sp>
          <p:nvSpPr>
            <p:cNvPr id="84" name="Right Arrow 83"/>
            <p:cNvSpPr/>
            <p:nvPr/>
          </p:nvSpPr>
          <p:spPr>
            <a:xfrm>
              <a:off x="571472" y="1857364"/>
              <a:ext cx="2071702" cy="1428760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Verification</a:t>
              </a:r>
            </a:p>
            <a:p>
              <a:pPr algn="ctr"/>
              <a:r>
                <a:rPr lang="en-US" sz="1400" b="1" dirty="0" smtClean="0"/>
                <a:t>Process</a:t>
              </a:r>
              <a:endParaRPr lang="en-US" sz="1400" b="1" dirty="0"/>
            </a:p>
          </p:txBody>
        </p:sp>
        <p:cxnSp>
          <p:nvCxnSpPr>
            <p:cNvPr id="85" name="Straight Arrow Connector 84"/>
            <p:cNvCxnSpPr/>
            <p:nvPr/>
          </p:nvCxnSpPr>
          <p:spPr>
            <a:xfrm rot="5400000">
              <a:off x="642910" y="3421061"/>
              <a:ext cx="857255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rot="5400000">
              <a:off x="1213619" y="3421061"/>
              <a:ext cx="857255" cy="1588"/>
            </a:xfrm>
            <a:prstGeom prst="straightConnector1">
              <a:avLst/>
            </a:prstGeom>
            <a:ln w="76200">
              <a:solidFill>
                <a:srgbClr val="0070C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2356183" y="4563868"/>
            <a:ext cx="1047757" cy="867019"/>
            <a:chOff x="1952607" y="2279618"/>
            <a:chExt cx="1047757" cy="867019"/>
          </a:xfrm>
        </p:grpSpPr>
        <p:cxnSp>
          <p:nvCxnSpPr>
            <p:cNvPr id="66" name="Shape 65"/>
            <p:cNvCxnSpPr>
              <a:stCxn id="62" idx="3"/>
            </p:cNvCxnSpPr>
            <p:nvPr/>
          </p:nvCxnSpPr>
          <p:spPr>
            <a:xfrm>
              <a:off x="1952607" y="2279618"/>
              <a:ext cx="119063" cy="824993"/>
            </a:xfrm>
            <a:prstGeom prst="bentConnector2">
              <a:avLst/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2168160" y="2500306"/>
              <a:ext cx="832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Valid for P!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000100" y="4141614"/>
            <a:ext cx="1714512" cy="2177707"/>
            <a:chOff x="1000100" y="4180251"/>
            <a:chExt cx="1714512" cy="2177707"/>
          </a:xfrm>
        </p:grpSpPr>
        <p:sp>
          <p:nvSpPr>
            <p:cNvPr id="60" name="Right Arrow 59"/>
            <p:cNvSpPr/>
            <p:nvPr/>
          </p:nvSpPr>
          <p:spPr>
            <a:xfrm>
              <a:off x="1000100" y="5251821"/>
              <a:ext cx="1714512" cy="110613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US" sz="1400" b="1" dirty="0" smtClean="0"/>
                <a:t>Compiler</a:t>
              </a:r>
              <a:endParaRPr lang="en-US" sz="1400" b="1" dirty="0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1000100" y="4180251"/>
              <a:ext cx="1381135" cy="1244916"/>
              <a:chOff x="571472" y="1857364"/>
              <a:chExt cx="2071702" cy="1929620"/>
            </a:xfrm>
          </p:grpSpPr>
          <p:sp>
            <p:nvSpPr>
              <p:cNvPr id="62" name="Right Arrow 61"/>
              <p:cNvSpPr/>
              <p:nvPr/>
            </p:nvSpPr>
            <p:spPr>
              <a:xfrm>
                <a:off x="571472" y="1857364"/>
                <a:ext cx="2071702" cy="1428760"/>
              </a:xfrm>
              <a:prstGeom prst="right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/>
                  <a:t>Verification</a:t>
                </a:r>
              </a:p>
              <a:p>
                <a:pPr algn="ctr"/>
                <a:r>
                  <a:rPr lang="en-US" sz="1400" b="1" dirty="0" smtClean="0"/>
                  <a:t>Task</a:t>
                </a:r>
                <a:endParaRPr lang="en-US" sz="1400" b="1" dirty="0"/>
              </a:p>
            </p:txBody>
          </p:sp>
          <p:cxnSp>
            <p:nvCxnSpPr>
              <p:cNvPr id="63" name="Straight Arrow Connector 62"/>
              <p:cNvCxnSpPr/>
              <p:nvPr/>
            </p:nvCxnSpPr>
            <p:spPr>
              <a:xfrm rot="5400000">
                <a:off x="642910" y="3357562"/>
                <a:ext cx="857256" cy="158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 rot="5400000">
                <a:off x="795310" y="3356768"/>
                <a:ext cx="857256" cy="158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prstDash val="sys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1" name="Group 110"/>
          <p:cNvGrpSpPr/>
          <p:nvPr/>
        </p:nvGrpSpPr>
        <p:grpSpPr>
          <a:xfrm>
            <a:off x="0" y="4592267"/>
            <a:ext cx="1000101" cy="1194187"/>
            <a:chOff x="0" y="4630904"/>
            <a:chExt cx="1000101" cy="1194187"/>
          </a:xfrm>
        </p:grpSpPr>
        <p:sp>
          <p:nvSpPr>
            <p:cNvPr id="68" name="TextBox 67"/>
            <p:cNvSpPr txBox="1"/>
            <p:nvPr/>
          </p:nvSpPr>
          <p:spPr>
            <a:xfrm>
              <a:off x="0" y="4857760"/>
              <a:ext cx="7143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2060"/>
                  </a:solidFill>
                </a:rPr>
                <a:t>Input P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cxnSp>
          <p:nvCxnSpPr>
            <p:cNvPr id="80" name="Shape 79"/>
            <p:cNvCxnSpPr/>
            <p:nvPr/>
          </p:nvCxnSpPr>
          <p:spPr>
            <a:xfrm rot="10800000" flipH="1">
              <a:off x="928663" y="4630904"/>
              <a:ext cx="71438" cy="1173986"/>
            </a:xfrm>
            <a:prstGeom prst="bentConnector5">
              <a:avLst>
                <a:gd name="adj1" fmla="val -319998"/>
                <a:gd name="adj2" fmla="val 60447"/>
                <a:gd name="adj3" fmla="val -319152"/>
              </a:avLst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500034" y="5806655"/>
              <a:ext cx="500066" cy="18436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3357554" y="5033437"/>
            <a:ext cx="2571768" cy="523220"/>
            <a:chOff x="3205154" y="3214686"/>
            <a:chExt cx="2571768" cy="523220"/>
          </a:xfrm>
        </p:grpSpPr>
        <p:cxnSp>
          <p:nvCxnSpPr>
            <p:cNvPr id="103" name="Straight Arrow Connector 102"/>
            <p:cNvCxnSpPr/>
            <p:nvPr/>
          </p:nvCxnSpPr>
          <p:spPr>
            <a:xfrm>
              <a:off x="3205154" y="3214686"/>
              <a:ext cx="2571768" cy="1588"/>
            </a:xfrm>
            <a:prstGeom prst="straightConnector1">
              <a:avLst/>
            </a:prstGeom>
            <a:ln w="57150" cmpd="dbl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3428992" y="3214686"/>
              <a:ext cx="22145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Adding time and state to the verification process???</a:t>
              </a:r>
              <a:endParaRPr lang="en-US" sz="1400" b="1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643042" y="3390363"/>
            <a:ext cx="2214578" cy="785818"/>
            <a:chOff x="1643042" y="3357562"/>
            <a:chExt cx="2214578" cy="785818"/>
          </a:xfrm>
        </p:grpSpPr>
        <p:cxnSp>
          <p:nvCxnSpPr>
            <p:cNvPr id="112" name="Straight Arrow Connector 111"/>
            <p:cNvCxnSpPr/>
            <p:nvPr/>
          </p:nvCxnSpPr>
          <p:spPr>
            <a:xfrm rot="5400000">
              <a:off x="1250927" y="3749677"/>
              <a:ext cx="785818" cy="1588"/>
            </a:xfrm>
            <a:prstGeom prst="straightConnector1">
              <a:avLst/>
            </a:prstGeom>
            <a:ln w="57150" cmpd="dbl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1643042" y="3429000"/>
              <a:ext cx="22145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Adding laziness to the verification process</a:t>
              </a:r>
              <a:endParaRPr lang="en-US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2" grpId="0" animBg="1"/>
      <p:bldP spid="38" grpId="0"/>
      <p:bldP spid="38" grpId="1"/>
      <p:bldP spid="39" grpId="0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for Evolution (1) - 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Systems are too complex to fully verify in advance</a:t>
            </a:r>
          </a:p>
          <a:p>
            <a:pPr lvl="1"/>
            <a:r>
              <a:rPr lang="en-US" dirty="0" smtClean="0"/>
              <a:t>System’s (at least initial) reaction/output is required earlier than full verification can complete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Just in time (JIT) compilation</a:t>
            </a:r>
          </a:p>
          <a:p>
            <a:pPr lvl="1"/>
            <a:r>
              <a:rPr lang="en-US" dirty="0" smtClean="0"/>
              <a:t>Dynamic binary optimizers (DBO)</a:t>
            </a:r>
          </a:p>
          <a:p>
            <a:pPr lvl="1"/>
            <a:r>
              <a:rPr lang="en-US" dirty="0" smtClean="0"/>
              <a:t>Virtualization layers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09-May-10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974D9962-AA7F-42F0-99AA-68536B2C40B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13422</TotalTime>
  <Words>933</Words>
  <Application>Microsoft Office PowerPoint</Application>
  <PresentationFormat>On-screen Show (4:3)</PresentationFormat>
  <Paragraphs>196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The Challenge of  Evolutionary Verification</vt:lpstr>
      <vt:lpstr>The Four-Color Theorem</vt:lpstr>
      <vt:lpstr>A Different Aspect of Uncertainty</vt:lpstr>
      <vt:lpstr>A Typical Application</vt:lpstr>
      <vt:lpstr>Outline</vt:lpstr>
      <vt:lpstr>Motivation</vt:lpstr>
      <vt:lpstr>Proposal: Evolutionary Verification</vt:lpstr>
      <vt:lpstr>Put into Historical Perspective Strongly Inspired by some of Amir Pnueli’s Major Contributions</vt:lpstr>
      <vt:lpstr>Case for Evolution (1) - Racing</vt:lpstr>
      <vt:lpstr>Case for Evolution (2) - Unpredictability</vt:lpstr>
      <vt:lpstr>Case for Evolution (3) - Maliciousness</vt:lpstr>
      <vt:lpstr>So How Evolution?</vt:lpstr>
      <vt:lpstr>Why is Evolutionary Verification an “Appropriate” Challenge?</vt:lpstr>
      <vt:lpstr>Partial List of Related Trends and Potential Directions</vt:lpstr>
      <vt:lpstr>Thank You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Rosner, Roni</dc:creator>
  <cp:lastModifiedBy>Rosner, Roni</cp:lastModifiedBy>
  <cp:revision>316</cp:revision>
  <dcterms:created xsi:type="dcterms:W3CDTF">2010-04-03T08:48:09Z</dcterms:created>
  <dcterms:modified xsi:type="dcterms:W3CDTF">2010-05-09T12:08:27Z</dcterms:modified>
</cp:coreProperties>
</file>