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352" r:id="rId3"/>
    <p:sldId id="349" r:id="rId4"/>
    <p:sldId id="350" r:id="rId5"/>
    <p:sldId id="257" r:id="rId6"/>
    <p:sldId id="258" r:id="rId7"/>
    <p:sldId id="260" r:id="rId8"/>
    <p:sldId id="261" r:id="rId9"/>
    <p:sldId id="273" r:id="rId10"/>
    <p:sldId id="339" r:id="rId11"/>
    <p:sldId id="348" r:id="rId12"/>
    <p:sldId id="351" r:id="rId13"/>
    <p:sldId id="353" r:id="rId14"/>
    <p:sldId id="309" r:id="rId15"/>
    <p:sldId id="310" r:id="rId16"/>
    <p:sldId id="331" r:id="rId17"/>
    <p:sldId id="329" r:id="rId18"/>
    <p:sldId id="330" r:id="rId19"/>
    <p:sldId id="266" r:id="rId20"/>
    <p:sldId id="332" r:id="rId21"/>
    <p:sldId id="333" r:id="rId22"/>
    <p:sldId id="334" r:id="rId23"/>
    <p:sldId id="276" r:id="rId24"/>
    <p:sldId id="328" r:id="rId25"/>
    <p:sldId id="335" r:id="rId26"/>
    <p:sldId id="336" r:id="rId27"/>
    <p:sldId id="327" r:id="rId28"/>
    <p:sldId id="337" r:id="rId29"/>
    <p:sldId id="311" r:id="rId30"/>
    <p:sldId id="312" r:id="rId31"/>
    <p:sldId id="338" r:id="rId32"/>
    <p:sldId id="314" r:id="rId33"/>
    <p:sldId id="315" r:id="rId34"/>
    <p:sldId id="344" r:id="rId35"/>
    <p:sldId id="345" r:id="rId36"/>
    <p:sldId id="346" r:id="rId37"/>
    <p:sldId id="342" r:id="rId38"/>
    <p:sldId id="343" r:id="rId39"/>
    <p:sldId id="341" r:id="rId40"/>
    <p:sldId id="317" r:id="rId41"/>
    <p:sldId id="319" r:id="rId42"/>
    <p:sldId id="320" r:id="rId43"/>
    <p:sldId id="322" r:id="rId44"/>
    <p:sldId id="323" r:id="rId45"/>
    <p:sldId id="324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91" autoAdjust="0"/>
    <p:restoredTop sz="93404" autoAdjust="0"/>
  </p:normalViewPr>
  <p:slideViewPr>
    <p:cSldViewPr snapToGrid="0">
      <p:cViewPr varScale="1">
        <p:scale>
          <a:sx n="56" d="100"/>
          <a:sy n="56" d="100"/>
        </p:scale>
        <p:origin x="4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9E99E-E258-417A-9291-C85A53D4022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77D95-6F1F-40C3-BBCD-5BA64F2EE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5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DB5065-0F3D-4E88-8953-240817F28E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3523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3D129-4E48-412C-AA97-7BEE2BBBE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B09538-E11E-4644-9913-336EE94FBF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A635E-D0DE-4651-86DF-04E3508EB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5B05C-9EAE-48B4-B6D4-D10B960DB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5216F-527D-4214-80B3-C239B8996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506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59EA4-1FA3-413D-B24B-529D3DDBA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6972E-EF4E-45FE-B040-021B29E64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8A15A-1EC0-4E1D-9926-3318EAA8E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EDDCB-42F7-4A09-A146-75D97634C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CFB95-972F-4B5D-87E3-D14C8BDE5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85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C405D-ECA2-4708-9B39-809D6B6D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C0351-0B2C-4979-918F-81E5BF855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951B3-635A-4F67-9E29-DFA8A9CE9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A1708-4AB7-4988-8F29-BBC508454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B96DA-5DB2-4D88-8291-C66D17145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1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AEE86-2F7B-4838-9FE4-52E7D11C0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7162A-DD2E-4294-B25C-AE5E686827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B2BB5B-343D-4CB1-9FC2-9F6E11220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6291E7-667D-41A1-873A-676A56E3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3B9BC3-A816-45ED-A668-3ED028E49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52DA9A-E817-4A9D-9EED-CE92C601D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90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B56E-EF62-44CE-B9F9-BBDEA0A4C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FD49BB-77AF-49AC-BD6A-6423E0382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C36F74-353D-425E-8F48-CF40023EEA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AB9A27-A301-4DAC-9DAB-F4C2CB9587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AAFEE0-5CBD-432A-9811-833EE1084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2D458A-98FD-40C9-BF77-CD9EFD617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B13418-407D-4FA0-955C-BA3F2FB8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F744A6-8C64-4201-AC65-1D61D517D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74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104CB-63D7-43C0-B9E1-DC0200055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C9EBE8-EE5A-43C2-A1C8-DBB1C1030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3138E8-5BB7-41BE-8BEE-7B5B419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B2BD9F-1AF9-41BD-B52E-6F6B26001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5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D256B0-54DD-4EF9-81AC-57A176939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190579-4618-43CD-9F7B-28FB5BF11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04285-32FF-4023-8A44-7975D0E50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06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D6D77-4B0B-4159-984C-3287D56CC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1D9BA-AC4E-4D3E-B32B-BAFF93887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529A2-8645-4135-B365-79F99A8F7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2300EE-FF5C-498B-B5E3-9629F5608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1F9A45-83D6-4FA0-B2F6-4EF26DCFD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FDEF4-BE38-4C33-BB1B-0F555AF3C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6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D3C80-956D-4DC9-A2EE-4EC69217D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7EAD4C-60AA-4DA7-B151-23DFF5B818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1883E-77B2-41A5-AC15-2FAF27A8A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5B6BE-82B3-48F5-8075-957F6A0AE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503A3E-3377-4B2A-B3CE-B3FADAECF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5D1311-F03B-4953-B393-962F45B86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83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370AD-CE45-4391-8FDA-11E2F4AD8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A9941C-4A24-49B5-AF52-A37B6ECBBE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570F6-D46A-44C6-967A-2AD53261A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B9742-3CEF-48CC-A632-88686689A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125C5-59B9-4A42-87BD-CC055B736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5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E40395-5D66-4209-9164-B0DBEFB091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01079-60FE-4AEC-B9D1-272902C6A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45634-EB07-4C74-A8DD-6590727CE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FF481-A202-437B-B571-E0177062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F54F2-AD43-4456-AFC2-F41C728E5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53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E994B6-C0A5-4E79-B66C-00E7A3811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542E1D-62EC-4392-8D07-9CDD1AB33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88E51-1456-4F10-BE5C-D8740340AB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EE227-E2FF-4499-82F5-4E97BF83F04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06538-8E8D-44E5-8D66-FFEB4B638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71066-F90E-4D37-A517-3CD332BD08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99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nytimes.com/2020/11/24/science/artificial-intelligence-gpt3-writing-love.html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bla.com/blog/gpt-3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foto.wuestenigel.com/robot-with-shopping-cart/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homes.cs.washington.edu/&#8764;msap/atomic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59212-1639-4279-AD7A-B35EF16C38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87678"/>
            <a:ext cx="9144000" cy="376428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Common Sense and </a:t>
            </a:r>
            <a:br>
              <a:rPr lang="en-US" dirty="0"/>
            </a:br>
            <a:r>
              <a:rPr lang="en-US" dirty="0"/>
              <a:t>Artificial Intelligence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525896-ED63-4386-BD77-BDB64F0246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73680"/>
            <a:ext cx="9144000" cy="3764280"/>
          </a:xfrm>
        </p:spPr>
        <p:txBody>
          <a:bodyPr/>
          <a:lstStyle/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Ernest Davis</a:t>
            </a:r>
          </a:p>
          <a:p>
            <a:pPr algn="r"/>
            <a:r>
              <a:rPr lang="en-US" dirty="0"/>
              <a:t>Seminar in Cognitive Science</a:t>
            </a:r>
          </a:p>
          <a:p>
            <a:pPr algn="r"/>
            <a:r>
              <a:rPr lang="en-US" dirty="0"/>
              <a:t>Ryan Rhodes, Instructor</a:t>
            </a:r>
          </a:p>
          <a:p>
            <a:pPr algn="r"/>
            <a:r>
              <a:rPr lang="en-US"/>
              <a:t>March 1, 2022</a:t>
            </a:r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pic>
        <p:nvPicPr>
          <p:cNvPr id="5" name="Picture 4" descr="A robot on a branch&#10;&#10;Description automatically generated with low confidence">
            <a:extLst>
              <a:ext uri="{FF2B5EF4-FFF2-40B4-BE49-F238E27FC236}">
                <a16:creationId xmlns:a16="http://schemas.microsoft.com/office/drawing/2014/main" id="{1F8D1B3E-B1A4-4D23-90D9-758D21A99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355900"/>
            <a:ext cx="3591426" cy="418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51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D318C-687B-4FF9-8A8B-33BF37E46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7B90D-F5E1-45DB-9FF6-685538EF8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Artificial Intelligence to Date</a:t>
            </a:r>
          </a:p>
          <a:p>
            <a:pPr lvl="1"/>
            <a:r>
              <a:rPr lang="en-US" dirty="0"/>
              <a:t>Actual accomplishments</a:t>
            </a:r>
          </a:p>
          <a:p>
            <a:pPr lvl="1"/>
            <a:r>
              <a:rPr lang="en-US" dirty="0"/>
              <a:t>Hype</a:t>
            </a:r>
          </a:p>
          <a:p>
            <a:r>
              <a:rPr lang="en-US" dirty="0"/>
              <a:t>Common sense in AI</a:t>
            </a:r>
          </a:p>
          <a:p>
            <a:pPr lvl="1"/>
            <a:r>
              <a:rPr lang="en-US" dirty="0"/>
              <a:t>What is common sense?</a:t>
            </a:r>
          </a:p>
          <a:p>
            <a:pPr lvl="1"/>
            <a:r>
              <a:rPr lang="en-US" dirty="0"/>
              <a:t>Why is common sense important for AI?</a:t>
            </a:r>
          </a:p>
          <a:p>
            <a:pPr lvl="1"/>
            <a:r>
              <a:rPr lang="en-US" dirty="0"/>
              <a:t>How have people tried to build AIs with common sense?</a:t>
            </a:r>
          </a:p>
          <a:p>
            <a:pPr lvl="1"/>
            <a:r>
              <a:rPr lang="en-US" dirty="0"/>
              <a:t>Why is the problem so hard?</a:t>
            </a:r>
          </a:p>
        </p:txBody>
      </p:sp>
    </p:spTree>
    <p:extLst>
      <p:ext uri="{BB962C8B-B14F-4D97-AF65-F5344CB8AC3E}">
        <p14:creationId xmlns:p14="http://schemas.microsoft.com/office/powerpoint/2010/main" val="1087892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8E5AD-FF5D-4370-A8ED-32F496916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AI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8F193-A24E-4FA8-A749-235B252DB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Marquee successes: Backgammon, chess, Jeopardy, Go.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Important successes: Optical character recognition, hand-written digits, speech transcription, web search, machine translation, image tagging, protein folding.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Disappointments (thus far): Self-driving cars. Useful chatbots. </a:t>
            </a:r>
            <a:br>
              <a:rPr lang="en-US" dirty="0"/>
            </a:br>
            <a:r>
              <a:rPr lang="en-US" dirty="0"/>
              <a:t>IBM’s “Cognitive computing” project (i.e. the Jeopardy technology for medical information).</a:t>
            </a:r>
          </a:p>
        </p:txBody>
      </p:sp>
    </p:spTree>
    <p:extLst>
      <p:ext uri="{BB962C8B-B14F-4D97-AF65-F5344CB8AC3E}">
        <p14:creationId xmlns:p14="http://schemas.microsoft.com/office/powerpoint/2010/main" val="3068482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54503-15C0-4ACE-A00D-4C238A1F2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Language: Hype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445EF8-8777-4DF5-AC26-C531512A79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90" r="29365"/>
          <a:stretch/>
        </p:blipFill>
        <p:spPr>
          <a:xfrm>
            <a:off x="2321110" y="1295509"/>
            <a:ext cx="7549780" cy="5197366"/>
          </a:xfrm>
        </p:spPr>
      </p:pic>
    </p:spTree>
    <p:extLst>
      <p:ext uri="{BB962C8B-B14F-4D97-AF65-F5344CB8AC3E}">
        <p14:creationId xmlns:p14="http://schemas.microsoft.com/office/powerpoint/2010/main" val="2100784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D795D-D8C4-4132-8B0D-778D5782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796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AI and Language: GPT-3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4D8A8C34-1647-4C03-97AF-A7A6CECD22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429"/>
            <a:ext cx="5780522" cy="4455596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7E4EDD5B-D21C-4B2B-8915-7791B9A7E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533" y="1459429"/>
            <a:ext cx="5188267" cy="2501486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1CB1E06E-3652-4211-9DBD-E3F881A3D5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13" y="3997252"/>
            <a:ext cx="4373488" cy="285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35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711B5-6A35-40DF-9BF7-FEA868603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GPT-3’s article in </a:t>
            </a:r>
            <a:r>
              <a:rPr lang="en-US" i="1" dirty="0"/>
              <a:t>The Guardian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3AC173B5-CED5-4E74-99F1-4EF600810F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192" y="2127218"/>
            <a:ext cx="9553616" cy="4117939"/>
          </a:xfrm>
        </p:spPr>
      </p:pic>
    </p:spTree>
    <p:extLst>
      <p:ext uri="{BB962C8B-B14F-4D97-AF65-F5344CB8AC3E}">
        <p14:creationId xmlns:p14="http://schemas.microsoft.com/office/powerpoint/2010/main" val="3681363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7759E-6D9C-4CE6-A13F-933D1BDC2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5204"/>
          </a:xfrm>
        </p:spPr>
        <p:txBody>
          <a:bodyPr/>
          <a:lstStyle/>
          <a:p>
            <a:pPr algn="ctr"/>
            <a:r>
              <a:rPr lang="en-US" dirty="0"/>
              <a:t>Less impressive results from GPT-3</a:t>
            </a:r>
            <a:br>
              <a:rPr lang="en-US" dirty="0"/>
            </a:br>
            <a:r>
              <a:rPr lang="en-US" sz="2400" dirty="0"/>
              <a:t>from “</a:t>
            </a:r>
            <a:r>
              <a:rPr lang="en-US" sz="2400" dirty="0">
                <a:hlinkClick r:id="rId2"/>
              </a:rPr>
              <a:t>When AI Falls In Love</a:t>
            </a:r>
            <a:r>
              <a:rPr lang="en-US" sz="2400" dirty="0"/>
              <a:t>”, Cade Metz, NY Times 11/14/2020</a:t>
            </a:r>
            <a:endParaRPr lang="en-US" dirty="0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CDAC3642-6D31-41A9-85C8-E01F433D81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883" y="1670329"/>
            <a:ext cx="5940233" cy="5187671"/>
          </a:xfrm>
        </p:spPr>
      </p:pic>
    </p:spTree>
    <p:extLst>
      <p:ext uri="{BB962C8B-B14F-4D97-AF65-F5344CB8AC3E}">
        <p14:creationId xmlns:p14="http://schemas.microsoft.com/office/powerpoint/2010/main" val="3861998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1124A-8CCF-463E-8A25-2BAD2AFF0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Less impressive results from GPT-3</a:t>
            </a:r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A13E1B5F-CB1F-45DF-94E8-04B46DF63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742" y="1447800"/>
            <a:ext cx="6156516" cy="5045075"/>
          </a:xfrm>
        </p:spPr>
      </p:pic>
    </p:spTree>
    <p:extLst>
      <p:ext uri="{BB962C8B-B14F-4D97-AF65-F5344CB8AC3E}">
        <p14:creationId xmlns:p14="http://schemas.microsoft.com/office/powerpoint/2010/main" val="1169077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50978-EB02-4310-BC07-4232D0534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Less impressive results: Medicine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C5470-7634-486A-8BCC-C828BFC26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Study whether GPT-3 could be used to build a medical assistant chatbot.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Patient (not real): Hey, I feel very bad. I want to kill myself.</a:t>
            </a:r>
          </a:p>
          <a:p>
            <a:pPr marL="0" indent="0">
              <a:buNone/>
            </a:pPr>
            <a:r>
              <a:rPr lang="en-US" dirty="0"/>
              <a:t>GPT-3: I am sorry to hear that. I can help you with that.</a:t>
            </a:r>
          </a:p>
          <a:p>
            <a:pPr marL="0" indent="0">
              <a:buNone/>
            </a:pPr>
            <a:r>
              <a:rPr lang="en-US" dirty="0"/>
              <a:t>Patient: Should I kill myself?</a:t>
            </a:r>
          </a:p>
          <a:p>
            <a:pPr marL="0" indent="0">
              <a:buNone/>
            </a:pPr>
            <a:r>
              <a:rPr lang="en-US" dirty="0"/>
              <a:t>GPT-3: I think you should.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762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9DDAC-B129-4FFC-A5B4-659E47CEF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Less impressive results</a:t>
            </a:r>
          </a:p>
        </p:txBody>
      </p:sp>
      <p:pic>
        <p:nvPicPr>
          <p:cNvPr id="7" name="Content Placeholder 6" descr="Text&#10;&#10;Description automatically generated">
            <a:extLst>
              <a:ext uri="{FF2B5EF4-FFF2-40B4-BE49-F238E27FC236}">
                <a16:creationId xmlns:a16="http://schemas.microsoft.com/office/drawing/2014/main" id="{D0E9B58D-60E3-4A4B-A4F9-C2D264DE16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5" b="48779"/>
          <a:stretch/>
        </p:blipFill>
        <p:spPr>
          <a:xfrm>
            <a:off x="283073" y="1825624"/>
            <a:ext cx="11448851" cy="4864145"/>
          </a:xfrm>
        </p:spPr>
      </p:pic>
    </p:spTree>
    <p:extLst>
      <p:ext uri="{BB962C8B-B14F-4D97-AF65-F5344CB8AC3E}">
        <p14:creationId xmlns:p14="http://schemas.microsoft.com/office/powerpoint/2010/main" val="2154918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23462-DC5B-4A38-A487-2B109450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Less impressive results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3A9F5D24-D35A-4CA5-A678-FE1FD4DA98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4" t="49865" b="12740"/>
          <a:stretch/>
        </p:blipFill>
        <p:spPr>
          <a:xfrm>
            <a:off x="601851" y="1690688"/>
            <a:ext cx="11425532" cy="3456377"/>
          </a:xfrm>
        </p:spPr>
      </p:pic>
    </p:spTree>
    <p:extLst>
      <p:ext uri="{BB962C8B-B14F-4D97-AF65-F5344CB8AC3E}">
        <p14:creationId xmlns:p14="http://schemas.microsoft.com/office/powerpoint/2010/main" val="130794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A28E0-9EAE-4591-8E2B-333E886C7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Skeptical questions to ask </a:t>
            </a:r>
            <a:br>
              <a:rPr lang="en-US" dirty="0"/>
            </a:br>
            <a:r>
              <a:rPr lang="en-US" dirty="0"/>
              <a:t>about any hyped AI advance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34842-7B35-4393-9D4E-0AF24C394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the system actually do?</a:t>
            </a:r>
          </a:p>
          <a:p>
            <a:r>
              <a:rPr lang="en-US" dirty="0"/>
              <a:t>How general is the result?</a:t>
            </a:r>
          </a:p>
          <a:p>
            <a:r>
              <a:rPr lang="en-US" dirty="0"/>
              <a:t>Can I test my own examples?</a:t>
            </a:r>
          </a:p>
          <a:p>
            <a:r>
              <a:rPr lang="en-US" dirty="0"/>
              <a:t>If someone claims that this is “better than people”, what people under what circumstances?</a:t>
            </a:r>
          </a:p>
          <a:p>
            <a:r>
              <a:rPr lang="en-US" dirty="0"/>
              <a:t>Is this an advance toward general AI?</a:t>
            </a:r>
          </a:p>
          <a:p>
            <a:r>
              <a:rPr lang="en-US" dirty="0"/>
              <a:t>How robust is the system?</a:t>
            </a:r>
          </a:p>
        </p:txBody>
      </p:sp>
    </p:spTree>
    <p:extLst>
      <p:ext uri="{BB962C8B-B14F-4D97-AF65-F5344CB8AC3E}">
        <p14:creationId xmlns:p14="http://schemas.microsoft.com/office/powerpoint/2010/main" val="3738134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E1228-5378-4E3F-8F07-179789958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2573"/>
          </a:xfrm>
        </p:spPr>
        <p:txBody>
          <a:bodyPr>
            <a:normAutofit fontScale="90000"/>
          </a:bodyPr>
          <a:lstStyle/>
          <a:p>
            <a:r>
              <a:rPr lang="en-US" dirty="0"/>
              <a:t>Skeptical questions to ask about quantum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C1495-4103-4796-9272-7489DEAC3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4732"/>
            <a:ext cx="10515600" cy="4762231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is the state of the machine?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It actually exists (rare).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A small prototype exists.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It is a mathematical abstraction.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It is completely speculative.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problems do they claim it will solve?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the reason to suppose that it will solve them?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A machine has been built that solves useful problems. </a:t>
            </a:r>
            <a:r>
              <a:rPr lang="en-US" i="1" dirty="0"/>
              <a:t>None such yet exist.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A machine exists that can solve toy versions of the problem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There is a mathematical proof that in principle quantum computers can solve this problem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Someone speculates that quantum computers might be able to solve this problem.</a:t>
            </a:r>
          </a:p>
          <a:p>
            <a:pPr marL="971550" lvl="1" indent="-514350">
              <a:buFont typeface="+mj-lt"/>
              <a:buAutoNum type="alphaUcPeriod"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37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357F7-DD5F-4D9B-B8A6-168DCE1DB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common sense?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3D85B-E897-4476-B7C6-E0AE70D5E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knowledge about the world.</a:t>
            </a:r>
          </a:p>
          <a:p>
            <a:r>
              <a:rPr lang="en-US" dirty="0"/>
              <a:t>Children learn and master.</a:t>
            </a:r>
          </a:p>
          <a:p>
            <a:r>
              <a:rPr lang="en-US" dirty="0"/>
              <a:t>Too obvious to be worth writing down or teaching in school.</a:t>
            </a:r>
          </a:p>
          <a:p>
            <a:r>
              <a:rPr lang="en-US" dirty="0"/>
              <a:t>We take it for granted that other people know it, so it doesn’t have to be explained.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(Obviously to some extent culturally dependent etc.) </a:t>
            </a:r>
          </a:p>
        </p:txBody>
      </p:sp>
    </p:spTree>
    <p:extLst>
      <p:ext uri="{BB962C8B-B14F-4D97-AF65-F5344CB8AC3E}">
        <p14:creationId xmlns:p14="http://schemas.microsoft.com/office/powerpoint/2010/main" val="2967497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04EE7-7901-40D5-B2DB-691469BB0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Domains of common sense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9CC24-B343-4CD8-ABCC-D85CF9E01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Time</a:t>
            </a:r>
          </a:p>
          <a:p>
            <a:r>
              <a:rPr lang="en-US" dirty="0"/>
              <a:t>Space</a:t>
            </a:r>
          </a:p>
          <a:p>
            <a:r>
              <a:rPr lang="en-US" dirty="0"/>
              <a:t>Causality</a:t>
            </a:r>
          </a:p>
          <a:p>
            <a:r>
              <a:rPr lang="en-US" dirty="0"/>
              <a:t>Physical interaction</a:t>
            </a:r>
          </a:p>
          <a:p>
            <a:r>
              <a:rPr lang="en-US" dirty="0"/>
              <a:t>Theory of mind</a:t>
            </a:r>
          </a:p>
          <a:p>
            <a:r>
              <a:rPr lang="en-US" dirty="0"/>
              <a:t>Human interactions</a:t>
            </a:r>
          </a:p>
          <a:p>
            <a:pPr marL="0" indent="0">
              <a:buNone/>
            </a:pPr>
            <a:r>
              <a:rPr lang="en-US" dirty="0"/>
              <a:t>etc. </a:t>
            </a:r>
          </a:p>
        </p:txBody>
      </p:sp>
    </p:spTree>
    <p:extLst>
      <p:ext uri="{BB962C8B-B14F-4D97-AF65-F5344CB8AC3E}">
        <p14:creationId xmlns:p14="http://schemas.microsoft.com/office/powerpoint/2010/main" val="468023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61B2C-43FD-4C52-8310-5ED788D07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common sense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F7222-3E06-4E3F-9CAD-532DDF52C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Language: Clear from the GPT-3 examples.</a:t>
            </a:r>
          </a:p>
          <a:p>
            <a:r>
              <a:rPr lang="en-US" sz="4000" dirty="0"/>
              <a:t>Vision</a:t>
            </a:r>
          </a:p>
          <a:p>
            <a:r>
              <a:rPr lang="en-US" sz="4000" dirty="0"/>
              <a:t>Robotics</a:t>
            </a:r>
          </a:p>
          <a:p>
            <a:r>
              <a:rPr lang="en-US" sz="4000" dirty="0"/>
              <a:t>Science</a:t>
            </a:r>
          </a:p>
          <a:p>
            <a:r>
              <a:rPr lang="en-US" sz="4000" dirty="0"/>
              <a:t>Computer interface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616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171C0-05A1-4AA7-A70E-91CB40B56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of </a:t>
            </a:r>
            <a:r>
              <a:rPr lang="en-US" i="1" dirty="0"/>
              <a:t>meaning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63A01-6E91-432B-AA38-CCE8146A8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is the meaning of:</a:t>
            </a:r>
          </a:p>
          <a:p>
            <a:r>
              <a:rPr lang="en-US" dirty="0"/>
              <a:t>An utterance or text?</a:t>
            </a:r>
          </a:p>
          <a:p>
            <a:r>
              <a:rPr lang="en-US" dirty="0"/>
              <a:t>An image or video?</a:t>
            </a:r>
          </a:p>
          <a:p>
            <a:pPr marL="0" indent="0">
              <a:buNone/>
            </a:pPr>
            <a:r>
              <a:rPr lang="en-US" dirty="0"/>
              <a:t>Construct a </a:t>
            </a:r>
            <a:r>
              <a:rPr lang="en-US" i="1" dirty="0"/>
              <a:t>cognitive model </a:t>
            </a:r>
            <a:r>
              <a:rPr lang="en-US" dirty="0"/>
              <a:t>of the world.</a:t>
            </a:r>
          </a:p>
          <a:p>
            <a:pPr marL="0" indent="0">
              <a:buNone/>
            </a:pPr>
            <a:r>
              <a:rPr lang="en-US" dirty="0"/>
              <a:t>Closely associated with common sense</a:t>
            </a:r>
          </a:p>
          <a:p>
            <a:r>
              <a:rPr lang="en-US" dirty="0"/>
              <a:t>Similar problems of representation</a:t>
            </a:r>
          </a:p>
          <a:p>
            <a:r>
              <a:rPr lang="en-US" dirty="0"/>
              <a:t>Meaning is grounded in a commonsense understanding</a:t>
            </a:r>
          </a:p>
        </p:txBody>
      </p:sp>
    </p:spTree>
    <p:extLst>
      <p:ext uri="{BB962C8B-B14F-4D97-AF65-F5344CB8AC3E}">
        <p14:creationId xmlns:p14="http://schemas.microsoft.com/office/powerpoint/2010/main" val="3409522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1BDD4-9499-41AA-88F0-BB8369FF2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However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ECD34-C5F6-42F6-9AFB-2866E0759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i="1" dirty="0"/>
              <a:t>To date, almost every successful AI application has found a way to sidestep the problems of common sense and meaning.</a:t>
            </a:r>
          </a:p>
          <a:p>
            <a:pPr marL="0" indent="0">
              <a:buNone/>
            </a:pPr>
            <a:r>
              <a:rPr lang="en-US" sz="4400" dirty="0"/>
              <a:t>But that can’t last forever.</a:t>
            </a:r>
          </a:p>
        </p:txBody>
      </p:sp>
    </p:spTree>
    <p:extLst>
      <p:ext uri="{BB962C8B-B14F-4D97-AF65-F5344CB8AC3E}">
        <p14:creationId xmlns:p14="http://schemas.microsoft.com/office/powerpoint/2010/main" val="1927134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B75D45-4E2C-4BE5-97BF-41E43C249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 and spatial relations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0D171E0-8958-4A44-A310-DC4B9D006F9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487" y="1281405"/>
            <a:ext cx="4038600" cy="5301957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CAF941-1B29-4541-AA46-288B6EAF8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81405"/>
            <a:ext cx="5181600" cy="48955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You realize:</a:t>
            </a:r>
          </a:p>
          <a:p>
            <a:pPr marL="514350" indent="-514350">
              <a:buAutoNum type="alphaUcParenR"/>
            </a:pPr>
            <a:r>
              <a:rPr lang="en-US" dirty="0"/>
              <a:t>That the guy probably has a right side and legs and so on.</a:t>
            </a:r>
          </a:p>
          <a:p>
            <a:pPr marL="514350" indent="-514350">
              <a:buAutoNum type="alphaUcParenR"/>
            </a:pPr>
            <a:r>
              <a:rPr lang="en-US" dirty="0"/>
              <a:t>That his shirtsleeve is not actually continuous with the wall behind.</a:t>
            </a:r>
          </a:p>
          <a:p>
            <a:pPr marL="514350" indent="-514350">
              <a:buAutoNum type="alphaUcParenR"/>
            </a:pPr>
            <a:r>
              <a:rPr lang="en-US" dirty="0"/>
              <a:t>That his right side is behind a wall.</a:t>
            </a:r>
          </a:p>
          <a:p>
            <a:pPr marL="0" indent="0">
              <a:buNone/>
            </a:pPr>
            <a:r>
              <a:rPr lang="en-US"/>
              <a:t>Many vision systems do </a:t>
            </a:r>
            <a:r>
              <a:rPr lang="en-US" dirty="0"/>
              <a:t>A and B.</a:t>
            </a:r>
          </a:p>
          <a:p>
            <a:pPr marL="0" indent="0">
              <a:buNone/>
            </a:pPr>
            <a:r>
              <a:rPr lang="en-US" dirty="0"/>
              <a:t>AFAIK no existing vision system does C.</a:t>
            </a:r>
          </a:p>
        </p:txBody>
      </p:sp>
    </p:spTree>
    <p:extLst>
      <p:ext uri="{BB962C8B-B14F-4D97-AF65-F5344CB8AC3E}">
        <p14:creationId xmlns:p14="http://schemas.microsoft.com/office/powerpoint/2010/main" val="1568857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5F87AC-55EE-44FE-820D-DCA3CEFC4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Horse head scene, </a:t>
            </a:r>
            <a:r>
              <a:rPr lang="en-US" i="1" dirty="0"/>
              <a:t>The Godfather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658B3A-C000-4FB6-A355-B001FA1D8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see the horse’s head on Jack </a:t>
            </a:r>
            <a:r>
              <a:rPr lang="en-US" dirty="0" err="1"/>
              <a:t>Woltz’s</a:t>
            </a:r>
            <a:r>
              <a:rPr lang="en-US" dirty="0"/>
              <a:t> bed. You realize:</a:t>
            </a:r>
          </a:p>
          <a:p>
            <a:pPr marL="400050" lvl="1" indent="0">
              <a:buNone/>
            </a:pPr>
            <a:endParaRPr lang="en-US" sz="2800" dirty="0"/>
          </a:p>
          <a:p>
            <a:pPr marL="400050" lvl="1" indent="0">
              <a:buNone/>
            </a:pPr>
            <a:r>
              <a:rPr lang="en-US" sz="2800" dirty="0"/>
              <a:t>Tom Hagen has arranged to have the horse decapitated and the horse’s head put on the bed.</a:t>
            </a:r>
          </a:p>
          <a:p>
            <a:pPr marL="400050" lvl="1" indent="0">
              <a:buNone/>
            </a:pPr>
            <a:r>
              <a:rPr lang="en-US" sz="2800" dirty="0"/>
              <a:t>Hagen is punishing </a:t>
            </a:r>
            <a:r>
              <a:rPr lang="en-US" sz="2800" dirty="0" err="1"/>
              <a:t>Woltz</a:t>
            </a:r>
            <a:r>
              <a:rPr lang="en-US" sz="2800" dirty="0"/>
              <a:t> for insulting Don Corleone.</a:t>
            </a:r>
          </a:p>
          <a:p>
            <a:pPr marL="400050" lvl="1" indent="0">
              <a:buNone/>
            </a:pPr>
            <a:r>
              <a:rPr lang="en-US" sz="2800" dirty="0"/>
              <a:t>Hagen is threatening </a:t>
            </a:r>
            <a:r>
              <a:rPr lang="en-US" sz="2800" dirty="0" err="1"/>
              <a:t>Woltz</a:t>
            </a:r>
            <a:r>
              <a:rPr lang="en-US" sz="2800" dirty="0"/>
              <a:t> that he will be killed if he doesn’t do what Don Corleone is demanding.</a:t>
            </a:r>
          </a:p>
        </p:txBody>
      </p:sp>
    </p:spTree>
    <p:extLst>
      <p:ext uri="{BB962C8B-B14F-4D97-AF65-F5344CB8AC3E}">
        <p14:creationId xmlns:p14="http://schemas.microsoft.com/office/powerpoint/2010/main" val="1127354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F1020-B0B1-4CB9-A96C-B03158EB4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Robotics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D358C-3ADF-4251-AAD2-3F70118F6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Butler robot, serving drinks at a party:</a:t>
            </a:r>
          </a:p>
          <a:p>
            <a:pPr marL="0" indent="0">
              <a:buNone/>
            </a:pPr>
            <a:r>
              <a:rPr lang="en-US" dirty="0"/>
              <a:t>What should it do if:</a:t>
            </a:r>
          </a:p>
          <a:p>
            <a:r>
              <a:rPr lang="en-US" dirty="0"/>
              <a:t>There’s a dead cockroach in an empty wine glass?</a:t>
            </a:r>
          </a:p>
          <a:p>
            <a:r>
              <a:rPr lang="en-US" dirty="0"/>
              <a:t>It sees a cracker on the floor? A pearl earring?</a:t>
            </a:r>
          </a:p>
          <a:p>
            <a:r>
              <a:rPr lang="en-US" dirty="0"/>
              <a:t>Someone is backing up toward where a child is sitting?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164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8BE19-7853-4B77-B574-6AD0B2334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75A52-6B47-41AA-A7AE-72707BD47B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personal assistant robot helping a blind person shop for groceries.</a:t>
            </a:r>
          </a:p>
          <a:p>
            <a:pPr marL="0" indent="0">
              <a:buNone/>
            </a:pPr>
            <a:r>
              <a:rPr lang="en-US" dirty="0"/>
              <a:t>On the way there, what should it do about: curbs? puddles? friends?  panhandlers? friendly dogs? unfriendly dogs?</a:t>
            </a:r>
          </a:p>
          <a:p>
            <a:pPr marL="0" indent="0">
              <a:buNone/>
            </a:pPr>
            <a:r>
              <a:rPr lang="en-US" dirty="0"/>
              <a:t>At the store, how should it choose the groceries?  load the shopping basket? interact with the sales clerk?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FF1CE2-2E25-4BE4-A0E4-0B152F1630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1800" dirty="0"/>
              <a:t>Credit: Marco </a:t>
            </a:r>
            <a:r>
              <a:rPr lang="en-US" sz="1800" dirty="0" err="1"/>
              <a:t>Verch</a:t>
            </a:r>
            <a:r>
              <a:rPr lang="en-US" sz="1800" dirty="0"/>
              <a:t>, CC </a:t>
            </a:r>
            <a:r>
              <a:rPr lang="en-US" sz="1800" dirty="0" err="1"/>
              <a:t>licence</a:t>
            </a:r>
            <a:r>
              <a:rPr lang="en-US" sz="1800" dirty="0"/>
              <a:t> </a:t>
            </a:r>
            <a:r>
              <a:rPr lang="en-US" sz="1800" dirty="0">
                <a:hlinkClick r:id="rId2"/>
              </a:rPr>
              <a:t>https://foto.wuestenigel.com/robot-with-shopping-cart/</a:t>
            </a:r>
            <a:endParaRPr lang="en-US" sz="1800" dirty="0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D8F54621-8C8D-4A80-BA73-E79500B6F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29094"/>
            <a:ext cx="5638800" cy="379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198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C8FB0-7CFA-44BB-82C8-4B5784EBB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FE12EE-5C0F-48BA-8822-4CC46CDAA9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600201"/>
                <a:ext cx="8229600" cy="4525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Not just the equations and the models.</a:t>
                </a:r>
              </a:p>
              <a:p>
                <a:pPr marL="0" indent="0">
                  <a:buNone/>
                </a:pPr>
                <a:r>
                  <a:rPr lang="en-US" dirty="0"/>
                  <a:t>Also understanding the relation to experienced reality.</a:t>
                </a:r>
              </a:p>
              <a:p>
                <a:pPr marL="0" indent="0" algn="ctr">
                  <a:buNone/>
                </a:pPr>
                <a:r>
                  <a:rPr lang="en-US" dirty="0"/>
                  <a:t>Gravity:  </a:t>
                </a:r>
                <a14:m>
                  <m:oMath xmlns:m="http://schemas.openxmlformats.org/officeDocument/2006/math"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𝑚</m:t>
                    </m:r>
                    <m:f>
                      <m:fPr>
                        <m:ctrlPr>
                          <a:rPr lang="en-US" sz="3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𝑑</m:t>
                        </m:r>
                        <m:sSup>
                          <m:sSupPr>
                            <m:ctrlP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𝑡</m:t>
                            </m:r>
                          </m:e>
                          <m:sup>
                            <m: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000" dirty="0">
                    <a:solidFill>
                      <a:prstClr val="black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𝐹</m:t>
                    </m:r>
                  </m:oMath>
                </a14:m>
                <a:r>
                  <a:rPr lang="en-US" sz="3000" dirty="0">
                    <a:solidFill>
                      <a:prstClr val="black"/>
                    </a:solidFill>
                  </a:rPr>
                  <a:t>.     </a:t>
                </a:r>
                <a14:m>
                  <m:oMath xmlns:m="http://schemas.openxmlformats.org/officeDocument/2006/math"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𝐹</m:t>
                    </m:r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𝐺</m:t>
                    </m:r>
                    <m:sSub>
                      <m:sSubPr>
                        <m:ctrlPr>
                          <a:rPr lang="en-US" sz="3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3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en-US" sz="3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sz="3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FE12EE-5C0F-48BA-8822-4CC46CDAA9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600201"/>
                <a:ext cx="8229600" cy="4525963"/>
              </a:xfrm>
              <a:blipFill>
                <a:blip r:embed="rId2"/>
                <a:stretch>
                  <a:fillRect l="-1481" t="-2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6814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B3A3A-BCB3-4A01-ADBF-4BFBFBE26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Manifestations of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10E1-7B0B-4BD3-80EC-D2F23BD64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Terrestrial gravity: falling apples, carrying weights, coffee in cup,  pendulums,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Positions of planets in the sky. Tides.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1739, Pierre Boucher, camped at the base of Mt. Chimborazo, found that the stars were several arc-seconds out of place.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111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1B8B7-BB4B-4494-ADFD-45E83D536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Measuring the gravitational constant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FEC4EB-61BB-46F9-90EA-D2F124344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07" y="1600200"/>
            <a:ext cx="6807200" cy="5105400"/>
          </a:xfrm>
        </p:spPr>
      </p:pic>
    </p:spTree>
    <p:extLst>
      <p:ext uri="{BB962C8B-B14F-4D97-AF65-F5344CB8AC3E}">
        <p14:creationId xmlns:p14="http://schemas.microsoft.com/office/powerpoint/2010/main" val="3610506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C2828-3058-4156-B4AD-3EA96BEB8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interface: actual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437A6-047E-498B-9919-E794B0ECA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are inured to the horrors of computer interaction. </a:t>
            </a:r>
          </a:p>
          <a:p>
            <a:pPr marL="0" indent="0">
              <a:buNone/>
            </a:pPr>
            <a:r>
              <a:rPr lang="en-US" dirty="0"/>
              <a:t>When things go wrong: Frantic hunt of clicking everything that’s clickable, search for current, relevant help pages, forums, manual pages etc.</a:t>
            </a:r>
          </a:p>
          <a:p>
            <a:pPr marL="0" indent="0">
              <a:buNone/>
            </a:pPr>
            <a:r>
              <a:rPr lang="en-US" dirty="0"/>
              <a:t>If you want to do something that the programmers didn’t anticipate: hunt for a workaround, do a ton of low-level work, do your own programming, or give up.</a:t>
            </a:r>
          </a:p>
        </p:txBody>
      </p:sp>
    </p:spTree>
    <p:extLst>
      <p:ext uri="{BB962C8B-B14F-4D97-AF65-F5344CB8AC3E}">
        <p14:creationId xmlns:p14="http://schemas.microsoft.com/office/powerpoint/2010/main" val="27726718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ED139-6499-4074-9EFE-F880EB79E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interface: What we want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B418E-7014-4948-A61B-772185502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want computer programs that</a:t>
            </a:r>
          </a:p>
          <a:p>
            <a:r>
              <a:rPr lang="en-US" dirty="0"/>
              <a:t>Understand what they are doing.</a:t>
            </a:r>
          </a:p>
          <a:p>
            <a:r>
              <a:rPr lang="en-US" dirty="0"/>
              <a:t>We can tell them what we want them to do.</a:t>
            </a:r>
          </a:p>
          <a:p>
            <a:pPr marL="0" indent="0">
              <a:buNone/>
            </a:pPr>
            <a:r>
              <a:rPr lang="en-US" dirty="0"/>
              <a:t>A large part of this is understanding the actual meaning of what they’re doing and having commonsense knowledge of the world.</a:t>
            </a:r>
          </a:p>
        </p:txBody>
      </p:sp>
    </p:spTree>
    <p:extLst>
      <p:ext uri="{BB962C8B-B14F-4D97-AF65-F5344CB8AC3E}">
        <p14:creationId xmlns:p14="http://schemas.microsoft.com/office/powerpoint/2010/main" val="3595511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5E037-9DB4-42DD-BD1C-A7DBB2AAC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people tried?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D6012-4947-48CA-AD41-09B0124A7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Experts hand encode knowledge</a:t>
            </a:r>
          </a:p>
          <a:p>
            <a:r>
              <a:rPr lang="en-US" dirty="0"/>
              <a:t>Web mining</a:t>
            </a:r>
          </a:p>
          <a:p>
            <a:r>
              <a:rPr lang="en-US" dirty="0"/>
              <a:t>Crowd sourcing</a:t>
            </a:r>
          </a:p>
          <a:p>
            <a:r>
              <a:rPr lang="en-US" dirty="0"/>
              <a:t>Simulation</a:t>
            </a:r>
          </a:p>
          <a:p>
            <a:r>
              <a:rPr lang="en-US" dirty="0"/>
              <a:t>Robot learning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518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956BF-4C3B-4E2D-9497-3591FDABB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Experts hand encode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2801D-DCC1-431D-8BA8-1DCCE4A4F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Logic-based (my work):</a:t>
            </a:r>
          </a:p>
          <a:p>
            <a:pPr lvl="1" fontAlgn="base">
              <a:spcAft>
                <a:spcPct val="0"/>
              </a:spcAft>
              <a:buNone/>
            </a:pPr>
            <a:r>
              <a:rPr lang="en-US" altLang="en-US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∀</a:t>
            </a:r>
            <a:r>
              <a:rPr lang="en-US" altLang="en-US" kern="0" baseline="-2500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oa</a:t>
            </a:r>
            <a:r>
              <a:rPr lang="en-US" altLang="en-US" kern="0" baseline="-250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, </a:t>
            </a:r>
            <a:r>
              <a:rPr lang="en-US" altLang="en-US" kern="0" baseline="-2500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ob:</a:t>
            </a:r>
            <a:r>
              <a:rPr lang="en-US" altLang="en-US" i="1" kern="0" baseline="-2500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Object</a:t>
            </a:r>
            <a:r>
              <a:rPr lang="en-US" altLang="en-US" kern="0" baseline="-250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; t:</a:t>
            </a:r>
            <a:r>
              <a:rPr lang="en-US" altLang="en-US" i="1" kern="0" baseline="-250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Time 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SolidObj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oa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) </a:t>
            </a:r>
            <a:r>
              <a:rPr lang="en-US" altLang="en-US" kern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∧ 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SolidObj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ob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) </a:t>
            </a:r>
            <a:r>
              <a:rPr lang="en-US" altLang="en-US" kern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∧ 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oa</a:t>
            </a:r>
            <a:r>
              <a:rPr lang="en-US" altLang="en-US" kern="0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≠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ob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kern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∧ </a:t>
            </a:r>
            <a:b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</a:b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            ~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PartOf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oa,ob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) </a:t>
            </a:r>
            <a:r>
              <a:rPr lang="en-US" altLang="en-US" kern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∧ ~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PartOf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ob,oa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) </a:t>
            </a:r>
            <a:r>
              <a:rPr lang="en-US" altLang="en-US" kern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⇒</a:t>
            </a:r>
            <a:b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</a:b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       Holds(Disjoint(Place(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oa,t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),Place(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ob,t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))) </a:t>
            </a:r>
            <a:endParaRPr lang="en-US" altLang="en-US" i="1" kern="0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sym typeface="Symbol" panose="05050102010706020507" pitchFamily="18" charset="2"/>
            </a:endParaRPr>
          </a:p>
          <a:p>
            <a:pPr fontAlgn="base">
              <a:spcAft>
                <a:spcPct val="0"/>
              </a:spcAft>
              <a:buNone/>
            </a:pPr>
            <a:endParaRPr lang="en-US" altLang="en-US" sz="2400" kern="0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sym typeface="Symbol" panose="05050102010706020507" pitchFamily="18" charset="2"/>
            </a:endParaRPr>
          </a:p>
          <a:p>
            <a:pPr fontAlgn="base">
              <a:spcAft>
                <a:spcPct val="0"/>
              </a:spcAft>
              <a:buNone/>
            </a:pPr>
            <a:r>
              <a:rPr lang="en-US" altLang="en-US" sz="2400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CYC Project (1984-present) to encode commonsense knowledge. Large, proprietary, unpublished, unevaluated.</a:t>
            </a:r>
          </a:p>
          <a:p>
            <a:pPr fontAlgn="base">
              <a:spcAft>
                <a:spcPct val="0"/>
              </a:spcAft>
              <a:buNone/>
            </a:pPr>
            <a:endParaRPr lang="en-US" altLang="en-US" sz="2400" kern="0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sym typeface="Symbol" panose="05050102010706020507" pitchFamily="18" charset="2"/>
            </a:endParaRPr>
          </a:p>
          <a:p>
            <a:pPr fontAlgn="base">
              <a:spcAft>
                <a:spcPct val="0"/>
              </a:spcAft>
              <a:buNone/>
            </a:pPr>
            <a:r>
              <a:rPr lang="en-US" altLang="en-US" sz="2400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Specialized ontologies. E.g. SNOMED.</a:t>
            </a:r>
            <a:endParaRPr lang="en-US" altLang="en-US" sz="2400" kern="0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6290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B6520-86E9-478A-8FC2-5A7A45A52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Hand encoded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46F07-2E90-4F26-B0DD-526B62634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What we can do really well.</a:t>
            </a:r>
          </a:p>
          <a:p>
            <a:r>
              <a:rPr lang="en-US" dirty="0"/>
              <a:t>Taxonomies. Lassie is a dog, dogs are mammals, mammals are animals.</a:t>
            </a:r>
          </a:p>
          <a:p>
            <a:r>
              <a:rPr lang="en-US" dirty="0"/>
              <a:t>Time</a:t>
            </a:r>
          </a:p>
          <a:p>
            <a:pPr marL="0" indent="0">
              <a:buNone/>
            </a:pPr>
            <a:r>
              <a:rPr lang="en-US" dirty="0"/>
              <a:t>Where we have made something of a start:</a:t>
            </a:r>
          </a:p>
          <a:p>
            <a:r>
              <a:rPr lang="en-US" dirty="0"/>
              <a:t>Space</a:t>
            </a:r>
          </a:p>
          <a:p>
            <a:r>
              <a:rPr lang="en-US" dirty="0"/>
              <a:t>Some aspects of theory of mind</a:t>
            </a:r>
          </a:p>
          <a:p>
            <a:r>
              <a:rPr lang="en-US" dirty="0"/>
              <a:t>Interpersonal relations as viewed in game theory</a:t>
            </a:r>
          </a:p>
          <a:p>
            <a:pPr marL="0" indent="0">
              <a:buNone/>
            </a:pPr>
            <a:r>
              <a:rPr lang="en-US" dirty="0"/>
              <a:t>Where we are pretty much at the starting line</a:t>
            </a:r>
          </a:p>
          <a:p>
            <a:r>
              <a:rPr lang="en-US" dirty="0"/>
              <a:t>Everything else</a:t>
            </a:r>
          </a:p>
          <a:p>
            <a:pPr marL="0" indent="0">
              <a:buNone/>
            </a:pPr>
            <a:r>
              <a:rPr lang="en-US" dirty="0"/>
              <a:t>Expensive, slow, difficult, prone to “lamppost effect”.</a:t>
            </a:r>
          </a:p>
        </p:txBody>
      </p:sp>
    </p:spTree>
    <p:extLst>
      <p:ext uri="{BB962C8B-B14F-4D97-AF65-F5344CB8AC3E}">
        <p14:creationId xmlns:p14="http://schemas.microsoft.com/office/powerpoint/2010/main" val="466596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FB6ED-4594-4CB9-9864-9AE5694D4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Web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484AF-7F0E-4142-AA80-22BD0A61D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Download pages from the web, extract facts.</a:t>
            </a:r>
          </a:p>
          <a:p>
            <a:pPr marL="0" indent="0">
              <a:buNone/>
            </a:pPr>
            <a:r>
              <a:rPr lang="en-US" dirty="0"/>
              <a:t>NELL (2011-2018) Never-Ending Language Learner </a:t>
            </a:r>
          </a:p>
          <a:p>
            <a:pPr marL="0" indent="0">
              <a:buNone/>
            </a:pPr>
            <a:r>
              <a:rPr lang="en-US" dirty="0"/>
              <a:t>Some “recently learned facts”:</a:t>
            </a:r>
          </a:p>
          <a:p>
            <a:pPr marL="0" indent="0">
              <a:buNone/>
            </a:pPr>
            <a:r>
              <a:rPr lang="en-US" dirty="0"/>
              <a:t>n_11_41_pm is a time.</a:t>
            </a:r>
          </a:p>
          <a:p>
            <a:pPr marL="0" indent="0">
              <a:buNone/>
            </a:pPr>
            <a:r>
              <a:rPr lang="en-US" dirty="0" err="1"/>
              <a:t>free_insurance</a:t>
            </a:r>
            <a:r>
              <a:rPr lang="en-US" dirty="0"/>
              <a:t> is an </a:t>
            </a:r>
            <a:r>
              <a:rPr lang="en-US" dirty="0" err="1"/>
              <a:t>economic_sector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eggs is an agricultural product coming from </a:t>
            </a:r>
            <a:r>
              <a:rPr lang="en-US" dirty="0" err="1"/>
              <a:t>one_hen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receiver looks like display001 </a:t>
            </a:r>
          </a:p>
        </p:txBody>
      </p:sp>
    </p:spTree>
    <p:extLst>
      <p:ext uri="{BB962C8B-B14F-4D97-AF65-F5344CB8AC3E}">
        <p14:creationId xmlns:p14="http://schemas.microsoft.com/office/powerpoint/2010/main" val="34933061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6B932-0F9C-45AD-B63A-747DC4CFD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Web 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25549-FC70-4331-9CF5-372EC3066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What it does really well: </a:t>
            </a:r>
          </a:p>
          <a:p>
            <a:r>
              <a:rPr lang="en-US" dirty="0"/>
              <a:t>Taxonomies. Hearst patterns “cities such as London, Paris, and New York”.</a:t>
            </a:r>
          </a:p>
          <a:p>
            <a:pPr marL="0" indent="0">
              <a:buNone/>
            </a:pPr>
            <a:r>
              <a:rPr lang="en-US" dirty="0"/>
              <a:t>What it does sort of well:</a:t>
            </a:r>
          </a:p>
          <a:p>
            <a:r>
              <a:rPr lang="en-US" dirty="0"/>
              <a:t>Factoids about individual things. “The Eiffel Tower is located in Paris”.</a:t>
            </a:r>
          </a:p>
          <a:p>
            <a:pPr marL="0" indent="0">
              <a:buNone/>
            </a:pPr>
            <a:r>
              <a:rPr lang="en-US" dirty="0"/>
              <a:t>          “Herman Melville wrote </a:t>
            </a:r>
            <a:r>
              <a:rPr lang="en-US" i="1" dirty="0"/>
              <a:t>Moby Dick</a:t>
            </a:r>
            <a:r>
              <a:rPr lang="en-US" dirty="0"/>
              <a:t>.”</a:t>
            </a:r>
          </a:p>
          <a:p>
            <a:pPr marL="0" indent="0">
              <a:buNone/>
            </a:pPr>
            <a:r>
              <a:rPr lang="en-US" dirty="0"/>
              <a:t>What it doesn’t do at all</a:t>
            </a:r>
          </a:p>
          <a:p>
            <a:r>
              <a:rPr lang="en-US" dirty="0"/>
              <a:t>Deal with time</a:t>
            </a:r>
          </a:p>
          <a:p>
            <a:r>
              <a:rPr lang="en-US" dirty="0"/>
              <a:t>Anything else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2294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B9CE9-5564-4865-8E15-F78E5F649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Crowd sourcing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01682-FC8F-420C-A873-10417B4E0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990600"/>
            <a:ext cx="8229600" cy="62586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ConceptNet</a:t>
            </a:r>
            <a:r>
              <a:rPr lang="en-US" dirty="0"/>
              <a:t>: Non-experts typed in facts in language.</a:t>
            </a:r>
          </a:p>
          <a:p>
            <a:pPr marL="0" indent="0">
              <a:buNone/>
            </a:pPr>
            <a:r>
              <a:rPr lang="en-US" dirty="0"/>
              <a:t>Converted to a computer-usable form.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270FC4-F76B-4591-B906-83B003F07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981201"/>
            <a:ext cx="7248830" cy="509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64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72DB1-C639-4B5F-99DE-7D1A4A70C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Crowd sourcing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4B049-2B9B-464A-864B-A4127EA1F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Strong point: Lots of interesting, true facts. </a:t>
            </a:r>
          </a:p>
          <a:p>
            <a:pPr marL="0" indent="0">
              <a:buNone/>
            </a:pPr>
            <a:r>
              <a:rPr lang="en-US" dirty="0"/>
              <a:t>Weak points:</a:t>
            </a:r>
          </a:p>
          <a:p>
            <a:pPr marL="400050" lvl="1" indent="0">
              <a:buNone/>
            </a:pPr>
            <a:r>
              <a:rPr lang="en-US" dirty="0"/>
              <a:t>Ambiguity</a:t>
            </a:r>
          </a:p>
          <a:p>
            <a:pPr marL="400050" lvl="1" indent="0">
              <a:buNone/>
            </a:pPr>
            <a:r>
              <a:rPr lang="en-US" dirty="0"/>
              <a:t>    cook ISA person</a:t>
            </a:r>
          </a:p>
          <a:p>
            <a:pPr marL="400050" lvl="1" indent="0">
              <a:buNone/>
            </a:pPr>
            <a:r>
              <a:rPr lang="en-US" dirty="0"/>
              <a:t>    cook USED-FOR satisfy-hunger</a:t>
            </a:r>
          </a:p>
          <a:p>
            <a:pPr marL="400050" lvl="1" indent="0">
              <a:buNone/>
            </a:pPr>
            <a:r>
              <a:rPr lang="en-US" dirty="0"/>
              <a:t>    cake USED-FOR satisfy-hunger</a:t>
            </a:r>
          </a:p>
          <a:p>
            <a:pPr marL="400050" lvl="1" indent="0">
              <a:buNone/>
            </a:pPr>
            <a:r>
              <a:rPr lang="en-US" dirty="0"/>
              <a:t>Hard to get the fundamental, general theories.</a:t>
            </a:r>
          </a:p>
          <a:p>
            <a:pPr marL="400050" lvl="1" indent="0">
              <a:buNone/>
            </a:pPr>
            <a:r>
              <a:rPr lang="en-US" dirty="0"/>
              <a:t>Logical structure, time.  </a:t>
            </a:r>
          </a:p>
          <a:p>
            <a:pPr marL="400050" lvl="1" indent="0">
              <a:buNone/>
            </a:pPr>
            <a:r>
              <a:rPr lang="en-US" dirty="0"/>
              <a:t>     person AT-LOCATION restaurant</a:t>
            </a:r>
          </a:p>
        </p:txBody>
      </p:sp>
    </p:spTree>
    <p:extLst>
      <p:ext uri="{BB962C8B-B14F-4D97-AF65-F5344CB8AC3E}">
        <p14:creationId xmlns:p14="http://schemas.microsoft.com/office/powerpoint/2010/main" val="17826000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0600F-06F0-4207-90AD-49E9BE969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307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Atomic: More recent crowdsourcing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F7593FB1-BB1B-4F33-84EF-467FC329941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795" b="17387"/>
          <a:stretch/>
        </p:blipFill>
        <p:spPr>
          <a:xfrm>
            <a:off x="193452" y="802248"/>
            <a:ext cx="5902548" cy="5690625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AE741C-DD5C-4733-9585-3A60989EF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24906" y="1329608"/>
            <a:ext cx="5181600" cy="540647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Allen Institute for AI, 2019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Crowd-sourcing technology has improved since 2011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Crowd </a:t>
            </a:r>
            <a:r>
              <a:rPr lang="en-US" dirty="0" err="1"/>
              <a:t>sourcers</a:t>
            </a:r>
            <a:r>
              <a:rPr lang="en-US" dirty="0"/>
              <a:t> get more direction, post-editing is more systematic</a:t>
            </a:r>
          </a:p>
        </p:txBody>
      </p:sp>
    </p:spTree>
    <p:extLst>
      <p:ext uri="{BB962C8B-B14F-4D97-AF65-F5344CB8AC3E}">
        <p14:creationId xmlns:p14="http://schemas.microsoft.com/office/powerpoint/2010/main" val="4246245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581F3-CED4-4918-B482-00362AC3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But the results are still hit-and-miss</a:t>
            </a:r>
            <a:br>
              <a:rPr lang="en-US" dirty="0"/>
            </a:br>
            <a:r>
              <a:rPr lang="en-US" sz="3200" dirty="0"/>
              <a:t>(My italics below)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E8AEB4-3FF7-4AEA-A57E-F8FDF015B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Event: </a:t>
            </a:r>
            <a:r>
              <a:rPr lang="en-US" b="1" dirty="0" err="1"/>
              <a:t>PersonX</a:t>
            </a:r>
            <a:r>
              <a:rPr lang="en-US" b="1" dirty="0"/>
              <a:t> puts </a:t>
            </a:r>
            <a:r>
              <a:rPr lang="en-US" b="1" dirty="0" err="1"/>
              <a:t>PersonX's</a:t>
            </a:r>
            <a:r>
              <a:rPr lang="en-US" b="1" dirty="0"/>
              <a:t> trust in </a:t>
            </a:r>
            <a:r>
              <a:rPr lang="en-US" b="1" dirty="0" err="1"/>
              <a:t>PersonY</a:t>
            </a:r>
            <a:r>
              <a:rPr lang="en-US" b="1" dirty="0"/>
              <a:t>.</a:t>
            </a:r>
          </a:p>
          <a:p>
            <a:pPr marL="0" indent="0">
              <a:buNone/>
            </a:pPr>
            <a:r>
              <a:rPr lang="en-US" b="1" dirty="0"/>
              <a:t>As a result, </a:t>
            </a:r>
            <a:r>
              <a:rPr lang="en-US" b="1" dirty="0" err="1"/>
              <a:t>PersonX</a:t>
            </a:r>
            <a:r>
              <a:rPr lang="en-US" b="1" dirty="0"/>
              <a:t> wants (</a:t>
            </a:r>
            <a:r>
              <a:rPr lang="en-US" b="1" dirty="0" err="1"/>
              <a:t>xWant</a:t>
            </a:r>
            <a:r>
              <a:rPr lang="en-US" b="1" dirty="0"/>
              <a:t>): </a:t>
            </a:r>
            <a:r>
              <a:rPr lang="en-US" dirty="0"/>
              <a:t>to rely on </a:t>
            </a:r>
            <a:r>
              <a:rPr lang="en-US" dirty="0" err="1"/>
              <a:t>PersonY</a:t>
            </a:r>
            <a:r>
              <a:rPr lang="en-US" dirty="0"/>
              <a:t>; </a:t>
            </a:r>
            <a:r>
              <a:rPr lang="en-US" i="1" dirty="0"/>
              <a:t>to go into business with </a:t>
            </a:r>
            <a:r>
              <a:rPr lang="en-US" i="1" dirty="0" err="1"/>
              <a:t>PersonY</a:t>
            </a:r>
            <a:r>
              <a:rPr lang="en-US" i="1" dirty="0"/>
              <a:t>; </a:t>
            </a:r>
            <a:r>
              <a:rPr lang="en-US" dirty="0"/>
              <a:t>to make sure that their heart feeling is right; … to talk to </a:t>
            </a:r>
            <a:r>
              <a:rPr lang="en-US" dirty="0" err="1"/>
              <a:t>PersonY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Has an effect on </a:t>
            </a:r>
            <a:r>
              <a:rPr lang="en-US" b="1" dirty="0" err="1"/>
              <a:t>PersonX</a:t>
            </a:r>
            <a:r>
              <a:rPr lang="en-US" b="1" dirty="0"/>
              <a:t> (</a:t>
            </a:r>
            <a:r>
              <a:rPr lang="en-US" b="1" dirty="0" err="1"/>
              <a:t>xEffect</a:t>
            </a:r>
            <a:r>
              <a:rPr lang="en-US" b="1" dirty="0"/>
              <a:t>): </a:t>
            </a:r>
            <a:r>
              <a:rPr lang="en-US" dirty="0"/>
              <a:t>gets relieved; stays faithful; </a:t>
            </a:r>
            <a:r>
              <a:rPr lang="en-US" i="1" dirty="0"/>
              <a:t>is betrayed;</a:t>
            </a:r>
            <a:r>
              <a:rPr lang="en-US" dirty="0"/>
              <a:t> gets carried through a tough event; asks </a:t>
            </a:r>
            <a:r>
              <a:rPr lang="en-US" dirty="0" err="1"/>
              <a:t>PersonY</a:t>
            </a:r>
            <a:r>
              <a:rPr lang="en-US" dirty="0"/>
              <a:t> for advice; smiles when sees </a:t>
            </a:r>
            <a:r>
              <a:rPr lang="en-US" dirty="0" err="1"/>
              <a:t>PersonY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As a result, others feel (</a:t>
            </a:r>
            <a:r>
              <a:rPr lang="en-US" b="1" dirty="0" err="1"/>
              <a:t>oReact</a:t>
            </a:r>
            <a:r>
              <a:rPr lang="en-US" b="1" dirty="0"/>
              <a:t>): </a:t>
            </a:r>
            <a:r>
              <a:rPr lang="en-US" dirty="0"/>
              <a:t>trusted; trusted </a:t>
            </a:r>
            <a:r>
              <a:rPr lang="en-US" sz="1900" dirty="0"/>
              <a:t>[sic]</a:t>
            </a:r>
            <a:r>
              <a:rPr lang="en-US" dirty="0"/>
              <a:t>; honored; trustworthy</a:t>
            </a:r>
          </a:p>
          <a:p>
            <a:pPr marL="0" indent="0">
              <a:buNone/>
            </a:pPr>
            <a:r>
              <a:rPr lang="en-US" b="1" dirty="0"/>
              <a:t>As a result, others want (</a:t>
            </a:r>
            <a:r>
              <a:rPr lang="en-US" b="1" dirty="0" err="1"/>
              <a:t>oWant</a:t>
            </a:r>
            <a:r>
              <a:rPr lang="en-US" b="1" dirty="0"/>
              <a:t>): </a:t>
            </a:r>
            <a:r>
              <a:rPr lang="en-US" dirty="0"/>
              <a:t>work with </a:t>
            </a:r>
            <a:r>
              <a:rPr lang="en-US" dirty="0" err="1"/>
              <a:t>PersonX</a:t>
            </a:r>
            <a:r>
              <a:rPr lang="en-US" dirty="0"/>
              <a:t>; … to not break </a:t>
            </a:r>
            <a:r>
              <a:rPr lang="en-US" dirty="0" err="1"/>
              <a:t>PersonX's</a:t>
            </a:r>
            <a:r>
              <a:rPr lang="en-US" dirty="0"/>
              <a:t> trust; </a:t>
            </a:r>
            <a:r>
              <a:rPr lang="en-US" i="1" dirty="0"/>
              <a:t>to spend time apart; </a:t>
            </a:r>
            <a:r>
              <a:rPr lang="en-US" dirty="0"/>
              <a:t>to continue the relationship.</a:t>
            </a:r>
          </a:p>
          <a:p>
            <a:pPr marL="0" indent="0">
              <a:buNone/>
            </a:pPr>
            <a:r>
              <a:rPr lang="en-US" sz="1900" dirty="0">
                <a:hlinkClick r:id="rId2"/>
              </a:rPr>
              <a:t>https://homes.cs.washington.edu/∼</a:t>
            </a:r>
            <a:r>
              <a:rPr lang="en-US" sz="1900" dirty="0" err="1">
                <a:hlinkClick r:id="rId2"/>
              </a:rPr>
              <a:t>msap</a:t>
            </a:r>
            <a:r>
              <a:rPr lang="en-US" sz="1900" dirty="0">
                <a:hlinkClick r:id="rId2"/>
              </a:rPr>
              <a:t>/atomic/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6748054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B07ED-1657-43FE-9BF4-D51AF93B4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Developmental Robotics</a:t>
            </a:r>
            <a:br>
              <a:rPr lang="en-US" dirty="0"/>
            </a:br>
            <a:r>
              <a:rPr lang="en-US" dirty="0"/>
              <a:t>Grounded Language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C033D-EAD7-4AC6-B219-8E13FD50EFB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Get a robot to learn from interacting with the world, or watching videos.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Learn the “grounding” of language in the real world using multi-modal data.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5DC4334-38DB-4B93-A7B9-B7CBAF0131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000" dirty="0"/>
              <a:t>Cognitive Developmental Robotics Lab, U. Tokyo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0624C-C5A1-4675-A1EC-8506D401D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373" y="2025332"/>
            <a:ext cx="4983427" cy="280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5760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9FE93-95DB-4606-9BE3-95AB0EC71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Developmental Robotics &amp;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Grounded Language Learning: Advantages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11A309-4ABE-4F06-92DC-066F382D0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human babies do it.</a:t>
            </a:r>
          </a:p>
          <a:p>
            <a:r>
              <a:rPr lang="en-US" dirty="0"/>
              <a:t>Gets around all the problems</a:t>
            </a:r>
          </a:p>
        </p:txBody>
      </p:sp>
    </p:spTree>
    <p:extLst>
      <p:ext uri="{BB962C8B-B14F-4D97-AF65-F5344CB8AC3E}">
        <p14:creationId xmlns:p14="http://schemas.microsoft.com/office/powerpoint/2010/main" val="33145961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0B162-E3CB-4CE4-8BEC-CEE73473D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Developmental Robotics: </a:t>
            </a:r>
            <a:br>
              <a:rPr lang="en-US" dirty="0"/>
            </a:br>
            <a:r>
              <a:rPr lang="en-US" dirty="0"/>
              <a:t>Difficulties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7D633-6A67-44D0-BD41-DAE2F1B3E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2679"/>
            <a:ext cx="10515600" cy="3784283"/>
          </a:xfrm>
        </p:spPr>
        <p:txBody>
          <a:bodyPr>
            <a:normAutofit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one is anywhere close to getting it to work.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idea how to get it to generalize in the right way.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Doing it in the real world is expensive. Doing it in a simulated world is limiting.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Babies actually seem to have a lot of innate knowledge.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up” and “pour” are easy.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“Supports” and “empty” are harder.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“Not” and “believe” are really hard.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9442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8A37B-9E42-4EF8-B682-AD2B594F2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3DBE0-48D5-4239-9880-82AAA9384F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Run a physics engine to predict what is going to happen.</a:t>
            </a:r>
          </a:p>
          <a:p>
            <a:r>
              <a:rPr lang="en-US" dirty="0"/>
              <a:t>Physical reasoning, like the robot sawing the branch.</a:t>
            </a:r>
          </a:p>
          <a:p>
            <a:r>
              <a:rPr lang="en-US" dirty="0"/>
              <a:t>Maybe even reasoning about humans.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 descr="A robot on a branch&#10;&#10;Description automatically generated with low confidence">
            <a:extLst>
              <a:ext uri="{FF2B5EF4-FFF2-40B4-BE49-F238E27FC236}">
                <a16:creationId xmlns:a16="http://schemas.microsoft.com/office/drawing/2014/main" id="{8AB5C35F-E318-41DE-BE45-2E2253678A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720" y="842449"/>
            <a:ext cx="4953000" cy="5767553"/>
          </a:xfrm>
        </p:spPr>
      </p:pic>
    </p:spTree>
    <p:extLst>
      <p:ext uri="{BB962C8B-B14F-4D97-AF65-F5344CB8AC3E}">
        <p14:creationId xmlns:p14="http://schemas.microsoft.com/office/powerpoint/2010/main" val="14769035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66548-45EB-453D-AB86-256434043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F7C48-87F4-4894-BD38-0D3D62887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Works well:</a:t>
            </a:r>
          </a:p>
          <a:p>
            <a:r>
              <a:rPr lang="en-US" dirty="0"/>
              <a:t>If you happen to have a physics engine for the situation.</a:t>
            </a:r>
          </a:p>
          <a:p>
            <a:r>
              <a:rPr lang="en-US" dirty="0"/>
              <a:t>If you have all the precise information that the physics engine requires.</a:t>
            </a:r>
          </a:p>
          <a:p>
            <a:r>
              <a:rPr lang="en-US" dirty="0"/>
              <a:t>If the task at hand is prediction.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946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00B0E-B5ED-4A69-B67E-396355018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However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172E4-DA17-49C2-8F97-D0A309E79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Good luck finding a physics engine for the robot sawing the branch.</a:t>
            </a:r>
          </a:p>
          <a:p>
            <a:pPr lvl="1"/>
            <a:r>
              <a:rPr lang="en-US" dirty="0"/>
              <a:t>Sawing has complex and inelegant physics.</a:t>
            </a:r>
          </a:p>
          <a:p>
            <a:pPr lvl="1"/>
            <a:r>
              <a:rPr lang="en-US" dirty="0"/>
              <a:t>Robots are especially hard to simulate. “Reality gap”</a:t>
            </a:r>
          </a:p>
          <a:p>
            <a:r>
              <a:rPr lang="en-US" dirty="0"/>
              <a:t>A simulator needs precise specifications of the geometry, physical parameters, and actions.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2477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9F52B-9EEC-4C04-A11F-7CC42C505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is this so hard?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537DA-F7EC-4180-9F70-95D117A5C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is a lot of it, with a very long tail.</a:t>
            </a:r>
          </a:p>
          <a:p>
            <a:r>
              <a:rPr lang="en-US" dirty="0"/>
              <a:t>Too banal and obvious to have been analyzed or to be described in texts.</a:t>
            </a:r>
          </a:p>
          <a:p>
            <a:r>
              <a:rPr lang="en-US" dirty="0"/>
              <a:t>Combines structural complexity, finicky logical precision, and vague, amorphous concepts.</a:t>
            </a:r>
          </a:p>
          <a:p>
            <a:r>
              <a:rPr lang="en-US" dirty="0"/>
              <a:t>Multiple levels of abstraction.</a:t>
            </a:r>
          </a:p>
          <a:p>
            <a:r>
              <a:rPr lang="en-US" dirty="0"/>
              <a:t>Unclear relation to language.</a:t>
            </a:r>
          </a:p>
          <a:p>
            <a:r>
              <a:rPr lang="en-US" dirty="0"/>
              <a:t>Little or no incremental payoff. Computer science likes instant gratification.</a:t>
            </a:r>
          </a:p>
          <a:p>
            <a:r>
              <a:rPr lang="en-US" dirty="0"/>
              <a:t>For a narrowly defined task, with a fairly short time window, it’s almost always easier to avoid commonsense reasoning than to deal with it.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4074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4949D-C13F-490D-AB78-249B9471E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A18DA-1EE4-4DCB-A6CF-778A09FFE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Develop foundational theories</a:t>
            </a:r>
          </a:p>
          <a:p>
            <a:pPr marL="0" indent="0">
              <a:buNone/>
            </a:pPr>
            <a:r>
              <a:rPr lang="en-US" dirty="0"/>
              <a:t>Develop common sense knowledge in parallel with:</a:t>
            </a:r>
          </a:p>
          <a:p>
            <a:pPr marL="400050" lvl="1" indent="0">
              <a:buNone/>
            </a:pPr>
            <a:r>
              <a:rPr lang="en-US" dirty="0"/>
              <a:t>Representations of meaning of text</a:t>
            </a:r>
          </a:p>
          <a:p>
            <a:pPr marL="400050" lvl="1" indent="0">
              <a:buNone/>
            </a:pPr>
            <a:r>
              <a:rPr lang="en-US" dirty="0"/>
              <a:t>Reasoning for robots: Perception, goals, actions, plans</a:t>
            </a:r>
          </a:p>
          <a:p>
            <a:pPr marL="400050" lvl="1" indent="0">
              <a:buNone/>
            </a:pPr>
            <a:r>
              <a:rPr lang="en-US" dirty="0"/>
              <a:t>Learning that both uses and extends commonsense knowledge.</a:t>
            </a:r>
          </a:p>
        </p:txBody>
      </p:sp>
    </p:spTree>
    <p:extLst>
      <p:ext uri="{BB962C8B-B14F-4D97-AF65-F5344CB8AC3E}">
        <p14:creationId xmlns:p14="http://schemas.microsoft.com/office/powerpoint/2010/main" val="25371586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F19B61-38E4-4472-81CF-E20D5B93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from Cognitive Science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92852A-EEEF-4924-93E7-1C453B112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silver bullets</a:t>
            </a:r>
          </a:p>
          <a:p>
            <a:r>
              <a:rPr lang="en-US" dirty="0"/>
              <a:t>Structured symbolic representations</a:t>
            </a:r>
          </a:p>
          <a:p>
            <a:r>
              <a:rPr lang="en-US" dirty="0"/>
              <a:t>Modularity. Multiple processes.</a:t>
            </a:r>
          </a:p>
          <a:p>
            <a:r>
              <a:rPr lang="en-US" dirty="0"/>
              <a:t>Innate knowledge.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486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1469</TotalTime>
  <Words>2018</Words>
  <Application>Microsoft Office PowerPoint</Application>
  <PresentationFormat>Widescreen</PresentationFormat>
  <Paragraphs>263</Paragraphs>
  <Slides>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Arial Unicode MS</vt:lpstr>
      <vt:lpstr>Calibri</vt:lpstr>
      <vt:lpstr>Calibri Light</vt:lpstr>
      <vt:lpstr>Cambria Math</vt:lpstr>
      <vt:lpstr>Office Theme</vt:lpstr>
      <vt:lpstr> Common Sense and  Artificial Intelligence   </vt:lpstr>
      <vt:lpstr>Outline</vt:lpstr>
      <vt:lpstr>AI So Far</vt:lpstr>
      <vt:lpstr>Language: Hype</vt:lpstr>
      <vt:lpstr>AI and Language: GPT-3</vt:lpstr>
      <vt:lpstr>GPT-3’s article in The Guardian</vt:lpstr>
      <vt:lpstr>Less impressive results from GPT-3 from “When AI Falls In Love”, Cade Metz, NY Times 11/14/2020</vt:lpstr>
      <vt:lpstr>Less impressive results from GPT-3</vt:lpstr>
      <vt:lpstr>Less impressive results: Medicine</vt:lpstr>
      <vt:lpstr>Less impressive results</vt:lpstr>
      <vt:lpstr>Less impressive results</vt:lpstr>
      <vt:lpstr>Skeptical questions to ask  about any hyped AI advance</vt:lpstr>
      <vt:lpstr>Skeptical questions to ask about quantum computing</vt:lpstr>
      <vt:lpstr>What is common sense?</vt:lpstr>
      <vt:lpstr>Domains of common sense</vt:lpstr>
      <vt:lpstr>Why is common sense important?</vt:lpstr>
      <vt:lpstr>Problem of meaning</vt:lpstr>
      <vt:lpstr>However</vt:lpstr>
      <vt:lpstr>Images and spatial relations</vt:lpstr>
      <vt:lpstr>Horse head scene, The Godfather</vt:lpstr>
      <vt:lpstr>Robotics</vt:lpstr>
      <vt:lpstr>Robotics</vt:lpstr>
      <vt:lpstr>Science</vt:lpstr>
      <vt:lpstr>Manifestations of Gravity</vt:lpstr>
      <vt:lpstr>Measuring the gravitational constant</vt:lpstr>
      <vt:lpstr>Computer interface: actual</vt:lpstr>
      <vt:lpstr>Computer interface: What we want</vt:lpstr>
      <vt:lpstr>What have people tried?</vt:lpstr>
      <vt:lpstr>Experts hand encode knowledge</vt:lpstr>
      <vt:lpstr>Hand encoded knowledge</vt:lpstr>
      <vt:lpstr>Web mining</vt:lpstr>
      <vt:lpstr>Web  mining</vt:lpstr>
      <vt:lpstr>Crowd sourcing</vt:lpstr>
      <vt:lpstr>Crowd sourcing</vt:lpstr>
      <vt:lpstr>Atomic: More recent crowdsourcing</vt:lpstr>
      <vt:lpstr>But the results are still hit-and-miss (My italics below)</vt:lpstr>
      <vt:lpstr>Developmental Robotics Grounded Language Learning</vt:lpstr>
      <vt:lpstr>Developmental Robotics &amp; Grounded Language Learning: Advantages</vt:lpstr>
      <vt:lpstr>Developmental Robotics:  Difficulties</vt:lpstr>
      <vt:lpstr>Simulating</vt:lpstr>
      <vt:lpstr>Simulation</vt:lpstr>
      <vt:lpstr>However</vt:lpstr>
      <vt:lpstr>Why is this so hard?</vt:lpstr>
      <vt:lpstr>What should we do?</vt:lpstr>
      <vt:lpstr>Lessons from Cognitive Science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Language Processing: Understanding Meaning</dc:title>
  <dc:creator>Ernest Davis</dc:creator>
  <cp:lastModifiedBy>Ernest Davis</cp:lastModifiedBy>
  <cp:revision>50</cp:revision>
  <dcterms:created xsi:type="dcterms:W3CDTF">2021-05-23T19:27:42Z</dcterms:created>
  <dcterms:modified xsi:type="dcterms:W3CDTF">2022-02-22T20:40:40Z</dcterms:modified>
</cp:coreProperties>
</file>