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256" r:id="rId2"/>
    <p:sldId id="257" r:id="rId3"/>
    <p:sldId id="376" r:id="rId4"/>
    <p:sldId id="369" r:id="rId5"/>
    <p:sldId id="370" r:id="rId6"/>
    <p:sldId id="371" r:id="rId7"/>
    <p:sldId id="377" r:id="rId8"/>
    <p:sldId id="372" r:id="rId9"/>
    <p:sldId id="308" r:id="rId10"/>
    <p:sldId id="374" r:id="rId11"/>
    <p:sldId id="375" r:id="rId12"/>
    <p:sldId id="260" r:id="rId13"/>
    <p:sldId id="258" r:id="rId14"/>
    <p:sldId id="311" r:id="rId15"/>
    <p:sldId id="261" r:id="rId16"/>
    <p:sldId id="263" r:id="rId17"/>
    <p:sldId id="367" r:id="rId18"/>
    <p:sldId id="262" r:id="rId19"/>
    <p:sldId id="264" r:id="rId20"/>
    <p:sldId id="273" r:id="rId21"/>
    <p:sldId id="310" r:id="rId22"/>
    <p:sldId id="306" r:id="rId23"/>
    <p:sldId id="309" r:id="rId24"/>
    <p:sldId id="271" r:id="rId25"/>
    <p:sldId id="313" r:id="rId26"/>
    <p:sldId id="265" r:id="rId27"/>
    <p:sldId id="307" r:id="rId28"/>
    <p:sldId id="314" r:id="rId29"/>
    <p:sldId id="272" r:id="rId30"/>
    <p:sldId id="274" r:id="rId31"/>
    <p:sldId id="275" r:id="rId32"/>
    <p:sldId id="276" r:id="rId33"/>
    <p:sldId id="277" r:id="rId34"/>
    <p:sldId id="278" r:id="rId35"/>
    <p:sldId id="301" r:id="rId36"/>
    <p:sldId id="279" r:id="rId37"/>
    <p:sldId id="381" r:id="rId38"/>
    <p:sldId id="382" r:id="rId39"/>
    <p:sldId id="280" r:id="rId40"/>
    <p:sldId id="312" r:id="rId41"/>
    <p:sldId id="281" r:id="rId42"/>
    <p:sldId id="283" r:id="rId43"/>
    <p:sldId id="284" r:id="rId44"/>
    <p:sldId id="294" r:id="rId45"/>
    <p:sldId id="348" r:id="rId46"/>
    <p:sldId id="349" r:id="rId47"/>
    <p:sldId id="316" r:id="rId48"/>
    <p:sldId id="350" r:id="rId49"/>
    <p:sldId id="351" r:id="rId50"/>
    <p:sldId id="362" r:id="rId51"/>
    <p:sldId id="352" r:id="rId52"/>
    <p:sldId id="378" r:id="rId53"/>
    <p:sldId id="379" r:id="rId54"/>
    <p:sldId id="355" r:id="rId55"/>
    <p:sldId id="353" r:id="rId56"/>
    <p:sldId id="357" r:id="rId57"/>
    <p:sldId id="358" r:id="rId58"/>
    <p:sldId id="361" r:id="rId59"/>
    <p:sldId id="359" r:id="rId60"/>
    <p:sldId id="360" r:id="rId61"/>
    <p:sldId id="363" r:id="rId62"/>
    <p:sldId id="365" r:id="rId63"/>
    <p:sldId id="364" r:id="rId64"/>
    <p:sldId id="368" r:id="rId65"/>
    <p:sldId id="380" r:id="rId6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29" autoAdjust="0"/>
    <p:restoredTop sz="94660"/>
  </p:normalViewPr>
  <p:slideViewPr>
    <p:cSldViewPr>
      <p:cViewPr varScale="1">
        <p:scale>
          <a:sx n="54" d="100"/>
          <a:sy n="54" d="100"/>
        </p:scale>
        <p:origin x="102"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606375-1831-4D9B-A3F5-587481F9DD48}" type="datetimeFigureOut">
              <a:rPr lang="en-US" smtClean="0"/>
              <a:t>3/3/2021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D01D71-754C-4A9D-89A6-82DF8264FCAD}" type="slidenum">
              <a:rPr lang="en-US" smtClean="0"/>
              <a:t>‹#›</a:t>
            </a:fld>
            <a:endParaRPr lang="en-US"/>
          </a:p>
        </p:txBody>
      </p:sp>
    </p:spTree>
    <p:extLst>
      <p:ext uri="{BB962C8B-B14F-4D97-AF65-F5344CB8AC3E}">
        <p14:creationId xmlns:p14="http://schemas.microsoft.com/office/powerpoint/2010/main" val="14332666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0DB5065-0F3D-4E88-8953-240817F28E0D}" type="slidenum">
              <a:rPr lang="en-US" smtClean="0"/>
              <a:t>9</a:t>
            </a:fld>
            <a:endParaRPr lang="en-US"/>
          </a:p>
        </p:txBody>
      </p:sp>
    </p:spTree>
    <p:extLst>
      <p:ext uri="{BB962C8B-B14F-4D97-AF65-F5344CB8AC3E}">
        <p14:creationId xmlns:p14="http://schemas.microsoft.com/office/powerpoint/2010/main" val="1113523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2DE70B4-EE05-492E-8BC9-1B638C9C1E30}" type="datetimeFigureOut">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3008014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DE70B4-EE05-492E-8BC9-1B638C9C1E30}" type="datetimeFigureOut">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005667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DE70B4-EE05-492E-8BC9-1B638C9C1E30}" type="datetimeFigureOut">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1987721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2DE70B4-EE05-492E-8BC9-1B638C9C1E30}" type="datetimeFigureOut">
              <a:rPr lang="en-US" smtClean="0"/>
              <a:pPr/>
              <a:t>3/3/2021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3715910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2DE70B4-EE05-492E-8BC9-1B638C9C1E30}" type="datetimeFigureOut">
              <a:rPr lang="en-US" smtClean="0"/>
              <a:pPr/>
              <a:t>3/3/2021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471534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2DE70B4-EE05-492E-8BC9-1B638C9C1E30}" type="datetimeFigureOut">
              <a:rPr lang="en-US" smtClean="0"/>
              <a:pPr/>
              <a:t>3/3/2021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287679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DE70B4-EE05-492E-8BC9-1B638C9C1E30}" type="datetimeFigureOut">
              <a:rPr lang="en-US" smtClean="0"/>
              <a:pPr/>
              <a:t>3/3/2021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758590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DE70B4-EE05-492E-8BC9-1B638C9C1E30}" type="datetimeFigureOut">
              <a:rPr lang="en-US" smtClean="0"/>
              <a:pPr/>
              <a:t>3/3/2021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3060161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DE70B4-EE05-492E-8BC9-1B638C9C1E30}" type="datetimeFigureOut">
              <a:rPr lang="en-US" smtClean="0"/>
              <a:pPr/>
              <a:t>3/3/2021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4155704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DE70B4-EE05-492E-8BC9-1B638C9C1E30}" type="datetimeFigureOut">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694945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DE70B4-EE05-492E-8BC9-1B638C9C1E30}" type="datetimeFigureOut">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593719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DE70B4-EE05-492E-8BC9-1B638C9C1E30}" type="datetimeFigureOut">
              <a:rPr lang="en-US" smtClean="0"/>
              <a:pPr/>
              <a:t>3/3/2021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4AF2FF-5E97-4B7C-A6FC-DCFEBD3461FD}" type="slidenum">
              <a:rPr lang="en-US" smtClean="0"/>
              <a:pPr/>
              <a:t>‹#›</a:t>
            </a:fld>
            <a:endParaRPr lang="en-US"/>
          </a:p>
        </p:txBody>
      </p:sp>
    </p:spTree>
    <p:extLst>
      <p:ext uri="{BB962C8B-B14F-4D97-AF65-F5344CB8AC3E}">
        <p14:creationId xmlns:p14="http://schemas.microsoft.com/office/powerpoint/2010/main" val="1179663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The Scope and Limits of Simulation in </a:t>
            </a:r>
            <a:r>
              <a:rPr lang="en-US"/>
              <a:t>Automated Physical Reasoning </a:t>
            </a:r>
            <a:endParaRPr lang="en-US" dirty="0"/>
          </a:p>
        </p:txBody>
      </p:sp>
      <p:sp>
        <p:nvSpPr>
          <p:cNvPr id="3" name="Subtitle 2"/>
          <p:cNvSpPr>
            <a:spLocks noGrp="1"/>
          </p:cNvSpPr>
          <p:nvPr>
            <p:ph type="subTitle" idx="1"/>
          </p:nvPr>
        </p:nvSpPr>
        <p:spPr/>
        <p:txBody>
          <a:bodyPr/>
          <a:lstStyle/>
          <a:p>
            <a:r>
              <a:rPr lang="en-US" dirty="0">
                <a:solidFill>
                  <a:schemeClr val="tx1"/>
                </a:solidFill>
              </a:rPr>
              <a:t>Ernest Davis</a:t>
            </a:r>
          </a:p>
          <a:p>
            <a:r>
              <a:rPr lang="en-US" dirty="0">
                <a:solidFill>
                  <a:schemeClr val="tx1"/>
                </a:solidFill>
              </a:rPr>
              <a:t>March 3, 2021</a:t>
            </a:r>
          </a:p>
          <a:p>
            <a:r>
              <a:rPr lang="en-US" dirty="0">
                <a:solidFill>
                  <a:schemeClr val="tx1"/>
                </a:solidFill>
              </a:rPr>
              <a:t>Joint work with Gary Marcus</a:t>
            </a:r>
          </a:p>
        </p:txBody>
      </p:sp>
    </p:spTree>
    <p:extLst>
      <p:ext uri="{BB962C8B-B14F-4D97-AF65-F5344CB8AC3E}">
        <p14:creationId xmlns:p14="http://schemas.microsoft.com/office/powerpoint/2010/main" val="729023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8E5AD-FF5D-4370-A8ED-32F496916707}"/>
              </a:ext>
            </a:extLst>
          </p:cNvPr>
          <p:cNvSpPr>
            <a:spLocks noGrp="1"/>
          </p:cNvSpPr>
          <p:nvPr>
            <p:ph type="title"/>
          </p:nvPr>
        </p:nvSpPr>
        <p:spPr/>
        <p:txBody>
          <a:bodyPr/>
          <a:lstStyle/>
          <a:p>
            <a:pPr algn="ctr"/>
            <a:r>
              <a:rPr lang="en-US" dirty="0"/>
              <a:t>Artificial Intelligence So Far</a:t>
            </a:r>
          </a:p>
        </p:txBody>
      </p:sp>
      <p:sp>
        <p:nvSpPr>
          <p:cNvPr id="3" name="Content Placeholder 2">
            <a:extLst>
              <a:ext uri="{FF2B5EF4-FFF2-40B4-BE49-F238E27FC236}">
                <a16:creationId xmlns:a16="http://schemas.microsoft.com/office/drawing/2014/main" id="{1B98F193-A24E-4FA8-A749-235B252DB563}"/>
              </a:ext>
            </a:extLst>
          </p:cNvPr>
          <p:cNvSpPr>
            <a:spLocks noGrp="1"/>
          </p:cNvSpPr>
          <p:nvPr>
            <p:ph idx="1"/>
          </p:nvPr>
        </p:nvSpPr>
        <p:spPr/>
        <p:txBody>
          <a:bodyPr>
            <a:normAutofit fontScale="92500" lnSpcReduction="20000"/>
          </a:bodyPr>
          <a:lstStyle/>
          <a:p>
            <a:r>
              <a:rPr lang="en-US" dirty="0"/>
              <a:t>Marquee successes: Backgammon, chess, Jeopardy, Go.</a:t>
            </a:r>
          </a:p>
          <a:p>
            <a:pPr marL="0" indent="0">
              <a:buNone/>
            </a:pPr>
            <a:endParaRPr lang="en-US" dirty="0"/>
          </a:p>
          <a:p>
            <a:r>
              <a:rPr lang="en-US" dirty="0"/>
              <a:t>Important successes: Optical character recognition, hand-written digits, speech transcription, web search, machine translation, image tagging.</a:t>
            </a:r>
          </a:p>
          <a:p>
            <a:pPr marL="0" indent="0">
              <a:buNone/>
            </a:pPr>
            <a:endParaRPr lang="en-US" dirty="0"/>
          </a:p>
          <a:p>
            <a:r>
              <a:rPr lang="en-US" dirty="0"/>
              <a:t>Disappointments (thus far): Self-driving cars. Useful chatbots. “Cognitive computing” (i.e. Watson for medical information).</a:t>
            </a:r>
          </a:p>
        </p:txBody>
      </p:sp>
    </p:spTree>
    <p:extLst>
      <p:ext uri="{BB962C8B-B14F-4D97-AF65-F5344CB8AC3E}">
        <p14:creationId xmlns:p14="http://schemas.microsoft.com/office/powerpoint/2010/main" val="3068482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357F7-DD5F-4D9B-B8A6-168DCE1DBF19}"/>
              </a:ext>
            </a:extLst>
          </p:cNvPr>
          <p:cNvSpPr>
            <a:spLocks noGrp="1"/>
          </p:cNvSpPr>
          <p:nvPr>
            <p:ph type="title"/>
          </p:nvPr>
        </p:nvSpPr>
        <p:spPr>
          <a:xfrm>
            <a:off x="457200" y="274638"/>
            <a:ext cx="8229600" cy="2316162"/>
          </a:xfrm>
        </p:spPr>
        <p:txBody>
          <a:bodyPr>
            <a:normAutofit/>
          </a:bodyPr>
          <a:lstStyle/>
          <a:p>
            <a:r>
              <a:rPr lang="en-US" dirty="0"/>
              <a:t>One of the biggest problems:</a:t>
            </a:r>
            <a:br>
              <a:rPr lang="en-US" dirty="0"/>
            </a:br>
            <a:r>
              <a:rPr lang="en-US" dirty="0"/>
              <a:t>AIs don’t have commonsense knowledge of the world</a:t>
            </a:r>
          </a:p>
        </p:txBody>
      </p:sp>
      <p:sp>
        <p:nvSpPr>
          <p:cNvPr id="3" name="Content Placeholder 2">
            <a:extLst>
              <a:ext uri="{FF2B5EF4-FFF2-40B4-BE49-F238E27FC236}">
                <a16:creationId xmlns:a16="http://schemas.microsoft.com/office/drawing/2014/main" id="{5C03D85B-E897-4476-B7C6-E0AE70D5E9C7}"/>
              </a:ext>
            </a:extLst>
          </p:cNvPr>
          <p:cNvSpPr>
            <a:spLocks noGrp="1"/>
          </p:cNvSpPr>
          <p:nvPr>
            <p:ph idx="1"/>
          </p:nvPr>
        </p:nvSpPr>
        <p:spPr>
          <a:xfrm>
            <a:off x="457200" y="2895600"/>
            <a:ext cx="8229600" cy="3230563"/>
          </a:xfrm>
        </p:spPr>
        <p:txBody>
          <a:bodyPr>
            <a:normAutofit lnSpcReduction="10000"/>
          </a:bodyPr>
          <a:lstStyle/>
          <a:p>
            <a:r>
              <a:rPr lang="en-US" dirty="0"/>
              <a:t>Basic knowledge about the world.</a:t>
            </a:r>
          </a:p>
          <a:p>
            <a:r>
              <a:rPr lang="en-US" dirty="0"/>
              <a:t>Children learn and master.</a:t>
            </a:r>
          </a:p>
          <a:p>
            <a:r>
              <a:rPr lang="en-US" dirty="0"/>
              <a:t>Too obvious to be worth writing down or teaching in school.</a:t>
            </a:r>
          </a:p>
          <a:p>
            <a:r>
              <a:rPr lang="en-US" dirty="0"/>
              <a:t>We take it for granted that other people know it.</a:t>
            </a:r>
          </a:p>
        </p:txBody>
      </p:sp>
    </p:spTree>
    <p:extLst>
      <p:ext uri="{BB962C8B-B14F-4D97-AF65-F5344CB8AC3E}">
        <p14:creationId xmlns:p14="http://schemas.microsoft.com/office/powerpoint/2010/main" val="29674978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B58BB-ABE2-4694-AFA6-FCBAF1F043BF}"/>
              </a:ext>
            </a:extLst>
          </p:cNvPr>
          <p:cNvSpPr>
            <a:spLocks noGrp="1"/>
          </p:cNvSpPr>
          <p:nvPr>
            <p:ph type="title"/>
          </p:nvPr>
        </p:nvSpPr>
        <p:spPr/>
        <p:txBody>
          <a:bodyPr/>
          <a:lstStyle/>
          <a:p>
            <a:r>
              <a:rPr lang="en-US" dirty="0"/>
              <a:t>What I do</a:t>
            </a:r>
          </a:p>
        </p:txBody>
      </p:sp>
      <p:sp>
        <p:nvSpPr>
          <p:cNvPr id="3" name="Content Placeholder 2">
            <a:extLst>
              <a:ext uri="{FF2B5EF4-FFF2-40B4-BE49-F238E27FC236}">
                <a16:creationId xmlns:a16="http://schemas.microsoft.com/office/drawing/2014/main" id="{0490D1A2-6980-445A-BE86-7AE25A0F20C5}"/>
              </a:ext>
            </a:extLst>
          </p:cNvPr>
          <p:cNvSpPr>
            <a:spLocks noGrp="1"/>
          </p:cNvSpPr>
          <p:nvPr>
            <p:ph idx="1"/>
          </p:nvPr>
        </p:nvSpPr>
        <p:spPr/>
        <p:txBody>
          <a:bodyPr/>
          <a:lstStyle/>
          <a:p>
            <a:pPr marL="0" indent="0">
              <a:buNone/>
            </a:pPr>
            <a:r>
              <a:rPr lang="en-US" dirty="0"/>
              <a:t>I study how AI systems can have “common sense”.</a:t>
            </a:r>
          </a:p>
          <a:p>
            <a:pPr marL="0" indent="0">
              <a:buNone/>
            </a:pPr>
            <a:r>
              <a:rPr lang="en-US" dirty="0"/>
              <a:t>Particularly common sense knowledge of the physical world.</a:t>
            </a:r>
          </a:p>
          <a:p>
            <a:pPr marL="0" indent="0">
              <a:buNone/>
            </a:pPr>
            <a:r>
              <a:rPr lang="en-US" dirty="0"/>
              <a:t>Why is common sense physical knowledge important for building AIs?</a:t>
            </a:r>
          </a:p>
        </p:txBody>
      </p:sp>
    </p:spTree>
    <p:extLst>
      <p:ext uri="{BB962C8B-B14F-4D97-AF65-F5344CB8AC3E}">
        <p14:creationId xmlns:p14="http://schemas.microsoft.com/office/powerpoint/2010/main" val="3042328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8A60D-DBE4-4C2F-A423-22C396D0343D}"/>
              </a:ext>
            </a:extLst>
          </p:cNvPr>
          <p:cNvSpPr>
            <a:spLocks noGrp="1"/>
          </p:cNvSpPr>
          <p:nvPr>
            <p:ph type="title"/>
          </p:nvPr>
        </p:nvSpPr>
        <p:spPr/>
        <p:txBody>
          <a:bodyPr/>
          <a:lstStyle/>
          <a:p>
            <a:pPr algn="l"/>
            <a:r>
              <a:rPr lang="en-US" dirty="0"/>
              <a:t>Robotics</a:t>
            </a:r>
          </a:p>
        </p:txBody>
      </p:sp>
      <p:pic>
        <p:nvPicPr>
          <p:cNvPr id="5" name="Content Placeholder 4" descr="A picture containing tree, outdoor, branch&#10;&#10;Description automatically generated">
            <a:extLst>
              <a:ext uri="{FF2B5EF4-FFF2-40B4-BE49-F238E27FC236}">
                <a16:creationId xmlns:a16="http://schemas.microsoft.com/office/drawing/2014/main" id="{9848116B-7ED5-441F-BF8E-E36D0EAB143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00400" y="11723"/>
            <a:ext cx="5943600" cy="6717082"/>
          </a:xfrm>
        </p:spPr>
      </p:pic>
    </p:spTree>
    <p:extLst>
      <p:ext uri="{BB962C8B-B14F-4D97-AF65-F5344CB8AC3E}">
        <p14:creationId xmlns:p14="http://schemas.microsoft.com/office/powerpoint/2010/main" val="324171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79C2B-CA89-4013-B4A8-26C839DAB193}"/>
              </a:ext>
            </a:extLst>
          </p:cNvPr>
          <p:cNvSpPr>
            <a:spLocks noGrp="1"/>
          </p:cNvSpPr>
          <p:nvPr>
            <p:ph type="title"/>
          </p:nvPr>
        </p:nvSpPr>
        <p:spPr/>
        <p:txBody>
          <a:bodyPr/>
          <a:lstStyle/>
          <a:p>
            <a:r>
              <a:rPr lang="en-US" dirty="0"/>
              <a:t>Natural Language</a:t>
            </a:r>
          </a:p>
        </p:txBody>
      </p:sp>
      <p:sp>
        <p:nvSpPr>
          <p:cNvPr id="3" name="Content Placeholder 2">
            <a:extLst>
              <a:ext uri="{FF2B5EF4-FFF2-40B4-BE49-F238E27FC236}">
                <a16:creationId xmlns:a16="http://schemas.microsoft.com/office/drawing/2014/main" id="{44697377-119A-4DBC-B945-F7DCEC84CF85}"/>
              </a:ext>
            </a:extLst>
          </p:cNvPr>
          <p:cNvSpPr>
            <a:spLocks noGrp="1"/>
          </p:cNvSpPr>
          <p:nvPr>
            <p:ph idx="1"/>
          </p:nvPr>
        </p:nvSpPr>
        <p:spPr/>
        <p:txBody>
          <a:bodyPr/>
          <a:lstStyle/>
          <a:p>
            <a:pPr marL="0" indent="0">
              <a:buNone/>
            </a:pPr>
            <a:r>
              <a:rPr lang="en-US" dirty="0"/>
              <a:t>The trophy didn’t fit in the brown suitcase because it is too large.</a:t>
            </a:r>
          </a:p>
          <a:p>
            <a:pPr marL="0" indent="0">
              <a:buNone/>
            </a:pPr>
            <a:r>
              <a:rPr lang="en-US" dirty="0"/>
              <a:t>The trophy didn’t fit in the brown suitcase because it is too small.</a:t>
            </a:r>
          </a:p>
          <a:p>
            <a:pPr marL="0" indent="0">
              <a:buNone/>
            </a:pPr>
            <a:endParaRPr lang="en-US" dirty="0"/>
          </a:p>
        </p:txBody>
      </p:sp>
    </p:spTree>
    <p:extLst>
      <p:ext uri="{BB962C8B-B14F-4D97-AF65-F5344CB8AC3E}">
        <p14:creationId xmlns:p14="http://schemas.microsoft.com/office/powerpoint/2010/main" val="922099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169A9-1785-4597-870A-2C7120CC20A1}"/>
              </a:ext>
            </a:extLst>
          </p:cNvPr>
          <p:cNvSpPr>
            <a:spLocks noGrp="1"/>
          </p:cNvSpPr>
          <p:nvPr>
            <p:ph type="title"/>
          </p:nvPr>
        </p:nvSpPr>
        <p:spPr/>
        <p:txBody>
          <a:bodyPr>
            <a:normAutofit fontScale="90000"/>
          </a:bodyPr>
          <a:lstStyle/>
          <a:p>
            <a:r>
              <a:rPr lang="en-US" dirty="0"/>
              <a:t>Science: Understanding the relation of experiment/observation to theory</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856150D-0035-4CE0-83ED-E013CFF311C6}"/>
                  </a:ext>
                </a:extLst>
              </p:cNvPr>
              <p:cNvSpPr>
                <a:spLocks noGrp="1"/>
              </p:cNvSpPr>
              <p:nvPr>
                <p:ph idx="1"/>
              </p:nvPr>
            </p:nvSpPr>
            <p:spPr/>
            <p:txBody>
              <a:bodyPr>
                <a:normAutofit/>
              </a:bodyPr>
              <a:lstStyle/>
              <a:p>
                <a:pPr marL="0" indent="0">
                  <a:buNone/>
                </a:pPr>
                <a:r>
                  <a:rPr lang="en-US" dirty="0"/>
                  <a:t>Newtonian gravity is</a:t>
                </a:r>
                <a:endParaRPr lang="en-US" b="0" i="1" dirty="0">
                  <a:latin typeface="Cambria Math"/>
                </a:endParaRPr>
              </a:p>
              <a:p>
                <a:pPr marL="0" indent="0" algn="ctr">
                  <a:buNone/>
                </a:pPr>
                <a14:m>
                  <m:oMath xmlns:m="http://schemas.openxmlformats.org/officeDocument/2006/math">
                    <m:r>
                      <a:rPr lang="en-US" b="0" i="1" smtClean="0">
                        <a:latin typeface="Cambria Math"/>
                      </a:rPr>
                      <m:t>𝑚</m:t>
                    </m:r>
                    <m:f>
                      <m:fPr>
                        <m:ctrlPr>
                          <a:rPr lang="en-US" i="1">
                            <a:latin typeface="Cambria Math" panose="02040503050406030204" pitchFamily="18" charset="0"/>
                          </a:rPr>
                        </m:ctrlPr>
                      </m:fPr>
                      <m:num>
                        <m:sSup>
                          <m:sSupPr>
                            <m:ctrlPr>
                              <a:rPr lang="en-US" i="1">
                                <a:latin typeface="Cambria Math" panose="02040503050406030204" pitchFamily="18" charset="0"/>
                              </a:rPr>
                            </m:ctrlPr>
                          </m:sSupPr>
                          <m:e>
                            <m:r>
                              <a:rPr lang="en-US" i="1">
                                <a:latin typeface="Cambria Math"/>
                              </a:rPr>
                              <m:t>𝑑</m:t>
                            </m:r>
                          </m:e>
                          <m:sup>
                            <m:r>
                              <a:rPr lang="en-US" i="1">
                                <a:latin typeface="Cambria Math"/>
                              </a:rPr>
                              <m:t>2</m:t>
                            </m:r>
                          </m:sup>
                        </m:sSup>
                        <m:r>
                          <a:rPr lang="en-US" b="0" i="1" smtClean="0">
                            <a:latin typeface="Cambria Math"/>
                          </a:rPr>
                          <m:t>𝑥</m:t>
                        </m:r>
                      </m:num>
                      <m:den>
                        <m:r>
                          <a:rPr lang="en-US" i="1">
                            <a:latin typeface="Cambria Math"/>
                          </a:rPr>
                          <m:t>𝑑</m:t>
                        </m:r>
                        <m:sSup>
                          <m:sSupPr>
                            <m:ctrlPr>
                              <a:rPr lang="en-US" i="1">
                                <a:latin typeface="Cambria Math" panose="02040503050406030204" pitchFamily="18" charset="0"/>
                              </a:rPr>
                            </m:ctrlPr>
                          </m:sSupPr>
                          <m:e>
                            <m:r>
                              <a:rPr lang="en-US" i="1">
                                <a:latin typeface="Cambria Math"/>
                              </a:rPr>
                              <m:t>𝑡</m:t>
                            </m:r>
                          </m:e>
                          <m:sup>
                            <m:r>
                              <a:rPr lang="en-US" i="1">
                                <a:latin typeface="Cambria Math"/>
                              </a:rPr>
                              <m:t>2</m:t>
                            </m:r>
                          </m:sup>
                        </m:sSup>
                      </m:den>
                    </m:f>
                  </m:oMath>
                </a14:m>
                <a:r>
                  <a:rPr lang="en-US" dirty="0"/>
                  <a:t> = </a:t>
                </a:r>
                <a14:m>
                  <m:oMath xmlns:m="http://schemas.openxmlformats.org/officeDocument/2006/math">
                    <m:r>
                      <a:rPr lang="en-US" b="0" i="1" smtClean="0">
                        <a:latin typeface="Cambria Math"/>
                      </a:rPr>
                      <m:t>𝐹</m:t>
                    </m:r>
                  </m:oMath>
                </a14:m>
                <a:r>
                  <a:rPr lang="en-US" dirty="0"/>
                  <a:t>.     </a:t>
                </a:r>
                <a14:m>
                  <m:oMath xmlns:m="http://schemas.openxmlformats.org/officeDocument/2006/math">
                    <m:r>
                      <a:rPr lang="en-US" b="0" i="1" smtClean="0">
                        <a:latin typeface="Cambria Math"/>
                      </a:rPr>
                      <m:t>𝐹</m:t>
                    </m:r>
                    <m:r>
                      <a:rPr lang="en-US" b="0" i="1" smtClean="0">
                        <a:latin typeface="Cambria Math"/>
                      </a:rPr>
                      <m:t>=</m:t>
                    </m:r>
                    <m:r>
                      <a:rPr lang="en-US" b="0" i="1" smtClean="0">
                        <a:latin typeface="Cambria Math"/>
                      </a:rPr>
                      <m:t>𝐺</m:t>
                    </m:r>
                    <m:sSub>
                      <m:sSubPr>
                        <m:ctrlPr>
                          <a:rPr lang="en-US" b="0" i="1" smtClean="0">
                            <a:latin typeface="Cambria Math" panose="02040503050406030204" pitchFamily="18" charset="0"/>
                          </a:rPr>
                        </m:ctrlPr>
                      </m:sSubPr>
                      <m:e>
                        <m:r>
                          <a:rPr lang="en-US" b="0" i="1" smtClean="0">
                            <a:latin typeface="Cambria Math"/>
                          </a:rPr>
                          <m:t>𝑚</m:t>
                        </m:r>
                      </m:e>
                      <m:sub>
                        <m:r>
                          <a:rPr lang="en-US" b="0" i="1" smtClean="0">
                            <a:latin typeface="Cambria Math"/>
                          </a:rPr>
                          <m:t>𝑖</m:t>
                        </m:r>
                      </m:sub>
                    </m:sSub>
                    <m:sSub>
                      <m:sSubPr>
                        <m:ctrlPr>
                          <a:rPr lang="en-US" b="0" i="1" smtClean="0">
                            <a:latin typeface="Cambria Math" panose="02040503050406030204" pitchFamily="18" charset="0"/>
                          </a:rPr>
                        </m:ctrlPr>
                      </m:sSubPr>
                      <m:e>
                        <m:r>
                          <a:rPr lang="en-US" b="0" i="1" smtClean="0">
                            <a:latin typeface="Cambria Math"/>
                          </a:rPr>
                          <m:t>𝑚</m:t>
                        </m:r>
                      </m:e>
                      <m:sub>
                        <m:r>
                          <a:rPr lang="en-US" b="0" i="1" smtClean="0">
                            <a:latin typeface="Cambria Math"/>
                          </a:rPr>
                          <m:t>𝑗</m:t>
                        </m:r>
                      </m:sub>
                    </m:sSub>
                    <m:r>
                      <a:rPr lang="en-US" b="0" i="1" smtClean="0">
                        <a:latin typeface="Cambria Math"/>
                      </a:rPr>
                      <m:t>/</m:t>
                    </m:r>
                    <m:sSup>
                      <m:sSupPr>
                        <m:ctrlPr>
                          <a:rPr lang="en-US" b="0" i="1" smtClean="0">
                            <a:latin typeface="Cambria Math" panose="02040503050406030204" pitchFamily="18" charset="0"/>
                          </a:rPr>
                        </m:ctrlPr>
                      </m:sSupPr>
                      <m:e>
                        <m:r>
                          <a:rPr lang="en-US" b="0" i="1" smtClean="0">
                            <a:latin typeface="Cambria Math"/>
                          </a:rPr>
                          <m:t>𝑟</m:t>
                        </m:r>
                      </m:e>
                      <m:sup>
                        <m:r>
                          <a:rPr lang="en-US" b="0" i="1" smtClean="0">
                            <a:latin typeface="Cambria Math"/>
                          </a:rPr>
                          <m:t>2</m:t>
                        </m:r>
                      </m:sup>
                    </m:sSup>
                  </m:oMath>
                </a14:m>
                <a:endParaRPr lang="en-US" dirty="0"/>
              </a:p>
              <a:p>
                <a:pPr marL="0" indent="0">
                  <a:buNone/>
                </a:pPr>
                <a:r>
                  <a:rPr lang="en-US" dirty="0"/>
                  <a:t>Derived from observations of the planets.</a:t>
                </a:r>
              </a:p>
            </p:txBody>
          </p:sp>
        </mc:Choice>
        <mc:Fallback xmlns="">
          <p:sp>
            <p:nvSpPr>
              <p:cNvPr id="3" name="Content Placeholder 2">
                <a:extLst>
                  <a:ext uri="{FF2B5EF4-FFF2-40B4-BE49-F238E27FC236}">
                    <a16:creationId xmlns:a16="http://schemas.microsoft.com/office/drawing/2014/main" id="{6856150D-0035-4CE0-83ED-E013CFF311C6}"/>
                  </a:ext>
                </a:extLst>
              </p:cNvPr>
              <p:cNvSpPr>
                <a:spLocks noGrp="1" noRot="1" noChangeAspect="1" noMove="1" noResize="1" noEditPoints="1" noAdjustHandles="1" noChangeArrowheads="1" noChangeShapeType="1" noTextEdit="1"/>
              </p:cNvSpPr>
              <p:nvPr>
                <p:ph idx="1"/>
              </p:nvPr>
            </p:nvSpPr>
            <p:spPr>
              <a:blipFill>
                <a:blip r:embed="rId2"/>
                <a:stretch>
                  <a:fillRect l="-1852" t="-1617"/>
                </a:stretch>
              </a:blipFill>
            </p:spPr>
            <p:txBody>
              <a:bodyPr/>
              <a:lstStyle/>
              <a:p>
                <a:r>
                  <a:rPr lang="en-US">
                    <a:noFill/>
                  </a:rPr>
                  <a:t> </a:t>
                </a:r>
              </a:p>
            </p:txBody>
          </p:sp>
        </mc:Fallback>
      </mc:AlternateContent>
    </p:spTree>
    <p:extLst>
      <p:ext uri="{BB962C8B-B14F-4D97-AF65-F5344CB8AC3E}">
        <p14:creationId xmlns:p14="http://schemas.microsoft.com/office/powerpoint/2010/main" val="3143879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169A9-1785-4597-870A-2C7120CC20A1}"/>
              </a:ext>
            </a:extLst>
          </p:cNvPr>
          <p:cNvSpPr>
            <a:spLocks noGrp="1"/>
          </p:cNvSpPr>
          <p:nvPr>
            <p:ph type="title"/>
          </p:nvPr>
        </p:nvSpPr>
        <p:spPr/>
        <p:txBody>
          <a:bodyPr>
            <a:normAutofit fontScale="90000"/>
          </a:bodyPr>
          <a:lstStyle/>
          <a:p>
            <a:r>
              <a:rPr lang="en-US" dirty="0"/>
              <a:t>Science: Understanding the relation of experiment/observation to theory</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856150D-0035-4CE0-83ED-E013CFF311C6}"/>
                  </a:ext>
                </a:extLst>
              </p:cNvPr>
              <p:cNvSpPr>
                <a:spLocks noGrp="1"/>
              </p:cNvSpPr>
              <p:nvPr>
                <p:ph idx="1"/>
              </p:nvPr>
            </p:nvSpPr>
            <p:spPr/>
            <p:txBody>
              <a:bodyPr>
                <a:normAutofit lnSpcReduction="10000"/>
              </a:bodyPr>
              <a:lstStyle/>
              <a:p>
                <a:pPr marL="0" indent="0">
                  <a:buNone/>
                </a:pPr>
                <a:r>
                  <a:rPr lang="en-US" dirty="0"/>
                  <a:t>Newtonian gravity is, sure:</a:t>
                </a:r>
              </a:p>
              <a:p>
                <a:pPr marL="0" indent="0" algn="ctr">
                  <a:buNone/>
                </a:pPr>
                <a14:m>
                  <m:oMath xmlns:m="http://schemas.openxmlformats.org/officeDocument/2006/math">
                    <m:r>
                      <a:rPr lang="en-US" b="0" i="1" smtClean="0">
                        <a:latin typeface="Cambria Math"/>
                      </a:rPr>
                      <m:t>𝑚</m:t>
                    </m:r>
                    <m:f>
                      <m:fPr>
                        <m:ctrlPr>
                          <a:rPr lang="en-US" i="1">
                            <a:latin typeface="Cambria Math" panose="02040503050406030204" pitchFamily="18" charset="0"/>
                          </a:rPr>
                        </m:ctrlPr>
                      </m:fPr>
                      <m:num>
                        <m:sSup>
                          <m:sSupPr>
                            <m:ctrlPr>
                              <a:rPr lang="en-US" i="1">
                                <a:latin typeface="Cambria Math" panose="02040503050406030204" pitchFamily="18" charset="0"/>
                              </a:rPr>
                            </m:ctrlPr>
                          </m:sSupPr>
                          <m:e>
                            <m:r>
                              <a:rPr lang="en-US" i="1">
                                <a:latin typeface="Cambria Math"/>
                              </a:rPr>
                              <m:t>𝑑</m:t>
                            </m:r>
                          </m:e>
                          <m:sup>
                            <m:r>
                              <a:rPr lang="en-US" i="1">
                                <a:latin typeface="Cambria Math"/>
                              </a:rPr>
                              <m:t>2</m:t>
                            </m:r>
                          </m:sup>
                        </m:sSup>
                        <m:r>
                          <a:rPr lang="en-US" b="0" i="1" smtClean="0">
                            <a:latin typeface="Cambria Math"/>
                          </a:rPr>
                          <m:t>𝑥</m:t>
                        </m:r>
                      </m:num>
                      <m:den>
                        <m:r>
                          <a:rPr lang="en-US" i="1">
                            <a:latin typeface="Cambria Math"/>
                          </a:rPr>
                          <m:t>𝑑</m:t>
                        </m:r>
                        <m:sSup>
                          <m:sSupPr>
                            <m:ctrlPr>
                              <a:rPr lang="en-US" i="1">
                                <a:latin typeface="Cambria Math" panose="02040503050406030204" pitchFamily="18" charset="0"/>
                              </a:rPr>
                            </m:ctrlPr>
                          </m:sSupPr>
                          <m:e>
                            <m:r>
                              <a:rPr lang="en-US" i="1">
                                <a:latin typeface="Cambria Math"/>
                              </a:rPr>
                              <m:t>𝑡</m:t>
                            </m:r>
                          </m:e>
                          <m:sup>
                            <m:r>
                              <a:rPr lang="en-US" i="1">
                                <a:latin typeface="Cambria Math"/>
                              </a:rPr>
                              <m:t>2</m:t>
                            </m:r>
                          </m:sup>
                        </m:sSup>
                      </m:den>
                    </m:f>
                  </m:oMath>
                </a14:m>
                <a:r>
                  <a:rPr lang="en-US" dirty="0"/>
                  <a:t> = </a:t>
                </a:r>
                <a14:m>
                  <m:oMath xmlns:m="http://schemas.openxmlformats.org/officeDocument/2006/math">
                    <m:r>
                      <a:rPr lang="en-US" b="0" i="1" smtClean="0">
                        <a:latin typeface="Cambria Math"/>
                      </a:rPr>
                      <m:t>𝐹</m:t>
                    </m:r>
                  </m:oMath>
                </a14:m>
                <a:r>
                  <a:rPr lang="en-US" dirty="0"/>
                  <a:t>.     </a:t>
                </a:r>
                <a14:m>
                  <m:oMath xmlns:m="http://schemas.openxmlformats.org/officeDocument/2006/math">
                    <m:r>
                      <a:rPr lang="en-US" b="0" i="1" smtClean="0">
                        <a:latin typeface="Cambria Math"/>
                      </a:rPr>
                      <m:t>𝐹</m:t>
                    </m:r>
                    <m:r>
                      <a:rPr lang="en-US" b="0" i="1" smtClean="0">
                        <a:latin typeface="Cambria Math"/>
                      </a:rPr>
                      <m:t>=</m:t>
                    </m:r>
                    <m:r>
                      <a:rPr lang="en-US" b="0" i="1" smtClean="0">
                        <a:latin typeface="Cambria Math"/>
                      </a:rPr>
                      <m:t>𝐺</m:t>
                    </m:r>
                    <m:sSub>
                      <m:sSubPr>
                        <m:ctrlPr>
                          <a:rPr lang="en-US" b="0" i="1" smtClean="0">
                            <a:latin typeface="Cambria Math" panose="02040503050406030204" pitchFamily="18" charset="0"/>
                          </a:rPr>
                        </m:ctrlPr>
                      </m:sSubPr>
                      <m:e>
                        <m:r>
                          <a:rPr lang="en-US" b="0" i="1" smtClean="0">
                            <a:latin typeface="Cambria Math"/>
                          </a:rPr>
                          <m:t>𝑚</m:t>
                        </m:r>
                      </m:e>
                      <m:sub>
                        <m:r>
                          <a:rPr lang="en-US" b="0" i="1" smtClean="0">
                            <a:latin typeface="Cambria Math"/>
                          </a:rPr>
                          <m:t>𝑖</m:t>
                        </m:r>
                      </m:sub>
                    </m:sSub>
                    <m:sSub>
                      <m:sSubPr>
                        <m:ctrlPr>
                          <a:rPr lang="en-US" b="0" i="1" smtClean="0">
                            <a:latin typeface="Cambria Math" panose="02040503050406030204" pitchFamily="18" charset="0"/>
                          </a:rPr>
                        </m:ctrlPr>
                      </m:sSubPr>
                      <m:e>
                        <m:r>
                          <a:rPr lang="en-US" b="0" i="1" smtClean="0">
                            <a:latin typeface="Cambria Math"/>
                          </a:rPr>
                          <m:t>𝑚</m:t>
                        </m:r>
                      </m:e>
                      <m:sub>
                        <m:r>
                          <a:rPr lang="en-US" b="0" i="1" smtClean="0">
                            <a:latin typeface="Cambria Math"/>
                          </a:rPr>
                          <m:t>𝑗</m:t>
                        </m:r>
                      </m:sub>
                    </m:sSub>
                    <m:r>
                      <a:rPr lang="en-US" b="0" i="1" smtClean="0">
                        <a:latin typeface="Cambria Math"/>
                      </a:rPr>
                      <m:t>/</m:t>
                    </m:r>
                    <m:sSup>
                      <m:sSupPr>
                        <m:ctrlPr>
                          <a:rPr lang="en-US" b="0" i="1" smtClean="0">
                            <a:latin typeface="Cambria Math" panose="02040503050406030204" pitchFamily="18" charset="0"/>
                          </a:rPr>
                        </m:ctrlPr>
                      </m:sSupPr>
                      <m:e>
                        <m:r>
                          <a:rPr lang="en-US" b="0" i="1" smtClean="0">
                            <a:latin typeface="Cambria Math"/>
                          </a:rPr>
                          <m:t>𝑟</m:t>
                        </m:r>
                      </m:e>
                      <m:sup>
                        <m:r>
                          <a:rPr lang="en-US" b="0" i="1" smtClean="0">
                            <a:latin typeface="Cambria Math"/>
                          </a:rPr>
                          <m:t>2</m:t>
                        </m:r>
                      </m:sup>
                    </m:sSup>
                  </m:oMath>
                </a14:m>
                <a:endParaRPr lang="en-US" dirty="0"/>
              </a:p>
              <a:p>
                <a:pPr marL="0" indent="0">
                  <a:buNone/>
                </a:pPr>
                <a:r>
                  <a:rPr lang="en-US" dirty="0"/>
                  <a:t>Derived from observations of the planets</a:t>
                </a:r>
              </a:p>
              <a:p>
                <a:pPr marL="0" indent="0">
                  <a:buNone/>
                </a:pPr>
                <a:r>
                  <a:rPr lang="en-US" dirty="0"/>
                  <a:t>Sure. But also:</a:t>
                </a:r>
              </a:p>
              <a:p>
                <a:pPr marL="0" indent="0">
                  <a:buNone/>
                </a:pPr>
                <a:r>
                  <a:rPr lang="en-US" dirty="0"/>
                  <a:t>The apple. The pendulum. Balance scales.</a:t>
                </a:r>
              </a:p>
              <a:p>
                <a:pPr marL="0" indent="0">
                  <a:buNone/>
                </a:pPr>
                <a:r>
                  <a:rPr lang="en-US" dirty="0"/>
                  <a:t>The tides.</a:t>
                </a:r>
              </a:p>
              <a:p>
                <a:pPr marL="0" indent="0">
                  <a:buNone/>
                </a:pPr>
                <a:r>
                  <a:rPr lang="en-US" dirty="0"/>
                  <a:t>The deflection of </a:t>
                </a:r>
                <a:r>
                  <a:rPr lang="en-US" dirty="0" err="1"/>
                  <a:t>Bouger’s</a:t>
                </a:r>
                <a:r>
                  <a:rPr lang="en-US" dirty="0"/>
                  <a:t> plumb line when he camped at the base of Mt. Chimborazo (1735)</a:t>
                </a:r>
              </a:p>
            </p:txBody>
          </p:sp>
        </mc:Choice>
        <mc:Fallback xmlns="">
          <p:sp>
            <p:nvSpPr>
              <p:cNvPr id="3" name="Content Placeholder 2">
                <a:extLst>
                  <a:ext uri="{FF2B5EF4-FFF2-40B4-BE49-F238E27FC236}">
                    <a16:creationId xmlns:a16="http://schemas.microsoft.com/office/drawing/2014/main" id="{6856150D-0035-4CE0-83ED-E013CFF311C6}"/>
                  </a:ext>
                </a:extLst>
              </p:cNvPr>
              <p:cNvSpPr>
                <a:spLocks noGrp="1" noRot="1" noChangeAspect="1" noMove="1" noResize="1" noEditPoints="1" noAdjustHandles="1" noChangeArrowheads="1" noChangeShapeType="1" noTextEdit="1"/>
              </p:cNvSpPr>
              <p:nvPr>
                <p:ph idx="1"/>
              </p:nvPr>
            </p:nvSpPr>
            <p:spPr>
              <a:blipFill>
                <a:blip r:embed="rId2"/>
                <a:stretch>
                  <a:fillRect l="-1852" t="-2830" b="-3639"/>
                </a:stretch>
              </a:blipFill>
            </p:spPr>
            <p:txBody>
              <a:bodyPr/>
              <a:lstStyle/>
              <a:p>
                <a:r>
                  <a:rPr lang="en-US">
                    <a:noFill/>
                  </a:rPr>
                  <a:t> </a:t>
                </a:r>
              </a:p>
            </p:txBody>
          </p:sp>
        </mc:Fallback>
      </mc:AlternateContent>
    </p:spTree>
    <p:extLst>
      <p:ext uri="{BB962C8B-B14F-4D97-AF65-F5344CB8AC3E}">
        <p14:creationId xmlns:p14="http://schemas.microsoft.com/office/powerpoint/2010/main" val="824750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1B8B7-BB4B-4494-ADFD-45E83D536201}"/>
              </a:ext>
            </a:extLst>
          </p:cNvPr>
          <p:cNvSpPr>
            <a:spLocks noGrp="1"/>
          </p:cNvSpPr>
          <p:nvPr>
            <p:ph type="title"/>
          </p:nvPr>
        </p:nvSpPr>
        <p:spPr/>
        <p:txBody>
          <a:bodyPr>
            <a:normAutofit fontScale="90000"/>
          </a:bodyPr>
          <a:lstStyle/>
          <a:p>
            <a:r>
              <a:rPr lang="en-US" dirty="0"/>
              <a:t>Measuring the gravitational constant</a:t>
            </a:r>
          </a:p>
        </p:txBody>
      </p:sp>
      <p:pic>
        <p:nvPicPr>
          <p:cNvPr id="5" name="Content Placeholder 4">
            <a:extLst>
              <a:ext uri="{FF2B5EF4-FFF2-40B4-BE49-F238E27FC236}">
                <a16:creationId xmlns:a16="http://schemas.microsoft.com/office/drawing/2014/main" id="{B3FEC4EB-61BB-46F9-90EA-D2F124344C9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91707" y="1600200"/>
            <a:ext cx="6807200" cy="5105400"/>
          </a:xfrm>
        </p:spPr>
      </p:pic>
    </p:spTree>
    <p:extLst>
      <p:ext uri="{BB962C8B-B14F-4D97-AF65-F5344CB8AC3E}">
        <p14:creationId xmlns:p14="http://schemas.microsoft.com/office/powerpoint/2010/main" val="36105065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911453-1B61-4BD7-B549-470A5DFA51A7}"/>
              </a:ext>
            </a:extLst>
          </p:cNvPr>
          <p:cNvSpPr>
            <a:spLocks noGrp="1"/>
          </p:cNvSpPr>
          <p:nvPr>
            <p:ph type="title"/>
          </p:nvPr>
        </p:nvSpPr>
        <p:spPr/>
        <p:txBody>
          <a:bodyPr/>
          <a:lstStyle/>
          <a:p>
            <a:r>
              <a:rPr lang="en-US" dirty="0"/>
              <a:t>Also</a:t>
            </a:r>
          </a:p>
        </p:txBody>
      </p:sp>
      <p:sp>
        <p:nvSpPr>
          <p:cNvPr id="3" name="Content Placeholder 2">
            <a:extLst>
              <a:ext uri="{FF2B5EF4-FFF2-40B4-BE49-F238E27FC236}">
                <a16:creationId xmlns:a16="http://schemas.microsoft.com/office/drawing/2014/main" id="{13A17DE5-7EFD-491F-B5EB-D34F52ABC9CC}"/>
              </a:ext>
            </a:extLst>
          </p:cNvPr>
          <p:cNvSpPr>
            <a:spLocks noGrp="1"/>
          </p:cNvSpPr>
          <p:nvPr>
            <p:ph idx="1"/>
          </p:nvPr>
        </p:nvSpPr>
        <p:spPr/>
        <p:txBody>
          <a:bodyPr/>
          <a:lstStyle/>
          <a:p>
            <a:pPr marL="0" indent="0">
              <a:buNone/>
            </a:pPr>
            <a:r>
              <a:rPr lang="en-US" dirty="0"/>
              <a:t>I collaborate with cognitive psychologists, studying how humans do commonsense physical reasoning.</a:t>
            </a:r>
          </a:p>
          <a:p>
            <a:pPr marL="0" indent="0">
              <a:buNone/>
            </a:pPr>
            <a:endParaRPr lang="en-US" dirty="0"/>
          </a:p>
          <a:p>
            <a:pPr marL="0" indent="0">
              <a:buNone/>
            </a:pPr>
            <a:r>
              <a:rPr lang="en-US" dirty="0"/>
              <a:t>Not going to talk about that.</a:t>
            </a:r>
          </a:p>
        </p:txBody>
      </p:sp>
    </p:spTree>
    <p:extLst>
      <p:ext uri="{BB962C8B-B14F-4D97-AF65-F5344CB8AC3E}">
        <p14:creationId xmlns:p14="http://schemas.microsoft.com/office/powerpoint/2010/main" val="20543912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C2A19-5571-40E6-9FFE-3585205CCACA}"/>
              </a:ext>
            </a:extLst>
          </p:cNvPr>
          <p:cNvSpPr>
            <a:spLocks noGrp="1"/>
          </p:cNvSpPr>
          <p:nvPr>
            <p:ph type="title"/>
          </p:nvPr>
        </p:nvSpPr>
        <p:spPr/>
        <p:txBody>
          <a:bodyPr>
            <a:normAutofit fontScale="90000"/>
          </a:bodyPr>
          <a:lstStyle/>
          <a:p>
            <a:r>
              <a:rPr lang="en-US" dirty="0"/>
              <a:t>Today’s talk: </a:t>
            </a:r>
            <a:br>
              <a:rPr lang="en-US" dirty="0"/>
            </a:br>
            <a:r>
              <a:rPr lang="en-US" dirty="0"/>
              <a:t>The role of simulation in AI</a:t>
            </a:r>
          </a:p>
        </p:txBody>
      </p:sp>
      <p:sp>
        <p:nvSpPr>
          <p:cNvPr id="3" name="Content Placeholder 2">
            <a:extLst>
              <a:ext uri="{FF2B5EF4-FFF2-40B4-BE49-F238E27FC236}">
                <a16:creationId xmlns:a16="http://schemas.microsoft.com/office/drawing/2014/main" id="{56A68E2F-656F-442D-91B1-8F41B75DCAF7}"/>
              </a:ext>
            </a:extLst>
          </p:cNvPr>
          <p:cNvSpPr>
            <a:spLocks noGrp="1"/>
          </p:cNvSpPr>
          <p:nvPr>
            <p:ph idx="1"/>
          </p:nvPr>
        </p:nvSpPr>
        <p:spPr/>
        <p:txBody>
          <a:bodyPr/>
          <a:lstStyle/>
          <a:p>
            <a:pPr marL="0" indent="0">
              <a:buNone/>
            </a:pPr>
            <a:r>
              <a:rPr lang="en-US" i="1" dirty="0"/>
              <a:t>Simulation: </a:t>
            </a:r>
            <a:r>
              <a:rPr lang="en-US" dirty="0"/>
              <a:t>Computing the trajectory of a physical system by stepping the state forward through time.</a:t>
            </a:r>
          </a:p>
        </p:txBody>
      </p:sp>
    </p:spTree>
    <p:extLst>
      <p:ext uri="{BB962C8B-B14F-4D97-AF65-F5344CB8AC3E}">
        <p14:creationId xmlns:p14="http://schemas.microsoft.com/office/powerpoint/2010/main" val="16019742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Outline</a:t>
            </a:r>
          </a:p>
        </p:txBody>
      </p:sp>
      <p:sp>
        <p:nvSpPr>
          <p:cNvPr id="3" name="Content Placeholder 2"/>
          <p:cNvSpPr>
            <a:spLocks noGrp="1"/>
          </p:cNvSpPr>
          <p:nvPr>
            <p:ph idx="1"/>
          </p:nvPr>
        </p:nvSpPr>
        <p:spPr/>
        <p:txBody>
          <a:bodyPr/>
          <a:lstStyle/>
          <a:p>
            <a:r>
              <a:rPr lang="en-US" dirty="0"/>
              <a:t>Advantages of simulation in Computer Science</a:t>
            </a:r>
          </a:p>
          <a:p>
            <a:r>
              <a:rPr lang="en-US" dirty="0"/>
              <a:t>Limits of simulation for commonsense physical reasoning</a:t>
            </a:r>
          </a:p>
          <a:p>
            <a:r>
              <a:rPr lang="en-US" dirty="0"/>
              <a:t>Alternatives to simulation</a:t>
            </a:r>
          </a:p>
          <a:p>
            <a:pPr lvl="1"/>
            <a:r>
              <a:rPr lang="en-US" dirty="0"/>
              <a:t>Machine learning</a:t>
            </a:r>
          </a:p>
          <a:p>
            <a:pPr lvl="1"/>
            <a:r>
              <a:rPr lang="en-US" dirty="0"/>
              <a:t>Symbolic reasoning</a:t>
            </a:r>
          </a:p>
        </p:txBody>
      </p:sp>
    </p:spTree>
    <p:extLst>
      <p:ext uri="{BB962C8B-B14F-4D97-AF65-F5344CB8AC3E}">
        <p14:creationId xmlns:p14="http://schemas.microsoft.com/office/powerpoint/2010/main" val="2498666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Simulation and Modeling in CS</a:t>
            </a:r>
          </a:p>
        </p:txBody>
      </p:sp>
      <p:sp>
        <p:nvSpPr>
          <p:cNvPr id="3" name="Content Placeholder 2"/>
          <p:cNvSpPr>
            <a:spLocks noGrp="1"/>
          </p:cNvSpPr>
          <p:nvPr>
            <p:ph idx="1"/>
          </p:nvPr>
        </p:nvSpPr>
        <p:spPr/>
        <p:txBody>
          <a:bodyPr>
            <a:normAutofit lnSpcReduction="10000"/>
          </a:bodyPr>
          <a:lstStyle/>
          <a:p>
            <a:pPr marL="0" indent="0">
              <a:buNone/>
            </a:pPr>
            <a:r>
              <a:rPr lang="en-US" dirty="0"/>
              <a:t>Major subfield of CS. First programs run on ENIAC. </a:t>
            </a:r>
          </a:p>
          <a:p>
            <a:pPr marL="0" indent="0">
              <a:buNone/>
            </a:pPr>
            <a:r>
              <a:rPr lang="en-US" dirty="0"/>
              <a:t>Given precise physical specification, make precise predictions, reasoning step-to-step.</a:t>
            </a:r>
          </a:p>
          <a:p>
            <a:r>
              <a:rPr lang="en-US" dirty="0"/>
              <a:t>Scientific/engineering/medical applications. Goal: Scientific precision.</a:t>
            </a:r>
          </a:p>
          <a:p>
            <a:r>
              <a:rPr lang="en-US" dirty="0"/>
              <a:t>Film CGI. Goal: Looks extremely convincing.</a:t>
            </a:r>
          </a:p>
          <a:p>
            <a:r>
              <a:rPr lang="en-US" dirty="0"/>
              <a:t>Video games: Looks good enough, runs in real time.</a:t>
            </a:r>
          </a:p>
        </p:txBody>
      </p:sp>
    </p:spTree>
    <p:extLst>
      <p:ext uri="{BB962C8B-B14F-4D97-AF65-F5344CB8AC3E}">
        <p14:creationId xmlns:p14="http://schemas.microsoft.com/office/powerpoint/2010/main" val="31679252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6222F-F1C9-4EFF-A1BE-F4D990BE1290}"/>
              </a:ext>
            </a:extLst>
          </p:cNvPr>
          <p:cNvSpPr>
            <a:spLocks noGrp="1"/>
          </p:cNvSpPr>
          <p:nvPr>
            <p:ph type="title"/>
          </p:nvPr>
        </p:nvSpPr>
        <p:spPr/>
        <p:txBody>
          <a:bodyPr>
            <a:normAutofit fontScale="90000"/>
          </a:bodyPr>
          <a:lstStyle/>
          <a:p>
            <a:r>
              <a:rPr lang="en-US" dirty="0"/>
              <a:t>A few recent impressive applications</a:t>
            </a:r>
          </a:p>
        </p:txBody>
      </p:sp>
      <p:sp>
        <p:nvSpPr>
          <p:cNvPr id="3" name="Content Placeholder 2">
            <a:extLst>
              <a:ext uri="{FF2B5EF4-FFF2-40B4-BE49-F238E27FC236}">
                <a16:creationId xmlns:a16="http://schemas.microsoft.com/office/drawing/2014/main" id="{3ABEAFFC-C47B-443C-A35E-5FDB99A42D6E}"/>
              </a:ext>
            </a:extLst>
          </p:cNvPr>
          <p:cNvSpPr>
            <a:spLocks noGrp="1"/>
          </p:cNvSpPr>
          <p:nvPr>
            <p:ph idx="1"/>
          </p:nvPr>
        </p:nvSpPr>
        <p:spPr/>
        <p:txBody>
          <a:bodyPr/>
          <a:lstStyle/>
          <a:p>
            <a:r>
              <a:rPr lang="en-US" dirty="0"/>
              <a:t>1 million deformable red blood cells moving through capillaries.</a:t>
            </a:r>
          </a:p>
          <a:p>
            <a:r>
              <a:rPr lang="en-US" dirty="0"/>
              <a:t>Impact on a landing helicopter of turbulent air flow on the deck of an aircraft carrier.</a:t>
            </a:r>
          </a:p>
          <a:p>
            <a:r>
              <a:rPr lang="en-US" dirty="0"/>
              <a:t>Injuries to the human body caused by an IED.</a:t>
            </a:r>
          </a:p>
          <a:p>
            <a:r>
              <a:rPr lang="en-US" dirty="0"/>
              <a:t>Colliding galaxies</a:t>
            </a:r>
          </a:p>
        </p:txBody>
      </p:sp>
    </p:spTree>
    <p:extLst>
      <p:ext uri="{BB962C8B-B14F-4D97-AF65-F5344CB8AC3E}">
        <p14:creationId xmlns:p14="http://schemas.microsoft.com/office/powerpoint/2010/main" val="277736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Basic simulation algorithm</a:t>
            </a:r>
          </a:p>
        </p:txBody>
      </p:sp>
      <p:sp>
        <p:nvSpPr>
          <p:cNvPr id="3" name="Content Placeholder 2"/>
          <p:cNvSpPr>
            <a:spLocks noGrp="1"/>
          </p:cNvSpPr>
          <p:nvPr>
            <p:ph idx="1"/>
          </p:nvPr>
        </p:nvSpPr>
        <p:spPr>
          <a:xfrm>
            <a:off x="457200" y="1600200"/>
            <a:ext cx="8229600" cy="4983162"/>
          </a:xfrm>
        </p:spPr>
        <p:txBody>
          <a:bodyPr>
            <a:normAutofit fontScale="92500" lnSpcReduction="20000"/>
          </a:bodyPr>
          <a:lstStyle/>
          <a:p>
            <a:pPr marL="0" indent="0">
              <a:buNone/>
            </a:pPr>
            <a:r>
              <a:rPr lang="en-US" dirty="0"/>
              <a:t>function Project(State,</a:t>
            </a:r>
            <a:r>
              <a:rPr lang="el-GR" dirty="0">
                <a:latin typeface="Calibri" panose="020F0502020204030204" pitchFamily="34" charset="0"/>
                <a:ea typeface="Cambria Math"/>
              </a:rPr>
              <a:t> Δ</a:t>
            </a:r>
            <a:r>
              <a:rPr lang="en-US" dirty="0"/>
              <a:t>) </a:t>
            </a:r>
            <a:r>
              <a:rPr lang="en-US" dirty="0">
                <a:latin typeface="Cambria Math" panose="02040503050406030204" pitchFamily="18" charset="0"/>
                <a:ea typeface="Cambria Math" panose="02040503050406030204" pitchFamily="18" charset="0"/>
              </a:rPr>
              <a:t>→</a:t>
            </a:r>
            <a:r>
              <a:rPr lang="en-US" dirty="0"/>
              <a:t> </a:t>
            </a:r>
            <a:r>
              <a:rPr lang="en-US" dirty="0" err="1"/>
              <a:t>NextState</a:t>
            </a:r>
            <a:r>
              <a:rPr lang="en-US" dirty="0"/>
              <a:t>;</a:t>
            </a:r>
          </a:p>
          <a:p>
            <a:pPr marL="0" indent="0">
              <a:buNone/>
            </a:pPr>
            <a:r>
              <a:rPr lang="en-US" dirty="0"/>
              <a:t>“Complete” characterization of states.</a:t>
            </a:r>
          </a:p>
          <a:p>
            <a:pPr marL="0" indent="0">
              <a:buNone/>
            </a:pPr>
            <a:endParaRPr lang="en-US" dirty="0"/>
          </a:p>
          <a:p>
            <a:pPr marL="0" indent="0">
              <a:buNone/>
            </a:pPr>
            <a:r>
              <a:rPr lang="en-US" dirty="0"/>
              <a:t>function Simulate(</a:t>
            </a:r>
            <a:r>
              <a:rPr lang="en-US" dirty="0" err="1"/>
              <a:t>StartState</a:t>
            </a:r>
            <a:r>
              <a:rPr lang="en-US" dirty="0"/>
              <a:t>) {</a:t>
            </a:r>
          </a:p>
          <a:p>
            <a:pPr marL="0" indent="0">
              <a:buNone/>
            </a:pPr>
            <a:r>
              <a:rPr lang="en-US" dirty="0"/>
              <a:t>   State </a:t>
            </a:r>
            <a:r>
              <a:rPr lang="en-US" dirty="0">
                <a:latin typeface="Cambria Math"/>
                <a:ea typeface="Cambria Math"/>
              </a:rPr>
              <a:t>← </a:t>
            </a:r>
            <a:r>
              <a:rPr lang="en-US" dirty="0" err="1"/>
              <a:t>StartState</a:t>
            </a:r>
            <a:r>
              <a:rPr lang="en-US" dirty="0"/>
              <a:t>;</a:t>
            </a:r>
          </a:p>
          <a:p>
            <a:pPr marL="0" indent="0">
              <a:buNone/>
            </a:pPr>
            <a:r>
              <a:rPr lang="en-US" dirty="0"/>
              <a:t>   loop {</a:t>
            </a:r>
          </a:p>
          <a:p>
            <a:pPr marL="0" indent="0">
              <a:buNone/>
            </a:pPr>
            <a:r>
              <a:rPr lang="en-US" dirty="0"/>
              <a:t>        State </a:t>
            </a:r>
            <a:r>
              <a:rPr lang="en-US" dirty="0">
                <a:latin typeface="Cambria Math"/>
                <a:ea typeface="Cambria Math"/>
              </a:rPr>
              <a:t>← </a:t>
            </a:r>
            <a:r>
              <a:rPr lang="en-US" dirty="0">
                <a:latin typeface="Calibri" panose="020F0502020204030204" pitchFamily="34" charset="0"/>
                <a:ea typeface="Cambria Math"/>
              </a:rPr>
              <a:t>Project(State,</a:t>
            </a:r>
            <a:r>
              <a:rPr lang="el-GR" dirty="0">
                <a:latin typeface="Calibri" panose="020F0502020204030204" pitchFamily="34" charset="0"/>
                <a:ea typeface="Cambria Math"/>
              </a:rPr>
              <a:t>Δ</a:t>
            </a:r>
            <a:r>
              <a:rPr lang="en-US" dirty="0">
                <a:latin typeface="Calibri" panose="020F0502020204030204" pitchFamily="34" charset="0"/>
                <a:ea typeface="Cambria Math"/>
              </a:rPr>
              <a:t>);</a:t>
            </a:r>
          </a:p>
          <a:p>
            <a:pPr marL="0" indent="0">
              <a:buNone/>
            </a:pPr>
            <a:r>
              <a:rPr lang="en-US" dirty="0">
                <a:latin typeface="Calibri" panose="020F0502020204030204" pitchFamily="34" charset="0"/>
                <a:ea typeface="Cambria Math"/>
              </a:rPr>
              <a:t>        t </a:t>
            </a:r>
            <a:r>
              <a:rPr lang="en-US" dirty="0">
                <a:latin typeface="Cambria Math"/>
                <a:ea typeface="Cambria Math"/>
              </a:rPr>
              <a:t>← </a:t>
            </a:r>
            <a:r>
              <a:rPr lang="en-US" dirty="0">
                <a:latin typeface="Calibri" panose="020F0502020204030204" pitchFamily="34" charset="0"/>
                <a:ea typeface="Cambria Math"/>
              </a:rPr>
              <a:t>t + </a:t>
            </a:r>
            <a:r>
              <a:rPr lang="el-GR" dirty="0">
                <a:latin typeface="Calibri" panose="020F0502020204030204" pitchFamily="34" charset="0"/>
                <a:ea typeface="Cambria Math"/>
              </a:rPr>
              <a:t>Δ</a:t>
            </a:r>
            <a:r>
              <a:rPr lang="en-US" dirty="0">
                <a:latin typeface="Calibri" panose="020F0502020204030204" pitchFamily="34" charset="0"/>
                <a:ea typeface="Cambria Math"/>
              </a:rPr>
              <a:t>;</a:t>
            </a:r>
          </a:p>
          <a:p>
            <a:pPr marL="0" indent="0">
              <a:buNone/>
            </a:pPr>
            <a:r>
              <a:rPr lang="en-US" dirty="0">
                <a:latin typeface="Calibri" panose="020F0502020204030204" pitchFamily="34" charset="0"/>
                <a:ea typeface="Cambria Math"/>
              </a:rPr>
              <a:t>        } until (some termination condition) </a:t>
            </a:r>
          </a:p>
          <a:p>
            <a:pPr marL="0" indent="0">
              <a:buNone/>
            </a:pPr>
            <a:r>
              <a:rPr lang="en-US" dirty="0">
                <a:latin typeface="Calibri" panose="020F0502020204030204" pitchFamily="34" charset="0"/>
                <a:ea typeface="Cambria Math"/>
              </a:rPr>
              <a:t>return (sequence of states) }</a:t>
            </a:r>
            <a:endParaRPr lang="en-US" dirty="0"/>
          </a:p>
        </p:txBody>
      </p:sp>
    </p:spTree>
    <p:extLst>
      <p:ext uri="{BB962C8B-B14F-4D97-AF65-F5344CB8AC3E}">
        <p14:creationId xmlns:p14="http://schemas.microsoft.com/office/powerpoint/2010/main" val="11822180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Probabilistic simulation</a:t>
            </a:r>
            <a:br>
              <a:rPr lang="en-US" dirty="0"/>
            </a:br>
            <a:r>
              <a:rPr lang="en-US" dirty="0"/>
              <a:t>(Monte Carlo methods)</a:t>
            </a:r>
          </a:p>
        </p:txBody>
      </p:sp>
      <p:sp>
        <p:nvSpPr>
          <p:cNvPr id="3" name="Content Placeholder 2"/>
          <p:cNvSpPr>
            <a:spLocks noGrp="1"/>
          </p:cNvSpPr>
          <p:nvPr>
            <p:ph idx="1"/>
          </p:nvPr>
        </p:nvSpPr>
        <p:spPr/>
        <p:txBody>
          <a:bodyPr/>
          <a:lstStyle/>
          <a:p>
            <a:r>
              <a:rPr lang="en-US" dirty="0"/>
              <a:t>The starting situation may range over a distribution.</a:t>
            </a:r>
          </a:p>
          <a:p>
            <a:r>
              <a:rPr lang="en-US" dirty="0"/>
              <a:t>The projection function may be stochastic.</a:t>
            </a:r>
          </a:p>
          <a:p>
            <a:r>
              <a:rPr lang="en-US" dirty="0"/>
              <a:t>Run N simulations, picking values at random. Do statistics over the outcomes.</a:t>
            </a:r>
          </a:p>
          <a:p>
            <a:pPr marL="0" indent="0">
              <a:buNone/>
            </a:pPr>
            <a:endParaRPr lang="en-US" dirty="0"/>
          </a:p>
        </p:txBody>
      </p:sp>
    </p:spTree>
    <p:extLst>
      <p:ext uri="{BB962C8B-B14F-4D97-AF65-F5344CB8AC3E}">
        <p14:creationId xmlns:p14="http://schemas.microsoft.com/office/powerpoint/2010/main" val="3062563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7CC76-1A20-41AE-A5AC-0238E0F125D1}"/>
              </a:ext>
            </a:extLst>
          </p:cNvPr>
          <p:cNvSpPr>
            <a:spLocks noGrp="1"/>
          </p:cNvSpPr>
          <p:nvPr>
            <p:ph type="title"/>
          </p:nvPr>
        </p:nvSpPr>
        <p:spPr/>
        <p:txBody>
          <a:bodyPr>
            <a:normAutofit fontScale="90000"/>
          </a:bodyPr>
          <a:lstStyle/>
          <a:p>
            <a:r>
              <a:rPr lang="en-US" dirty="0"/>
              <a:t>“Complete” characterization of state</a:t>
            </a:r>
          </a:p>
        </p:txBody>
      </p:sp>
      <p:sp>
        <p:nvSpPr>
          <p:cNvPr id="3" name="Content Placeholder 2">
            <a:extLst>
              <a:ext uri="{FF2B5EF4-FFF2-40B4-BE49-F238E27FC236}">
                <a16:creationId xmlns:a16="http://schemas.microsoft.com/office/drawing/2014/main" id="{F83C817B-6D95-4DB7-BD2C-E0CDE5549F76}"/>
              </a:ext>
            </a:extLst>
          </p:cNvPr>
          <p:cNvSpPr>
            <a:spLocks noGrp="1"/>
          </p:cNvSpPr>
          <p:nvPr>
            <p:ph idx="1"/>
          </p:nvPr>
        </p:nvSpPr>
        <p:spPr/>
        <p:txBody>
          <a:bodyPr/>
          <a:lstStyle/>
          <a:p>
            <a:r>
              <a:rPr lang="en-US" dirty="0"/>
              <a:t>Up to some agreed level of approximation and detail</a:t>
            </a:r>
          </a:p>
          <a:p>
            <a:endParaRPr lang="en-US" dirty="0"/>
          </a:p>
          <a:p>
            <a:r>
              <a:rPr lang="en-US" dirty="0"/>
              <a:t>“Closed world” assumption. External influences can either be shielded or can be assumed negligible.</a:t>
            </a:r>
          </a:p>
        </p:txBody>
      </p:sp>
    </p:spTree>
    <p:extLst>
      <p:ext uri="{BB962C8B-B14F-4D97-AF65-F5344CB8AC3E}">
        <p14:creationId xmlns:p14="http://schemas.microsoft.com/office/powerpoint/2010/main" val="33910265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of simulation</a:t>
            </a:r>
          </a:p>
        </p:txBody>
      </p:sp>
      <p:sp>
        <p:nvSpPr>
          <p:cNvPr id="3" name="Content Placeholder 2"/>
          <p:cNvSpPr>
            <a:spLocks noGrp="1"/>
          </p:cNvSpPr>
          <p:nvPr>
            <p:ph idx="1"/>
          </p:nvPr>
        </p:nvSpPr>
        <p:spPr/>
        <p:txBody>
          <a:bodyPr>
            <a:normAutofit lnSpcReduction="10000"/>
          </a:bodyPr>
          <a:lstStyle/>
          <a:p>
            <a:r>
              <a:rPr lang="en-US" dirty="0"/>
              <a:t>Highly developed technology, mathematical theory.</a:t>
            </a:r>
          </a:p>
          <a:p>
            <a:r>
              <a:rPr lang="en-US" dirty="0"/>
              <a:t>High quality results on extremely complex problems.</a:t>
            </a:r>
          </a:p>
          <a:p>
            <a:r>
              <a:rPr lang="en-US" dirty="0"/>
              <a:t>Monte Carlo gives good results when analytic probabilistic calculation is hopeless.</a:t>
            </a:r>
          </a:p>
          <a:p>
            <a:r>
              <a:rPr lang="en-US" dirty="0"/>
              <a:t>Conceptually simple, comparatively straightforward to implement.</a:t>
            </a:r>
          </a:p>
          <a:p>
            <a:r>
              <a:rPr lang="en-US" dirty="0"/>
              <a:t>Produces animations.</a:t>
            </a:r>
          </a:p>
          <a:p>
            <a:endParaRPr lang="en-US" dirty="0"/>
          </a:p>
        </p:txBody>
      </p:sp>
    </p:spTree>
    <p:extLst>
      <p:ext uri="{BB962C8B-B14F-4D97-AF65-F5344CB8AC3E}">
        <p14:creationId xmlns:p14="http://schemas.microsoft.com/office/powerpoint/2010/main" val="36182745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Limitations of simulation</a:t>
            </a:r>
          </a:p>
        </p:txBody>
      </p:sp>
      <p:sp>
        <p:nvSpPr>
          <p:cNvPr id="3" name="Content Placeholder 2"/>
          <p:cNvSpPr>
            <a:spLocks noGrp="1"/>
          </p:cNvSpPr>
          <p:nvPr>
            <p:ph idx="1"/>
          </p:nvPr>
        </p:nvSpPr>
        <p:spPr/>
        <p:txBody>
          <a:bodyPr/>
          <a:lstStyle/>
          <a:p>
            <a:pPr marL="0" indent="0">
              <a:buNone/>
            </a:pPr>
            <a:r>
              <a:rPr lang="en-US" dirty="0"/>
              <a:t>It’s not as solved a problem as people often think.</a:t>
            </a:r>
          </a:p>
          <a:p>
            <a:pPr marL="0" indent="0">
              <a:buNone/>
            </a:pPr>
            <a:r>
              <a:rPr lang="en-US" sz="2800" dirty="0"/>
              <a:t>There are ... inherent difficulties with these simulations: we are still very far from being able to accurately simulate the complexity of nature around us. Additionally, the numerical methods that are commonly used are notoriously difficult to fine-tune and control.  —  Nils </a:t>
            </a:r>
            <a:r>
              <a:rPr lang="en-US" sz="2800" dirty="0" err="1"/>
              <a:t>Thuerey</a:t>
            </a:r>
            <a:endParaRPr lang="en-US" sz="2800" dirty="0"/>
          </a:p>
          <a:p>
            <a:pPr marL="0" indent="0">
              <a:buNone/>
            </a:pPr>
            <a:r>
              <a:rPr lang="en-US" dirty="0"/>
              <a:t>Video game physics engines have bugs.</a:t>
            </a:r>
          </a:p>
        </p:txBody>
      </p:sp>
    </p:spTree>
    <p:extLst>
      <p:ext uri="{BB962C8B-B14F-4D97-AF65-F5344CB8AC3E}">
        <p14:creationId xmlns:p14="http://schemas.microsoft.com/office/powerpoint/2010/main" val="2410340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Alternative predictions by 3 different simulators (2007) </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72439" y="1482215"/>
            <a:ext cx="7438161" cy="4385185"/>
          </a:xfrm>
        </p:spPr>
      </p:pic>
    </p:spTree>
    <p:extLst>
      <p:ext uri="{BB962C8B-B14F-4D97-AF65-F5344CB8AC3E}">
        <p14:creationId xmlns:p14="http://schemas.microsoft.com/office/powerpoint/2010/main" val="33055611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D375D-1497-49AB-8A64-A20C2BBF73A5}"/>
              </a:ext>
            </a:extLst>
          </p:cNvPr>
          <p:cNvSpPr>
            <a:spLocks noGrp="1"/>
          </p:cNvSpPr>
          <p:nvPr>
            <p:ph type="title"/>
          </p:nvPr>
        </p:nvSpPr>
        <p:spPr/>
        <p:txBody>
          <a:bodyPr/>
          <a:lstStyle/>
          <a:p>
            <a:r>
              <a:rPr lang="en-US" dirty="0"/>
              <a:t>Robotics: “The reality gap”</a:t>
            </a:r>
          </a:p>
        </p:txBody>
      </p:sp>
      <p:sp>
        <p:nvSpPr>
          <p:cNvPr id="3" name="Content Placeholder 2">
            <a:extLst>
              <a:ext uri="{FF2B5EF4-FFF2-40B4-BE49-F238E27FC236}">
                <a16:creationId xmlns:a16="http://schemas.microsoft.com/office/drawing/2014/main" id="{91881A9E-522F-4C9F-98C4-1C0B263345E0}"/>
              </a:ext>
            </a:extLst>
          </p:cNvPr>
          <p:cNvSpPr>
            <a:spLocks noGrp="1"/>
          </p:cNvSpPr>
          <p:nvPr>
            <p:ph idx="1"/>
          </p:nvPr>
        </p:nvSpPr>
        <p:spPr/>
        <p:txBody>
          <a:bodyPr/>
          <a:lstStyle/>
          <a:p>
            <a:pPr marL="0" indent="0">
              <a:buNone/>
            </a:pPr>
            <a:r>
              <a:rPr lang="en-US" dirty="0"/>
              <a:t>Roboticists invest enormous time, effort, and funds in building simulators.</a:t>
            </a:r>
          </a:p>
          <a:p>
            <a:pPr marL="0" indent="0">
              <a:buNone/>
            </a:pPr>
            <a:r>
              <a:rPr lang="en-US" dirty="0"/>
              <a:t>The gap between what a robot will do in simulation and what it does in the real world remains large.</a:t>
            </a:r>
          </a:p>
          <a:p>
            <a:pPr marL="0" indent="0">
              <a:buNone/>
            </a:pPr>
            <a:r>
              <a:rPr lang="en-US" dirty="0"/>
              <a:t>Feedback loops with sensors are particularly hard.</a:t>
            </a:r>
          </a:p>
        </p:txBody>
      </p:sp>
    </p:spTree>
    <p:extLst>
      <p:ext uri="{BB962C8B-B14F-4D97-AF65-F5344CB8AC3E}">
        <p14:creationId xmlns:p14="http://schemas.microsoft.com/office/powerpoint/2010/main" val="24150291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5C7FF-B5CC-4873-A482-3A758E1647A8}"/>
              </a:ext>
            </a:extLst>
          </p:cNvPr>
          <p:cNvSpPr>
            <a:spLocks noGrp="1"/>
          </p:cNvSpPr>
          <p:nvPr>
            <p:ph type="title"/>
          </p:nvPr>
        </p:nvSpPr>
        <p:spPr>
          <a:xfrm>
            <a:off x="457200" y="274638"/>
            <a:ext cx="8229600" cy="868362"/>
          </a:xfrm>
        </p:spPr>
        <p:txBody>
          <a:bodyPr>
            <a:normAutofit fontScale="90000"/>
          </a:bodyPr>
          <a:lstStyle/>
          <a:p>
            <a:r>
              <a:rPr lang="en-US" dirty="0"/>
              <a:t>Simulation exists in a larger framework</a:t>
            </a:r>
          </a:p>
        </p:txBody>
      </p:sp>
      <p:sp>
        <p:nvSpPr>
          <p:cNvPr id="3" name="Content Placeholder 2">
            <a:extLst>
              <a:ext uri="{FF2B5EF4-FFF2-40B4-BE49-F238E27FC236}">
                <a16:creationId xmlns:a16="http://schemas.microsoft.com/office/drawing/2014/main" id="{B60B8757-9DB0-4588-8FF7-C116195A7EFA}"/>
              </a:ext>
            </a:extLst>
          </p:cNvPr>
          <p:cNvSpPr>
            <a:spLocks noGrp="1"/>
          </p:cNvSpPr>
          <p:nvPr>
            <p:ph idx="1"/>
          </p:nvPr>
        </p:nvSpPr>
        <p:spPr>
          <a:xfrm>
            <a:off x="457200" y="1143000"/>
            <a:ext cx="8229600" cy="4983163"/>
          </a:xfrm>
        </p:spPr>
        <p:txBody>
          <a:bodyPr>
            <a:normAutofit lnSpcReduction="10000"/>
          </a:bodyPr>
          <a:lstStyle/>
          <a:p>
            <a:r>
              <a:rPr lang="en-US" dirty="0"/>
              <a:t>Consider your situation </a:t>
            </a:r>
            <a:r>
              <a:rPr lang="en-US" sz="2800" dirty="0"/>
              <a:t>(I’ll explain in a minute.)</a:t>
            </a:r>
          </a:p>
          <a:p>
            <a:r>
              <a:rPr lang="en-US" dirty="0"/>
              <a:t>Choose the model.</a:t>
            </a:r>
          </a:p>
          <a:p>
            <a:r>
              <a:rPr lang="en-US" dirty="0"/>
              <a:t>[Implementational issues]</a:t>
            </a:r>
          </a:p>
          <a:p>
            <a:r>
              <a:rPr lang="en-US" dirty="0"/>
              <a:t>Evaluate the reliability of the results</a:t>
            </a:r>
          </a:p>
          <a:p>
            <a:pPr marL="0" indent="0">
              <a:buNone/>
            </a:pPr>
            <a:r>
              <a:rPr lang="en-US" dirty="0"/>
              <a:t>Iterate</a:t>
            </a:r>
          </a:p>
          <a:p>
            <a:pPr marL="0" indent="0">
              <a:buNone/>
            </a:pPr>
            <a:r>
              <a:rPr lang="en-US" dirty="0"/>
              <a:t>The ordinary division of labor is that the computer does the simulation and the human scientists do (practically) all the rest of this.</a:t>
            </a:r>
          </a:p>
          <a:p>
            <a:pPr marL="0" indent="0">
              <a:buNone/>
            </a:pPr>
            <a:r>
              <a:rPr lang="en-US" dirty="0"/>
              <a:t>But that won’t do if the AI is to be autonomous.</a:t>
            </a:r>
          </a:p>
          <a:p>
            <a:pPr marL="457200" lvl="1" indent="0">
              <a:buNone/>
            </a:pPr>
            <a:endParaRPr lang="en-US" dirty="0"/>
          </a:p>
        </p:txBody>
      </p:sp>
    </p:spTree>
    <p:extLst>
      <p:ext uri="{BB962C8B-B14F-4D97-AF65-F5344CB8AC3E}">
        <p14:creationId xmlns:p14="http://schemas.microsoft.com/office/powerpoint/2010/main" val="2677870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9CCE7-2622-4F49-A71C-6620896FAF8C}"/>
              </a:ext>
            </a:extLst>
          </p:cNvPr>
          <p:cNvSpPr>
            <a:spLocks noGrp="1"/>
          </p:cNvSpPr>
          <p:nvPr>
            <p:ph type="title"/>
          </p:nvPr>
        </p:nvSpPr>
        <p:spPr/>
        <p:txBody>
          <a:bodyPr/>
          <a:lstStyle/>
          <a:p>
            <a:r>
              <a:rPr lang="en-US" dirty="0"/>
              <a:t>Consider your situation</a:t>
            </a:r>
          </a:p>
        </p:txBody>
      </p:sp>
      <p:sp>
        <p:nvSpPr>
          <p:cNvPr id="3" name="Content Placeholder 2">
            <a:extLst>
              <a:ext uri="{FF2B5EF4-FFF2-40B4-BE49-F238E27FC236}">
                <a16:creationId xmlns:a16="http://schemas.microsoft.com/office/drawing/2014/main" id="{9E617579-F9DF-475E-B0C0-D77E56BE4EF4}"/>
              </a:ext>
            </a:extLst>
          </p:cNvPr>
          <p:cNvSpPr>
            <a:spLocks noGrp="1"/>
          </p:cNvSpPr>
          <p:nvPr>
            <p:ph idx="1"/>
          </p:nvPr>
        </p:nvSpPr>
        <p:spPr/>
        <p:txBody>
          <a:bodyPr/>
          <a:lstStyle/>
          <a:p>
            <a:r>
              <a:rPr lang="en-US" dirty="0"/>
              <a:t>What questions are you trying to answer?</a:t>
            </a:r>
          </a:p>
          <a:p>
            <a:r>
              <a:rPr lang="en-US" dirty="0"/>
              <a:t>What kind of information do you have?</a:t>
            </a:r>
          </a:p>
          <a:p>
            <a:r>
              <a:rPr lang="en-US" dirty="0"/>
              <a:t>What kind of precision and certainty do you need?</a:t>
            </a:r>
          </a:p>
          <a:p>
            <a:endParaRPr lang="en-US" dirty="0"/>
          </a:p>
        </p:txBody>
      </p:sp>
    </p:spTree>
    <p:extLst>
      <p:ext uri="{BB962C8B-B14F-4D97-AF65-F5344CB8AC3E}">
        <p14:creationId xmlns:p14="http://schemas.microsoft.com/office/powerpoint/2010/main" val="2945860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Choosing an idealization</a:t>
            </a:r>
          </a:p>
        </p:txBody>
      </p:sp>
      <p:sp>
        <p:nvSpPr>
          <p:cNvPr id="6" name="Content Placeholder 5"/>
          <p:cNvSpPr>
            <a:spLocks noGrp="1"/>
          </p:cNvSpPr>
          <p:nvPr>
            <p:ph idx="1"/>
          </p:nvPr>
        </p:nvSpPr>
        <p:spPr>
          <a:xfrm>
            <a:off x="440580" y="1371600"/>
            <a:ext cx="8229600" cy="4525963"/>
          </a:xfrm>
        </p:spPr>
        <p:txBody>
          <a:bodyPr/>
          <a:lstStyle/>
          <a:p>
            <a:pPr marL="0" indent="0">
              <a:buNone/>
            </a:pPr>
            <a:r>
              <a:rPr lang="en-US" dirty="0"/>
              <a:t>Bob is:                                   String is:</a:t>
            </a:r>
          </a:p>
          <a:p>
            <a:pPr marL="0" indent="0">
              <a:buNone/>
            </a:pPr>
            <a:r>
              <a:rPr lang="en-US" dirty="0"/>
              <a:t>     A point mass                      Value for distance</a:t>
            </a:r>
          </a:p>
          <a:p>
            <a:pPr marL="0" indent="0">
              <a:buNone/>
            </a:pPr>
            <a:r>
              <a:rPr lang="en-US" dirty="0"/>
              <a:t>     A rigid object                      Bound on distance</a:t>
            </a:r>
          </a:p>
          <a:p>
            <a:pPr marL="0" indent="0">
              <a:buNone/>
            </a:pPr>
            <a:r>
              <a:rPr lang="en-US" dirty="0"/>
              <a:t>     Non-rigid object                 1D curve</a:t>
            </a:r>
          </a:p>
          <a:p>
            <a:pPr marL="0" indent="0">
              <a:buNone/>
            </a:pPr>
            <a:r>
              <a:rPr lang="en-US" dirty="0"/>
              <a:t>                                                   3D object</a:t>
            </a:r>
          </a:p>
          <a:p>
            <a:pPr marL="0" indent="0">
              <a:buNone/>
            </a:pPr>
            <a:endParaRPr lang="en-US"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7800" y="4559968"/>
            <a:ext cx="6215160" cy="2057400"/>
          </a:xfrm>
          <a:prstGeom prst="rect">
            <a:avLst/>
          </a:prstGeom>
        </p:spPr>
      </p:pic>
    </p:spTree>
    <p:extLst>
      <p:ext uri="{BB962C8B-B14F-4D97-AF65-F5344CB8AC3E}">
        <p14:creationId xmlns:p14="http://schemas.microsoft.com/office/powerpoint/2010/main" val="13039472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66603-69A3-411E-B302-0BFBB9D2017B}"/>
              </a:ext>
            </a:extLst>
          </p:cNvPr>
          <p:cNvSpPr>
            <a:spLocks noGrp="1"/>
          </p:cNvSpPr>
          <p:nvPr>
            <p:ph type="title"/>
          </p:nvPr>
        </p:nvSpPr>
        <p:spPr/>
        <p:txBody>
          <a:bodyPr/>
          <a:lstStyle/>
          <a:p>
            <a:r>
              <a:rPr lang="en-US" dirty="0"/>
              <a:t>Choosing a model</a:t>
            </a:r>
          </a:p>
        </p:txBody>
      </p:sp>
      <p:sp>
        <p:nvSpPr>
          <p:cNvPr id="3" name="Content Placeholder 2">
            <a:extLst>
              <a:ext uri="{FF2B5EF4-FFF2-40B4-BE49-F238E27FC236}">
                <a16:creationId xmlns:a16="http://schemas.microsoft.com/office/drawing/2014/main" id="{BCDE2EDD-1DFA-4F69-8B71-61A810927E5F}"/>
              </a:ext>
            </a:extLst>
          </p:cNvPr>
          <p:cNvSpPr>
            <a:spLocks noGrp="1"/>
          </p:cNvSpPr>
          <p:nvPr>
            <p:ph idx="1"/>
          </p:nvPr>
        </p:nvSpPr>
        <p:spPr/>
        <p:txBody>
          <a:bodyPr/>
          <a:lstStyle/>
          <a:p>
            <a:r>
              <a:rPr lang="en-US" dirty="0"/>
              <a:t>More detailed models not only require more computation; they also require more information, which may not be available.</a:t>
            </a:r>
          </a:p>
          <a:p>
            <a:r>
              <a:rPr lang="en-US" dirty="0"/>
              <a:t>E.g. to model the bob as a non-rigid extended object, you need to know its shape and its elasticity tensor.</a:t>
            </a:r>
          </a:p>
        </p:txBody>
      </p:sp>
    </p:spTree>
    <p:extLst>
      <p:ext uri="{BB962C8B-B14F-4D97-AF65-F5344CB8AC3E}">
        <p14:creationId xmlns:p14="http://schemas.microsoft.com/office/powerpoint/2010/main" val="36256834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Difficulty finding appropriate model</a:t>
            </a:r>
          </a:p>
        </p:txBody>
      </p:sp>
      <p:sp>
        <p:nvSpPr>
          <p:cNvPr id="3" name="Content Placeholder 2"/>
          <p:cNvSpPr>
            <a:spLocks noGrp="1"/>
          </p:cNvSpPr>
          <p:nvPr>
            <p:ph idx="1"/>
          </p:nvPr>
        </p:nvSpPr>
        <p:spPr/>
        <p:txBody>
          <a:bodyPr>
            <a:normAutofit lnSpcReduction="10000"/>
          </a:bodyPr>
          <a:lstStyle/>
          <a:p>
            <a:pPr marL="0" indent="0">
              <a:buNone/>
            </a:pPr>
            <a:r>
              <a:rPr lang="en-US" dirty="0"/>
              <a:t>E.g. Household cutting instruments: knives, scissors, graters, drill, saw, lawn mower, etc. </a:t>
            </a:r>
          </a:p>
          <a:p>
            <a:pPr marL="0" indent="0">
              <a:buNone/>
            </a:pPr>
            <a:r>
              <a:rPr lang="en-US" dirty="0" err="1"/>
              <a:t>Cuttable</a:t>
            </a:r>
            <a:r>
              <a:rPr lang="en-US" dirty="0"/>
              <a:t> materials: Steak, </a:t>
            </a:r>
            <a:r>
              <a:rPr lang="en-US" dirty="0" err="1"/>
              <a:t>jello</a:t>
            </a:r>
            <a:r>
              <a:rPr lang="en-US" dirty="0"/>
              <a:t>, hair, fingernails, cloth, string, wood, etc.</a:t>
            </a:r>
          </a:p>
          <a:p>
            <a:pPr marL="0" indent="0">
              <a:buNone/>
            </a:pPr>
            <a:r>
              <a:rPr lang="en-US" dirty="0"/>
              <a:t>Human </a:t>
            </a:r>
            <a:r>
              <a:rPr lang="en-US" dirty="0" err="1"/>
              <a:t>reasoner</a:t>
            </a:r>
            <a:r>
              <a:rPr lang="en-US" dirty="0"/>
              <a:t> can answer what would happen: If you try to cut wood with a scissors? If you try to cut your hair with a lawn mower?</a:t>
            </a:r>
          </a:p>
          <a:p>
            <a:pPr marL="0" indent="0">
              <a:buNone/>
            </a:pPr>
            <a:r>
              <a:rPr lang="en-US" dirty="0"/>
              <a:t>You will not find models for these in the literature.</a:t>
            </a:r>
          </a:p>
        </p:txBody>
      </p:sp>
    </p:spTree>
    <p:extLst>
      <p:ext uri="{BB962C8B-B14F-4D97-AF65-F5344CB8AC3E}">
        <p14:creationId xmlns:p14="http://schemas.microsoft.com/office/powerpoint/2010/main" val="32409020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D5F52-731D-42EB-9766-E28F8686ABEB}"/>
              </a:ext>
            </a:extLst>
          </p:cNvPr>
          <p:cNvSpPr>
            <a:spLocks noGrp="1"/>
          </p:cNvSpPr>
          <p:nvPr>
            <p:ph type="title"/>
          </p:nvPr>
        </p:nvSpPr>
        <p:spPr/>
        <p:txBody>
          <a:bodyPr>
            <a:normAutofit fontScale="90000"/>
          </a:bodyPr>
          <a:lstStyle/>
          <a:p>
            <a:r>
              <a:rPr lang="en-US" dirty="0"/>
              <a:t>Evaluating reliability:</a:t>
            </a:r>
            <a:br>
              <a:rPr lang="en-US" dirty="0"/>
            </a:br>
            <a:r>
              <a:rPr lang="en-US" dirty="0"/>
              <a:t>Error sources</a:t>
            </a:r>
          </a:p>
        </p:txBody>
      </p:sp>
      <p:sp>
        <p:nvSpPr>
          <p:cNvPr id="3" name="Content Placeholder 2">
            <a:extLst>
              <a:ext uri="{FF2B5EF4-FFF2-40B4-BE49-F238E27FC236}">
                <a16:creationId xmlns:a16="http://schemas.microsoft.com/office/drawing/2014/main" id="{0091298F-C2D5-4536-BDA2-889EE65064A4}"/>
              </a:ext>
            </a:extLst>
          </p:cNvPr>
          <p:cNvSpPr>
            <a:spLocks noGrp="1"/>
          </p:cNvSpPr>
          <p:nvPr>
            <p:ph idx="1"/>
          </p:nvPr>
        </p:nvSpPr>
        <p:spPr/>
        <p:txBody>
          <a:bodyPr>
            <a:normAutofit lnSpcReduction="10000"/>
          </a:bodyPr>
          <a:lstStyle/>
          <a:p>
            <a:pPr marL="57150" indent="0">
              <a:buNone/>
              <a:defRPr/>
            </a:pPr>
            <a:r>
              <a:rPr lang="en-US" dirty="0"/>
              <a:t>Potential errors are introduced</a:t>
            </a:r>
            <a:endParaRPr kumimoji="0" lang="en-US" b="0" i="0" u="none" strike="noStrike" kern="1200" cap="none" spc="0" normalizeH="0" baseline="0" noProof="0" dirty="0">
              <a:ln>
                <a:noFill/>
              </a:ln>
              <a:solidFill>
                <a:prstClr val="black"/>
              </a:solidFill>
              <a:effectLst/>
              <a:uLnTx/>
              <a:uFillTx/>
              <a:latin typeface="Calibri"/>
              <a:ea typeface="+mn-ea"/>
              <a:cs typeface="+mn-cs"/>
            </a:endParaRPr>
          </a:p>
          <a:p>
            <a:pPr marL="514350" indent="-457200">
              <a:defRPr/>
            </a:pPr>
            <a:r>
              <a:rPr kumimoji="0" lang="en-US" b="0" i="0" u="none" strike="noStrike" kern="1200" cap="none" spc="0" normalizeH="0" baseline="0" noProof="0" dirty="0">
                <a:ln>
                  <a:noFill/>
                </a:ln>
                <a:solidFill>
                  <a:prstClr val="black"/>
                </a:solidFill>
                <a:effectLst/>
                <a:uLnTx/>
                <a:uFillTx/>
                <a:latin typeface="Calibri"/>
                <a:ea typeface="+mn-ea"/>
                <a:cs typeface="+mn-cs"/>
              </a:rPr>
              <a:t>In the physical model</a:t>
            </a:r>
          </a:p>
          <a:p>
            <a:pPr marL="514350" indent="-457200">
              <a:defRPr/>
            </a:pPr>
            <a:r>
              <a:rPr kumimoji="0" lang="en-US" b="0" i="0" u="none" strike="noStrike" kern="1200" cap="none" spc="0" normalizeH="0" baseline="0" noProof="0" dirty="0">
                <a:ln>
                  <a:noFill/>
                </a:ln>
                <a:solidFill>
                  <a:prstClr val="black"/>
                </a:solidFill>
                <a:effectLst/>
                <a:uLnTx/>
                <a:uFillTx/>
                <a:latin typeface="Calibri"/>
                <a:ea typeface="+mn-ea"/>
                <a:cs typeface="+mn-cs"/>
              </a:rPr>
              <a:t>In discretizing time</a:t>
            </a:r>
          </a:p>
          <a:p>
            <a:pPr marL="514350" indent="-457200">
              <a:defRPr/>
            </a:pPr>
            <a:r>
              <a:rPr kumimoji="0" lang="en-US" b="0" i="0" u="none" strike="noStrike" kern="1200" cap="none" spc="0" normalizeH="0" baseline="0" noProof="0" dirty="0">
                <a:ln>
                  <a:noFill/>
                </a:ln>
                <a:solidFill>
                  <a:prstClr val="black"/>
                </a:solidFill>
                <a:effectLst/>
                <a:uLnTx/>
                <a:uFillTx/>
                <a:latin typeface="Calibri"/>
                <a:ea typeface="+mn-ea"/>
                <a:cs typeface="+mn-cs"/>
              </a:rPr>
              <a:t>In the geometric approximation</a:t>
            </a:r>
          </a:p>
          <a:p>
            <a:pPr marL="514350" indent="-457200">
              <a:defRPr/>
            </a:pPr>
            <a:r>
              <a:rPr kumimoji="0" lang="en-US" b="0" i="0" u="none" strike="noStrike" kern="1200" cap="none" spc="0" normalizeH="0" baseline="0" noProof="0" dirty="0">
                <a:ln>
                  <a:noFill/>
                </a:ln>
                <a:solidFill>
                  <a:prstClr val="black"/>
                </a:solidFill>
                <a:effectLst/>
                <a:uLnTx/>
                <a:uFillTx/>
                <a:latin typeface="Calibri"/>
                <a:ea typeface="+mn-ea"/>
                <a:cs typeface="+mn-cs"/>
              </a:rPr>
              <a:t>In floating point calculations</a:t>
            </a:r>
          </a:p>
          <a:p>
            <a:pPr marL="514350" indent="-457200">
              <a:defRPr/>
            </a:pPr>
            <a:r>
              <a:rPr lang="en-US" dirty="0">
                <a:solidFill>
                  <a:prstClr val="black"/>
                </a:solidFill>
                <a:latin typeface="Calibri"/>
              </a:rPr>
              <a:t>In the algorithms (e.g. geometric algorithms can lead to topological inconsistencies)</a:t>
            </a:r>
            <a:endParaRPr kumimoji="0" lang="en-US" b="0" i="0" u="none" strike="noStrike" kern="1200" cap="none" spc="0" normalizeH="0" baseline="0" noProof="0" dirty="0">
              <a:ln>
                <a:noFill/>
              </a:ln>
              <a:solidFill>
                <a:prstClr val="black"/>
              </a:solidFill>
              <a:effectLst/>
              <a:uLnTx/>
              <a:uFillTx/>
              <a:latin typeface="Calibri"/>
              <a:ea typeface="+mn-ea"/>
              <a:cs typeface="+mn-cs"/>
            </a:endParaRPr>
          </a:p>
          <a:p>
            <a:pPr marL="514350" indent="-457200">
              <a:defRPr/>
            </a:pPr>
            <a:r>
              <a:rPr lang="en-US" dirty="0">
                <a:solidFill>
                  <a:prstClr val="black"/>
                </a:solidFill>
                <a:latin typeface="Calibri"/>
              </a:rPr>
              <a:t>Software and hardware bugs</a:t>
            </a:r>
            <a:endParaRPr kumimoji="0" lang="en-US" b="0" i="0" u="none" strike="noStrike" kern="1200" cap="none" spc="0" normalizeH="0" baseline="0" noProof="0" dirty="0">
              <a:ln>
                <a:noFill/>
              </a:ln>
              <a:solidFill>
                <a:prstClr val="black"/>
              </a:solidFill>
              <a:effectLst/>
              <a:uLnTx/>
              <a:uFillTx/>
              <a:latin typeface="Calibri"/>
              <a:ea typeface="+mn-ea"/>
              <a:cs typeface="+mn-cs"/>
            </a:endParaRPr>
          </a:p>
          <a:p>
            <a:pPr marL="57150" indent="0">
              <a:buNone/>
              <a:defRPr/>
            </a:pPr>
            <a:endParaRPr kumimoji="0" lang="en-US" b="0" i="0" u="none" strike="noStrike" kern="1200" cap="none" spc="0" normalizeH="0" baseline="0" noProof="0" dirty="0">
              <a:ln>
                <a:noFill/>
              </a:ln>
              <a:solidFill>
                <a:prstClr val="black"/>
              </a:solidFill>
              <a:effectLst/>
              <a:uLnTx/>
              <a:uFillTx/>
              <a:latin typeface="Calibri"/>
              <a:ea typeface="+mn-ea"/>
              <a:cs typeface="+mn-cs"/>
            </a:endParaRPr>
          </a:p>
          <a:p>
            <a:pPr marL="0" indent="0">
              <a:buNone/>
            </a:pPr>
            <a:endParaRPr lang="en-US" dirty="0"/>
          </a:p>
        </p:txBody>
      </p:sp>
    </p:spTree>
    <p:extLst>
      <p:ext uri="{BB962C8B-B14F-4D97-AF65-F5344CB8AC3E}">
        <p14:creationId xmlns:p14="http://schemas.microsoft.com/office/powerpoint/2010/main" val="16680794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F1512-F8AC-433A-9956-AFF6ECFF7164}"/>
              </a:ext>
            </a:extLst>
          </p:cNvPr>
          <p:cNvSpPr>
            <a:spLocks noGrp="1"/>
          </p:cNvSpPr>
          <p:nvPr>
            <p:ph type="title"/>
          </p:nvPr>
        </p:nvSpPr>
        <p:spPr/>
        <p:txBody>
          <a:bodyPr/>
          <a:lstStyle/>
          <a:p>
            <a:r>
              <a:rPr lang="en-US" dirty="0"/>
              <a:t>Evaluating reliability: techniques</a:t>
            </a:r>
          </a:p>
        </p:txBody>
      </p:sp>
      <p:sp>
        <p:nvSpPr>
          <p:cNvPr id="3" name="Content Placeholder 2">
            <a:extLst>
              <a:ext uri="{FF2B5EF4-FFF2-40B4-BE49-F238E27FC236}">
                <a16:creationId xmlns:a16="http://schemas.microsoft.com/office/drawing/2014/main" id="{8EF9951E-9E9B-4497-9CF3-DCAE51C4E738}"/>
              </a:ext>
            </a:extLst>
          </p:cNvPr>
          <p:cNvSpPr>
            <a:spLocks noGrp="1"/>
          </p:cNvSpPr>
          <p:nvPr>
            <p:ph idx="1"/>
          </p:nvPr>
        </p:nvSpPr>
        <p:spPr/>
        <p:txBody>
          <a:bodyPr/>
          <a:lstStyle/>
          <a:p>
            <a:r>
              <a:rPr lang="en-US" dirty="0"/>
              <a:t>Mathematical analysis to bound magnitude/probability of error.</a:t>
            </a:r>
          </a:p>
          <a:p>
            <a:r>
              <a:rPr lang="en-US" dirty="0"/>
              <a:t>Control theory, in situations with feedback</a:t>
            </a:r>
          </a:p>
          <a:p>
            <a:r>
              <a:rPr lang="en-US" dirty="0"/>
              <a:t>Empirical verification</a:t>
            </a:r>
          </a:p>
          <a:p>
            <a:r>
              <a:rPr lang="en-US" dirty="0"/>
              <a:t>Preservation of global constraints e.g. conservation of mass, energy?</a:t>
            </a:r>
          </a:p>
          <a:p>
            <a:r>
              <a:rPr lang="en-US" dirty="0"/>
              <a:t>Sanity check: Does the answer make sense?</a:t>
            </a:r>
          </a:p>
        </p:txBody>
      </p:sp>
    </p:spTree>
    <p:extLst>
      <p:ext uri="{BB962C8B-B14F-4D97-AF65-F5344CB8AC3E}">
        <p14:creationId xmlns:p14="http://schemas.microsoft.com/office/powerpoint/2010/main" val="35124947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Rapidly drawing easy inferences</a:t>
            </a:r>
          </a:p>
        </p:txBody>
      </p:sp>
      <p:sp>
        <p:nvSpPr>
          <p:cNvPr id="3" name="Content Placeholder 2"/>
          <p:cNvSpPr>
            <a:spLocks noGrp="1"/>
          </p:cNvSpPr>
          <p:nvPr>
            <p:ph idx="1"/>
          </p:nvPr>
        </p:nvSpPr>
        <p:spPr/>
        <p:txBody>
          <a:bodyPr>
            <a:normAutofit lnSpcReduction="10000"/>
          </a:bodyPr>
          <a:lstStyle/>
          <a:p>
            <a:r>
              <a:rPr lang="en-US" dirty="0"/>
              <a:t>If you chop an iPhone in two with an axe, it won’t work any more.</a:t>
            </a:r>
          </a:p>
          <a:p>
            <a:r>
              <a:rPr lang="en-US" dirty="0"/>
              <a:t>If you are riding a bike on a bumpy road, and you have water in a closed canteen, it stays in the canteen.</a:t>
            </a:r>
          </a:p>
          <a:p>
            <a:r>
              <a:rPr lang="en-US" dirty="0"/>
              <a:t>If a jar fits on a shelf empty, it will still fit once you have filled it with pennies.</a:t>
            </a:r>
          </a:p>
          <a:p>
            <a:r>
              <a:rPr lang="en-US" dirty="0"/>
              <a:t>If you spill coffee on the floor, it will not end up three offices away.</a:t>
            </a:r>
          </a:p>
        </p:txBody>
      </p:sp>
    </p:spTree>
    <p:extLst>
      <p:ext uri="{BB962C8B-B14F-4D97-AF65-F5344CB8AC3E}">
        <p14:creationId xmlns:p14="http://schemas.microsoft.com/office/powerpoint/2010/main" val="10675728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Incorporating extra-physical information</a:t>
            </a:r>
          </a:p>
        </p:txBody>
      </p:sp>
      <p:sp>
        <p:nvSpPr>
          <p:cNvPr id="3" name="Content Placeholder 2"/>
          <p:cNvSpPr>
            <a:spLocks noGrp="1"/>
          </p:cNvSpPr>
          <p:nvPr>
            <p:ph idx="1"/>
          </p:nvPr>
        </p:nvSpPr>
        <p:spPr/>
        <p:txBody>
          <a:bodyPr/>
          <a:lstStyle/>
          <a:p>
            <a:r>
              <a:rPr lang="en-US" dirty="0"/>
              <a:t>If you see a pitcher throwing a ball, it will almost certainly end up inside or just outside the strike zone. </a:t>
            </a:r>
          </a:p>
        </p:txBody>
      </p:sp>
    </p:spTree>
    <p:extLst>
      <p:ext uri="{BB962C8B-B14F-4D97-AF65-F5344CB8AC3E}">
        <p14:creationId xmlns:p14="http://schemas.microsoft.com/office/powerpoint/2010/main" val="33936172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Incomplete information</a:t>
            </a:r>
          </a:p>
        </p:txBody>
      </p:sp>
      <p:sp>
        <p:nvSpPr>
          <p:cNvPr id="3" name="Content Placeholder 2"/>
          <p:cNvSpPr>
            <a:spLocks noGrp="1"/>
          </p:cNvSpPr>
          <p:nvPr>
            <p:ph idx="1"/>
          </p:nvPr>
        </p:nvSpPr>
        <p:spPr/>
        <p:txBody>
          <a:bodyPr/>
          <a:lstStyle/>
          <a:p>
            <a:pPr marL="0" indent="0">
              <a:buNone/>
            </a:pPr>
            <a:r>
              <a:rPr lang="en-US" dirty="0"/>
              <a:t>Information can be incomplete:</a:t>
            </a:r>
          </a:p>
          <a:p>
            <a:r>
              <a:rPr lang="en-US" dirty="0"/>
              <a:t>Because of limits of perception e.g. occluded</a:t>
            </a:r>
          </a:p>
          <a:p>
            <a:r>
              <a:rPr lang="en-US" dirty="0"/>
              <a:t>Comes from natural language text</a:t>
            </a:r>
          </a:p>
          <a:p>
            <a:r>
              <a:rPr lang="en-US" dirty="0"/>
              <a:t>It is the outcome of some other kind of reasoning.</a:t>
            </a:r>
          </a:p>
          <a:p>
            <a:r>
              <a:rPr lang="en-US" dirty="0"/>
              <a:t>Incomplete plan or design</a:t>
            </a:r>
          </a:p>
          <a:p>
            <a:r>
              <a:rPr lang="en-US" dirty="0"/>
              <a:t>Generic</a:t>
            </a:r>
          </a:p>
        </p:txBody>
      </p:sp>
    </p:spTree>
    <p:extLst>
      <p:ext uri="{BB962C8B-B14F-4D97-AF65-F5344CB8AC3E}">
        <p14:creationId xmlns:p14="http://schemas.microsoft.com/office/powerpoint/2010/main" val="32546131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Incomplete information</a:t>
            </a:r>
          </a:p>
        </p:txBody>
      </p:sp>
      <p:sp>
        <p:nvSpPr>
          <p:cNvPr id="3" name="Content Placeholder 2"/>
          <p:cNvSpPr>
            <a:spLocks noGrp="1"/>
          </p:cNvSpPr>
          <p:nvPr>
            <p:ph idx="1"/>
          </p:nvPr>
        </p:nvSpPr>
        <p:spPr/>
        <p:txBody>
          <a:bodyPr/>
          <a:lstStyle/>
          <a:p>
            <a:pPr marL="0" indent="0">
              <a:buNone/>
            </a:pPr>
            <a:r>
              <a:rPr lang="en-US" dirty="0"/>
              <a:t>You are going to the store to buy:</a:t>
            </a:r>
          </a:p>
          <a:p>
            <a:r>
              <a:rPr lang="en-US" dirty="0"/>
              <a:t>A tube of toothpaste. Infer you can carry home in your hands.</a:t>
            </a:r>
          </a:p>
          <a:p>
            <a:r>
              <a:rPr lang="en-US" dirty="0"/>
              <a:t>Groceries. Infer that you will need a shopping bag.</a:t>
            </a:r>
          </a:p>
          <a:p>
            <a:r>
              <a:rPr lang="en-US" dirty="0"/>
              <a:t>A sofa. Infer you will need two people and a van.</a:t>
            </a:r>
          </a:p>
        </p:txBody>
      </p:sp>
    </p:spTree>
    <p:extLst>
      <p:ext uri="{BB962C8B-B14F-4D97-AF65-F5344CB8AC3E}">
        <p14:creationId xmlns:p14="http://schemas.microsoft.com/office/powerpoint/2010/main" val="41899423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Probabilistic simulation for incomplete information</a:t>
            </a:r>
          </a:p>
        </p:txBody>
      </p:sp>
      <p:sp>
        <p:nvSpPr>
          <p:cNvPr id="3" name="Content Placeholder 2"/>
          <p:cNvSpPr>
            <a:spLocks noGrp="1"/>
          </p:cNvSpPr>
          <p:nvPr>
            <p:ph idx="1"/>
          </p:nvPr>
        </p:nvSpPr>
        <p:spPr/>
        <p:txBody>
          <a:bodyPr/>
          <a:lstStyle/>
          <a:p>
            <a:r>
              <a:rPr lang="en-US" dirty="0"/>
              <a:t>Unknown distributions.</a:t>
            </a:r>
          </a:p>
          <a:p>
            <a:pPr marL="0" indent="0">
              <a:buNone/>
            </a:pPr>
            <a:r>
              <a:rPr lang="en-US" dirty="0"/>
              <a:t>Chopping an iPhone in two: What is the distribution over possible internals?</a:t>
            </a:r>
          </a:p>
          <a:p>
            <a:r>
              <a:rPr lang="en-US" dirty="0"/>
              <a:t>Difficult to compute P(</a:t>
            </a:r>
            <a:r>
              <a:rPr lang="el-GR" dirty="0">
                <a:latin typeface="Cambria Math"/>
                <a:ea typeface="Cambria Math"/>
              </a:rPr>
              <a:t>α</a:t>
            </a:r>
            <a:r>
              <a:rPr lang="en-US" dirty="0">
                <a:latin typeface="Cambria Math"/>
                <a:ea typeface="Cambria Math"/>
              </a:rPr>
              <a:t>|</a:t>
            </a:r>
            <a:r>
              <a:rPr lang="el-GR" dirty="0">
                <a:latin typeface="Cambria Math"/>
                <a:ea typeface="Cambria Math"/>
              </a:rPr>
              <a:t>β</a:t>
            </a:r>
            <a:r>
              <a:rPr lang="en-US" dirty="0">
                <a:latin typeface="Cambria Math"/>
                <a:ea typeface="Cambria Math"/>
              </a:rPr>
              <a:t>) </a:t>
            </a:r>
            <a:r>
              <a:rPr lang="en-US" dirty="0">
                <a:latin typeface="Calibri" panose="020F0502020204030204" pitchFamily="34" charset="0"/>
                <a:ea typeface="Cambria Math"/>
              </a:rPr>
              <a:t>for low probability</a:t>
            </a:r>
            <a:r>
              <a:rPr lang="el-GR" dirty="0">
                <a:latin typeface="Cambria Math"/>
                <a:ea typeface="Cambria Math"/>
              </a:rPr>
              <a:t> β</a:t>
            </a:r>
            <a:r>
              <a:rPr lang="en-US" dirty="0">
                <a:latin typeface="Cambria Math"/>
                <a:ea typeface="Cambria Math"/>
              </a:rPr>
              <a:t>.</a:t>
            </a:r>
          </a:p>
          <a:p>
            <a:r>
              <a:rPr lang="en-US" dirty="0">
                <a:latin typeface="Calibri" panose="020F0502020204030204" pitchFamily="34" charset="0"/>
                <a:ea typeface="Cambria Math"/>
              </a:rPr>
              <a:t>Unless the sample is large, you can miss low probability, important events. E.g. a hammer dropped off a scaffold hits you.  </a:t>
            </a:r>
            <a:endParaRPr lang="en-US" dirty="0"/>
          </a:p>
        </p:txBody>
      </p:sp>
    </p:spTree>
    <p:extLst>
      <p:ext uri="{BB962C8B-B14F-4D97-AF65-F5344CB8AC3E}">
        <p14:creationId xmlns:p14="http://schemas.microsoft.com/office/powerpoint/2010/main" val="29362979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Unknown physical dynamics</a:t>
            </a:r>
          </a:p>
        </p:txBody>
      </p:sp>
      <p:sp>
        <p:nvSpPr>
          <p:cNvPr id="3" name="Content Placeholder 2"/>
          <p:cNvSpPr>
            <a:spLocks noGrp="1"/>
          </p:cNvSpPr>
          <p:nvPr>
            <p:ph idx="1"/>
          </p:nvPr>
        </p:nvSpPr>
        <p:spPr/>
        <p:txBody>
          <a:bodyPr/>
          <a:lstStyle/>
          <a:p>
            <a:pPr marL="0" indent="0">
              <a:buNone/>
            </a:pPr>
            <a:r>
              <a:rPr lang="en-US" dirty="0"/>
              <a:t>You’re walking on the beach and you see a strange green object, with some white stuff in a cavity on top.</a:t>
            </a:r>
          </a:p>
          <a:p>
            <a:pPr marL="0" indent="0">
              <a:buNone/>
            </a:pPr>
            <a:r>
              <a:rPr lang="en-US" dirty="0"/>
              <a:t>It won’t turn into a canary.</a:t>
            </a:r>
          </a:p>
          <a:p>
            <a:pPr marL="0" indent="0">
              <a:buNone/>
            </a:pPr>
            <a:r>
              <a:rPr lang="en-US" dirty="0"/>
              <a:t>The green object is not a liquid. The white stuff might be, if the top surface is flat.</a:t>
            </a:r>
          </a:p>
          <a:p>
            <a:pPr marL="0" indent="0">
              <a:buNone/>
            </a:pPr>
            <a:r>
              <a:rPr lang="en-US" dirty="0"/>
              <a:t>(</a:t>
            </a:r>
            <a:r>
              <a:rPr lang="en-US" dirty="0" err="1"/>
              <a:t>Forbus</a:t>
            </a:r>
            <a:r>
              <a:rPr lang="en-US" dirty="0"/>
              <a:t>) Someone throws a can of hairspray into the fire.</a:t>
            </a:r>
          </a:p>
        </p:txBody>
      </p:sp>
    </p:spTree>
    <p:extLst>
      <p:ext uri="{BB962C8B-B14F-4D97-AF65-F5344CB8AC3E}">
        <p14:creationId xmlns:p14="http://schemas.microsoft.com/office/powerpoint/2010/main" val="2672351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Unknown physical dynamics</a:t>
            </a:r>
            <a:br>
              <a:rPr lang="en-US" dirty="0"/>
            </a:br>
            <a:r>
              <a:rPr lang="en-US" dirty="0"/>
              <a:t>Cooking a scrambled egg</a:t>
            </a:r>
          </a:p>
        </p:txBody>
      </p:sp>
      <p:sp>
        <p:nvSpPr>
          <p:cNvPr id="3" name="Content Placeholder 2"/>
          <p:cNvSpPr>
            <a:spLocks noGrp="1"/>
          </p:cNvSpPr>
          <p:nvPr>
            <p:ph idx="1"/>
          </p:nvPr>
        </p:nvSpPr>
        <p:spPr/>
        <p:txBody>
          <a:bodyPr>
            <a:normAutofit fontScale="92500" lnSpcReduction="10000"/>
          </a:bodyPr>
          <a:lstStyle/>
          <a:p>
            <a:r>
              <a:rPr lang="en-US" dirty="0"/>
              <a:t>You probably don’t know the underlying physical  chemistry.</a:t>
            </a:r>
          </a:p>
          <a:p>
            <a:r>
              <a:rPr lang="en-US" dirty="0"/>
              <a:t>Unlikely that you have tacit knowledge.</a:t>
            </a:r>
          </a:p>
          <a:p>
            <a:r>
              <a:rPr lang="en-US" dirty="0"/>
              <a:t>However it is not purely a black box.</a:t>
            </a:r>
          </a:p>
          <a:p>
            <a:pPr lvl="1"/>
            <a:r>
              <a:rPr lang="en-US" dirty="0"/>
              <a:t>If you add a little blue food coloring, the eggs will probably turn blue.</a:t>
            </a:r>
          </a:p>
          <a:p>
            <a:pPr lvl="1"/>
            <a:r>
              <a:rPr lang="en-US" dirty="0"/>
              <a:t>As the eggs cook, it becomes more feasible to pick up a piece</a:t>
            </a:r>
          </a:p>
          <a:p>
            <a:pPr lvl="1"/>
            <a:r>
              <a:rPr lang="en-US" dirty="0"/>
              <a:t>The larger the egg you start with, the more scrambled egg you will end up with.</a:t>
            </a:r>
          </a:p>
          <a:p>
            <a:endParaRPr lang="en-US" dirty="0"/>
          </a:p>
          <a:p>
            <a:endParaRPr lang="en-US" dirty="0"/>
          </a:p>
        </p:txBody>
      </p:sp>
    </p:spTree>
    <p:extLst>
      <p:ext uri="{BB962C8B-B14F-4D97-AF65-F5344CB8AC3E}">
        <p14:creationId xmlns:p14="http://schemas.microsoft.com/office/powerpoint/2010/main" val="42080047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Ignoring irrelevant information</a:t>
            </a:r>
          </a:p>
        </p:txBody>
      </p:sp>
      <p:sp>
        <p:nvSpPr>
          <p:cNvPr id="3" name="Content Placeholder 2"/>
          <p:cNvSpPr>
            <a:spLocks noGrp="1"/>
          </p:cNvSpPr>
          <p:nvPr>
            <p:ph idx="1"/>
          </p:nvPr>
        </p:nvSpPr>
        <p:spPr/>
        <p:txBody>
          <a:bodyPr/>
          <a:lstStyle/>
          <a:p>
            <a:r>
              <a:rPr lang="en-US" dirty="0"/>
              <a:t>You’re grating cheese. You can ignore the sides of the grater you’re not using, not to mention all the other stuff on the kitchen counter.</a:t>
            </a:r>
          </a:p>
          <a:p>
            <a:r>
              <a:rPr lang="en-US" dirty="0"/>
              <a:t>You are at a fair, and you are pouring out lemonade. You do not have to simulate everything that’s going on.</a:t>
            </a:r>
          </a:p>
        </p:txBody>
      </p:sp>
    </p:spTree>
    <p:extLst>
      <p:ext uri="{BB962C8B-B14F-4D97-AF65-F5344CB8AC3E}">
        <p14:creationId xmlns:p14="http://schemas.microsoft.com/office/powerpoint/2010/main" val="7833308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4C3AE-A0C7-4385-A7A0-DED1F81E73D4}"/>
              </a:ext>
            </a:extLst>
          </p:cNvPr>
          <p:cNvSpPr>
            <a:spLocks noGrp="1"/>
          </p:cNvSpPr>
          <p:nvPr>
            <p:ph type="title"/>
          </p:nvPr>
        </p:nvSpPr>
        <p:spPr/>
        <p:txBody>
          <a:bodyPr/>
          <a:lstStyle/>
          <a:p>
            <a:r>
              <a:rPr lang="en-US" dirty="0"/>
              <a:t>Inference over extended time</a:t>
            </a:r>
          </a:p>
        </p:txBody>
      </p:sp>
      <p:sp>
        <p:nvSpPr>
          <p:cNvPr id="3" name="Content Placeholder 2">
            <a:extLst>
              <a:ext uri="{FF2B5EF4-FFF2-40B4-BE49-F238E27FC236}">
                <a16:creationId xmlns:a16="http://schemas.microsoft.com/office/drawing/2014/main" id="{34E1B4FD-BDF6-4A62-BEE3-526ADDD4ACD5}"/>
              </a:ext>
            </a:extLst>
          </p:cNvPr>
          <p:cNvSpPr>
            <a:spLocks noGrp="1"/>
          </p:cNvSpPr>
          <p:nvPr>
            <p:ph idx="1"/>
          </p:nvPr>
        </p:nvSpPr>
        <p:spPr/>
        <p:txBody>
          <a:bodyPr/>
          <a:lstStyle/>
          <a:p>
            <a:pPr marL="0" indent="0">
              <a:buNone/>
            </a:pPr>
            <a:r>
              <a:rPr lang="en-US" dirty="0"/>
              <a:t>You pack a shirt in a suitcase for a flight to Chicago.</a:t>
            </a:r>
          </a:p>
          <a:p>
            <a:pPr marL="0" indent="0">
              <a:buNone/>
            </a:pPr>
            <a:r>
              <a:rPr lang="en-US" dirty="0"/>
              <a:t>Your suitcase is lost. A week later, it turns up in Miami airport.</a:t>
            </a:r>
          </a:p>
          <a:p>
            <a:pPr marL="0" indent="0">
              <a:buNone/>
            </a:pPr>
            <a:r>
              <a:rPr lang="en-US" dirty="0"/>
              <a:t>Infer that the shirt is still in the suitcase.</a:t>
            </a:r>
          </a:p>
        </p:txBody>
      </p:sp>
    </p:spTree>
    <p:extLst>
      <p:ext uri="{BB962C8B-B14F-4D97-AF65-F5344CB8AC3E}">
        <p14:creationId xmlns:p14="http://schemas.microsoft.com/office/powerpoint/2010/main" val="10629106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567EA-B246-433C-B845-F668DE5072BD}"/>
              </a:ext>
            </a:extLst>
          </p:cNvPr>
          <p:cNvSpPr>
            <a:spLocks noGrp="1"/>
          </p:cNvSpPr>
          <p:nvPr>
            <p:ph type="title"/>
          </p:nvPr>
        </p:nvSpPr>
        <p:spPr/>
        <p:txBody>
          <a:bodyPr/>
          <a:lstStyle/>
          <a:p>
            <a:r>
              <a:rPr lang="en-US" dirty="0"/>
              <a:t>Inference over extended time</a:t>
            </a:r>
          </a:p>
        </p:txBody>
      </p:sp>
      <p:sp>
        <p:nvSpPr>
          <p:cNvPr id="3" name="Content Placeholder 2">
            <a:extLst>
              <a:ext uri="{FF2B5EF4-FFF2-40B4-BE49-F238E27FC236}">
                <a16:creationId xmlns:a16="http://schemas.microsoft.com/office/drawing/2014/main" id="{A61EBD9D-113D-4D5C-A9B8-72EC501103BB}"/>
              </a:ext>
            </a:extLst>
          </p:cNvPr>
          <p:cNvSpPr>
            <a:spLocks noGrp="1"/>
          </p:cNvSpPr>
          <p:nvPr>
            <p:ph sz="half" idx="1"/>
          </p:nvPr>
        </p:nvSpPr>
        <p:spPr>
          <a:xfrm>
            <a:off x="457200" y="1600200"/>
            <a:ext cx="4480948" cy="4525963"/>
          </a:xfrm>
        </p:spPr>
        <p:txBody>
          <a:bodyPr>
            <a:normAutofit fontScale="92500"/>
          </a:bodyPr>
          <a:lstStyle/>
          <a:p>
            <a:pPr marL="0" indent="0">
              <a:buNone/>
            </a:pPr>
            <a:r>
              <a:rPr lang="en-US" dirty="0"/>
              <a:t>Beads and twine found at an archaeological site in Alaska</a:t>
            </a:r>
          </a:p>
          <a:p>
            <a:pPr marL="0" indent="0">
              <a:buNone/>
            </a:pPr>
            <a:r>
              <a:rPr lang="en-US" dirty="0"/>
              <a:t>The beads were manufactured in Venice in the 1400s.</a:t>
            </a:r>
          </a:p>
          <a:p>
            <a:pPr marL="0" indent="0">
              <a:buNone/>
            </a:pPr>
            <a:r>
              <a:rPr lang="en-US" dirty="0"/>
              <a:t>The twine was made from plant materials in Alaska, carbon-dated to the 1400s.</a:t>
            </a:r>
          </a:p>
          <a:p>
            <a:pPr marL="0" indent="0">
              <a:buNone/>
            </a:pPr>
            <a:r>
              <a:rPr lang="en-US" dirty="0"/>
              <a:t>Infer that the beads were brought overland through Asia and across the Bering Strait.</a:t>
            </a:r>
          </a:p>
        </p:txBody>
      </p:sp>
      <p:pic>
        <p:nvPicPr>
          <p:cNvPr id="6" name="Content Placeholder 5" descr="A picture containing blue&#10;&#10;Description automatically generated">
            <a:extLst>
              <a:ext uri="{FF2B5EF4-FFF2-40B4-BE49-F238E27FC236}">
                <a16:creationId xmlns:a16="http://schemas.microsoft.com/office/drawing/2014/main" id="{FA281B72-435F-49C1-8B44-0EBB6D860583}"/>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938148" y="1752600"/>
            <a:ext cx="4015469" cy="4221161"/>
          </a:xfrm>
        </p:spPr>
      </p:pic>
    </p:spTree>
    <p:extLst>
      <p:ext uri="{BB962C8B-B14F-4D97-AF65-F5344CB8AC3E}">
        <p14:creationId xmlns:p14="http://schemas.microsoft.com/office/powerpoint/2010/main" val="13977404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Range of scale</a:t>
            </a:r>
          </a:p>
        </p:txBody>
      </p:sp>
      <p:sp>
        <p:nvSpPr>
          <p:cNvPr id="3" name="Content Placeholder 2"/>
          <p:cNvSpPr>
            <a:spLocks noGrp="1"/>
          </p:cNvSpPr>
          <p:nvPr>
            <p:ph idx="1"/>
          </p:nvPr>
        </p:nvSpPr>
        <p:spPr/>
        <p:txBody>
          <a:bodyPr/>
          <a:lstStyle/>
          <a:p>
            <a:pPr marL="0" indent="0">
              <a:buNone/>
            </a:pPr>
            <a:r>
              <a:rPr lang="en-US" dirty="0"/>
              <a:t>You look up at the sky and see Polaris. If you close your eyes, you don’t see Polaris.</a:t>
            </a:r>
          </a:p>
          <a:p>
            <a:pPr marL="0" indent="0">
              <a:buNone/>
            </a:pPr>
            <a:r>
              <a:rPr lang="en-US" dirty="0"/>
              <a:t>Simulate a photon going from Polaris to the eye?</a:t>
            </a:r>
          </a:p>
          <a:p>
            <a:pPr marL="514350" indent="-514350">
              <a:buAutoNum type="arabicPeriod"/>
            </a:pPr>
            <a:r>
              <a:rPr lang="en-US" dirty="0"/>
              <a:t>Only one in every 10</a:t>
            </a:r>
            <a:r>
              <a:rPr lang="en-US" baseline="30000" dirty="0"/>
              <a:t>41</a:t>
            </a:r>
            <a:r>
              <a:rPr lang="en-US" dirty="0"/>
              <a:t> photons hits the eye.</a:t>
            </a:r>
          </a:p>
          <a:p>
            <a:pPr marL="514350" indent="-514350">
              <a:buAutoNum type="arabicPeriod"/>
            </a:pPr>
            <a:r>
              <a:rPr lang="en-US" dirty="0"/>
              <a:t>To detect the collision with the eyelid, you have to use a time step of 10</a:t>
            </a:r>
            <a:r>
              <a:rPr lang="en-US" baseline="30000" dirty="0"/>
              <a:t>-11</a:t>
            </a:r>
            <a:r>
              <a:rPr lang="en-US" dirty="0"/>
              <a:t> seconds; therefore 10</a:t>
            </a:r>
            <a:r>
              <a:rPr lang="en-US" baseline="30000" dirty="0"/>
              <a:t>20</a:t>
            </a:r>
            <a:r>
              <a:rPr lang="en-US" dirty="0"/>
              <a:t> time steps.</a:t>
            </a:r>
          </a:p>
        </p:txBody>
      </p:sp>
    </p:spTree>
    <p:extLst>
      <p:ext uri="{BB962C8B-B14F-4D97-AF65-F5344CB8AC3E}">
        <p14:creationId xmlns:p14="http://schemas.microsoft.com/office/powerpoint/2010/main" val="19985596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D202A-316B-492F-BF6E-A57F7F1FA133}"/>
              </a:ext>
            </a:extLst>
          </p:cNvPr>
          <p:cNvSpPr>
            <a:spLocks noGrp="1"/>
          </p:cNvSpPr>
          <p:nvPr>
            <p:ph type="title"/>
          </p:nvPr>
        </p:nvSpPr>
        <p:spPr/>
        <p:txBody>
          <a:bodyPr/>
          <a:lstStyle/>
          <a:p>
            <a:r>
              <a:rPr lang="en-US" dirty="0"/>
              <a:t>Looking at the star (</a:t>
            </a:r>
            <a:r>
              <a:rPr lang="en-US" dirty="0" err="1"/>
              <a:t>cntd</a:t>
            </a:r>
            <a:r>
              <a:rPr lang="en-US" dirty="0"/>
              <a:t>)</a:t>
            </a:r>
          </a:p>
        </p:txBody>
      </p:sp>
      <p:sp>
        <p:nvSpPr>
          <p:cNvPr id="3" name="Content Placeholder 2">
            <a:extLst>
              <a:ext uri="{FF2B5EF4-FFF2-40B4-BE49-F238E27FC236}">
                <a16:creationId xmlns:a16="http://schemas.microsoft.com/office/drawing/2014/main" id="{AD0D138F-6768-4326-89BA-E5C8932D5A5B}"/>
              </a:ext>
            </a:extLst>
          </p:cNvPr>
          <p:cNvSpPr>
            <a:spLocks noGrp="1"/>
          </p:cNvSpPr>
          <p:nvPr>
            <p:ph idx="1"/>
          </p:nvPr>
        </p:nvSpPr>
        <p:spPr/>
        <p:txBody>
          <a:bodyPr/>
          <a:lstStyle/>
          <a:p>
            <a:r>
              <a:rPr lang="en-US" dirty="0"/>
              <a:t>Looking at the star from inside your house.</a:t>
            </a:r>
          </a:p>
          <a:p>
            <a:r>
              <a:rPr lang="en-US" dirty="0"/>
              <a:t>Looking up at the star on an overcast night.</a:t>
            </a:r>
          </a:p>
          <a:p>
            <a:r>
              <a:rPr lang="en-US" dirty="0"/>
              <a:t>Looking at the star when occluded by the moon or a planet.</a:t>
            </a:r>
          </a:p>
          <a:p>
            <a:r>
              <a:rPr lang="en-US" dirty="0"/>
              <a:t>Looking at a dim star when close to a full moon.</a:t>
            </a:r>
          </a:p>
          <a:p>
            <a:r>
              <a:rPr lang="en-US" dirty="0"/>
              <a:t>Looking at the star when one of its own planets is passing in front.</a:t>
            </a:r>
          </a:p>
        </p:txBody>
      </p:sp>
    </p:spTree>
    <p:extLst>
      <p:ext uri="{BB962C8B-B14F-4D97-AF65-F5344CB8AC3E}">
        <p14:creationId xmlns:p14="http://schemas.microsoft.com/office/powerpoint/2010/main" val="27694629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Tasks other than prediction</a:t>
            </a:r>
          </a:p>
        </p:txBody>
      </p:sp>
      <p:sp>
        <p:nvSpPr>
          <p:cNvPr id="3" name="Content Placeholder 2"/>
          <p:cNvSpPr>
            <a:spLocks noGrp="1"/>
          </p:cNvSpPr>
          <p:nvPr>
            <p:ph idx="1"/>
          </p:nvPr>
        </p:nvSpPr>
        <p:spPr/>
        <p:txBody>
          <a:bodyPr/>
          <a:lstStyle/>
          <a:p>
            <a:r>
              <a:rPr lang="en-US" dirty="0"/>
              <a:t>Planning, design, interpolation, inferring physical characteristics, comparative analysis</a:t>
            </a:r>
          </a:p>
          <a:p>
            <a:endParaRPr lang="en-US" dirty="0"/>
          </a:p>
          <a:p>
            <a:pPr marL="0" indent="0">
              <a:buNone/>
            </a:pPr>
            <a:r>
              <a:rPr lang="en-US" dirty="0"/>
              <a:t>Simulation can be useful, but generally has to be supplemented with other reasoning techniques and often can play only a small role.</a:t>
            </a:r>
          </a:p>
        </p:txBody>
      </p:sp>
    </p:spTree>
    <p:extLst>
      <p:ext uri="{BB962C8B-B14F-4D97-AF65-F5344CB8AC3E}">
        <p14:creationId xmlns:p14="http://schemas.microsoft.com/office/powerpoint/2010/main" val="23609181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lstStyle/>
          <a:p>
            <a:pPr marL="0" indent="0">
              <a:buNone/>
            </a:pPr>
            <a:r>
              <a:rPr lang="en-US" dirty="0"/>
              <a:t>Simulation is effective when:</a:t>
            </a:r>
          </a:p>
          <a:p>
            <a:r>
              <a:rPr lang="en-US" dirty="0"/>
              <a:t>There is a high-quality physical model.</a:t>
            </a:r>
          </a:p>
          <a:p>
            <a:r>
              <a:rPr lang="en-US" dirty="0"/>
              <a:t>The task is prediction.</a:t>
            </a:r>
          </a:p>
          <a:p>
            <a:r>
              <a:rPr lang="en-US" dirty="0"/>
              <a:t>The starting state and boundary conditions are completely specified (or well-defined distribution).</a:t>
            </a:r>
          </a:p>
          <a:p>
            <a:r>
              <a:rPr lang="en-US" dirty="0"/>
              <a:t>The range of scales is not huge.</a:t>
            </a:r>
          </a:p>
          <a:p>
            <a:pPr marL="0" indent="0">
              <a:buNone/>
            </a:pPr>
            <a:r>
              <a:rPr lang="en-US" dirty="0"/>
              <a:t>Otherwise, it is problematic.</a:t>
            </a:r>
          </a:p>
          <a:p>
            <a:endParaRPr lang="en-US" dirty="0"/>
          </a:p>
        </p:txBody>
      </p:sp>
    </p:spTree>
    <p:extLst>
      <p:ext uri="{BB962C8B-B14F-4D97-AF65-F5344CB8AC3E}">
        <p14:creationId xmlns:p14="http://schemas.microsoft.com/office/powerpoint/2010/main" val="20681973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 of problems</a:t>
            </a:r>
          </a:p>
        </p:txBody>
      </p:sp>
      <p:sp>
        <p:nvSpPr>
          <p:cNvPr id="3" name="Content Placeholder 2"/>
          <p:cNvSpPr>
            <a:spLocks noGrp="1"/>
          </p:cNvSpPr>
          <p:nvPr>
            <p:ph sz="half" idx="1"/>
          </p:nvPr>
        </p:nvSpPr>
        <p:spPr/>
        <p:txBody>
          <a:bodyPr>
            <a:normAutofit/>
          </a:bodyPr>
          <a:lstStyle/>
          <a:p>
            <a:r>
              <a:rPr lang="en-US" dirty="0"/>
              <a:t>Finding an appropriate model/idealization</a:t>
            </a:r>
          </a:p>
          <a:p>
            <a:r>
              <a:rPr lang="en-US" dirty="0"/>
              <a:t>Evaluating reliability</a:t>
            </a:r>
          </a:p>
          <a:p>
            <a:r>
              <a:rPr lang="en-US" dirty="0"/>
              <a:t>Easy inference</a:t>
            </a:r>
          </a:p>
          <a:p>
            <a:r>
              <a:rPr lang="en-US" dirty="0"/>
              <a:t>Non-physical information</a:t>
            </a:r>
          </a:p>
        </p:txBody>
      </p:sp>
      <p:sp>
        <p:nvSpPr>
          <p:cNvPr id="4" name="Content Placeholder 3"/>
          <p:cNvSpPr>
            <a:spLocks noGrp="1"/>
          </p:cNvSpPr>
          <p:nvPr>
            <p:ph sz="half" idx="2"/>
          </p:nvPr>
        </p:nvSpPr>
        <p:spPr/>
        <p:txBody>
          <a:bodyPr>
            <a:normAutofit/>
          </a:bodyPr>
          <a:lstStyle/>
          <a:p>
            <a:r>
              <a:rPr lang="en-US" dirty="0"/>
              <a:t>Incomplete information</a:t>
            </a:r>
          </a:p>
          <a:p>
            <a:r>
              <a:rPr lang="en-US" dirty="0"/>
              <a:t>Irrelevant information</a:t>
            </a:r>
          </a:p>
          <a:p>
            <a:r>
              <a:rPr lang="en-US" dirty="0"/>
              <a:t>Range of scale</a:t>
            </a:r>
          </a:p>
          <a:p>
            <a:r>
              <a:rPr lang="en-US" dirty="0"/>
              <a:t>Tasks other than prediction</a:t>
            </a:r>
          </a:p>
          <a:p>
            <a:pPr marL="0" indent="0">
              <a:buNone/>
            </a:pPr>
            <a:endParaRPr lang="en-US" dirty="0"/>
          </a:p>
        </p:txBody>
      </p:sp>
    </p:spTree>
    <p:extLst>
      <p:ext uri="{BB962C8B-B14F-4D97-AF65-F5344CB8AC3E}">
        <p14:creationId xmlns:p14="http://schemas.microsoft.com/office/powerpoint/2010/main" val="38263576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Alternatives to simulation</a:t>
            </a:r>
          </a:p>
        </p:txBody>
      </p:sp>
      <p:sp>
        <p:nvSpPr>
          <p:cNvPr id="3" name="Content Placeholder 2"/>
          <p:cNvSpPr>
            <a:spLocks noGrp="1"/>
          </p:cNvSpPr>
          <p:nvPr>
            <p:ph idx="1"/>
          </p:nvPr>
        </p:nvSpPr>
        <p:spPr/>
        <p:txBody>
          <a:bodyPr/>
          <a:lstStyle/>
          <a:p>
            <a:r>
              <a:rPr lang="en-US" dirty="0"/>
              <a:t>Machine learning</a:t>
            </a:r>
          </a:p>
          <a:p>
            <a:pPr lvl="1"/>
            <a:r>
              <a:rPr lang="en-US" dirty="0"/>
              <a:t>[Reinforcement learning, when there are actions with feedback]</a:t>
            </a:r>
          </a:p>
          <a:p>
            <a:pPr lvl="1"/>
            <a:r>
              <a:rPr lang="en-US" dirty="0"/>
              <a:t>Deep learning, for everything else.</a:t>
            </a:r>
          </a:p>
          <a:p>
            <a:r>
              <a:rPr lang="en-US" dirty="0"/>
              <a:t>Knowledge-based AI (GOFAI)</a:t>
            </a:r>
          </a:p>
          <a:p>
            <a:endParaRPr lang="en-US"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74C3F-6334-4E50-9D1B-ECAC5BFF7A4C}"/>
              </a:ext>
            </a:extLst>
          </p:cNvPr>
          <p:cNvSpPr>
            <a:spLocks noGrp="1"/>
          </p:cNvSpPr>
          <p:nvPr>
            <p:ph type="title"/>
          </p:nvPr>
        </p:nvSpPr>
        <p:spPr>
          <a:xfrm>
            <a:off x="628650" y="533400"/>
            <a:ext cx="7886700" cy="1083129"/>
          </a:xfrm>
        </p:spPr>
        <p:txBody>
          <a:bodyPr>
            <a:normAutofit fontScale="90000"/>
          </a:bodyPr>
          <a:lstStyle/>
          <a:p>
            <a:pPr algn="ctr"/>
            <a:r>
              <a:rPr lang="en-US" dirty="0"/>
              <a:t>Deep learning: Three slide explanation</a:t>
            </a:r>
          </a:p>
        </p:txBody>
      </p:sp>
      <p:sp>
        <p:nvSpPr>
          <p:cNvPr id="3" name="Content Placeholder 2">
            <a:extLst>
              <a:ext uri="{FF2B5EF4-FFF2-40B4-BE49-F238E27FC236}">
                <a16:creationId xmlns:a16="http://schemas.microsoft.com/office/drawing/2014/main" id="{6DFE5D8E-9130-4F84-A328-FFC8C620513E}"/>
              </a:ext>
            </a:extLst>
          </p:cNvPr>
          <p:cNvSpPr>
            <a:spLocks noGrp="1"/>
          </p:cNvSpPr>
          <p:nvPr>
            <p:ph idx="1"/>
          </p:nvPr>
        </p:nvSpPr>
        <p:spPr>
          <a:xfrm>
            <a:off x="652096" y="2771025"/>
            <a:ext cx="7886700" cy="3873443"/>
          </a:xfrm>
        </p:spPr>
        <p:txBody>
          <a:bodyPr>
            <a:normAutofit fontScale="70000" lnSpcReduction="20000"/>
          </a:bodyPr>
          <a:lstStyle/>
          <a:p>
            <a:endParaRPr lang="en-US" dirty="0"/>
          </a:p>
          <a:p>
            <a:endParaRPr lang="en-US" dirty="0"/>
          </a:p>
          <a:p>
            <a:pPr marL="0" indent="0">
              <a:buNone/>
            </a:pPr>
            <a:r>
              <a:rPr lang="en-US" sz="3400" dirty="0"/>
              <a:t>Two stage process.</a:t>
            </a:r>
          </a:p>
          <a:p>
            <a:pPr marL="0" indent="0">
              <a:buNone/>
            </a:pPr>
            <a:r>
              <a:rPr lang="en-US" sz="3400" b="1" dirty="0"/>
              <a:t>Stage 2: Inference</a:t>
            </a:r>
            <a:r>
              <a:rPr lang="en-US" sz="3400" dirty="0"/>
              <a:t>: The system does its job (translate text, label images). Input is fed on the right. Each “neuron” reads input, computes, and creates an output. The computation is controlled by “weights” on in-arrows.  This is somewhat modeled on how the brain works.</a:t>
            </a:r>
          </a:p>
          <a:p>
            <a:pPr marL="0" indent="0">
              <a:buNone/>
            </a:pPr>
            <a:r>
              <a:rPr lang="en-US" sz="3400" b="1" dirty="0"/>
              <a:t>Stage 1: Training</a:t>
            </a:r>
            <a:r>
              <a:rPr lang="en-US" sz="3400" dirty="0"/>
              <a:t>: The system is trained from a corpus of examples (bitexts, hand-labelled images.) Training consists in setting the weights. Does not at all resemble how the brain learns.</a:t>
            </a:r>
          </a:p>
        </p:txBody>
      </p:sp>
      <p:pic>
        <p:nvPicPr>
          <p:cNvPr id="9" name="Picture 8" descr="Diagram&#10;&#10;Description automatically generated">
            <a:extLst>
              <a:ext uri="{FF2B5EF4-FFF2-40B4-BE49-F238E27FC236}">
                <a16:creationId xmlns:a16="http://schemas.microsoft.com/office/drawing/2014/main" id="{6804751A-D544-47B6-9490-4A3A1431349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352800" y="1753593"/>
            <a:ext cx="4782185" cy="2034864"/>
          </a:xfrm>
          <a:prstGeom prst="rect">
            <a:avLst/>
          </a:prstGeom>
        </p:spPr>
      </p:pic>
    </p:spTree>
    <p:extLst>
      <p:ext uri="{BB962C8B-B14F-4D97-AF65-F5344CB8AC3E}">
        <p14:creationId xmlns:p14="http://schemas.microsoft.com/office/powerpoint/2010/main" val="12858608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3BDBB-3E6E-4E6C-B218-0A7D6510C8DE}"/>
              </a:ext>
            </a:extLst>
          </p:cNvPr>
          <p:cNvSpPr>
            <a:spLocks noGrp="1"/>
          </p:cNvSpPr>
          <p:nvPr>
            <p:ph type="title"/>
          </p:nvPr>
        </p:nvSpPr>
        <p:spPr/>
        <p:txBody>
          <a:bodyPr>
            <a:normAutofit fontScale="90000"/>
          </a:bodyPr>
          <a:lstStyle/>
          <a:p>
            <a:r>
              <a:rPr lang="en-US" dirty="0"/>
              <a:t>Deep learning mathematically:</a:t>
            </a:r>
            <a:br>
              <a:rPr lang="en-US" dirty="0"/>
            </a:br>
            <a:r>
              <a:rPr lang="en-US" dirty="0"/>
              <a:t>Inference</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38E2FD1-672F-4BCB-B189-71BACE88D5E8}"/>
                  </a:ext>
                </a:extLst>
              </p:cNvPr>
              <p:cNvSpPr>
                <a:spLocks noGrp="1"/>
              </p:cNvSpPr>
              <p:nvPr>
                <p:ph idx="1"/>
              </p:nvPr>
            </p:nvSpPr>
            <p:spPr/>
            <p:txBody>
              <a:bodyPr/>
              <a:lstStyle/>
              <a:p>
                <a:pPr marL="0" indent="0">
                  <a:buNone/>
                </a:pPr>
                <a:r>
                  <a:rPr lang="en-US" b="1" dirty="0"/>
                  <a:t>Inference. </a:t>
                </a:r>
              </a:p>
              <a:p>
                <a:pPr marL="0" indent="0">
                  <a:buNone/>
                </a:pPr>
                <a:r>
                  <a:rPr lang="en-US" dirty="0"/>
                  <a:t>Vector of weights </a:t>
                </a:r>
                <a14:m>
                  <m:oMath xmlns:m="http://schemas.openxmlformats.org/officeDocument/2006/math">
                    <m:acc>
                      <m:accPr>
                        <m:chr m:val="⃗"/>
                        <m:ctrlPr>
                          <a:rPr lang="en-US" i="1" smtClean="0">
                            <a:latin typeface="Cambria Math" panose="02040503050406030204" pitchFamily="18" charset="0"/>
                          </a:rPr>
                        </m:ctrlPr>
                      </m:accPr>
                      <m:e>
                        <m:r>
                          <a:rPr lang="en-US" b="0" i="1" smtClean="0">
                            <a:latin typeface="Cambria Math" panose="02040503050406030204" pitchFamily="18" charset="0"/>
                          </a:rPr>
                          <m:t>𝑤</m:t>
                        </m:r>
                      </m:e>
                    </m:acc>
                    <m:r>
                      <a:rPr lang="en-US" i="1" smtClean="0">
                        <a:latin typeface="Cambria Math" panose="02040503050406030204" pitchFamily="18" charset="0"/>
                        <a:ea typeface="Cambria Math" panose="02040503050406030204" pitchFamily="18" charset="0"/>
                      </a:rPr>
                      <m:t>∈</m:t>
                    </m:r>
                    <m:sSup>
                      <m:sSupPr>
                        <m:ctrlPr>
                          <a:rPr lang="en-US"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𝑅</m:t>
                        </m:r>
                      </m:e>
                      <m:sup>
                        <m:r>
                          <a:rPr lang="en-US" b="0" i="1" smtClean="0">
                            <a:latin typeface="Cambria Math" panose="02040503050406030204" pitchFamily="18" charset="0"/>
                            <a:ea typeface="Cambria Math" panose="02040503050406030204" pitchFamily="18" charset="0"/>
                          </a:rPr>
                          <m:t>𝑛</m:t>
                        </m:r>
                      </m:sup>
                    </m:sSup>
                  </m:oMath>
                </a14:m>
                <a:r>
                  <a:rPr lang="en-US" dirty="0"/>
                  <a:t>.</a:t>
                </a:r>
              </a:p>
              <a:p>
                <a:pPr marL="0" indent="0">
                  <a:buNone/>
                </a:pPr>
                <a:r>
                  <a:rPr lang="en-US" dirty="0"/>
                  <a:t>Function </a:t>
                </a:r>
                <a14:m>
                  <m:oMath xmlns:m="http://schemas.openxmlformats.org/officeDocument/2006/math">
                    <m:r>
                      <a:rPr lang="en-US" b="0" i="1" smtClean="0">
                        <a:latin typeface="Cambria Math" panose="02040503050406030204" pitchFamily="18" charset="0"/>
                      </a:rPr>
                      <m:t>𝑓</m:t>
                    </m:r>
                    <m:d>
                      <m:dPr>
                        <m:ctrlPr>
                          <a:rPr lang="en-US" b="0" i="1" smtClean="0">
                            <a:latin typeface="Cambria Math" panose="02040503050406030204" pitchFamily="18" charset="0"/>
                          </a:rPr>
                        </m:ctrlPr>
                      </m:d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𝑥</m:t>
                            </m:r>
                          </m:e>
                        </m:acc>
                        <m:r>
                          <a:rPr lang="en-US" b="0" i="1" smtClean="0">
                            <a:latin typeface="Cambria Math" panose="02040503050406030204" pitchFamily="18" charset="0"/>
                          </a:rPr>
                          <m:t>,</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𝑤</m:t>
                            </m:r>
                          </m:e>
                        </m:acc>
                      </m:e>
                    </m:d>
                  </m:oMath>
                </a14:m>
                <a:r>
                  <a:rPr lang="en-US" dirty="0"/>
                  <a:t> maps problem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𝑥</m:t>
                        </m:r>
                      </m:e>
                    </m:acc>
                  </m:oMath>
                </a14:m>
                <a:r>
                  <a:rPr lang="en-US" dirty="0"/>
                  <a:t> to the answer.</a:t>
                </a:r>
              </a:p>
              <a:p>
                <a:pPr marL="0" indent="0">
                  <a:buNone/>
                </a:pPr>
                <a14:m>
                  <m:oMath xmlns:m="http://schemas.openxmlformats.org/officeDocument/2006/math">
                    <m:r>
                      <a:rPr lang="en-US" b="0" i="1" smtClean="0">
                        <a:latin typeface="Cambria Math" panose="02040503050406030204" pitchFamily="18" charset="0"/>
                      </a:rPr>
                      <m:t>𝑓</m:t>
                    </m:r>
                  </m:oMath>
                </a14:m>
                <a:r>
                  <a:rPr lang="en-US" dirty="0"/>
                  <a:t> is continuous and piecewise differentiable as a function of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𝑤</m:t>
                        </m:r>
                      </m:e>
                    </m:acc>
                  </m:oMath>
                </a14:m>
                <a:r>
                  <a:rPr lang="en-US" dirty="0"/>
                  <a:t>.</a:t>
                </a:r>
              </a:p>
              <a:p>
                <a:pPr marL="0" indent="0">
                  <a:buNone/>
                </a:pPr>
                <a:r>
                  <a:rPr lang="en-US" dirty="0"/>
                  <a:t> </a:t>
                </a:r>
              </a:p>
            </p:txBody>
          </p:sp>
        </mc:Choice>
        <mc:Fallback xmlns="">
          <p:sp>
            <p:nvSpPr>
              <p:cNvPr id="3" name="Content Placeholder 2">
                <a:extLst>
                  <a:ext uri="{FF2B5EF4-FFF2-40B4-BE49-F238E27FC236}">
                    <a16:creationId xmlns:a16="http://schemas.microsoft.com/office/drawing/2014/main" id="{238E2FD1-672F-4BCB-B189-71BACE88D5E8}"/>
                  </a:ext>
                </a:extLst>
              </p:cNvPr>
              <p:cNvSpPr>
                <a:spLocks noGrp="1" noRot="1" noChangeAspect="1" noMove="1" noResize="1" noEditPoints="1" noAdjustHandles="1" noChangeArrowheads="1" noChangeShapeType="1" noTextEdit="1"/>
              </p:cNvSpPr>
              <p:nvPr>
                <p:ph idx="1"/>
              </p:nvPr>
            </p:nvSpPr>
            <p:spPr>
              <a:blipFill>
                <a:blip r:embed="rId2"/>
                <a:stretch>
                  <a:fillRect l="-1852" t="-1752" r="-2370"/>
                </a:stretch>
              </a:blipFill>
            </p:spPr>
            <p:txBody>
              <a:bodyPr/>
              <a:lstStyle/>
              <a:p>
                <a:r>
                  <a:rPr lang="en-US">
                    <a:noFill/>
                  </a:rPr>
                  <a:t> </a:t>
                </a:r>
              </a:p>
            </p:txBody>
          </p:sp>
        </mc:Fallback>
      </mc:AlternateContent>
    </p:spTree>
    <p:extLst>
      <p:ext uri="{BB962C8B-B14F-4D97-AF65-F5344CB8AC3E}">
        <p14:creationId xmlns:p14="http://schemas.microsoft.com/office/powerpoint/2010/main" val="11719641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7ADB3-9B06-4F8F-A520-37516816778B}"/>
              </a:ext>
            </a:extLst>
          </p:cNvPr>
          <p:cNvSpPr>
            <a:spLocks noGrp="1"/>
          </p:cNvSpPr>
          <p:nvPr>
            <p:ph type="title"/>
          </p:nvPr>
        </p:nvSpPr>
        <p:spPr/>
        <p:txBody>
          <a:bodyPr>
            <a:normAutofit fontScale="90000"/>
          </a:bodyPr>
          <a:lstStyle/>
          <a:p>
            <a:r>
              <a:rPr lang="en-US" dirty="0"/>
              <a:t>Deep learning mathematically: Training</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087A5F4-1E6B-479D-B017-48FED095266F}"/>
                  </a:ext>
                </a:extLst>
              </p:cNvPr>
              <p:cNvSpPr>
                <a:spLocks noGrp="1"/>
              </p:cNvSpPr>
              <p:nvPr>
                <p:ph idx="1"/>
              </p:nvPr>
            </p:nvSpPr>
            <p:spPr/>
            <p:txBody>
              <a:bodyPr/>
              <a:lstStyle/>
              <a:p>
                <a:pPr marL="0" indent="0">
                  <a:buNone/>
                </a:pPr>
                <a:r>
                  <a:rPr lang="en-US" dirty="0"/>
                  <a:t>Training set T (collection of problems and answers)</a:t>
                </a:r>
              </a:p>
              <a:p>
                <a:pPr marL="0" indent="0">
                  <a:buNone/>
                </a:pPr>
                <a:r>
                  <a:rPr lang="en-US" dirty="0"/>
                  <a:t>Cost function</a:t>
                </a:r>
                <a14:m>
                  <m:oMath xmlns:m="http://schemas.openxmlformats.org/officeDocument/2006/math">
                    <m:r>
                      <a:rPr lang="en-US" b="0" i="1" smtClean="0">
                        <a:latin typeface="Cambria Math" panose="02040503050406030204" pitchFamily="18" charset="0"/>
                      </a:rPr>
                      <m:t> </m:t>
                    </m:r>
                    <m:r>
                      <a:rPr lang="en-US" b="0" i="1" smtClean="0">
                        <a:latin typeface="Cambria Math" panose="02040503050406030204" pitchFamily="18" charset="0"/>
                      </a:rPr>
                      <m:t>𝐶</m:t>
                    </m:r>
                    <m:d>
                      <m:dPr>
                        <m:ctrlPr>
                          <a:rPr lang="en-US" b="0" i="1" smtClean="0">
                            <a:latin typeface="Cambria Math" panose="02040503050406030204" pitchFamily="18" charset="0"/>
                          </a:rPr>
                        </m:ctrlPr>
                      </m:d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𝑦</m:t>
                            </m:r>
                          </m:e>
                        </m:acc>
                        <m:r>
                          <a:rPr lang="en-US" b="0" i="1" smtClean="0">
                            <a:latin typeface="Cambria Math" panose="02040503050406030204" pitchFamily="18" charset="0"/>
                          </a:rPr>
                          <m:t>,</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𝑧</m:t>
                            </m:r>
                          </m:e>
                        </m:acc>
                      </m:e>
                    </m:d>
                  </m:oMath>
                </a14:m>
                <a:r>
                  <a:rPr lang="en-US" dirty="0"/>
                  <a:t>: If the desired answer is </a:t>
                </a:r>
                <a14:m>
                  <m:oMath xmlns:m="http://schemas.openxmlformats.org/officeDocument/2006/math">
                    <m:acc>
                      <m:accPr>
                        <m:chr m:val="⃗"/>
                        <m:ctrlPr>
                          <a:rPr lang="en-US" i="1" smtClean="0">
                            <a:latin typeface="Cambria Math" panose="02040503050406030204" pitchFamily="18" charset="0"/>
                          </a:rPr>
                        </m:ctrlPr>
                      </m:accPr>
                      <m:e>
                        <m:r>
                          <a:rPr lang="en-US" b="0" i="1" smtClean="0">
                            <a:latin typeface="Cambria Math" panose="02040503050406030204" pitchFamily="18" charset="0"/>
                          </a:rPr>
                          <m:t>𝑦</m:t>
                        </m:r>
                      </m:e>
                    </m:acc>
                  </m:oMath>
                </a14:m>
                <a:r>
                  <a:rPr lang="en-US" dirty="0"/>
                  <a:t>,</a:t>
                </a:r>
              </a:p>
              <a:p>
                <a:pPr marL="0" indent="0">
                  <a:buNone/>
                </a:pPr>
                <a:r>
                  <a:rPr lang="en-US" dirty="0"/>
                  <a:t>how bad an answer is </a:t>
                </a:r>
                <a14:m>
                  <m:oMath xmlns:m="http://schemas.openxmlformats.org/officeDocument/2006/math">
                    <m:acc>
                      <m:accPr>
                        <m:chr m:val="⃗"/>
                        <m:ctrlPr>
                          <a:rPr lang="en-US" i="1" smtClean="0">
                            <a:latin typeface="Cambria Math" panose="02040503050406030204" pitchFamily="18" charset="0"/>
                          </a:rPr>
                        </m:ctrlPr>
                      </m:accPr>
                      <m:e>
                        <m:r>
                          <a:rPr lang="en-US" b="0" i="1" smtClean="0">
                            <a:latin typeface="Cambria Math" panose="02040503050406030204" pitchFamily="18" charset="0"/>
                          </a:rPr>
                          <m:t>𝑧</m:t>
                        </m:r>
                      </m:e>
                    </m:acc>
                  </m:oMath>
                </a14:m>
                <a:r>
                  <a:rPr lang="en-US" dirty="0"/>
                  <a:t>?</a:t>
                </a:r>
              </a:p>
              <a:p>
                <a:pPr marL="0" indent="0">
                  <a:buNone/>
                </a:pPr>
                <a:r>
                  <a:rPr lang="en-US" dirty="0"/>
                  <a:t>Training:</a:t>
                </a:r>
              </a:p>
              <a:p>
                <a:pPr marL="0" indent="0">
                  <a:buNone/>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𝑎𝑟𝑔𝑚𝑖𝑛</m:t>
                          </m:r>
                        </m:e>
                        <m:sub>
                          <m:acc>
                            <m:accPr>
                              <m:chr m:val="⃗"/>
                              <m:ctrlPr>
                                <a:rPr lang="en-US" i="1" smtClean="0">
                                  <a:latin typeface="Cambria Math" panose="02040503050406030204" pitchFamily="18" charset="0"/>
                                </a:rPr>
                              </m:ctrlPr>
                            </m:accPr>
                            <m:e>
                              <m:r>
                                <a:rPr lang="en-US" b="0" i="1" smtClean="0">
                                  <a:latin typeface="Cambria Math" panose="02040503050406030204" pitchFamily="18" charset="0"/>
                                </a:rPr>
                                <m:t>𝑤</m:t>
                              </m:r>
                            </m:e>
                          </m:acc>
                        </m:sub>
                      </m:sSub>
                      <m:nary>
                        <m:naryPr>
                          <m:chr m:val="∑"/>
                          <m:supHide m:val="on"/>
                          <m:ctrlPr>
                            <a:rPr lang="en-US" i="1" smtClean="0">
                              <a:latin typeface="Cambria Math" panose="02040503050406030204" pitchFamily="18" charset="0"/>
                            </a:rPr>
                          </m:ctrlPr>
                        </m:naryPr>
                        <m:sub>
                          <m:r>
                            <m:rPr>
                              <m:brk m:alnAt="7"/>
                            </m:rPr>
                            <a:rPr lang="en-US" b="0" i="1" smtClean="0">
                              <a:latin typeface="Cambria Math" panose="02040503050406030204" pitchFamily="18" charset="0"/>
                            </a:rPr>
                            <m:t>&lt;</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𝑥</m:t>
                              </m:r>
                            </m:e>
                          </m:acc>
                          <m:r>
                            <a:rPr lang="en-US" b="0" i="1" smtClean="0">
                              <a:latin typeface="Cambria Math" panose="02040503050406030204" pitchFamily="18" charset="0"/>
                            </a:rPr>
                            <m:t>,</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𝑦</m:t>
                              </m:r>
                            </m:e>
                          </m:acc>
                          <m:r>
                            <a:rPr lang="en-US" b="0" i="1" smtClean="0">
                              <a:latin typeface="Cambria Math" panose="02040503050406030204" pitchFamily="18" charset="0"/>
                            </a:rPr>
                            <m:t>&gt;</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𝑇</m:t>
                          </m:r>
                        </m:sub>
                        <m:sup/>
                        <m:e>
                          <m:r>
                            <a:rPr lang="en-US" b="0" i="1" smtClean="0">
                              <a:latin typeface="Cambria Math" panose="02040503050406030204" pitchFamily="18" charset="0"/>
                            </a:rPr>
                            <m:t>𝐶</m:t>
                          </m:r>
                          <m:r>
                            <a:rPr lang="en-US" b="0" i="1" smtClean="0">
                              <a:latin typeface="Cambria Math" panose="02040503050406030204" pitchFamily="18" charset="0"/>
                            </a:rPr>
                            <m:t>(</m:t>
                          </m:r>
                          <m:acc>
                            <m:accPr>
                              <m:chr m:val="⃗"/>
                              <m:ctrlPr>
                                <a:rPr lang="en-US" i="1">
                                  <a:latin typeface="Cambria Math" panose="02040503050406030204" pitchFamily="18" charset="0"/>
                                </a:rPr>
                              </m:ctrlPr>
                            </m:accPr>
                            <m:e>
                              <m:r>
                                <a:rPr lang="en-US" i="1">
                                  <a:latin typeface="Cambria Math" panose="02040503050406030204" pitchFamily="18" charset="0"/>
                                </a:rPr>
                                <m:t>𝑦</m:t>
                              </m:r>
                            </m:e>
                          </m:acc>
                          <m:r>
                            <a:rPr lang="en-US" b="0" i="1" smtClean="0">
                              <a:latin typeface="Cambria Math" panose="02040503050406030204" pitchFamily="18" charset="0"/>
                            </a:rPr>
                            <m:t>,</m:t>
                          </m:r>
                          <m:r>
                            <a:rPr lang="en-US" b="0" i="1" smtClean="0">
                              <a:latin typeface="Cambria Math" panose="02040503050406030204" pitchFamily="18" charset="0"/>
                            </a:rPr>
                            <m:t>𝑓</m:t>
                          </m:r>
                          <m:d>
                            <m:dPr>
                              <m:ctrlPr>
                                <a:rPr lang="en-US" b="0" i="1" smtClean="0">
                                  <a:latin typeface="Cambria Math" panose="02040503050406030204" pitchFamily="18" charset="0"/>
                                </a:rPr>
                              </m:ctrlPr>
                            </m:d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𝑥</m:t>
                                  </m:r>
                                </m:e>
                              </m:acc>
                              <m:r>
                                <a:rPr lang="en-US" b="0" i="1" smtClean="0">
                                  <a:latin typeface="Cambria Math" panose="02040503050406030204" pitchFamily="18" charset="0"/>
                                </a:rPr>
                                <m:t>,</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𝑤</m:t>
                                  </m:r>
                                </m:e>
                              </m:acc>
                            </m:e>
                          </m:d>
                          <m:r>
                            <a:rPr lang="en-US" b="0" i="1" smtClean="0">
                              <a:latin typeface="Cambria Math" panose="02040503050406030204" pitchFamily="18" charset="0"/>
                            </a:rPr>
                            <m:t>)</m:t>
                          </m:r>
                        </m:e>
                      </m:nary>
                    </m:oMath>
                  </m:oMathPara>
                </a14:m>
                <a:endParaRPr lang="en-US" dirty="0"/>
              </a:p>
            </p:txBody>
          </p:sp>
        </mc:Choice>
        <mc:Fallback xmlns="">
          <p:sp>
            <p:nvSpPr>
              <p:cNvPr id="3" name="Content Placeholder 2">
                <a:extLst>
                  <a:ext uri="{FF2B5EF4-FFF2-40B4-BE49-F238E27FC236}">
                    <a16:creationId xmlns:a16="http://schemas.microsoft.com/office/drawing/2014/main" id="{9087A5F4-1E6B-479D-B017-48FED095266F}"/>
                  </a:ext>
                </a:extLst>
              </p:cNvPr>
              <p:cNvSpPr>
                <a:spLocks noGrp="1" noRot="1" noChangeAspect="1" noMove="1" noResize="1" noEditPoints="1" noAdjustHandles="1" noChangeArrowheads="1" noChangeShapeType="1" noTextEdit="1"/>
              </p:cNvSpPr>
              <p:nvPr>
                <p:ph idx="1"/>
              </p:nvPr>
            </p:nvSpPr>
            <p:spPr>
              <a:blipFill>
                <a:blip r:embed="rId2"/>
                <a:stretch>
                  <a:fillRect l="-1852" t="-1752" r="-296"/>
                </a:stretch>
              </a:blipFill>
            </p:spPr>
            <p:txBody>
              <a:bodyPr/>
              <a:lstStyle/>
              <a:p>
                <a:r>
                  <a:rPr lang="en-US">
                    <a:noFill/>
                  </a:rPr>
                  <a:t> </a:t>
                </a:r>
              </a:p>
            </p:txBody>
          </p:sp>
        </mc:Fallback>
      </mc:AlternateContent>
    </p:spTree>
    <p:extLst>
      <p:ext uri="{BB962C8B-B14F-4D97-AF65-F5344CB8AC3E}">
        <p14:creationId xmlns:p14="http://schemas.microsoft.com/office/powerpoint/2010/main" val="7249668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523E7-0139-4772-B35E-4BE708A82431}"/>
              </a:ext>
            </a:extLst>
          </p:cNvPr>
          <p:cNvSpPr>
            <a:spLocks noGrp="1"/>
          </p:cNvSpPr>
          <p:nvPr>
            <p:ph type="title"/>
          </p:nvPr>
        </p:nvSpPr>
        <p:spPr/>
        <p:txBody>
          <a:bodyPr/>
          <a:lstStyle/>
          <a:p>
            <a:r>
              <a:rPr lang="en-US" dirty="0"/>
              <a:t>Deep learning impact on AI</a:t>
            </a:r>
          </a:p>
        </p:txBody>
      </p:sp>
      <p:sp>
        <p:nvSpPr>
          <p:cNvPr id="3" name="Content Placeholder 2">
            <a:extLst>
              <a:ext uri="{FF2B5EF4-FFF2-40B4-BE49-F238E27FC236}">
                <a16:creationId xmlns:a16="http://schemas.microsoft.com/office/drawing/2014/main" id="{BA49121D-8463-4116-9D74-3BEB363EEAF0}"/>
              </a:ext>
            </a:extLst>
          </p:cNvPr>
          <p:cNvSpPr>
            <a:spLocks noGrp="1"/>
          </p:cNvSpPr>
          <p:nvPr>
            <p:ph idx="1"/>
          </p:nvPr>
        </p:nvSpPr>
        <p:spPr/>
        <p:txBody>
          <a:bodyPr/>
          <a:lstStyle/>
          <a:p>
            <a:r>
              <a:rPr lang="en-US" dirty="0"/>
              <a:t>Completely dominant in vision</a:t>
            </a:r>
          </a:p>
          <a:p>
            <a:r>
              <a:rPr lang="en-US" dirty="0"/>
              <a:t>Dominant in natural language applications</a:t>
            </a:r>
          </a:p>
          <a:p>
            <a:r>
              <a:rPr lang="en-US" dirty="0"/>
              <a:t>Combined with reinforcement learning in games and robotics.</a:t>
            </a:r>
          </a:p>
        </p:txBody>
      </p:sp>
    </p:spTree>
    <p:extLst>
      <p:ext uri="{BB962C8B-B14F-4D97-AF65-F5344CB8AC3E}">
        <p14:creationId xmlns:p14="http://schemas.microsoft.com/office/powerpoint/2010/main" val="296402010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980D8-7EBB-4B34-9C34-0FC009980DB6}"/>
              </a:ext>
            </a:extLst>
          </p:cNvPr>
          <p:cNvSpPr>
            <a:spLocks noGrp="1"/>
          </p:cNvSpPr>
          <p:nvPr>
            <p:ph type="title"/>
          </p:nvPr>
        </p:nvSpPr>
        <p:spPr/>
        <p:txBody>
          <a:bodyPr/>
          <a:lstStyle/>
          <a:p>
            <a:r>
              <a:rPr lang="en-US" dirty="0"/>
              <a:t>Limitations of Deep Learning</a:t>
            </a:r>
          </a:p>
        </p:txBody>
      </p:sp>
      <p:sp>
        <p:nvSpPr>
          <p:cNvPr id="3" name="Content Placeholder 2">
            <a:extLst>
              <a:ext uri="{FF2B5EF4-FFF2-40B4-BE49-F238E27FC236}">
                <a16:creationId xmlns:a16="http://schemas.microsoft.com/office/drawing/2014/main" id="{D7737BDC-E651-4C5A-BBBA-23FBA5B12C82}"/>
              </a:ext>
            </a:extLst>
          </p:cNvPr>
          <p:cNvSpPr>
            <a:spLocks noGrp="1"/>
          </p:cNvSpPr>
          <p:nvPr>
            <p:ph idx="1"/>
          </p:nvPr>
        </p:nvSpPr>
        <p:spPr/>
        <p:txBody>
          <a:bodyPr>
            <a:normAutofit fontScale="92500" lnSpcReduction="20000"/>
          </a:bodyPr>
          <a:lstStyle/>
          <a:p>
            <a:r>
              <a:rPr lang="en-US" dirty="0"/>
              <a:t>Data greedy.</a:t>
            </a:r>
          </a:p>
          <a:p>
            <a:r>
              <a:rPr lang="en-US" dirty="0"/>
              <a:t>Brittle. Vulnerable to adversarial examples.</a:t>
            </a:r>
          </a:p>
          <a:p>
            <a:r>
              <a:rPr lang="en-US" dirty="0"/>
              <a:t>Hard to incorporate domain knowledge.</a:t>
            </a:r>
          </a:p>
          <a:p>
            <a:r>
              <a:rPr lang="en-US" dirty="0"/>
              <a:t>Focuses on unimportant feature; e.g. texture rather than shape in computer vision.</a:t>
            </a:r>
          </a:p>
          <a:p>
            <a:r>
              <a:rPr lang="en-US" dirty="0"/>
              <a:t>Fails to generalize. A self-driving car trained in one city may not work in another.</a:t>
            </a:r>
          </a:p>
          <a:p>
            <a:r>
              <a:rPr lang="en-US" dirty="0"/>
              <a:t>Opaque. Results cannot be explained.</a:t>
            </a:r>
          </a:p>
          <a:p>
            <a:r>
              <a:rPr lang="en-US" dirty="0"/>
              <a:t>Cannot be debugged. All you can do is change the training set or the architecture.</a:t>
            </a:r>
          </a:p>
        </p:txBody>
      </p:sp>
    </p:spTree>
    <p:extLst>
      <p:ext uri="{BB962C8B-B14F-4D97-AF65-F5344CB8AC3E}">
        <p14:creationId xmlns:p14="http://schemas.microsoft.com/office/powerpoint/2010/main" val="35155509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D85C0-8AF9-4B7A-AF10-1B9E361B811F}"/>
              </a:ext>
            </a:extLst>
          </p:cNvPr>
          <p:cNvSpPr>
            <a:spLocks noGrp="1"/>
          </p:cNvSpPr>
          <p:nvPr>
            <p:ph type="title"/>
          </p:nvPr>
        </p:nvSpPr>
        <p:spPr/>
        <p:txBody>
          <a:bodyPr/>
          <a:lstStyle/>
          <a:p>
            <a:r>
              <a:rPr lang="en-US" dirty="0"/>
              <a:t>Hard to predict its power</a:t>
            </a:r>
          </a:p>
        </p:txBody>
      </p:sp>
      <p:sp>
        <p:nvSpPr>
          <p:cNvPr id="3" name="Content Placeholder 2">
            <a:extLst>
              <a:ext uri="{FF2B5EF4-FFF2-40B4-BE49-F238E27FC236}">
                <a16:creationId xmlns:a16="http://schemas.microsoft.com/office/drawing/2014/main" id="{3059751A-474A-468E-93BB-87BB9AAE2867}"/>
              </a:ext>
            </a:extLst>
          </p:cNvPr>
          <p:cNvSpPr>
            <a:spLocks noGrp="1"/>
          </p:cNvSpPr>
          <p:nvPr>
            <p:ph idx="1"/>
          </p:nvPr>
        </p:nvSpPr>
        <p:spPr/>
        <p:txBody>
          <a:bodyPr/>
          <a:lstStyle/>
          <a:p>
            <a:r>
              <a:rPr lang="en-US" dirty="0"/>
              <a:t>Large language models (GPT-3 etc.) have surprising successes and surprising failure.</a:t>
            </a:r>
          </a:p>
          <a:p>
            <a:r>
              <a:rPr lang="en-US" dirty="0"/>
              <a:t>Vision systems work well with identifying categories from pictures. Much less well with identifying events from videos.</a:t>
            </a:r>
          </a:p>
        </p:txBody>
      </p:sp>
    </p:spTree>
    <p:extLst>
      <p:ext uri="{BB962C8B-B14F-4D97-AF65-F5344CB8AC3E}">
        <p14:creationId xmlns:p14="http://schemas.microsoft.com/office/powerpoint/2010/main" val="223151207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67C6F-411A-4F3A-BF86-E0A2F4E929D1}"/>
              </a:ext>
            </a:extLst>
          </p:cNvPr>
          <p:cNvSpPr>
            <a:spLocks noGrp="1"/>
          </p:cNvSpPr>
          <p:nvPr>
            <p:ph type="title"/>
          </p:nvPr>
        </p:nvSpPr>
        <p:spPr/>
        <p:txBody>
          <a:bodyPr>
            <a:normAutofit fontScale="90000"/>
          </a:bodyPr>
          <a:lstStyle/>
          <a:p>
            <a:r>
              <a:rPr lang="en-US" dirty="0"/>
              <a:t>Impact of Deep Learning </a:t>
            </a:r>
            <a:br>
              <a:rPr lang="en-US" dirty="0"/>
            </a:br>
            <a:r>
              <a:rPr lang="en-US" dirty="0"/>
              <a:t>on Natural Science</a:t>
            </a:r>
          </a:p>
        </p:txBody>
      </p:sp>
      <p:sp>
        <p:nvSpPr>
          <p:cNvPr id="3" name="Content Placeholder 2">
            <a:extLst>
              <a:ext uri="{FF2B5EF4-FFF2-40B4-BE49-F238E27FC236}">
                <a16:creationId xmlns:a16="http://schemas.microsoft.com/office/drawing/2014/main" id="{88E2F24E-F753-4EAD-A245-C180D19823FF}"/>
              </a:ext>
            </a:extLst>
          </p:cNvPr>
          <p:cNvSpPr>
            <a:spLocks noGrp="1"/>
          </p:cNvSpPr>
          <p:nvPr>
            <p:ph idx="1"/>
          </p:nvPr>
        </p:nvSpPr>
        <p:spPr/>
        <p:txBody>
          <a:bodyPr/>
          <a:lstStyle/>
          <a:p>
            <a:pPr marL="0" indent="0">
              <a:buNone/>
            </a:pPr>
            <a:r>
              <a:rPr lang="en-US" dirty="0"/>
              <a:t>Many useful applications on problems of scientific interest: </a:t>
            </a:r>
          </a:p>
          <a:p>
            <a:pPr marL="0" indent="0">
              <a:buNone/>
            </a:pPr>
            <a:r>
              <a:rPr lang="en-US" dirty="0"/>
              <a:t>Statistical physics, particle physics, chemistry, fluid mechanics, biochemistry …</a:t>
            </a:r>
          </a:p>
          <a:p>
            <a:pPr marL="0" indent="0">
              <a:buNone/>
            </a:pPr>
            <a:r>
              <a:rPr lang="en-US" sz="2400" dirty="0"/>
              <a:t>Survey paper: “Machine learning and the physical sciences” </a:t>
            </a:r>
            <a:r>
              <a:rPr lang="en-US" sz="2400" dirty="0" err="1"/>
              <a:t>Carleo</a:t>
            </a:r>
            <a:r>
              <a:rPr lang="en-US" sz="2400" dirty="0"/>
              <a:t>, </a:t>
            </a:r>
            <a:r>
              <a:rPr lang="en-US" sz="2400" dirty="0" err="1"/>
              <a:t>Cirac</a:t>
            </a:r>
            <a:r>
              <a:rPr lang="en-US" sz="2400" dirty="0"/>
              <a:t>, Cranmer et al. 2019</a:t>
            </a:r>
          </a:p>
          <a:p>
            <a:pPr marL="0" indent="0">
              <a:buNone/>
            </a:pPr>
            <a:endParaRPr lang="en-US" dirty="0"/>
          </a:p>
        </p:txBody>
      </p:sp>
    </p:spTree>
    <p:extLst>
      <p:ext uri="{BB962C8B-B14F-4D97-AF65-F5344CB8AC3E}">
        <p14:creationId xmlns:p14="http://schemas.microsoft.com/office/powerpoint/2010/main" val="42095153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67C6F-411A-4F3A-BF86-E0A2F4E929D1}"/>
              </a:ext>
            </a:extLst>
          </p:cNvPr>
          <p:cNvSpPr>
            <a:spLocks noGrp="1"/>
          </p:cNvSpPr>
          <p:nvPr>
            <p:ph type="title"/>
          </p:nvPr>
        </p:nvSpPr>
        <p:spPr/>
        <p:txBody>
          <a:bodyPr>
            <a:normAutofit/>
          </a:bodyPr>
          <a:lstStyle/>
          <a:p>
            <a:r>
              <a:rPr lang="en-US" dirty="0"/>
              <a:t>A lot of hype</a:t>
            </a:r>
          </a:p>
        </p:txBody>
      </p:sp>
      <p:sp>
        <p:nvSpPr>
          <p:cNvPr id="3" name="Content Placeholder 2">
            <a:extLst>
              <a:ext uri="{FF2B5EF4-FFF2-40B4-BE49-F238E27FC236}">
                <a16:creationId xmlns:a16="http://schemas.microsoft.com/office/drawing/2014/main" id="{88E2F24E-F753-4EAD-A245-C180D19823FF}"/>
              </a:ext>
            </a:extLst>
          </p:cNvPr>
          <p:cNvSpPr>
            <a:spLocks noGrp="1"/>
          </p:cNvSpPr>
          <p:nvPr>
            <p:ph idx="1"/>
          </p:nvPr>
        </p:nvSpPr>
        <p:spPr/>
        <p:txBody>
          <a:bodyPr/>
          <a:lstStyle/>
          <a:p>
            <a:pPr marL="0" indent="0">
              <a:buNone/>
            </a:pPr>
            <a:r>
              <a:rPr lang="en-US" dirty="0"/>
              <a:t>Many large claims that have received a lot of publicity.</a:t>
            </a:r>
          </a:p>
          <a:p>
            <a:pPr marL="0" indent="0">
              <a:buNone/>
            </a:pPr>
            <a:endParaRPr lang="en-US" dirty="0"/>
          </a:p>
        </p:txBody>
      </p:sp>
      <p:pic>
        <p:nvPicPr>
          <p:cNvPr id="5" name="Picture 4" descr="Graphical user interface, text, application&#10;&#10;Description automatically generated">
            <a:extLst>
              <a:ext uri="{FF2B5EF4-FFF2-40B4-BE49-F238E27FC236}">
                <a16:creationId xmlns:a16="http://schemas.microsoft.com/office/drawing/2014/main" id="{F66E9F6E-E677-4CF9-8AE2-D708C39384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3200" y="2296514"/>
            <a:ext cx="4086795" cy="4286848"/>
          </a:xfrm>
          <a:prstGeom prst="rect">
            <a:avLst/>
          </a:prstGeom>
        </p:spPr>
      </p:pic>
    </p:spTree>
    <p:extLst>
      <p:ext uri="{BB962C8B-B14F-4D97-AF65-F5344CB8AC3E}">
        <p14:creationId xmlns:p14="http://schemas.microsoft.com/office/powerpoint/2010/main" val="256502099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719A0-CEE8-44F4-AC59-B5C202F2326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3BE157C-ED82-4781-AB19-D6340035F825}"/>
              </a:ext>
            </a:extLst>
          </p:cNvPr>
          <p:cNvSpPr>
            <a:spLocks noGrp="1"/>
          </p:cNvSpPr>
          <p:nvPr>
            <p:ph idx="1"/>
          </p:nvPr>
        </p:nvSpPr>
        <p:spPr/>
        <p:txBody>
          <a:bodyPr>
            <a:normAutofit fontScale="92500" lnSpcReduction="20000"/>
          </a:bodyPr>
          <a:lstStyle/>
          <a:p>
            <a:endParaRPr lang="en-US" dirty="0"/>
          </a:p>
          <a:p>
            <a:endParaRPr lang="en-US" dirty="0"/>
          </a:p>
          <a:p>
            <a:pPr marL="0" indent="0">
              <a:buNone/>
            </a:pPr>
            <a:endParaRPr lang="en-US" dirty="0"/>
          </a:p>
          <a:p>
            <a:pPr marL="0" indent="0">
              <a:buNone/>
            </a:pPr>
            <a:r>
              <a:rPr lang="en-US" dirty="0"/>
              <a:t>NY Times</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err="1"/>
              <a:t>SciTechDaily</a:t>
            </a:r>
            <a:endParaRPr lang="en-US" dirty="0"/>
          </a:p>
        </p:txBody>
      </p:sp>
      <p:pic>
        <p:nvPicPr>
          <p:cNvPr id="5" name="Picture 4" descr="A picture containing logo&#10;&#10;Description automatically generated">
            <a:extLst>
              <a:ext uri="{FF2B5EF4-FFF2-40B4-BE49-F238E27FC236}">
                <a16:creationId xmlns:a16="http://schemas.microsoft.com/office/drawing/2014/main" id="{DD40C122-A06E-4E42-8741-953E383D6C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5960" y="1636370"/>
            <a:ext cx="7532078" cy="1276237"/>
          </a:xfrm>
          <a:prstGeom prst="rect">
            <a:avLst/>
          </a:prstGeom>
        </p:spPr>
      </p:pic>
      <p:pic>
        <p:nvPicPr>
          <p:cNvPr id="7" name="Picture 6" descr="Text&#10;&#10;Description automatically generated with low confidence">
            <a:extLst>
              <a:ext uri="{FF2B5EF4-FFF2-40B4-BE49-F238E27FC236}">
                <a16:creationId xmlns:a16="http://schemas.microsoft.com/office/drawing/2014/main" id="{E79F67D1-B864-45B0-BCA1-3C049A5512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609" y="3863181"/>
            <a:ext cx="7200781" cy="1276236"/>
          </a:xfrm>
          <a:prstGeom prst="rect">
            <a:avLst/>
          </a:prstGeom>
        </p:spPr>
      </p:pic>
    </p:spTree>
    <p:extLst>
      <p:ext uri="{BB962C8B-B14F-4D97-AF65-F5344CB8AC3E}">
        <p14:creationId xmlns:p14="http://schemas.microsoft.com/office/powerpoint/2010/main" val="391448393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67C6F-411A-4F3A-BF86-E0A2F4E929D1}"/>
              </a:ext>
            </a:extLst>
          </p:cNvPr>
          <p:cNvSpPr>
            <a:spLocks noGrp="1"/>
          </p:cNvSpPr>
          <p:nvPr>
            <p:ph type="title"/>
          </p:nvPr>
        </p:nvSpPr>
        <p:spPr/>
        <p:txBody>
          <a:bodyPr>
            <a:normAutofit fontScale="90000"/>
          </a:bodyPr>
          <a:lstStyle/>
          <a:p>
            <a:r>
              <a:rPr lang="en-US" dirty="0"/>
              <a:t>Impact of Deep Learning </a:t>
            </a:r>
            <a:br>
              <a:rPr lang="en-US" dirty="0"/>
            </a:br>
            <a:r>
              <a:rPr lang="en-US" dirty="0"/>
              <a:t>on Natural Science</a:t>
            </a:r>
          </a:p>
        </p:txBody>
      </p:sp>
      <p:sp>
        <p:nvSpPr>
          <p:cNvPr id="3" name="Content Placeholder 2">
            <a:extLst>
              <a:ext uri="{FF2B5EF4-FFF2-40B4-BE49-F238E27FC236}">
                <a16:creationId xmlns:a16="http://schemas.microsoft.com/office/drawing/2014/main" id="{88E2F24E-F753-4EAD-A245-C180D19823FF}"/>
              </a:ext>
            </a:extLst>
          </p:cNvPr>
          <p:cNvSpPr>
            <a:spLocks noGrp="1"/>
          </p:cNvSpPr>
          <p:nvPr>
            <p:ph idx="1"/>
          </p:nvPr>
        </p:nvSpPr>
        <p:spPr/>
        <p:txBody>
          <a:bodyPr/>
          <a:lstStyle/>
          <a:p>
            <a:pPr marL="0" indent="0">
              <a:buNone/>
            </a:pPr>
            <a:br>
              <a:rPr lang="en-US" dirty="0"/>
            </a:br>
            <a:r>
              <a:rPr lang="en-US" dirty="0"/>
              <a:t>&lt;Significant work&gt; </a:t>
            </a:r>
            <a:r>
              <a:rPr lang="en-US" dirty="0">
                <a:latin typeface="Cambria Math" panose="02040503050406030204" pitchFamily="18" charset="0"/>
                <a:ea typeface="Cambria Math" panose="02040503050406030204" pitchFamily="18" charset="0"/>
              </a:rPr>
              <a:t>∩</a:t>
            </a:r>
            <a:r>
              <a:rPr lang="en-US" dirty="0"/>
              <a:t> &lt;lots of publicity&gt; = </a:t>
            </a:r>
            <a:br>
              <a:rPr lang="en-US" dirty="0"/>
            </a:br>
            <a:r>
              <a:rPr lang="en-US" dirty="0"/>
              <a:t>{protein folding from Deep Mind}</a:t>
            </a:r>
          </a:p>
        </p:txBody>
      </p:sp>
    </p:spTree>
    <p:extLst>
      <p:ext uri="{BB962C8B-B14F-4D97-AF65-F5344CB8AC3E}">
        <p14:creationId xmlns:p14="http://schemas.microsoft.com/office/powerpoint/2010/main" val="214472249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F1913-EFB8-4BA4-9F6D-49803DDBDE33}"/>
              </a:ext>
            </a:extLst>
          </p:cNvPr>
          <p:cNvSpPr>
            <a:spLocks noGrp="1"/>
          </p:cNvSpPr>
          <p:nvPr>
            <p:ph type="title"/>
          </p:nvPr>
        </p:nvSpPr>
        <p:spPr/>
        <p:txBody>
          <a:bodyPr/>
          <a:lstStyle/>
          <a:p>
            <a:r>
              <a:rPr lang="en-US" dirty="0"/>
              <a:t>General rule</a:t>
            </a:r>
          </a:p>
        </p:txBody>
      </p:sp>
      <p:sp>
        <p:nvSpPr>
          <p:cNvPr id="3" name="Content Placeholder 2">
            <a:extLst>
              <a:ext uri="{FF2B5EF4-FFF2-40B4-BE49-F238E27FC236}">
                <a16:creationId xmlns:a16="http://schemas.microsoft.com/office/drawing/2014/main" id="{BEBBEFC2-C5E7-49D1-97FE-1574A0BA0D45}"/>
              </a:ext>
            </a:extLst>
          </p:cNvPr>
          <p:cNvSpPr>
            <a:spLocks noGrp="1"/>
          </p:cNvSpPr>
          <p:nvPr>
            <p:ph idx="1"/>
          </p:nvPr>
        </p:nvSpPr>
        <p:spPr>
          <a:xfrm>
            <a:off x="457200" y="1417638"/>
            <a:ext cx="8229600" cy="5165724"/>
          </a:xfrm>
        </p:spPr>
        <p:txBody>
          <a:bodyPr>
            <a:normAutofit fontScale="92500"/>
          </a:bodyPr>
          <a:lstStyle/>
          <a:p>
            <a:pPr marL="0" indent="0">
              <a:buNone/>
            </a:pPr>
            <a:r>
              <a:rPr lang="en-US" dirty="0"/>
              <a:t>If a scientist has </a:t>
            </a:r>
            <a:r>
              <a:rPr lang="en-US" sz="2600" dirty="0"/>
              <a:t>[not “plans to”] </a:t>
            </a:r>
            <a:r>
              <a:rPr lang="en-US" dirty="0"/>
              <a:t>used ML technology to solve a problem that they want to know the answer to, then that’s probably legit.</a:t>
            </a:r>
          </a:p>
          <a:p>
            <a:pPr marL="0" indent="0">
              <a:buNone/>
            </a:pPr>
            <a:r>
              <a:rPr lang="en-US" dirty="0"/>
              <a:t>Otherwise, you should be skeptical.</a:t>
            </a:r>
          </a:p>
          <a:p>
            <a:pPr marL="0" indent="0">
              <a:buNone/>
            </a:pPr>
            <a:r>
              <a:rPr lang="en-US" dirty="0"/>
              <a:t>In particular, if a scientist claims to have used ML to recreate some famous result,  that’s probably bogus; the more famous, the more bogus.</a:t>
            </a:r>
          </a:p>
          <a:p>
            <a:pPr marL="0" indent="0">
              <a:buNone/>
            </a:pPr>
            <a:r>
              <a:rPr lang="en-US" dirty="0"/>
              <a:t>Also, I have not seen many convincing applications of ML technology to scientific texts (beyond ordinary document search).</a:t>
            </a:r>
          </a:p>
          <a:p>
            <a:pPr marL="0" indent="0">
              <a:buNone/>
            </a:pPr>
            <a:endParaRPr lang="en-US" dirty="0"/>
          </a:p>
        </p:txBody>
      </p:sp>
    </p:spTree>
    <p:extLst>
      <p:ext uri="{BB962C8B-B14F-4D97-AF65-F5344CB8AC3E}">
        <p14:creationId xmlns:p14="http://schemas.microsoft.com/office/powerpoint/2010/main" val="2638425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D662-5D4B-4615-ADDF-DA4B8ABC937A}"/>
              </a:ext>
            </a:extLst>
          </p:cNvPr>
          <p:cNvSpPr>
            <a:spLocks noGrp="1"/>
          </p:cNvSpPr>
          <p:nvPr>
            <p:ph type="title"/>
          </p:nvPr>
        </p:nvSpPr>
        <p:spPr/>
        <p:txBody>
          <a:bodyPr/>
          <a:lstStyle/>
          <a:p>
            <a:r>
              <a:rPr lang="en-US" dirty="0"/>
              <a:t>Limitations of deep learning</a:t>
            </a:r>
          </a:p>
        </p:txBody>
      </p:sp>
      <p:sp>
        <p:nvSpPr>
          <p:cNvPr id="3" name="Content Placeholder 2">
            <a:extLst>
              <a:ext uri="{FF2B5EF4-FFF2-40B4-BE49-F238E27FC236}">
                <a16:creationId xmlns:a16="http://schemas.microsoft.com/office/drawing/2014/main" id="{F09ECF7E-0AF6-4552-AE3D-E6D02424B031}"/>
              </a:ext>
            </a:extLst>
          </p:cNvPr>
          <p:cNvSpPr>
            <a:spLocks noGrp="1"/>
          </p:cNvSpPr>
          <p:nvPr>
            <p:ph idx="1"/>
          </p:nvPr>
        </p:nvSpPr>
        <p:spPr/>
        <p:txBody>
          <a:bodyPr/>
          <a:lstStyle/>
          <a:p>
            <a:r>
              <a:rPr lang="en-US" dirty="0"/>
              <a:t>Throws out (because there is no way to incorporate) practically all scientific knowledge and start from scratch.</a:t>
            </a:r>
          </a:p>
          <a:p>
            <a:pPr lvl="1"/>
            <a:r>
              <a:rPr lang="en-US" dirty="0"/>
              <a:t>The exceptions are things like symmetry relations. The more of those can be built in, the better.</a:t>
            </a:r>
          </a:p>
          <a:p>
            <a:r>
              <a:rPr lang="en-US" dirty="0"/>
              <a:t>The only evaluation is statistical.</a:t>
            </a:r>
          </a:p>
          <a:p>
            <a:r>
              <a:rPr lang="en-US" dirty="0"/>
              <a:t>Hard to know how success on one task predicts success on another.</a:t>
            </a:r>
          </a:p>
        </p:txBody>
      </p:sp>
    </p:spTree>
    <p:extLst>
      <p:ext uri="{BB962C8B-B14F-4D97-AF65-F5344CB8AC3E}">
        <p14:creationId xmlns:p14="http://schemas.microsoft.com/office/powerpoint/2010/main" val="185102980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1559C-A75F-4434-A358-90C3F7AC3C7D}"/>
              </a:ext>
            </a:extLst>
          </p:cNvPr>
          <p:cNvSpPr>
            <a:spLocks noGrp="1"/>
          </p:cNvSpPr>
          <p:nvPr>
            <p:ph type="title"/>
          </p:nvPr>
        </p:nvSpPr>
        <p:spPr/>
        <p:txBody>
          <a:bodyPr/>
          <a:lstStyle/>
          <a:p>
            <a:r>
              <a:rPr lang="en-US" dirty="0"/>
              <a:t>Limitations of deep learning</a:t>
            </a:r>
          </a:p>
        </p:txBody>
      </p:sp>
      <p:sp>
        <p:nvSpPr>
          <p:cNvPr id="3" name="Content Placeholder 2">
            <a:extLst>
              <a:ext uri="{FF2B5EF4-FFF2-40B4-BE49-F238E27FC236}">
                <a16:creationId xmlns:a16="http://schemas.microsoft.com/office/drawing/2014/main" id="{EE00DEF9-1604-4081-9DF8-52D1C8E1873A}"/>
              </a:ext>
            </a:extLst>
          </p:cNvPr>
          <p:cNvSpPr>
            <a:spLocks noGrp="1"/>
          </p:cNvSpPr>
          <p:nvPr>
            <p:ph idx="1"/>
          </p:nvPr>
        </p:nvSpPr>
        <p:spPr/>
        <p:txBody>
          <a:bodyPr>
            <a:normAutofit/>
          </a:bodyPr>
          <a:lstStyle/>
          <a:p>
            <a:pPr marL="0" indent="0">
              <a:buNone/>
            </a:pPr>
            <a:r>
              <a:rPr lang="en-US" dirty="0"/>
              <a:t>Many deep learning physics systems are trained on a synthetic dataset created by a simulator.</a:t>
            </a:r>
          </a:p>
          <a:p>
            <a:pPr marL="0" indent="0">
              <a:buNone/>
            </a:pPr>
            <a:r>
              <a:rPr lang="en-US" dirty="0"/>
              <a:t>Necessarily, these cannot give better results than the  simulator; all they can give is speed-up (not to be sneezed at).</a:t>
            </a:r>
          </a:p>
          <a:p>
            <a:pPr marL="0" indent="0">
              <a:buNone/>
            </a:pPr>
            <a:r>
              <a:rPr lang="en-US" dirty="0"/>
              <a:t>To what extent are these doing more than fancy interpolation?</a:t>
            </a:r>
          </a:p>
        </p:txBody>
      </p:sp>
    </p:spTree>
    <p:extLst>
      <p:ext uri="{BB962C8B-B14F-4D97-AF65-F5344CB8AC3E}">
        <p14:creationId xmlns:p14="http://schemas.microsoft.com/office/powerpoint/2010/main" val="240415788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Hard to predict to what extent DL can help with the problems with simulation.</a:t>
            </a:r>
          </a:p>
        </p:txBody>
      </p:sp>
      <p:sp>
        <p:nvSpPr>
          <p:cNvPr id="3" name="Content Placeholder 2"/>
          <p:cNvSpPr>
            <a:spLocks noGrp="1"/>
          </p:cNvSpPr>
          <p:nvPr>
            <p:ph sz="half" idx="1"/>
          </p:nvPr>
        </p:nvSpPr>
        <p:spPr>
          <a:xfrm>
            <a:off x="427892" y="2133600"/>
            <a:ext cx="4038600" cy="3382963"/>
          </a:xfrm>
        </p:spPr>
        <p:txBody>
          <a:bodyPr>
            <a:normAutofit/>
          </a:bodyPr>
          <a:lstStyle/>
          <a:p>
            <a:r>
              <a:rPr lang="en-US" dirty="0"/>
              <a:t>Finding an appropriate model/idealization</a:t>
            </a:r>
          </a:p>
          <a:p>
            <a:r>
              <a:rPr lang="en-US" dirty="0"/>
              <a:t>Evaluating reliability</a:t>
            </a:r>
          </a:p>
          <a:p>
            <a:r>
              <a:rPr lang="en-US" dirty="0"/>
              <a:t>Easy inference</a:t>
            </a:r>
          </a:p>
          <a:p>
            <a:r>
              <a:rPr lang="en-US" dirty="0"/>
              <a:t>Non-physical information</a:t>
            </a:r>
          </a:p>
        </p:txBody>
      </p:sp>
      <p:sp>
        <p:nvSpPr>
          <p:cNvPr id="4" name="Content Placeholder 3"/>
          <p:cNvSpPr>
            <a:spLocks noGrp="1"/>
          </p:cNvSpPr>
          <p:nvPr>
            <p:ph sz="half" idx="2"/>
          </p:nvPr>
        </p:nvSpPr>
        <p:spPr>
          <a:xfrm>
            <a:off x="4577862" y="2179637"/>
            <a:ext cx="4038600" cy="3382963"/>
          </a:xfrm>
        </p:spPr>
        <p:txBody>
          <a:bodyPr>
            <a:normAutofit/>
          </a:bodyPr>
          <a:lstStyle/>
          <a:p>
            <a:r>
              <a:rPr lang="en-US" dirty="0"/>
              <a:t>Incomplete information</a:t>
            </a:r>
          </a:p>
          <a:p>
            <a:r>
              <a:rPr lang="en-US" dirty="0"/>
              <a:t>Irrelevant information</a:t>
            </a:r>
          </a:p>
          <a:p>
            <a:r>
              <a:rPr lang="en-US" dirty="0"/>
              <a:t>Range of scale</a:t>
            </a:r>
          </a:p>
          <a:p>
            <a:r>
              <a:rPr lang="en-US" dirty="0"/>
              <a:t>Tasks other than prediction</a:t>
            </a:r>
          </a:p>
          <a:p>
            <a:pPr marL="0" indent="0">
              <a:buNone/>
            </a:pPr>
            <a:endParaRPr lang="en-US" dirty="0"/>
          </a:p>
        </p:txBody>
      </p:sp>
    </p:spTree>
    <p:extLst>
      <p:ext uri="{BB962C8B-B14F-4D97-AF65-F5344CB8AC3E}">
        <p14:creationId xmlns:p14="http://schemas.microsoft.com/office/powerpoint/2010/main" val="303865476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3F98C-8556-4B76-90A9-1873C36F906F}"/>
              </a:ext>
            </a:extLst>
          </p:cNvPr>
          <p:cNvSpPr>
            <a:spLocks noGrp="1"/>
          </p:cNvSpPr>
          <p:nvPr>
            <p:ph type="title"/>
          </p:nvPr>
        </p:nvSpPr>
        <p:spPr/>
        <p:txBody>
          <a:bodyPr>
            <a:normAutofit fontScale="90000"/>
          </a:bodyPr>
          <a:lstStyle/>
          <a:p>
            <a:r>
              <a:rPr lang="en-US" dirty="0"/>
              <a:t>Knowledge-based methods</a:t>
            </a:r>
            <a:br>
              <a:rPr lang="en-US" dirty="0"/>
            </a:br>
            <a:r>
              <a:rPr lang="en-US" dirty="0"/>
              <a:t>“Qualitative reasoning”</a:t>
            </a:r>
          </a:p>
        </p:txBody>
      </p:sp>
      <p:sp>
        <p:nvSpPr>
          <p:cNvPr id="3" name="Content Placeholder 2">
            <a:extLst>
              <a:ext uri="{FF2B5EF4-FFF2-40B4-BE49-F238E27FC236}">
                <a16:creationId xmlns:a16="http://schemas.microsoft.com/office/drawing/2014/main" id="{79BFF39E-7877-47DF-A60A-C4C9639F9EA7}"/>
              </a:ext>
            </a:extLst>
          </p:cNvPr>
          <p:cNvSpPr>
            <a:spLocks noGrp="1"/>
          </p:cNvSpPr>
          <p:nvPr>
            <p:ph idx="1"/>
          </p:nvPr>
        </p:nvSpPr>
        <p:spPr/>
        <p:txBody>
          <a:bodyPr>
            <a:normAutofit/>
          </a:bodyPr>
          <a:lstStyle/>
          <a:p>
            <a:pPr marL="0" indent="0">
              <a:buNone/>
            </a:pPr>
            <a:r>
              <a:rPr lang="en-US" dirty="0"/>
              <a:t>Characterize the state of a system in terms of one-dimensional parameters.</a:t>
            </a:r>
          </a:p>
          <a:p>
            <a:pPr marL="0" indent="0">
              <a:buNone/>
            </a:pPr>
            <a:r>
              <a:rPr lang="en-US" dirty="0"/>
              <a:t>Characterize dynamics in terms of sign relations: “If X goes up, then Y goes down.”</a:t>
            </a:r>
          </a:p>
          <a:p>
            <a:pPr marL="0" indent="0">
              <a:buNone/>
            </a:pPr>
            <a:r>
              <a:rPr lang="en-US" dirty="0"/>
              <a:t>Often works well for systems with few degrees of freedom. E.g. swinging pendulum.</a:t>
            </a:r>
          </a:p>
          <a:p>
            <a:pPr marL="0" indent="0">
              <a:buNone/>
            </a:pPr>
            <a:r>
              <a:rPr lang="en-US" dirty="0"/>
              <a:t>Some successful practical applications.</a:t>
            </a:r>
          </a:p>
          <a:p>
            <a:pPr marL="0" indent="0">
              <a:buNone/>
            </a:pPr>
            <a:r>
              <a:rPr lang="en-US" dirty="0"/>
              <a:t>Doesn’t work well for geometry.</a:t>
            </a:r>
          </a:p>
        </p:txBody>
      </p:sp>
    </p:spTree>
    <p:extLst>
      <p:ext uri="{BB962C8B-B14F-4D97-AF65-F5344CB8AC3E}">
        <p14:creationId xmlns:p14="http://schemas.microsoft.com/office/powerpoint/2010/main" val="241070450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D9FE4-309A-492D-A196-AE708AE020ED}"/>
              </a:ext>
            </a:extLst>
          </p:cNvPr>
          <p:cNvSpPr>
            <a:spLocks noGrp="1"/>
          </p:cNvSpPr>
          <p:nvPr>
            <p:ph type="title"/>
          </p:nvPr>
        </p:nvSpPr>
        <p:spPr/>
        <p:txBody>
          <a:bodyPr>
            <a:normAutofit fontScale="90000"/>
          </a:bodyPr>
          <a:lstStyle/>
          <a:p>
            <a:r>
              <a:rPr lang="en-US" dirty="0"/>
              <a:t>Knowledge-based methods:</a:t>
            </a:r>
            <a:br>
              <a:rPr lang="en-US" dirty="0"/>
            </a:br>
            <a:r>
              <a:rPr lang="en-US" dirty="0"/>
              <a:t>Logical analysis</a:t>
            </a:r>
          </a:p>
        </p:txBody>
      </p:sp>
      <p:sp>
        <p:nvSpPr>
          <p:cNvPr id="3" name="Content Placeholder 2">
            <a:extLst>
              <a:ext uri="{FF2B5EF4-FFF2-40B4-BE49-F238E27FC236}">
                <a16:creationId xmlns:a16="http://schemas.microsoft.com/office/drawing/2014/main" id="{E8704314-4CB8-41DF-9DD1-665AE6C723B6}"/>
              </a:ext>
            </a:extLst>
          </p:cNvPr>
          <p:cNvSpPr>
            <a:spLocks noGrp="1"/>
          </p:cNvSpPr>
          <p:nvPr>
            <p:ph idx="1"/>
          </p:nvPr>
        </p:nvSpPr>
        <p:spPr/>
        <p:txBody>
          <a:bodyPr/>
          <a:lstStyle/>
          <a:p>
            <a:pPr marL="0" indent="0">
              <a:buNone/>
            </a:pPr>
            <a:r>
              <a:rPr lang="en-US" dirty="0"/>
              <a:t>∀ </a:t>
            </a:r>
            <a:r>
              <a:rPr lang="en-US" baseline="-25000" dirty="0"/>
              <a:t>t:</a:t>
            </a:r>
            <a:r>
              <a:rPr lang="en-US" i="1" baseline="-25000" dirty="0"/>
              <a:t>Time</a:t>
            </a:r>
            <a:r>
              <a:rPr lang="en-US" baseline="-25000" dirty="0"/>
              <a:t>; o:</a:t>
            </a:r>
            <a:r>
              <a:rPr lang="en-US" i="1" baseline="-25000" dirty="0"/>
              <a:t>Object</a:t>
            </a:r>
            <a:r>
              <a:rPr lang="en-US" i="1" dirty="0"/>
              <a:t> </a:t>
            </a:r>
            <a:r>
              <a:rPr lang="en-US" dirty="0" err="1"/>
              <a:t>FeasiblePlace</a:t>
            </a:r>
            <a:r>
              <a:rPr lang="en-US" dirty="0"/>
              <a:t>(</a:t>
            </a:r>
            <a:r>
              <a:rPr lang="en-US" dirty="0" err="1"/>
              <a:t>o,Place</a:t>
            </a:r>
            <a:r>
              <a:rPr lang="en-US" dirty="0"/>
              <a:t>(</a:t>
            </a:r>
            <a:r>
              <a:rPr lang="en-US" dirty="0" err="1"/>
              <a:t>t,o</a:t>
            </a:r>
            <a:r>
              <a:rPr lang="en-US" dirty="0"/>
              <a:t>)).</a:t>
            </a:r>
          </a:p>
          <a:p>
            <a:pPr marL="0" indent="0">
              <a:buNone/>
            </a:pPr>
            <a:r>
              <a:rPr lang="en-US" dirty="0"/>
              <a:t>   Every object always occupies a feasible place. </a:t>
            </a:r>
          </a:p>
          <a:p>
            <a:pPr marL="0" indent="0">
              <a:buNone/>
            </a:pPr>
            <a:r>
              <a:rPr lang="en-US" dirty="0"/>
              <a:t>∀ </a:t>
            </a:r>
            <a:r>
              <a:rPr lang="en-US" baseline="-25000" dirty="0" err="1"/>
              <a:t>p,q:</a:t>
            </a:r>
            <a:r>
              <a:rPr lang="en-US" i="1" baseline="-25000" dirty="0" err="1"/>
              <a:t>Object</a:t>
            </a:r>
            <a:r>
              <a:rPr lang="en-US" baseline="-25000" dirty="0"/>
              <a:t>; t:</a:t>
            </a:r>
            <a:r>
              <a:rPr lang="en-US" i="1" baseline="-25000" dirty="0"/>
              <a:t>Time</a:t>
            </a:r>
            <a:r>
              <a:rPr lang="en-US" dirty="0"/>
              <a:t>  p ≠ q ⇒ </a:t>
            </a:r>
          </a:p>
          <a:p>
            <a:pPr marL="0" indent="0">
              <a:buNone/>
            </a:pPr>
            <a:r>
              <a:rPr lang="en-US" dirty="0"/>
              <a:t>                               DR(Place(</a:t>
            </a:r>
            <a:r>
              <a:rPr lang="en-US" dirty="0" err="1"/>
              <a:t>t,p</a:t>
            </a:r>
            <a:r>
              <a:rPr lang="en-US" dirty="0"/>
              <a:t>), Place(</a:t>
            </a:r>
            <a:r>
              <a:rPr lang="en-US" dirty="0" err="1"/>
              <a:t>t,q</a:t>
            </a:r>
            <a:r>
              <a:rPr lang="en-US" dirty="0"/>
              <a:t>)).</a:t>
            </a:r>
          </a:p>
          <a:p>
            <a:pPr marL="0" indent="0">
              <a:buNone/>
            </a:pPr>
            <a:r>
              <a:rPr lang="en-US" dirty="0"/>
              <a:t>   Any two objects are spatially disjoint.</a:t>
            </a:r>
          </a:p>
          <a:p>
            <a:pPr marL="0" indent="0">
              <a:buNone/>
            </a:pPr>
            <a:r>
              <a:rPr lang="en-US" dirty="0"/>
              <a:t>∀ </a:t>
            </a:r>
            <a:r>
              <a:rPr lang="en-US" baseline="-25000" dirty="0"/>
              <a:t>o:</a:t>
            </a:r>
            <a:r>
              <a:rPr lang="en-US" i="1" baseline="-25000" dirty="0"/>
              <a:t>Object </a:t>
            </a:r>
            <a:r>
              <a:rPr lang="en-US" dirty="0"/>
              <a:t>Continuous(</a:t>
            </a:r>
            <a:r>
              <a:rPr lang="en-US" dirty="0" err="1"/>
              <a:t>HPlace</a:t>
            </a:r>
            <a:r>
              <a:rPr lang="en-US" dirty="0"/>
              <a:t>(o))</a:t>
            </a:r>
          </a:p>
          <a:p>
            <a:pPr marL="0" indent="0">
              <a:buNone/>
            </a:pPr>
            <a:r>
              <a:rPr lang="en-US" dirty="0"/>
              <a:t>    An object moves continuously</a:t>
            </a:r>
          </a:p>
        </p:txBody>
      </p:sp>
    </p:spTree>
    <p:extLst>
      <p:ext uri="{BB962C8B-B14F-4D97-AF65-F5344CB8AC3E}">
        <p14:creationId xmlns:p14="http://schemas.microsoft.com/office/powerpoint/2010/main" val="95551125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0EE8D-5C7E-45BA-A7F3-82F90FA550F1}"/>
              </a:ext>
            </a:extLst>
          </p:cNvPr>
          <p:cNvSpPr>
            <a:spLocks noGrp="1"/>
          </p:cNvSpPr>
          <p:nvPr>
            <p:ph type="title"/>
          </p:nvPr>
        </p:nvSpPr>
        <p:spPr/>
        <p:txBody>
          <a:bodyPr/>
          <a:lstStyle/>
          <a:p>
            <a:r>
              <a:rPr lang="en-US" dirty="0"/>
              <a:t>Problem statement</a:t>
            </a:r>
          </a:p>
        </p:txBody>
      </p:sp>
      <p:sp>
        <p:nvSpPr>
          <p:cNvPr id="3" name="Content Placeholder 2">
            <a:extLst>
              <a:ext uri="{FF2B5EF4-FFF2-40B4-BE49-F238E27FC236}">
                <a16:creationId xmlns:a16="http://schemas.microsoft.com/office/drawing/2014/main" id="{1462BB41-E889-40EB-A924-EFF68B3AABE5}"/>
              </a:ext>
            </a:extLst>
          </p:cNvPr>
          <p:cNvSpPr>
            <a:spLocks noGrp="1"/>
          </p:cNvSpPr>
          <p:nvPr>
            <p:ph idx="1"/>
          </p:nvPr>
        </p:nvSpPr>
        <p:spPr/>
        <p:txBody>
          <a:bodyPr/>
          <a:lstStyle/>
          <a:p>
            <a:pPr marL="0" indent="0">
              <a:buNone/>
            </a:pPr>
            <a:r>
              <a:rPr lang="en-US" dirty="0"/>
              <a:t>Given:</a:t>
            </a:r>
          </a:p>
          <a:p>
            <a:r>
              <a:rPr lang="en-US" dirty="0" err="1"/>
              <a:t>RigidObject</a:t>
            </a:r>
            <a:r>
              <a:rPr lang="en-US" dirty="0"/>
              <a:t>(Ob).  </a:t>
            </a:r>
          </a:p>
          <a:p>
            <a:r>
              <a:rPr lang="en-US" dirty="0" err="1"/>
              <a:t>CContained</a:t>
            </a:r>
            <a:r>
              <a:rPr lang="en-US" dirty="0"/>
              <a:t>(</a:t>
            </a:r>
            <a:r>
              <a:rPr lang="en-US" dirty="0" err="1"/>
              <a:t>Ta,Ox,Singleton</a:t>
            </a:r>
            <a:r>
              <a:rPr lang="en-US" dirty="0"/>
              <a:t>(Ob)).  </a:t>
            </a:r>
          </a:p>
          <a:p>
            <a:r>
              <a:rPr lang="en-US" dirty="0"/>
              <a:t>Lt(</a:t>
            </a:r>
            <a:r>
              <a:rPr lang="en-US" dirty="0" err="1"/>
              <a:t>Ta,Tb</a:t>
            </a:r>
            <a:r>
              <a:rPr lang="en-US" dirty="0"/>
              <a:t>). </a:t>
            </a:r>
          </a:p>
          <a:p>
            <a:r>
              <a:rPr lang="en-US" dirty="0"/>
              <a:t>Ob ≠ Ox. </a:t>
            </a:r>
          </a:p>
          <a:p>
            <a:pPr marL="0" indent="0">
              <a:buNone/>
            </a:pPr>
            <a:r>
              <a:rPr lang="en-US" dirty="0"/>
              <a:t>Infer: </a:t>
            </a:r>
            <a:r>
              <a:rPr lang="en-US" dirty="0" err="1"/>
              <a:t>CContained</a:t>
            </a:r>
            <a:r>
              <a:rPr lang="en-US" dirty="0"/>
              <a:t>(</a:t>
            </a:r>
            <a:r>
              <a:rPr lang="en-US" dirty="0" err="1"/>
              <a:t>Tb,Ox,Singleton</a:t>
            </a:r>
            <a:r>
              <a:rPr lang="en-US" dirty="0"/>
              <a:t>(Ob)). </a:t>
            </a:r>
          </a:p>
          <a:p>
            <a:pPr marL="0" indent="0">
              <a:buNone/>
            </a:pPr>
            <a:endParaRPr lang="en-US" dirty="0"/>
          </a:p>
        </p:txBody>
      </p:sp>
    </p:spTree>
    <p:extLst>
      <p:ext uri="{BB962C8B-B14F-4D97-AF65-F5344CB8AC3E}">
        <p14:creationId xmlns:p14="http://schemas.microsoft.com/office/powerpoint/2010/main" val="203647663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In principle, logical analysis can fill many of the gaps in simulation</a:t>
            </a:r>
          </a:p>
        </p:txBody>
      </p:sp>
      <p:sp>
        <p:nvSpPr>
          <p:cNvPr id="3" name="Content Placeholder 2"/>
          <p:cNvSpPr>
            <a:spLocks noGrp="1"/>
          </p:cNvSpPr>
          <p:nvPr>
            <p:ph sz="half" idx="1"/>
          </p:nvPr>
        </p:nvSpPr>
        <p:spPr>
          <a:xfrm>
            <a:off x="457200" y="2743200"/>
            <a:ext cx="4038600" cy="3382963"/>
          </a:xfrm>
        </p:spPr>
        <p:txBody>
          <a:bodyPr>
            <a:normAutofit/>
          </a:bodyPr>
          <a:lstStyle/>
          <a:p>
            <a:r>
              <a:rPr lang="en-US" dirty="0"/>
              <a:t>Finding an appropriate model/idealization. </a:t>
            </a:r>
            <a:r>
              <a:rPr lang="en-US" dirty="0">
                <a:solidFill>
                  <a:srgbClr val="FF0000"/>
                </a:solidFill>
              </a:rPr>
              <a:t>X</a:t>
            </a:r>
          </a:p>
          <a:p>
            <a:r>
              <a:rPr lang="en-US" dirty="0"/>
              <a:t>Evaluating reliability. </a:t>
            </a:r>
            <a:r>
              <a:rPr lang="en-US" dirty="0">
                <a:solidFill>
                  <a:srgbClr val="FF0000"/>
                </a:solidFill>
              </a:rPr>
              <a:t>X</a:t>
            </a:r>
            <a:endParaRPr lang="en-US" dirty="0"/>
          </a:p>
          <a:p>
            <a:r>
              <a:rPr lang="en-US" dirty="0"/>
              <a:t>Easy inference. </a:t>
            </a:r>
          </a:p>
          <a:p>
            <a:r>
              <a:rPr lang="en-US" dirty="0"/>
              <a:t>Non-physical information. </a:t>
            </a:r>
          </a:p>
        </p:txBody>
      </p:sp>
      <p:sp>
        <p:nvSpPr>
          <p:cNvPr id="4" name="Content Placeholder 3"/>
          <p:cNvSpPr>
            <a:spLocks noGrp="1"/>
          </p:cNvSpPr>
          <p:nvPr>
            <p:ph sz="half" idx="2"/>
          </p:nvPr>
        </p:nvSpPr>
        <p:spPr>
          <a:xfrm>
            <a:off x="4267200" y="2743200"/>
            <a:ext cx="4419600" cy="3382963"/>
          </a:xfrm>
        </p:spPr>
        <p:txBody>
          <a:bodyPr>
            <a:normAutofit/>
          </a:bodyPr>
          <a:lstStyle/>
          <a:p>
            <a:r>
              <a:rPr lang="en-US" dirty="0"/>
              <a:t>Incomplete information</a:t>
            </a:r>
          </a:p>
          <a:p>
            <a:r>
              <a:rPr lang="en-US" dirty="0"/>
              <a:t>Irrelevant information</a:t>
            </a:r>
          </a:p>
          <a:p>
            <a:r>
              <a:rPr lang="en-US" dirty="0"/>
              <a:t>Range of scale</a:t>
            </a:r>
          </a:p>
          <a:p>
            <a:r>
              <a:rPr lang="en-US" dirty="0"/>
              <a:t>Tasks other than prediction</a:t>
            </a:r>
          </a:p>
          <a:p>
            <a:pPr marL="0" indent="0">
              <a:buNone/>
            </a:pPr>
            <a:endParaRPr lang="en-US" dirty="0"/>
          </a:p>
        </p:txBody>
      </p:sp>
      <p:pic>
        <p:nvPicPr>
          <p:cNvPr id="6" name="Graphic 5" descr="Checkmark with solid fill">
            <a:extLst>
              <a:ext uri="{FF2B5EF4-FFF2-40B4-BE49-F238E27FC236}">
                <a16:creationId xmlns:a16="http://schemas.microsoft.com/office/drawing/2014/main" id="{7C9F5FF1-3C1E-48FD-BDDC-67DD1E96C1C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24200" y="4206081"/>
            <a:ext cx="457200" cy="457200"/>
          </a:xfrm>
          <a:prstGeom prst="rect">
            <a:avLst/>
          </a:prstGeom>
        </p:spPr>
      </p:pic>
      <p:pic>
        <p:nvPicPr>
          <p:cNvPr id="7" name="Graphic 6" descr="Checkmark with solid fill">
            <a:extLst>
              <a:ext uri="{FF2B5EF4-FFF2-40B4-BE49-F238E27FC236}">
                <a16:creationId xmlns:a16="http://schemas.microsoft.com/office/drawing/2014/main" id="{29183DBC-C4D0-4946-A680-E17E6B6BD17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53862" y="4937522"/>
            <a:ext cx="457200" cy="457200"/>
          </a:xfrm>
          <a:prstGeom prst="rect">
            <a:avLst/>
          </a:prstGeom>
        </p:spPr>
      </p:pic>
      <p:pic>
        <p:nvPicPr>
          <p:cNvPr id="8" name="Graphic 7" descr="Checkmark with solid fill">
            <a:extLst>
              <a:ext uri="{FF2B5EF4-FFF2-40B4-BE49-F238E27FC236}">
                <a16:creationId xmlns:a16="http://schemas.microsoft.com/office/drawing/2014/main" id="{48F676C8-5E09-4B62-867C-1A09F382C3D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229600" y="2852066"/>
            <a:ext cx="457200" cy="457200"/>
          </a:xfrm>
          <a:prstGeom prst="rect">
            <a:avLst/>
          </a:prstGeom>
        </p:spPr>
      </p:pic>
      <p:pic>
        <p:nvPicPr>
          <p:cNvPr id="9" name="Graphic 8" descr="Checkmark with solid fill">
            <a:extLst>
              <a:ext uri="{FF2B5EF4-FFF2-40B4-BE49-F238E27FC236}">
                <a16:creationId xmlns:a16="http://schemas.microsoft.com/office/drawing/2014/main" id="{C8B284CF-C71C-4742-B902-447C4D6C0D9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77200" y="3351151"/>
            <a:ext cx="457200" cy="457200"/>
          </a:xfrm>
          <a:prstGeom prst="rect">
            <a:avLst/>
          </a:prstGeom>
        </p:spPr>
      </p:pic>
      <p:pic>
        <p:nvPicPr>
          <p:cNvPr id="10" name="Graphic 9" descr="Checkmark with solid fill">
            <a:extLst>
              <a:ext uri="{FF2B5EF4-FFF2-40B4-BE49-F238E27FC236}">
                <a16:creationId xmlns:a16="http://schemas.microsoft.com/office/drawing/2014/main" id="{B9879E9A-640A-4311-B406-88D7E5D88CB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241931" y="3801437"/>
            <a:ext cx="457200" cy="457200"/>
          </a:xfrm>
          <a:prstGeom prst="rect">
            <a:avLst/>
          </a:prstGeom>
        </p:spPr>
      </p:pic>
      <p:pic>
        <p:nvPicPr>
          <p:cNvPr id="11" name="Graphic 10" descr="Checkmark with solid fill">
            <a:extLst>
              <a:ext uri="{FF2B5EF4-FFF2-40B4-BE49-F238E27FC236}">
                <a16:creationId xmlns:a16="http://schemas.microsoft.com/office/drawing/2014/main" id="{5612DEEE-CF05-4749-B5B5-04D2A210804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62800" y="4663281"/>
            <a:ext cx="457200" cy="457200"/>
          </a:xfrm>
          <a:prstGeom prst="rect">
            <a:avLst/>
          </a:prstGeom>
        </p:spPr>
      </p:pic>
    </p:spTree>
    <p:extLst>
      <p:ext uri="{BB962C8B-B14F-4D97-AF65-F5344CB8AC3E}">
        <p14:creationId xmlns:p14="http://schemas.microsoft.com/office/powerpoint/2010/main" val="309514653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5F232-FDDE-4A90-AA7C-97491E230442}"/>
              </a:ext>
            </a:extLst>
          </p:cNvPr>
          <p:cNvSpPr>
            <a:spLocks noGrp="1"/>
          </p:cNvSpPr>
          <p:nvPr>
            <p:ph type="title"/>
          </p:nvPr>
        </p:nvSpPr>
        <p:spPr/>
        <p:txBody>
          <a:bodyPr>
            <a:normAutofit/>
          </a:bodyPr>
          <a:lstStyle/>
          <a:p>
            <a:r>
              <a:rPr lang="en-US" dirty="0"/>
              <a:t>But</a:t>
            </a:r>
          </a:p>
        </p:txBody>
      </p:sp>
      <p:sp>
        <p:nvSpPr>
          <p:cNvPr id="3" name="Content Placeholder 2">
            <a:extLst>
              <a:ext uri="{FF2B5EF4-FFF2-40B4-BE49-F238E27FC236}">
                <a16:creationId xmlns:a16="http://schemas.microsoft.com/office/drawing/2014/main" id="{C4E0583D-A988-4998-A600-8147DC1D0164}"/>
              </a:ext>
            </a:extLst>
          </p:cNvPr>
          <p:cNvSpPr>
            <a:spLocks noGrp="1"/>
          </p:cNvSpPr>
          <p:nvPr>
            <p:ph idx="1"/>
          </p:nvPr>
        </p:nvSpPr>
        <p:spPr/>
        <p:txBody>
          <a:bodyPr/>
          <a:lstStyle/>
          <a:p>
            <a:r>
              <a:rPr lang="en-US" dirty="0"/>
              <a:t>Hard to develop a sufficient axiomatization</a:t>
            </a:r>
          </a:p>
          <a:p>
            <a:r>
              <a:rPr lang="en-US" dirty="0"/>
              <a:t>Hard to incorporate probability</a:t>
            </a:r>
          </a:p>
          <a:p>
            <a:r>
              <a:rPr lang="en-US" dirty="0"/>
              <a:t>Hard to control inference</a:t>
            </a:r>
          </a:p>
          <a:p>
            <a:r>
              <a:rPr lang="en-US" dirty="0"/>
              <a:t>Work is mostly theoretical. Few practical applications</a:t>
            </a:r>
            <a:r>
              <a:rPr lang="en-US"/>
              <a:t>. </a:t>
            </a:r>
            <a:endParaRPr lang="en-US" dirty="0"/>
          </a:p>
        </p:txBody>
      </p:sp>
    </p:spTree>
    <p:extLst>
      <p:ext uri="{BB962C8B-B14F-4D97-AF65-F5344CB8AC3E}">
        <p14:creationId xmlns:p14="http://schemas.microsoft.com/office/powerpoint/2010/main" val="416606780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A5223-0592-48E4-A77A-F6887DAD6D6B}"/>
              </a:ext>
            </a:extLst>
          </p:cNvPr>
          <p:cNvSpPr>
            <a:spLocks noGrp="1"/>
          </p:cNvSpPr>
          <p:nvPr>
            <p:ph type="title"/>
          </p:nvPr>
        </p:nvSpPr>
        <p:spPr/>
        <p:txBody>
          <a:bodyPr/>
          <a:lstStyle/>
          <a:p>
            <a:r>
              <a:rPr lang="en-US" dirty="0"/>
              <a:t>Conclusions</a:t>
            </a:r>
          </a:p>
        </p:txBody>
      </p:sp>
      <p:sp>
        <p:nvSpPr>
          <p:cNvPr id="3" name="Content Placeholder 2">
            <a:extLst>
              <a:ext uri="{FF2B5EF4-FFF2-40B4-BE49-F238E27FC236}">
                <a16:creationId xmlns:a16="http://schemas.microsoft.com/office/drawing/2014/main" id="{622F628B-7B2C-4CC6-9C7F-7A6C92E39AC5}"/>
              </a:ext>
            </a:extLst>
          </p:cNvPr>
          <p:cNvSpPr>
            <a:spLocks noGrp="1"/>
          </p:cNvSpPr>
          <p:nvPr>
            <p:ph idx="1"/>
          </p:nvPr>
        </p:nvSpPr>
        <p:spPr>
          <a:xfrm>
            <a:off x="457200" y="1600200"/>
            <a:ext cx="8229600" cy="5410200"/>
          </a:xfrm>
        </p:spPr>
        <p:txBody>
          <a:bodyPr>
            <a:normAutofit fontScale="92500" lnSpcReduction="20000"/>
          </a:bodyPr>
          <a:lstStyle/>
          <a:p>
            <a:pPr marL="0" indent="0">
              <a:buNone/>
            </a:pPr>
            <a:r>
              <a:rPr lang="en-US" b="1" dirty="0"/>
              <a:t>Simulation: </a:t>
            </a:r>
            <a:br>
              <a:rPr lang="en-US" dirty="0"/>
            </a:br>
            <a:r>
              <a:rPr lang="en-US" dirty="0"/>
              <a:t>    + Extremely powerful, well understood</a:t>
            </a:r>
            <a:br>
              <a:rPr lang="en-US" dirty="0"/>
            </a:br>
            <a:r>
              <a:rPr lang="en-US" dirty="0"/>
              <a:t>    </a:t>
            </a:r>
            <a:r>
              <a:rPr lang="en-US" dirty="0">
                <a:latin typeface="Cambria Math" panose="02040503050406030204" pitchFamily="18" charset="0"/>
                <a:ea typeface="Cambria Math" panose="02040503050406030204" pitchFamily="18" charset="0"/>
              </a:rPr>
              <a:t>− </a:t>
            </a:r>
            <a:r>
              <a:rPr lang="en-US" dirty="0"/>
              <a:t>Gaps in the kinds of reasoning it supports.</a:t>
            </a:r>
          </a:p>
          <a:p>
            <a:pPr marL="0" indent="0">
              <a:buNone/>
            </a:pPr>
            <a:br>
              <a:rPr lang="en-US" dirty="0"/>
            </a:br>
            <a:r>
              <a:rPr lang="en-US" b="1" dirty="0"/>
              <a:t>Deep learning: </a:t>
            </a:r>
            <a:br>
              <a:rPr lang="en-US" dirty="0"/>
            </a:br>
            <a:r>
              <a:rPr lang="en-US" dirty="0"/>
              <a:t>   +  Powerful, open ended. Remarkable successes.</a:t>
            </a:r>
            <a:br>
              <a:rPr lang="en-US" dirty="0"/>
            </a:br>
            <a:r>
              <a:rPr lang="en-US" dirty="0"/>
              <a:t>   </a:t>
            </a:r>
            <a:r>
              <a:rPr lang="en-US" dirty="0">
                <a:latin typeface="Cambria Math" panose="02040503050406030204" pitchFamily="18" charset="0"/>
                <a:ea typeface="Cambria Math" panose="02040503050406030204" pitchFamily="18" charset="0"/>
              </a:rPr>
              <a:t>− </a:t>
            </a:r>
            <a:r>
              <a:rPr lang="en-US" dirty="0"/>
              <a:t>Poorly understood. Does not integrate with      </a:t>
            </a:r>
            <a:br>
              <a:rPr lang="en-US" dirty="0"/>
            </a:br>
            <a:r>
              <a:rPr lang="en-US" dirty="0"/>
              <a:t>       domain knowledge.</a:t>
            </a:r>
            <a:br>
              <a:rPr lang="en-US" dirty="0"/>
            </a:br>
            <a:br>
              <a:rPr lang="en-US" dirty="0"/>
            </a:br>
            <a:r>
              <a:rPr lang="en-US" b="1" dirty="0"/>
              <a:t>Knowledge based systems:</a:t>
            </a:r>
            <a:br>
              <a:rPr lang="en-US" b="1" dirty="0"/>
            </a:br>
            <a:r>
              <a:rPr lang="en-US" dirty="0"/>
              <a:t>   +  Flexible reasoning</a:t>
            </a:r>
            <a:br>
              <a:rPr lang="en-US" dirty="0"/>
            </a:br>
            <a:r>
              <a:rPr lang="en-US" dirty="0"/>
              <a:t>   </a:t>
            </a:r>
            <a:r>
              <a:rPr lang="en-US" dirty="0">
                <a:latin typeface="Cambria Math" panose="02040503050406030204" pitchFamily="18" charset="0"/>
                <a:ea typeface="Cambria Math" panose="02040503050406030204" pitchFamily="18" charset="0"/>
              </a:rPr>
              <a:t>− </a:t>
            </a:r>
            <a:r>
              <a:rPr lang="en-US" dirty="0"/>
              <a:t>Hard to realize. Few working systems.</a:t>
            </a:r>
            <a:br>
              <a:rPr lang="en-US" dirty="0"/>
            </a:br>
            <a:endParaRPr lang="en-US" dirty="0"/>
          </a:p>
        </p:txBody>
      </p:sp>
    </p:spTree>
    <p:extLst>
      <p:ext uri="{BB962C8B-B14F-4D97-AF65-F5344CB8AC3E}">
        <p14:creationId xmlns:p14="http://schemas.microsoft.com/office/powerpoint/2010/main" val="389554227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23282-C30B-434E-B48D-31130A309DB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6D71B2B-6C06-4ACC-9FCB-14F064D1E6CE}"/>
              </a:ext>
            </a:extLst>
          </p:cNvPr>
          <p:cNvSpPr>
            <a:spLocks noGrp="1"/>
          </p:cNvSpPr>
          <p:nvPr>
            <p:ph idx="1"/>
          </p:nvPr>
        </p:nvSpPr>
        <p:spPr/>
        <p:txBody>
          <a:bodyPr/>
          <a:lstStyle/>
          <a:p>
            <a:pPr marL="0" indent="0">
              <a:buNone/>
            </a:pPr>
            <a:endParaRPr lang="en-US" dirty="0"/>
          </a:p>
          <a:p>
            <a:pPr marL="0" indent="0">
              <a:buNone/>
            </a:pPr>
            <a:endParaRPr lang="en-US" dirty="0"/>
          </a:p>
          <a:p>
            <a:pPr marL="0" indent="0">
              <a:buNone/>
            </a:pPr>
            <a:endParaRPr lang="en-US" dirty="0"/>
          </a:p>
          <a:p>
            <a:pPr marL="0" indent="0" algn="ctr">
              <a:buNone/>
            </a:pPr>
            <a:r>
              <a:rPr lang="en-US" sz="6000" dirty="0"/>
              <a:t>Thank you!</a:t>
            </a:r>
          </a:p>
        </p:txBody>
      </p:sp>
    </p:spTree>
    <p:extLst>
      <p:ext uri="{BB962C8B-B14F-4D97-AF65-F5344CB8AC3E}">
        <p14:creationId xmlns:p14="http://schemas.microsoft.com/office/powerpoint/2010/main" val="9093525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1902</TotalTime>
  <Words>2977</Words>
  <Application>Microsoft Office PowerPoint</Application>
  <PresentationFormat>On-screen Show (4:3)</PresentationFormat>
  <Paragraphs>333</Paragraphs>
  <Slides>65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65</vt:i4>
      </vt:variant>
    </vt:vector>
  </HeadingPairs>
  <TitlesOfParts>
    <vt:vector size="69" baseType="lpstr">
      <vt:lpstr>Arial</vt:lpstr>
      <vt:lpstr>Calibri</vt:lpstr>
      <vt:lpstr>Cambria Math</vt:lpstr>
      <vt:lpstr>Office Theme</vt:lpstr>
      <vt:lpstr>The Scope and Limits of Simulation in Automated Physical Reasoning </vt:lpstr>
      <vt:lpstr>Artificial Intelligence So Far</vt:lpstr>
      <vt:lpstr>One of the biggest problems: AIs don’t have commonsense knowledge of the world</vt:lpstr>
      <vt:lpstr>What I do</vt:lpstr>
      <vt:lpstr>Robotics</vt:lpstr>
      <vt:lpstr>Natural Language</vt:lpstr>
      <vt:lpstr>Science: Understanding the relation of experiment/observation to theory</vt:lpstr>
      <vt:lpstr>Science: Understanding the relation of experiment/observation to theory</vt:lpstr>
      <vt:lpstr>Measuring the gravitational constant</vt:lpstr>
      <vt:lpstr>Also</vt:lpstr>
      <vt:lpstr>Today’s talk:  The role of simulation in AI</vt:lpstr>
      <vt:lpstr>Outline</vt:lpstr>
      <vt:lpstr>Simulation and Modeling in CS</vt:lpstr>
      <vt:lpstr>A few recent impressive applications</vt:lpstr>
      <vt:lpstr>Basic simulation algorithm</vt:lpstr>
      <vt:lpstr>Probabilistic simulation (Monte Carlo methods)</vt:lpstr>
      <vt:lpstr>“Complete” characterization of state</vt:lpstr>
      <vt:lpstr>Advantages of simulation</vt:lpstr>
      <vt:lpstr>Limitations of simulation</vt:lpstr>
      <vt:lpstr>Alternative predictions by 3 different simulators (2007) </vt:lpstr>
      <vt:lpstr>Robotics: “The reality gap”</vt:lpstr>
      <vt:lpstr>Simulation exists in a larger framework</vt:lpstr>
      <vt:lpstr>Consider your situation</vt:lpstr>
      <vt:lpstr>Choosing an idealization</vt:lpstr>
      <vt:lpstr>Choosing a model</vt:lpstr>
      <vt:lpstr>Difficulty finding appropriate model</vt:lpstr>
      <vt:lpstr>Evaluating reliability: Error sources</vt:lpstr>
      <vt:lpstr>Evaluating reliability: techniques</vt:lpstr>
      <vt:lpstr>Rapidly drawing easy inferences</vt:lpstr>
      <vt:lpstr>Incorporating extra-physical information</vt:lpstr>
      <vt:lpstr>Incomplete information</vt:lpstr>
      <vt:lpstr>Incomplete information</vt:lpstr>
      <vt:lpstr>Probabilistic simulation for incomplete information</vt:lpstr>
      <vt:lpstr>Unknown physical dynamics</vt:lpstr>
      <vt:lpstr>Unknown physical dynamics Cooking a scrambled egg</vt:lpstr>
      <vt:lpstr>Ignoring irrelevant information</vt:lpstr>
      <vt:lpstr>Inference over extended time</vt:lpstr>
      <vt:lpstr>Inference over extended time</vt:lpstr>
      <vt:lpstr>Range of scale</vt:lpstr>
      <vt:lpstr>Looking at the star (cntd)</vt:lpstr>
      <vt:lpstr>Tasks other than prediction</vt:lpstr>
      <vt:lpstr>Summary</vt:lpstr>
      <vt:lpstr>Summary of problems</vt:lpstr>
      <vt:lpstr>Alternatives to simulation</vt:lpstr>
      <vt:lpstr>Deep learning: Three slide explanation</vt:lpstr>
      <vt:lpstr>Deep learning mathematically: Inference</vt:lpstr>
      <vt:lpstr>Deep learning mathematically: Training</vt:lpstr>
      <vt:lpstr>Deep learning impact on AI</vt:lpstr>
      <vt:lpstr>Limitations of Deep Learning</vt:lpstr>
      <vt:lpstr>Hard to predict its power</vt:lpstr>
      <vt:lpstr>Impact of Deep Learning  on Natural Science</vt:lpstr>
      <vt:lpstr>A lot of hype</vt:lpstr>
      <vt:lpstr>PowerPoint Presentation</vt:lpstr>
      <vt:lpstr>Impact of Deep Learning  on Natural Science</vt:lpstr>
      <vt:lpstr>General rule</vt:lpstr>
      <vt:lpstr>Limitations of deep learning</vt:lpstr>
      <vt:lpstr>Limitations of deep learning</vt:lpstr>
      <vt:lpstr>Hard to predict to what extent DL can help with the problems with simulation.</vt:lpstr>
      <vt:lpstr>Knowledge-based methods “Qualitative reasoning”</vt:lpstr>
      <vt:lpstr>Knowledge-based methods: Logical analysis</vt:lpstr>
      <vt:lpstr>Problem statement</vt:lpstr>
      <vt:lpstr>In principle, logical analysis can fill many of the gaps in simulation</vt:lpstr>
      <vt:lpstr>But</vt:lpstr>
      <vt:lpstr>Conclusions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Scope and Limits of Simulation in Automated Reasoning and Cognition</dc:title>
  <dc:creator>davise</dc:creator>
  <cp:lastModifiedBy>Ernest Davis</cp:lastModifiedBy>
  <cp:revision>91</cp:revision>
  <dcterms:created xsi:type="dcterms:W3CDTF">2014-03-09T00:58:21Z</dcterms:created>
  <dcterms:modified xsi:type="dcterms:W3CDTF">2021-03-03T17:40:23Z</dcterms:modified>
</cp:coreProperties>
</file>