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8" r:id="rId15"/>
    <p:sldId id="275" r:id="rId16"/>
    <p:sldId id="270" r:id="rId17"/>
    <p:sldId id="269" r:id="rId18"/>
    <p:sldId id="276" r:id="rId19"/>
    <p:sldId id="272" r:id="rId20"/>
    <p:sldId id="280" r:id="rId21"/>
    <p:sldId id="279" r:id="rId22"/>
    <p:sldId id="273" r:id="rId23"/>
    <p:sldId id="27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91" autoAdjust="0"/>
    <p:restoredTop sz="94660"/>
  </p:normalViewPr>
  <p:slideViewPr>
    <p:cSldViewPr>
      <p:cViewPr varScale="1">
        <p:scale>
          <a:sx n="42" d="100"/>
          <a:sy n="42" d="100"/>
        </p:scale>
        <p:origin x="124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595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907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518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03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464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600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17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2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16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84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09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C312A-46AB-42B1-B7EE-C0AC974DDE7E}" type="datetimeFigureOut">
              <a:rPr lang="en-US" smtClean="0"/>
              <a:t>9/15/2015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6EE4C-8F13-4645-A3CD-6CC453C5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490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AI Programs Collect Concepts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Ernie Davis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Concept and Categories Seminar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Sept 25, 2015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88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Part I: Case studies.</a:t>
            </a:r>
          </a:p>
          <a:p>
            <a:pPr marL="0" indent="0">
              <a:buNone/>
            </a:pPr>
            <a:r>
              <a:rPr lang="en-US" sz="2800" b="1" dirty="0" smtClean="0"/>
              <a:t>Systems: </a:t>
            </a:r>
            <a:r>
              <a:rPr lang="en-US" sz="2800" dirty="0" err="1" smtClean="0"/>
              <a:t>Probase</a:t>
            </a:r>
            <a:r>
              <a:rPr lang="en-US" sz="2800" dirty="0" smtClean="0"/>
              <a:t>, NELL, </a:t>
            </a:r>
            <a:r>
              <a:rPr lang="en-US" sz="2800" dirty="0" err="1" smtClean="0"/>
              <a:t>ConceptNet</a:t>
            </a:r>
            <a:r>
              <a:rPr lang="en-US" sz="2800" dirty="0" smtClean="0"/>
              <a:t>, </a:t>
            </a:r>
            <a:r>
              <a:rPr lang="en-US" sz="2800" dirty="0"/>
              <a:t>WordNet, </a:t>
            </a:r>
            <a:r>
              <a:rPr lang="en-US" sz="2800" dirty="0" err="1" smtClean="0"/>
              <a:t>WikiNet</a:t>
            </a:r>
            <a:r>
              <a:rPr lang="en-US" sz="2800" dirty="0" smtClean="0"/>
              <a:t>,  CYC</a:t>
            </a:r>
            <a:r>
              <a:rPr lang="en-US" sz="3600" dirty="0" smtClean="0"/>
              <a:t>.</a:t>
            </a:r>
          </a:p>
          <a:p>
            <a:pPr marL="0" indent="0">
              <a:buNone/>
            </a:pPr>
            <a:r>
              <a:rPr lang="en-US" sz="2800" b="1" dirty="0" smtClean="0"/>
              <a:t>Issues: </a:t>
            </a:r>
            <a:r>
              <a:rPr lang="en-US" sz="2800" dirty="0" smtClean="0"/>
              <a:t>What is a concept?</a:t>
            </a:r>
          </a:p>
          <a:p>
            <a:pPr marL="0" indent="0"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         </a:t>
            </a:r>
            <a:r>
              <a:rPr lang="en-US" sz="2800" dirty="0" smtClean="0"/>
              <a:t>How are concepts collected?</a:t>
            </a:r>
          </a:p>
          <a:p>
            <a:pPr marL="0" indent="0"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         </a:t>
            </a:r>
            <a:r>
              <a:rPr lang="en-US" sz="2800" dirty="0" smtClean="0"/>
              <a:t>How are taxonomic and other relations found?</a:t>
            </a:r>
          </a:p>
          <a:p>
            <a:pPr marL="0" indent="0"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          </a:t>
            </a:r>
            <a:r>
              <a:rPr lang="en-US" sz="2800" dirty="0" smtClean="0"/>
              <a:t>Polysemy &amp; synonymy</a:t>
            </a:r>
            <a:endParaRPr lang="en-US" sz="2800" b="1" dirty="0" smtClean="0"/>
          </a:p>
          <a:p>
            <a:pPr marL="0" indent="0">
              <a:buNone/>
            </a:pPr>
            <a:r>
              <a:rPr lang="en-US" sz="2800" b="1" dirty="0"/>
              <a:t> </a:t>
            </a:r>
            <a:r>
              <a:rPr lang="en-US" sz="2800" b="1" dirty="0" smtClean="0"/>
              <a:t>              </a:t>
            </a:r>
            <a:r>
              <a:rPr lang="en-US" sz="2800" dirty="0" smtClean="0"/>
              <a:t>System features: Size, evaluation, uses.</a:t>
            </a:r>
          </a:p>
          <a:p>
            <a:pPr marL="0" indent="0">
              <a:buNone/>
            </a:pPr>
            <a:r>
              <a:rPr lang="en-US" dirty="0" smtClean="0"/>
              <a:t>Part II: Relation to cog. psych. concepts </a:t>
            </a:r>
          </a:p>
          <a:p>
            <a:pPr marL="0" indent="0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7289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AI people want?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Cognitive plausibility?</a:t>
            </a:r>
          </a:p>
          <a:p>
            <a:pPr marL="0" indent="0">
              <a:buNone/>
            </a:pPr>
            <a:r>
              <a:rPr lang="en-US" sz="2800" i="1" dirty="0" smtClean="0"/>
              <a:t>Not much. Happy to note similarities if they come up.</a:t>
            </a:r>
            <a:endParaRPr lang="en-US" sz="2800" i="1" dirty="0"/>
          </a:p>
          <a:p>
            <a:pPr marL="0" indent="0">
              <a:buNone/>
            </a:pPr>
            <a:r>
              <a:rPr lang="en-US" dirty="0" smtClean="0"/>
              <a:t>Philosophical coherence?</a:t>
            </a:r>
          </a:p>
          <a:p>
            <a:pPr marL="0" indent="0">
              <a:buNone/>
            </a:pPr>
            <a:r>
              <a:rPr lang="en-US" sz="2800" i="1" dirty="0" smtClean="0"/>
              <a:t>No! You can quote Plato or Quine if you want to pretend to be erudite. Otherwise, reading those guys will just leave you hopelessly confused.</a:t>
            </a:r>
            <a:endParaRPr lang="en-US" sz="2800" i="1" dirty="0"/>
          </a:p>
          <a:p>
            <a:pPr marL="0" indent="0">
              <a:buNone/>
            </a:pPr>
            <a:r>
              <a:rPr lang="en-US" dirty="0" smtClean="0"/>
              <a:t>Human or superhuman level AI in 20-50 years?</a:t>
            </a:r>
          </a:p>
          <a:p>
            <a:pPr marL="0" indent="0">
              <a:buNone/>
            </a:pPr>
            <a:r>
              <a:rPr lang="en-US" sz="2800" i="1" dirty="0" smtClean="0"/>
              <a:t>Less than you would suppose. Mostly entertainment for journalists.</a:t>
            </a:r>
            <a:endParaRPr 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791889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AI people want?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dirty="0" smtClean="0"/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US" sz="4000" dirty="0" smtClean="0"/>
              <a:t>To build, today, a system that does something.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21753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Probase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Wu et al. 2012 (Google)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2.6 million concepts (categories). 20.7 million </a:t>
            </a:r>
            <a:r>
              <a:rPr lang="en-US" dirty="0" err="1" smtClean="0"/>
              <a:t>isA</a:t>
            </a:r>
            <a:r>
              <a:rPr lang="en-US" dirty="0" smtClean="0"/>
              <a:t> relations. 92.8% accuracy.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Concept: </a:t>
            </a:r>
            <a:r>
              <a:rPr lang="en-US" dirty="0" smtClean="0"/>
              <a:t>A noun (English) or a two- or three-word noun phrase. E.g. “country”, “city”, “renewable energy technology”, “common sleep disorder”,  “meteorological phenomenon”.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33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831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Taxonomy: </a:t>
            </a:r>
            <a:r>
              <a:rPr lang="en-US" dirty="0" smtClean="0"/>
              <a:t>From Hearst patterns (Hearst 1992).</a:t>
            </a:r>
          </a:p>
          <a:p>
            <a:pPr marL="0" indent="0">
              <a:buNone/>
            </a:pPr>
            <a:r>
              <a:rPr lang="en-US" dirty="0" smtClean="0"/>
              <a:t>“Countries </a:t>
            </a:r>
            <a:r>
              <a:rPr lang="en-US" i="1" dirty="0" smtClean="0"/>
              <a:t>such as </a:t>
            </a:r>
            <a:r>
              <a:rPr lang="en-US" dirty="0" smtClean="0"/>
              <a:t>England, France and Germany”, “Bears, lions, </a:t>
            </a:r>
            <a:r>
              <a:rPr lang="en-US" i="1" dirty="0" smtClean="0"/>
              <a:t>and other </a:t>
            </a:r>
            <a:r>
              <a:rPr lang="en-US" dirty="0" smtClean="0"/>
              <a:t>animals”.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Pitfalls: </a:t>
            </a:r>
            <a:r>
              <a:rPr lang="en-US" dirty="0" smtClean="0"/>
              <a:t>“animals other than dogs such as cats”</a:t>
            </a:r>
          </a:p>
          <a:p>
            <a:pPr marL="0" indent="0">
              <a:buNone/>
            </a:pPr>
            <a:r>
              <a:rPr lang="en-US" dirty="0" smtClean="0"/>
              <a:t>“companies such as IBM, Nokia, Proctor and Gamble”, “Europe, Brazil, China, and other countries”, “dead animals such as dogs and cats”.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53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Use statistical information to rule out false concepts and taxonomic relations. </a:t>
            </a:r>
          </a:p>
          <a:p>
            <a:pPr marL="0" indent="0">
              <a:buNone/>
            </a:pPr>
            <a:r>
              <a:rPr lang="en-US" dirty="0" smtClean="0"/>
              <a:t>E.g. there are many instances of “dog” and “cat” and only a few texts that suggest that “cat” is a subcategory of “dog”.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88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"/>
            <a:ext cx="8229600" cy="906780"/>
          </a:xfrm>
        </p:spPr>
        <p:txBody>
          <a:bodyPr/>
          <a:lstStyle/>
          <a:p>
            <a:r>
              <a:rPr lang="en-US" dirty="0" err="1" smtClean="0"/>
              <a:t>Probase</a:t>
            </a:r>
            <a:r>
              <a:rPr lang="en-US" dirty="0" smtClean="0"/>
              <a:t>: Polysemy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Example: “plants such as refineries and nuclear reactors” vs. “plants such as trees, grass, and cacti”. </a:t>
            </a:r>
          </a:p>
          <a:p>
            <a:pPr marL="0" indent="0">
              <a:buNone/>
            </a:pPr>
            <a:r>
              <a:rPr lang="en-US" b="1" dirty="0" smtClean="0"/>
              <a:t>Rule 1: </a:t>
            </a:r>
            <a:r>
              <a:rPr lang="en-US" dirty="0" smtClean="0"/>
              <a:t> In each text the hypernym has only one category; you don’t have “plants such as refineries and trees”.</a:t>
            </a:r>
          </a:p>
          <a:p>
            <a:pPr marL="0" indent="0">
              <a:buNone/>
            </a:pPr>
            <a:r>
              <a:rPr lang="en-US" b="1" dirty="0" smtClean="0"/>
              <a:t>Rule 2: </a:t>
            </a:r>
            <a:r>
              <a:rPr lang="en-US" dirty="0" smtClean="0"/>
              <a:t>If two lists have substantial overlap, then the hypernyms are the same. E.g. “plants such as trees, grass, and cacti” and “plants such as grass, bushes, and trees.”</a:t>
            </a:r>
          </a:p>
          <a:p>
            <a:pPr marL="0" indent="0">
              <a:buNone/>
            </a:pPr>
            <a:r>
              <a:rPr lang="en-US" dirty="0" smtClean="0"/>
              <a:t>Use these, similar rules, to group together word uses into meanings.</a:t>
            </a:r>
          </a:p>
        </p:txBody>
      </p:sp>
    </p:spTree>
    <p:extLst>
      <p:ext uri="{BB962C8B-B14F-4D97-AF65-F5344CB8AC3E}">
        <p14:creationId xmlns:p14="http://schemas.microsoft.com/office/powerpoint/2010/main" val="401249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NELL (Never-Ending Language Learner)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Mitchell et al. 2015. (Carnegie-Mellon).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Using web mining, constructs a taxonomy of concepts, and collects facts corresponding to fixed set of relations.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80 million beliefs (facts).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43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NELL: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A concept is a noun (I think).  Instances are proper nouns. No attempt to address polysemy.</a:t>
            </a:r>
          </a:p>
          <a:p>
            <a:pPr marL="0" indent="0">
              <a:buNone/>
            </a:pPr>
            <a:r>
              <a:rPr lang="en-US" dirty="0" smtClean="0"/>
              <a:t>Features used for categorization, learned in a snowballing way.</a:t>
            </a:r>
          </a:p>
          <a:p>
            <a:pPr marL="0" indent="0">
              <a:buNone/>
            </a:pPr>
            <a:r>
              <a:rPr lang="en-US" b="1" dirty="0" smtClean="0"/>
              <a:t>Name form</a:t>
            </a:r>
            <a:r>
              <a:rPr lang="en-US" dirty="0" smtClean="0"/>
              <a:t>: E.g. “…burgh” is a city.</a:t>
            </a:r>
          </a:p>
          <a:p>
            <a:pPr marL="0" indent="0">
              <a:buNone/>
            </a:pPr>
            <a:r>
              <a:rPr lang="en-US" b="1" dirty="0" smtClean="0"/>
              <a:t>Context: </a:t>
            </a:r>
            <a:r>
              <a:rPr lang="en-US" dirty="0" smtClean="0"/>
              <a:t>E.g. “mayor of X” → X is a city.</a:t>
            </a:r>
          </a:p>
          <a:p>
            <a:pPr marL="0" indent="0">
              <a:buNone/>
            </a:pPr>
            <a:r>
              <a:rPr lang="en-US" b="1" dirty="0" smtClean="0"/>
              <a:t>Lists and table: </a:t>
            </a:r>
            <a:r>
              <a:rPr lang="en-US" dirty="0" smtClean="0"/>
              <a:t>If you see a list “London, Paris, Prague” and you know that London and Paris are cities, infer that Prague is a city.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6190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NELL: Taxonomy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Seems to be largely accurate though lopsided (e.g. 9047 instances of “amphibian” vs. 0 instances of “poem”).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0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/>
              <a:t>NELL: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Hit and miss. Mostly unexciting. I did an experiment of collecting 110 facts from NELL.</a:t>
            </a:r>
          </a:p>
          <a:p>
            <a:pPr marL="0" indent="0">
              <a:buNone/>
            </a:pPr>
            <a:r>
              <a:rPr lang="en-US" dirty="0" smtClean="0"/>
              <a:t>64 were true.</a:t>
            </a:r>
          </a:p>
          <a:p>
            <a:pPr marL="0" indent="0">
              <a:buNone/>
            </a:pPr>
            <a:r>
              <a:rPr lang="en-US" dirty="0" smtClean="0"/>
              <a:t>16 were nearly true, e.g. “Dublin </a:t>
            </a:r>
            <a:r>
              <a:rPr lang="en-US" dirty="0" err="1" smtClean="0"/>
              <a:t>Dublin</a:t>
            </a:r>
            <a:r>
              <a:rPr lang="en-US" dirty="0" smtClean="0"/>
              <a:t> is the capital city of the country Ireland”.</a:t>
            </a:r>
          </a:p>
          <a:p>
            <a:pPr marL="0" indent="0">
              <a:buNone/>
            </a:pPr>
            <a:r>
              <a:rPr lang="en-US" dirty="0" smtClean="0"/>
              <a:t>14 were false e.g. “</a:t>
            </a:r>
            <a:r>
              <a:rPr lang="en-US" dirty="0" err="1" smtClean="0"/>
              <a:t>dipodidae</a:t>
            </a:r>
            <a:r>
              <a:rPr lang="en-US" dirty="0" smtClean="0"/>
              <a:t> is an arthropod” (actually a rodent).</a:t>
            </a:r>
          </a:p>
          <a:p>
            <a:pPr marL="0" indent="0">
              <a:buNone/>
            </a:pPr>
            <a:r>
              <a:rPr lang="en-US" dirty="0" smtClean="0"/>
              <a:t>5 were hopelessly vague e.g. “David is a person who died at age 10.”</a:t>
            </a:r>
          </a:p>
          <a:p>
            <a:pPr marL="0" indent="0">
              <a:buNone/>
            </a:pPr>
            <a:r>
              <a:rPr lang="en-US" dirty="0" smtClean="0"/>
              <a:t>11 were meaningless. E.g. “states is a state or province located in the geopolitical location field”.</a:t>
            </a:r>
          </a:p>
        </p:txBody>
      </p:sp>
    </p:spTree>
    <p:extLst>
      <p:ext uri="{BB962C8B-B14F-4D97-AF65-F5344CB8AC3E}">
        <p14:creationId xmlns:p14="http://schemas.microsoft.com/office/powerpoint/2010/main" val="381337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ConceptNet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Starts with the collection of facts amassed by Open Mind Common Sense, a crowd-sourcing platform.</a:t>
            </a:r>
          </a:p>
          <a:p>
            <a:r>
              <a:rPr lang="en-US" dirty="0" smtClean="0"/>
              <a:t>“Concepts … could be noun phrases, verb phrases, adjective phrases, or clauses. </a:t>
            </a:r>
            <a:r>
              <a:rPr lang="en-US" dirty="0" err="1" smtClean="0"/>
              <a:t>ConceptNet</a:t>
            </a:r>
            <a:r>
              <a:rPr lang="en-US" dirty="0" smtClean="0"/>
              <a:t> defines concepts as the equivalence class of phrases after normalization removing function words, pronouns, and inflections.”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60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Relations and Patterns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819400" cy="4525963"/>
          </a:xfrm>
        </p:spPr>
        <p:txBody>
          <a:bodyPr>
            <a:normAutofit/>
          </a:bodyPr>
          <a:lstStyle/>
          <a:p>
            <a:r>
              <a:rPr lang="en-US" dirty="0" err="1" smtClean="0"/>
              <a:t>IsA</a:t>
            </a:r>
            <a:endParaRPr lang="en-US" dirty="0" smtClean="0"/>
          </a:p>
          <a:p>
            <a:r>
              <a:rPr lang="en-US" dirty="0" err="1" smtClean="0"/>
              <a:t>UsedFor</a:t>
            </a:r>
            <a:endParaRPr lang="en-US" dirty="0" smtClean="0"/>
          </a:p>
          <a:p>
            <a:r>
              <a:rPr lang="en-US" dirty="0" err="1" smtClean="0"/>
              <a:t>CapableOf</a:t>
            </a:r>
            <a:endParaRPr lang="en-US" dirty="0" smtClean="0"/>
          </a:p>
          <a:p>
            <a:r>
              <a:rPr lang="en-US" dirty="0" smtClean="0"/>
              <a:t>Desires</a:t>
            </a:r>
          </a:p>
          <a:p>
            <a:r>
              <a:rPr lang="en-US" dirty="0" err="1" smtClean="0"/>
              <a:t>CreatedBy</a:t>
            </a:r>
            <a:endParaRPr lang="en-US" dirty="0" smtClean="0"/>
          </a:p>
          <a:p>
            <a:r>
              <a:rPr lang="en-US" dirty="0" err="1" smtClean="0"/>
              <a:t>PartOf</a:t>
            </a:r>
            <a:endParaRPr lang="en-US" dirty="0" smtClean="0"/>
          </a:p>
          <a:p>
            <a:r>
              <a:rPr lang="en-US" dirty="0" err="1" smtClean="0"/>
              <a:t>HasProperty</a:t>
            </a:r>
            <a:endParaRPr lang="en-US" dirty="0" smtClean="0"/>
          </a:p>
          <a:p>
            <a:r>
              <a:rPr lang="en-US" dirty="0" smtClean="0"/>
              <a:t>Causes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3025140" y="1554481"/>
            <a:ext cx="56388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NP is a kind of NP</a:t>
            </a:r>
          </a:p>
          <a:p>
            <a:r>
              <a:rPr lang="en-US" dirty="0" smtClean="0"/>
              <a:t>NP is used for VP</a:t>
            </a:r>
          </a:p>
          <a:p>
            <a:r>
              <a:rPr lang="en-US" dirty="0" smtClean="0"/>
              <a:t>NP can VP</a:t>
            </a:r>
          </a:p>
          <a:p>
            <a:r>
              <a:rPr lang="en-US" dirty="0" smtClean="0"/>
              <a:t>NP wants to VP</a:t>
            </a:r>
          </a:p>
          <a:p>
            <a:r>
              <a:rPr lang="en-US" dirty="0" smtClean="0"/>
              <a:t>You make NP by VP</a:t>
            </a:r>
          </a:p>
          <a:p>
            <a:r>
              <a:rPr lang="en-US" dirty="0" smtClean="0"/>
              <a:t>NP is part of NP</a:t>
            </a:r>
          </a:p>
          <a:p>
            <a:r>
              <a:rPr lang="en-US" dirty="0" smtClean="0"/>
              <a:t>NP is AP</a:t>
            </a:r>
          </a:p>
          <a:p>
            <a:r>
              <a:rPr lang="en-US" dirty="0" smtClean="0"/>
              <a:t>The effect of NP|VP is NP|VP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66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888" y="218303"/>
            <a:ext cx="8229600" cy="1143000"/>
          </a:xfrm>
        </p:spPr>
        <p:txBody>
          <a:bodyPr/>
          <a:lstStyle/>
          <a:p>
            <a:r>
              <a:rPr lang="en-US" dirty="0" err="1" smtClean="0"/>
              <a:t>ConceptNet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88" y="1218171"/>
            <a:ext cx="8025912" cy="5639830"/>
          </a:xfrm>
        </p:spPr>
      </p:pic>
    </p:spTree>
    <p:extLst>
      <p:ext uri="{BB962C8B-B14F-4D97-AF65-F5344CB8AC3E}">
        <p14:creationId xmlns:p14="http://schemas.microsoft.com/office/powerpoint/2010/main" val="11953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WordNet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Hand-constructed lexicon of English (Miller 1995)</a:t>
            </a:r>
          </a:p>
          <a:p>
            <a:r>
              <a:rPr lang="en-US" dirty="0" smtClean="0"/>
              <a:t>Word senses disambiguated.</a:t>
            </a:r>
          </a:p>
          <a:p>
            <a:r>
              <a:rPr lang="en-US" dirty="0" smtClean="0"/>
              <a:t>Words sense related by synonym, antonym, hypernym, hyponym, </a:t>
            </a:r>
            <a:r>
              <a:rPr lang="en-US" dirty="0" err="1" smtClean="0"/>
              <a:t>meronymy</a:t>
            </a:r>
            <a:r>
              <a:rPr lang="en-US" dirty="0" smtClean="0"/>
              <a:t> (part/whole).</a:t>
            </a:r>
          </a:p>
          <a:p>
            <a:r>
              <a:rPr lang="en-US" dirty="0" smtClean="0"/>
              <a:t>A concept is a </a:t>
            </a:r>
            <a:r>
              <a:rPr lang="en-US" dirty="0" err="1" smtClean="0"/>
              <a:t>synset</a:t>
            </a:r>
            <a:r>
              <a:rPr lang="en-US" dirty="0" smtClean="0"/>
              <a:t> (a collection of synonymous word senses).</a:t>
            </a:r>
          </a:p>
          <a:p>
            <a:r>
              <a:rPr lang="en-US" dirty="0" smtClean="0"/>
              <a:t>117,000 </a:t>
            </a:r>
            <a:r>
              <a:rPr lang="en-US" dirty="0" err="1" smtClean="0"/>
              <a:t>synsets</a:t>
            </a:r>
            <a:endParaRPr lang="en-US" dirty="0" smtClean="0"/>
          </a:p>
          <a:p>
            <a:r>
              <a:rPr lang="en-US" dirty="0" err="1" smtClean="0"/>
              <a:t>WordNets</a:t>
            </a:r>
            <a:r>
              <a:rPr lang="en-US" dirty="0" smtClean="0"/>
              <a:t> exist (to some extent) for almost 50 languages.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58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WikiNet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(</a:t>
            </a:r>
            <a:r>
              <a:rPr lang="en-US" dirty="0" err="1" smtClean="0"/>
              <a:t>Nastase</a:t>
            </a:r>
            <a:r>
              <a:rPr lang="en-US" dirty="0" smtClean="0"/>
              <a:t> et al. 2010)</a:t>
            </a:r>
          </a:p>
          <a:p>
            <a:r>
              <a:rPr lang="en-US" dirty="0" smtClean="0"/>
              <a:t>A concept “roughly corresponds to a Wikipedia article”.</a:t>
            </a:r>
          </a:p>
          <a:p>
            <a:pPr marL="0" indent="0">
              <a:buNone/>
            </a:pPr>
            <a:r>
              <a:rPr lang="en-US" dirty="0" smtClean="0"/>
              <a:t>Defer to the wisdom of crowds (</a:t>
            </a:r>
            <a:r>
              <a:rPr lang="en-US" sz="2400" dirty="0" smtClean="0"/>
              <a:t>as mediated by the abstruse, bureaucratic, contentious process that is Wikipedia editing).</a:t>
            </a:r>
          </a:p>
          <a:p>
            <a:r>
              <a:rPr lang="en-US" dirty="0" smtClean="0"/>
              <a:t>Relations are extracted from text and info-boxes.</a:t>
            </a:r>
          </a:p>
          <a:p>
            <a:r>
              <a:rPr lang="en-US" dirty="0"/>
              <a:t>M</a:t>
            </a:r>
            <a:r>
              <a:rPr lang="en-US" dirty="0" smtClean="0"/>
              <a:t>ulti-lingual Wikipedia. Entities and categories are aligned across languages.</a:t>
            </a:r>
          </a:p>
          <a:p>
            <a:r>
              <a:rPr lang="en-US" dirty="0" smtClean="0"/>
              <a:t>90+% accuracy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0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categories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Members of Queen (band)</a:t>
            </a:r>
          </a:p>
          <a:p>
            <a:r>
              <a:rPr lang="en-US" dirty="0" smtClean="0"/>
              <a:t>Movies directed by Woody Allen</a:t>
            </a:r>
          </a:p>
          <a:p>
            <a:r>
              <a:rPr lang="en-US" dirty="0" smtClean="0"/>
              <a:t>Villages in Brandenburg</a:t>
            </a:r>
          </a:p>
          <a:p>
            <a:r>
              <a:rPr lang="en-US" dirty="0" smtClean="0"/>
              <a:t>Mixed  Martial Arts Television Programs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490,215 categories. 3.3M concepts.</a:t>
            </a:r>
          </a:p>
          <a:p>
            <a:pPr marL="0" indent="0">
              <a:buNone/>
            </a:pPr>
            <a:r>
              <a:rPr lang="en-US" dirty="0" smtClean="0"/>
              <a:t>36M relations: instance 10M, subcategory 400K, spatial 4M, nationality 570K, topic 340K, genre 330K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18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CYC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Long-term project (1985-present) to encode commonsense knowledge.</a:t>
            </a:r>
          </a:p>
          <a:p>
            <a:r>
              <a:rPr lang="en-US" dirty="0" smtClean="0"/>
              <a:t>Knowledge hand-coded by knowledge engineers.</a:t>
            </a:r>
          </a:p>
          <a:p>
            <a:r>
              <a:rPr lang="en-US" dirty="0" smtClean="0"/>
              <a:t>Concepts chosen to optimize the knowledge encoding; only secondarily related to NL words</a:t>
            </a:r>
            <a:r>
              <a:rPr lang="en-US" dirty="0"/>
              <a:t> </a:t>
            </a:r>
            <a:r>
              <a:rPr lang="en-US" dirty="0" smtClean="0"/>
              <a:t>(at least in principle). Very precise conceptual distinctions.</a:t>
            </a:r>
          </a:p>
        </p:txBody>
      </p:sp>
    </p:spTree>
    <p:extLst>
      <p:ext uri="{BB962C8B-B14F-4D97-AF65-F5344CB8AC3E}">
        <p14:creationId xmlns:p14="http://schemas.microsoft.com/office/powerpoint/2010/main" val="177286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CYC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“Just about anything can be reified: a particular proposition, a type of predicate, a problem solving context, an inference mechanism, etc.”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Some concepts (from the 1990 book)</a:t>
            </a:r>
          </a:p>
          <a:p>
            <a:pPr marL="0" indent="0">
              <a:buNone/>
            </a:pPr>
            <a:r>
              <a:rPr lang="en-US" sz="2800" dirty="0" err="1" smtClean="0"/>
              <a:t>PaperboyDeliveringNewspapersAs</a:t>
            </a:r>
            <a:r>
              <a:rPr lang="en-US" sz="2800" dirty="0" err="1" smtClean="0"/>
              <a:t>ABusinessEvent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err="1" smtClean="0"/>
              <a:t>PaperboyDeliveringNewspapersAsATravelEvent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EgyptIn1986, PhysicalEgyptIn1986, PoliticalEgyptIn1986</a:t>
            </a:r>
          </a:p>
          <a:p>
            <a:pPr marL="0" indent="0">
              <a:buNone/>
            </a:pPr>
            <a:r>
              <a:rPr lang="en-US" sz="2800" smtClean="0"/>
              <a:t>YoungerThanParentsConstraint</a:t>
            </a:r>
            <a:endParaRPr lang="en-US" sz="2800"/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3020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CYC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Partly open, partly proprietary. Poorly described</a:t>
            </a:r>
            <a:r>
              <a:rPr lang="en-US" dirty="0" smtClean="0"/>
              <a:t>.</a:t>
            </a:r>
          </a:p>
          <a:p>
            <a:r>
              <a:rPr lang="en-US" dirty="0" smtClean="0"/>
              <a:t>Open CYC (public): 200K concepts, 2M facts</a:t>
            </a:r>
          </a:p>
          <a:p>
            <a:r>
              <a:rPr lang="en-US" dirty="0" smtClean="0"/>
              <a:t>Research CYC (can be licensed): 500K concepts, 5M facts.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3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Relation to Cog. Psych.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Where are:</a:t>
            </a:r>
          </a:p>
          <a:p>
            <a:pPr marL="0" indent="0">
              <a:buNone/>
            </a:pPr>
            <a:r>
              <a:rPr lang="en-US" b="1" dirty="0" smtClean="0"/>
              <a:t>Concept learning? Definitional vs. prototype vs. exemplar theories?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</a:t>
            </a:r>
            <a:r>
              <a:rPr lang="en-US" dirty="0" smtClean="0"/>
              <a:t>Different kind of AI: Classification learning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</a:t>
            </a:r>
            <a:r>
              <a:rPr lang="en-US" dirty="0" smtClean="0"/>
              <a:t>(Supervised vs. Unsupervised)</a:t>
            </a:r>
          </a:p>
          <a:p>
            <a:pPr marL="0" indent="0">
              <a:buNone/>
            </a:pPr>
            <a:r>
              <a:rPr lang="en-US" b="1" dirty="0" smtClean="0"/>
              <a:t>Synthetic categories?</a:t>
            </a:r>
            <a:endParaRPr lang="en-US" dirty="0" smtClean="0"/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b="1" dirty="0" smtClean="0"/>
              <a:t>      </a:t>
            </a:r>
            <a:r>
              <a:rPr lang="en-US" dirty="0" smtClean="0"/>
              <a:t> Only of  theoretical interest. Simple algorithms have superhuman abilities.</a:t>
            </a:r>
          </a:p>
          <a:p>
            <a:pPr marL="0" indent="0">
              <a:buNone/>
            </a:pPr>
            <a:r>
              <a:rPr lang="en-US" b="1" dirty="0" smtClean="0"/>
              <a:t>Base level vs. sub/superordinate. </a:t>
            </a:r>
            <a:r>
              <a:rPr lang="en-US" dirty="0" smtClean="0"/>
              <a:t> ??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4884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Hard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many concepts?  AI: 100,000s to millions</a:t>
            </a:r>
          </a:p>
          <a:p>
            <a:pPr marL="0" indent="0">
              <a:buNone/>
            </a:pPr>
            <a:r>
              <a:rPr lang="en-US" dirty="0" smtClean="0"/>
              <a:t>Cog psych: </a:t>
            </a:r>
            <a:r>
              <a:rPr lang="en-US" smtClean="0"/>
              <a:t>??  </a:t>
            </a:r>
          </a:p>
          <a:p>
            <a:r>
              <a:rPr lang="en-US" smtClean="0"/>
              <a:t>How </a:t>
            </a:r>
            <a:r>
              <a:rPr lang="en-US" dirty="0" smtClean="0"/>
              <a:t>to evaluate recall (coverage).</a:t>
            </a:r>
          </a:p>
          <a:p>
            <a:r>
              <a:rPr lang="en-US" dirty="0" smtClean="0"/>
              <a:t>What is a concept?</a:t>
            </a:r>
          </a:p>
          <a:p>
            <a:r>
              <a:rPr lang="en-US" dirty="0" smtClean="0"/>
              <a:t>Relation of concepts to </a:t>
            </a:r>
            <a:r>
              <a:rPr lang="en-US" dirty="0" err="1" smtClean="0"/>
              <a:t>Mentalese</a:t>
            </a:r>
            <a:r>
              <a:rPr lang="en-US" dirty="0"/>
              <a:t> </a:t>
            </a:r>
            <a:r>
              <a:rPr lang="en-US" dirty="0" smtClean="0"/>
              <a:t>primitives.</a:t>
            </a:r>
          </a:p>
          <a:p>
            <a:r>
              <a:rPr lang="en-US" dirty="0" smtClean="0"/>
              <a:t>English vs. other languages: Does it make any difference?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77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1210</Words>
  <Application>Microsoft Office PowerPoint</Application>
  <PresentationFormat>On-screen Show (4:3)</PresentationFormat>
  <Paragraphs>139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How AI Programs Collect Concepts</vt:lpstr>
      <vt:lpstr>Outline</vt:lpstr>
      <vt:lpstr>What do AI people want?</vt:lpstr>
      <vt:lpstr>What do AI people want?</vt:lpstr>
      <vt:lpstr>Probase </vt:lpstr>
      <vt:lpstr>Probase</vt:lpstr>
      <vt:lpstr>Probase</vt:lpstr>
      <vt:lpstr>Probase: Polysemy</vt:lpstr>
      <vt:lpstr>NELL (Never-Ending Language Learner)</vt:lpstr>
      <vt:lpstr>NELL: Concepts</vt:lpstr>
      <vt:lpstr>NELL: Taxonomy</vt:lpstr>
      <vt:lpstr>NELL: Facts</vt:lpstr>
      <vt:lpstr>ConceptNet</vt:lpstr>
      <vt:lpstr>Relations and Patterns</vt:lpstr>
      <vt:lpstr>ConceptNet</vt:lpstr>
      <vt:lpstr>WordNet</vt:lpstr>
      <vt:lpstr>WikiNet</vt:lpstr>
      <vt:lpstr>Sample categories</vt:lpstr>
      <vt:lpstr>CYC</vt:lpstr>
      <vt:lpstr>CYC Concepts</vt:lpstr>
      <vt:lpstr>CYC</vt:lpstr>
      <vt:lpstr>Relation to Cog. Psych.</vt:lpstr>
      <vt:lpstr>Hard Questions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AI Programs Collect Concepts</dc:title>
  <dc:creator>cimsuer</dc:creator>
  <cp:lastModifiedBy>Ernest Davis</cp:lastModifiedBy>
  <cp:revision>38</cp:revision>
  <dcterms:created xsi:type="dcterms:W3CDTF">2015-09-10T17:45:32Z</dcterms:created>
  <dcterms:modified xsi:type="dcterms:W3CDTF">2015-09-16T02:38:01Z</dcterms:modified>
</cp:coreProperties>
</file>