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329" r:id="rId9"/>
    <p:sldId id="262" r:id="rId10"/>
    <p:sldId id="264" r:id="rId11"/>
    <p:sldId id="265" r:id="rId12"/>
    <p:sldId id="267" r:id="rId13"/>
    <p:sldId id="266" r:id="rId14"/>
    <p:sldId id="268" r:id="rId15"/>
    <p:sldId id="273" r:id="rId16"/>
    <p:sldId id="269" r:id="rId17"/>
    <p:sldId id="270" r:id="rId18"/>
    <p:sldId id="271" r:id="rId19"/>
    <p:sldId id="272" r:id="rId20"/>
    <p:sldId id="274" r:id="rId21"/>
    <p:sldId id="275" r:id="rId22"/>
    <p:sldId id="276" r:id="rId23"/>
    <p:sldId id="328" r:id="rId24"/>
    <p:sldId id="308" r:id="rId25"/>
    <p:sldId id="309" r:id="rId26"/>
    <p:sldId id="327" r:id="rId27"/>
    <p:sldId id="310" r:id="rId28"/>
    <p:sldId id="311" r:id="rId29"/>
    <p:sldId id="312" r:id="rId30"/>
    <p:sldId id="313" r:id="rId31"/>
    <p:sldId id="314" r:id="rId32"/>
    <p:sldId id="315" r:id="rId33"/>
    <p:sldId id="316" r:id="rId34"/>
    <p:sldId id="317" r:id="rId35"/>
    <p:sldId id="318" r:id="rId36"/>
    <p:sldId id="319" r:id="rId37"/>
    <p:sldId id="320" r:id="rId38"/>
    <p:sldId id="321" r:id="rId39"/>
    <p:sldId id="322" r:id="rId40"/>
    <p:sldId id="323" r:id="rId41"/>
    <p:sldId id="324" r:id="rId42"/>
    <p:sldId id="325" r:id="rId43"/>
    <p:sldId id="326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1494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79950D-177B-4E2B-91B2-75339FBD79D6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230A75-06C1-4C7B-B4CF-65BEDC9B24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314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DB5065-0F3D-4E88-8953-240817F28E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3523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595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907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518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03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464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600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17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284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16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84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09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C312A-46AB-42B1-B7EE-C0AC974DDE7E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490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Building AIs with Common Sense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dirty="0">
                <a:solidFill>
                  <a:schemeClr val="tx1"/>
                </a:solidFill>
              </a:rPr>
              <a:t>Ernie Davis</a:t>
            </a:r>
          </a:p>
          <a:p>
            <a:pPr algn="r"/>
            <a:r>
              <a:rPr lang="en-US" dirty="0">
                <a:solidFill>
                  <a:schemeClr val="tx1"/>
                </a:solidFill>
              </a:rPr>
              <a:t>Princeton Chapter of the ACM</a:t>
            </a:r>
          </a:p>
          <a:p>
            <a:pPr algn="r"/>
            <a:r>
              <a:rPr lang="en-US" dirty="0">
                <a:solidFill>
                  <a:schemeClr val="tx1"/>
                </a:solidFill>
              </a:rPr>
              <a:t>May 16, 2019 </a:t>
            </a:r>
          </a:p>
        </p:txBody>
      </p:sp>
    </p:spTree>
    <p:extLst>
      <p:ext uri="{BB962C8B-B14F-4D97-AF65-F5344CB8AC3E}">
        <p14:creationId xmlns:p14="http://schemas.microsoft.com/office/powerpoint/2010/main" val="4121880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9064944-67EF-4051-BA2A-E64305CAC0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917" y="0"/>
            <a:ext cx="53721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263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FF069-6A65-47A2-B410-CAD764A41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357D3-DA58-4289-8597-C17913000D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What is common sense?</a:t>
            </a:r>
          </a:p>
          <a:p>
            <a:r>
              <a:rPr lang="en-US" dirty="0"/>
              <a:t>Why is common sense important?</a:t>
            </a:r>
          </a:p>
          <a:p>
            <a:pPr lvl="1"/>
            <a:r>
              <a:rPr lang="en-US" dirty="0">
                <a:solidFill>
                  <a:prstClr val="black"/>
                </a:solidFill>
              </a:rPr>
              <a:t>Vision</a:t>
            </a:r>
            <a:endParaRPr lang="en-US" dirty="0"/>
          </a:p>
          <a:p>
            <a:pPr lvl="1"/>
            <a:r>
              <a:rPr lang="en-US" dirty="0"/>
              <a:t>Language </a:t>
            </a:r>
          </a:p>
          <a:p>
            <a:pPr lvl="1"/>
            <a:r>
              <a:rPr lang="en-US" dirty="0"/>
              <a:t>Robotics</a:t>
            </a:r>
          </a:p>
          <a:p>
            <a:pPr lvl="1"/>
            <a:r>
              <a:rPr lang="en-US" dirty="0"/>
              <a:t>Science</a:t>
            </a:r>
          </a:p>
          <a:p>
            <a:pPr lvl="1"/>
            <a:r>
              <a:rPr lang="en-US" dirty="0"/>
              <a:t>Computer interface</a:t>
            </a:r>
          </a:p>
          <a:p>
            <a:r>
              <a:rPr lang="en-US" dirty="0"/>
              <a:t>What have people tried?</a:t>
            </a:r>
          </a:p>
          <a:p>
            <a:r>
              <a:rPr lang="en-US" dirty="0"/>
              <a:t>Why is it so hard?</a:t>
            </a:r>
          </a:p>
          <a:p>
            <a:r>
              <a:rPr lang="en-US" dirty="0"/>
              <a:t>What should we do?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045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357F7-DD5F-4D9B-B8A6-168DCE1DB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common sense?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03D85B-E897-4476-B7C6-E0AE70D5E9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Basic knowledge about the world.</a:t>
            </a:r>
          </a:p>
          <a:p>
            <a:r>
              <a:rPr lang="en-US" dirty="0"/>
              <a:t>Children learn and master.</a:t>
            </a:r>
          </a:p>
          <a:p>
            <a:r>
              <a:rPr lang="en-US" dirty="0"/>
              <a:t>Too obvious to be worth writing down or teaching in school.</a:t>
            </a:r>
          </a:p>
          <a:p>
            <a:r>
              <a:rPr lang="en-US" dirty="0"/>
              <a:t>We take it for granted that other people know it.</a:t>
            </a:r>
          </a:p>
        </p:txBody>
      </p:sp>
    </p:spTree>
    <p:extLst>
      <p:ext uri="{BB962C8B-B14F-4D97-AF65-F5344CB8AC3E}">
        <p14:creationId xmlns:p14="http://schemas.microsoft.com/office/powerpoint/2010/main" val="2967497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04EE7-7901-40D5-B2DB-691469BB0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Domains of common sense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E9CC24-B343-4CD8-ABCC-D85CF9E010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Time</a:t>
            </a:r>
          </a:p>
          <a:p>
            <a:r>
              <a:rPr lang="en-US" dirty="0"/>
              <a:t>Space</a:t>
            </a:r>
          </a:p>
          <a:p>
            <a:r>
              <a:rPr lang="en-US" dirty="0"/>
              <a:t>Causality</a:t>
            </a:r>
          </a:p>
          <a:p>
            <a:r>
              <a:rPr lang="en-US" dirty="0"/>
              <a:t>Physical interaction</a:t>
            </a:r>
          </a:p>
          <a:p>
            <a:r>
              <a:rPr lang="en-US" dirty="0"/>
              <a:t>Theory of mind</a:t>
            </a:r>
          </a:p>
          <a:p>
            <a:r>
              <a:rPr lang="en-US" dirty="0"/>
              <a:t>Human interactions</a:t>
            </a:r>
          </a:p>
          <a:p>
            <a:pPr marL="0" indent="0">
              <a:buNone/>
            </a:pPr>
            <a:r>
              <a:rPr lang="en-US" dirty="0"/>
              <a:t>etc. </a:t>
            </a:r>
          </a:p>
        </p:txBody>
      </p:sp>
    </p:spTree>
    <p:extLst>
      <p:ext uri="{BB962C8B-B14F-4D97-AF65-F5344CB8AC3E}">
        <p14:creationId xmlns:p14="http://schemas.microsoft.com/office/powerpoint/2010/main" val="468023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8F217-4B79-440C-A1D3-FB8DB2F11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Aspects of common sense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839A1-C415-4370-9CD5-4F58DFFE9B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Having the knowledge</a:t>
            </a:r>
          </a:p>
          <a:p>
            <a:r>
              <a:rPr lang="en-US" dirty="0"/>
              <a:t>Learning it</a:t>
            </a:r>
          </a:p>
          <a:p>
            <a:r>
              <a:rPr lang="en-US" dirty="0"/>
              <a:t>Reasoning with it</a:t>
            </a:r>
          </a:p>
          <a:p>
            <a:r>
              <a:rPr lang="en-US" dirty="0"/>
              <a:t>Using it for specific tasks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434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5CDD5-4CBF-4A17-96BC-E39FAE693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0F8AA-39EB-4279-AF3B-7C0CE5CE15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Everyone [pretty much] agrees common sense is a central problem for AI:</a:t>
            </a:r>
          </a:p>
          <a:p>
            <a:pPr marL="0" indent="0">
              <a:buNone/>
            </a:pPr>
            <a:r>
              <a:rPr lang="en-US" dirty="0"/>
              <a:t>John McCarthy, 1959, “Programs with Common Sense”</a:t>
            </a:r>
          </a:p>
          <a:p>
            <a:pPr marL="0" indent="0">
              <a:buNone/>
            </a:pPr>
            <a:r>
              <a:rPr lang="en-US" dirty="0"/>
              <a:t>DARPA, 2018, “Teaching Machines Common Sense”</a:t>
            </a:r>
          </a:p>
        </p:txBody>
      </p:sp>
    </p:spTree>
    <p:extLst>
      <p:ext uri="{BB962C8B-B14F-4D97-AF65-F5344CB8AC3E}">
        <p14:creationId xmlns:p14="http://schemas.microsoft.com/office/powerpoint/2010/main" val="2729681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171C0-05A1-4AA7-A70E-91CB40B56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 of </a:t>
            </a:r>
            <a:r>
              <a:rPr lang="en-US" i="1" dirty="0"/>
              <a:t>meaning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63A01-6E91-432B-AA38-CCE8146A82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What is the meaning of:</a:t>
            </a:r>
          </a:p>
          <a:p>
            <a:r>
              <a:rPr lang="en-US" dirty="0"/>
              <a:t>An utterance or text?</a:t>
            </a:r>
          </a:p>
          <a:p>
            <a:r>
              <a:rPr lang="en-US" dirty="0"/>
              <a:t>An image or video?</a:t>
            </a:r>
          </a:p>
          <a:p>
            <a:pPr marL="0" indent="0">
              <a:buNone/>
            </a:pPr>
            <a:r>
              <a:rPr lang="en-US" dirty="0"/>
              <a:t>Construct </a:t>
            </a:r>
            <a:r>
              <a:rPr lang="en-US" i="1" dirty="0"/>
              <a:t>cognitive model </a:t>
            </a:r>
            <a:r>
              <a:rPr lang="en-US" dirty="0"/>
              <a:t>of the world.</a:t>
            </a:r>
          </a:p>
          <a:p>
            <a:pPr marL="0" indent="0">
              <a:buNone/>
            </a:pPr>
            <a:r>
              <a:rPr lang="en-US" dirty="0"/>
              <a:t>Closely associated with common sense</a:t>
            </a:r>
          </a:p>
          <a:p>
            <a:r>
              <a:rPr lang="en-US" dirty="0"/>
              <a:t>Similar problems of representation</a:t>
            </a:r>
          </a:p>
          <a:p>
            <a:r>
              <a:rPr lang="en-US" dirty="0"/>
              <a:t>Meaning is grounded in a commonsense understanding</a:t>
            </a:r>
          </a:p>
        </p:txBody>
      </p:sp>
    </p:spTree>
    <p:extLst>
      <p:ext uri="{BB962C8B-B14F-4D97-AF65-F5344CB8AC3E}">
        <p14:creationId xmlns:p14="http://schemas.microsoft.com/office/powerpoint/2010/main" val="3409522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1BDD4-9499-41AA-88F0-BB8369FF2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However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ECD34-C5F6-42F6-9AFB-2866E07598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i="1" dirty="0"/>
              <a:t>To date, almost every successful AI application has found a way to sidestep the problems of common sense and meaning.</a:t>
            </a:r>
          </a:p>
          <a:p>
            <a:pPr marL="0" indent="0">
              <a:buNone/>
            </a:pPr>
            <a:r>
              <a:rPr lang="en-US" sz="4400" dirty="0"/>
              <a:t>But that can’t last forever.</a:t>
            </a:r>
          </a:p>
        </p:txBody>
      </p:sp>
    </p:spTree>
    <p:extLst>
      <p:ext uri="{BB962C8B-B14F-4D97-AF65-F5344CB8AC3E}">
        <p14:creationId xmlns:p14="http://schemas.microsoft.com/office/powerpoint/2010/main" val="1927134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61B2C-43FD-4C52-8310-5ED788D07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is common sense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F7222-3E06-4E3F-9CAD-532DDF52C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Vision</a:t>
            </a:r>
          </a:p>
          <a:p>
            <a:r>
              <a:rPr lang="en-US" sz="4000" dirty="0"/>
              <a:t>Language</a:t>
            </a:r>
          </a:p>
          <a:p>
            <a:r>
              <a:rPr lang="en-US" sz="4000" dirty="0"/>
              <a:t>Robotics</a:t>
            </a:r>
          </a:p>
          <a:p>
            <a:r>
              <a:rPr lang="en-US" sz="4000" dirty="0"/>
              <a:t>Science</a:t>
            </a:r>
          </a:p>
          <a:p>
            <a:r>
              <a:rPr lang="en-US" sz="4000" dirty="0"/>
              <a:t>Computer interface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616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990D4-01B7-4388-8F88-0AAA25BBC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3B7E51E-7B60-4851-9BDF-EE5CBA0E7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64" t="16627" r="3605" b="8744"/>
          <a:stretch/>
        </p:blipFill>
        <p:spPr>
          <a:xfrm>
            <a:off x="15240" y="-10161"/>
            <a:ext cx="8900160" cy="6746083"/>
          </a:xfrm>
        </p:spPr>
      </p:pic>
    </p:spTree>
    <p:extLst>
      <p:ext uri="{BB962C8B-B14F-4D97-AF65-F5344CB8AC3E}">
        <p14:creationId xmlns:p14="http://schemas.microsoft.com/office/powerpoint/2010/main" val="134128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F506B83-DD3A-46DC-9417-6DEC81265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432118"/>
            <a:ext cx="8229600" cy="1143000"/>
          </a:xfrm>
        </p:spPr>
        <p:txBody>
          <a:bodyPr/>
          <a:lstStyle/>
          <a:p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D06907DC-2324-471D-9BB3-AD0EBC47462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43" y="1093155"/>
            <a:ext cx="4400157" cy="5612445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B4DEC1-480B-493F-A866-7E860E5158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76800" y="1905000"/>
            <a:ext cx="3810000" cy="42211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Long way to go before we get to</a:t>
            </a:r>
          </a:p>
          <a:p>
            <a:pPr marL="0" indent="0">
              <a:buNone/>
            </a:pPr>
            <a:r>
              <a:rPr lang="en-US" dirty="0"/>
              <a:t>“The robot is cutting off the branch that he is sitting on.”</a:t>
            </a:r>
          </a:p>
        </p:txBody>
      </p:sp>
    </p:spTree>
    <p:extLst>
      <p:ext uri="{BB962C8B-B14F-4D97-AF65-F5344CB8AC3E}">
        <p14:creationId xmlns:p14="http://schemas.microsoft.com/office/powerpoint/2010/main" val="22397969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AB75D45-4E2C-4BE5-97BF-41E43C249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Images and spatial relations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D0D171E0-8958-4A44-A310-DC4B9D006F9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87" y="1281404"/>
            <a:ext cx="4038600" cy="5301957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CAF941-1B29-4541-AA46-288B6EAF818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You realize:</a:t>
            </a:r>
          </a:p>
          <a:p>
            <a:pPr marL="514350" indent="-514350">
              <a:buAutoNum type="alphaUcParenR"/>
            </a:pPr>
            <a:r>
              <a:rPr lang="en-US" dirty="0"/>
              <a:t>That the guy probably has a right side and legs and so on.</a:t>
            </a:r>
          </a:p>
          <a:p>
            <a:pPr marL="514350" indent="-514350">
              <a:buAutoNum type="alphaUcParenR"/>
            </a:pPr>
            <a:r>
              <a:rPr lang="en-US" dirty="0"/>
              <a:t>That his right side is behind a wall.</a:t>
            </a:r>
          </a:p>
          <a:p>
            <a:pPr marL="0" indent="0">
              <a:buNone/>
            </a:pPr>
            <a:r>
              <a:rPr lang="en-US" dirty="0"/>
              <a:t>Any good vision system does A.</a:t>
            </a:r>
          </a:p>
          <a:p>
            <a:pPr marL="0" indent="0">
              <a:buNone/>
            </a:pPr>
            <a:r>
              <a:rPr lang="en-US" dirty="0"/>
              <a:t>AFAIK no existing vision system does B.</a:t>
            </a:r>
          </a:p>
        </p:txBody>
      </p:sp>
    </p:spTree>
    <p:extLst>
      <p:ext uri="{BB962C8B-B14F-4D97-AF65-F5344CB8AC3E}">
        <p14:creationId xmlns:p14="http://schemas.microsoft.com/office/powerpoint/2010/main" val="1568857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D5F87AC-55EE-44FE-820D-DCA3CEFC4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Horse head scene, </a:t>
            </a:r>
            <a:r>
              <a:rPr lang="en-US" i="1" dirty="0"/>
              <a:t>The Godfather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658B3A-C000-4FB6-A355-B001FA1D80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You see the horse’s head on Jack </a:t>
            </a:r>
            <a:r>
              <a:rPr lang="en-US" dirty="0" err="1"/>
              <a:t>Woltz’s</a:t>
            </a:r>
            <a:r>
              <a:rPr lang="en-US" dirty="0"/>
              <a:t> bed. You realize:</a:t>
            </a:r>
          </a:p>
          <a:p>
            <a:pPr marL="400050" lvl="1" indent="0">
              <a:buNone/>
            </a:pPr>
            <a:r>
              <a:rPr lang="en-US" dirty="0"/>
              <a:t>Tom Hagen has arranged to have the horse decapitated and the horse’s head put on the bed.</a:t>
            </a:r>
          </a:p>
          <a:p>
            <a:pPr marL="400050" lvl="1" indent="0">
              <a:buNone/>
            </a:pPr>
            <a:r>
              <a:rPr lang="en-US" dirty="0"/>
              <a:t>Hagen is punishing </a:t>
            </a:r>
            <a:r>
              <a:rPr lang="en-US" dirty="0" err="1"/>
              <a:t>Woltz</a:t>
            </a:r>
            <a:r>
              <a:rPr lang="en-US" dirty="0"/>
              <a:t> for insulting Don Corleone.</a:t>
            </a:r>
          </a:p>
          <a:p>
            <a:pPr marL="400050" lvl="1" indent="0">
              <a:buNone/>
            </a:pPr>
            <a:r>
              <a:rPr lang="en-US" dirty="0"/>
              <a:t>Hagen is threatening </a:t>
            </a:r>
            <a:r>
              <a:rPr lang="en-US" dirty="0" err="1"/>
              <a:t>Woltz</a:t>
            </a:r>
            <a:r>
              <a:rPr lang="en-US" dirty="0"/>
              <a:t> that he will be killed if he doesn’t do what Don Corleone is demanding.</a:t>
            </a:r>
          </a:p>
        </p:txBody>
      </p:sp>
    </p:spTree>
    <p:extLst>
      <p:ext uri="{BB962C8B-B14F-4D97-AF65-F5344CB8AC3E}">
        <p14:creationId xmlns:p14="http://schemas.microsoft.com/office/powerpoint/2010/main" val="1127354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E7FAB-7CA1-4822-94A4-A8D17D424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Language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33D446-DFE4-40D3-94D3-0AA28F4F9A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No aspect of AI has had more misleading hype.</a:t>
            </a:r>
          </a:p>
          <a:p>
            <a:pPr marL="0" indent="0">
              <a:buNone/>
            </a:pPr>
            <a:r>
              <a:rPr lang="en-US" dirty="0"/>
              <a:t>Two headlines from January 2018: </a:t>
            </a:r>
          </a:p>
          <a:p>
            <a:pPr marL="0" indent="0">
              <a:buNone/>
            </a:pPr>
            <a:r>
              <a:rPr lang="en-US" dirty="0"/>
              <a:t>“Robots Can Now Read Better than Humans, Putting Millions of Job at Risk”</a:t>
            </a:r>
            <a:r>
              <a:rPr lang="x-none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—</a:t>
            </a:r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i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Newsweek</a:t>
            </a:r>
          </a:p>
          <a:p>
            <a:pPr marL="0" indent="0">
              <a:buNone/>
            </a:pPr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“Computers Are Getting Better than Humans at Reading” </a:t>
            </a:r>
            <a:r>
              <a:rPr lang="x-none" sz="270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—</a:t>
            </a:r>
            <a:r>
              <a:rPr lang="en-US" sz="270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i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CNN Money</a:t>
            </a:r>
          </a:p>
          <a:p>
            <a:pPr marL="0" indent="0">
              <a:buNone/>
            </a:pPr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From</a:t>
            </a:r>
            <a:r>
              <a:rPr lang="en-US" i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New York Times, </a:t>
            </a:r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9:</a:t>
            </a:r>
            <a:br>
              <a:rPr lang="en-US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dirty="0"/>
              <a:t>It’s odd to realize that what Instagram is describing — a planetary-scale A.I. surveillance system for detecting and classifying various forms of teenage drama — is … </a:t>
            </a:r>
            <a:r>
              <a:rPr lang="en-US"/>
              <a:t>technically possible. </a:t>
            </a:r>
            <a:endParaRPr lang="en-US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7123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C1B19-CD8F-416B-9191-E5A667DE2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Language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92B114-F589-41EC-8ECA-821A1933CE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5160644"/>
          </a:xfrm>
        </p:spPr>
        <p:txBody>
          <a:bodyPr>
            <a:normAutofit fontScale="55000" lnSpcReduction="20000"/>
          </a:bodyPr>
          <a:lstStyle/>
          <a:p>
            <a:pPr marL="114300" marR="457200" indent="0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x-none" sz="42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Almanzo turned to Mr. Thompson and asked, “Did you lose a pocketbook?”</a:t>
            </a:r>
            <a:br>
              <a:rPr lang="en-US" sz="42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x-none" sz="42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Mr. Thompson jumped. He slapped a hand to his pocket, and fairly shouted.</a:t>
            </a:r>
            <a:r>
              <a:rPr lang="en-US" sz="42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x-none" sz="42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“Yes, I have! Fifteen hundred dollars in it, too! What about it? What do you know about it?”</a:t>
            </a:r>
            <a:br>
              <a:rPr lang="en-US" sz="42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x-none" sz="42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“Is this it?” Almanzo asked.</a:t>
            </a:r>
            <a:br>
              <a:rPr lang="en-US" sz="42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x-none" sz="42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“Yes, yes, that’s it!” Mr. Thompson said, snatching the pocketbook</a:t>
            </a:r>
            <a:r>
              <a:rPr lang="en-US" sz="42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   ̶   </a:t>
            </a:r>
            <a:r>
              <a:rPr lang="en-US" sz="4200" i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Farmer Boy</a:t>
            </a:r>
            <a:r>
              <a:rPr lang="en-US" sz="42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Laura Ingalls Wilder.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2071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B71C2-6DFD-4579-9594-FF668BCFA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reading system should be able to answer questions like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B6BD1-7B08-43B4-90FC-8AF268EBB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21839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914400" marR="0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Why did Mr. Thompson slap his pocket with his hand?</a:t>
            </a:r>
          </a:p>
          <a:p>
            <a:pPr marL="91440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Before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Almanzo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spoke, did Mr. Thompson realize that he had lost his wallet?</a:t>
            </a:r>
          </a:p>
          <a:p>
            <a:pPr marL="91440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What is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Almanzo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referring to when he asks “Is this it?”</a:t>
            </a:r>
          </a:p>
          <a:p>
            <a:pPr marL="91440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Who almost lost $1,500?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6706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8C7DE-E37F-43C9-ADC6-E0EA01F87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That will involve using knowledge like: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32A93F-5427-4551-9F89-555AE6403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People can drop things without realizing it.</a:t>
            </a:r>
          </a:p>
          <a:p>
            <a:r>
              <a:rPr lang="en-US" dirty="0"/>
              <a:t>People often carry wallets in their pockets</a:t>
            </a:r>
          </a:p>
          <a:p>
            <a:r>
              <a:rPr lang="en-US" dirty="0"/>
              <a:t>When people lose valuables, they are anxious to recover them.</a:t>
            </a:r>
          </a:p>
          <a:p>
            <a:r>
              <a:rPr lang="en-US" dirty="0"/>
              <a:t>You can often determine whether something is in your pocket by feeling it from the outside.</a:t>
            </a:r>
          </a:p>
        </p:txBody>
      </p:sp>
    </p:spTree>
    <p:extLst>
      <p:ext uri="{BB962C8B-B14F-4D97-AF65-F5344CB8AC3E}">
        <p14:creationId xmlns:p14="http://schemas.microsoft.com/office/powerpoint/2010/main" val="41009906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7E400-2C31-435E-B5CC-84251E348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Commonsense needed to resolve ambiguity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5ED839-CC60-4666-8182-FD721A3943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/>
              <a:t>Elsie tried to reach her aunt on the phone, but she didn’t answer.</a:t>
            </a:r>
          </a:p>
          <a:p>
            <a:pPr marL="0" indent="0">
              <a:buNone/>
            </a:pPr>
            <a:r>
              <a:rPr lang="en-US" i="1" dirty="0"/>
              <a:t>tried: </a:t>
            </a:r>
            <a:r>
              <a:rPr lang="en-US" dirty="0"/>
              <a:t>A court proceeding?</a:t>
            </a:r>
          </a:p>
          <a:p>
            <a:pPr marL="0" indent="0">
              <a:buNone/>
            </a:pPr>
            <a:r>
              <a:rPr lang="en-US" i="1" dirty="0"/>
              <a:t>reach:  </a:t>
            </a:r>
            <a:r>
              <a:rPr lang="en-US" dirty="0"/>
              <a:t>Elsie</a:t>
            </a:r>
            <a:r>
              <a:rPr lang="en-US" i="1" dirty="0"/>
              <a:t> </a:t>
            </a:r>
            <a:r>
              <a:rPr lang="en-US" dirty="0"/>
              <a:t>wanted to get to where her aunt is?</a:t>
            </a:r>
          </a:p>
          <a:p>
            <a:pPr marL="0" indent="0">
              <a:buNone/>
            </a:pPr>
            <a:r>
              <a:rPr lang="en-US" i="1" dirty="0"/>
              <a:t>on the phone</a:t>
            </a:r>
            <a:r>
              <a:rPr lang="en-US" dirty="0"/>
              <a:t>: The aunt was perched on top of the phone?</a:t>
            </a:r>
          </a:p>
          <a:p>
            <a:pPr marL="0" indent="0">
              <a:buNone/>
            </a:pPr>
            <a:r>
              <a:rPr lang="en-US" i="1" dirty="0"/>
              <a:t>she didn’t answer.</a:t>
            </a:r>
            <a:r>
              <a:rPr lang="en-US" dirty="0"/>
              <a:t> Which of them didn’t answer what?</a:t>
            </a:r>
          </a:p>
        </p:txBody>
      </p:sp>
    </p:spTree>
    <p:extLst>
      <p:ext uri="{BB962C8B-B14F-4D97-AF65-F5344CB8AC3E}">
        <p14:creationId xmlns:p14="http://schemas.microsoft.com/office/powerpoint/2010/main" val="25621521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F1020-B0B1-4CB9-A96C-B03158EB4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Robotics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ED358C-3ADF-4251-AAD2-3F70118F69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Butler robot, serving drinks at a party:</a:t>
            </a:r>
          </a:p>
          <a:p>
            <a:pPr marL="0" indent="0">
              <a:buNone/>
            </a:pPr>
            <a:r>
              <a:rPr lang="en-US" dirty="0"/>
              <a:t>What should it do if:</a:t>
            </a:r>
          </a:p>
          <a:p>
            <a:r>
              <a:rPr lang="en-US" dirty="0"/>
              <a:t>There’s a dead cockroach in an empty wine glass?</a:t>
            </a:r>
          </a:p>
          <a:p>
            <a:r>
              <a:rPr lang="en-US" dirty="0"/>
              <a:t>It sees a cracker on the floor? A pearl earring?</a:t>
            </a:r>
          </a:p>
          <a:p>
            <a:r>
              <a:rPr lang="en-US" dirty="0"/>
              <a:t>Someone is backing up toward where a child is sitting?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1649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8BE19-7853-4B77-B574-6AD0B2334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Robotics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C75A52-6B47-41AA-A7AE-72707BD47B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 personal assistant robot helping a blind person shop for groceries.</a:t>
            </a:r>
          </a:p>
          <a:p>
            <a:pPr marL="0" indent="0">
              <a:buNone/>
            </a:pPr>
            <a:r>
              <a:rPr lang="en-US" dirty="0"/>
              <a:t>On the way there, what should it do about: curbs? puddles? friends?  panhandlers? friendly dogs? unfriendly dogs?</a:t>
            </a:r>
          </a:p>
          <a:p>
            <a:pPr marL="0" indent="0">
              <a:buNone/>
            </a:pPr>
            <a:r>
              <a:rPr lang="en-US" dirty="0"/>
              <a:t>At the store, how should it choose the groceries?  load the shopping basket? interact with the sales clerk?</a:t>
            </a:r>
          </a:p>
        </p:txBody>
      </p:sp>
    </p:spTree>
    <p:extLst>
      <p:ext uri="{BB962C8B-B14F-4D97-AF65-F5344CB8AC3E}">
        <p14:creationId xmlns:p14="http://schemas.microsoft.com/office/powerpoint/2010/main" val="2761198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C8FB0-7CFA-44BB-82C8-4B5784EBB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FE12EE-5C0F-48BA-8822-4CC46CDAA9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52596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/>
                  <a:t>Not just the equations and the models.</a:t>
                </a:r>
              </a:p>
              <a:p>
                <a:pPr marL="0" indent="0">
                  <a:buNone/>
                </a:pPr>
                <a:r>
                  <a:rPr lang="en-US" dirty="0"/>
                  <a:t>Also understanding the relation to experienced reality.</a:t>
                </a:r>
              </a:p>
              <a:p>
                <a:pPr marL="0" lvl="0" indent="0" algn="ctr">
                  <a:buNone/>
                </a:pPr>
                <a:r>
                  <a:rPr lang="en-US" dirty="0"/>
                  <a:t>Gravity:  </a:t>
                </a:r>
                <a14:m>
                  <m:oMath xmlns:m="http://schemas.openxmlformats.org/officeDocument/2006/math">
                    <m:r>
                      <a:rPr lang="en-US" sz="3000" i="1">
                        <a:solidFill>
                          <a:prstClr val="black"/>
                        </a:solidFill>
                        <a:latin typeface="Cambria Math"/>
                      </a:rPr>
                      <m:t>𝑚</m:t>
                    </m:r>
                    <m:f>
                      <m:fPr>
                        <m:ctrlPr>
                          <a:rPr lang="en-US" sz="3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3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0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lang="en-US" sz="30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sz="3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en-US" sz="3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𝑑</m:t>
                        </m:r>
                        <m:sSup>
                          <m:sSupPr>
                            <m:ctrlPr>
                              <a:rPr lang="en-US" sz="3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0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𝑡</m:t>
                            </m:r>
                          </m:e>
                          <m:sup>
                            <m:r>
                              <a:rPr lang="en-US" sz="30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3000" dirty="0">
                    <a:solidFill>
                      <a:prstClr val="black"/>
                    </a:solidFill>
                  </a:rPr>
                  <a:t> = </a:t>
                </a:r>
                <a14:m>
                  <m:oMath xmlns:m="http://schemas.openxmlformats.org/officeDocument/2006/math">
                    <m:r>
                      <a:rPr lang="en-US" sz="3000" i="1">
                        <a:solidFill>
                          <a:prstClr val="black"/>
                        </a:solidFill>
                        <a:latin typeface="Cambria Math"/>
                      </a:rPr>
                      <m:t>𝐹</m:t>
                    </m:r>
                  </m:oMath>
                </a14:m>
                <a:r>
                  <a:rPr lang="en-US" sz="3000" dirty="0">
                    <a:solidFill>
                      <a:prstClr val="black"/>
                    </a:solidFill>
                  </a:rPr>
                  <a:t>.     </a:t>
                </a:r>
                <a14:m>
                  <m:oMath xmlns:m="http://schemas.openxmlformats.org/officeDocument/2006/math">
                    <m:r>
                      <a:rPr lang="en-US" sz="3000" i="1">
                        <a:solidFill>
                          <a:prstClr val="black"/>
                        </a:solidFill>
                        <a:latin typeface="Cambria Math"/>
                      </a:rPr>
                      <m:t>𝐹</m:t>
                    </m:r>
                    <m:r>
                      <a:rPr lang="en-US" sz="3000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  <m:r>
                      <a:rPr lang="en-US" sz="3000" i="1">
                        <a:solidFill>
                          <a:prstClr val="black"/>
                        </a:solidFill>
                        <a:latin typeface="Cambria Math"/>
                      </a:rPr>
                      <m:t>𝐺</m:t>
                    </m:r>
                    <m:sSub>
                      <m:sSubPr>
                        <m:ctrlPr>
                          <a:rPr lang="en-US" sz="3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𝑚</m:t>
                        </m:r>
                      </m:e>
                      <m:sub>
                        <m:r>
                          <a:rPr lang="en-US" sz="3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3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𝑚</m:t>
                        </m:r>
                      </m:e>
                      <m:sub>
                        <m:r>
                          <a:rPr lang="en-US" sz="3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𝑗</m:t>
                        </m:r>
                      </m:sub>
                    </m:sSub>
                    <m:r>
                      <a:rPr lang="en-US" sz="3000" i="1">
                        <a:solidFill>
                          <a:prstClr val="black"/>
                        </a:solidFill>
                        <a:latin typeface="Cambria Math"/>
                      </a:rPr>
                      <m:t>/</m:t>
                    </m:r>
                    <m:sSup>
                      <m:sSupPr>
                        <m:ctrlPr>
                          <a:rPr lang="en-US" sz="3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𝑟</m:t>
                        </m:r>
                      </m:e>
                      <m:sup>
                        <m:r>
                          <a:rPr lang="en-US" sz="3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sz="3000" i="1">
                        <a:solidFill>
                          <a:prstClr val="black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en-US" sz="3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FE12EE-5C0F-48BA-8822-4CC46CDAA9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525963"/>
              </a:xfrm>
              <a:blipFill>
                <a:blip r:embed="rId2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68143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B3A3A-BCB3-4A01-ADBF-4BFBFBE26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Manifestations of Gravity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4110E1-7B0B-4BD3-80EC-D2F23BD640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Terrestrial gravity: falling apples, carrying weights, coffee in cup,  pendulums, etc.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Positions of planets in the sky. Tides.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In 1739, Pierre Boucher, camped at the base of Mt. Chimborazo, found that the stars were several arc-seconds out of place.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1116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1B8B7-BB4B-4494-ADFD-45E83D536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Measuring the gravitational constant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3FEC4EB-61BB-46F9-90EA-D2F124344C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707" y="1600200"/>
            <a:ext cx="6807200" cy="5105400"/>
          </a:xfrm>
        </p:spPr>
      </p:pic>
    </p:spTree>
    <p:extLst>
      <p:ext uri="{BB962C8B-B14F-4D97-AF65-F5344CB8AC3E}">
        <p14:creationId xmlns:p14="http://schemas.microsoft.com/office/powerpoint/2010/main" val="36105065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C2828-3058-4156-B4AD-3EA96BEB8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Computer interface: actual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437A6-047E-498B-9919-E794B0ECAA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We are inured to the horrors of computer interaction. </a:t>
            </a:r>
          </a:p>
          <a:p>
            <a:pPr marL="0" indent="0">
              <a:buNone/>
            </a:pPr>
            <a:r>
              <a:rPr lang="en-US" dirty="0"/>
              <a:t>When things go wrong: Frantic hunt of clicking everything that’s clickable, search for current, relevant help pages, forums, manual pages etc.</a:t>
            </a:r>
          </a:p>
          <a:p>
            <a:pPr marL="0" indent="0">
              <a:buNone/>
            </a:pPr>
            <a:r>
              <a:rPr lang="en-US" dirty="0"/>
              <a:t>If you want to do something that the programmers didn’t anticipate: hunt for a workaround, do a ton of low-level work, do your own programming, or give up.</a:t>
            </a:r>
          </a:p>
        </p:txBody>
      </p:sp>
    </p:spTree>
    <p:extLst>
      <p:ext uri="{BB962C8B-B14F-4D97-AF65-F5344CB8AC3E}">
        <p14:creationId xmlns:p14="http://schemas.microsoft.com/office/powerpoint/2010/main" val="27726718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ED139-6499-4074-9EFE-F880EB79E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Computer interface: What we want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AB418E-7014-4948-A61B-7721855026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We want computer programs that</a:t>
            </a:r>
          </a:p>
          <a:p>
            <a:r>
              <a:rPr lang="en-US" dirty="0"/>
              <a:t>Understand what they are doing.</a:t>
            </a:r>
          </a:p>
          <a:p>
            <a:r>
              <a:rPr lang="en-US" dirty="0"/>
              <a:t>We can tell them what we want them to do.</a:t>
            </a:r>
          </a:p>
          <a:p>
            <a:pPr marL="0" indent="0">
              <a:buNone/>
            </a:pPr>
            <a:r>
              <a:rPr lang="en-US" dirty="0"/>
              <a:t>A large part of this is understanding the actual meaning of what they’re doing and having commonsense knowledge of the world.</a:t>
            </a:r>
          </a:p>
        </p:txBody>
      </p:sp>
    </p:spTree>
    <p:extLst>
      <p:ext uri="{BB962C8B-B14F-4D97-AF65-F5344CB8AC3E}">
        <p14:creationId xmlns:p14="http://schemas.microsoft.com/office/powerpoint/2010/main" val="3595511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5E037-9DB4-42DD-BD1C-A7DBB2AAC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have people tried?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5D6012-4947-48CA-AD41-09B0124A71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Experts hand encode knowledge</a:t>
            </a:r>
          </a:p>
          <a:p>
            <a:r>
              <a:rPr lang="en-US" dirty="0"/>
              <a:t>Web mining</a:t>
            </a:r>
          </a:p>
          <a:p>
            <a:r>
              <a:rPr lang="en-US" dirty="0"/>
              <a:t>Crowd sourcing</a:t>
            </a:r>
          </a:p>
          <a:p>
            <a:r>
              <a:rPr lang="en-US" dirty="0"/>
              <a:t>Simulation</a:t>
            </a:r>
          </a:p>
          <a:p>
            <a:r>
              <a:rPr lang="en-US" dirty="0"/>
              <a:t>Robot learning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5182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956BF-4C3B-4E2D-9497-3591FDABB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Experts hand encode knowledge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2801D-DCC1-431D-8BA8-1DCCE4A4FE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Logic-based (my work):</a:t>
            </a:r>
          </a:p>
          <a:p>
            <a:pPr fontAlgn="base">
              <a:spcAft>
                <a:spcPct val="0"/>
              </a:spcAft>
              <a:buNone/>
            </a:pPr>
            <a:r>
              <a:rPr lang="en-US" altLang="en-US" sz="2400" kern="0" dirty="0" err="1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</a:rPr>
              <a:t>CollectionOfRegions</a:t>
            </a:r>
            <a:r>
              <a:rPr lang="en-US" altLang="en-US" sz="2400" kern="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</a:rPr>
              <a:t>(c) </a:t>
            </a:r>
            <a:r>
              <a:rPr lang="en-US" altLang="en-US" sz="2400" kern="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sym typeface="Symbol" panose="05050102010706020507" pitchFamily="18" charset="2"/>
              </a:rPr>
              <a:t>∧</a:t>
            </a:r>
          </a:p>
          <a:p>
            <a:pPr fontAlgn="base">
              <a:spcAft>
                <a:spcPct val="0"/>
              </a:spcAft>
              <a:buNone/>
            </a:pPr>
            <a:r>
              <a:rPr lang="en-US" altLang="en-US" sz="2400" kern="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sym typeface="Symbol" panose="05050102010706020507" pitchFamily="18" charset="2"/>
              </a:rPr>
              <a:t>  [∀</a:t>
            </a:r>
            <a:r>
              <a:rPr lang="en-US" altLang="en-US" sz="2400" kern="0" baseline="-250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sym typeface="Symbol" panose="05050102010706020507" pitchFamily="18" charset="2"/>
              </a:rPr>
              <a:t>r1,r2c  </a:t>
            </a:r>
            <a:r>
              <a:rPr lang="en-US" altLang="en-US" sz="2400" kern="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sym typeface="Symbol" panose="05050102010706020507" pitchFamily="18" charset="2"/>
              </a:rPr>
              <a:t>r1 ≠ r2 </a:t>
            </a:r>
            <a:r>
              <a:rPr lang="en-US" altLang="en-US" sz="2400" kern="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</a:rPr>
              <a:t>⇒ DR(r1,r2)] ⇒</a:t>
            </a:r>
          </a:p>
          <a:p>
            <a:pPr fontAlgn="base">
              <a:spcAft>
                <a:spcPct val="0"/>
              </a:spcAft>
              <a:buNone/>
            </a:pPr>
            <a:r>
              <a:rPr lang="en-US" altLang="en-US" sz="2400" kern="0" dirty="0" err="1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</a:rPr>
              <a:t>AreaOf</a:t>
            </a:r>
            <a:r>
              <a:rPr lang="en-US" altLang="en-US" sz="2400" kern="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</a:rPr>
              <a:t>(∪</a:t>
            </a:r>
            <a:r>
              <a:rPr lang="en-US" altLang="en-US" sz="2400" kern="0" baseline="-250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</a:rPr>
              <a:t>r </a:t>
            </a:r>
            <a:r>
              <a:rPr lang="en-US" altLang="en-US" sz="2400" kern="0" baseline="-250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sym typeface="Symbol" panose="05050102010706020507" pitchFamily="18" charset="2"/>
              </a:rPr>
              <a:t> c </a:t>
            </a:r>
            <a:r>
              <a:rPr lang="en-US" altLang="en-US" sz="2400" kern="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sym typeface="Symbol" panose="05050102010706020507" pitchFamily="18" charset="2"/>
              </a:rPr>
              <a:t>r) = ∑ </a:t>
            </a:r>
            <a:r>
              <a:rPr lang="en-US" altLang="en-US" sz="2400" kern="0" baseline="-250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</a:rPr>
              <a:t>r </a:t>
            </a:r>
            <a:r>
              <a:rPr lang="en-US" altLang="en-US" sz="2400" kern="0" baseline="-250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sym typeface="Symbol" panose="05050102010706020507" pitchFamily="18" charset="2"/>
              </a:rPr>
              <a:t> c </a:t>
            </a:r>
            <a:r>
              <a:rPr lang="en-US" altLang="en-US" sz="2400" kern="0" dirty="0" err="1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sym typeface="Symbol" panose="05050102010706020507" pitchFamily="18" charset="2"/>
              </a:rPr>
              <a:t>AreaOf</a:t>
            </a:r>
            <a:r>
              <a:rPr lang="en-US" altLang="en-US" sz="2400" kern="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sym typeface="Symbol" panose="05050102010706020507" pitchFamily="18" charset="2"/>
              </a:rPr>
              <a:t>(r).</a:t>
            </a:r>
          </a:p>
          <a:p>
            <a:pPr fontAlgn="base">
              <a:spcAft>
                <a:spcPct val="0"/>
              </a:spcAft>
              <a:buNone/>
            </a:pPr>
            <a:endParaRPr lang="en-US" altLang="en-US" sz="2400" kern="0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sym typeface="Symbol" panose="05050102010706020507" pitchFamily="18" charset="2"/>
            </a:endParaRPr>
          </a:p>
          <a:p>
            <a:pPr fontAlgn="base">
              <a:spcAft>
                <a:spcPct val="0"/>
              </a:spcAft>
              <a:buNone/>
            </a:pPr>
            <a:r>
              <a:rPr lang="en-US" altLang="en-US" sz="2400" kern="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sym typeface="Symbol" panose="05050102010706020507" pitchFamily="18" charset="2"/>
              </a:rPr>
              <a:t>CYC Project (1984-present) to encode commonsense knowledge. Large, proprietary, unpublished, unevaluated.</a:t>
            </a:r>
          </a:p>
          <a:p>
            <a:pPr fontAlgn="base">
              <a:spcAft>
                <a:spcPct val="0"/>
              </a:spcAft>
              <a:buNone/>
            </a:pPr>
            <a:endParaRPr lang="en-US" altLang="en-US" sz="2400" kern="0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sym typeface="Symbol" panose="05050102010706020507" pitchFamily="18" charset="2"/>
            </a:endParaRPr>
          </a:p>
          <a:p>
            <a:pPr fontAlgn="base">
              <a:spcAft>
                <a:spcPct val="0"/>
              </a:spcAft>
              <a:buNone/>
            </a:pPr>
            <a:r>
              <a:rPr lang="en-US" altLang="en-US" sz="2400" kern="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sym typeface="Symbol" panose="05050102010706020507" pitchFamily="18" charset="2"/>
              </a:rPr>
              <a:t>Specialized ontologies. E.g. SNOMED.</a:t>
            </a:r>
            <a:endParaRPr lang="en-US" altLang="en-US" sz="2400" kern="0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6290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B6520-86E9-478A-8FC2-5A7A45A52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Hand encoded knowledge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446F07-2E90-4F26-B0DD-526B62634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What we can do really well.</a:t>
            </a:r>
          </a:p>
          <a:p>
            <a:r>
              <a:rPr lang="en-US" dirty="0"/>
              <a:t>Taxonomies. Lassie is a dog, dogs are mammals, mammals are animals.</a:t>
            </a:r>
          </a:p>
          <a:p>
            <a:r>
              <a:rPr lang="en-US" dirty="0"/>
              <a:t>Time</a:t>
            </a:r>
          </a:p>
          <a:p>
            <a:pPr marL="0" indent="0">
              <a:buNone/>
            </a:pPr>
            <a:r>
              <a:rPr lang="en-US" dirty="0"/>
              <a:t>Where we have made something of a start:</a:t>
            </a:r>
          </a:p>
          <a:p>
            <a:r>
              <a:rPr lang="en-US" dirty="0"/>
              <a:t>Space</a:t>
            </a:r>
          </a:p>
          <a:p>
            <a:r>
              <a:rPr lang="en-US" dirty="0"/>
              <a:t>Some aspects of theory of mind</a:t>
            </a:r>
          </a:p>
          <a:p>
            <a:r>
              <a:rPr lang="en-US" dirty="0"/>
              <a:t>Interpersonal relations as viewed in game theory</a:t>
            </a:r>
          </a:p>
          <a:p>
            <a:pPr marL="0" indent="0">
              <a:buNone/>
            </a:pPr>
            <a:r>
              <a:rPr lang="en-US" dirty="0"/>
              <a:t>Where we are pretty much at the starting line</a:t>
            </a:r>
          </a:p>
          <a:p>
            <a:r>
              <a:rPr lang="en-US" dirty="0"/>
              <a:t>Everything else</a:t>
            </a:r>
          </a:p>
          <a:p>
            <a:pPr marL="0" indent="0">
              <a:buNone/>
            </a:pPr>
            <a:r>
              <a:rPr lang="en-US" dirty="0"/>
              <a:t>Expensive, slow, difficult, prone to “lamppost effect”.</a:t>
            </a:r>
          </a:p>
        </p:txBody>
      </p:sp>
    </p:spTree>
    <p:extLst>
      <p:ext uri="{BB962C8B-B14F-4D97-AF65-F5344CB8AC3E}">
        <p14:creationId xmlns:p14="http://schemas.microsoft.com/office/powerpoint/2010/main" val="4665961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29026-2D59-4926-95AE-89BD07781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 Mining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94678E-B5F8-4FBA-A929-47DF59A8CD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Download text web pages, extract information</a:t>
            </a:r>
          </a:p>
          <a:p>
            <a:pPr marL="0" indent="0">
              <a:buNone/>
            </a:pPr>
            <a:r>
              <a:rPr lang="en-US" dirty="0"/>
              <a:t>NELL (Never-Ending Language Learning) </a:t>
            </a:r>
          </a:p>
          <a:p>
            <a:pPr marL="0" indent="0">
              <a:buNone/>
            </a:pPr>
            <a:r>
              <a:rPr lang="en-US" dirty="0"/>
              <a:t>Top facts recently learned (May 7, 2019)</a:t>
            </a:r>
          </a:p>
          <a:p>
            <a:pPr marL="0" indent="0">
              <a:buNone/>
            </a:pPr>
            <a:r>
              <a:rPr lang="en-US" dirty="0" err="1"/>
              <a:t>european_english</a:t>
            </a:r>
            <a:r>
              <a:rPr lang="en-US" dirty="0"/>
              <a:t> is a language</a:t>
            </a:r>
          </a:p>
          <a:p>
            <a:pPr marL="0" indent="0">
              <a:buNone/>
            </a:pPr>
            <a:r>
              <a:rPr lang="en-US" dirty="0" err="1"/>
              <a:t>guadeloupe_food</a:t>
            </a:r>
            <a:r>
              <a:rPr lang="en-US" dirty="0"/>
              <a:t> is a food</a:t>
            </a:r>
          </a:p>
          <a:p>
            <a:pPr marL="0" indent="0">
              <a:buNone/>
            </a:pPr>
            <a:r>
              <a:rPr lang="en-US" dirty="0" err="1"/>
              <a:t>john_bernard</a:t>
            </a:r>
            <a:r>
              <a:rPr lang="en-US" dirty="0"/>
              <a:t> is a celebrity</a:t>
            </a:r>
          </a:p>
          <a:p>
            <a:pPr marL="0" indent="0">
              <a:buNone/>
            </a:pPr>
            <a:r>
              <a:rPr lang="en-US" dirty="0"/>
              <a:t>seattle_seahawks_21_10 is a sports team that played in games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5659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6B932-0F9C-45AD-B63A-747DC4CFD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  mining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A25549-FC70-4331-9CF5-372EC30667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What it does really well: </a:t>
            </a:r>
          </a:p>
          <a:p>
            <a:r>
              <a:rPr lang="en-US" dirty="0"/>
              <a:t>Taxonomies. Hearst patterns “cities such as London, Paris, and New York”.</a:t>
            </a:r>
          </a:p>
          <a:p>
            <a:pPr marL="0" indent="0">
              <a:buNone/>
            </a:pPr>
            <a:r>
              <a:rPr lang="en-US" dirty="0"/>
              <a:t>What it does sort of well:</a:t>
            </a:r>
          </a:p>
          <a:p>
            <a:r>
              <a:rPr lang="en-US" dirty="0"/>
              <a:t>Factoids about individual things</a:t>
            </a:r>
          </a:p>
          <a:p>
            <a:pPr marL="0" indent="0">
              <a:buNone/>
            </a:pPr>
            <a:r>
              <a:rPr lang="en-US" dirty="0"/>
              <a:t>What it doesn’t do at all</a:t>
            </a:r>
          </a:p>
          <a:p>
            <a:r>
              <a:rPr lang="en-US" dirty="0"/>
              <a:t>Deal with time</a:t>
            </a:r>
          </a:p>
          <a:p>
            <a:r>
              <a:rPr lang="en-US" dirty="0"/>
              <a:t>Anything else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22294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B9CE9-5564-4865-8E15-F78E5F649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/>
              <a:t>Crowd sourcing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01682-FC8F-420C-A873-10417B4E04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62586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Non-experts type in facts in language.</a:t>
            </a:r>
          </a:p>
          <a:p>
            <a:pPr marL="0" indent="0">
              <a:buNone/>
            </a:pPr>
            <a:r>
              <a:rPr lang="en-US" sz="2800" dirty="0"/>
              <a:t>Convert to a computer-usable form.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270FC4-F76B-4591-B906-83B003F07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981200"/>
            <a:ext cx="7248830" cy="509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1644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72DB1-C639-4B5F-99DE-7D1A4A70C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Crowd sourcing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4B049-2B9B-464A-864B-A4127EA1F2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Strong point: Lots of interesting, true facts. </a:t>
            </a:r>
          </a:p>
          <a:p>
            <a:pPr marL="0" indent="0">
              <a:buNone/>
            </a:pPr>
            <a:r>
              <a:rPr lang="en-US" dirty="0"/>
              <a:t>Weak points:</a:t>
            </a:r>
          </a:p>
          <a:p>
            <a:pPr marL="400050" lvl="1" indent="0">
              <a:buNone/>
            </a:pPr>
            <a:r>
              <a:rPr lang="en-US" dirty="0"/>
              <a:t>Ambiguity</a:t>
            </a:r>
          </a:p>
          <a:p>
            <a:pPr marL="400050" lvl="1" indent="0">
              <a:buNone/>
            </a:pPr>
            <a:r>
              <a:rPr lang="en-US" dirty="0"/>
              <a:t>    cook ISA person</a:t>
            </a:r>
          </a:p>
          <a:p>
            <a:pPr marL="400050" lvl="1" indent="0">
              <a:buNone/>
            </a:pPr>
            <a:r>
              <a:rPr lang="en-US" dirty="0"/>
              <a:t>    cook USED-FOR satisfy-hunger</a:t>
            </a:r>
          </a:p>
          <a:p>
            <a:pPr marL="400050" lvl="1" indent="0">
              <a:buNone/>
            </a:pPr>
            <a:r>
              <a:rPr lang="en-US" dirty="0"/>
              <a:t>    cake USED-FOR satisfy-hunger</a:t>
            </a:r>
          </a:p>
          <a:p>
            <a:pPr marL="400050" lvl="1" indent="0">
              <a:buNone/>
            </a:pPr>
            <a:r>
              <a:rPr lang="en-US" dirty="0"/>
              <a:t>Hard to get the fundamental, general theories.</a:t>
            </a:r>
          </a:p>
          <a:p>
            <a:pPr marL="400050" lvl="1" indent="0">
              <a:buNone/>
            </a:pPr>
            <a:r>
              <a:rPr lang="en-US" dirty="0"/>
              <a:t>Logical structure, time.  </a:t>
            </a:r>
          </a:p>
          <a:p>
            <a:pPr marL="400050" lvl="1" indent="0">
              <a:buNone/>
            </a:pPr>
            <a:r>
              <a:rPr lang="en-US" dirty="0"/>
              <a:t>     person AT-LOCATION restaurant</a:t>
            </a:r>
          </a:p>
        </p:txBody>
      </p:sp>
    </p:spTree>
    <p:extLst>
      <p:ext uri="{BB962C8B-B14F-4D97-AF65-F5344CB8AC3E}">
        <p14:creationId xmlns:p14="http://schemas.microsoft.com/office/powerpoint/2010/main" val="13890365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8A37B-9E42-4EF8-B682-AD2B594F2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Simulating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E3DBE0-48D5-4239-9880-82AAA9384F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Run a physics engine to predict what is going to happen.</a:t>
            </a:r>
          </a:p>
          <a:p>
            <a:r>
              <a:rPr lang="en-US" dirty="0"/>
              <a:t>Physical reasoning, like the robot sawing the branch.</a:t>
            </a:r>
          </a:p>
          <a:p>
            <a:r>
              <a:rPr lang="en-US" dirty="0"/>
              <a:t>Maybe even reasoning about humans, like Mr. Thompson slapping his pocket.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035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9064944-67EF-4051-BA2A-E64305CAC0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917" y="0"/>
            <a:ext cx="53721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7418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66548-45EB-453D-AB86-256434043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F7C48-87F4-4894-BD38-0D3D62887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Works well:</a:t>
            </a:r>
          </a:p>
          <a:p>
            <a:r>
              <a:rPr lang="en-US" dirty="0"/>
              <a:t>If you happen to have a physics engine for the situation.</a:t>
            </a:r>
          </a:p>
          <a:p>
            <a:r>
              <a:rPr lang="en-US" dirty="0"/>
              <a:t>If you have all the precise information that the physics engine requires.</a:t>
            </a:r>
          </a:p>
          <a:p>
            <a:r>
              <a:rPr lang="en-US" dirty="0"/>
              <a:t>If the task at hand is prediction.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946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00B0E-B5ED-4A69-B67E-396355018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However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9172E4-DA17-49C2-8F97-D0A309E79A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Good luck finding a physics engine for the robot sawing the branch.</a:t>
            </a:r>
          </a:p>
          <a:p>
            <a:pPr lvl="1"/>
            <a:r>
              <a:rPr lang="en-US" dirty="0"/>
              <a:t>Sawing has complex and inelegant physics.</a:t>
            </a:r>
          </a:p>
          <a:p>
            <a:pPr lvl="1"/>
            <a:r>
              <a:rPr lang="en-US" dirty="0"/>
              <a:t>Robots are especially hard to simulate. “Reality gap”</a:t>
            </a:r>
          </a:p>
          <a:p>
            <a:r>
              <a:rPr lang="en-US" dirty="0"/>
              <a:t>A simulator needs precise specifications of the geometry, physical parameters, and actions.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92477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B07ED-1657-43FE-9BF4-D51AF93B4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Machine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AC033D-EAD7-4AC6-B219-8E13FD50EF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Get a robot to learn from interacting with the world, or watching videos.</a:t>
            </a:r>
          </a:p>
          <a:p>
            <a:pPr marL="0" indent="0">
              <a:buNone/>
            </a:pPr>
            <a:r>
              <a:rPr lang="en-US" dirty="0"/>
              <a:t>Advantages:</a:t>
            </a:r>
          </a:p>
          <a:p>
            <a:r>
              <a:rPr lang="en-US" dirty="0"/>
              <a:t>It is what has been working for AI recently.</a:t>
            </a:r>
          </a:p>
          <a:p>
            <a:r>
              <a:rPr lang="en-US" dirty="0"/>
              <a:t>It’s what babies do.</a:t>
            </a:r>
          </a:p>
          <a:p>
            <a:r>
              <a:rPr lang="en-US" dirty="0"/>
              <a:t>It sidesteps all the problems</a:t>
            </a:r>
          </a:p>
          <a:p>
            <a:pPr marL="0" indent="0">
              <a:buNone/>
            </a:pPr>
            <a:r>
              <a:rPr lang="en-US" dirty="0"/>
              <a:t>Disadvantages:</a:t>
            </a:r>
          </a:p>
          <a:p>
            <a:r>
              <a:rPr lang="en-US" dirty="0"/>
              <a:t>No one is anywhere close to getting it to work.</a:t>
            </a:r>
          </a:p>
          <a:p>
            <a:r>
              <a:rPr lang="en-US" dirty="0"/>
              <a:t>No idea how to get it to generalize in the right way.</a:t>
            </a:r>
          </a:p>
          <a:p>
            <a:r>
              <a:rPr lang="en-US" dirty="0"/>
              <a:t>Babies actually seem to have a lot of innate knowledge.</a:t>
            </a:r>
          </a:p>
        </p:txBody>
      </p:sp>
    </p:spTree>
    <p:extLst>
      <p:ext uri="{BB962C8B-B14F-4D97-AF65-F5344CB8AC3E}">
        <p14:creationId xmlns:p14="http://schemas.microsoft.com/office/powerpoint/2010/main" val="9993698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9F52B-9EEC-4C04-A11F-7CC42C505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is this so hard?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537DA-F7EC-4180-9F70-95D117A5CE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There is a lot of it, with a very long tail.</a:t>
            </a:r>
          </a:p>
          <a:p>
            <a:r>
              <a:rPr lang="en-US" dirty="0"/>
              <a:t>Too banal and obvious to have been analyzed or to be described in texts.</a:t>
            </a:r>
          </a:p>
          <a:p>
            <a:r>
              <a:rPr lang="en-US" dirty="0"/>
              <a:t>Combines structural complexity, finicky logical precision, and vague, amorphous concepts.</a:t>
            </a:r>
          </a:p>
          <a:p>
            <a:r>
              <a:rPr lang="en-US" dirty="0"/>
              <a:t>Multiple levels of abstraction.</a:t>
            </a:r>
          </a:p>
          <a:p>
            <a:r>
              <a:rPr lang="en-US" dirty="0"/>
              <a:t>Unclear relation to language.</a:t>
            </a:r>
          </a:p>
          <a:p>
            <a:r>
              <a:rPr lang="en-US" dirty="0"/>
              <a:t>Little or no incremental payoff. Computer science likes instant gratification.</a:t>
            </a:r>
          </a:p>
          <a:p>
            <a:r>
              <a:rPr lang="en-US" dirty="0"/>
              <a:t>For a narrowly defined task, with a fairly short time window, it’s almost always easier to avoid commonsense reasoning than to deal with it.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4074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4949D-C13F-490D-AB78-249B9471E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should we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2A18DA-1EE4-4DCB-A6CF-778A09FFEB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Develop foundational theories</a:t>
            </a:r>
          </a:p>
          <a:p>
            <a:pPr marL="0" indent="0">
              <a:buNone/>
            </a:pPr>
            <a:r>
              <a:rPr lang="en-US" dirty="0"/>
              <a:t>Develop common sense knowledge in parallel with:</a:t>
            </a:r>
          </a:p>
          <a:p>
            <a:pPr marL="400050" lvl="1" indent="0">
              <a:buNone/>
            </a:pPr>
            <a:r>
              <a:rPr lang="en-US" dirty="0"/>
              <a:t>Representations of meaning of text</a:t>
            </a:r>
          </a:p>
          <a:p>
            <a:pPr marL="400050" lvl="1" indent="0">
              <a:buNone/>
            </a:pPr>
            <a:r>
              <a:rPr lang="en-US" dirty="0"/>
              <a:t>Reasoning for robots: Perception, goals, actions, plans</a:t>
            </a:r>
          </a:p>
          <a:p>
            <a:pPr marL="400050" lvl="1" indent="0">
              <a:buNone/>
            </a:pPr>
            <a:r>
              <a:rPr lang="en-US" dirty="0"/>
              <a:t>Learning that both uses and extends commonsense knowledge.</a:t>
            </a:r>
          </a:p>
        </p:txBody>
      </p:sp>
    </p:spTree>
    <p:extLst>
      <p:ext uri="{BB962C8B-B14F-4D97-AF65-F5344CB8AC3E}">
        <p14:creationId xmlns:p14="http://schemas.microsoft.com/office/powerpoint/2010/main" val="25371586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9F19B61-38E4-4472-81CF-E20D5B931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Lessons from Cognitive Science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692852A-EEEF-4924-93E7-1C453B112B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 silver bullets</a:t>
            </a:r>
          </a:p>
          <a:p>
            <a:r>
              <a:rPr lang="en-US" dirty="0"/>
              <a:t>Structured symbolic representations</a:t>
            </a:r>
          </a:p>
          <a:p>
            <a:r>
              <a:rPr lang="en-US" dirty="0"/>
              <a:t>Modularity. Multiple processes.</a:t>
            </a:r>
          </a:p>
          <a:p>
            <a:r>
              <a:rPr lang="en-US" dirty="0"/>
              <a:t>Innate knowledge.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4865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837C7-BFD0-4A4B-B7D7-8899FAC5A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Shameless plug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5599AAB-DFA0-4A44-98C9-2EC935FF73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405446"/>
            <a:ext cx="3394597" cy="5157038"/>
          </a:xfrm>
        </p:spPr>
      </p:pic>
    </p:spTree>
    <p:extLst>
      <p:ext uri="{BB962C8B-B14F-4D97-AF65-F5344CB8AC3E}">
        <p14:creationId xmlns:p14="http://schemas.microsoft.com/office/powerpoint/2010/main" val="20482743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38DF3-62E8-4949-AA69-33726AF2C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D56339-4B5F-47E0-9CF6-762B1C2DE1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pPr marL="0" indent="0" algn="ctr">
              <a:buNone/>
            </a:pPr>
            <a:r>
              <a:rPr lang="en-US" sz="4400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41657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1628</Words>
  <Application>Microsoft Office PowerPoint</Application>
  <PresentationFormat>On-screen Show (4:3)</PresentationFormat>
  <Paragraphs>224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Arial Unicode MS</vt:lpstr>
      <vt:lpstr>Calibri</vt:lpstr>
      <vt:lpstr>Cambria Math</vt:lpstr>
      <vt:lpstr>Symbol</vt:lpstr>
      <vt:lpstr>Times New Roman</vt:lpstr>
      <vt:lpstr>Office Theme</vt:lpstr>
      <vt:lpstr>Building AIs with Common Sense</vt:lpstr>
      <vt:lpstr>PowerPoint Presentation</vt:lpstr>
      <vt:lpstr>Outline</vt:lpstr>
      <vt:lpstr>What is common sense?</vt:lpstr>
      <vt:lpstr>Domains of common sense</vt:lpstr>
      <vt:lpstr>Aspects of common sense</vt:lpstr>
      <vt:lpstr>PowerPoint Presentation</vt:lpstr>
      <vt:lpstr>Problem of meaning</vt:lpstr>
      <vt:lpstr>However</vt:lpstr>
      <vt:lpstr>Why is common sense important?</vt:lpstr>
      <vt:lpstr>Vision</vt:lpstr>
      <vt:lpstr>PowerPoint Presentation</vt:lpstr>
      <vt:lpstr>Images and spatial relations</vt:lpstr>
      <vt:lpstr>Horse head scene, The Godfather</vt:lpstr>
      <vt:lpstr>Language</vt:lpstr>
      <vt:lpstr>Language</vt:lpstr>
      <vt:lpstr>A reading system should be able to answer questions like</vt:lpstr>
      <vt:lpstr>That will involve using knowledge like:</vt:lpstr>
      <vt:lpstr>Commonsense needed to resolve ambiguity</vt:lpstr>
      <vt:lpstr>Robotics</vt:lpstr>
      <vt:lpstr>Robotics</vt:lpstr>
      <vt:lpstr>Science</vt:lpstr>
      <vt:lpstr>Manifestations of Gravity</vt:lpstr>
      <vt:lpstr>Measuring the gravitational constant</vt:lpstr>
      <vt:lpstr>Computer interface: actual</vt:lpstr>
      <vt:lpstr>Computer interface: What we want</vt:lpstr>
      <vt:lpstr>What have people tried?</vt:lpstr>
      <vt:lpstr>Experts hand encode knowledge</vt:lpstr>
      <vt:lpstr>Hand encoded knowledge</vt:lpstr>
      <vt:lpstr>Web Mining</vt:lpstr>
      <vt:lpstr>Web  mining</vt:lpstr>
      <vt:lpstr>Crowd sourcing</vt:lpstr>
      <vt:lpstr>Crowd sourcing</vt:lpstr>
      <vt:lpstr>Simulating</vt:lpstr>
      <vt:lpstr>PowerPoint Presentation</vt:lpstr>
      <vt:lpstr>Simulation</vt:lpstr>
      <vt:lpstr>However</vt:lpstr>
      <vt:lpstr>Machine learning</vt:lpstr>
      <vt:lpstr>Why is this so hard?</vt:lpstr>
      <vt:lpstr>What should we do?</vt:lpstr>
      <vt:lpstr>Lessons from Cognitive Science</vt:lpstr>
      <vt:lpstr>Shameless plug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AI Programs Collect Concepts</dc:title>
  <dc:creator>cimsuer</dc:creator>
  <cp:lastModifiedBy>Ernest Davis</cp:lastModifiedBy>
  <cp:revision>42</cp:revision>
  <dcterms:created xsi:type="dcterms:W3CDTF">2015-09-10T17:45:32Z</dcterms:created>
  <dcterms:modified xsi:type="dcterms:W3CDTF">2019-05-16T19:26:30Z</dcterms:modified>
</cp:coreProperties>
</file>