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2" r:id="rId9"/>
    <p:sldId id="264" r:id="rId10"/>
    <p:sldId id="273" r:id="rId11"/>
    <p:sldId id="265" r:id="rId12"/>
    <p:sldId id="266" r:id="rId13"/>
    <p:sldId id="271" r:id="rId14"/>
    <p:sldId id="272" r:id="rId15"/>
    <p:sldId id="274" r:id="rId16"/>
    <p:sldId id="275" r:id="rId17"/>
    <p:sldId id="276" r:id="rId18"/>
    <p:sldId id="277" r:id="rId19"/>
    <p:sldId id="278" r:id="rId20"/>
    <p:sldId id="301" r:id="rId21"/>
    <p:sldId id="279" r:id="rId22"/>
    <p:sldId id="280" r:id="rId23"/>
    <p:sldId id="281" r:id="rId24"/>
    <p:sldId id="282" r:id="rId25"/>
    <p:sldId id="283" r:id="rId26"/>
    <p:sldId id="284" r:id="rId27"/>
    <p:sldId id="302" r:id="rId28"/>
    <p:sldId id="285" r:id="rId29"/>
    <p:sldId id="296" r:id="rId30"/>
    <p:sldId id="297" r:id="rId31"/>
    <p:sldId id="286" r:id="rId32"/>
    <p:sldId id="287" r:id="rId33"/>
    <p:sldId id="288" r:id="rId34"/>
    <p:sldId id="289" r:id="rId35"/>
    <p:sldId id="290" r:id="rId36"/>
    <p:sldId id="291" r:id="rId37"/>
    <p:sldId id="298" r:id="rId38"/>
    <p:sldId id="299" r:id="rId39"/>
    <p:sldId id="292" r:id="rId40"/>
    <p:sldId id="303" r:id="rId41"/>
    <p:sldId id="293" r:id="rId42"/>
    <p:sldId id="300" r:id="rId43"/>
    <p:sldId id="294" r:id="rId44"/>
    <p:sldId id="304" r:id="rId45"/>
    <p:sldId id="305" r:id="rId46"/>
    <p:sldId id="306" r:id="rId47"/>
    <p:sldId id="307" r:id="rId48"/>
    <p:sldId id="308" r:id="rId49"/>
    <p:sldId id="295"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29" autoAdjust="0"/>
    <p:restoredTop sz="94660"/>
  </p:normalViewPr>
  <p:slideViewPr>
    <p:cSldViewPr>
      <p:cViewPr varScale="1">
        <p:scale>
          <a:sx n="46" d="100"/>
          <a:sy n="46" d="100"/>
        </p:scale>
        <p:origin x="-936"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2DE70B4-EE05-492E-8BC9-1B638C9C1E30}" type="datetimeFigureOut">
              <a:rPr lang="en-US" smtClean="0"/>
              <a:pPr/>
              <a:t>2/20/2017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008014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DE70B4-EE05-492E-8BC9-1B638C9C1E30}" type="datetimeFigureOut">
              <a:rPr lang="en-US" smtClean="0"/>
              <a:pPr/>
              <a:t>2/20/2017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005667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DE70B4-EE05-492E-8BC9-1B638C9C1E30}" type="datetimeFigureOut">
              <a:rPr lang="en-US" smtClean="0"/>
              <a:pPr/>
              <a:t>2/20/2017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1987721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2DE70B4-EE05-492E-8BC9-1B638C9C1E30}" type="datetimeFigureOut">
              <a:rPr lang="en-US" smtClean="0"/>
              <a:pPr/>
              <a:t>2/20/2017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715910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2DE70B4-EE05-492E-8BC9-1B638C9C1E30}" type="datetimeFigureOut">
              <a:rPr lang="en-US" smtClean="0"/>
              <a:pPr/>
              <a:t>2/20/2017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471534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2DE70B4-EE05-492E-8BC9-1B638C9C1E30}" type="datetimeFigureOut">
              <a:rPr lang="en-US" smtClean="0"/>
              <a:pPr/>
              <a:t>2/20/2017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287679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DE70B4-EE05-492E-8BC9-1B638C9C1E30}" type="datetimeFigureOut">
              <a:rPr lang="en-US" smtClean="0"/>
              <a:pPr/>
              <a:t>2/20/2017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758590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DE70B4-EE05-492E-8BC9-1B638C9C1E30}" type="datetimeFigureOut">
              <a:rPr lang="en-US" smtClean="0"/>
              <a:pPr/>
              <a:t>2/20/2017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060161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DE70B4-EE05-492E-8BC9-1B638C9C1E30}" type="datetimeFigureOut">
              <a:rPr lang="en-US" smtClean="0"/>
              <a:pPr/>
              <a:t>2/20/2017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4155704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DE70B4-EE05-492E-8BC9-1B638C9C1E30}" type="datetimeFigureOut">
              <a:rPr lang="en-US" smtClean="0"/>
              <a:pPr/>
              <a:t>2/20/2017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694945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DE70B4-EE05-492E-8BC9-1B638C9C1E30}" type="datetimeFigureOut">
              <a:rPr lang="en-US" smtClean="0"/>
              <a:pPr/>
              <a:t>2/20/2017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593719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DE70B4-EE05-492E-8BC9-1B638C9C1E30}" type="datetimeFigureOut">
              <a:rPr lang="en-US" smtClean="0"/>
              <a:pPr/>
              <a:t>2/20/2017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4AF2FF-5E97-4B7C-A6FC-DCFEBD3461FD}" type="slidenum">
              <a:rPr lang="en-US" smtClean="0"/>
              <a:pPr/>
              <a:t>‹#›</a:t>
            </a:fld>
            <a:endParaRPr lang="en-US"/>
          </a:p>
        </p:txBody>
      </p:sp>
    </p:spTree>
    <p:extLst>
      <p:ext uri="{BB962C8B-B14F-4D97-AF65-F5344CB8AC3E}">
        <p14:creationId xmlns:p14="http://schemas.microsoft.com/office/powerpoint/2010/main" val="1179663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youtube.com/watch?v=zDzCLhVW-G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The Scope and Limits of Simulation in Automated Reasoning and Cognitive Models</a:t>
            </a:r>
          </a:p>
        </p:txBody>
      </p:sp>
      <p:sp>
        <p:nvSpPr>
          <p:cNvPr id="3" name="Subtitle 2"/>
          <p:cNvSpPr>
            <a:spLocks noGrp="1"/>
          </p:cNvSpPr>
          <p:nvPr>
            <p:ph type="subTitle" idx="1"/>
          </p:nvPr>
        </p:nvSpPr>
        <p:spPr/>
        <p:txBody>
          <a:bodyPr/>
          <a:lstStyle/>
          <a:p>
            <a:r>
              <a:rPr lang="en-US" dirty="0">
                <a:solidFill>
                  <a:schemeClr val="tx1"/>
                </a:solidFill>
              </a:rPr>
              <a:t>Ernest Davis</a:t>
            </a:r>
          </a:p>
          <a:p>
            <a:r>
              <a:rPr lang="en-US" dirty="0">
                <a:solidFill>
                  <a:schemeClr val="tx1"/>
                </a:solidFill>
              </a:rPr>
              <a:t>February 23, 2017</a:t>
            </a:r>
          </a:p>
          <a:p>
            <a:r>
              <a:rPr lang="en-US" dirty="0">
                <a:solidFill>
                  <a:schemeClr val="tx1"/>
                </a:solidFill>
              </a:rPr>
              <a:t>Joint work with Gary Marcus</a:t>
            </a:r>
          </a:p>
        </p:txBody>
      </p:sp>
    </p:spTree>
    <p:extLst>
      <p:ext uri="{BB962C8B-B14F-4D97-AF65-F5344CB8AC3E}">
        <p14:creationId xmlns:p14="http://schemas.microsoft.com/office/powerpoint/2010/main" val="729023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Terminological point</a:t>
            </a:r>
          </a:p>
        </p:txBody>
      </p:sp>
      <p:sp>
        <p:nvSpPr>
          <p:cNvPr id="3" name="Content Placeholder 2"/>
          <p:cNvSpPr>
            <a:spLocks noGrp="1"/>
          </p:cNvSpPr>
          <p:nvPr>
            <p:ph idx="1"/>
          </p:nvPr>
        </p:nvSpPr>
        <p:spPr/>
        <p:txBody>
          <a:bodyPr/>
          <a:lstStyle/>
          <a:p>
            <a:pPr marL="0" indent="0">
              <a:buNone/>
            </a:pPr>
            <a:endParaRPr lang="en-US" dirty="0"/>
          </a:p>
          <a:p>
            <a:pPr marL="0" indent="0">
              <a:buNone/>
            </a:pPr>
            <a:endParaRPr lang="en-US" dirty="0"/>
          </a:p>
          <a:p>
            <a:pPr marL="0" indent="0">
              <a:buNone/>
            </a:pPr>
            <a:r>
              <a:rPr lang="en-US" dirty="0"/>
              <a:t>I’m using “Simulation” with the Computer Science meaning, not the Psychology meaning.</a:t>
            </a:r>
          </a:p>
          <a:p>
            <a:pPr marL="0" indent="0">
              <a:buNone/>
            </a:pPr>
            <a:r>
              <a:rPr lang="en-US" dirty="0"/>
              <a:t/>
            </a:r>
            <a:br>
              <a:rPr lang="en-US" dirty="0"/>
            </a:br>
            <a:endParaRPr lang="en-US" dirty="0"/>
          </a:p>
        </p:txBody>
      </p:sp>
    </p:spTree>
    <p:extLst>
      <p:ext uri="{BB962C8B-B14F-4D97-AF65-F5344CB8AC3E}">
        <p14:creationId xmlns:p14="http://schemas.microsoft.com/office/powerpoint/2010/main" val="3379318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Simulation and Modeling in CS</a:t>
            </a:r>
          </a:p>
        </p:txBody>
      </p:sp>
      <p:sp>
        <p:nvSpPr>
          <p:cNvPr id="3" name="Content Placeholder 2"/>
          <p:cNvSpPr>
            <a:spLocks noGrp="1"/>
          </p:cNvSpPr>
          <p:nvPr>
            <p:ph idx="1"/>
          </p:nvPr>
        </p:nvSpPr>
        <p:spPr/>
        <p:txBody>
          <a:bodyPr>
            <a:normAutofit lnSpcReduction="10000"/>
          </a:bodyPr>
          <a:lstStyle/>
          <a:p>
            <a:pPr marL="0" indent="0">
              <a:buNone/>
            </a:pPr>
            <a:r>
              <a:rPr lang="en-US" dirty="0"/>
              <a:t>Major subfield of CS. First programs run on ENIAC.</a:t>
            </a:r>
          </a:p>
          <a:p>
            <a:pPr marL="0" indent="0">
              <a:buNone/>
            </a:pPr>
            <a:r>
              <a:rPr lang="en-US" dirty="0"/>
              <a:t>Given precise physical specification, make precise predictions, reasoning step-to-step.</a:t>
            </a:r>
          </a:p>
          <a:p>
            <a:r>
              <a:rPr lang="en-US" dirty="0"/>
              <a:t>Scientific/engineering/medical applications. Goal: Scientific precision.</a:t>
            </a:r>
          </a:p>
          <a:p>
            <a:r>
              <a:rPr lang="en-US" dirty="0"/>
              <a:t>Film CGI. Goal: Looks extremely convincing.</a:t>
            </a:r>
          </a:p>
          <a:p>
            <a:r>
              <a:rPr lang="en-US" dirty="0"/>
              <a:t>Video games: Looks good enough, runs in real time.</a:t>
            </a:r>
          </a:p>
        </p:txBody>
      </p:sp>
    </p:spTree>
    <p:extLst>
      <p:ext uri="{BB962C8B-B14F-4D97-AF65-F5344CB8AC3E}">
        <p14:creationId xmlns:p14="http://schemas.microsoft.com/office/powerpoint/2010/main" val="3167925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“Simulation” in cognitive psychology</a:t>
            </a:r>
          </a:p>
        </p:txBody>
      </p:sp>
      <p:sp>
        <p:nvSpPr>
          <p:cNvPr id="3" name="Content Placeholder 2"/>
          <p:cNvSpPr>
            <a:spLocks noGrp="1"/>
          </p:cNvSpPr>
          <p:nvPr>
            <p:ph idx="1"/>
          </p:nvPr>
        </p:nvSpPr>
        <p:spPr/>
        <p:txBody>
          <a:bodyPr>
            <a:normAutofit fontScale="92500"/>
          </a:bodyPr>
          <a:lstStyle/>
          <a:p>
            <a:pPr>
              <a:buNone/>
            </a:pPr>
            <a:r>
              <a:rPr lang="en-US" dirty="0"/>
              <a:t>What I mean is:</a:t>
            </a:r>
          </a:p>
          <a:p>
            <a:r>
              <a:rPr lang="en-US" dirty="0"/>
              <a:t>Exactly what Hamrick, </a:t>
            </a:r>
            <a:r>
              <a:rPr lang="en-US" dirty="0" err="1"/>
              <a:t>Battaglia</a:t>
            </a:r>
            <a:r>
              <a:rPr lang="en-US" dirty="0"/>
              <a:t> , and </a:t>
            </a:r>
            <a:r>
              <a:rPr lang="en-US" dirty="0" err="1"/>
              <a:t>Tenenbaum</a:t>
            </a:r>
            <a:r>
              <a:rPr lang="en-US" dirty="0"/>
              <a:t> mean: “physics engine in </a:t>
            </a:r>
            <a:r>
              <a:rPr lang="en-US"/>
              <a:t>the head”</a:t>
            </a:r>
            <a:endParaRPr lang="en-US" dirty="0"/>
          </a:p>
          <a:p>
            <a:r>
              <a:rPr lang="en-US" dirty="0"/>
              <a:t>Very much what </a:t>
            </a:r>
            <a:r>
              <a:rPr lang="en-US" dirty="0" err="1"/>
              <a:t>Hegarty</a:t>
            </a:r>
            <a:r>
              <a:rPr lang="en-US" dirty="0"/>
              <a:t> means.</a:t>
            </a:r>
          </a:p>
          <a:p>
            <a:r>
              <a:rPr lang="en-US" dirty="0"/>
              <a:t>Sometimes what </a:t>
            </a:r>
            <a:r>
              <a:rPr lang="en-US" dirty="0" err="1"/>
              <a:t>Kosslyn</a:t>
            </a:r>
            <a:r>
              <a:rPr lang="en-US" dirty="0"/>
              <a:t> means</a:t>
            </a:r>
          </a:p>
          <a:p>
            <a:r>
              <a:rPr lang="en-US" dirty="0"/>
              <a:t>Bears some relation to “embodied simulation” (</a:t>
            </a:r>
            <a:r>
              <a:rPr lang="en-US" dirty="0" err="1"/>
              <a:t>Lakoff</a:t>
            </a:r>
            <a:r>
              <a:rPr lang="en-US" dirty="0"/>
              <a:t>, Bergen, </a:t>
            </a:r>
            <a:r>
              <a:rPr lang="en-US" dirty="0" err="1"/>
              <a:t>Zwaan</a:t>
            </a:r>
            <a:r>
              <a:rPr lang="en-US" dirty="0"/>
              <a:t>, etc.)</a:t>
            </a:r>
          </a:p>
          <a:p>
            <a:r>
              <a:rPr lang="en-US" dirty="0"/>
              <a:t>I have no idea what </a:t>
            </a:r>
            <a:r>
              <a:rPr lang="en-US" dirty="0" err="1"/>
              <a:t>Barsalou</a:t>
            </a:r>
            <a:r>
              <a:rPr lang="en-US" dirty="0"/>
              <a:t> means.</a:t>
            </a:r>
          </a:p>
        </p:txBody>
      </p:sp>
    </p:spTree>
    <p:extLst>
      <p:ext uri="{BB962C8B-B14F-4D97-AF65-F5344CB8AC3E}">
        <p14:creationId xmlns:p14="http://schemas.microsoft.com/office/powerpoint/2010/main" val="205340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Outline</a:t>
            </a:r>
          </a:p>
        </p:txBody>
      </p:sp>
      <p:sp>
        <p:nvSpPr>
          <p:cNvPr id="3" name="Content Placeholder 2"/>
          <p:cNvSpPr>
            <a:spLocks noGrp="1"/>
          </p:cNvSpPr>
          <p:nvPr>
            <p:ph idx="1"/>
          </p:nvPr>
        </p:nvSpPr>
        <p:spPr/>
        <p:txBody>
          <a:bodyPr/>
          <a:lstStyle/>
          <a:p>
            <a:r>
              <a:rPr lang="en-US" dirty="0"/>
              <a:t>What is simulation?</a:t>
            </a:r>
          </a:p>
          <a:p>
            <a:r>
              <a:rPr lang="en-US" dirty="0"/>
              <a:t>Advantages in Computer Science</a:t>
            </a:r>
          </a:p>
          <a:p>
            <a:r>
              <a:rPr lang="en-US" dirty="0"/>
              <a:t>Limits of simulation for AI</a:t>
            </a:r>
          </a:p>
          <a:p>
            <a:r>
              <a:rPr lang="en-US" dirty="0"/>
              <a:t>Limits of simulation in cognitive models</a:t>
            </a:r>
          </a:p>
          <a:p>
            <a:r>
              <a:rPr lang="en-US" dirty="0"/>
              <a:t>Alternatives to simulation</a:t>
            </a:r>
          </a:p>
        </p:txBody>
      </p:sp>
    </p:spTree>
    <p:extLst>
      <p:ext uri="{BB962C8B-B14F-4D97-AF65-F5344CB8AC3E}">
        <p14:creationId xmlns:p14="http://schemas.microsoft.com/office/powerpoint/2010/main" val="2498666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is simulation?</a:t>
            </a:r>
          </a:p>
        </p:txBody>
      </p:sp>
      <p:sp>
        <p:nvSpPr>
          <p:cNvPr id="3" name="Content Placeholder 2"/>
          <p:cNvSpPr>
            <a:spLocks noGrp="1"/>
          </p:cNvSpPr>
          <p:nvPr>
            <p:ph idx="1"/>
          </p:nvPr>
        </p:nvSpPr>
        <p:spPr/>
        <p:txBody>
          <a:bodyPr/>
          <a:lstStyle/>
          <a:p>
            <a:pPr marL="0" indent="0">
              <a:buNone/>
            </a:pPr>
            <a:r>
              <a:rPr lang="en-US" dirty="0"/>
              <a:t>Complete specification of: </a:t>
            </a:r>
          </a:p>
          <a:p>
            <a:r>
              <a:rPr lang="en-US" dirty="0"/>
              <a:t>Physical laws: Project(State,</a:t>
            </a:r>
            <a:r>
              <a:rPr lang="el-GR" dirty="0"/>
              <a:t>Δ</a:t>
            </a:r>
            <a:r>
              <a:rPr lang="en-US" dirty="0"/>
              <a:t>).</a:t>
            </a:r>
          </a:p>
          <a:p>
            <a:r>
              <a:rPr lang="en-US" dirty="0"/>
              <a:t>State of the world at time t.</a:t>
            </a:r>
          </a:p>
          <a:p>
            <a:pPr marL="0" indent="0">
              <a:buNone/>
            </a:pPr>
            <a:r>
              <a:rPr lang="en-US" dirty="0"/>
              <a:t>Loop {</a:t>
            </a:r>
          </a:p>
          <a:p>
            <a:pPr marL="0" indent="0">
              <a:buNone/>
            </a:pPr>
            <a:r>
              <a:rPr lang="en-US" dirty="0"/>
              <a:t>        State </a:t>
            </a:r>
            <a:r>
              <a:rPr lang="en-US" dirty="0">
                <a:latin typeface="Cambria Math"/>
                <a:ea typeface="Cambria Math"/>
              </a:rPr>
              <a:t>← </a:t>
            </a:r>
            <a:r>
              <a:rPr lang="en-US" dirty="0">
                <a:latin typeface="Calibri" panose="020F0502020204030204" pitchFamily="34" charset="0"/>
                <a:ea typeface="Cambria Math"/>
              </a:rPr>
              <a:t>Project(State,</a:t>
            </a:r>
            <a:r>
              <a:rPr lang="el-GR" dirty="0">
                <a:latin typeface="Calibri" panose="020F0502020204030204" pitchFamily="34" charset="0"/>
                <a:ea typeface="Cambria Math"/>
              </a:rPr>
              <a:t>Δ</a:t>
            </a:r>
            <a:r>
              <a:rPr lang="en-US" dirty="0">
                <a:latin typeface="Calibri" panose="020F0502020204030204" pitchFamily="34" charset="0"/>
                <a:ea typeface="Cambria Math"/>
              </a:rPr>
              <a:t>)</a:t>
            </a:r>
          </a:p>
          <a:p>
            <a:pPr marL="0" indent="0">
              <a:buNone/>
            </a:pPr>
            <a:r>
              <a:rPr lang="en-US" dirty="0">
                <a:latin typeface="Calibri" panose="020F0502020204030204" pitchFamily="34" charset="0"/>
                <a:ea typeface="Cambria Math"/>
              </a:rPr>
              <a:t>        t </a:t>
            </a:r>
            <a:r>
              <a:rPr lang="en-US" dirty="0">
                <a:latin typeface="Cambria Math"/>
                <a:ea typeface="Cambria Math"/>
              </a:rPr>
              <a:t>← </a:t>
            </a:r>
            <a:r>
              <a:rPr lang="en-US" dirty="0">
                <a:latin typeface="Calibri" panose="020F0502020204030204" pitchFamily="34" charset="0"/>
                <a:ea typeface="Cambria Math"/>
              </a:rPr>
              <a:t>t + </a:t>
            </a:r>
            <a:r>
              <a:rPr lang="el-GR" dirty="0">
                <a:latin typeface="Calibri" panose="020F0502020204030204" pitchFamily="34" charset="0"/>
                <a:ea typeface="Cambria Math"/>
              </a:rPr>
              <a:t>Δ</a:t>
            </a:r>
            <a:r>
              <a:rPr lang="en-US" dirty="0">
                <a:latin typeface="Calibri" panose="020F0502020204030204" pitchFamily="34" charset="0"/>
                <a:ea typeface="Cambria Math"/>
              </a:rPr>
              <a:t>;</a:t>
            </a:r>
          </a:p>
          <a:p>
            <a:pPr marL="0" indent="0">
              <a:buNone/>
            </a:pPr>
            <a:r>
              <a:rPr lang="en-US" dirty="0">
                <a:latin typeface="Calibri" panose="020F0502020204030204" pitchFamily="34" charset="0"/>
                <a:ea typeface="Cambria Math"/>
              </a:rPr>
              <a:t>      }  until (some </a:t>
            </a:r>
            <a:r>
              <a:rPr lang="en-US">
                <a:latin typeface="Calibri" panose="020F0502020204030204" pitchFamily="34" charset="0"/>
                <a:ea typeface="Cambria Math"/>
              </a:rPr>
              <a:t>termination condition)</a:t>
            </a:r>
            <a:endParaRPr lang="en-US" dirty="0"/>
          </a:p>
        </p:txBody>
      </p:sp>
    </p:spTree>
    <p:extLst>
      <p:ext uri="{BB962C8B-B14F-4D97-AF65-F5344CB8AC3E}">
        <p14:creationId xmlns:p14="http://schemas.microsoft.com/office/powerpoint/2010/main" val="1182218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Probabilistic simulation</a:t>
            </a:r>
            <a:br>
              <a:rPr lang="en-US" dirty="0"/>
            </a:br>
            <a:r>
              <a:rPr lang="en-US" dirty="0"/>
              <a:t>(Monte Carlo methods)</a:t>
            </a:r>
          </a:p>
        </p:txBody>
      </p:sp>
      <p:sp>
        <p:nvSpPr>
          <p:cNvPr id="3" name="Content Placeholder 2"/>
          <p:cNvSpPr>
            <a:spLocks noGrp="1"/>
          </p:cNvSpPr>
          <p:nvPr>
            <p:ph idx="1"/>
          </p:nvPr>
        </p:nvSpPr>
        <p:spPr/>
        <p:txBody>
          <a:bodyPr/>
          <a:lstStyle/>
          <a:p>
            <a:r>
              <a:rPr lang="en-US" dirty="0"/>
              <a:t>The starting situation may range over a distribution.</a:t>
            </a:r>
          </a:p>
          <a:p>
            <a:r>
              <a:rPr lang="en-US" dirty="0"/>
              <a:t>The projection function may be stochastic.</a:t>
            </a:r>
          </a:p>
          <a:p>
            <a:r>
              <a:rPr lang="en-US" dirty="0"/>
              <a:t>Run N simulations, picking values at random. Do statistics over the outcomes.</a:t>
            </a:r>
          </a:p>
          <a:p>
            <a:pPr marL="0" indent="0">
              <a:buNone/>
            </a:pPr>
            <a:endParaRPr lang="en-US" dirty="0"/>
          </a:p>
        </p:txBody>
      </p:sp>
    </p:spTree>
    <p:extLst>
      <p:ext uri="{BB962C8B-B14F-4D97-AF65-F5344CB8AC3E}">
        <p14:creationId xmlns:p14="http://schemas.microsoft.com/office/powerpoint/2010/main" val="306256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simulation</a:t>
            </a:r>
          </a:p>
        </p:txBody>
      </p:sp>
      <p:sp>
        <p:nvSpPr>
          <p:cNvPr id="3" name="Content Placeholder 2"/>
          <p:cNvSpPr>
            <a:spLocks noGrp="1"/>
          </p:cNvSpPr>
          <p:nvPr>
            <p:ph idx="1"/>
          </p:nvPr>
        </p:nvSpPr>
        <p:spPr/>
        <p:txBody>
          <a:bodyPr>
            <a:normAutofit lnSpcReduction="10000"/>
          </a:bodyPr>
          <a:lstStyle/>
          <a:p>
            <a:r>
              <a:rPr lang="en-US" dirty="0"/>
              <a:t>Highly developed technology, mathematical theory.</a:t>
            </a:r>
          </a:p>
          <a:p>
            <a:r>
              <a:rPr lang="en-US" dirty="0"/>
              <a:t>High quality results on extremely complex problems.</a:t>
            </a:r>
          </a:p>
          <a:p>
            <a:r>
              <a:rPr lang="en-US" dirty="0"/>
              <a:t>Monte Carlo gives good results when analytic probabilistic calculation is hopeless.</a:t>
            </a:r>
          </a:p>
          <a:p>
            <a:r>
              <a:rPr lang="en-US" dirty="0"/>
              <a:t>Conceptually simple, comparatively straightforward to implement.</a:t>
            </a:r>
          </a:p>
          <a:p>
            <a:r>
              <a:rPr lang="en-US" dirty="0"/>
              <a:t>Produces animations.</a:t>
            </a:r>
          </a:p>
          <a:p>
            <a:endParaRPr lang="en-US" dirty="0"/>
          </a:p>
        </p:txBody>
      </p:sp>
    </p:spTree>
    <p:extLst>
      <p:ext uri="{BB962C8B-B14F-4D97-AF65-F5344CB8AC3E}">
        <p14:creationId xmlns:p14="http://schemas.microsoft.com/office/powerpoint/2010/main" val="3618274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Limitations of simulation</a:t>
            </a:r>
          </a:p>
        </p:txBody>
      </p:sp>
      <p:sp>
        <p:nvSpPr>
          <p:cNvPr id="3" name="Content Placeholder 2"/>
          <p:cNvSpPr>
            <a:spLocks noGrp="1"/>
          </p:cNvSpPr>
          <p:nvPr>
            <p:ph idx="1"/>
          </p:nvPr>
        </p:nvSpPr>
        <p:spPr/>
        <p:txBody>
          <a:bodyPr/>
          <a:lstStyle/>
          <a:p>
            <a:pPr marL="0" indent="0">
              <a:buNone/>
            </a:pPr>
            <a:r>
              <a:rPr lang="en-US" dirty="0"/>
              <a:t>It’s not as solved a problem as you might think.</a:t>
            </a:r>
          </a:p>
          <a:p>
            <a:pPr marL="0" indent="0">
              <a:buNone/>
            </a:pPr>
            <a:r>
              <a:rPr lang="en-US" sz="2800" dirty="0"/>
              <a:t>There are ... inherent difficulties with these simulations: we are still very far from being able to accurately simulate the complexity of nature around us. Additionally, the numerical methods that are commonly used are notoriously difficult to fine-tune and control.  —  Nils </a:t>
            </a:r>
            <a:r>
              <a:rPr lang="en-US" sz="2800" dirty="0" err="1"/>
              <a:t>Thuerey</a:t>
            </a:r>
            <a:endParaRPr lang="en-US" sz="2800" dirty="0"/>
          </a:p>
          <a:p>
            <a:pPr marL="0" indent="0">
              <a:buNone/>
            </a:pPr>
            <a:r>
              <a:rPr lang="en-US" dirty="0"/>
              <a:t>Existing physics engines </a:t>
            </a:r>
            <a:r>
              <a:rPr lang="en-US"/>
              <a:t>have </a:t>
            </a:r>
            <a:r>
              <a:rPr lang="en-US">
                <a:hlinkClick r:id="rId2"/>
              </a:rPr>
              <a:t>bugs</a:t>
            </a:r>
            <a:r>
              <a:rPr lang="en-US" dirty="0"/>
              <a:t>.</a:t>
            </a:r>
          </a:p>
          <a:p>
            <a:pPr marL="0" indent="0">
              <a:buNone/>
            </a:pPr>
            <a:endParaRPr lang="en-US" dirty="0"/>
          </a:p>
        </p:txBody>
      </p:sp>
    </p:spTree>
    <p:extLst>
      <p:ext uri="{BB962C8B-B14F-4D97-AF65-F5344CB8AC3E}">
        <p14:creationId xmlns:p14="http://schemas.microsoft.com/office/powerpoint/2010/main" val="2410340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Alternative predictions by 3 different simulators </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72439" y="1482215"/>
            <a:ext cx="7438161" cy="4385185"/>
          </a:xfrm>
        </p:spPr>
      </p:pic>
    </p:spTree>
    <p:extLst>
      <p:ext uri="{BB962C8B-B14F-4D97-AF65-F5344CB8AC3E}">
        <p14:creationId xmlns:p14="http://schemas.microsoft.com/office/powerpoint/2010/main" val="3305561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Difficulty finding appropriate model</a:t>
            </a:r>
          </a:p>
        </p:txBody>
      </p:sp>
      <p:sp>
        <p:nvSpPr>
          <p:cNvPr id="3" name="Content Placeholder 2"/>
          <p:cNvSpPr>
            <a:spLocks noGrp="1"/>
          </p:cNvSpPr>
          <p:nvPr>
            <p:ph idx="1"/>
          </p:nvPr>
        </p:nvSpPr>
        <p:spPr/>
        <p:txBody>
          <a:bodyPr>
            <a:normAutofit lnSpcReduction="10000"/>
          </a:bodyPr>
          <a:lstStyle/>
          <a:p>
            <a:pPr marL="0" indent="0">
              <a:buNone/>
            </a:pPr>
            <a:r>
              <a:rPr lang="en-US" dirty="0"/>
              <a:t>E.g. Household cutting instruments: knives, scissors, graters, drill, saw, lawn mower, etc. </a:t>
            </a:r>
          </a:p>
          <a:p>
            <a:pPr marL="0" indent="0">
              <a:buNone/>
            </a:pPr>
            <a:r>
              <a:rPr lang="en-US" dirty="0" err="1"/>
              <a:t>Cuttable</a:t>
            </a:r>
            <a:r>
              <a:rPr lang="en-US" dirty="0"/>
              <a:t> materials: Steak, </a:t>
            </a:r>
            <a:r>
              <a:rPr lang="en-US" dirty="0" err="1"/>
              <a:t>jello</a:t>
            </a:r>
            <a:r>
              <a:rPr lang="en-US" dirty="0"/>
              <a:t>, hair, fingernails, cloth, string, wood, etc.</a:t>
            </a:r>
          </a:p>
          <a:p>
            <a:pPr marL="0" indent="0">
              <a:buNone/>
            </a:pPr>
            <a:r>
              <a:rPr lang="en-US" dirty="0"/>
              <a:t>Human </a:t>
            </a:r>
            <a:r>
              <a:rPr lang="en-US" dirty="0" err="1"/>
              <a:t>reasoner</a:t>
            </a:r>
            <a:r>
              <a:rPr lang="en-US" dirty="0"/>
              <a:t> can answer what would happen: If you try to cut wood with a scissors? If you try to cut your hair with a lawn mower?</a:t>
            </a:r>
          </a:p>
          <a:p>
            <a:pPr marL="0" indent="0">
              <a:buNone/>
            </a:pPr>
            <a:r>
              <a:rPr lang="en-US" dirty="0"/>
              <a:t>You will not find models for these in the literature.</a:t>
            </a:r>
          </a:p>
        </p:txBody>
      </p:sp>
    </p:spTree>
    <p:extLst>
      <p:ext uri="{BB962C8B-B14F-4D97-AF65-F5344CB8AC3E}">
        <p14:creationId xmlns:p14="http://schemas.microsoft.com/office/powerpoint/2010/main" val="3240902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Discretizing time</a:t>
            </a:r>
          </a:p>
        </p:txBody>
      </p:sp>
      <p:sp>
        <p:nvSpPr>
          <p:cNvPr id="3" name="Content Placeholder 2"/>
          <p:cNvSpPr>
            <a:spLocks noGrp="1"/>
          </p:cNvSpPr>
          <p:nvPr>
            <p:ph idx="1"/>
          </p:nvPr>
        </p:nvSpPr>
        <p:spPr/>
        <p:txBody>
          <a:bodyPr/>
          <a:lstStyle/>
          <a:p>
            <a:pPr marL="0" indent="0">
              <a:buNone/>
            </a:pPr>
            <a:r>
              <a:rPr lang="en-US" dirty="0"/>
              <a:t>Discretizing time risks missing important interactions.</a:t>
            </a:r>
          </a:p>
          <a:p>
            <a:pPr marL="0" indent="0">
              <a:buNone/>
            </a:pPr>
            <a:endParaRPr lang="en-US" dirty="0"/>
          </a:p>
          <a:p>
            <a:pPr marL="0" indent="0">
              <a:buNone/>
            </a:pP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6278" y="2895600"/>
            <a:ext cx="6302776" cy="3126311"/>
          </a:xfrm>
          <a:prstGeom prst="rect">
            <a:avLst/>
          </a:prstGeom>
        </p:spPr>
      </p:pic>
    </p:spTree>
    <p:extLst>
      <p:ext uri="{BB962C8B-B14F-4D97-AF65-F5344CB8AC3E}">
        <p14:creationId xmlns:p14="http://schemas.microsoft.com/office/powerpoint/2010/main" val="2571403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Choosing an idealization</a:t>
            </a:r>
          </a:p>
        </p:txBody>
      </p:sp>
      <p:sp>
        <p:nvSpPr>
          <p:cNvPr id="6" name="Content Placeholder 5"/>
          <p:cNvSpPr>
            <a:spLocks noGrp="1"/>
          </p:cNvSpPr>
          <p:nvPr>
            <p:ph idx="1"/>
          </p:nvPr>
        </p:nvSpPr>
        <p:spPr>
          <a:xfrm>
            <a:off x="440580" y="1371600"/>
            <a:ext cx="8229600" cy="4525963"/>
          </a:xfrm>
        </p:spPr>
        <p:txBody>
          <a:bodyPr/>
          <a:lstStyle/>
          <a:p>
            <a:pPr marL="0" indent="0">
              <a:buNone/>
            </a:pPr>
            <a:r>
              <a:rPr lang="en-US" dirty="0"/>
              <a:t>Bob is:                                   String is:</a:t>
            </a:r>
          </a:p>
          <a:p>
            <a:pPr marL="0" indent="0">
              <a:buNone/>
            </a:pPr>
            <a:r>
              <a:rPr lang="en-US" dirty="0"/>
              <a:t>     A point mass                      Value for distance</a:t>
            </a:r>
          </a:p>
          <a:p>
            <a:pPr marL="0" indent="0">
              <a:buNone/>
            </a:pPr>
            <a:r>
              <a:rPr lang="en-US" dirty="0"/>
              <a:t>     A rigid object                      Bound on distance</a:t>
            </a:r>
          </a:p>
          <a:p>
            <a:pPr marL="0" indent="0">
              <a:buNone/>
            </a:pPr>
            <a:r>
              <a:rPr lang="en-US" dirty="0"/>
              <a:t>     Non-rigid object                 1D curve</a:t>
            </a:r>
          </a:p>
          <a:p>
            <a:pPr marL="0" indent="0">
              <a:buNone/>
            </a:pPr>
            <a:r>
              <a:rPr lang="en-US" dirty="0"/>
              <a:t>                                                   3D object</a:t>
            </a:r>
          </a:p>
          <a:p>
            <a:pPr marL="0" indent="0">
              <a:buNone/>
            </a:pPr>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7800" y="4559968"/>
            <a:ext cx="6215160" cy="2057400"/>
          </a:xfrm>
          <a:prstGeom prst="rect">
            <a:avLst/>
          </a:prstGeom>
        </p:spPr>
      </p:pic>
    </p:spTree>
    <p:extLst>
      <p:ext uri="{BB962C8B-B14F-4D97-AF65-F5344CB8AC3E}">
        <p14:creationId xmlns:p14="http://schemas.microsoft.com/office/powerpoint/2010/main" val="1303947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Rapidly drawing easy inferences</a:t>
            </a:r>
          </a:p>
        </p:txBody>
      </p:sp>
      <p:sp>
        <p:nvSpPr>
          <p:cNvPr id="3" name="Content Placeholder 2"/>
          <p:cNvSpPr>
            <a:spLocks noGrp="1"/>
          </p:cNvSpPr>
          <p:nvPr>
            <p:ph idx="1"/>
          </p:nvPr>
        </p:nvSpPr>
        <p:spPr/>
        <p:txBody>
          <a:bodyPr>
            <a:normAutofit lnSpcReduction="10000"/>
          </a:bodyPr>
          <a:lstStyle/>
          <a:p>
            <a:r>
              <a:rPr lang="en-US" dirty="0"/>
              <a:t>If you chop an iPhone in two with an axe, it won’t work any more.</a:t>
            </a:r>
          </a:p>
          <a:p>
            <a:r>
              <a:rPr lang="en-US" dirty="0"/>
              <a:t>If you are riding a bike on a bumpy road, and you have water in a closed canteen, it stays in the canteen.</a:t>
            </a:r>
          </a:p>
          <a:p>
            <a:r>
              <a:rPr lang="en-US" dirty="0"/>
              <a:t>If a jar fits on a shelf empty, it will still fit once you have filled it with pennies.</a:t>
            </a:r>
          </a:p>
          <a:p>
            <a:r>
              <a:rPr lang="en-US" dirty="0"/>
              <a:t>If you spill coffee on the floor, it will not end up three offices away.</a:t>
            </a:r>
          </a:p>
        </p:txBody>
      </p:sp>
    </p:spTree>
    <p:extLst>
      <p:ext uri="{BB962C8B-B14F-4D97-AF65-F5344CB8AC3E}">
        <p14:creationId xmlns:p14="http://schemas.microsoft.com/office/powerpoint/2010/main" val="10675728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Incorporating extra-physical information</a:t>
            </a:r>
          </a:p>
        </p:txBody>
      </p:sp>
      <p:sp>
        <p:nvSpPr>
          <p:cNvPr id="3" name="Content Placeholder 2"/>
          <p:cNvSpPr>
            <a:spLocks noGrp="1"/>
          </p:cNvSpPr>
          <p:nvPr>
            <p:ph idx="1"/>
          </p:nvPr>
        </p:nvSpPr>
        <p:spPr/>
        <p:txBody>
          <a:bodyPr/>
          <a:lstStyle/>
          <a:p>
            <a:r>
              <a:rPr lang="en-US" dirty="0"/>
              <a:t>If you see a pitcher throwing a ball, it will almost certainly end up inside or just outside the strike zone.</a:t>
            </a:r>
          </a:p>
        </p:txBody>
      </p:sp>
    </p:spTree>
    <p:extLst>
      <p:ext uri="{BB962C8B-B14F-4D97-AF65-F5344CB8AC3E}">
        <p14:creationId xmlns:p14="http://schemas.microsoft.com/office/powerpoint/2010/main" val="3393617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Incomplete information</a:t>
            </a:r>
          </a:p>
        </p:txBody>
      </p:sp>
      <p:sp>
        <p:nvSpPr>
          <p:cNvPr id="3" name="Content Placeholder 2"/>
          <p:cNvSpPr>
            <a:spLocks noGrp="1"/>
          </p:cNvSpPr>
          <p:nvPr>
            <p:ph idx="1"/>
          </p:nvPr>
        </p:nvSpPr>
        <p:spPr/>
        <p:txBody>
          <a:bodyPr/>
          <a:lstStyle/>
          <a:p>
            <a:pPr marL="0" indent="0">
              <a:buNone/>
            </a:pPr>
            <a:r>
              <a:rPr lang="en-US" dirty="0"/>
              <a:t>Information can be incomplete:</a:t>
            </a:r>
          </a:p>
          <a:p>
            <a:r>
              <a:rPr lang="en-US" dirty="0"/>
              <a:t>Because of limits of perception e.g. occluded</a:t>
            </a:r>
          </a:p>
          <a:p>
            <a:r>
              <a:rPr lang="en-US" dirty="0"/>
              <a:t>Comes from natural language text</a:t>
            </a:r>
          </a:p>
          <a:p>
            <a:r>
              <a:rPr lang="en-US" dirty="0"/>
              <a:t>It is the outcome of some other kind of reasoning.</a:t>
            </a:r>
          </a:p>
          <a:p>
            <a:r>
              <a:rPr lang="en-US" dirty="0"/>
              <a:t>Incomplete plan or design</a:t>
            </a:r>
          </a:p>
          <a:p>
            <a:r>
              <a:rPr lang="en-US" dirty="0"/>
              <a:t>Generic</a:t>
            </a:r>
          </a:p>
        </p:txBody>
      </p:sp>
    </p:spTree>
    <p:extLst>
      <p:ext uri="{BB962C8B-B14F-4D97-AF65-F5344CB8AC3E}">
        <p14:creationId xmlns:p14="http://schemas.microsoft.com/office/powerpoint/2010/main" val="3254613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Incomplete information</a:t>
            </a:r>
          </a:p>
        </p:txBody>
      </p:sp>
      <p:sp>
        <p:nvSpPr>
          <p:cNvPr id="3" name="Content Placeholder 2"/>
          <p:cNvSpPr>
            <a:spLocks noGrp="1"/>
          </p:cNvSpPr>
          <p:nvPr>
            <p:ph idx="1"/>
          </p:nvPr>
        </p:nvSpPr>
        <p:spPr/>
        <p:txBody>
          <a:bodyPr/>
          <a:lstStyle/>
          <a:p>
            <a:pPr marL="0" indent="0">
              <a:buNone/>
            </a:pPr>
            <a:r>
              <a:rPr lang="en-US" dirty="0"/>
              <a:t>You are going to the store to buy:</a:t>
            </a:r>
          </a:p>
          <a:p>
            <a:r>
              <a:rPr lang="en-US" dirty="0"/>
              <a:t>A tube of toothpaste. Infer you can carry home in your hands.</a:t>
            </a:r>
          </a:p>
          <a:p>
            <a:r>
              <a:rPr lang="en-US" dirty="0"/>
              <a:t>Groceries. Infer that you will need a shopping bag.</a:t>
            </a:r>
          </a:p>
          <a:p>
            <a:r>
              <a:rPr lang="en-US" dirty="0"/>
              <a:t>A sofa. Infer you will need two people and a van.</a:t>
            </a:r>
          </a:p>
        </p:txBody>
      </p:sp>
    </p:spTree>
    <p:extLst>
      <p:ext uri="{BB962C8B-B14F-4D97-AF65-F5344CB8AC3E}">
        <p14:creationId xmlns:p14="http://schemas.microsoft.com/office/powerpoint/2010/main" val="41899423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Probabilistic simulation for incomplete information</a:t>
            </a:r>
          </a:p>
        </p:txBody>
      </p:sp>
      <p:sp>
        <p:nvSpPr>
          <p:cNvPr id="3" name="Content Placeholder 2"/>
          <p:cNvSpPr>
            <a:spLocks noGrp="1"/>
          </p:cNvSpPr>
          <p:nvPr>
            <p:ph idx="1"/>
          </p:nvPr>
        </p:nvSpPr>
        <p:spPr/>
        <p:txBody>
          <a:bodyPr/>
          <a:lstStyle/>
          <a:p>
            <a:r>
              <a:rPr lang="en-US" dirty="0"/>
              <a:t>Unknown distributions.</a:t>
            </a:r>
          </a:p>
          <a:p>
            <a:pPr marL="0" indent="0">
              <a:buNone/>
            </a:pPr>
            <a:r>
              <a:rPr lang="en-US" dirty="0"/>
              <a:t>Chopping an iPhone in two: What is the distribution over possible internals?</a:t>
            </a:r>
          </a:p>
          <a:p>
            <a:r>
              <a:rPr lang="en-US" dirty="0"/>
              <a:t>Difficult to compute P(</a:t>
            </a:r>
            <a:r>
              <a:rPr lang="el-GR" dirty="0">
                <a:latin typeface="Cambria Math"/>
                <a:ea typeface="Cambria Math"/>
              </a:rPr>
              <a:t>α</a:t>
            </a:r>
            <a:r>
              <a:rPr lang="en-US" dirty="0">
                <a:latin typeface="Cambria Math"/>
                <a:ea typeface="Cambria Math"/>
              </a:rPr>
              <a:t>|</a:t>
            </a:r>
            <a:r>
              <a:rPr lang="el-GR" dirty="0">
                <a:latin typeface="Cambria Math"/>
                <a:ea typeface="Cambria Math"/>
              </a:rPr>
              <a:t>β</a:t>
            </a:r>
            <a:r>
              <a:rPr lang="en-US" dirty="0">
                <a:latin typeface="Cambria Math"/>
                <a:ea typeface="Cambria Math"/>
              </a:rPr>
              <a:t>) </a:t>
            </a:r>
            <a:r>
              <a:rPr lang="en-US" dirty="0">
                <a:latin typeface="Calibri" panose="020F0502020204030204" pitchFamily="34" charset="0"/>
                <a:ea typeface="Cambria Math"/>
              </a:rPr>
              <a:t>for low probability</a:t>
            </a:r>
            <a:r>
              <a:rPr lang="el-GR" dirty="0">
                <a:latin typeface="Cambria Math"/>
                <a:ea typeface="Cambria Math"/>
              </a:rPr>
              <a:t> β</a:t>
            </a:r>
            <a:r>
              <a:rPr lang="en-US" dirty="0">
                <a:latin typeface="Cambria Math"/>
                <a:ea typeface="Cambria Math"/>
              </a:rPr>
              <a:t>.</a:t>
            </a:r>
          </a:p>
          <a:p>
            <a:r>
              <a:rPr lang="en-US" dirty="0">
                <a:latin typeface="Calibri" panose="020F0502020204030204" pitchFamily="34" charset="0"/>
                <a:ea typeface="Cambria Math"/>
              </a:rPr>
              <a:t>Unless the sample is large, you can miss low probability, important events. E.g. a hammer dropped off a scaffold hits you.  </a:t>
            </a:r>
            <a:endParaRPr lang="en-US" dirty="0"/>
          </a:p>
        </p:txBody>
      </p:sp>
    </p:spTree>
    <p:extLst>
      <p:ext uri="{BB962C8B-B14F-4D97-AF65-F5344CB8AC3E}">
        <p14:creationId xmlns:p14="http://schemas.microsoft.com/office/powerpoint/2010/main" val="2936297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Unknown physical dynamics</a:t>
            </a:r>
          </a:p>
        </p:txBody>
      </p:sp>
      <p:sp>
        <p:nvSpPr>
          <p:cNvPr id="3" name="Content Placeholder 2"/>
          <p:cNvSpPr>
            <a:spLocks noGrp="1"/>
          </p:cNvSpPr>
          <p:nvPr>
            <p:ph idx="1"/>
          </p:nvPr>
        </p:nvSpPr>
        <p:spPr/>
        <p:txBody>
          <a:bodyPr/>
          <a:lstStyle/>
          <a:p>
            <a:pPr marL="0" indent="0">
              <a:buNone/>
            </a:pPr>
            <a:r>
              <a:rPr lang="en-US" dirty="0"/>
              <a:t>You’re walking on the beach and you see a strange green object, with some white stuff in a cavity on top.</a:t>
            </a:r>
          </a:p>
          <a:p>
            <a:pPr marL="0" indent="0">
              <a:buNone/>
            </a:pPr>
            <a:r>
              <a:rPr lang="en-US" dirty="0"/>
              <a:t>It won’t turn into a canary.</a:t>
            </a:r>
          </a:p>
          <a:p>
            <a:pPr marL="0" indent="0">
              <a:buNone/>
            </a:pPr>
            <a:r>
              <a:rPr lang="en-US" dirty="0"/>
              <a:t>The green object is not a liquid. The white stuff might be, if the top surface is flat.</a:t>
            </a:r>
          </a:p>
          <a:p>
            <a:pPr marL="0" indent="0">
              <a:buNone/>
            </a:pPr>
            <a:r>
              <a:rPr lang="en-US" dirty="0"/>
              <a:t>(</a:t>
            </a:r>
            <a:r>
              <a:rPr lang="en-US" dirty="0" err="1"/>
              <a:t>Forbus</a:t>
            </a:r>
            <a:r>
              <a:rPr lang="en-US" dirty="0"/>
              <a:t>) Someone throws a can of hairspray into the fire.</a:t>
            </a:r>
          </a:p>
        </p:txBody>
      </p:sp>
    </p:spTree>
    <p:extLst>
      <p:ext uri="{BB962C8B-B14F-4D97-AF65-F5344CB8AC3E}">
        <p14:creationId xmlns:p14="http://schemas.microsoft.com/office/powerpoint/2010/main" val="2672351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Unknown physical dynamics</a:t>
            </a:r>
            <a:br>
              <a:rPr lang="en-US" dirty="0"/>
            </a:br>
            <a:r>
              <a:rPr lang="en-US" dirty="0"/>
              <a:t>Cooking a scrambled egg</a:t>
            </a:r>
          </a:p>
        </p:txBody>
      </p:sp>
      <p:sp>
        <p:nvSpPr>
          <p:cNvPr id="3" name="Content Placeholder 2"/>
          <p:cNvSpPr>
            <a:spLocks noGrp="1"/>
          </p:cNvSpPr>
          <p:nvPr>
            <p:ph idx="1"/>
          </p:nvPr>
        </p:nvSpPr>
        <p:spPr/>
        <p:txBody>
          <a:bodyPr>
            <a:normAutofit fontScale="92500" lnSpcReduction="10000"/>
          </a:bodyPr>
          <a:lstStyle/>
          <a:p>
            <a:r>
              <a:rPr lang="en-US" dirty="0"/>
              <a:t>You probably don’t know the underlying physical  chemistry.</a:t>
            </a:r>
          </a:p>
          <a:p>
            <a:r>
              <a:rPr lang="en-US" dirty="0"/>
              <a:t>Unlikely that you have tacit knowledge.</a:t>
            </a:r>
          </a:p>
          <a:p>
            <a:r>
              <a:rPr lang="en-US" dirty="0"/>
              <a:t>However it is not purely a black box.</a:t>
            </a:r>
          </a:p>
          <a:p>
            <a:pPr lvl="1"/>
            <a:r>
              <a:rPr lang="en-US" dirty="0"/>
              <a:t>If you add a little blue food coloring, the eggs will probably turn blue.</a:t>
            </a:r>
          </a:p>
          <a:p>
            <a:pPr lvl="1"/>
            <a:r>
              <a:rPr lang="en-US" dirty="0"/>
              <a:t>As the eggs cook, it becomes more feasible to pick up a piece</a:t>
            </a:r>
          </a:p>
          <a:p>
            <a:pPr lvl="1"/>
            <a:r>
              <a:rPr lang="en-US" dirty="0"/>
              <a:t>The larger the egg you start with, the more scrambled egg you will end up with.</a:t>
            </a:r>
          </a:p>
          <a:p>
            <a:endParaRPr lang="en-US" dirty="0"/>
          </a:p>
          <a:p>
            <a:endParaRPr lang="en-US" dirty="0"/>
          </a:p>
        </p:txBody>
      </p:sp>
    </p:spTree>
    <p:extLst>
      <p:ext uri="{BB962C8B-B14F-4D97-AF65-F5344CB8AC3E}">
        <p14:creationId xmlns:p14="http://schemas.microsoft.com/office/powerpoint/2010/main" val="42080047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Ignoring irrelevant information</a:t>
            </a:r>
          </a:p>
        </p:txBody>
      </p:sp>
      <p:sp>
        <p:nvSpPr>
          <p:cNvPr id="3" name="Content Placeholder 2"/>
          <p:cNvSpPr>
            <a:spLocks noGrp="1"/>
          </p:cNvSpPr>
          <p:nvPr>
            <p:ph idx="1"/>
          </p:nvPr>
        </p:nvSpPr>
        <p:spPr/>
        <p:txBody>
          <a:bodyPr/>
          <a:lstStyle/>
          <a:p>
            <a:r>
              <a:rPr lang="en-US" dirty="0"/>
              <a:t>You’re grating cheese. You can ignore the sides of the grater you’re not using, not to mention all the other stuff on the kitchen counter.</a:t>
            </a:r>
          </a:p>
          <a:p>
            <a:r>
              <a:rPr lang="en-US" dirty="0"/>
              <a:t>You are at a fair, and you are pouring out lemonade. You do not have to simulate everything that’s going on.</a:t>
            </a:r>
          </a:p>
        </p:txBody>
      </p:sp>
    </p:spTree>
    <p:extLst>
      <p:ext uri="{BB962C8B-B14F-4D97-AF65-F5344CB8AC3E}">
        <p14:creationId xmlns:p14="http://schemas.microsoft.com/office/powerpoint/2010/main" val="7833308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Range of scale</a:t>
            </a:r>
          </a:p>
        </p:txBody>
      </p:sp>
      <p:sp>
        <p:nvSpPr>
          <p:cNvPr id="3" name="Content Placeholder 2"/>
          <p:cNvSpPr>
            <a:spLocks noGrp="1"/>
          </p:cNvSpPr>
          <p:nvPr>
            <p:ph idx="1"/>
          </p:nvPr>
        </p:nvSpPr>
        <p:spPr/>
        <p:txBody>
          <a:bodyPr/>
          <a:lstStyle/>
          <a:p>
            <a:pPr marL="0" indent="0">
              <a:buNone/>
            </a:pPr>
            <a:r>
              <a:rPr lang="en-US" dirty="0"/>
              <a:t>You look up at the sky and see Polaris. If you close your eyes, you don’t see Polaris.</a:t>
            </a:r>
          </a:p>
          <a:p>
            <a:pPr marL="0" indent="0">
              <a:buNone/>
            </a:pPr>
            <a:r>
              <a:rPr lang="en-US" dirty="0"/>
              <a:t>Simulate a photon going from Polaris to the eye?</a:t>
            </a:r>
          </a:p>
          <a:p>
            <a:pPr marL="514350" indent="-514350">
              <a:buAutoNum type="arabicPeriod"/>
            </a:pPr>
            <a:r>
              <a:rPr lang="en-US" dirty="0"/>
              <a:t>Only one in every 10</a:t>
            </a:r>
            <a:r>
              <a:rPr lang="en-US" baseline="30000" dirty="0"/>
              <a:t>41</a:t>
            </a:r>
            <a:r>
              <a:rPr lang="en-US" dirty="0"/>
              <a:t> photons hits the eye.</a:t>
            </a:r>
          </a:p>
          <a:p>
            <a:pPr marL="514350" indent="-514350">
              <a:buAutoNum type="arabicPeriod"/>
            </a:pPr>
            <a:r>
              <a:rPr lang="en-US" dirty="0"/>
              <a:t>To detect the collision with the eyelid, you have to use a time step of 10</a:t>
            </a:r>
            <a:r>
              <a:rPr lang="en-US" baseline="30000" dirty="0"/>
              <a:t>-11</a:t>
            </a:r>
            <a:r>
              <a:rPr lang="en-US" dirty="0"/>
              <a:t> seconds; therefore 10</a:t>
            </a:r>
            <a:r>
              <a:rPr lang="en-US" baseline="30000" dirty="0"/>
              <a:t>20</a:t>
            </a:r>
            <a:r>
              <a:rPr lang="en-US" dirty="0"/>
              <a:t> time steps.</a:t>
            </a:r>
          </a:p>
        </p:txBody>
      </p:sp>
    </p:spTree>
    <p:extLst>
      <p:ext uri="{BB962C8B-B14F-4D97-AF65-F5344CB8AC3E}">
        <p14:creationId xmlns:p14="http://schemas.microsoft.com/office/powerpoint/2010/main" val="1998559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Tasks other than prediction</a:t>
            </a:r>
          </a:p>
        </p:txBody>
      </p:sp>
      <p:sp>
        <p:nvSpPr>
          <p:cNvPr id="3" name="Content Placeholder 2"/>
          <p:cNvSpPr>
            <a:spLocks noGrp="1"/>
          </p:cNvSpPr>
          <p:nvPr>
            <p:ph idx="1"/>
          </p:nvPr>
        </p:nvSpPr>
        <p:spPr/>
        <p:txBody>
          <a:bodyPr/>
          <a:lstStyle/>
          <a:p>
            <a:r>
              <a:rPr lang="en-US" dirty="0"/>
              <a:t>Planning, design, interpolation, inferring physical characteristics, comparative analysis</a:t>
            </a:r>
          </a:p>
          <a:p>
            <a:endParaRPr lang="en-US" dirty="0"/>
          </a:p>
          <a:p>
            <a:pPr marL="0" indent="0">
              <a:buNone/>
            </a:pPr>
            <a:r>
              <a:rPr lang="en-US" dirty="0"/>
              <a:t>Simulation can be useful, but generally has to be supplemented with other reasoning techniques and often can play only a small role.</a:t>
            </a:r>
          </a:p>
        </p:txBody>
      </p:sp>
    </p:spTree>
    <p:extLst>
      <p:ext uri="{BB962C8B-B14F-4D97-AF65-F5344CB8AC3E}">
        <p14:creationId xmlns:p14="http://schemas.microsoft.com/office/powerpoint/2010/main" val="23609181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Sanity check</a:t>
            </a:r>
          </a:p>
        </p:txBody>
      </p:sp>
      <p:sp>
        <p:nvSpPr>
          <p:cNvPr id="3" name="Content Placeholder 2"/>
          <p:cNvSpPr>
            <a:spLocks noGrp="1"/>
          </p:cNvSpPr>
          <p:nvPr>
            <p:ph idx="1"/>
          </p:nvPr>
        </p:nvSpPr>
        <p:spPr/>
        <p:txBody>
          <a:bodyPr/>
          <a:lstStyle/>
          <a:p>
            <a:pPr marL="0" indent="0">
              <a:buNone/>
            </a:pPr>
            <a:r>
              <a:rPr lang="en-US" dirty="0"/>
              <a:t>Technical problems with simulators can lead to results that are “obviously” wrong. This check cannot be done by the simulator itself.</a:t>
            </a:r>
          </a:p>
        </p:txBody>
      </p:sp>
    </p:spTree>
    <p:extLst>
      <p:ext uri="{BB962C8B-B14F-4D97-AF65-F5344CB8AC3E}">
        <p14:creationId xmlns:p14="http://schemas.microsoft.com/office/powerpoint/2010/main" val="39607228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lstStyle/>
          <a:p>
            <a:pPr marL="0" indent="0">
              <a:buNone/>
            </a:pPr>
            <a:r>
              <a:rPr lang="en-US" dirty="0"/>
              <a:t>Simulation is effective when:</a:t>
            </a:r>
          </a:p>
          <a:p>
            <a:r>
              <a:rPr lang="en-US" dirty="0"/>
              <a:t>There is a high-quality physical model.</a:t>
            </a:r>
          </a:p>
          <a:p>
            <a:r>
              <a:rPr lang="en-US" dirty="0"/>
              <a:t>The task is prediction.</a:t>
            </a:r>
          </a:p>
          <a:p>
            <a:r>
              <a:rPr lang="en-US" dirty="0"/>
              <a:t>The starting state and boundary conditions are completely specified (or well-defined distribution).</a:t>
            </a:r>
          </a:p>
          <a:p>
            <a:r>
              <a:rPr lang="en-US" dirty="0"/>
              <a:t>The range of scales is not huge.</a:t>
            </a:r>
          </a:p>
          <a:p>
            <a:pPr marL="0" indent="0">
              <a:buNone/>
            </a:pPr>
            <a:r>
              <a:rPr lang="en-US" dirty="0"/>
              <a:t>Otherwise, it is problematic.</a:t>
            </a:r>
          </a:p>
          <a:p>
            <a:endParaRPr lang="en-US" dirty="0"/>
          </a:p>
        </p:txBody>
      </p:sp>
    </p:spTree>
    <p:extLst>
      <p:ext uri="{BB962C8B-B14F-4D97-AF65-F5344CB8AC3E}">
        <p14:creationId xmlns:p14="http://schemas.microsoft.com/office/powerpoint/2010/main" val="2068197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 of problems</a:t>
            </a:r>
          </a:p>
        </p:txBody>
      </p:sp>
      <p:sp>
        <p:nvSpPr>
          <p:cNvPr id="3" name="Content Placeholder 2"/>
          <p:cNvSpPr>
            <a:spLocks noGrp="1"/>
          </p:cNvSpPr>
          <p:nvPr>
            <p:ph sz="half" idx="1"/>
          </p:nvPr>
        </p:nvSpPr>
        <p:spPr/>
        <p:txBody>
          <a:bodyPr>
            <a:normAutofit/>
          </a:bodyPr>
          <a:lstStyle/>
          <a:p>
            <a:r>
              <a:rPr lang="en-US" dirty="0"/>
              <a:t>Finding an appropriate model</a:t>
            </a:r>
          </a:p>
          <a:p>
            <a:r>
              <a:rPr lang="en-US" dirty="0"/>
              <a:t>Discretization of time</a:t>
            </a:r>
          </a:p>
          <a:p>
            <a:r>
              <a:rPr lang="en-US" dirty="0"/>
              <a:t>Choosing an idealization</a:t>
            </a:r>
          </a:p>
          <a:p>
            <a:r>
              <a:rPr lang="en-US" dirty="0"/>
              <a:t>Easy inference</a:t>
            </a:r>
          </a:p>
          <a:p>
            <a:r>
              <a:rPr lang="en-US" dirty="0"/>
              <a:t>Non-physical information</a:t>
            </a:r>
          </a:p>
        </p:txBody>
      </p:sp>
      <p:sp>
        <p:nvSpPr>
          <p:cNvPr id="4" name="Content Placeholder 3"/>
          <p:cNvSpPr>
            <a:spLocks noGrp="1"/>
          </p:cNvSpPr>
          <p:nvPr>
            <p:ph sz="half" idx="2"/>
          </p:nvPr>
        </p:nvSpPr>
        <p:spPr/>
        <p:txBody>
          <a:bodyPr>
            <a:normAutofit/>
          </a:bodyPr>
          <a:lstStyle/>
          <a:p>
            <a:r>
              <a:rPr lang="en-US" dirty="0"/>
              <a:t>Incomplete information</a:t>
            </a:r>
          </a:p>
          <a:p>
            <a:r>
              <a:rPr lang="en-US" dirty="0"/>
              <a:t>Irrelevant information</a:t>
            </a:r>
          </a:p>
          <a:p>
            <a:r>
              <a:rPr lang="en-US" dirty="0"/>
              <a:t>Range of scale</a:t>
            </a:r>
          </a:p>
          <a:p>
            <a:r>
              <a:rPr lang="en-US" dirty="0"/>
              <a:t>Tasks other than prediction</a:t>
            </a:r>
          </a:p>
          <a:p>
            <a:r>
              <a:rPr lang="en-US" dirty="0"/>
              <a:t>Sanity check</a:t>
            </a:r>
          </a:p>
          <a:p>
            <a:endParaRPr lang="en-US" dirty="0"/>
          </a:p>
        </p:txBody>
      </p:sp>
    </p:spTree>
    <p:extLst>
      <p:ext uri="{BB962C8B-B14F-4D97-AF65-F5344CB8AC3E}">
        <p14:creationId xmlns:p14="http://schemas.microsoft.com/office/powerpoint/2010/main" val="38263576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a:t>Domains other than physics</a:t>
            </a:r>
            <a:br>
              <a:rPr lang="en-US" dirty="0"/>
            </a:br>
            <a:r>
              <a:rPr lang="en-US" dirty="0"/>
              <a:t>E.g. naïve psychology</a:t>
            </a:r>
          </a:p>
        </p:txBody>
      </p:sp>
      <p:sp>
        <p:nvSpPr>
          <p:cNvPr id="6" name="Content Placeholder 5"/>
          <p:cNvSpPr>
            <a:spLocks noGrp="1"/>
          </p:cNvSpPr>
          <p:nvPr>
            <p:ph idx="1"/>
          </p:nvPr>
        </p:nvSpPr>
        <p:spPr/>
        <p:txBody>
          <a:bodyPr/>
          <a:lstStyle/>
          <a:p>
            <a:pPr marL="0" indent="0">
              <a:buNone/>
            </a:pPr>
            <a:r>
              <a:rPr lang="en-US" dirty="0"/>
              <a:t>There is nothing comparable to a physics engine for reasoning about people.</a:t>
            </a:r>
          </a:p>
          <a:p>
            <a:pPr marL="0" indent="0">
              <a:buNone/>
            </a:pPr>
            <a:endParaRPr lang="en-US" dirty="0"/>
          </a:p>
          <a:p>
            <a:pPr marL="0" indent="0">
              <a:buNone/>
            </a:pPr>
            <a:r>
              <a:rPr lang="en-US" dirty="0"/>
              <a:t>We will need much more general reasoning techniques for folk psychology.</a:t>
            </a:r>
          </a:p>
          <a:p>
            <a:pPr marL="0" indent="0">
              <a:buNone/>
            </a:pPr>
            <a:endParaRPr lang="en-US" dirty="0"/>
          </a:p>
          <a:p>
            <a:pPr marL="0" indent="0">
              <a:buNone/>
            </a:pPr>
            <a:r>
              <a:rPr lang="en-US" dirty="0"/>
              <a:t>If we have those techniques anyway, we can use maybe use them for physical reasoning.</a:t>
            </a:r>
          </a:p>
        </p:txBody>
      </p:sp>
    </p:spTree>
    <p:extLst>
      <p:ext uri="{BB962C8B-B14F-4D97-AF65-F5344CB8AC3E}">
        <p14:creationId xmlns:p14="http://schemas.microsoft.com/office/powerpoint/2010/main" val="3219592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Cognitive Modeling</a:t>
            </a:r>
          </a:p>
        </p:txBody>
      </p:sp>
      <p:sp>
        <p:nvSpPr>
          <p:cNvPr id="6" name="Content Placeholder 5"/>
          <p:cNvSpPr>
            <a:spLocks noGrp="1"/>
          </p:cNvSpPr>
          <p:nvPr>
            <p:ph idx="1"/>
          </p:nvPr>
        </p:nvSpPr>
        <p:spPr/>
        <p:txBody>
          <a:bodyPr/>
          <a:lstStyle/>
          <a:p>
            <a:r>
              <a:rPr lang="en-US" dirty="0" err="1"/>
              <a:t>Battaglia</a:t>
            </a:r>
            <a:r>
              <a:rPr lang="en-US" dirty="0"/>
              <a:t>, Hamrick, and </a:t>
            </a:r>
            <a:r>
              <a:rPr lang="en-US" dirty="0" err="1"/>
              <a:t>Tenenbaum</a:t>
            </a:r>
            <a:r>
              <a:rPr lang="en-US" dirty="0"/>
              <a:t> “Simulation as an Engine of Physical Scene Understanding”</a:t>
            </a:r>
          </a:p>
          <a:p>
            <a:r>
              <a:rPr lang="en-US" dirty="0" err="1"/>
              <a:t>Hegarty</a:t>
            </a:r>
            <a:r>
              <a:rPr lang="en-US" dirty="0"/>
              <a:t>, “Mechanical Reasoning by Mental Simulation”</a:t>
            </a:r>
          </a:p>
          <a:p>
            <a:r>
              <a:rPr lang="en-US" dirty="0"/>
              <a:t>Embodied simulation</a:t>
            </a:r>
          </a:p>
          <a:p>
            <a:r>
              <a:rPr lang="en-US" dirty="0"/>
              <a:t>Visualization </a:t>
            </a:r>
            <a:r>
              <a:rPr lang="en-US"/>
              <a:t>and diagrams</a:t>
            </a:r>
            <a:endParaRPr lang="en-US" dirty="0"/>
          </a:p>
        </p:txBody>
      </p:sp>
    </p:spTree>
    <p:extLst>
      <p:ext uri="{BB962C8B-B14F-4D97-AF65-F5344CB8AC3E}">
        <p14:creationId xmlns:p14="http://schemas.microsoft.com/office/powerpoint/2010/main" val="4215271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Battaglia</a:t>
            </a:r>
            <a:r>
              <a:rPr lang="en-US" dirty="0"/>
              <a:t>, Hamrick, and </a:t>
            </a:r>
            <a:r>
              <a:rPr lang="en-US" dirty="0" err="1"/>
              <a:t>Tenenbaum</a:t>
            </a:r>
            <a:endParaRPr lang="en-US" dirty="0"/>
          </a:p>
        </p:txBody>
      </p:sp>
      <p:sp>
        <p:nvSpPr>
          <p:cNvPr id="3" name="Content Placeholder 2"/>
          <p:cNvSpPr>
            <a:spLocks noGrp="1"/>
          </p:cNvSpPr>
          <p:nvPr>
            <p:ph idx="1"/>
          </p:nvPr>
        </p:nvSpPr>
        <p:spPr>
          <a:xfrm>
            <a:off x="457200" y="1219200"/>
            <a:ext cx="8229600" cy="5410200"/>
          </a:xfrm>
        </p:spPr>
        <p:txBody>
          <a:bodyPr/>
          <a:lstStyle/>
          <a:p>
            <a:r>
              <a:rPr lang="en-US" dirty="0"/>
              <a:t>Subjects are asked to predict whether a tower of blocks is stable and which direction it will fall.</a:t>
            </a:r>
          </a:p>
          <a:p>
            <a:r>
              <a:rPr lang="en-US" dirty="0"/>
              <a:t>Model: Perturb positions by Gaussian, then run physics engine.</a:t>
            </a:r>
          </a:p>
        </p:txBody>
      </p:sp>
      <p:pic>
        <p:nvPicPr>
          <p:cNvPr id="4" name="Picture 3" descr="physicsColor.png"/>
          <p:cNvPicPr>
            <a:picLocks noChangeAspect="1"/>
          </p:cNvPicPr>
          <p:nvPr/>
        </p:nvPicPr>
        <p:blipFill>
          <a:blip r:embed="rId2" cstate="print"/>
          <a:srcRect r="65429"/>
          <a:stretch>
            <a:fillRect/>
          </a:stretch>
        </p:blipFill>
        <p:spPr>
          <a:xfrm>
            <a:off x="4800600" y="3429000"/>
            <a:ext cx="3276600" cy="3185469"/>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However</a:t>
            </a:r>
          </a:p>
        </p:txBody>
      </p:sp>
      <p:sp>
        <p:nvSpPr>
          <p:cNvPr id="3" name="Content Placeholder 2"/>
          <p:cNvSpPr>
            <a:spLocks noGrp="1"/>
          </p:cNvSpPr>
          <p:nvPr>
            <p:ph idx="1"/>
          </p:nvPr>
        </p:nvSpPr>
        <p:spPr/>
        <p:txBody>
          <a:bodyPr/>
          <a:lstStyle/>
          <a:p>
            <a:r>
              <a:rPr lang="en-US" dirty="0"/>
              <a:t>Balance beam has the same (much simpler) physics, and many studies show systematic errors. Gaussian blur does not explain errors.</a:t>
            </a:r>
          </a:p>
        </p:txBody>
      </p:sp>
      <p:pic>
        <p:nvPicPr>
          <p:cNvPr id="4" name="Picture 3" descr="BalanceS.jpg"/>
          <p:cNvPicPr>
            <a:picLocks noChangeAspect="1"/>
          </p:cNvPicPr>
          <p:nvPr/>
        </p:nvPicPr>
        <p:blipFill>
          <a:blip r:embed="rId2" cstate="print"/>
          <a:stretch>
            <a:fillRect/>
          </a:stretch>
        </p:blipFill>
        <p:spPr>
          <a:xfrm>
            <a:off x="1981200" y="3657600"/>
            <a:ext cx="6629400" cy="2408819"/>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Hegarty</a:t>
            </a:r>
            <a:r>
              <a:rPr lang="en-US" dirty="0"/>
              <a:t>, Mechanical Reasoning by Mental Simulation </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86000" y="1500981"/>
            <a:ext cx="4114800" cy="5314950"/>
          </a:xfrm>
        </p:spPr>
      </p:pic>
    </p:spTree>
    <p:extLst>
      <p:ext uri="{BB962C8B-B14F-4D97-AF65-F5344CB8AC3E}">
        <p14:creationId xmlns:p14="http://schemas.microsoft.com/office/powerpoint/2010/main" val="991977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However, simulation is not well suited for similar problems</a:t>
            </a:r>
          </a:p>
        </p:txBody>
      </p:sp>
      <p:sp>
        <p:nvSpPr>
          <p:cNvPr id="3" name="Content Placeholder 2"/>
          <p:cNvSpPr>
            <a:spLocks noGrp="1"/>
          </p:cNvSpPr>
          <p:nvPr>
            <p:ph idx="1"/>
          </p:nvPr>
        </p:nvSpPr>
        <p:spPr/>
        <p:txBody>
          <a:bodyPr/>
          <a:lstStyle/>
          <a:p>
            <a:r>
              <a:rPr lang="en-US" dirty="0"/>
              <a:t>How will the behavior of the gears change if you cut holes in the middle? (</a:t>
            </a:r>
            <a:r>
              <a:rPr lang="en-US" i="1" dirty="0"/>
              <a:t>Irrelevant change</a:t>
            </a:r>
            <a:r>
              <a:rPr lang="en-US" dirty="0"/>
              <a:t>)</a:t>
            </a:r>
          </a:p>
          <a:p>
            <a:r>
              <a:rPr lang="en-US" dirty="0"/>
              <a:t>If the weight is made heavier, is more or less force needed to lift it in the pulley system? (</a:t>
            </a:r>
            <a:r>
              <a:rPr lang="en-US" i="1" dirty="0"/>
              <a:t>Comparative analysis)</a:t>
            </a:r>
          </a:p>
          <a:p>
            <a:r>
              <a:rPr lang="en-US" dirty="0"/>
              <a:t>Design a glass that will hold less water than the one in the picture </a:t>
            </a:r>
            <a:r>
              <a:rPr lang="en-US" i="1"/>
              <a:t>(Design).</a:t>
            </a:r>
            <a:endParaRPr lang="en-US"/>
          </a:p>
          <a:p>
            <a:endParaRPr lang="en-US" dirty="0"/>
          </a:p>
        </p:txBody>
      </p:sp>
    </p:spTree>
    <p:extLst>
      <p:ext uri="{BB962C8B-B14F-4D97-AF65-F5344CB8AC3E}">
        <p14:creationId xmlns:p14="http://schemas.microsoft.com/office/powerpoint/2010/main" val="37775229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Embodied simulation</a:t>
            </a:r>
            <a:br>
              <a:rPr lang="en-US" dirty="0"/>
            </a:br>
            <a:r>
              <a:rPr lang="en-US" dirty="0"/>
              <a:t>(Bergen, </a:t>
            </a:r>
            <a:r>
              <a:rPr lang="en-US" i="1" dirty="0"/>
              <a:t>Louder than Words</a:t>
            </a:r>
            <a:r>
              <a:rPr lang="en-US" dirty="0"/>
              <a:t>)</a:t>
            </a:r>
          </a:p>
        </p:txBody>
      </p:sp>
      <p:sp>
        <p:nvSpPr>
          <p:cNvPr id="3" name="Content Placeholder 2"/>
          <p:cNvSpPr>
            <a:spLocks noGrp="1"/>
          </p:cNvSpPr>
          <p:nvPr>
            <p:ph idx="1"/>
          </p:nvPr>
        </p:nvSpPr>
        <p:spPr/>
        <p:txBody>
          <a:bodyPr>
            <a:normAutofit lnSpcReduction="10000"/>
          </a:bodyPr>
          <a:lstStyle/>
          <a:p>
            <a:pPr lvl="1">
              <a:buNone/>
            </a:pPr>
            <a:endParaRPr lang="en-US" dirty="0"/>
          </a:p>
          <a:p>
            <a:pPr lvl="1">
              <a:buNone/>
            </a:pPr>
            <a:r>
              <a:rPr lang="en-US" dirty="0"/>
              <a:t>Sailors who encountered polar bears in the nineteenth century reported seeing polar bears do something quite clever to increase their chances of  [eating a seal]. According to these early reports, as the bear sneaks upon its prey, it sometimes covers its muzzle with its paw, which allows it to go more or less undetected. Apparently, the polar bear hides its nose.</a:t>
            </a:r>
          </a:p>
          <a:p>
            <a:pPr>
              <a:buNone/>
            </a:pPr>
            <a:r>
              <a:rPr lang="en-US" b="1" dirty="0"/>
              <a:t>Claim: </a:t>
            </a:r>
            <a:r>
              <a:rPr lang="en-US" dirty="0"/>
              <a:t>The reader visualizes this arctic scene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
            </a:r>
            <a:r>
              <a:rPr lang="en-US" dirty="0" err="1"/>
              <a:t>Zwaan</a:t>
            </a:r>
            <a:r>
              <a:rPr lang="en-US" dirty="0"/>
              <a:t> and Taylor, 2006)</a:t>
            </a:r>
          </a:p>
        </p:txBody>
      </p:sp>
      <p:sp>
        <p:nvSpPr>
          <p:cNvPr id="3" name="Content Placeholder 2"/>
          <p:cNvSpPr>
            <a:spLocks noGrp="1"/>
          </p:cNvSpPr>
          <p:nvPr>
            <p:ph idx="1"/>
          </p:nvPr>
        </p:nvSpPr>
        <p:spPr/>
        <p:txBody>
          <a:bodyPr/>
          <a:lstStyle/>
          <a:p>
            <a:pPr>
              <a:buNone/>
            </a:pPr>
            <a:r>
              <a:rPr lang="en-US" dirty="0"/>
              <a:t>Subjects read two texts:</a:t>
            </a:r>
          </a:p>
          <a:p>
            <a:pPr>
              <a:buNone/>
            </a:pPr>
            <a:r>
              <a:rPr lang="en-US" dirty="0"/>
              <a:t>1) The carpenter turned the screw. The boards had been connected too tightly.</a:t>
            </a:r>
          </a:p>
          <a:p>
            <a:pPr>
              <a:buNone/>
            </a:pPr>
            <a:r>
              <a:rPr lang="en-US" dirty="0"/>
              <a:t>2) The carpenter turned the screw. The boards had been connected too loosely</a:t>
            </a:r>
          </a:p>
          <a:p>
            <a:pPr>
              <a:buNone/>
            </a:pPr>
            <a:r>
              <a:rPr lang="en-US" dirty="0"/>
              <a:t>Subjects who read (1) find it easier to turn their hands counter-clockwise; those who read (2) find it easier to turn clockwise.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Visualization  cannot be all of understanding</a:t>
            </a:r>
          </a:p>
        </p:txBody>
      </p:sp>
      <p:sp>
        <p:nvSpPr>
          <p:cNvPr id="3" name="Content Placeholder 2"/>
          <p:cNvSpPr>
            <a:spLocks noGrp="1"/>
          </p:cNvSpPr>
          <p:nvPr>
            <p:ph idx="1"/>
          </p:nvPr>
        </p:nvSpPr>
        <p:spPr/>
        <p:txBody>
          <a:bodyPr>
            <a:normAutofit fontScale="92500" lnSpcReduction="20000"/>
          </a:bodyPr>
          <a:lstStyle/>
          <a:p>
            <a:pPr>
              <a:buNone/>
            </a:pPr>
            <a:r>
              <a:rPr lang="en-US" dirty="0"/>
              <a:t>The bear believes that</a:t>
            </a:r>
          </a:p>
          <a:p>
            <a:pPr>
              <a:buNone/>
            </a:pPr>
            <a:r>
              <a:rPr lang="en-US" dirty="0"/>
              <a:t>     if it approaches the seal with nose uncovered</a:t>
            </a:r>
          </a:p>
          <a:p>
            <a:pPr>
              <a:buNone/>
            </a:pPr>
            <a:r>
              <a:rPr lang="en-US" dirty="0"/>
              <a:t>         the seal may see its black nose</a:t>
            </a:r>
          </a:p>
          <a:p>
            <a:pPr>
              <a:buNone/>
            </a:pPr>
            <a:r>
              <a:rPr lang="en-US" dirty="0"/>
              <a:t>              so the seal is likely to know it is coming</a:t>
            </a:r>
          </a:p>
          <a:p>
            <a:pPr>
              <a:buNone/>
            </a:pPr>
            <a:r>
              <a:rPr lang="en-US" dirty="0"/>
              <a:t>              and the seal will flee</a:t>
            </a:r>
          </a:p>
          <a:p>
            <a:pPr>
              <a:buNone/>
            </a:pPr>
            <a:r>
              <a:rPr lang="en-US" dirty="0"/>
              <a:t>              and the bear will not be able to catch it</a:t>
            </a:r>
          </a:p>
          <a:p>
            <a:pPr>
              <a:buNone/>
            </a:pPr>
            <a:r>
              <a:rPr lang="en-US" dirty="0"/>
              <a:t>     whereas …</a:t>
            </a:r>
          </a:p>
          <a:p>
            <a:pPr>
              <a:buNone/>
            </a:pPr>
            <a:r>
              <a:rPr lang="en-US" dirty="0"/>
              <a:t>3 epistemic operators, a hypothetical, six causal relations,  two implications, three negations, and three occurrences of “will be able”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Simulation must follow inference</a:t>
            </a:r>
          </a:p>
        </p:txBody>
      </p:sp>
      <p:sp>
        <p:nvSpPr>
          <p:cNvPr id="3" name="Content Placeholder 2"/>
          <p:cNvSpPr>
            <a:spLocks noGrp="1"/>
          </p:cNvSpPr>
          <p:nvPr>
            <p:ph idx="1"/>
          </p:nvPr>
        </p:nvSpPr>
        <p:spPr/>
        <p:txBody>
          <a:bodyPr>
            <a:normAutofit lnSpcReduction="10000"/>
          </a:bodyPr>
          <a:lstStyle/>
          <a:p>
            <a:pPr>
              <a:buNone/>
            </a:pPr>
            <a:r>
              <a:rPr lang="en-US" dirty="0"/>
              <a:t>rather than be the source of inference, in the carpenter example.</a:t>
            </a:r>
          </a:p>
          <a:p>
            <a:pPr>
              <a:buNone/>
            </a:pPr>
            <a:r>
              <a:rPr lang="en-US" dirty="0"/>
              <a:t>Similarly, (Moulton and </a:t>
            </a:r>
            <a:r>
              <a:rPr lang="en-US" dirty="0" err="1"/>
              <a:t>Kosslyn</a:t>
            </a:r>
            <a:r>
              <a:rPr lang="en-US" dirty="0"/>
              <a:t>, 2009): A groom is contemplating telling a risqu</a:t>
            </a:r>
            <a:r>
              <a:rPr lang="en-US" dirty="0">
                <a:latin typeface="Calibri"/>
              </a:rPr>
              <a:t>é joke at the wedding toast, visualizes the bride’s look of horror, and thinks better of it.</a:t>
            </a:r>
          </a:p>
          <a:p>
            <a:pPr>
              <a:buNone/>
            </a:pPr>
            <a:r>
              <a:rPr lang="en-US" dirty="0">
                <a:latin typeface="Calibri"/>
              </a:rPr>
              <a:t>The inference that the bride will be horrified must precede the image; the image cannot be the source of that inference.</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Rapidly drawing easy inference: Experimental result</a:t>
            </a:r>
          </a:p>
        </p:txBody>
      </p:sp>
      <p:sp>
        <p:nvSpPr>
          <p:cNvPr id="3" name="Content Placeholder 2"/>
          <p:cNvSpPr>
            <a:spLocks noGrp="1"/>
          </p:cNvSpPr>
          <p:nvPr>
            <p:ph idx="1"/>
          </p:nvPr>
        </p:nvSpPr>
        <p:spPr>
          <a:xfrm>
            <a:off x="546987" y="1828800"/>
            <a:ext cx="8229600" cy="4525963"/>
          </a:xfrm>
        </p:spPr>
        <p:txBody>
          <a:bodyPr>
            <a:normAutofit/>
          </a:bodyPr>
          <a:lstStyle/>
          <a:p>
            <a:pPr marL="0" indent="0">
              <a:buNone/>
            </a:pPr>
            <a:endParaRPr lang="en-US" dirty="0"/>
          </a:p>
          <a:p>
            <a:pPr marL="0" indent="0">
              <a:buNone/>
            </a:pPr>
            <a:endParaRPr lang="en-US" dirty="0"/>
          </a:p>
          <a:p>
            <a:pPr marL="0" indent="0">
              <a:buNone/>
            </a:pPr>
            <a:endParaRPr lang="en-US" dirty="0"/>
          </a:p>
          <a:p>
            <a:pPr marL="0" indent="0">
              <a:buNone/>
            </a:pPr>
            <a:r>
              <a:rPr lang="en-US" sz="2600" dirty="0"/>
              <a:t>Does the ball reach the red region or the green region first?</a:t>
            </a:r>
          </a:p>
          <a:p>
            <a:pPr marL="0" indent="0">
              <a:buNone/>
            </a:pPr>
            <a:r>
              <a:rPr lang="en-US" sz="2600" dirty="0"/>
              <a:t>Most such problems require time proportional to the bouncing time of the ball.</a:t>
            </a:r>
          </a:p>
          <a:p>
            <a:pPr marL="0" indent="0">
              <a:buNone/>
            </a:pPr>
            <a:r>
              <a:rPr lang="en-US" sz="2600" dirty="0"/>
              <a:t>This problem is much faster.</a:t>
            </a:r>
          </a:p>
          <a:p>
            <a:pPr marL="0" indent="0">
              <a:buNone/>
            </a:pPr>
            <a:r>
              <a:rPr lang="en-US" sz="2600" dirty="0"/>
              <a:t>Smith, </a:t>
            </a:r>
            <a:r>
              <a:rPr lang="en-US" sz="2600" dirty="0" err="1"/>
              <a:t>Dechter</a:t>
            </a:r>
            <a:r>
              <a:rPr lang="en-US" sz="2600" dirty="0"/>
              <a:t>, </a:t>
            </a:r>
            <a:r>
              <a:rPr lang="en-US" sz="2600" dirty="0" err="1"/>
              <a:t>Tenenbaum</a:t>
            </a:r>
            <a:r>
              <a:rPr lang="en-US" sz="2600" dirty="0"/>
              <a:t>, </a:t>
            </a:r>
            <a:r>
              <a:rPr lang="en-US" sz="2600" dirty="0" err="1"/>
              <a:t>Vul</a:t>
            </a:r>
            <a:r>
              <a:rPr lang="en-US" sz="2600" dirty="0"/>
              <a:t>, Cog. </a:t>
            </a:r>
            <a:r>
              <a:rPr lang="en-US" sz="2600" dirty="0" err="1"/>
              <a:t>Sci</a:t>
            </a:r>
            <a:r>
              <a:rPr lang="en-US" sz="2600" dirty="0"/>
              <a:t> 2013.</a:t>
            </a:r>
          </a:p>
        </p:txBody>
      </p:sp>
      <p:pic>
        <p:nvPicPr>
          <p:cNvPr id="5" name="Picture 4" descr="SmithRedrawn.png"/>
          <p:cNvPicPr>
            <a:picLocks noChangeAspect="1"/>
          </p:cNvPicPr>
          <p:nvPr/>
        </p:nvPicPr>
        <p:blipFill>
          <a:blip r:embed="rId2" cstate="print"/>
          <a:stretch>
            <a:fillRect/>
          </a:stretch>
        </p:blipFill>
        <p:spPr>
          <a:xfrm>
            <a:off x="3352800" y="1752600"/>
            <a:ext cx="2617974" cy="1646237"/>
          </a:xfrm>
          <a:prstGeom prst="rect">
            <a:avLst/>
          </a:prstGeom>
        </p:spPr>
      </p:pic>
    </p:spTree>
    <p:extLst>
      <p:ext uri="{BB962C8B-B14F-4D97-AF65-F5344CB8AC3E}">
        <p14:creationId xmlns:p14="http://schemas.microsoft.com/office/powerpoint/2010/main" val="31902245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Two different senses of “simulation”</a:t>
            </a:r>
          </a:p>
        </p:txBody>
      </p:sp>
      <p:sp>
        <p:nvSpPr>
          <p:cNvPr id="3" name="Content Placeholder 2"/>
          <p:cNvSpPr>
            <a:spLocks noGrp="1"/>
          </p:cNvSpPr>
          <p:nvPr>
            <p:ph idx="1"/>
          </p:nvPr>
        </p:nvSpPr>
        <p:spPr/>
        <p:txBody>
          <a:bodyPr>
            <a:normAutofit lnSpcReduction="10000"/>
          </a:bodyPr>
          <a:lstStyle/>
          <a:p>
            <a:r>
              <a:rPr lang="en-US" dirty="0"/>
              <a:t>The subject “views a mental movie”.</a:t>
            </a:r>
          </a:p>
          <a:p>
            <a:pPr lvl="1"/>
            <a:r>
              <a:rPr lang="en-US" dirty="0"/>
              <a:t>Many kinds of evidence: Self-report, latency, eye-tracking,, protocol analysis.</a:t>
            </a:r>
          </a:p>
          <a:p>
            <a:pPr lvl="1"/>
            <a:r>
              <a:rPr lang="en-US" dirty="0"/>
              <a:t>Working memory limitation.  Impossible to do with a falling tower of blocks.</a:t>
            </a:r>
          </a:p>
          <a:p>
            <a:r>
              <a:rPr lang="en-US" dirty="0"/>
              <a:t>The theory accounts for the reasoning</a:t>
            </a:r>
          </a:p>
          <a:p>
            <a:pPr lvl="1"/>
            <a:r>
              <a:rPr lang="en-US" dirty="0"/>
              <a:t>Accuracy is the dominant  form of evidence</a:t>
            </a:r>
          </a:p>
          <a:p>
            <a:r>
              <a:rPr lang="en-US" dirty="0"/>
              <a:t>They could both be true, but evidence for one does not support the other.</a:t>
            </a:r>
          </a:p>
        </p:txBody>
      </p:sp>
    </p:spTree>
    <p:extLst>
      <p:ext uri="{BB962C8B-B14F-4D97-AF65-F5344CB8AC3E}">
        <p14:creationId xmlns:p14="http://schemas.microsoft.com/office/powerpoint/2010/main" val="18318093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Diagrams are an aid to understanding</a:t>
            </a:r>
          </a:p>
        </p:txBody>
      </p:sp>
      <p:sp>
        <p:nvSpPr>
          <p:cNvPr id="3" name="Content Placeholder 2"/>
          <p:cNvSpPr>
            <a:spLocks noGrp="1"/>
          </p:cNvSpPr>
          <p:nvPr>
            <p:ph idx="1"/>
          </p:nvPr>
        </p:nvSpPr>
        <p:spPr/>
        <p:txBody>
          <a:bodyPr/>
          <a:lstStyle/>
          <a:p>
            <a:pPr>
              <a:buNone/>
            </a:pPr>
            <a:r>
              <a:rPr lang="en-US" dirty="0"/>
              <a:t>but not because they are literal visualizations.</a:t>
            </a:r>
          </a:p>
          <a:p>
            <a:pPr>
              <a:buNone/>
            </a:pPr>
            <a:r>
              <a:rPr lang="en-US" dirty="0"/>
              <a:t>(Red Shift, Wikipedia)</a:t>
            </a:r>
          </a:p>
          <a:p>
            <a:pPr>
              <a:buNone/>
            </a:pPr>
            <a:endParaRPr lang="en-US" dirty="0"/>
          </a:p>
          <a:p>
            <a:pPr>
              <a:buNone/>
            </a:pPr>
            <a:endParaRPr lang="en-US" dirty="0"/>
          </a:p>
        </p:txBody>
      </p:sp>
      <p:pic>
        <p:nvPicPr>
          <p:cNvPr id="4" name="Picture 3" descr="Redshift.png"/>
          <p:cNvPicPr>
            <a:picLocks noChangeAspect="1"/>
          </p:cNvPicPr>
          <p:nvPr/>
        </p:nvPicPr>
        <p:blipFill>
          <a:blip r:embed="rId2" cstate="print"/>
          <a:stretch>
            <a:fillRect/>
          </a:stretch>
        </p:blipFill>
        <p:spPr>
          <a:xfrm>
            <a:off x="1524000" y="2514600"/>
            <a:ext cx="6368178" cy="3986479"/>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Taking the diagram literally</a:t>
            </a:r>
            <a:br>
              <a:rPr lang="en-US" dirty="0"/>
            </a:br>
            <a:r>
              <a:rPr lang="en-US" dirty="0"/>
              <a:t>leads to false conclusions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3233" y="2057400"/>
            <a:ext cx="8569667" cy="3657600"/>
          </a:xfrm>
        </p:spPr>
      </p:pic>
    </p:spTree>
    <p:extLst>
      <p:ext uri="{BB962C8B-B14F-4D97-AF65-F5344CB8AC3E}">
        <p14:creationId xmlns:p14="http://schemas.microsoft.com/office/powerpoint/2010/main" val="2426427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Feynmann</a:t>
            </a:r>
            <a:r>
              <a:rPr lang="en-US" dirty="0"/>
              <a:t>, Lectures on Physics</a:t>
            </a:r>
          </a:p>
        </p:txBody>
      </p:sp>
      <p:pic>
        <p:nvPicPr>
          <p:cNvPr id="4" name="Content Placeholder 3" descr="Feynmann.gif"/>
          <p:cNvPicPr>
            <a:picLocks noGrp="1" noChangeAspect="1"/>
          </p:cNvPicPr>
          <p:nvPr>
            <p:ph idx="1"/>
          </p:nvPr>
        </p:nvPicPr>
        <p:blipFill>
          <a:blip r:embed="rId2" cstate="print"/>
          <a:stretch>
            <a:fillRect/>
          </a:stretch>
        </p:blipFill>
        <p:spPr>
          <a:xfrm>
            <a:off x="3136452" y="1600200"/>
            <a:ext cx="3188148" cy="5025762"/>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Human mistakes</a:t>
            </a:r>
            <a:br>
              <a:rPr lang="en-US" dirty="0"/>
            </a:br>
            <a:r>
              <a:rPr lang="en-US" dirty="0"/>
              <a:t>Nobody has a good theory</a:t>
            </a:r>
          </a:p>
        </p:txBody>
      </p:sp>
      <p:sp>
        <p:nvSpPr>
          <p:cNvPr id="3" name="Content Placeholder 2"/>
          <p:cNvSpPr>
            <a:spLocks noGrp="1"/>
          </p:cNvSpPr>
          <p:nvPr>
            <p:ph idx="1"/>
          </p:nvPr>
        </p:nvSpPr>
        <p:spPr/>
        <p:txBody>
          <a:bodyPr>
            <a:normAutofit/>
          </a:bodyPr>
          <a:lstStyle/>
          <a:p>
            <a:r>
              <a:rPr lang="en-US" dirty="0"/>
              <a:t>Accuracy depends on task. If you ask subjects to draw the trajectory of a pendulum bob after it has been cut, they’re awful. If you ask them to place a bucket to catch it, they’re pretty good.  (Smith and </a:t>
            </a:r>
            <a:r>
              <a:rPr lang="en-US" dirty="0" err="1"/>
              <a:t>Vul</a:t>
            </a:r>
            <a:r>
              <a:rPr lang="en-US" dirty="0"/>
              <a:t>, 2013)</a:t>
            </a:r>
          </a:p>
          <a:p>
            <a:r>
              <a:rPr lang="en-US" dirty="0"/>
              <a:t>Extreme folly of experienced people in critical situations. Trying to swim carrying three weight belts (Lawson, 2006)</a:t>
            </a:r>
          </a:p>
          <a:p>
            <a:pPr marL="0" indent="0">
              <a:buNone/>
            </a:pPr>
            <a:endParaRPr lang="en-US" dirty="0"/>
          </a:p>
        </p:txBody>
      </p:sp>
    </p:spTree>
    <p:extLst>
      <p:ext uri="{BB962C8B-B14F-4D97-AF65-F5344CB8AC3E}">
        <p14:creationId xmlns:p14="http://schemas.microsoft.com/office/powerpoint/2010/main" val="38452548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Alternatives to simulation</a:t>
            </a:r>
          </a:p>
        </p:txBody>
      </p:sp>
      <p:sp>
        <p:nvSpPr>
          <p:cNvPr id="3" name="Content Placeholder 2"/>
          <p:cNvSpPr>
            <a:spLocks noGrp="1"/>
          </p:cNvSpPr>
          <p:nvPr>
            <p:ph idx="1"/>
          </p:nvPr>
        </p:nvSpPr>
        <p:spPr/>
        <p:txBody>
          <a:bodyPr/>
          <a:lstStyle/>
          <a:p>
            <a:r>
              <a:rPr lang="en-US" dirty="0"/>
              <a:t>Learning from physical interaction or video</a:t>
            </a:r>
          </a:p>
          <a:p>
            <a:r>
              <a:rPr lang="en-US" dirty="0"/>
              <a:t>Knowledge-based reasoning </a:t>
            </a:r>
          </a:p>
          <a:p>
            <a:r>
              <a:rPr lang="en-US" dirty="0"/>
              <a:t>Qualitative reasoning</a:t>
            </a:r>
          </a:p>
          <a:p>
            <a:r>
              <a:rPr lang="en-US" dirty="0"/>
              <a:t>Reasoning by analogy/Case-based reasoning</a:t>
            </a:r>
          </a:p>
          <a:p>
            <a:r>
              <a:rPr lang="en-US" dirty="0"/>
              <a:t>Meta-level reasoning</a:t>
            </a:r>
          </a:p>
          <a:p>
            <a:endParaRPr lang="en-US" dirty="0"/>
          </a:p>
          <a:p>
            <a:pPr>
              <a:buNone/>
            </a:pPr>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Learning from physical experience </a:t>
            </a:r>
            <a:br>
              <a:rPr lang="en-US" dirty="0"/>
            </a:br>
            <a:r>
              <a:rPr lang="en-US" dirty="0"/>
              <a:t>or video</a:t>
            </a:r>
          </a:p>
        </p:txBody>
      </p:sp>
      <p:sp>
        <p:nvSpPr>
          <p:cNvPr id="3" name="Content Placeholder 2"/>
          <p:cNvSpPr>
            <a:spLocks noGrp="1"/>
          </p:cNvSpPr>
          <p:nvPr>
            <p:ph idx="1"/>
          </p:nvPr>
        </p:nvSpPr>
        <p:spPr/>
        <p:txBody>
          <a:bodyPr>
            <a:normAutofit fontScale="92500" lnSpcReduction="20000"/>
          </a:bodyPr>
          <a:lstStyle/>
          <a:p>
            <a:pPr marL="0" indent="0">
              <a:buNone/>
            </a:pPr>
            <a:r>
              <a:rPr lang="en-US" dirty="0"/>
              <a:t>E.g. </a:t>
            </a:r>
            <a:r>
              <a:rPr lang="en-US" dirty="0" err="1"/>
              <a:t>Lerer</a:t>
            </a:r>
            <a:r>
              <a:rPr lang="en-US" dirty="0"/>
              <a:t>, Gross, &amp; Fergus 2016, “Learning physical intuition of block towers by example”</a:t>
            </a:r>
          </a:p>
          <a:p>
            <a:r>
              <a:rPr lang="en-US" dirty="0">
                <a:solidFill>
                  <a:srgbClr val="0070C0"/>
                </a:solidFill>
              </a:rPr>
              <a:t>Cutting edge technology (deep learning)</a:t>
            </a:r>
          </a:p>
          <a:p>
            <a:r>
              <a:rPr lang="en-US" dirty="0">
                <a:solidFill>
                  <a:srgbClr val="0070C0"/>
                </a:solidFill>
              </a:rPr>
              <a:t>Lots of natural and synthetic data</a:t>
            </a:r>
          </a:p>
          <a:p>
            <a:r>
              <a:rPr lang="en-US" dirty="0">
                <a:solidFill>
                  <a:srgbClr val="0070C0"/>
                </a:solidFill>
              </a:rPr>
              <a:t>Somewhat human-like</a:t>
            </a:r>
          </a:p>
          <a:p>
            <a:r>
              <a:rPr lang="en-US" dirty="0">
                <a:solidFill>
                  <a:srgbClr val="FF0000"/>
                </a:solidFill>
              </a:rPr>
              <a:t>So far, only quite narrow generalization.</a:t>
            </a:r>
          </a:p>
          <a:p>
            <a:r>
              <a:rPr lang="en-US" dirty="0">
                <a:solidFill>
                  <a:srgbClr val="FF0000"/>
                </a:solidFill>
              </a:rPr>
              <a:t>What works is mostly supervised learning</a:t>
            </a:r>
            <a:r>
              <a:rPr lang="en-US" dirty="0" smtClean="0"/>
              <a:t>.</a:t>
            </a:r>
          </a:p>
          <a:p>
            <a:r>
              <a:rPr lang="en-US" dirty="0" smtClean="0">
                <a:solidFill>
                  <a:srgbClr val="FF0000"/>
                </a:solidFill>
              </a:rPr>
              <a:t>Natural data involves hard problems of perception. Learning from synthetic data is just reconstructing some physics engine.</a:t>
            </a:r>
            <a:endParaRPr lang="en-US" dirty="0">
              <a:solidFill>
                <a:srgbClr val="FF0000"/>
              </a:solidFill>
            </a:endParaRPr>
          </a:p>
          <a:p>
            <a:pPr marL="0" indent="0">
              <a:buNone/>
            </a:pPr>
            <a:endParaRPr lang="en-US" dirty="0"/>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15962241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Knowledge based reasoning</a:t>
            </a:r>
          </a:p>
        </p:txBody>
      </p:sp>
      <p:sp>
        <p:nvSpPr>
          <p:cNvPr id="3" name="Content Placeholder 2"/>
          <p:cNvSpPr>
            <a:spLocks noGrp="1"/>
          </p:cNvSpPr>
          <p:nvPr>
            <p:ph idx="1"/>
          </p:nvPr>
        </p:nvSpPr>
        <p:spPr/>
        <p:txBody>
          <a:bodyPr>
            <a:normAutofit lnSpcReduction="10000"/>
          </a:bodyPr>
          <a:lstStyle/>
          <a:p>
            <a:pPr marL="0" indent="0">
              <a:buNone/>
            </a:pPr>
            <a:r>
              <a:rPr lang="en-US" dirty="0"/>
              <a:t>Pat Hayes, Ernie Davis</a:t>
            </a:r>
          </a:p>
          <a:p>
            <a:pPr marL="0" indent="0">
              <a:buNone/>
            </a:pPr>
            <a:r>
              <a:rPr lang="en-US" dirty="0"/>
              <a:t>∀ </a:t>
            </a:r>
            <a:r>
              <a:rPr lang="en-US" baseline="-25000" dirty="0" err="1"/>
              <a:t>p,q:</a:t>
            </a:r>
            <a:r>
              <a:rPr lang="en-US" i="1" baseline="-25000" dirty="0" err="1"/>
              <a:t>Object</a:t>
            </a:r>
            <a:r>
              <a:rPr lang="en-US" baseline="-25000" dirty="0"/>
              <a:t>; t:</a:t>
            </a:r>
            <a:r>
              <a:rPr lang="en-US" i="1" baseline="-25000" dirty="0"/>
              <a:t>Time</a:t>
            </a:r>
            <a:r>
              <a:rPr lang="en-US" dirty="0"/>
              <a:t>  p ≠ q ⇒ </a:t>
            </a:r>
          </a:p>
          <a:p>
            <a:pPr marL="0" indent="0">
              <a:buNone/>
            </a:pPr>
            <a:r>
              <a:rPr lang="en-US" dirty="0"/>
              <a:t>                               DR(Place(</a:t>
            </a:r>
            <a:r>
              <a:rPr lang="en-US" dirty="0" err="1"/>
              <a:t>t,p</a:t>
            </a:r>
            <a:r>
              <a:rPr lang="en-US" dirty="0"/>
              <a:t>), Place(</a:t>
            </a:r>
            <a:r>
              <a:rPr lang="en-US" dirty="0" err="1"/>
              <a:t>t,q</a:t>
            </a:r>
            <a:r>
              <a:rPr lang="en-US" dirty="0"/>
              <a:t>)).</a:t>
            </a:r>
          </a:p>
          <a:p>
            <a:r>
              <a:rPr lang="en-US" dirty="0">
                <a:solidFill>
                  <a:srgbClr val="0070C0"/>
                </a:solidFill>
              </a:rPr>
              <a:t>Powerful generalization</a:t>
            </a:r>
          </a:p>
          <a:p>
            <a:r>
              <a:rPr lang="en-US" dirty="0">
                <a:solidFill>
                  <a:srgbClr val="0070C0"/>
                </a:solidFill>
              </a:rPr>
              <a:t>Connects to other knowledge-based theories in AI and other fields</a:t>
            </a:r>
          </a:p>
          <a:p>
            <a:r>
              <a:rPr lang="en-US" dirty="0">
                <a:solidFill>
                  <a:srgbClr val="FF0000"/>
                </a:solidFill>
              </a:rPr>
              <a:t>Painfully slow to develop</a:t>
            </a:r>
          </a:p>
          <a:p>
            <a:r>
              <a:rPr lang="en-US" dirty="0">
                <a:solidFill>
                  <a:srgbClr val="FF0000"/>
                </a:solidFill>
              </a:rPr>
              <a:t>Symbolic reasoning is intractable</a:t>
            </a:r>
          </a:p>
        </p:txBody>
      </p:sp>
    </p:spTree>
    <p:extLst>
      <p:ext uri="{BB962C8B-B14F-4D97-AF65-F5344CB8AC3E}">
        <p14:creationId xmlns:p14="http://schemas.microsoft.com/office/powerpoint/2010/main" val="16604239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Qualitative Reasoning</a:t>
            </a:r>
          </a:p>
        </p:txBody>
      </p:sp>
      <p:sp>
        <p:nvSpPr>
          <p:cNvPr id="3" name="Content Placeholder 2"/>
          <p:cNvSpPr>
            <a:spLocks noGrp="1"/>
          </p:cNvSpPr>
          <p:nvPr>
            <p:ph idx="1"/>
          </p:nvPr>
        </p:nvSpPr>
        <p:spPr/>
        <p:txBody>
          <a:bodyPr/>
          <a:lstStyle/>
          <a:p>
            <a:pPr marL="0" indent="0">
              <a:buNone/>
            </a:pPr>
            <a:r>
              <a:rPr lang="en-US" dirty="0" err="1"/>
              <a:t>Forbus</a:t>
            </a:r>
            <a:r>
              <a:rPr lang="en-US" dirty="0"/>
              <a:t>, de </a:t>
            </a:r>
            <a:r>
              <a:rPr lang="en-US" dirty="0" err="1"/>
              <a:t>Kleer</a:t>
            </a:r>
            <a:r>
              <a:rPr lang="en-US" dirty="0"/>
              <a:t>,  </a:t>
            </a:r>
            <a:r>
              <a:rPr lang="en-US" dirty="0" err="1"/>
              <a:t>Kuipers</a:t>
            </a:r>
            <a:endParaRPr lang="en-US" dirty="0"/>
          </a:p>
          <a:p>
            <a:r>
              <a:rPr lang="en-US" dirty="0">
                <a:solidFill>
                  <a:srgbClr val="0070C0"/>
                </a:solidFill>
              </a:rPr>
              <a:t>Effective when applicable</a:t>
            </a:r>
          </a:p>
          <a:p>
            <a:r>
              <a:rPr lang="en-US" dirty="0">
                <a:solidFill>
                  <a:srgbClr val="0070C0"/>
                </a:solidFill>
              </a:rPr>
              <a:t>Many complex real-world applications</a:t>
            </a:r>
          </a:p>
          <a:p>
            <a:r>
              <a:rPr lang="en-US" dirty="0">
                <a:solidFill>
                  <a:srgbClr val="FF0000"/>
                </a:solidFill>
              </a:rPr>
              <a:t>Does not address qualitative </a:t>
            </a:r>
            <a:r>
              <a:rPr lang="en-US" dirty="0" smtClean="0">
                <a:solidFill>
                  <a:srgbClr val="FF0000"/>
                </a:solidFill>
              </a:rPr>
              <a:t>geometry</a:t>
            </a:r>
          </a:p>
          <a:p>
            <a:r>
              <a:rPr lang="en-US" dirty="0" smtClean="0">
                <a:solidFill>
                  <a:srgbClr val="FF0000"/>
                </a:solidFill>
              </a:rPr>
              <a:t>Does not support skipping transient states</a:t>
            </a:r>
            <a:endParaRPr lang="en-US" dirty="0">
              <a:solidFill>
                <a:srgbClr val="FF0000"/>
              </a:solidFill>
            </a:endParaRPr>
          </a:p>
        </p:txBody>
      </p:sp>
    </p:spTree>
    <p:extLst>
      <p:ext uri="{BB962C8B-B14F-4D97-AF65-F5344CB8AC3E}">
        <p14:creationId xmlns:p14="http://schemas.microsoft.com/office/powerpoint/2010/main" val="3727221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Reasoning by analogy</a:t>
            </a:r>
            <a:br>
              <a:rPr lang="en-US" dirty="0"/>
            </a:br>
            <a:r>
              <a:rPr lang="en-US" dirty="0"/>
              <a:t>Case-based reasoning</a:t>
            </a:r>
          </a:p>
        </p:txBody>
      </p:sp>
      <p:sp>
        <p:nvSpPr>
          <p:cNvPr id="3" name="Content Placeholder 2"/>
          <p:cNvSpPr>
            <a:spLocks noGrp="1"/>
          </p:cNvSpPr>
          <p:nvPr>
            <p:ph idx="1"/>
          </p:nvPr>
        </p:nvSpPr>
        <p:spPr/>
        <p:txBody>
          <a:bodyPr/>
          <a:lstStyle/>
          <a:p>
            <a:pPr marL="0" indent="0">
              <a:buNone/>
            </a:pPr>
            <a:r>
              <a:rPr lang="en-US" dirty="0" err="1"/>
              <a:t>Forbus</a:t>
            </a:r>
            <a:r>
              <a:rPr lang="en-US" dirty="0"/>
              <a:t>, </a:t>
            </a:r>
            <a:r>
              <a:rPr lang="en-US" dirty="0" err="1"/>
              <a:t>Gentner</a:t>
            </a:r>
            <a:r>
              <a:rPr lang="en-US" dirty="0"/>
              <a:t> / </a:t>
            </a:r>
            <a:r>
              <a:rPr lang="en-US" dirty="0" err="1"/>
              <a:t>Kolodner</a:t>
            </a:r>
            <a:endParaRPr lang="en-US" dirty="0"/>
          </a:p>
          <a:p>
            <a:r>
              <a:rPr lang="en-US" dirty="0">
                <a:solidFill>
                  <a:srgbClr val="0070C0"/>
                </a:solidFill>
              </a:rPr>
              <a:t>In principle, powerful</a:t>
            </a:r>
          </a:p>
          <a:p>
            <a:r>
              <a:rPr lang="en-US" dirty="0">
                <a:solidFill>
                  <a:srgbClr val="0070C0"/>
                </a:solidFill>
              </a:rPr>
              <a:t>Cognitively plausible</a:t>
            </a:r>
          </a:p>
          <a:p>
            <a:r>
              <a:rPr lang="en-US" dirty="0">
                <a:solidFill>
                  <a:srgbClr val="FF0000"/>
                </a:solidFill>
              </a:rPr>
              <a:t>Relies on over-simplified models</a:t>
            </a:r>
          </a:p>
          <a:p>
            <a:r>
              <a:rPr lang="en-US" dirty="0">
                <a:solidFill>
                  <a:srgbClr val="FF0000"/>
                </a:solidFill>
              </a:rPr>
              <a:t>Hard to distinguish valid from invalid analogies</a:t>
            </a:r>
          </a:p>
          <a:p>
            <a:r>
              <a:rPr lang="en-US" dirty="0">
                <a:solidFill>
                  <a:srgbClr val="FF0000"/>
                </a:solidFill>
              </a:rPr>
              <a:t>CBR tends to degenerate to nearest neighbors on feature vectors.</a:t>
            </a:r>
          </a:p>
          <a:p>
            <a:endParaRPr lang="en-US" dirty="0"/>
          </a:p>
        </p:txBody>
      </p:sp>
    </p:spTree>
    <p:extLst>
      <p:ext uri="{BB962C8B-B14F-4D97-AF65-F5344CB8AC3E}">
        <p14:creationId xmlns:p14="http://schemas.microsoft.com/office/powerpoint/2010/main" val="23326476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Abstraction</a:t>
            </a:r>
          </a:p>
        </p:txBody>
      </p:sp>
      <p:sp>
        <p:nvSpPr>
          <p:cNvPr id="3" name="Content Placeholder 2"/>
          <p:cNvSpPr>
            <a:spLocks noGrp="1"/>
          </p:cNvSpPr>
          <p:nvPr>
            <p:ph idx="1"/>
          </p:nvPr>
        </p:nvSpPr>
        <p:spPr/>
        <p:txBody>
          <a:bodyPr/>
          <a:lstStyle/>
          <a:p>
            <a:r>
              <a:rPr lang="en-US" dirty="0">
                <a:solidFill>
                  <a:srgbClr val="0070C0"/>
                </a:solidFill>
              </a:rPr>
              <a:t>Immensely powerful tool in science and engineering </a:t>
            </a:r>
          </a:p>
          <a:p>
            <a:r>
              <a:rPr lang="en-US" dirty="0">
                <a:solidFill>
                  <a:srgbClr val="FF0000"/>
                </a:solidFill>
              </a:rPr>
              <a:t>Need to tell which inferences at the abstract level carry over into the concrete level. Hard to automate.</a:t>
            </a:r>
          </a:p>
        </p:txBody>
      </p:sp>
    </p:spTree>
    <p:extLst>
      <p:ext uri="{BB962C8B-B14F-4D97-AF65-F5344CB8AC3E}">
        <p14:creationId xmlns:p14="http://schemas.microsoft.com/office/powerpoint/2010/main" val="33767026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Conclusions</a:t>
            </a:r>
          </a:p>
        </p:txBody>
      </p:sp>
      <p:sp>
        <p:nvSpPr>
          <p:cNvPr id="3" name="Content Placeholder 2"/>
          <p:cNvSpPr>
            <a:spLocks noGrp="1"/>
          </p:cNvSpPr>
          <p:nvPr>
            <p:ph idx="1"/>
          </p:nvPr>
        </p:nvSpPr>
        <p:spPr/>
        <p:txBody>
          <a:bodyPr>
            <a:normAutofit fontScale="92500" lnSpcReduction="20000"/>
          </a:bodyPr>
          <a:lstStyle/>
          <a:p>
            <a:r>
              <a:rPr lang="en-US" dirty="0"/>
              <a:t>In reasoning (automated or cognitive), simulation is effective when there is a high quality model, complete specifications, moderate scale range, and a predictive task.</a:t>
            </a:r>
          </a:p>
          <a:p>
            <a:r>
              <a:rPr lang="en-US" dirty="0"/>
              <a:t>Otherwise, it is problematic.</a:t>
            </a:r>
          </a:p>
          <a:p>
            <a:r>
              <a:rPr lang="en-US" dirty="0"/>
              <a:t>In cognition, simulation is often not used even when it would be easy computationally.</a:t>
            </a:r>
          </a:p>
          <a:p>
            <a:r>
              <a:rPr lang="en-US" dirty="0"/>
              <a:t>In cognition, simulation is often the result of reasoning, not the method of reasoning.</a:t>
            </a:r>
          </a:p>
          <a:p>
            <a:r>
              <a:rPr lang="en-US" dirty="0"/>
              <a:t>Progress in AI physical reasoning may require integrating different tools.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534</TotalTime>
  <Words>2226</Words>
  <Application>Microsoft Office PowerPoint</Application>
  <PresentationFormat>On-screen Show (4:3)</PresentationFormat>
  <Paragraphs>244</Paragraphs>
  <Slides>49</Slides>
  <Notes>0</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The Scope and Limits of Simulation in Automated Reasoning and Cognitive Models</vt:lpstr>
      <vt:lpstr>Terminological point</vt:lpstr>
      <vt:lpstr>Simulation and Modeling in CS</vt:lpstr>
      <vt:lpstr>“Simulation” in cognitive psychology</vt:lpstr>
      <vt:lpstr>Outline</vt:lpstr>
      <vt:lpstr>What is simulation?</vt:lpstr>
      <vt:lpstr>Probabilistic simulation (Monte Carlo methods)</vt:lpstr>
      <vt:lpstr>Advantages of simulation</vt:lpstr>
      <vt:lpstr>Limitations of simulation</vt:lpstr>
      <vt:lpstr>Alternative predictions by 3 different simulators </vt:lpstr>
      <vt:lpstr>Difficulty finding appropriate model</vt:lpstr>
      <vt:lpstr>Discretizing time</vt:lpstr>
      <vt:lpstr>Choosing an idealization</vt:lpstr>
      <vt:lpstr>Rapidly drawing easy inferences</vt:lpstr>
      <vt:lpstr>Incorporating extra-physical information</vt:lpstr>
      <vt:lpstr>Incomplete information</vt:lpstr>
      <vt:lpstr>Incomplete information</vt:lpstr>
      <vt:lpstr>Probabilistic simulation for incomplete information</vt:lpstr>
      <vt:lpstr>Unknown physical dynamics</vt:lpstr>
      <vt:lpstr>Unknown physical dynamics Cooking a scrambled egg</vt:lpstr>
      <vt:lpstr>Ignoring irrelevant information</vt:lpstr>
      <vt:lpstr>Range of scale</vt:lpstr>
      <vt:lpstr>Tasks other than prediction</vt:lpstr>
      <vt:lpstr>Sanity check</vt:lpstr>
      <vt:lpstr>Summary</vt:lpstr>
      <vt:lpstr>Summary of problems</vt:lpstr>
      <vt:lpstr>Domains other than physics E.g. naïve psychology</vt:lpstr>
      <vt:lpstr>Cognitive Modeling</vt:lpstr>
      <vt:lpstr>Battaglia, Hamrick, and Tenenbaum</vt:lpstr>
      <vt:lpstr>However</vt:lpstr>
      <vt:lpstr>Hegarty, Mechanical Reasoning by Mental Simulation </vt:lpstr>
      <vt:lpstr>However, simulation is not well suited for similar problems</vt:lpstr>
      <vt:lpstr>Embodied simulation (Bergen, Louder than Words)</vt:lpstr>
      <vt:lpstr>(Zwaan and Taylor, 2006)</vt:lpstr>
      <vt:lpstr>Visualization  cannot be all of understanding</vt:lpstr>
      <vt:lpstr>Simulation must follow inference</vt:lpstr>
      <vt:lpstr>Rapidly drawing easy inference: Experimental result</vt:lpstr>
      <vt:lpstr>Two different senses of “simulation”</vt:lpstr>
      <vt:lpstr>Diagrams are an aid to understanding</vt:lpstr>
      <vt:lpstr>Taking the diagram literally leads to false conclusions</vt:lpstr>
      <vt:lpstr>Feynmann, Lectures on Physics</vt:lpstr>
      <vt:lpstr>Human mistakes Nobody has a good theory</vt:lpstr>
      <vt:lpstr>Alternatives to simulation</vt:lpstr>
      <vt:lpstr>Learning from physical experience  or video</vt:lpstr>
      <vt:lpstr>Knowledge based reasoning</vt:lpstr>
      <vt:lpstr>Qualitative Reasoning</vt:lpstr>
      <vt:lpstr>Reasoning by analogy Case-based reasoning</vt:lpstr>
      <vt:lpstr>Abstraction</vt:lpstr>
      <vt:lpstr>Conclusions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Scope and Limits of Simulation in Automated Reasoning and Cognition</dc:title>
  <dc:creator>davise</dc:creator>
  <cp:lastModifiedBy>cimsuer</cp:lastModifiedBy>
  <cp:revision>48</cp:revision>
  <dcterms:created xsi:type="dcterms:W3CDTF">2014-03-09T00:58:21Z</dcterms:created>
  <dcterms:modified xsi:type="dcterms:W3CDTF">2017-02-20T14:24:58Z</dcterms:modified>
</cp:coreProperties>
</file>