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64" r:id="rId3"/>
    <p:sldId id="257" r:id="rId4"/>
    <p:sldId id="258" r:id="rId5"/>
    <p:sldId id="259" r:id="rId6"/>
    <p:sldId id="263" r:id="rId7"/>
    <p:sldId id="265" r:id="rId8"/>
    <p:sldId id="260" r:id="rId9"/>
    <p:sldId id="261" r:id="rId10"/>
    <p:sldId id="262" r:id="rId11"/>
    <p:sldId id="306" r:id="rId12"/>
    <p:sldId id="307" r:id="rId13"/>
    <p:sldId id="267" r:id="rId14"/>
    <p:sldId id="268" r:id="rId15"/>
    <p:sldId id="269" r:id="rId16"/>
    <p:sldId id="294" r:id="rId17"/>
    <p:sldId id="298" r:id="rId18"/>
    <p:sldId id="303" r:id="rId19"/>
    <p:sldId id="304" r:id="rId20"/>
    <p:sldId id="290" r:id="rId21"/>
    <p:sldId id="278" r:id="rId22"/>
    <p:sldId id="286" r:id="rId23"/>
    <p:sldId id="279" r:id="rId24"/>
    <p:sldId id="297" r:id="rId25"/>
    <p:sldId id="308" r:id="rId26"/>
    <p:sldId id="300" r:id="rId27"/>
    <p:sldId id="273" r:id="rId28"/>
    <p:sldId id="296" r:id="rId29"/>
    <p:sldId id="295" r:id="rId30"/>
    <p:sldId id="299" r:id="rId31"/>
    <p:sldId id="301" r:id="rId32"/>
    <p:sldId id="280" r:id="rId33"/>
    <p:sldId id="281" r:id="rId34"/>
    <p:sldId id="309" r:id="rId35"/>
    <p:sldId id="310" r:id="rId36"/>
    <p:sldId id="311" r:id="rId37"/>
    <p:sldId id="312" r:id="rId38"/>
    <p:sldId id="313" r:id="rId39"/>
    <p:sldId id="275" r:id="rId40"/>
    <p:sldId id="276" r:id="rId41"/>
    <p:sldId id="282" r:id="rId42"/>
    <p:sldId id="284" r:id="rId43"/>
    <p:sldId id="283" r:id="rId44"/>
    <p:sldId id="285" r:id="rId45"/>
    <p:sldId id="305" r:id="rId46"/>
    <p:sldId id="287" r:id="rId47"/>
    <p:sldId id="302" r:id="rId48"/>
    <p:sldId id="27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msuer"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936" y="-10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22T14:28:58.001" idx="1">
    <p:pos x="4333" y="1951"/>
    <p:text>If, in some cataclysm, all of scientific knowledge were to be destroyed and only one sentence passed on to the next generation of creatures, what statement would contain the most information in the fewest words?  I believe it is the atomic hypothesis (or the atomic fact, or whatever you wish to call it)  that all things are made of atoms -- little particles that move around in perpetual motion, attracting one another when they are a little distance apart, but repelling on being squeezed into one another.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1315161-B0AB-4D54-9125-9E4430DA8C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B21B1B0-DE8F-42A1-8EF0-53B78B0D77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85A07F-6699-450A-90BC-80F15F472CEE}" type="datetimeFigureOut">
              <a:rPr lang="en-US" smtClean="0"/>
              <a:t>12/19/2017</a:t>
            </a:fld>
            <a:endParaRPr lang="en-US"/>
          </a:p>
        </p:txBody>
      </p:sp>
      <p:sp>
        <p:nvSpPr>
          <p:cNvPr id="4" name="Footer Placeholder 3">
            <a:extLst>
              <a:ext uri="{FF2B5EF4-FFF2-40B4-BE49-F238E27FC236}">
                <a16:creationId xmlns:a16="http://schemas.microsoft.com/office/drawing/2014/main" xmlns="" id="{95AA5A9E-D958-4CD8-8FDE-9D892C86A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6DAD80D-2ABD-4DB2-B336-95150D5C93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6F902-8700-4644-97F4-E9CC8B9363DF}" type="slidenum">
              <a:rPr lang="en-US" smtClean="0"/>
              <a:t>‹#›</a:t>
            </a:fld>
            <a:endParaRPr lang="en-US"/>
          </a:p>
        </p:txBody>
      </p:sp>
    </p:spTree>
    <p:extLst>
      <p:ext uri="{BB962C8B-B14F-4D97-AF65-F5344CB8AC3E}">
        <p14:creationId xmlns:p14="http://schemas.microsoft.com/office/powerpoint/2010/main" val="218266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A5E4C-4593-4E1E-AC7D-75F70AAF7D29}" type="datetimeFigureOut">
              <a:rPr lang="en-US" smtClean="0"/>
              <a:t>12/19/2017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B5065-0F3D-4E88-8953-240817F28E0D}" type="slidenum">
              <a:rPr lang="en-US" smtClean="0"/>
              <a:t>‹#›</a:t>
            </a:fld>
            <a:endParaRPr lang="en-US"/>
          </a:p>
        </p:txBody>
      </p:sp>
    </p:spTree>
    <p:extLst>
      <p:ext uri="{BB962C8B-B14F-4D97-AF65-F5344CB8AC3E}">
        <p14:creationId xmlns:p14="http://schemas.microsoft.com/office/powerpoint/2010/main" val="31516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a:t>
            </a:fld>
            <a:endParaRPr lang="en-US"/>
          </a:p>
        </p:txBody>
      </p:sp>
    </p:spTree>
    <p:extLst>
      <p:ext uri="{BB962C8B-B14F-4D97-AF65-F5344CB8AC3E}">
        <p14:creationId xmlns:p14="http://schemas.microsoft.com/office/powerpoint/2010/main" val="335139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10</a:t>
            </a:fld>
            <a:endParaRPr lang="en-US"/>
          </a:p>
        </p:txBody>
      </p:sp>
    </p:spTree>
    <p:extLst>
      <p:ext uri="{BB962C8B-B14F-4D97-AF65-F5344CB8AC3E}">
        <p14:creationId xmlns:p14="http://schemas.microsoft.com/office/powerpoint/2010/main" val="112781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11</a:t>
            </a:fld>
            <a:endParaRPr lang="en-US"/>
          </a:p>
        </p:txBody>
      </p:sp>
    </p:spTree>
    <p:extLst>
      <p:ext uri="{BB962C8B-B14F-4D97-AF65-F5344CB8AC3E}">
        <p14:creationId xmlns:p14="http://schemas.microsoft.com/office/powerpoint/2010/main" val="70894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12</a:t>
            </a:fld>
            <a:endParaRPr lang="en-US"/>
          </a:p>
        </p:txBody>
      </p:sp>
    </p:spTree>
    <p:extLst>
      <p:ext uri="{BB962C8B-B14F-4D97-AF65-F5344CB8AC3E}">
        <p14:creationId xmlns:p14="http://schemas.microsoft.com/office/powerpoint/2010/main" val="21402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13</a:t>
            </a:fld>
            <a:endParaRPr lang="en-US"/>
          </a:p>
        </p:txBody>
      </p:sp>
    </p:spTree>
    <p:extLst>
      <p:ext uri="{BB962C8B-B14F-4D97-AF65-F5344CB8AC3E}">
        <p14:creationId xmlns:p14="http://schemas.microsoft.com/office/powerpoint/2010/main" val="422126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14</a:t>
            </a:fld>
            <a:endParaRPr lang="en-US"/>
          </a:p>
        </p:txBody>
      </p:sp>
    </p:spTree>
    <p:extLst>
      <p:ext uri="{BB962C8B-B14F-4D97-AF65-F5344CB8AC3E}">
        <p14:creationId xmlns:p14="http://schemas.microsoft.com/office/powerpoint/2010/main" val="88822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15</a:t>
            </a:fld>
            <a:endParaRPr lang="en-US"/>
          </a:p>
        </p:txBody>
      </p:sp>
    </p:spTree>
    <p:extLst>
      <p:ext uri="{BB962C8B-B14F-4D97-AF65-F5344CB8AC3E}">
        <p14:creationId xmlns:p14="http://schemas.microsoft.com/office/powerpoint/2010/main" val="296570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16</a:t>
            </a:fld>
            <a:endParaRPr lang="en-US"/>
          </a:p>
        </p:txBody>
      </p:sp>
    </p:spTree>
    <p:extLst>
      <p:ext uri="{BB962C8B-B14F-4D97-AF65-F5344CB8AC3E}">
        <p14:creationId xmlns:p14="http://schemas.microsoft.com/office/powerpoint/2010/main" val="85777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17</a:t>
            </a:fld>
            <a:endParaRPr lang="en-US"/>
          </a:p>
        </p:txBody>
      </p:sp>
    </p:spTree>
    <p:extLst>
      <p:ext uri="{BB962C8B-B14F-4D97-AF65-F5344CB8AC3E}">
        <p14:creationId xmlns:p14="http://schemas.microsoft.com/office/powerpoint/2010/main" val="368257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18</a:t>
            </a:fld>
            <a:endParaRPr lang="en-US"/>
          </a:p>
        </p:txBody>
      </p:sp>
    </p:spTree>
    <p:extLst>
      <p:ext uri="{BB962C8B-B14F-4D97-AF65-F5344CB8AC3E}">
        <p14:creationId xmlns:p14="http://schemas.microsoft.com/office/powerpoint/2010/main" val="413003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19</a:t>
            </a:fld>
            <a:endParaRPr lang="en-US"/>
          </a:p>
        </p:txBody>
      </p:sp>
    </p:spTree>
    <p:extLst>
      <p:ext uri="{BB962C8B-B14F-4D97-AF65-F5344CB8AC3E}">
        <p14:creationId xmlns:p14="http://schemas.microsoft.com/office/powerpoint/2010/main" val="192338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a:t>
            </a:fld>
            <a:endParaRPr lang="en-US"/>
          </a:p>
        </p:txBody>
      </p:sp>
    </p:spTree>
    <p:extLst>
      <p:ext uri="{BB962C8B-B14F-4D97-AF65-F5344CB8AC3E}">
        <p14:creationId xmlns:p14="http://schemas.microsoft.com/office/powerpoint/2010/main" val="38708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20</a:t>
            </a:fld>
            <a:endParaRPr lang="en-US"/>
          </a:p>
        </p:txBody>
      </p:sp>
    </p:spTree>
    <p:extLst>
      <p:ext uri="{BB962C8B-B14F-4D97-AF65-F5344CB8AC3E}">
        <p14:creationId xmlns:p14="http://schemas.microsoft.com/office/powerpoint/2010/main" val="3245093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21</a:t>
            </a:fld>
            <a:endParaRPr lang="en-US"/>
          </a:p>
        </p:txBody>
      </p:sp>
    </p:spTree>
    <p:extLst>
      <p:ext uri="{BB962C8B-B14F-4D97-AF65-F5344CB8AC3E}">
        <p14:creationId xmlns:p14="http://schemas.microsoft.com/office/powerpoint/2010/main" val="296808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22</a:t>
            </a:fld>
            <a:endParaRPr lang="en-US"/>
          </a:p>
        </p:txBody>
      </p:sp>
    </p:spTree>
    <p:extLst>
      <p:ext uri="{BB962C8B-B14F-4D97-AF65-F5344CB8AC3E}">
        <p14:creationId xmlns:p14="http://schemas.microsoft.com/office/powerpoint/2010/main" val="91609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23</a:t>
            </a:fld>
            <a:endParaRPr lang="en-US"/>
          </a:p>
        </p:txBody>
      </p:sp>
    </p:spTree>
    <p:extLst>
      <p:ext uri="{BB962C8B-B14F-4D97-AF65-F5344CB8AC3E}">
        <p14:creationId xmlns:p14="http://schemas.microsoft.com/office/powerpoint/2010/main" val="372508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24</a:t>
            </a:fld>
            <a:endParaRPr lang="en-US"/>
          </a:p>
        </p:txBody>
      </p:sp>
    </p:spTree>
    <p:extLst>
      <p:ext uri="{BB962C8B-B14F-4D97-AF65-F5344CB8AC3E}">
        <p14:creationId xmlns:p14="http://schemas.microsoft.com/office/powerpoint/2010/main" val="1625616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25</a:t>
            </a:fld>
            <a:endParaRPr lang="en-US"/>
          </a:p>
        </p:txBody>
      </p:sp>
    </p:spTree>
    <p:extLst>
      <p:ext uri="{BB962C8B-B14F-4D97-AF65-F5344CB8AC3E}">
        <p14:creationId xmlns:p14="http://schemas.microsoft.com/office/powerpoint/2010/main" val="1113523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26</a:t>
            </a:fld>
            <a:endParaRPr lang="en-US"/>
          </a:p>
        </p:txBody>
      </p:sp>
    </p:spTree>
    <p:extLst>
      <p:ext uri="{BB962C8B-B14F-4D97-AF65-F5344CB8AC3E}">
        <p14:creationId xmlns:p14="http://schemas.microsoft.com/office/powerpoint/2010/main" val="3730289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27</a:t>
            </a:fld>
            <a:endParaRPr lang="en-US"/>
          </a:p>
        </p:txBody>
      </p:sp>
    </p:spTree>
    <p:extLst>
      <p:ext uri="{BB962C8B-B14F-4D97-AF65-F5344CB8AC3E}">
        <p14:creationId xmlns:p14="http://schemas.microsoft.com/office/powerpoint/2010/main" val="2922705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28</a:t>
            </a:fld>
            <a:endParaRPr lang="en-US"/>
          </a:p>
        </p:txBody>
      </p:sp>
    </p:spTree>
    <p:extLst>
      <p:ext uri="{BB962C8B-B14F-4D97-AF65-F5344CB8AC3E}">
        <p14:creationId xmlns:p14="http://schemas.microsoft.com/office/powerpoint/2010/main" val="473220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29</a:t>
            </a:fld>
            <a:endParaRPr lang="en-US"/>
          </a:p>
        </p:txBody>
      </p:sp>
    </p:spTree>
    <p:extLst>
      <p:ext uri="{BB962C8B-B14F-4D97-AF65-F5344CB8AC3E}">
        <p14:creationId xmlns:p14="http://schemas.microsoft.com/office/powerpoint/2010/main" val="379315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a:t>
            </a:fld>
            <a:endParaRPr lang="en-US"/>
          </a:p>
        </p:txBody>
      </p:sp>
    </p:spTree>
    <p:extLst>
      <p:ext uri="{BB962C8B-B14F-4D97-AF65-F5344CB8AC3E}">
        <p14:creationId xmlns:p14="http://schemas.microsoft.com/office/powerpoint/2010/main" val="3974786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30</a:t>
            </a:fld>
            <a:endParaRPr lang="en-US"/>
          </a:p>
        </p:txBody>
      </p:sp>
    </p:spTree>
    <p:extLst>
      <p:ext uri="{BB962C8B-B14F-4D97-AF65-F5344CB8AC3E}">
        <p14:creationId xmlns:p14="http://schemas.microsoft.com/office/powerpoint/2010/main" val="4068055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31</a:t>
            </a:fld>
            <a:endParaRPr lang="en-US"/>
          </a:p>
        </p:txBody>
      </p:sp>
    </p:spTree>
    <p:extLst>
      <p:ext uri="{BB962C8B-B14F-4D97-AF65-F5344CB8AC3E}">
        <p14:creationId xmlns:p14="http://schemas.microsoft.com/office/powerpoint/2010/main" val="2733810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32</a:t>
            </a:fld>
            <a:endParaRPr lang="en-US"/>
          </a:p>
        </p:txBody>
      </p:sp>
    </p:spTree>
    <p:extLst>
      <p:ext uri="{BB962C8B-B14F-4D97-AF65-F5344CB8AC3E}">
        <p14:creationId xmlns:p14="http://schemas.microsoft.com/office/powerpoint/2010/main" val="4187889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33</a:t>
            </a:fld>
            <a:endParaRPr lang="en-US"/>
          </a:p>
        </p:txBody>
      </p:sp>
    </p:spTree>
    <p:extLst>
      <p:ext uri="{BB962C8B-B14F-4D97-AF65-F5344CB8AC3E}">
        <p14:creationId xmlns:p14="http://schemas.microsoft.com/office/powerpoint/2010/main" val="4078140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34</a:t>
            </a:fld>
            <a:endParaRPr lang="en-US"/>
          </a:p>
        </p:txBody>
      </p:sp>
    </p:spTree>
    <p:extLst>
      <p:ext uri="{BB962C8B-B14F-4D97-AF65-F5344CB8AC3E}">
        <p14:creationId xmlns:p14="http://schemas.microsoft.com/office/powerpoint/2010/main" val="625489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35</a:t>
            </a:fld>
            <a:endParaRPr lang="en-US"/>
          </a:p>
        </p:txBody>
      </p:sp>
    </p:spTree>
    <p:extLst>
      <p:ext uri="{BB962C8B-B14F-4D97-AF65-F5344CB8AC3E}">
        <p14:creationId xmlns:p14="http://schemas.microsoft.com/office/powerpoint/2010/main" val="3884385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36</a:t>
            </a:fld>
            <a:endParaRPr lang="en-US"/>
          </a:p>
        </p:txBody>
      </p:sp>
    </p:spTree>
    <p:extLst>
      <p:ext uri="{BB962C8B-B14F-4D97-AF65-F5344CB8AC3E}">
        <p14:creationId xmlns:p14="http://schemas.microsoft.com/office/powerpoint/2010/main" val="2580103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37</a:t>
            </a:fld>
            <a:endParaRPr lang="en-US"/>
          </a:p>
        </p:txBody>
      </p:sp>
    </p:spTree>
    <p:extLst>
      <p:ext uri="{BB962C8B-B14F-4D97-AF65-F5344CB8AC3E}">
        <p14:creationId xmlns:p14="http://schemas.microsoft.com/office/powerpoint/2010/main" val="2961931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39</a:t>
            </a:fld>
            <a:endParaRPr lang="en-US"/>
          </a:p>
        </p:txBody>
      </p:sp>
    </p:spTree>
    <p:extLst>
      <p:ext uri="{BB962C8B-B14F-4D97-AF65-F5344CB8AC3E}">
        <p14:creationId xmlns:p14="http://schemas.microsoft.com/office/powerpoint/2010/main" val="2765989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40</a:t>
            </a:fld>
            <a:endParaRPr lang="en-US"/>
          </a:p>
        </p:txBody>
      </p:sp>
    </p:spTree>
    <p:extLst>
      <p:ext uri="{BB962C8B-B14F-4D97-AF65-F5344CB8AC3E}">
        <p14:creationId xmlns:p14="http://schemas.microsoft.com/office/powerpoint/2010/main" val="254936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a:t>
            </a:fld>
            <a:endParaRPr lang="en-US"/>
          </a:p>
        </p:txBody>
      </p:sp>
    </p:spTree>
    <p:extLst>
      <p:ext uri="{BB962C8B-B14F-4D97-AF65-F5344CB8AC3E}">
        <p14:creationId xmlns:p14="http://schemas.microsoft.com/office/powerpoint/2010/main" val="4114558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41</a:t>
            </a:fld>
            <a:endParaRPr lang="en-US"/>
          </a:p>
        </p:txBody>
      </p:sp>
    </p:spTree>
    <p:extLst>
      <p:ext uri="{BB962C8B-B14F-4D97-AF65-F5344CB8AC3E}">
        <p14:creationId xmlns:p14="http://schemas.microsoft.com/office/powerpoint/2010/main" val="1383026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42</a:t>
            </a:fld>
            <a:endParaRPr lang="en-US"/>
          </a:p>
        </p:txBody>
      </p:sp>
    </p:spTree>
    <p:extLst>
      <p:ext uri="{BB962C8B-B14F-4D97-AF65-F5344CB8AC3E}">
        <p14:creationId xmlns:p14="http://schemas.microsoft.com/office/powerpoint/2010/main" val="1356982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43</a:t>
            </a:fld>
            <a:endParaRPr lang="en-US"/>
          </a:p>
        </p:txBody>
      </p:sp>
    </p:spTree>
    <p:extLst>
      <p:ext uri="{BB962C8B-B14F-4D97-AF65-F5344CB8AC3E}">
        <p14:creationId xmlns:p14="http://schemas.microsoft.com/office/powerpoint/2010/main" val="727047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44</a:t>
            </a:fld>
            <a:endParaRPr lang="en-US"/>
          </a:p>
        </p:txBody>
      </p:sp>
    </p:spTree>
    <p:extLst>
      <p:ext uri="{BB962C8B-B14F-4D97-AF65-F5344CB8AC3E}">
        <p14:creationId xmlns:p14="http://schemas.microsoft.com/office/powerpoint/2010/main" val="1237872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45</a:t>
            </a:fld>
            <a:endParaRPr lang="en-US"/>
          </a:p>
        </p:txBody>
      </p:sp>
    </p:spTree>
    <p:extLst>
      <p:ext uri="{BB962C8B-B14F-4D97-AF65-F5344CB8AC3E}">
        <p14:creationId xmlns:p14="http://schemas.microsoft.com/office/powerpoint/2010/main" val="1885009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46</a:t>
            </a:fld>
            <a:endParaRPr lang="en-US"/>
          </a:p>
        </p:txBody>
      </p:sp>
    </p:spTree>
    <p:extLst>
      <p:ext uri="{BB962C8B-B14F-4D97-AF65-F5344CB8AC3E}">
        <p14:creationId xmlns:p14="http://schemas.microsoft.com/office/powerpoint/2010/main" val="1830709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47</a:t>
            </a:fld>
            <a:endParaRPr lang="en-US"/>
          </a:p>
        </p:txBody>
      </p:sp>
    </p:spTree>
    <p:extLst>
      <p:ext uri="{BB962C8B-B14F-4D97-AF65-F5344CB8AC3E}">
        <p14:creationId xmlns:p14="http://schemas.microsoft.com/office/powerpoint/2010/main" val="3196369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48</a:t>
            </a:fld>
            <a:endParaRPr lang="en-US"/>
          </a:p>
        </p:txBody>
      </p:sp>
    </p:spTree>
    <p:extLst>
      <p:ext uri="{BB962C8B-B14F-4D97-AF65-F5344CB8AC3E}">
        <p14:creationId xmlns:p14="http://schemas.microsoft.com/office/powerpoint/2010/main" val="3654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5</a:t>
            </a:fld>
            <a:endParaRPr lang="en-US"/>
          </a:p>
        </p:txBody>
      </p:sp>
    </p:spTree>
    <p:extLst>
      <p:ext uri="{BB962C8B-B14F-4D97-AF65-F5344CB8AC3E}">
        <p14:creationId xmlns:p14="http://schemas.microsoft.com/office/powerpoint/2010/main" val="228464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6</a:t>
            </a:fld>
            <a:endParaRPr lang="en-US"/>
          </a:p>
        </p:txBody>
      </p:sp>
    </p:spTree>
    <p:extLst>
      <p:ext uri="{BB962C8B-B14F-4D97-AF65-F5344CB8AC3E}">
        <p14:creationId xmlns:p14="http://schemas.microsoft.com/office/powerpoint/2010/main" val="20321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7</a:t>
            </a:fld>
            <a:endParaRPr lang="en-US"/>
          </a:p>
        </p:txBody>
      </p:sp>
    </p:spTree>
    <p:extLst>
      <p:ext uri="{BB962C8B-B14F-4D97-AF65-F5344CB8AC3E}">
        <p14:creationId xmlns:p14="http://schemas.microsoft.com/office/powerpoint/2010/main" val="9669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8</a:t>
            </a:fld>
            <a:endParaRPr lang="en-US"/>
          </a:p>
        </p:txBody>
      </p:sp>
    </p:spTree>
    <p:extLst>
      <p:ext uri="{BB962C8B-B14F-4D97-AF65-F5344CB8AC3E}">
        <p14:creationId xmlns:p14="http://schemas.microsoft.com/office/powerpoint/2010/main" val="394991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B5065-0F3D-4E88-8953-240817F28E0D}" type="slidenum">
              <a:rPr lang="en-US" smtClean="0"/>
              <a:t>9</a:t>
            </a:fld>
            <a:endParaRPr lang="en-US"/>
          </a:p>
        </p:txBody>
      </p:sp>
    </p:spTree>
    <p:extLst>
      <p:ext uri="{BB962C8B-B14F-4D97-AF65-F5344CB8AC3E}">
        <p14:creationId xmlns:p14="http://schemas.microsoft.com/office/powerpoint/2010/main" val="421589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E2138-E44A-4788-8C94-BF9DDC41AAFB}"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297282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E2138-E44A-4788-8C94-BF9DDC41AAFB}"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163278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E2138-E44A-4788-8C94-BF9DDC41AAFB}"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270025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E2138-E44A-4788-8C94-BF9DDC41AAFB}"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200340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E2138-E44A-4788-8C94-BF9DDC41AAFB}"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359807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EE2138-E44A-4788-8C94-BF9DDC41AAFB}"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181291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E2138-E44A-4788-8C94-BF9DDC41AAFB}" type="datetimeFigureOut">
              <a:rPr lang="en-US" smtClean="0"/>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331672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E2138-E44A-4788-8C94-BF9DDC41AAFB}" type="datetimeFigureOut">
              <a:rPr lang="en-US" smtClean="0"/>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278399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E2138-E44A-4788-8C94-BF9DDC41AAFB}" type="datetimeFigureOut">
              <a:rPr lang="en-US" smtClean="0"/>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166726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E2138-E44A-4788-8C94-BF9DDC41AAFB}"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18107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E2138-E44A-4788-8C94-BF9DDC41AAFB}"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91A0E-7304-4627-86DD-63E530A2D8B0}" type="slidenum">
              <a:rPr lang="en-US" smtClean="0"/>
              <a:t>‹#›</a:t>
            </a:fld>
            <a:endParaRPr lang="en-US"/>
          </a:p>
        </p:txBody>
      </p:sp>
    </p:spTree>
    <p:extLst>
      <p:ext uri="{BB962C8B-B14F-4D97-AF65-F5344CB8AC3E}">
        <p14:creationId xmlns:p14="http://schemas.microsoft.com/office/powerpoint/2010/main" val="114124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E2138-E44A-4788-8C94-BF9DDC41AAFB}" type="datetimeFigureOut">
              <a:rPr lang="en-US" smtClean="0"/>
              <a:t>12/19/2017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91A0E-7304-4627-86DD-63E530A2D8B0}" type="slidenum">
              <a:rPr lang="en-US" smtClean="0"/>
              <a:t>‹#›</a:t>
            </a:fld>
            <a:endParaRPr lang="en-US"/>
          </a:p>
        </p:txBody>
      </p:sp>
    </p:spTree>
    <p:extLst>
      <p:ext uri="{BB962C8B-B14F-4D97-AF65-F5344CB8AC3E}">
        <p14:creationId xmlns:p14="http://schemas.microsoft.com/office/powerpoint/2010/main" val="4222868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Proof Verification Technology</a:t>
            </a:r>
            <a:br>
              <a:rPr lang="en-US" dirty="0"/>
            </a:br>
            <a:r>
              <a:rPr lang="en-US" dirty="0"/>
              <a:t>and Physics</a:t>
            </a:r>
          </a:p>
        </p:txBody>
      </p:sp>
      <p:sp>
        <p:nvSpPr>
          <p:cNvPr id="3" name="Subtitle 2"/>
          <p:cNvSpPr>
            <a:spLocks noGrp="1"/>
          </p:cNvSpPr>
          <p:nvPr>
            <p:ph type="subTitle" idx="1"/>
          </p:nvPr>
        </p:nvSpPr>
        <p:spPr/>
        <p:txBody>
          <a:bodyPr/>
          <a:lstStyle/>
          <a:p>
            <a:pPr algn="r"/>
            <a:r>
              <a:rPr lang="en-US" dirty="0">
                <a:solidFill>
                  <a:schemeClr val="tx1"/>
                </a:solidFill>
              </a:rPr>
              <a:t>Ernest Davis</a:t>
            </a:r>
          </a:p>
          <a:p>
            <a:pPr algn="r"/>
            <a:r>
              <a:rPr lang="en-US" dirty="0">
                <a:solidFill>
                  <a:schemeClr val="tx1"/>
                </a:solidFill>
              </a:rPr>
              <a:t>Google Research NYC</a:t>
            </a:r>
          </a:p>
          <a:p>
            <a:pPr algn="r"/>
            <a:r>
              <a:rPr lang="en-US" dirty="0">
                <a:solidFill>
                  <a:schemeClr val="tx1"/>
                </a:solidFill>
              </a:rPr>
              <a:t>December 20, 2017</a:t>
            </a:r>
          </a:p>
        </p:txBody>
      </p:sp>
    </p:spTree>
    <p:extLst>
      <p:ext uri="{BB962C8B-B14F-4D97-AF65-F5344CB8AC3E}">
        <p14:creationId xmlns:p14="http://schemas.microsoft.com/office/powerpoint/2010/main" val="2074260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005E9-9C0A-4D7A-A7AE-7529B8491F54}"/>
              </a:ext>
            </a:extLst>
          </p:cNvPr>
          <p:cNvSpPr>
            <a:spLocks noGrp="1"/>
          </p:cNvSpPr>
          <p:nvPr>
            <p:ph type="title"/>
          </p:nvPr>
        </p:nvSpPr>
        <p:spPr/>
        <p:txBody>
          <a:bodyPr/>
          <a:lstStyle/>
          <a:p>
            <a:r>
              <a:rPr lang="en-US" dirty="0"/>
              <a:t>Word problem</a:t>
            </a:r>
          </a:p>
        </p:txBody>
      </p:sp>
      <p:sp>
        <p:nvSpPr>
          <p:cNvPr id="3" name="Content Placeholder 2">
            <a:extLst>
              <a:ext uri="{FF2B5EF4-FFF2-40B4-BE49-F238E27FC236}">
                <a16:creationId xmlns:a16="http://schemas.microsoft.com/office/drawing/2014/main" xmlns="" id="{C26C4641-D71C-4AEC-B608-701493B881B3}"/>
              </a:ext>
            </a:extLst>
          </p:cNvPr>
          <p:cNvSpPr>
            <a:spLocks noGrp="1"/>
          </p:cNvSpPr>
          <p:nvPr>
            <p:ph idx="1"/>
          </p:nvPr>
        </p:nvSpPr>
        <p:spPr/>
        <p:txBody>
          <a:bodyPr>
            <a:normAutofit fontScale="92500" lnSpcReduction="10000"/>
          </a:bodyPr>
          <a:lstStyle/>
          <a:p>
            <a:pPr marL="0" indent="0">
              <a:buNone/>
            </a:pPr>
            <a:r>
              <a:rPr lang="en-US" dirty="0"/>
              <a:t>“If a baseball and a bat cost $1.10 together, and bats cost $1.00 more than balls, how much does each cost?”</a:t>
            </a:r>
          </a:p>
          <a:p>
            <a:pPr marL="0" indent="0">
              <a:buNone/>
            </a:pPr>
            <a:r>
              <a:rPr lang="en-US" dirty="0">
                <a:latin typeface="Cambria Math" panose="02040503050406030204" pitchFamily="18" charset="0"/>
                <a:ea typeface="Cambria Math" panose="02040503050406030204" pitchFamily="18" charset="0"/>
              </a:rPr>
              <a:t>∀</a:t>
            </a:r>
            <a:r>
              <a:rPr lang="en-US" sz="4000" baseline="-25000" dirty="0" err="1">
                <a:latin typeface="+mj-lt"/>
                <a:ea typeface="Cambria Math" panose="02040503050406030204" pitchFamily="18" charset="0"/>
              </a:rPr>
              <a:t>s:</a:t>
            </a:r>
            <a:r>
              <a:rPr lang="en-US" sz="4000" i="1" baseline="-25000" dirty="0" err="1">
                <a:latin typeface="+mj-lt"/>
                <a:ea typeface="Cambria Math" panose="02040503050406030204" pitchFamily="18" charset="0"/>
              </a:rPr>
              <a:t>Set</a:t>
            </a:r>
            <a:r>
              <a:rPr lang="en-US" sz="4000" baseline="-25000" dirty="0">
                <a:latin typeface="+mj-lt"/>
                <a:ea typeface="Cambria Math" panose="02040503050406030204" pitchFamily="18" charset="0"/>
              </a:rPr>
              <a:t> </a:t>
            </a:r>
            <a:r>
              <a:rPr lang="en-US" dirty="0">
                <a:latin typeface="+mj-lt"/>
                <a:ea typeface="Cambria Math" panose="02040503050406030204" pitchFamily="18" charset="0"/>
              </a:rPr>
              <a:t>Cost(s) = ∑</a:t>
            </a:r>
            <a:r>
              <a:rPr lang="en-US" sz="4000" baseline="-25000" dirty="0">
                <a:latin typeface="+mj-lt"/>
                <a:ea typeface="Cambria Math" panose="02040503050406030204" pitchFamily="18" charset="0"/>
              </a:rPr>
              <a:t>x </a:t>
            </a:r>
            <a:r>
              <a:rPr lang="en-US" sz="4000" baseline="-25000" dirty="0">
                <a:latin typeface="Cambria Math" panose="02040503050406030204" pitchFamily="18" charset="0"/>
                <a:ea typeface="Cambria Math" panose="02040503050406030204" pitchFamily="18" charset="0"/>
              </a:rPr>
              <a:t>∊ </a:t>
            </a:r>
            <a:r>
              <a:rPr lang="en-US" sz="4000" baseline="-25000" dirty="0">
                <a:ea typeface="Cambria Math" panose="02040503050406030204" pitchFamily="18" charset="0"/>
              </a:rPr>
              <a:t>s </a:t>
            </a:r>
            <a:r>
              <a:rPr lang="en-US" dirty="0">
                <a:ea typeface="Cambria Math" panose="02040503050406030204" pitchFamily="18" charset="0"/>
              </a:rPr>
              <a:t>Cost(x)</a:t>
            </a:r>
            <a:endParaRPr lang="en-US" dirty="0">
              <a:latin typeface="Calibri" panose="020F0502020204030204" pitchFamily="34" charset="0"/>
            </a:endParaRPr>
          </a:p>
          <a:p>
            <a:pPr marL="0" indent="0">
              <a:buNone/>
            </a:pPr>
            <a:r>
              <a:rPr lang="en-US" dirty="0">
                <a:latin typeface="Calibri" panose="020F0502020204030204" pitchFamily="34" charset="0"/>
              </a:rPr>
              <a:t>Ball(X).  Bat(Y).  </a:t>
            </a:r>
          </a:p>
          <a:p>
            <a:pPr marL="0" indent="0">
              <a:buNone/>
            </a:pPr>
            <a:r>
              <a:rPr lang="en-US" dirty="0">
                <a:latin typeface="Cambria Math" panose="02040503050406030204" pitchFamily="18" charset="0"/>
                <a:ea typeface="Cambria Math" panose="02040503050406030204" pitchFamily="18" charset="0"/>
              </a:rPr>
              <a:t>∀</a:t>
            </a:r>
            <a:r>
              <a:rPr lang="en-US" sz="4000" baseline="-25000" dirty="0" err="1">
                <a:ea typeface="Cambria Math" panose="02040503050406030204" pitchFamily="18" charset="0"/>
              </a:rPr>
              <a:t>x,y</a:t>
            </a:r>
            <a:r>
              <a:rPr lang="en-US" sz="4000" baseline="-25000" dirty="0">
                <a:ea typeface="Cambria Math" panose="02040503050406030204" pitchFamily="18" charset="0"/>
              </a:rPr>
              <a:t>  </a:t>
            </a:r>
            <a:r>
              <a:rPr lang="en-US" dirty="0">
                <a:latin typeface="Calibri" panose="020F0502020204030204" pitchFamily="34" charset="0"/>
              </a:rPr>
              <a:t>Ball(x) </a:t>
            </a:r>
            <a:r>
              <a:rPr lang="en-US" dirty="0">
                <a:latin typeface="Cambria Math" panose="02040503050406030204" pitchFamily="18" charset="0"/>
                <a:ea typeface="Cambria Math" panose="02040503050406030204" pitchFamily="18" charset="0"/>
              </a:rPr>
              <a:t>⋀ </a:t>
            </a:r>
            <a:r>
              <a:rPr lang="en-US" dirty="0">
                <a:latin typeface="Calibri" panose="020F0502020204030204" pitchFamily="34" charset="0"/>
              </a:rPr>
              <a:t>Bat(y) </a:t>
            </a:r>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Cost(y) = Cost(x)+1.00</a:t>
            </a:r>
          </a:p>
          <a:p>
            <a:pPr marL="0" indent="0">
              <a:buNone/>
            </a:pPr>
            <a:r>
              <a:rPr lang="en-US" dirty="0">
                <a:latin typeface="Cambria Math" panose="02040503050406030204" pitchFamily="18" charset="0"/>
                <a:ea typeface="Cambria Math" panose="02040503050406030204" pitchFamily="18" charset="0"/>
              </a:rPr>
              <a:t>∀</a:t>
            </a:r>
            <a:r>
              <a:rPr lang="en-US" sz="4000" baseline="-25000" dirty="0" err="1">
                <a:ea typeface="Cambria Math" panose="02040503050406030204" pitchFamily="18" charset="0"/>
              </a:rPr>
              <a:t>x,y</a:t>
            </a:r>
            <a:r>
              <a:rPr lang="en-US" sz="4000" baseline="-25000" dirty="0">
                <a:ea typeface="Cambria Math" panose="02040503050406030204" pitchFamily="18" charset="0"/>
              </a:rPr>
              <a:t>  </a:t>
            </a:r>
            <a:r>
              <a:rPr lang="en-US" dirty="0">
                <a:latin typeface="Calibri" panose="020F0502020204030204" pitchFamily="34" charset="0"/>
              </a:rPr>
              <a:t>Ball(x) </a:t>
            </a:r>
            <a:r>
              <a:rPr lang="en-US" dirty="0">
                <a:latin typeface="Cambria Math" panose="02040503050406030204" pitchFamily="18" charset="0"/>
                <a:ea typeface="Cambria Math" panose="02040503050406030204" pitchFamily="18" charset="0"/>
              </a:rPr>
              <a:t>⋀ </a:t>
            </a:r>
            <a:r>
              <a:rPr lang="en-US" dirty="0">
                <a:latin typeface="Calibri" panose="020F0502020204030204" pitchFamily="34" charset="0"/>
              </a:rPr>
              <a:t>Bat(y) </a:t>
            </a:r>
            <a:r>
              <a:rPr lang="en-US" dirty="0">
                <a:latin typeface="Cambria Math" panose="02040503050406030204" pitchFamily="18" charset="0"/>
                <a:ea typeface="Cambria Math" panose="02040503050406030204" pitchFamily="18" charset="0"/>
              </a:rPr>
              <a:t>⟹ </a:t>
            </a:r>
            <a:r>
              <a:rPr lang="en-US" dirty="0">
                <a:latin typeface="Calibri" panose="020F0502020204030204" pitchFamily="34" charset="0"/>
              </a:rPr>
              <a:t>x </a:t>
            </a:r>
            <a:r>
              <a:rPr lang="en-US" dirty="0">
                <a:latin typeface="Cambria Math"/>
                <a:ea typeface="Cambria Math"/>
              </a:rPr>
              <a:t>≠</a:t>
            </a:r>
            <a:r>
              <a:rPr lang="en-US" dirty="0">
                <a:latin typeface="Calibri" panose="020F0502020204030204" pitchFamily="34" charset="0"/>
              </a:rPr>
              <a:t> y</a:t>
            </a:r>
          </a:p>
          <a:p>
            <a:pPr marL="0" indent="0">
              <a:buNone/>
            </a:pPr>
            <a:r>
              <a:rPr lang="en-US" dirty="0">
                <a:latin typeface="Calibri" panose="020F0502020204030204" pitchFamily="34" charset="0"/>
              </a:rPr>
              <a:t>Cost({X,Y}) = 1.10.</a:t>
            </a:r>
          </a:p>
          <a:p>
            <a:pPr marL="0" indent="0">
              <a:buNone/>
            </a:pPr>
            <a:r>
              <a:rPr lang="en-US" dirty="0">
                <a:latin typeface="Calibri" panose="020F0502020204030204" pitchFamily="34" charset="0"/>
              </a:rPr>
              <a:t>Axioms of real addition and naïve set theory.</a:t>
            </a:r>
          </a:p>
        </p:txBody>
      </p:sp>
    </p:spTree>
    <p:extLst>
      <p:ext uri="{BB962C8B-B14F-4D97-AF65-F5344CB8AC3E}">
        <p14:creationId xmlns:p14="http://schemas.microsoft.com/office/powerpoint/2010/main" val="36614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problem</a:t>
            </a:r>
          </a:p>
        </p:txBody>
      </p:sp>
      <p:sp>
        <p:nvSpPr>
          <p:cNvPr id="3" name="Content Placeholder 2"/>
          <p:cNvSpPr>
            <a:spLocks noGrp="1"/>
          </p:cNvSpPr>
          <p:nvPr>
            <p:ph idx="1"/>
          </p:nvPr>
        </p:nvSpPr>
        <p:spPr/>
        <p:txBody>
          <a:bodyPr/>
          <a:lstStyle/>
          <a:p>
            <a:pPr marL="0" indent="0">
              <a:buNone/>
            </a:pPr>
            <a:r>
              <a:rPr lang="en-US" dirty="0"/>
              <a:t>Two trains 100 miles apart are flying toward each other. One is going 75 mph, the other is going 25 mph. A bird flies back and forth between them at 150 mph. How far does the bird travel before they collide?</a:t>
            </a:r>
          </a:p>
        </p:txBody>
      </p:sp>
    </p:spTree>
    <p:extLst>
      <p:ext uri="{BB962C8B-B14F-4D97-AF65-F5344CB8AC3E}">
        <p14:creationId xmlns:p14="http://schemas.microsoft.com/office/powerpoint/2010/main" val="296348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a:t>y(0) </a:t>
            </a:r>
            <a:r>
              <a:rPr lang="en-US" dirty="0">
                <a:latin typeface="Times New Roman"/>
                <a:cs typeface="Times New Roman"/>
              </a:rPr>
              <a:t>− </a:t>
            </a:r>
            <a:r>
              <a:rPr lang="en-US" dirty="0"/>
              <a:t>x(0) = 100</a:t>
            </a:r>
          </a:p>
          <a:p>
            <a:pPr marL="0" indent="0">
              <a:buNone/>
            </a:pPr>
            <a:r>
              <a:rPr lang="en-US" dirty="0"/>
              <a:t>Until(0, y(t) = x(t), x’(t) = 25)</a:t>
            </a:r>
          </a:p>
          <a:p>
            <a:pPr marL="0" indent="0">
              <a:buNone/>
            </a:pPr>
            <a:r>
              <a:rPr lang="en-US" dirty="0"/>
              <a:t>Until(0, y(t) = x(t), y’(t) = </a:t>
            </a:r>
            <a:r>
              <a:rPr lang="en-US" dirty="0">
                <a:latin typeface="Times New Roman"/>
                <a:cs typeface="Times New Roman"/>
              </a:rPr>
              <a:t>−</a:t>
            </a:r>
            <a:r>
              <a:rPr lang="en-US" dirty="0"/>
              <a:t>75).</a:t>
            </a:r>
          </a:p>
          <a:p>
            <a:pPr marL="0" indent="0">
              <a:buNone/>
            </a:pPr>
            <a:r>
              <a:rPr lang="en-US" dirty="0"/>
              <a:t>C = min(t | t &gt; 0 </a:t>
            </a:r>
            <a:r>
              <a:rPr lang="en-US" dirty="0">
                <a:latin typeface="Times New Roman"/>
                <a:cs typeface="Times New Roman"/>
              </a:rPr>
              <a:t>˄ </a:t>
            </a:r>
            <a:r>
              <a:rPr lang="en-US" dirty="0"/>
              <a:t>y(t) = x(t))</a:t>
            </a:r>
          </a:p>
          <a:p>
            <a:pPr marL="0" indent="0">
              <a:buNone/>
            </a:pPr>
            <a:r>
              <a:rPr lang="en-US" dirty="0"/>
              <a:t>z(0) = x(0)</a:t>
            </a:r>
          </a:p>
          <a:p>
            <a:pPr marL="0" indent="0">
              <a:buNone/>
            </a:pPr>
            <a:r>
              <a:rPr lang="en-US" dirty="0">
                <a:latin typeface="Cambria Math"/>
                <a:ea typeface="Cambria Math"/>
              </a:rPr>
              <a:t>∀</a:t>
            </a:r>
            <a:r>
              <a:rPr lang="en-US" sz="4000" baseline="-25000" dirty="0"/>
              <a:t>t</a:t>
            </a:r>
            <a:r>
              <a:rPr lang="en-US" dirty="0"/>
              <a:t> 0 &lt; t &lt; C </a:t>
            </a:r>
            <a:r>
              <a:rPr lang="en-US" dirty="0">
                <a:latin typeface="Times New Roman"/>
                <a:cs typeface="Times New Roman"/>
              </a:rPr>
              <a:t>˄ </a:t>
            </a:r>
            <a:r>
              <a:rPr lang="en-US" dirty="0"/>
              <a:t>z</a:t>
            </a:r>
            <a:r>
              <a:rPr lang="en-US" dirty="0">
                <a:latin typeface="Times New Roman"/>
                <a:cs typeface="Times New Roman"/>
              </a:rPr>
              <a:t>(t) = </a:t>
            </a:r>
            <a:r>
              <a:rPr lang="en-US" dirty="0"/>
              <a:t>x(t) </a:t>
            </a:r>
            <a:r>
              <a:rPr lang="en-US" dirty="0">
                <a:latin typeface="Cambria Math"/>
                <a:ea typeface="Cambria Math"/>
              </a:rPr>
              <a:t>⇒ </a:t>
            </a:r>
            <a:endParaRPr lang="en-US" dirty="0"/>
          </a:p>
          <a:p>
            <a:pPr marL="0" indent="0">
              <a:buNone/>
            </a:pPr>
            <a:r>
              <a:rPr lang="en-US" dirty="0"/>
              <a:t>          Until(</a:t>
            </a:r>
            <a:r>
              <a:rPr lang="en-US" dirty="0" err="1"/>
              <a:t>t,z</a:t>
            </a:r>
            <a:r>
              <a:rPr lang="en-US" dirty="0"/>
              <a:t>(s)=y(s),z’(s)=150 </a:t>
            </a:r>
            <a:r>
              <a:rPr lang="en-US" dirty="0">
                <a:latin typeface="Cambria Math"/>
                <a:ea typeface="Cambria Math"/>
              </a:rPr>
              <a:t>∙ </a:t>
            </a:r>
            <a:r>
              <a:rPr lang="en-US" dirty="0">
                <a:ea typeface="Cambria Math"/>
                <a:cs typeface="Arial" panose="020B0604020202020204" pitchFamily="34" charset="0"/>
              </a:rPr>
              <a:t>Sg(y(t)</a:t>
            </a:r>
            <a:r>
              <a:rPr lang="en-US" dirty="0">
                <a:latin typeface="Times New Roman"/>
                <a:cs typeface="Times New Roman"/>
              </a:rPr>
              <a:t> − </a:t>
            </a:r>
            <a:r>
              <a:rPr lang="en-US" dirty="0"/>
              <a:t>x(t)) </a:t>
            </a:r>
          </a:p>
          <a:p>
            <a:pPr marL="0" indent="0">
              <a:buNone/>
            </a:pPr>
            <a:r>
              <a:rPr lang="en-US" dirty="0">
                <a:latin typeface="Cambria Math"/>
                <a:ea typeface="Cambria Math"/>
              </a:rPr>
              <a:t>∀</a:t>
            </a:r>
            <a:r>
              <a:rPr lang="en-US" sz="4000" baseline="-25000" dirty="0"/>
              <a:t>t</a:t>
            </a:r>
            <a:r>
              <a:rPr lang="en-US" dirty="0"/>
              <a:t> 0 &lt; t &lt; C </a:t>
            </a:r>
            <a:r>
              <a:rPr lang="en-US" dirty="0">
                <a:latin typeface="Times New Roman"/>
                <a:cs typeface="Times New Roman"/>
              </a:rPr>
              <a:t>˄ </a:t>
            </a:r>
            <a:r>
              <a:rPr lang="en-US" dirty="0"/>
              <a:t>z</a:t>
            </a:r>
            <a:r>
              <a:rPr lang="en-US" dirty="0">
                <a:latin typeface="Times New Roman"/>
                <a:cs typeface="Times New Roman"/>
              </a:rPr>
              <a:t>(t) = </a:t>
            </a:r>
            <a:r>
              <a:rPr lang="en-US" dirty="0"/>
              <a:t>y(t) </a:t>
            </a:r>
            <a:r>
              <a:rPr lang="en-US" dirty="0">
                <a:latin typeface="Cambria Math"/>
                <a:ea typeface="Cambria Math"/>
              </a:rPr>
              <a:t>⇒ </a:t>
            </a:r>
            <a:endParaRPr lang="en-US" dirty="0"/>
          </a:p>
          <a:p>
            <a:pPr marL="0" indent="0">
              <a:buNone/>
            </a:pPr>
            <a:r>
              <a:rPr lang="en-US" dirty="0"/>
              <a:t>          Until(</a:t>
            </a:r>
            <a:r>
              <a:rPr lang="en-US" dirty="0" err="1"/>
              <a:t>t,z</a:t>
            </a:r>
            <a:r>
              <a:rPr lang="en-US" dirty="0"/>
              <a:t>(s)=x(s),z’(s)=150 </a:t>
            </a:r>
            <a:r>
              <a:rPr lang="en-US" dirty="0">
                <a:latin typeface="Cambria Math"/>
                <a:ea typeface="Cambria Math"/>
              </a:rPr>
              <a:t>∙ </a:t>
            </a:r>
            <a:r>
              <a:rPr lang="en-US" dirty="0">
                <a:ea typeface="Cambria Math"/>
                <a:cs typeface="Arial" panose="020B0604020202020204" pitchFamily="34" charset="0"/>
              </a:rPr>
              <a:t>Sg(x(t)</a:t>
            </a:r>
            <a:r>
              <a:rPr lang="en-US" dirty="0">
                <a:latin typeface="Times New Roman"/>
                <a:cs typeface="Times New Roman"/>
              </a:rPr>
              <a:t> − </a:t>
            </a:r>
            <a:r>
              <a:rPr lang="en-US" dirty="0"/>
              <a:t>y(t)) </a:t>
            </a:r>
            <a:endParaRPr lang="en-US" dirty="0">
              <a:cs typeface="Arial" panose="020B0604020202020204" pitchFamily="34" charset="0"/>
            </a:endParaRPr>
          </a:p>
          <a:p>
            <a:pPr marL="0" indent="0">
              <a:buNone/>
            </a:pPr>
            <a:r>
              <a:rPr lang="en-US" dirty="0">
                <a:cs typeface="Arial" panose="020B0604020202020204" pitchFamily="34" charset="0"/>
              </a:rPr>
              <a:t>Evaluate: </a:t>
            </a:r>
            <a:r>
              <a:rPr lang="en-US" dirty="0" err="1">
                <a:cs typeface="Arial" panose="020B0604020202020204" pitchFamily="34" charset="0"/>
              </a:rPr>
              <a:t>arclength</a:t>
            </a:r>
            <a:r>
              <a:rPr lang="en-US" dirty="0">
                <a:cs typeface="Arial" panose="020B0604020202020204" pitchFamily="34" charset="0"/>
              </a:rPr>
              <a:t>(z,0,C)</a:t>
            </a:r>
          </a:p>
        </p:txBody>
      </p:sp>
    </p:spTree>
    <p:extLst>
      <p:ext uri="{BB962C8B-B14F-4D97-AF65-F5344CB8AC3E}">
        <p14:creationId xmlns:p14="http://schemas.microsoft.com/office/powerpoint/2010/main" val="171858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a:t>
            </a:r>
          </a:p>
        </p:txBody>
      </p:sp>
      <p:sp>
        <p:nvSpPr>
          <p:cNvPr id="3" name="Content Placeholder 2"/>
          <p:cNvSpPr>
            <a:spLocks noGrp="1"/>
          </p:cNvSpPr>
          <p:nvPr>
            <p:ph idx="1"/>
          </p:nvPr>
        </p:nvSpPr>
        <p:spPr/>
        <p:txBody>
          <a:bodyPr/>
          <a:lstStyle/>
          <a:p>
            <a:pPr marL="0" indent="0">
              <a:buNone/>
            </a:pPr>
            <a:r>
              <a:rPr lang="en-US" dirty="0"/>
              <a:t>Can we </a:t>
            </a:r>
          </a:p>
          <a:p>
            <a:r>
              <a:rPr lang="en-US" dirty="0"/>
              <a:t>Represent physics ― principles, measurements, observations, experiments ―in a formal language?</a:t>
            </a:r>
          </a:p>
          <a:p>
            <a:r>
              <a:rPr lang="en-US" dirty="0"/>
              <a:t>Characterize [some] physical argumentation, from principles to observables, in some formal theory of reasoning?</a:t>
            </a:r>
          </a:p>
          <a:p>
            <a:r>
              <a:rPr lang="en-US" dirty="0"/>
              <a:t>Implement verification technology?</a:t>
            </a:r>
          </a:p>
        </p:txBody>
      </p:sp>
    </p:spTree>
    <p:extLst>
      <p:ext uri="{BB962C8B-B14F-4D97-AF65-F5344CB8AC3E}">
        <p14:creationId xmlns:p14="http://schemas.microsoft.com/office/powerpoint/2010/main" val="3547488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value</a:t>
            </a:r>
          </a:p>
        </p:txBody>
      </p:sp>
      <p:sp>
        <p:nvSpPr>
          <p:cNvPr id="3" name="Content Placeholder 2"/>
          <p:cNvSpPr>
            <a:spLocks noGrp="1"/>
          </p:cNvSpPr>
          <p:nvPr>
            <p:ph idx="1"/>
          </p:nvPr>
        </p:nvSpPr>
        <p:spPr/>
        <p:txBody>
          <a:bodyPr>
            <a:normAutofit/>
          </a:bodyPr>
          <a:lstStyle/>
          <a:p>
            <a:r>
              <a:rPr lang="en-US" dirty="0"/>
              <a:t>Philosophical understanding of the nature of physics. We’ll come back to this.</a:t>
            </a:r>
          </a:p>
          <a:p>
            <a:r>
              <a:rPr lang="en-US" dirty="0"/>
              <a:t>More powerful reasoning about physical systems: Beyond simulation</a:t>
            </a:r>
          </a:p>
          <a:p>
            <a:r>
              <a:rPr lang="en-US" dirty="0"/>
              <a:t>Verification of software controlling physical systems (airplanes, robots, nuclear reactors)</a:t>
            </a:r>
          </a:p>
          <a:p>
            <a:r>
              <a:rPr lang="en-US" dirty="0"/>
              <a:t>Step toward the super-AI-scientist, who will understand all of science.</a:t>
            </a:r>
          </a:p>
        </p:txBody>
      </p:sp>
    </p:spTree>
    <p:extLst>
      <p:ext uri="{BB962C8B-B14F-4D97-AF65-F5344CB8AC3E}">
        <p14:creationId xmlns:p14="http://schemas.microsoft.com/office/powerpoint/2010/main" val="234636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Bayesian/MDL formulation </a:t>
            </a:r>
            <a:br>
              <a:rPr lang="en-US" dirty="0"/>
            </a:br>
            <a:r>
              <a:rPr lang="en-US" dirty="0"/>
              <a:t>(as framework and foil)</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Space of scientific theories </a:t>
            </a:r>
            <a:r>
              <a:rPr lang="el-GR" dirty="0">
                <a:latin typeface="Cambria Math"/>
                <a:ea typeface="Cambria Math"/>
              </a:rPr>
              <a:t>Φ</a:t>
            </a:r>
            <a:r>
              <a:rPr lang="en-US" dirty="0"/>
              <a:t>.</a:t>
            </a:r>
          </a:p>
          <a:p>
            <a:pPr marL="0" indent="0">
              <a:buNone/>
            </a:pPr>
            <a:r>
              <a:rPr lang="en-US" dirty="0"/>
              <a:t>Experiments/observations E.</a:t>
            </a:r>
          </a:p>
          <a:p>
            <a:pPr marL="0" indent="0">
              <a:buNone/>
            </a:pPr>
            <a:r>
              <a:rPr lang="en-US" dirty="0"/>
              <a:t>Outcomes D</a:t>
            </a:r>
            <a:r>
              <a:rPr lang="en-US" baseline="-25000" dirty="0"/>
              <a:t>E</a:t>
            </a:r>
          </a:p>
          <a:p>
            <a:pPr marL="0" indent="0" algn="ctr">
              <a:buNone/>
            </a:pPr>
            <a:r>
              <a:rPr lang="en-US" dirty="0" err="1"/>
              <a:t>argmax</a:t>
            </a:r>
            <a:r>
              <a:rPr lang="en-US" baseline="-25000" dirty="0" err="1"/>
              <a:t>H</a:t>
            </a:r>
            <a:r>
              <a:rPr lang="el-GR" baseline="-25000" dirty="0">
                <a:latin typeface="Cambria Math"/>
                <a:ea typeface="Cambria Math"/>
              </a:rPr>
              <a:t>∈Φ</a:t>
            </a:r>
            <a:r>
              <a:rPr lang="en-US" baseline="-25000" dirty="0">
                <a:latin typeface="Cambria Math"/>
                <a:ea typeface="Cambria Math"/>
              </a:rPr>
              <a:t> </a:t>
            </a:r>
            <a:r>
              <a:rPr lang="en-US" dirty="0"/>
              <a:t>P(H|D</a:t>
            </a:r>
            <a:r>
              <a:rPr lang="en-US" baseline="-25000" dirty="0"/>
              <a:t> E </a:t>
            </a:r>
            <a:r>
              <a:rPr lang="en-US" dirty="0"/>
              <a:t>)</a:t>
            </a:r>
            <a:r>
              <a:rPr lang="en-US" baseline="-25000" dirty="0">
                <a:latin typeface="Cambria Math"/>
                <a:ea typeface="Cambria Math"/>
              </a:rPr>
              <a:t>  =</a:t>
            </a:r>
          </a:p>
          <a:p>
            <a:pPr marL="0" indent="0" algn="ctr">
              <a:buNone/>
            </a:pPr>
            <a:r>
              <a:rPr lang="en-US" dirty="0" err="1"/>
              <a:t>argmax</a:t>
            </a:r>
            <a:r>
              <a:rPr lang="en-US" baseline="-25000" dirty="0" err="1"/>
              <a:t>H</a:t>
            </a:r>
            <a:r>
              <a:rPr lang="el-GR" baseline="-25000" dirty="0">
                <a:latin typeface="Cambria Math"/>
                <a:ea typeface="Cambria Math"/>
              </a:rPr>
              <a:t>∈Φ</a:t>
            </a:r>
            <a:r>
              <a:rPr lang="en-US" baseline="-25000" dirty="0">
                <a:latin typeface="Cambria Math"/>
                <a:ea typeface="Cambria Math"/>
              </a:rPr>
              <a:t>  </a:t>
            </a:r>
            <a:r>
              <a:rPr lang="en-US" dirty="0"/>
              <a:t>P(D</a:t>
            </a:r>
            <a:r>
              <a:rPr lang="en-US" baseline="-25000" dirty="0"/>
              <a:t> E </a:t>
            </a:r>
            <a:r>
              <a:rPr lang="en-US" dirty="0"/>
              <a:t>|H) </a:t>
            </a:r>
            <a:r>
              <a:rPr lang="en-US" dirty="0">
                <a:latin typeface="Cambria Math"/>
                <a:ea typeface="Cambria Math"/>
              </a:rPr>
              <a:t>∙ </a:t>
            </a:r>
            <a:r>
              <a:rPr lang="en-US" dirty="0"/>
              <a:t>P(H)</a:t>
            </a:r>
          </a:p>
          <a:p>
            <a:pPr marL="0" indent="0" algn="ctr">
              <a:buNone/>
            </a:pPr>
            <a:r>
              <a:rPr lang="en-US" dirty="0"/>
              <a:t>P(H) </a:t>
            </a:r>
            <a:r>
              <a:rPr lang="en-US" dirty="0">
                <a:latin typeface="Cambria Math"/>
                <a:ea typeface="Cambria Math"/>
              </a:rPr>
              <a:t>∝ </a:t>
            </a:r>
            <a:r>
              <a:rPr lang="en-US" dirty="0"/>
              <a:t> 2</a:t>
            </a:r>
            <a:r>
              <a:rPr lang="en-US" baseline="30000" dirty="0">
                <a:latin typeface="Times New Roman"/>
                <a:cs typeface="Times New Roman"/>
              </a:rPr>
              <a:t>−</a:t>
            </a:r>
            <a:r>
              <a:rPr lang="en-US" baseline="30000" dirty="0"/>
              <a:t>|H|</a:t>
            </a:r>
            <a:r>
              <a:rPr lang="en-US" dirty="0"/>
              <a:t> (say). </a:t>
            </a:r>
          </a:p>
          <a:p>
            <a:pPr marL="0" indent="0">
              <a:buNone/>
            </a:pPr>
            <a:r>
              <a:rPr lang="en-US" i="1" dirty="0"/>
              <a:t>In what language can one express all possible theories in </a:t>
            </a:r>
            <a:r>
              <a:rPr lang="el-GR" dirty="0">
                <a:latin typeface="Cambria Math"/>
                <a:ea typeface="Cambria Math"/>
              </a:rPr>
              <a:t>Φ</a:t>
            </a:r>
            <a:r>
              <a:rPr lang="en-US" dirty="0">
                <a:latin typeface="Cambria Math"/>
                <a:ea typeface="Cambria Math"/>
              </a:rPr>
              <a:t>,  </a:t>
            </a:r>
            <a:r>
              <a:rPr lang="en-US" i="1" dirty="0"/>
              <a:t>and all possible experiments </a:t>
            </a:r>
            <a:r>
              <a:rPr lang="en-US" dirty="0"/>
              <a:t>E?</a:t>
            </a:r>
          </a:p>
          <a:p>
            <a:pPr marL="0" indent="0">
              <a:buNone/>
            </a:pPr>
            <a:r>
              <a:rPr lang="en-US" i="1" dirty="0"/>
              <a:t>Is there a theory-neutral language of experiments</a:t>
            </a:r>
            <a:r>
              <a:rPr lang="en-US" dirty="0"/>
              <a:t>?</a:t>
            </a:r>
          </a:p>
        </p:txBody>
      </p:sp>
    </p:spTree>
    <p:extLst>
      <p:ext uri="{BB962C8B-B14F-4D97-AF65-F5344CB8AC3E}">
        <p14:creationId xmlns:p14="http://schemas.microsoft.com/office/powerpoint/2010/main" val="371667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Straw man: Tee-shirt model of physics</a:t>
            </a:r>
          </a:p>
        </p:txBody>
      </p:sp>
      <p:sp>
        <p:nvSpPr>
          <p:cNvPr id="8" name="Content Placeholder 7"/>
          <p:cNvSpPr>
            <a:spLocks noGrp="1"/>
          </p:cNvSpPr>
          <p:nvPr>
            <p:ph idx="1"/>
          </p:nvPr>
        </p:nvSpPr>
        <p:spPr>
          <a:xfrm>
            <a:off x="457200" y="1143000"/>
            <a:ext cx="8229600" cy="4525963"/>
          </a:xfrm>
        </p:spPr>
        <p:txBody>
          <a:bodyPr/>
          <a:lstStyle/>
          <a:p>
            <a:pPr marL="0" indent="0">
              <a:buNone/>
            </a:pPr>
            <a:r>
              <a:rPr lang="en-US" dirty="0"/>
              <a:t>We encode the 100 top equations of physics into Coq/Isabelle. And then we’re pretty much done.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000" r="2728" b="41273"/>
          <a:stretch/>
        </p:blipFill>
        <p:spPr>
          <a:xfrm>
            <a:off x="838200" y="2514600"/>
            <a:ext cx="7527198" cy="4080164"/>
          </a:xfrm>
          <a:prstGeom prst="rect">
            <a:avLst/>
          </a:prstGeom>
        </p:spPr>
      </p:pic>
    </p:spTree>
    <p:extLst>
      <p:ext uri="{BB962C8B-B14F-4D97-AF65-F5344CB8AC3E}">
        <p14:creationId xmlns:p14="http://schemas.microsoft.com/office/powerpoint/2010/main" val="3003535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4F374-9B48-4B49-9478-6E543920EBCC}"/>
              </a:ext>
            </a:extLst>
          </p:cNvPr>
          <p:cNvSpPr>
            <a:spLocks noGrp="1"/>
          </p:cNvSpPr>
          <p:nvPr>
            <p:ph type="title"/>
          </p:nvPr>
        </p:nvSpPr>
        <p:spPr/>
        <p:txBody>
          <a:bodyPr/>
          <a:lstStyle/>
          <a:p>
            <a:r>
              <a:rPr lang="en-US" dirty="0"/>
              <a:t>Tee shirt model</a:t>
            </a:r>
          </a:p>
        </p:txBody>
      </p:sp>
      <p:sp>
        <p:nvSpPr>
          <p:cNvPr id="3" name="Content Placeholder 2">
            <a:extLst>
              <a:ext uri="{FF2B5EF4-FFF2-40B4-BE49-F238E27FC236}">
                <a16:creationId xmlns:a16="http://schemas.microsoft.com/office/drawing/2014/main" xmlns="" id="{53EDADCD-B480-47C5-99DB-2D5FEDC03C4C}"/>
              </a:ext>
            </a:extLst>
          </p:cNvPr>
          <p:cNvSpPr>
            <a:spLocks noGrp="1"/>
          </p:cNvSpPr>
          <p:nvPr>
            <p:ph idx="1"/>
          </p:nvPr>
        </p:nvSpPr>
        <p:spPr/>
        <p:txBody>
          <a:bodyPr/>
          <a:lstStyle/>
          <a:p>
            <a:r>
              <a:rPr lang="en-US" dirty="0"/>
              <a:t>In math, all you need is ZFC + definitions.</a:t>
            </a:r>
          </a:p>
          <a:p>
            <a:r>
              <a:rPr lang="en-US" dirty="0"/>
              <a:t>Doesn’t work at all for the other sciences (Chemistry, Biology, Cognitive Science, Social Sciences)</a:t>
            </a:r>
          </a:p>
          <a:p>
            <a:r>
              <a:rPr lang="en-US" dirty="0"/>
              <a:t>Physics is a borderline case.</a:t>
            </a:r>
          </a:p>
          <a:p>
            <a:pPr marL="0" indent="0">
              <a:buNone/>
            </a:pPr>
            <a:endParaRPr lang="en-US" dirty="0"/>
          </a:p>
        </p:txBody>
      </p:sp>
    </p:spTree>
    <p:extLst>
      <p:ext uri="{BB962C8B-B14F-4D97-AF65-F5344CB8AC3E}">
        <p14:creationId xmlns:p14="http://schemas.microsoft.com/office/powerpoint/2010/main" val="1038554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752600"/>
          </a:xfrm>
        </p:spPr>
        <p:txBody>
          <a:bodyPr>
            <a:normAutofit fontScale="90000"/>
          </a:bodyPr>
          <a:lstStyle/>
          <a:p>
            <a:r>
              <a:rPr lang="en-US" dirty="0"/>
              <a:t>The equations themselves are more complicated than on the tee-shirt</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2057400"/>
                <a:ext cx="8229600" cy="4144963"/>
              </a:xfrm>
            </p:spPr>
            <p:txBody>
              <a:bodyPr>
                <a:normAutofit fontScale="92500" lnSpcReduction="10000"/>
              </a:bodyPr>
              <a:lstStyle/>
              <a:p>
                <a:pPr marL="0" indent="0">
                  <a:buNone/>
                </a:pPr>
                <a:r>
                  <a:rPr lang="en-US" dirty="0"/>
                  <a:t>Tee shirt version of Newtonian gravity</a:t>
                </a:r>
              </a:p>
              <a:p>
                <a:pPr marL="0" indent="0" algn="ctr">
                  <a:buNone/>
                </a:pPr>
                <a14:m>
                  <m:oMath xmlns:m="http://schemas.openxmlformats.org/officeDocument/2006/math">
                    <m:r>
                      <a:rPr lang="en-US" b="0" i="1" smtClean="0">
                        <a:latin typeface="Cambria Math"/>
                      </a:rPr>
                      <m:t>𝑚</m:t>
                    </m:r>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b="0" i="1" smtClean="0">
                            <a:latin typeface="Cambria Math"/>
                          </a:rPr>
                          <m:t>𝑥</m:t>
                        </m:r>
                      </m:num>
                      <m:den>
                        <m:r>
                          <a:rPr lang="en-US" i="1">
                            <a:latin typeface="Cambria Math"/>
                          </a:rPr>
                          <m:t>𝑑</m:t>
                        </m:r>
                        <m:sSup>
                          <m:sSupPr>
                            <m:ctrlPr>
                              <a:rPr lang="en-US" i="1">
                                <a:latin typeface="Cambria Math"/>
                              </a:rPr>
                            </m:ctrlPr>
                          </m:sSupPr>
                          <m:e>
                            <m:r>
                              <a:rPr lang="en-US" i="1">
                                <a:latin typeface="Cambria Math"/>
                              </a:rPr>
                              <m:t>𝑡</m:t>
                            </m:r>
                          </m:e>
                          <m:sup>
                            <m:r>
                              <a:rPr lang="en-US" i="1">
                                <a:latin typeface="Cambria Math"/>
                              </a:rPr>
                              <m:t>2</m:t>
                            </m:r>
                          </m:sup>
                        </m:sSup>
                      </m:den>
                    </m:f>
                  </m:oMath>
                </a14:m>
                <a:r>
                  <a:rPr lang="en-US" dirty="0"/>
                  <a:t> = </a:t>
                </a:r>
                <a14:m>
                  <m:oMath xmlns:m="http://schemas.openxmlformats.org/officeDocument/2006/math">
                    <m:r>
                      <a:rPr lang="en-US" b="0" i="1" smtClean="0">
                        <a:latin typeface="Cambria Math"/>
                      </a:rPr>
                      <m:t>𝐹</m:t>
                    </m:r>
                  </m:oMath>
                </a14:m>
                <a:r>
                  <a:rPr lang="en-US" dirty="0"/>
                  <a:t>.     </a:t>
                </a:r>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𝐺</m:t>
                    </m:r>
                    <m:sSub>
                      <m:sSubPr>
                        <m:ctrlPr>
                          <a:rPr lang="en-US" b="0" i="1" smtClean="0">
                            <a:latin typeface="Cambria Math"/>
                          </a:rPr>
                        </m:ctrlPr>
                      </m:sSubPr>
                      <m:e>
                        <m:r>
                          <a:rPr lang="en-US" b="0" i="1" smtClean="0">
                            <a:latin typeface="Cambria Math"/>
                          </a:rPr>
                          <m:t>𝑚</m:t>
                        </m:r>
                      </m:e>
                      <m:sub>
                        <m:r>
                          <a:rPr lang="en-US" b="0" i="1" smtClean="0">
                            <a:latin typeface="Cambria Math"/>
                          </a:rPr>
                          <m:t>𝑖</m:t>
                        </m:r>
                      </m:sub>
                    </m:sSub>
                    <m:sSub>
                      <m:sSubPr>
                        <m:ctrlPr>
                          <a:rPr lang="en-US" b="0" i="1" smtClean="0">
                            <a:latin typeface="Cambria Math"/>
                          </a:rPr>
                        </m:ctrlPr>
                      </m:sSubPr>
                      <m:e>
                        <m:r>
                          <a:rPr lang="en-US" b="0" i="1" smtClean="0">
                            <a:latin typeface="Cambria Math"/>
                          </a:rPr>
                          <m:t>𝑚</m:t>
                        </m:r>
                      </m:e>
                      <m:sub>
                        <m:r>
                          <a:rPr lang="en-US" b="0" i="1" smtClean="0">
                            <a:latin typeface="Cambria Math"/>
                          </a:rPr>
                          <m:t>𝑗</m:t>
                        </m:r>
                      </m:sub>
                    </m:sSub>
                    <m:r>
                      <a:rPr lang="en-US" b="0" i="1" smtClean="0">
                        <a:latin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2</m:t>
                        </m:r>
                      </m:sup>
                    </m:sSup>
                    <m:r>
                      <a:rPr lang="en-US" b="0" i="1" smtClean="0">
                        <a:latin typeface="Cambria Math"/>
                      </a:rPr>
                      <m:t> </m:t>
                    </m:r>
                  </m:oMath>
                </a14:m>
                <a:endParaRPr lang="en-US" dirty="0"/>
              </a:p>
              <a:p>
                <a:pPr marL="0" indent="0">
                  <a:buNone/>
                </a:pPr>
                <a:r>
                  <a:rPr lang="en-US" dirty="0">
                    <a:latin typeface="+mj-lt"/>
                  </a:rPr>
                  <a:t>Actually, for point objects</a:t>
                </a: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𝑖</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 →</m:t>
                          </m:r>
                          <m:acc>
                            <m:accPr>
                              <m:chr m:val="⃗"/>
                              <m:ctrlPr>
                                <a:rPr lang="en-US" i="1" smtClean="0">
                                  <a:latin typeface="Cambria Math"/>
                                </a:rPr>
                              </m:ctrlPr>
                            </m:accPr>
                            <m:e>
                              <m:r>
                                <a:rPr lang="en-US" b="0" i="1" smtClean="0">
                                  <a:latin typeface="Cambria Math"/>
                                </a:rPr>
                                <m:t>𝐹</m:t>
                              </m:r>
                            </m:e>
                          </m:acc>
                        </m:e>
                        <m:sub>
                          <m:r>
                            <a:rPr lang="en-US" b="0" i="1" smtClean="0">
                              <a:latin typeface="Cambria Math"/>
                            </a:rPr>
                            <m:t>𝑗</m:t>
                          </m:r>
                          <m:r>
                            <a:rPr lang="en-US" b="0" i="1" smtClean="0">
                              <a:latin typeface="Cambria Math"/>
                            </a:rPr>
                            <m:t>,</m:t>
                          </m:r>
                          <m:r>
                            <a:rPr lang="en-US" b="0" i="1" smtClean="0">
                              <a:latin typeface="Cambria Math"/>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a:rPr>
                        <m:t>𝐺</m:t>
                      </m:r>
                      <m:sSub>
                        <m:sSubPr>
                          <m:ctrlPr>
                            <a:rPr lang="en-US" i="1" smtClean="0">
                              <a:latin typeface="Cambria Math"/>
                            </a:rPr>
                          </m:ctrlPr>
                        </m:sSubPr>
                        <m:e>
                          <m:r>
                            <a:rPr lang="en-US" b="0" i="1" smtClean="0">
                              <a:latin typeface="Cambria Math"/>
                            </a:rPr>
                            <m:t>𝑚</m:t>
                          </m:r>
                        </m:e>
                        <m:sub>
                          <m:r>
                            <a:rPr lang="en-US" b="0" i="1" smtClean="0">
                              <a:latin typeface="Cambria Math"/>
                            </a:rPr>
                            <m:t>𝑖</m:t>
                          </m:r>
                        </m:sub>
                      </m:sSub>
                      <m:sSub>
                        <m:sSubPr>
                          <m:ctrlPr>
                            <a:rPr lang="en-US" i="1" smtClean="0">
                              <a:latin typeface="Cambria Math"/>
                            </a:rPr>
                          </m:ctrlPr>
                        </m:sSubPr>
                        <m:e>
                          <m:r>
                            <a:rPr lang="en-US" i="1">
                              <a:latin typeface="Cambria Math"/>
                            </a:rPr>
                            <m:t>𝑚</m:t>
                          </m:r>
                        </m:e>
                        <m:sub>
                          <m:r>
                            <a:rPr lang="en-US" i="1">
                              <a:latin typeface="Cambria Math"/>
                            </a:rPr>
                            <m:t>𝑗</m:t>
                          </m:r>
                        </m:sub>
                      </m:sSub>
                      <m:f>
                        <m:fPr>
                          <m:ctrlPr>
                            <a:rPr lang="en-US" i="1">
                              <a:latin typeface="Cambria Math"/>
                            </a:rPr>
                          </m:ctrlPr>
                        </m:fPr>
                        <m:num>
                          <m:sSub>
                            <m:sSubPr>
                              <m:ctrlPr>
                                <a:rPr lang="en-US" i="1" smtClean="0">
                                  <a:latin typeface="Cambria Math"/>
                                </a:rPr>
                              </m:ctrlPr>
                            </m:sSubPr>
                            <m:e>
                              <m:r>
                                <a:rPr lang="en-US" i="1" smtClean="0">
                                  <a:latin typeface="Cambria Math"/>
                                  <a:ea typeface="Cambria Math"/>
                                </a:rPr>
                                <m:t>𝜃</m:t>
                              </m:r>
                              <m:r>
                                <a:rPr lang="en-US" b="0" i="1" smtClean="0">
                                  <a:latin typeface="Cambria Math"/>
                                  <a:ea typeface="Cambria Math"/>
                                </a:rPr>
                                <m:t>(</m:t>
                              </m:r>
                              <m:acc>
                                <m:accPr>
                                  <m:chr m:val="⃗"/>
                                  <m:ctrlPr>
                                    <a:rPr lang="en-US" i="1" smtClean="0">
                                      <a:latin typeface="Cambria Math"/>
                                    </a:rPr>
                                  </m:ctrlPr>
                                </m:accPr>
                                <m:e>
                                  <m:r>
                                    <a:rPr lang="en-US" b="0" i="1" smtClean="0">
                                      <a:latin typeface="Cambria Math"/>
                                    </a:rPr>
                                    <m:t>𝑥</m:t>
                                  </m:r>
                                </m:e>
                              </m:acc>
                            </m:e>
                            <m:sub>
                              <m:r>
                                <a:rPr lang="en-US" i="1">
                                  <a:latin typeface="Cambria Math"/>
                                </a:rPr>
                                <m:t>𝑗</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i="1">
                                  <a:latin typeface="Cambria Math"/>
                                </a:rPr>
                              </m:ctrlPr>
                            </m:sSubPr>
                            <m:e>
                              <m:acc>
                                <m:accPr>
                                  <m:chr m:val="⃗"/>
                                  <m:ctrlPr>
                                    <a:rPr lang="en-US" i="1" smtClean="0">
                                      <a:latin typeface="Cambria Math"/>
                                    </a:rPr>
                                  </m:ctrlPr>
                                </m:accPr>
                                <m:e>
                                  <m:r>
                                    <a:rPr lang="en-US" b="0" i="1" smtClean="0">
                                      <a:latin typeface="Cambria Math"/>
                                    </a:rPr>
                                    <m:t>𝑥</m:t>
                                  </m:r>
                                </m:e>
                              </m:acc>
                            </m:e>
                            <m:sub>
                              <m:r>
                                <a:rPr lang="en-US" i="1">
                                  <a:latin typeface="Cambria Math"/>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sSup>
                            <m:sSupPr>
                              <m:ctrlPr>
                                <a:rPr lang="en-US" i="1" smtClean="0">
                                  <a:latin typeface="Cambria Math"/>
                                </a:rPr>
                              </m:ctrlPr>
                            </m:sSupPr>
                            <m:e>
                              <m:r>
                                <a:rPr lang="en-US" i="1">
                                  <a:latin typeface="Cambria Math"/>
                                </a:rPr>
                                <m:t>|</m:t>
                              </m:r>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𝑥</m:t>
                                      </m:r>
                                    </m:e>
                                  </m:acc>
                                </m:e>
                                <m:sub>
                                  <m:r>
                                    <a:rPr lang="en-US" b="0" i="1" smtClean="0">
                                      <a:latin typeface="Cambria Math"/>
                                    </a:rPr>
                                    <m:t>𝑗</m:t>
                                  </m:r>
                                </m:sub>
                              </m:sSub>
                              <m:d>
                                <m:dPr>
                                  <m:ctrlPr>
                                    <a:rPr lang="en-US" b="0" i="1" smtClean="0">
                                      <a:latin typeface="Cambria Math"/>
                                    </a:rPr>
                                  </m:ctrlPr>
                                </m:dPr>
                                <m:e>
                                  <m:r>
                                    <a:rPr lang="en-US" b="0" i="1" smtClean="0">
                                      <a:latin typeface="Cambria Math" panose="02040503050406030204" pitchFamily="18" charset="0"/>
                                    </a:rPr>
                                    <m:t>𝑡</m:t>
                                  </m:r>
                                </m:e>
                              </m:d>
                              <m:r>
                                <a:rPr lang="en-US" i="1">
                                  <a:latin typeface="Cambria Math"/>
                                </a:rPr>
                                <m:t>−</m:t>
                              </m:r>
                              <m:sSub>
                                <m:sSubPr>
                                  <m:ctrlPr>
                                    <a:rPr lang="en-US" i="1">
                                      <a:latin typeface="Cambria Math"/>
                                    </a:rPr>
                                  </m:ctrlPr>
                                </m:sSubPr>
                                <m:e>
                                  <m:acc>
                                    <m:accPr>
                                      <m:chr m:val="⃗"/>
                                      <m:ctrlPr>
                                        <a:rPr lang="en-US" i="1" smtClean="0">
                                          <a:latin typeface="Cambria Math"/>
                                        </a:rPr>
                                      </m:ctrlPr>
                                    </m:accPr>
                                    <m:e>
                                      <m:r>
                                        <a:rPr lang="en-US" b="0" i="1" smtClean="0">
                                          <a:latin typeface="Cambria Math"/>
                                        </a:rPr>
                                        <m:t>𝑥</m:t>
                                      </m:r>
                                    </m:e>
                                  </m:acc>
                                </m:e>
                                <m:sub>
                                  <m:r>
                                    <a:rPr lang="en-US" i="1">
                                      <a:latin typeface="Cambria Math"/>
                                    </a:rPr>
                                    <m:t>𝑖</m:t>
                                  </m:r>
                                </m:sub>
                              </m:sSub>
                              <m:d>
                                <m:dPr>
                                  <m:ctrlPr>
                                    <a:rPr lang="en-US" b="0" i="1" smtClean="0">
                                      <a:latin typeface="Cambria Math"/>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e>
                            <m:sup>
                              <m:r>
                                <a:rPr lang="en-US" b="0" i="1" smtClean="0">
                                  <a:latin typeface="Cambria Math"/>
                                </a:rPr>
                                <m:t>2</m:t>
                              </m:r>
                            </m:sup>
                          </m:sSup>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𝑚</m:t>
                          </m:r>
                        </m:e>
                        <m:sub>
                          <m:r>
                            <a:rPr lang="en-US" b="0" i="1" smtClean="0">
                              <a:latin typeface="Cambria Math"/>
                            </a:rPr>
                            <m:t>𝑖</m:t>
                          </m:r>
                        </m:sub>
                      </m:sSub>
                      <m:f>
                        <m:fPr>
                          <m:ctrlPr>
                            <a:rPr lang="en-US" i="1" smtClean="0">
                              <a:latin typeface="Cambria Math"/>
                            </a:rPr>
                          </m:ctrlPr>
                        </m:fPr>
                        <m:num>
                          <m:sSup>
                            <m:sSupPr>
                              <m:ctrlPr>
                                <a:rPr lang="en-US" i="1" smtClean="0">
                                  <a:latin typeface="Cambria Math"/>
                                </a:rPr>
                              </m:ctrlPr>
                            </m:sSupPr>
                            <m:e>
                              <m:r>
                                <a:rPr lang="en-US" b="0" i="1" smtClean="0">
                                  <a:latin typeface="Cambria Math"/>
                                </a:rPr>
                                <m:t>𝑑</m:t>
                              </m:r>
                            </m:e>
                            <m:sup>
                              <m:r>
                                <a:rPr lang="en-US" b="0" i="1" smtClean="0">
                                  <a:latin typeface="Cambria Math"/>
                                </a:rPr>
                                <m:t>2</m:t>
                              </m:r>
                            </m:sup>
                          </m:sSup>
                          <m:sSub>
                            <m:sSubPr>
                              <m:ctrlPr>
                                <a:rPr lang="en-US" i="1" smtClean="0">
                                  <a:latin typeface="Cambria Math"/>
                                </a:rPr>
                              </m:ctrlPr>
                            </m:sSubPr>
                            <m:e>
                              <m:acc>
                                <m:accPr>
                                  <m:chr m:val="⃗"/>
                                  <m:ctrlPr>
                                    <a:rPr lang="en-US" b="0" i="1" smtClean="0">
                                      <a:latin typeface="Cambria Math"/>
                                    </a:rPr>
                                  </m:ctrlPr>
                                </m:accPr>
                                <m:e>
                                  <m:r>
                                    <a:rPr lang="en-US" b="0" i="1" smtClean="0">
                                      <a:latin typeface="Cambria Math"/>
                                    </a:rPr>
                                    <m:t>𝑥</m:t>
                                  </m:r>
                                </m:e>
                              </m:acc>
                            </m:e>
                            <m:sub>
                              <m:r>
                                <a:rPr lang="en-US" b="0" i="1" smtClean="0">
                                  <a:latin typeface="Cambria Math"/>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i="1" smtClean="0">
                              <a:latin typeface="Cambria Math"/>
                            </a:rPr>
                            <m:t>𝑑</m:t>
                          </m:r>
                          <m:sSup>
                            <m:sSupPr>
                              <m:ctrlPr>
                                <a:rPr lang="en-US" i="1" smtClean="0">
                                  <a:latin typeface="Cambria Math"/>
                                </a:rPr>
                              </m:ctrlPr>
                            </m:sSupPr>
                            <m:e>
                              <m:r>
                                <a:rPr lang="en-US" b="0" i="1" smtClean="0">
                                  <a:latin typeface="Cambria Math"/>
                                </a:rPr>
                                <m:t>𝑡</m:t>
                              </m:r>
                            </m:e>
                            <m:sup>
                              <m:r>
                                <a:rPr lang="en-US" b="0" i="1" smtClean="0">
                                  <a:latin typeface="Cambria Math"/>
                                </a:rPr>
                                <m:t>2</m:t>
                              </m:r>
                            </m:sup>
                          </m:sSup>
                        </m:den>
                      </m:f>
                      <m:r>
                        <a:rPr lang="en-US" b="0" i="1" smtClean="0">
                          <a:latin typeface="Cambria Math"/>
                        </a:rPr>
                        <m:t>=</m:t>
                      </m:r>
                      <m:nary>
                        <m:naryPr>
                          <m:chr m:val="∑"/>
                          <m:supHide m:val="on"/>
                          <m:ctrlPr>
                            <a:rPr lang="en-US" b="0" i="1" smtClean="0">
                              <a:latin typeface="Cambria Math"/>
                            </a:rPr>
                          </m:ctrlPr>
                        </m:naryPr>
                        <m:sub>
                          <m:r>
                            <m:rPr>
                              <m:brk m:alnAt="7"/>
                            </m:rPr>
                            <a:rPr lang="en-US" b="0" i="1" smtClean="0">
                              <a:latin typeface="Cambria Math"/>
                            </a:rPr>
                            <m:t>𝑗</m:t>
                          </m:r>
                          <m:r>
                            <a:rPr lang="en-US" b="0" i="1" smtClean="0">
                              <a:latin typeface="Cambria Math"/>
                            </a:rPr>
                            <m:t> ≠</m:t>
                          </m:r>
                          <m:r>
                            <a:rPr lang="en-US" b="0" i="1" smtClean="0">
                              <a:latin typeface="Cambria Math"/>
                              <a:ea typeface="Cambria Math"/>
                            </a:rPr>
                            <m:t>𝑖</m:t>
                          </m:r>
                        </m:sub>
                        <m:sup/>
                        <m:e>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𝐹</m:t>
                                  </m:r>
                                </m:e>
                              </m:acc>
                            </m:e>
                            <m:sub>
                              <m:r>
                                <a:rPr lang="en-US" b="0" i="1" smtClean="0">
                                  <a:latin typeface="Cambria Math"/>
                                </a:rPr>
                                <m:t>𝑗</m:t>
                              </m:r>
                              <m:r>
                                <a:rPr lang="en-US" b="0" i="1" smtClean="0">
                                  <a:latin typeface="Cambria Math"/>
                                </a:rPr>
                                <m:t>,</m:t>
                              </m:r>
                              <m:r>
                                <a:rPr lang="en-US" b="0" i="1" smtClean="0">
                                  <a:latin typeface="Cambria Math"/>
                                </a:rPr>
                                <m:t>𝑖</m:t>
                              </m:r>
                            </m:sub>
                          </m:sSub>
                        </m:e>
                      </m:nary>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2057400"/>
                <a:ext cx="8229600" cy="4144963"/>
              </a:xfrm>
              <a:blipFill rotWithShape="1">
                <a:blip r:embed="rId3"/>
                <a:stretch>
                  <a:fillRect l="-1778" t="-2946"/>
                </a:stretch>
              </a:blipFill>
            </p:spPr>
            <p:txBody>
              <a:bodyPr/>
              <a:lstStyle/>
              <a:p>
                <a:r>
                  <a:rPr lang="en-US">
                    <a:noFill/>
                  </a:rPr>
                  <a:t> </a:t>
                </a:r>
              </a:p>
            </p:txBody>
          </p:sp>
        </mc:Fallback>
      </mc:AlternateContent>
    </p:spTree>
    <p:extLst>
      <p:ext uri="{BB962C8B-B14F-4D97-AF65-F5344CB8AC3E}">
        <p14:creationId xmlns:p14="http://schemas.microsoft.com/office/powerpoint/2010/main" val="426548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Objects: Particle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lgn="ctr">
                  <a:lnSpc>
                    <a:spcPct val="120000"/>
                  </a:lnSpc>
                  <a:buNone/>
                </a:pPr>
                <a:r>
                  <a:rPr lang="en-US" b="0" dirty="0"/>
                  <a:t>Rigid: C</a:t>
                </a:r>
                <a14:m>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𝑗</m:t>
                            </m:r>
                          </m:sub>
                        </m:sSub>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m:t>
                        </m:r>
                        <m:acc>
                          <m:accPr>
                            <m:chr m:val="⃗"/>
                            <m:ctrlPr>
                              <a:rPr lang="en-US" b="0" i="1" smtClean="0">
                                <a:latin typeface="Cambria Math"/>
                                <a:ea typeface="Cambria Math"/>
                              </a:rPr>
                            </m:ctrlPr>
                          </m:accPr>
                          <m:e>
                            <m:r>
                              <a:rPr lang="en-US" b="0" i="1" smtClean="0">
                                <a:latin typeface="Cambria Math"/>
                                <a:ea typeface="Cambria Math"/>
                              </a:rPr>
                              <m:t>𝑥</m:t>
                            </m:r>
                          </m:e>
                        </m:acc>
                      </m:e>
                      <m:sub>
                        <m:r>
                          <a:rPr lang="en-US" b="0" i="1" smtClean="0">
                            <a:latin typeface="Cambria Math"/>
                            <a:ea typeface="Cambria Math"/>
                          </a:rPr>
                          <m:t>𝑖</m:t>
                        </m:r>
                      </m:sub>
                    </m:sSub>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a:ea typeface="Cambria Math"/>
                              </a:rPr>
                              <m:t>𝑥</m:t>
                            </m:r>
                          </m:e>
                        </m:acc>
                      </m:e>
                      <m:sub>
                        <m:r>
                          <a:rPr lang="en-US" b="0" i="1" smtClean="0">
                            <a:latin typeface="Cambria Math"/>
                            <a:ea typeface="Cambria Math"/>
                          </a:rPr>
                          <m:t>𝑗</m:t>
                        </m:r>
                      </m:sub>
                    </m:sSub>
                    <m:d>
                      <m:dPr>
                        <m:ctrlPr>
                          <a:rPr lang="en-US" i="1" smtClean="0">
                            <a:latin typeface="Cambria Math"/>
                            <a:ea typeface="Cambria Math"/>
                          </a:rPr>
                        </m:ctrlPr>
                      </m:dPr>
                      <m:e>
                        <m:r>
                          <a:rPr lang="en-US" i="1">
                            <a:latin typeface="Cambria Math"/>
                            <a:ea typeface="Cambria Math"/>
                          </a:rPr>
                          <m:t>𝑡</m:t>
                        </m:r>
                      </m:e>
                    </m:d>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𝑑</m:t>
                        </m:r>
                      </m:e>
                      <m:sub>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oMath>
                </a14:m>
                <a:r>
                  <a:rPr lang="en-US" b="0" i="1" dirty="0">
                    <a:latin typeface="Cambria Math"/>
                    <a:ea typeface="Cambria Math"/>
                  </a:rPr>
                  <a:t> </a:t>
                </a:r>
              </a:p>
              <a:p>
                <a:pPr marL="0" indent="0">
                  <a:lnSpc>
                    <a:spcPct val="120000"/>
                  </a:lnSpc>
                  <a:buNone/>
                </a:pPr>
                <a:r>
                  <a:rPr lang="en-US" dirty="0"/>
                  <a:t>Elastic:  C</a:t>
                </a:r>
                <a14:m>
                  <m:oMath xmlns:m="http://schemas.openxmlformats.org/officeDocument/2006/math">
                    <m:d>
                      <m:dPr>
                        <m:ctrlPr>
                          <a:rPr lang="en-US" i="1">
                            <a:latin typeface="Cambria Math"/>
                          </a:rPr>
                        </m:ctrlPr>
                      </m:dPr>
                      <m:e>
                        <m:sSub>
                          <m:sSubPr>
                            <m:ctrlPr>
                              <a:rPr lang="en-US" i="1">
                                <a:latin typeface="Cambria Math"/>
                              </a:rPr>
                            </m:ctrlPr>
                          </m:sSubPr>
                          <m:e>
                            <m:r>
                              <a:rPr lang="en-US" i="1">
                                <a:latin typeface="Cambria Math"/>
                              </a:rPr>
                              <m:t>𝑝</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𝑗</m:t>
                            </m:r>
                          </m:sub>
                        </m:sSub>
                      </m:e>
                    </m:d>
                    <m:r>
                      <a:rPr lang="en-US" i="1">
                        <a:latin typeface="Cambria Math"/>
                        <a:ea typeface="Cambria Math"/>
                      </a:rPr>
                      <m:t>→</m:t>
                    </m:r>
                  </m:oMath>
                </a14:m>
                <a:endParaRPr lang="en-US" i="1" dirty="0">
                  <a:latin typeface="Cambria Math"/>
                  <a:ea typeface="Cambria Math"/>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acc>
                            <m:accPr>
                              <m:chr m:val="⃗"/>
                              <m:ctrlPr>
                                <a:rPr lang="en-US" i="1">
                                  <a:latin typeface="Cambria Math"/>
                                  <a:ea typeface="Cambria Math"/>
                                </a:rPr>
                              </m:ctrlPr>
                            </m:accPr>
                            <m:e>
                              <m:r>
                                <a:rPr lang="en-US" i="1">
                                  <a:latin typeface="Cambria Math"/>
                                  <a:ea typeface="Cambria Math"/>
                                </a:rPr>
                                <m:t>𝐹</m:t>
                              </m:r>
                            </m:e>
                          </m:acc>
                        </m:e>
                        <m:sub>
                          <m:r>
                            <a:rPr lang="en-US" b="0" i="1" smtClean="0">
                              <a:latin typeface="Cambria Math" panose="02040503050406030204" pitchFamily="18" charset="0"/>
                              <a:ea typeface="Cambria Math"/>
                            </a:rPr>
                            <m:t>𝑗</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𝑖</m:t>
                          </m:r>
                        </m:sub>
                      </m:sSub>
                      <m:d>
                        <m:dPr>
                          <m:ctrlPr>
                            <a:rPr lang="en-US" i="1">
                              <a:latin typeface="Cambria Math"/>
                              <a:ea typeface="Cambria Math"/>
                            </a:rPr>
                          </m:ctrlPr>
                        </m:dPr>
                        <m:e>
                          <m:r>
                            <a:rPr lang="en-US" i="1">
                              <a:latin typeface="Cambria Math"/>
                              <a:ea typeface="Cambria Math"/>
                            </a:rPr>
                            <m:t>𝑡</m:t>
                          </m:r>
                        </m:e>
                      </m:d>
                      <m:r>
                        <a:rPr lang="en-US" b="0" i="1" smtClean="0">
                          <a:latin typeface="Cambria Math" panose="02040503050406030204" pitchFamily="18" charset="0"/>
                          <a:ea typeface="Cambria Math"/>
                        </a:rPr>
                        <m:t>=</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r>
                        <a:rPr lang="en-US" b="0" i="1" smtClean="0">
                          <a:latin typeface="Cambria Math"/>
                          <a:ea typeface="Cambria Math"/>
                        </a:rPr>
                        <m:t>(</m:t>
                      </m:r>
                      <m:d>
                        <m:dPr>
                          <m:begChr m:val="|"/>
                          <m:endChr m:val="|"/>
                          <m:ctrlPr>
                            <a:rPr lang="en-US" b="0" i="1" smtClean="0">
                              <a:latin typeface="Cambria Math"/>
                              <a:ea typeface="Cambria Math"/>
                            </a:rPr>
                          </m:ctrlPr>
                        </m:dPr>
                        <m:e>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panose="02040503050406030204" pitchFamily="18" charset="0"/>
                                      <a:ea typeface="Cambria Math"/>
                                    </a:rPr>
                                    <m:t>𝑥</m:t>
                                  </m:r>
                                </m:e>
                              </m:acc>
                            </m:e>
                            <m:sub>
                              <m:r>
                                <a:rPr lang="en-US" b="0" i="1" smtClean="0">
                                  <a:latin typeface="Cambria Math" panose="02040503050406030204" pitchFamily="18" charset="0"/>
                                  <a:ea typeface="Cambria Math"/>
                                </a:rPr>
                                <m:t>𝑗</m:t>
                              </m:r>
                            </m:sub>
                          </m:sSub>
                          <m:d>
                            <m:dPr>
                              <m:ctrlPr>
                                <a:rPr lang="en-US" b="0" i="1" smtClean="0">
                                  <a:latin typeface="Cambria Math"/>
                                  <a:ea typeface="Cambria Math"/>
                                </a:rPr>
                              </m:ctrlPr>
                            </m:dPr>
                            <m:e>
                              <m:r>
                                <a:rPr lang="en-US" b="0" i="1" smtClean="0">
                                  <a:latin typeface="Cambria Math" panose="02040503050406030204" pitchFamily="18" charset="0"/>
                                  <a:ea typeface="Cambria Math"/>
                                </a:rPr>
                                <m:t>𝑡</m:t>
                              </m:r>
                            </m:e>
                          </m:d>
                          <m:r>
                            <a:rPr lang="en-US" b="0" i="1" smtClean="0">
                              <a:latin typeface="Cambria Math" panose="02040503050406030204" pitchFamily="18" charset="0"/>
                              <a:ea typeface="Cambria Math"/>
                            </a:rPr>
                            <m:t>−</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panose="02040503050406030204" pitchFamily="18" charset="0"/>
                                      <a:ea typeface="Cambria Math"/>
                                    </a:rPr>
                                    <m:t>𝑥</m:t>
                                  </m:r>
                                </m:e>
                              </m:acc>
                            </m:e>
                            <m:sub>
                              <m:r>
                                <a:rPr lang="en-US" b="0" i="1" smtClean="0">
                                  <a:latin typeface="Cambria Math" panose="02040503050406030204" pitchFamily="18" charset="0"/>
                                  <a:ea typeface="Cambria Math"/>
                                </a:rPr>
                                <m:t>𝑖</m:t>
                              </m:r>
                            </m:sub>
                          </m:sSub>
                          <m:d>
                            <m:dPr>
                              <m:ctrlPr>
                                <a:rPr lang="en-US" b="0" i="1" smtClean="0">
                                  <a:latin typeface="Cambria Math"/>
                                  <a:ea typeface="Cambria Math"/>
                                </a:rPr>
                              </m:ctrlPr>
                            </m:dPr>
                            <m:e>
                              <m:r>
                                <a:rPr lang="en-US" b="0" i="1" smtClean="0">
                                  <a:latin typeface="Cambria Math" panose="02040503050406030204" pitchFamily="18" charset="0"/>
                                  <a:ea typeface="Cambria Math"/>
                                </a:rPr>
                                <m:t>𝑡</m:t>
                              </m:r>
                            </m:e>
                          </m:d>
                        </m:e>
                      </m:d>
                      <m:r>
                        <a:rPr lang="en-US" b="0" i="1" smtClean="0">
                          <a:latin typeface="Cambria Math" panose="02040503050406030204" pitchFamily="18" charset="0"/>
                          <a:ea typeface="Cambria Math"/>
                        </a:rPr>
                        <m:t>−</m:t>
                      </m:r>
                      <m:sSub>
                        <m:sSubPr>
                          <m:ctrlPr>
                            <a:rPr lang="en-US" b="0" i="1" smtClean="0">
                              <a:latin typeface="Cambria Math"/>
                              <a:ea typeface="Cambria Math"/>
                            </a:rPr>
                          </m:ctrlPr>
                        </m:sSubPr>
                        <m:e>
                          <m:r>
                            <a:rPr lang="en-US" b="0" i="1" smtClean="0">
                              <a:latin typeface="Cambria Math" panose="02040503050406030204" pitchFamily="18" charset="0"/>
                              <a:ea typeface="Cambria Math"/>
                            </a:rPr>
                            <m:t>𝑑</m:t>
                          </m:r>
                        </m:e>
                        <m:sub>
                          <m:r>
                            <a:rPr lang="en-US" b="0" i="1" smtClean="0">
                              <a:latin typeface="Cambria Math" panose="02040503050406030204" pitchFamily="18" charset="0"/>
                              <a:ea typeface="Cambria Math"/>
                            </a:rPr>
                            <m:t>𝑖</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𝑗</m:t>
                          </m:r>
                        </m:sub>
                      </m:sSub>
                      <m:r>
                        <a:rPr lang="en-US" b="0" i="1" smtClean="0">
                          <a:latin typeface="Cambria Math" panose="02040503050406030204" pitchFamily="18" charset="0"/>
                          <a:ea typeface="Cambria Math"/>
                        </a:rPr>
                        <m:t>)</m:t>
                      </m:r>
                      <m:r>
                        <a:rPr lang="en-US" b="0" i="1" smtClean="0">
                          <a:latin typeface="Cambria Math"/>
                          <a:ea typeface="Cambria Math"/>
                        </a:rPr>
                        <m:t>∙</m:t>
                      </m:r>
                      <m:r>
                        <a:rPr lang="en-US" b="0" i="1" smtClean="0">
                          <a:latin typeface="Cambria Math"/>
                          <a:ea typeface="Cambria Math"/>
                        </a:rPr>
                        <m:t>𝜃</m:t>
                      </m:r>
                      <m:r>
                        <a:rPr lang="en-US" b="0" i="1" smtClean="0">
                          <a:latin typeface="Cambria Math"/>
                          <a:ea typeface="Cambria Math"/>
                        </a:rPr>
                        <m:t>(</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a:ea typeface="Cambria Math"/>
                                </a:rPr>
                                <m:t>𝑥</m:t>
                              </m:r>
                            </m:e>
                          </m:acc>
                        </m:e>
                        <m:sub>
                          <m:r>
                            <a:rPr lang="en-US" b="0" i="1" smtClean="0">
                              <a:latin typeface="Cambria Math"/>
                              <a:ea typeface="Cambria Math"/>
                            </a:rPr>
                            <m:t>𝑗</m:t>
                          </m:r>
                        </m:sub>
                      </m:sSub>
                      <m:d>
                        <m:dPr>
                          <m:ctrlPr>
                            <a:rPr lang="en-US" i="1">
                              <a:latin typeface="Cambria Math"/>
                              <a:ea typeface="Cambria Math"/>
                            </a:rPr>
                          </m:ctrlPr>
                        </m:dPr>
                        <m:e>
                          <m:r>
                            <a:rPr lang="en-US" i="1">
                              <a:latin typeface="Cambria Math" panose="02040503050406030204" pitchFamily="18" charset="0"/>
                              <a:ea typeface="Cambria Math"/>
                            </a:rPr>
                            <m:t>𝑡</m:t>
                          </m:r>
                        </m:e>
                      </m:d>
                      <m:r>
                        <a:rPr lang="en-US" i="1">
                          <a:latin typeface="Cambria Math" panose="02040503050406030204" pitchFamily="18" charset="0"/>
                          <a:ea typeface="Cambria Math"/>
                        </a:rPr>
                        <m:t>−</m:t>
                      </m:r>
                      <m:sSub>
                        <m:sSubPr>
                          <m:ctrlPr>
                            <a:rPr lang="en-US" i="1">
                              <a:latin typeface="Cambria Math"/>
                              <a:ea typeface="Cambria Math"/>
                            </a:rPr>
                          </m:ctrlPr>
                        </m:sSubPr>
                        <m:e>
                          <m:acc>
                            <m:accPr>
                              <m:chr m:val="⃗"/>
                              <m:ctrlPr>
                                <a:rPr lang="en-US" i="1">
                                  <a:latin typeface="Cambria Math"/>
                                  <a:ea typeface="Cambria Math"/>
                                </a:rPr>
                              </m:ctrlPr>
                            </m:accPr>
                            <m:e>
                              <m:r>
                                <a:rPr lang="en-US" i="1">
                                  <a:latin typeface="Cambria Math" panose="02040503050406030204" pitchFamily="18" charset="0"/>
                                  <a:ea typeface="Cambria Math"/>
                                </a:rPr>
                                <m:t>𝑥</m:t>
                              </m:r>
                            </m:e>
                          </m:acc>
                        </m:e>
                        <m:sub>
                          <m:r>
                            <a:rPr lang="en-US" i="1">
                              <a:latin typeface="Cambria Math" panose="02040503050406030204" pitchFamily="18" charset="0"/>
                              <a:ea typeface="Cambria Math"/>
                            </a:rPr>
                            <m:t>𝑖</m:t>
                          </m:r>
                        </m:sub>
                      </m:sSub>
                      <m:d>
                        <m:dPr>
                          <m:ctrlPr>
                            <a:rPr lang="en-US" i="1">
                              <a:latin typeface="Cambria Math"/>
                              <a:ea typeface="Cambria Math"/>
                            </a:rPr>
                          </m:ctrlPr>
                        </m:dPr>
                        <m:e>
                          <m:r>
                            <a:rPr lang="en-US" i="1">
                              <a:latin typeface="Cambria Math" panose="02040503050406030204" pitchFamily="18" charset="0"/>
                              <a:ea typeface="Cambria Math"/>
                            </a:rPr>
                            <m:t>𝑡</m:t>
                          </m:r>
                        </m:e>
                      </m:d>
                      <m:r>
                        <a:rPr lang="en-US" b="0" i="1" smtClean="0">
                          <a:latin typeface="Cambria Math"/>
                          <a:ea typeface="Cambria Math"/>
                        </a:rPr>
                        <m:t>)</m:t>
                      </m:r>
                    </m:oMath>
                  </m:oMathPara>
                </a14:m>
                <a:endParaRPr lang="en-US" b="0" i="1" dirty="0">
                  <a:latin typeface="Cambria Math"/>
                  <a:ea typeface="Cambria Math"/>
                </a:endParaRPr>
              </a:p>
              <a:p>
                <a:pPr marL="0" indent="0" algn="ctr">
                  <a:lnSpc>
                    <a:spcPct val="120000"/>
                  </a:lnSpc>
                  <a:buNone/>
                </a:pPr>
                <a:r>
                  <a:rPr lang="en-US" sz="3600" dirty="0"/>
                  <a:t>~</a:t>
                </a:r>
                <a:r>
                  <a:rPr lang="en-US" dirty="0"/>
                  <a:t>C</a:t>
                </a:r>
                <a14:m>
                  <m:oMath xmlns:m="http://schemas.openxmlformats.org/officeDocument/2006/math">
                    <m:d>
                      <m:dPr>
                        <m:ctrlPr>
                          <a:rPr lang="en-US" i="1">
                            <a:latin typeface="Cambria Math"/>
                          </a:rPr>
                        </m:ctrlPr>
                      </m:dPr>
                      <m:e>
                        <m:sSub>
                          <m:sSubPr>
                            <m:ctrlPr>
                              <a:rPr lang="en-US" i="1">
                                <a:latin typeface="Cambria Math"/>
                              </a:rPr>
                            </m:ctrlPr>
                          </m:sSubPr>
                          <m:e>
                            <m:r>
                              <a:rPr lang="en-US" i="1">
                                <a:latin typeface="Cambria Math"/>
                              </a:rPr>
                              <m:t>𝑝</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𝑗</m:t>
                            </m:r>
                          </m:sub>
                        </m:sSub>
                      </m:e>
                    </m:d>
                    <m:r>
                      <a:rPr lang="en-US" i="1">
                        <a:latin typeface="Cambria Math"/>
                      </a:rPr>
                      <m:t> </m:t>
                    </m:r>
                    <m:r>
                      <a:rPr lang="en-US" b="0" i="1" smtClean="0">
                        <a:latin typeface="Cambria Math"/>
                        <a:ea typeface="Cambria Math"/>
                      </a:rPr>
                      <m:t>→ </m:t>
                    </m:r>
                    <m:sSub>
                      <m:sSubPr>
                        <m:ctrlPr>
                          <a:rPr lang="en-US" i="1">
                            <a:latin typeface="Cambria Math"/>
                          </a:rPr>
                        </m:ctrlPr>
                      </m:sSubPr>
                      <m:e>
                        <m:acc>
                          <m:accPr>
                            <m:chr m:val="⃗"/>
                            <m:ctrlPr>
                              <a:rPr lang="en-US" i="1">
                                <a:latin typeface="Cambria Math"/>
                              </a:rPr>
                            </m:ctrlPr>
                          </m:accPr>
                          <m:e>
                            <m:r>
                              <a:rPr lang="en-US" i="1">
                                <a:latin typeface="Cambria Math"/>
                              </a:rPr>
                              <m:t>𝐹</m:t>
                            </m:r>
                          </m:e>
                        </m:acc>
                      </m:e>
                      <m:sub>
                        <m:r>
                          <a:rPr lang="en-US" i="1">
                            <a:latin typeface="Cambria Math"/>
                          </a:rPr>
                          <m:t>𝑗</m:t>
                        </m:r>
                        <m:r>
                          <a:rPr lang="en-US" i="1">
                            <a:latin typeface="Cambria Math"/>
                          </a:rPr>
                          <m:t>,</m:t>
                        </m:r>
                        <m:r>
                          <a:rPr lang="en-US" i="1">
                            <a:latin typeface="Cambria Math"/>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a:rPr>
                      <m:t>𝐺</m:t>
                    </m:r>
                    <m:sSub>
                      <m:sSubPr>
                        <m:ctrlPr>
                          <a:rPr lang="en-US" i="1">
                            <a:latin typeface="Cambria Math"/>
                          </a:rPr>
                        </m:ctrlPr>
                      </m:sSubPr>
                      <m:e>
                        <m:r>
                          <a:rPr lang="en-US" i="1">
                            <a:latin typeface="Cambria Math"/>
                          </a:rPr>
                          <m:t>𝑚</m:t>
                        </m:r>
                      </m:e>
                      <m:sub>
                        <m:r>
                          <a:rPr lang="en-US" i="1">
                            <a:latin typeface="Cambria Math"/>
                          </a:rPr>
                          <m:t>𝑖</m:t>
                        </m:r>
                      </m:sub>
                    </m:sSub>
                    <m:sSub>
                      <m:sSubPr>
                        <m:ctrlPr>
                          <a:rPr lang="en-US" i="1">
                            <a:latin typeface="Cambria Math"/>
                          </a:rPr>
                        </m:ctrlPr>
                      </m:sSubPr>
                      <m:e>
                        <m:r>
                          <a:rPr lang="en-US" i="1">
                            <a:latin typeface="Cambria Math"/>
                          </a:rPr>
                          <m:t>𝑚</m:t>
                        </m:r>
                      </m:e>
                      <m:sub>
                        <m:r>
                          <a:rPr lang="en-US" i="1">
                            <a:latin typeface="Cambria Math"/>
                          </a:rPr>
                          <m:t>𝑗</m:t>
                        </m:r>
                      </m:sub>
                    </m:sSub>
                    <m:f>
                      <m:fPr>
                        <m:ctrlPr>
                          <a:rPr lang="en-US" i="1">
                            <a:latin typeface="Cambria Math"/>
                          </a:rPr>
                        </m:ctrlPr>
                      </m:fPr>
                      <m:num>
                        <m:r>
                          <a:rPr lang="en-US" i="1" smtClean="0">
                            <a:latin typeface="Cambria Math"/>
                            <a:ea typeface="Cambria Math"/>
                          </a:rPr>
                          <m:t>𝜃</m:t>
                        </m:r>
                        <m:r>
                          <a:rPr lang="en-US" b="0" i="1" smtClean="0">
                            <a:latin typeface="Cambria Math"/>
                            <a:ea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𝑗</m:t>
                            </m:r>
                          </m:sub>
                        </m:sSub>
                        <m:d>
                          <m:dPr>
                            <m:ctrlPr>
                              <a:rPr lang="en-US" b="0" i="1" smtClean="0">
                                <a:latin typeface="Cambria Math"/>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𝑖</m:t>
                            </m:r>
                          </m:sub>
                        </m:sSub>
                        <m:d>
                          <m:dPr>
                            <m:ctrlPr>
                              <a:rPr lang="en-US" b="0" i="1" smtClean="0">
                                <a:latin typeface="Cambria Math"/>
                              </a:rPr>
                            </m:ctrlPr>
                          </m:dPr>
                          <m:e>
                            <m:r>
                              <a:rPr lang="en-US" b="0" i="1" smtClean="0">
                                <a:latin typeface="Cambria Math" panose="02040503050406030204" pitchFamily="18" charset="0"/>
                              </a:rPr>
                              <m:t>𝑡</m:t>
                            </m:r>
                          </m:e>
                        </m:d>
                        <m:r>
                          <a:rPr lang="en-US" b="0" i="1" smtClean="0">
                            <a:latin typeface="Cambria Math"/>
                          </a:rPr>
                          <m:t>)</m:t>
                        </m:r>
                      </m:num>
                      <m:den>
                        <m:sSup>
                          <m:sSupPr>
                            <m:ctrlPr>
                              <a:rPr lang="en-US" i="1">
                                <a:latin typeface="Cambria Math"/>
                              </a:rPr>
                            </m:ctrlPr>
                          </m:sSupPr>
                          <m:e>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𝑗</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sup>
                            <m:r>
                              <a:rPr lang="en-US" b="0" i="1" smtClean="0">
                                <a:latin typeface="Cambria Math"/>
                              </a:rPr>
                              <m:t>2</m:t>
                            </m:r>
                          </m:sup>
                        </m:sSup>
                      </m:den>
                    </m:f>
                  </m:oMath>
                </a14:m>
                <a:endParaRPr lang="en-US" dirty="0"/>
              </a:p>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acc>
                            <m:accPr>
                              <m:chr m:val="⃗"/>
                              <m:ctrlPr>
                                <a:rPr lang="en-US" i="1">
                                  <a:latin typeface="Cambria Math"/>
                                  <a:ea typeface="Cambria Math"/>
                                </a:rPr>
                              </m:ctrlPr>
                            </m:accPr>
                            <m:e>
                              <m:r>
                                <a:rPr lang="en-US" i="1">
                                  <a:latin typeface="Cambria Math"/>
                                  <a:ea typeface="Cambria Math"/>
                                </a:rPr>
                                <m:t>𝐹</m:t>
                              </m:r>
                            </m:e>
                          </m:acc>
                        </m:e>
                        <m:sub>
                          <m:r>
                            <a:rPr lang="en-US" i="1">
                              <a:latin typeface="Cambria Math"/>
                              <a:ea typeface="Cambria Math"/>
                            </a:rPr>
                            <m:t>𝑖</m:t>
                          </m:r>
                          <m:r>
                            <a:rPr lang="en-US" i="1">
                              <a:latin typeface="Cambria Math"/>
                              <a:ea typeface="Cambria Math"/>
                            </a:rPr>
                            <m:t>,</m:t>
                          </m:r>
                          <m:r>
                            <a:rPr lang="en-US" i="1">
                              <a:latin typeface="Cambria Math"/>
                              <a:ea typeface="Cambria Math"/>
                            </a:rPr>
                            <m:t>𝑗</m:t>
                          </m:r>
                        </m:sub>
                      </m:sSub>
                      <m:d>
                        <m:dPr>
                          <m:ctrlPr>
                            <a:rPr lang="en-US" i="1">
                              <a:latin typeface="Cambria Math"/>
                              <a:ea typeface="Cambria Math"/>
                            </a:rPr>
                          </m:ctrlPr>
                        </m:dPr>
                        <m:e>
                          <m:r>
                            <a:rPr lang="en-US" i="1">
                              <a:latin typeface="Cambria Math"/>
                              <a:ea typeface="Cambria Math"/>
                            </a:rPr>
                            <m:t>𝑡</m:t>
                          </m:r>
                        </m:e>
                      </m:d>
                      <m:r>
                        <a:rPr lang="en-US" i="1">
                          <a:latin typeface="Cambria Math"/>
                          <a:ea typeface="Cambria Math"/>
                        </a:rPr>
                        <m:t>=− </m:t>
                      </m:r>
                      <m:sSub>
                        <m:sSubPr>
                          <m:ctrlPr>
                            <a:rPr lang="en-US" i="1">
                              <a:latin typeface="Cambria Math"/>
                              <a:ea typeface="Cambria Math"/>
                            </a:rPr>
                          </m:ctrlPr>
                        </m:sSubPr>
                        <m:e>
                          <m:acc>
                            <m:accPr>
                              <m:chr m:val="⃗"/>
                              <m:ctrlPr>
                                <a:rPr lang="en-US" i="1">
                                  <a:latin typeface="Cambria Math"/>
                                  <a:ea typeface="Cambria Math"/>
                                </a:rPr>
                              </m:ctrlPr>
                            </m:accPr>
                            <m:e>
                              <m:r>
                                <a:rPr lang="en-US" i="1">
                                  <a:latin typeface="Cambria Math"/>
                                  <a:ea typeface="Cambria Math"/>
                                </a:rPr>
                                <m:t>𝐹</m:t>
                              </m:r>
                            </m:e>
                          </m:acc>
                        </m:e>
                        <m:sub>
                          <m:r>
                            <a:rPr lang="en-US" i="1">
                              <a:latin typeface="Cambria Math"/>
                              <a:ea typeface="Cambria Math"/>
                            </a:rPr>
                            <m:t>𝑗</m:t>
                          </m:r>
                          <m:r>
                            <a:rPr lang="en-US" i="1">
                              <a:latin typeface="Cambria Math"/>
                              <a:ea typeface="Cambria Math"/>
                            </a:rPr>
                            <m:t>,</m:t>
                          </m:r>
                          <m:r>
                            <a:rPr lang="en-US" i="1">
                              <a:latin typeface="Cambria Math"/>
                              <a:ea typeface="Cambria Math"/>
                            </a:rPr>
                            <m:t>𝑖</m:t>
                          </m:r>
                        </m:sub>
                      </m:sSub>
                      <m:d>
                        <m:dPr>
                          <m:ctrlPr>
                            <a:rPr lang="en-US" i="1">
                              <a:latin typeface="Cambria Math"/>
                              <a:ea typeface="Cambria Math"/>
                            </a:rPr>
                          </m:ctrlPr>
                        </m:dPr>
                        <m:e>
                          <m:r>
                            <a:rPr lang="en-US" i="1">
                              <a:latin typeface="Cambria Math"/>
                              <a:ea typeface="Cambria Math"/>
                            </a:rPr>
                            <m:t>𝑡</m:t>
                          </m:r>
                        </m:e>
                      </m:d>
                    </m:oMath>
                  </m:oMathPara>
                </a14:m>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𝑖</m:t>
                          </m:r>
                        </m:sub>
                      </m:sSub>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i="1">
                                  <a:latin typeface="Cambria Math"/>
                                </a:rPr>
                                <m:t>𝑖</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i="1">
                              <a:latin typeface="Cambria Math"/>
                            </a:rPr>
                            <m:t>𝑑</m:t>
                          </m:r>
                          <m:sSup>
                            <m:sSupPr>
                              <m:ctrlPr>
                                <a:rPr lang="en-US" i="1">
                                  <a:latin typeface="Cambria Math"/>
                                </a:rPr>
                              </m:ctrlPr>
                            </m:sSupPr>
                            <m:e>
                              <m:r>
                                <a:rPr lang="en-US" i="1">
                                  <a:latin typeface="Cambria Math"/>
                                </a:rPr>
                                <m:t>𝑡</m:t>
                              </m:r>
                            </m:e>
                            <m:sup>
                              <m:r>
                                <a:rPr lang="en-US" i="1">
                                  <a:latin typeface="Cambria Math"/>
                                </a:rPr>
                                <m:t>2</m:t>
                              </m:r>
                            </m:sup>
                          </m:sSup>
                        </m:den>
                      </m:f>
                      <m:r>
                        <a:rPr lang="en-US" i="1">
                          <a:latin typeface="Cambria Math"/>
                        </a:rPr>
                        <m:t>=</m:t>
                      </m:r>
                      <m:nary>
                        <m:naryPr>
                          <m:chr m:val="∑"/>
                          <m:supHide m:val="on"/>
                          <m:ctrlPr>
                            <a:rPr lang="en-US" i="1">
                              <a:latin typeface="Cambria Math"/>
                            </a:rPr>
                          </m:ctrlPr>
                        </m:naryPr>
                        <m:sub>
                          <m:r>
                            <m:rPr>
                              <m:brk m:alnAt="7"/>
                            </m:rPr>
                            <a:rPr lang="en-US" i="1">
                              <a:latin typeface="Cambria Math"/>
                            </a:rPr>
                            <m:t>𝑗</m:t>
                          </m:r>
                          <m:r>
                            <a:rPr lang="en-US" i="1">
                              <a:latin typeface="Cambria Math"/>
                            </a:rPr>
                            <m:t> </m:t>
                          </m:r>
                        </m:sub>
                        <m:sup/>
                        <m:e>
                          <m:sSub>
                            <m:sSubPr>
                              <m:ctrlPr>
                                <a:rPr lang="en-US" i="1">
                                  <a:latin typeface="Cambria Math"/>
                                </a:rPr>
                              </m:ctrlPr>
                            </m:sSubPr>
                            <m:e>
                              <m:acc>
                                <m:accPr>
                                  <m:chr m:val="⃗"/>
                                  <m:ctrlPr>
                                    <a:rPr lang="en-US" i="1">
                                      <a:latin typeface="Cambria Math"/>
                                    </a:rPr>
                                  </m:ctrlPr>
                                </m:accPr>
                                <m:e>
                                  <m:r>
                                    <a:rPr lang="en-US" i="1">
                                      <a:latin typeface="Cambria Math"/>
                                    </a:rPr>
                                    <m:t>𝐹</m:t>
                                  </m:r>
                                </m:e>
                              </m:acc>
                            </m:e>
                            <m:sub>
                              <m:r>
                                <a:rPr lang="en-US" i="1">
                                  <a:latin typeface="Cambria Math"/>
                                </a:rPr>
                                <m:t>𝑗</m:t>
                              </m:r>
                              <m:r>
                                <a:rPr lang="en-US" i="1">
                                  <a:latin typeface="Cambria Math"/>
                                </a:rPr>
                                <m:t>,</m:t>
                              </m:r>
                              <m:r>
                                <a:rPr lang="en-US" i="1">
                                  <a:latin typeface="Cambria Math"/>
                                </a:rPr>
                                <m:t>𝑖</m:t>
                              </m:r>
                            </m:sub>
                          </m:sSub>
                        </m:e>
                      </m:nary>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85" t="-404"/>
                </a:stretch>
              </a:blipFill>
            </p:spPr>
            <p:txBody>
              <a:bodyPr/>
              <a:lstStyle/>
              <a:p>
                <a:r>
                  <a:rPr lang="en-US">
                    <a:noFill/>
                  </a:rPr>
                  <a:t> </a:t>
                </a:r>
              </a:p>
            </p:txBody>
          </p:sp>
        </mc:Fallback>
      </mc:AlternateContent>
    </p:spTree>
    <p:extLst>
      <p:ext uri="{BB962C8B-B14F-4D97-AF65-F5344CB8AC3E}">
        <p14:creationId xmlns:p14="http://schemas.microsoft.com/office/powerpoint/2010/main" val="365088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Mathematical Proof</a:t>
            </a:r>
          </a:p>
        </p:txBody>
      </p:sp>
      <p:sp>
        <p:nvSpPr>
          <p:cNvPr id="3" name="Content Placeholder 2"/>
          <p:cNvSpPr>
            <a:spLocks noGrp="1"/>
          </p:cNvSpPr>
          <p:nvPr>
            <p:ph idx="1"/>
          </p:nvPr>
        </p:nvSpPr>
        <p:spPr/>
        <p:txBody>
          <a:bodyPr/>
          <a:lstStyle/>
          <a:p>
            <a:r>
              <a:rPr lang="en-US" dirty="0"/>
              <a:t>Rigorous mathematical proofs can be expressed as deductions in extensional logic (FOL or HOL).</a:t>
            </a:r>
          </a:p>
          <a:p>
            <a:r>
              <a:rPr lang="en-US" dirty="0"/>
              <a:t>Deduction in formal logic can be characterized in terms of rules for symbol manipulation.</a:t>
            </a:r>
          </a:p>
          <a:p>
            <a:pPr marL="0" indent="0">
              <a:buNone/>
            </a:pPr>
            <a:r>
              <a:rPr lang="en-US" dirty="0"/>
              <a:t>No human understanding; no intuition.</a:t>
            </a:r>
          </a:p>
          <a:p>
            <a:pPr marL="0" indent="0">
              <a:buNone/>
            </a:pPr>
            <a:r>
              <a:rPr lang="en-US" i="1" dirty="0"/>
              <a:t>[Set theory suffices as foundation.]</a:t>
            </a:r>
          </a:p>
          <a:p>
            <a:pPr marL="0" indent="0">
              <a:buNone/>
            </a:pPr>
            <a:r>
              <a:rPr lang="en-US" dirty="0"/>
              <a:t>(</a:t>
            </a:r>
            <a:r>
              <a:rPr lang="en-US" dirty="0" err="1"/>
              <a:t>Frege</a:t>
            </a:r>
            <a:r>
              <a:rPr lang="en-US" dirty="0"/>
              <a:t>,  </a:t>
            </a:r>
            <a:r>
              <a:rPr lang="en-US" dirty="0" err="1"/>
              <a:t>Peano</a:t>
            </a:r>
            <a:r>
              <a:rPr lang="en-US" dirty="0"/>
              <a:t>, Whitehead &amp; Russell, Tarski, etc.)</a:t>
            </a:r>
          </a:p>
        </p:txBody>
      </p:sp>
    </p:spTree>
    <p:extLst>
      <p:ext uri="{BB962C8B-B14F-4D97-AF65-F5344CB8AC3E}">
        <p14:creationId xmlns:p14="http://schemas.microsoft.com/office/powerpoint/2010/main" val="1474411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the straw man is missing:</a:t>
            </a:r>
            <a:br>
              <a:rPr lang="en-US" dirty="0"/>
            </a:br>
            <a:r>
              <a:rPr lang="en-US" dirty="0"/>
              <a:t>Grounding</a:t>
            </a:r>
          </a:p>
        </p:txBody>
      </p:sp>
      <p:sp>
        <p:nvSpPr>
          <p:cNvPr id="3" name="Content Placeholder 2"/>
          <p:cNvSpPr>
            <a:spLocks noGrp="1"/>
          </p:cNvSpPr>
          <p:nvPr>
            <p:ph idx="1"/>
          </p:nvPr>
        </p:nvSpPr>
        <p:spPr/>
        <p:txBody>
          <a:bodyPr>
            <a:normAutofit/>
          </a:bodyPr>
          <a:lstStyle/>
          <a:p>
            <a:r>
              <a:rPr lang="en-US" dirty="0"/>
              <a:t>You have to understand the manifestation of gravity in experiments and observations:</a:t>
            </a:r>
          </a:p>
          <a:p>
            <a:pPr marL="857250" lvl="1" indent="-457200"/>
            <a:r>
              <a:rPr lang="en-US" dirty="0"/>
              <a:t>Objects on spring scales and balance scales</a:t>
            </a:r>
          </a:p>
          <a:p>
            <a:pPr marL="857250" lvl="1" indent="-457200"/>
            <a:r>
              <a:rPr lang="en-US" dirty="0"/>
              <a:t>Falling objects</a:t>
            </a:r>
          </a:p>
          <a:p>
            <a:pPr marL="857250" lvl="1" indent="-457200"/>
            <a:r>
              <a:rPr lang="en-US" dirty="0"/>
              <a:t>Solar system</a:t>
            </a:r>
          </a:p>
          <a:p>
            <a:pPr marL="857250" lvl="1" indent="-457200"/>
            <a:r>
              <a:rPr lang="en-US" dirty="0"/>
              <a:t>Tides</a:t>
            </a:r>
          </a:p>
          <a:p>
            <a:pPr marL="857250" lvl="1" indent="-457200"/>
            <a:r>
              <a:rPr lang="en-US" dirty="0"/>
              <a:t>Stars</a:t>
            </a:r>
          </a:p>
        </p:txBody>
      </p:sp>
    </p:spTree>
    <p:extLst>
      <p:ext uri="{BB962C8B-B14F-4D97-AF65-F5344CB8AC3E}">
        <p14:creationId xmlns:p14="http://schemas.microsoft.com/office/powerpoint/2010/main" val="3538666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Really basic stuff is not on the tee-shirt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[scientific] statement … contain[s] the most information in the fewest words?  … The atomic hypothesis … that </a:t>
            </a:r>
            <a:r>
              <a:rPr lang="en-US" i="1" dirty="0"/>
              <a:t>all things are made of atoms</a:t>
            </a:r>
            <a:r>
              <a:rPr lang="en-US" dirty="0"/>
              <a:t>.’’  </a:t>
            </a:r>
            <a:r>
              <a:rPr lang="en-US" i="1" dirty="0"/>
              <a:t>Feynman Lectures on Physics </a:t>
            </a:r>
            <a:r>
              <a:rPr lang="en-US" dirty="0"/>
              <a:t>chap. 1</a:t>
            </a:r>
          </a:p>
          <a:p>
            <a:pPr marL="0" indent="0">
              <a:buNone/>
            </a:pPr>
            <a:endParaRPr lang="en-US" dirty="0"/>
          </a:p>
          <a:p>
            <a:pPr marL="0" indent="0">
              <a:buNone/>
            </a:pPr>
            <a:r>
              <a:rPr lang="en-US" dirty="0"/>
              <a:t>But: Atoms and their interactions </a:t>
            </a:r>
            <a:r>
              <a:rPr lang="en-US" dirty="0">
                <a:cs typeface="Times New Roman"/>
              </a:rPr>
              <a:t>are not on the tee shirt. T</a:t>
            </a:r>
            <a:r>
              <a:rPr lang="en-US">
                <a:cs typeface="Times New Roman"/>
              </a:rPr>
              <a:t>hey </a:t>
            </a:r>
            <a:r>
              <a:rPr lang="en-US" dirty="0">
                <a:cs typeface="Times New Roman"/>
              </a:rPr>
              <a:t>are a class of solutions to Schr</a:t>
            </a:r>
            <a:r>
              <a:rPr lang="en-US" dirty="0">
                <a:latin typeface="Calibri"/>
                <a:cs typeface="Times New Roman"/>
              </a:rPr>
              <a:t>ödinger’s equation given the characteristics of atomic nuclei, electrons, and the EM force,  in a certain temperature range.</a:t>
            </a:r>
            <a:endParaRPr lang="en-US" dirty="0"/>
          </a:p>
        </p:txBody>
      </p:sp>
    </p:spTree>
    <p:extLst>
      <p:ext uri="{BB962C8B-B14F-4D97-AF65-F5344CB8AC3E}">
        <p14:creationId xmlns:p14="http://schemas.microsoft.com/office/powerpoint/2010/main" val="1296050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Boundary conditions</a:t>
            </a:r>
          </a:p>
        </p:txBody>
      </p:sp>
      <p:sp>
        <p:nvSpPr>
          <p:cNvPr id="3" name="Content Placeholder 2"/>
          <p:cNvSpPr>
            <a:spLocks noGrp="1"/>
          </p:cNvSpPr>
          <p:nvPr>
            <p:ph idx="1"/>
          </p:nvPr>
        </p:nvSpPr>
        <p:spPr/>
        <p:txBody>
          <a:bodyPr/>
          <a:lstStyle/>
          <a:p>
            <a:pPr marL="0" indent="0">
              <a:buNone/>
            </a:pPr>
            <a:r>
              <a:rPr lang="en-US" dirty="0"/>
              <a:t>A lot of physics </a:t>
            </a:r>
          </a:p>
          <a:p>
            <a:pPr marL="0" indent="0">
              <a:buNone/>
            </a:pPr>
            <a:r>
              <a:rPr lang="en-US" dirty="0">
                <a:latin typeface="Calibri" panose="020F0502020204030204" pitchFamily="34" charset="0"/>
              </a:rPr>
              <a:t>  </a:t>
            </a:r>
            <a:r>
              <a:rPr lang="en-US" dirty="0">
                <a:latin typeface="Times New Roman"/>
                <a:cs typeface="Times New Roman"/>
              </a:rPr>
              <a:t>—</a:t>
            </a:r>
            <a:r>
              <a:rPr lang="en-US" dirty="0">
                <a:latin typeface="Calibri" panose="020F0502020204030204" pitchFamily="34" charset="0"/>
              </a:rPr>
              <a:t> most of |H| </a:t>
            </a:r>
            <a:r>
              <a:rPr lang="en-US" dirty="0">
                <a:latin typeface="Times New Roman"/>
                <a:cs typeface="Times New Roman"/>
              </a:rPr>
              <a:t>—</a:t>
            </a:r>
          </a:p>
          <a:p>
            <a:pPr marL="0" indent="0">
              <a:buNone/>
            </a:pPr>
            <a:r>
              <a:rPr lang="en-US" dirty="0">
                <a:latin typeface="Calibri" panose="020F0502020204030204" pitchFamily="34" charset="0"/>
              </a:rPr>
              <a:t>is a characterization what the boundary conditions </a:t>
            </a:r>
            <a:r>
              <a:rPr lang="en-US" dirty="0"/>
              <a:t> look like in various settings, across a range of scales.</a:t>
            </a:r>
          </a:p>
        </p:txBody>
      </p:sp>
    </p:spTree>
    <p:extLst>
      <p:ext uri="{BB962C8B-B14F-4D97-AF65-F5344CB8AC3E}">
        <p14:creationId xmlns:p14="http://schemas.microsoft.com/office/powerpoint/2010/main" val="1348329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equipment</a:t>
            </a:r>
          </a:p>
        </p:txBody>
      </p:sp>
      <p:sp>
        <p:nvSpPr>
          <p:cNvPr id="3" name="Content Placeholder 2"/>
          <p:cNvSpPr>
            <a:spLocks noGrp="1"/>
          </p:cNvSpPr>
          <p:nvPr>
            <p:ph idx="1"/>
          </p:nvPr>
        </p:nvSpPr>
        <p:spPr/>
        <p:txBody>
          <a:bodyPr/>
          <a:lstStyle/>
          <a:p>
            <a:r>
              <a:rPr lang="en-US" dirty="0"/>
              <a:t>Experimental and observational measurements are not direct perceptions; they rely on technology of ever-increasing complexity.</a:t>
            </a:r>
          </a:p>
          <a:p>
            <a:r>
              <a:rPr lang="en-US" dirty="0"/>
              <a:t>So the measurement technology itself has to be validated, theoretically and empirically (when possible </a:t>
            </a:r>
            <a:r>
              <a:rPr lang="en-US" dirty="0">
                <a:latin typeface="Times New Roman"/>
                <a:cs typeface="Times New Roman"/>
              </a:rPr>
              <a:t>— </a:t>
            </a:r>
            <a:r>
              <a:rPr lang="en-US" dirty="0">
                <a:cs typeface="Times New Roman"/>
              </a:rPr>
              <a:t>with gravitational lenses, there’s only so much you can do.)</a:t>
            </a:r>
            <a:endParaRPr lang="en-US" dirty="0"/>
          </a:p>
        </p:txBody>
      </p:sp>
    </p:spTree>
    <p:extLst>
      <p:ext uri="{BB962C8B-B14F-4D97-AF65-F5344CB8AC3E}">
        <p14:creationId xmlns:p14="http://schemas.microsoft.com/office/powerpoint/2010/main" val="3715567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0BF54-FA20-4EB8-883F-6BF972B6FF14}"/>
              </a:ext>
            </a:extLst>
          </p:cNvPr>
          <p:cNvSpPr>
            <a:spLocks noGrp="1"/>
          </p:cNvSpPr>
          <p:nvPr>
            <p:ph type="title"/>
          </p:nvPr>
        </p:nvSpPr>
        <p:spPr/>
        <p:txBody>
          <a:bodyPr>
            <a:normAutofit/>
          </a:bodyPr>
          <a:lstStyle/>
          <a:p>
            <a:r>
              <a:rPr lang="en-US" dirty="0"/>
              <a:t>Extreme example: BACON</a:t>
            </a:r>
          </a:p>
        </p:txBody>
      </p:sp>
      <p:sp>
        <p:nvSpPr>
          <p:cNvPr id="3" name="Content Placeholder 2">
            <a:extLst>
              <a:ext uri="{FF2B5EF4-FFF2-40B4-BE49-F238E27FC236}">
                <a16:creationId xmlns:a16="http://schemas.microsoft.com/office/drawing/2014/main" xmlns="" id="{0414F7F5-C34D-402F-BCF7-63E28AEE6A15}"/>
              </a:ext>
            </a:extLst>
          </p:cNvPr>
          <p:cNvSpPr>
            <a:spLocks noGrp="1"/>
          </p:cNvSpPr>
          <p:nvPr>
            <p:ph idx="1"/>
          </p:nvPr>
        </p:nvSpPr>
        <p:spPr/>
        <p:txBody>
          <a:bodyPr>
            <a:normAutofit fontScale="92500" lnSpcReduction="10000"/>
          </a:bodyPr>
          <a:lstStyle/>
          <a:p>
            <a:pPr marL="0" indent="0">
              <a:buNone/>
            </a:pPr>
            <a:r>
              <a:rPr lang="en-US" dirty="0"/>
              <a:t>“Discovered” Kepler’s third law T</a:t>
            </a:r>
            <a:r>
              <a:rPr lang="en-US" baseline="30000" dirty="0"/>
              <a:t>2 </a:t>
            </a:r>
            <a:r>
              <a:rPr lang="en-US" dirty="0">
                <a:latin typeface="Cambria Math"/>
                <a:ea typeface="Cambria Math"/>
              </a:rPr>
              <a:t>∝ </a:t>
            </a:r>
            <a:r>
              <a:rPr lang="en-US" dirty="0"/>
              <a:t>R</a:t>
            </a:r>
            <a:r>
              <a:rPr lang="en-US" baseline="30000" dirty="0"/>
              <a:t>3</a:t>
            </a:r>
            <a:r>
              <a:rPr lang="en-US" dirty="0"/>
              <a:t>.</a:t>
            </a:r>
          </a:p>
          <a:p>
            <a:pPr marL="0" indent="0">
              <a:buNone/>
            </a:pPr>
            <a:r>
              <a:rPr lang="en-US" dirty="0"/>
              <a:t>(Langley and Simon, IJCAI-81)</a:t>
            </a:r>
          </a:p>
          <a:p>
            <a:pPr marL="0" indent="0">
              <a:buNone/>
            </a:pPr>
            <a:endParaRPr lang="en-US" dirty="0"/>
          </a:p>
          <a:p>
            <a:pPr marL="0" indent="0">
              <a:buNone/>
            </a:pPr>
            <a:r>
              <a:rPr lang="en-US" dirty="0"/>
              <a:t>Input to BACON: A table of T and R for planets</a:t>
            </a:r>
          </a:p>
          <a:p>
            <a:pPr marL="0" indent="0">
              <a:buNone/>
            </a:pPr>
            <a:endParaRPr lang="en-US" dirty="0"/>
          </a:p>
          <a:p>
            <a:pPr marL="0" indent="0">
              <a:buNone/>
            </a:pPr>
            <a:r>
              <a:rPr lang="en-US" dirty="0"/>
              <a:t>Input to Johannes Kepler: Positions of planets and stars in the sky over years. (Projection of their 3D position onto the dome of earth’s sky, which itself moves.)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60223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1B8B7-BB4B-4494-ADFD-45E83D536201}"/>
              </a:ext>
            </a:extLst>
          </p:cNvPr>
          <p:cNvSpPr>
            <a:spLocks noGrp="1"/>
          </p:cNvSpPr>
          <p:nvPr>
            <p:ph type="title"/>
          </p:nvPr>
        </p:nvSpPr>
        <p:spPr/>
        <p:txBody>
          <a:bodyPr>
            <a:normAutofit fontScale="90000"/>
          </a:bodyPr>
          <a:lstStyle/>
          <a:p>
            <a:r>
              <a:rPr lang="en-US" dirty="0"/>
              <a:t>Measuring the gravitational constant</a:t>
            </a:r>
          </a:p>
        </p:txBody>
      </p:sp>
      <p:pic>
        <p:nvPicPr>
          <p:cNvPr id="5" name="Content Placeholder 4">
            <a:extLst>
              <a:ext uri="{FF2B5EF4-FFF2-40B4-BE49-F238E27FC236}">
                <a16:creationId xmlns:a16="http://schemas.microsoft.com/office/drawing/2014/main" xmlns="" id="{B3FEC4EB-61BB-46F9-90EA-D2F124344C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1707" y="1600200"/>
            <a:ext cx="6807200" cy="5105400"/>
          </a:xfrm>
        </p:spPr>
      </p:pic>
    </p:spTree>
    <p:extLst>
      <p:ext uri="{BB962C8B-B14F-4D97-AF65-F5344CB8AC3E}">
        <p14:creationId xmlns:p14="http://schemas.microsoft.com/office/powerpoint/2010/main" val="3610506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688E6-DE12-4C45-82FA-4B0751B869A0}"/>
              </a:ext>
            </a:extLst>
          </p:cNvPr>
          <p:cNvSpPr>
            <a:spLocks noGrp="1"/>
          </p:cNvSpPr>
          <p:nvPr>
            <p:ph type="title"/>
          </p:nvPr>
        </p:nvSpPr>
        <p:spPr/>
        <p:txBody>
          <a:bodyPr/>
          <a:lstStyle/>
          <a:p>
            <a:r>
              <a:rPr lang="en-US" dirty="0"/>
              <a:t>Chemical reaction</a:t>
            </a:r>
          </a:p>
        </p:txBody>
      </p:sp>
      <p:sp>
        <p:nvSpPr>
          <p:cNvPr id="3" name="Content Placeholder 2">
            <a:extLst>
              <a:ext uri="{FF2B5EF4-FFF2-40B4-BE49-F238E27FC236}">
                <a16:creationId xmlns:a16="http://schemas.microsoft.com/office/drawing/2014/main" xmlns="" id="{E8E0E68C-7FEE-4A97-9769-28E93126D395}"/>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pPr marL="0" indent="0">
              <a:buNone/>
            </a:pPr>
            <a:r>
              <a:rPr lang="en-US" dirty="0"/>
              <a:t>Passing steam over heated iron filings, the iron rusts, and you generate hydrogen.</a:t>
            </a:r>
          </a:p>
          <a:p>
            <a:pPr marL="0" indent="0">
              <a:buNone/>
            </a:pPr>
            <a:r>
              <a:rPr lang="en-US" dirty="0"/>
              <a:t>              2Fe + 3H</a:t>
            </a:r>
            <a:r>
              <a:rPr lang="en-US" baseline="-25000" dirty="0"/>
              <a:t>2</a:t>
            </a:r>
            <a:r>
              <a:rPr lang="en-US" dirty="0"/>
              <a:t>O → Fe</a:t>
            </a:r>
            <a:r>
              <a:rPr lang="en-US" baseline="-25000" dirty="0"/>
              <a:t>2</a:t>
            </a:r>
            <a:r>
              <a:rPr lang="en-US" dirty="0"/>
              <a:t>O</a:t>
            </a:r>
            <a:r>
              <a:rPr lang="en-US" baseline="-25000" dirty="0"/>
              <a:t>3</a:t>
            </a:r>
            <a:r>
              <a:rPr lang="en-US" dirty="0"/>
              <a:t> + 3H</a:t>
            </a:r>
            <a:r>
              <a:rPr lang="en-US" baseline="-25000" dirty="0"/>
              <a:t>2</a:t>
            </a:r>
          </a:p>
          <a:p>
            <a:pPr marL="0" indent="0">
              <a:buNone/>
            </a:pPr>
            <a:r>
              <a:rPr lang="en-US" dirty="0"/>
              <a:t>Faraday, </a:t>
            </a:r>
            <a:r>
              <a:rPr lang="en-US" i="1" dirty="0"/>
              <a:t>The Natural History of a Candle</a:t>
            </a:r>
          </a:p>
        </p:txBody>
      </p:sp>
      <p:pic>
        <p:nvPicPr>
          <p:cNvPr id="7" name="Picture 6">
            <a:extLst>
              <a:ext uri="{FF2B5EF4-FFF2-40B4-BE49-F238E27FC236}">
                <a16:creationId xmlns:a16="http://schemas.microsoft.com/office/drawing/2014/main" xmlns="" id="{D80B3CE2-1FC6-4871-889E-1787610CA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486" y="1417638"/>
            <a:ext cx="3897028" cy="2468118"/>
          </a:xfrm>
          <a:prstGeom prst="rect">
            <a:avLst/>
          </a:prstGeom>
        </p:spPr>
      </p:pic>
    </p:spTree>
    <p:extLst>
      <p:ext uri="{BB962C8B-B14F-4D97-AF65-F5344CB8AC3E}">
        <p14:creationId xmlns:p14="http://schemas.microsoft.com/office/powerpoint/2010/main" val="283320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Universality</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a:t>Rubner’s</a:t>
            </a:r>
            <a:r>
              <a:rPr lang="en-US" dirty="0"/>
              <a:t> demonstration of conservation of energy in a dog is an important experiment for </a:t>
            </a:r>
            <a:r>
              <a:rPr lang="en-US" i="1" dirty="0"/>
              <a:t>physics; </a:t>
            </a:r>
            <a:r>
              <a:rPr lang="en-US" dirty="0"/>
              <a:t>it shows that the constraints of physics apply to animals.</a:t>
            </a:r>
          </a:p>
          <a:p>
            <a:pPr marL="0" indent="0">
              <a:buNone/>
            </a:pPr>
            <a:r>
              <a:rPr lang="en-US" dirty="0"/>
              <a:t>Claim (Laplace): Newton’s law can almost perfectly account for all planetary motions with very high accuracy.</a:t>
            </a:r>
          </a:p>
          <a:p>
            <a:pPr marL="0" indent="0">
              <a:buNone/>
            </a:pPr>
            <a:r>
              <a:rPr lang="en-US" dirty="0"/>
              <a:t>Feynman: “All things are made of atoms.”</a:t>
            </a:r>
          </a:p>
          <a:p>
            <a:pPr marL="0" indent="0">
              <a:buNone/>
            </a:pPr>
            <a:r>
              <a:rPr lang="en-US" dirty="0"/>
              <a:t>Claim: Almost all terrestrial phenomena (except a few nuclear reactions) are consequences of quantum mechanics, EM, and gravity, as applied to a configuration of atomic nuclei and electrons.</a:t>
            </a:r>
          </a:p>
        </p:txBody>
      </p:sp>
    </p:spTree>
    <p:extLst>
      <p:ext uri="{BB962C8B-B14F-4D97-AF65-F5344CB8AC3E}">
        <p14:creationId xmlns:p14="http://schemas.microsoft.com/office/powerpoint/2010/main" val="3192344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Hand-waving arguments</a:t>
            </a:r>
          </a:p>
        </p:txBody>
      </p:sp>
      <p:sp>
        <p:nvSpPr>
          <p:cNvPr id="3" name="Content Placeholder 2"/>
          <p:cNvSpPr>
            <a:spLocks noGrp="1"/>
          </p:cNvSpPr>
          <p:nvPr>
            <p:ph idx="1"/>
          </p:nvPr>
        </p:nvSpPr>
        <p:spPr/>
        <p:txBody>
          <a:bodyPr>
            <a:normAutofit fontScale="92500" lnSpcReduction="20000"/>
          </a:bodyPr>
          <a:lstStyle/>
          <a:p>
            <a:r>
              <a:rPr lang="en-US" dirty="0"/>
              <a:t>Eliminable in mathematics </a:t>
            </a:r>
          </a:p>
          <a:p>
            <a:r>
              <a:rPr lang="en-US" dirty="0"/>
              <a:t>Not eliminated in physics. In practice “arguments from first principles” include:</a:t>
            </a:r>
          </a:p>
          <a:p>
            <a:pPr lvl="1"/>
            <a:r>
              <a:rPr lang="en-US" dirty="0"/>
              <a:t>Idealization. “Assume a spherical cow.”</a:t>
            </a:r>
          </a:p>
          <a:p>
            <a:pPr lvl="1"/>
            <a:r>
              <a:rPr lang="en-US" dirty="0"/>
              <a:t>Abstraction. Circuit diagram.</a:t>
            </a:r>
          </a:p>
          <a:p>
            <a:pPr lvl="1"/>
            <a:r>
              <a:rPr lang="en-US" dirty="0"/>
              <a:t>Approximate models: Continuum mechanics.</a:t>
            </a:r>
          </a:p>
          <a:p>
            <a:pPr lvl="1"/>
            <a:r>
              <a:rPr lang="en-US" dirty="0"/>
              <a:t>Ignore irrelevant issues, negligible quantities.</a:t>
            </a:r>
          </a:p>
          <a:p>
            <a:pPr lvl="1"/>
            <a:r>
              <a:rPr lang="en-US" dirty="0"/>
              <a:t>Argument by analogy</a:t>
            </a:r>
          </a:p>
          <a:p>
            <a:pPr lvl="1"/>
            <a:r>
              <a:rPr lang="en-US" dirty="0"/>
              <a:t>“Physical intuition” (perhaps analogy)</a:t>
            </a:r>
          </a:p>
          <a:p>
            <a:pPr marL="0" indent="0">
              <a:buNone/>
            </a:pPr>
            <a:r>
              <a:rPr lang="en-US" dirty="0"/>
              <a:t>But the physicists largely agree on how to hand wave, and apparently are doing it right.</a:t>
            </a:r>
          </a:p>
          <a:p>
            <a:pPr lvl="1"/>
            <a:endParaRPr lang="en-US" dirty="0"/>
          </a:p>
          <a:p>
            <a:endParaRPr lang="en-US" dirty="0"/>
          </a:p>
        </p:txBody>
      </p:sp>
    </p:spTree>
    <p:extLst>
      <p:ext uri="{BB962C8B-B14F-4D97-AF65-F5344CB8AC3E}">
        <p14:creationId xmlns:p14="http://schemas.microsoft.com/office/powerpoint/2010/main" val="4031809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the Tides</a:t>
            </a:r>
          </a:p>
        </p:txBody>
      </p:sp>
      <p:sp>
        <p:nvSpPr>
          <p:cNvPr id="3" name="Content Placeholder 2"/>
          <p:cNvSpPr>
            <a:spLocks noGrp="1"/>
          </p:cNvSpPr>
          <p:nvPr>
            <p:ph idx="1"/>
          </p:nvPr>
        </p:nvSpPr>
        <p:spPr/>
        <p:txBody>
          <a:bodyPr>
            <a:normAutofit/>
          </a:bodyPr>
          <a:lstStyle/>
          <a:p>
            <a:r>
              <a:rPr lang="en-US" sz="2000" dirty="0"/>
              <a:t>On the side of Earth that is directly facing the moon, the moon's gravitational pull is the strongest. The water on that side is pulled strongly in the direction of the moon.</a:t>
            </a:r>
          </a:p>
          <a:p>
            <a:r>
              <a:rPr lang="en-US" sz="2000" dirty="0"/>
              <a:t>On the side of Earth farthest from the moon, the moon's gravitational pull is at its weakest. At the center of Earth is approximately the average of the moon's gravitational pull on the whole planet. (NOAA, NASA, “</a:t>
            </a:r>
            <a:r>
              <a:rPr lang="en-US" sz="2000" dirty="0" err="1"/>
              <a:t>SciJinks</a:t>
            </a:r>
            <a:r>
              <a:rPr lang="en-US" sz="2000" dirty="0"/>
              <a:t>”)</a:t>
            </a:r>
          </a:p>
          <a:p>
            <a:pPr marL="0" indent="0">
              <a:buNone/>
            </a:pPr>
            <a:endParaRPr lang="en-US" dirty="0"/>
          </a:p>
        </p:txBody>
      </p:sp>
      <p:pic>
        <p:nvPicPr>
          <p:cNvPr id="5" name="Picture 4">
            <a:extLst>
              <a:ext uri="{FF2B5EF4-FFF2-40B4-BE49-F238E27FC236}">
                <a16:creationId xmlns:a16="http://schemas.microsoft.com/office/drawing/2014/main" xmlns="" id="{D02C06BE-EDD5-4CF6-8693-733A3F45E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761232"/>
            <a:ext cx="4876800" cy="2993136"/>
          </a:xfrm>
          <a:prstGeom prst="rect">
            <a:avLst/>
          </a:prstGeom>
        </p:spPr>
      </p:pic>
    </p:spTree>
    <p:extLst>
      <p:ext uri="{BB962C8B-B14F-4D97-AF65-F5344CB8AC3E}">
        <p14:creationId xmlns:p14="http://schemas.microsoft.com/office/powerpoint/2010/main" val="370277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Verification Software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has been successfully used to verify very complex and difficult  mathematical proofs:</a:t>
            </a:r>
          </a:p>
          <a:p>
            <a:r>
              <a:rPr lang="en-US" dirty="0"/>
              <a:t>The prime number theorem</a:t>
            </a:r>
          </a:p>
          <a:p>
            <a:r>
              <a:rPr lang="en-US" dirty="0"/>
              <a:t>The Kepler conjecture</a:t>
            </a:r>
          </a:p>
          <a:p>
            <a:r>
              <a:rPr lang="en-US" dirty="0" err="1"/>
              <a:t>Feit</a:t>
            </a:r>
            <a:r>
              <a:rPr lang="en-US" dirty="0"/>
              <a:t>-Thompson theorem (All groups of odd order are solvable.)</a:t>
            </a:r>
          </a:p>
          <a:p>
            <a:r>
              <a:rPr lang="en-US" dirty="0"/>
              <a:t>Most theorems in undergraduate math.</a:t>
            </a:r>
          </a:p>
          <a:p>
            <a:pPr marL="0" indent="0">
              <a:buNone/>
            </a:pPr>
            <a:r>
              <a:rPr lang="en-US" dirty="0"/>
              <a:t>More or less, any rigorously proven theorem presumably can be verified if one wants to put in the work.</a:t>
            </a:r>
          </a:p>
          <a:p>
            <a:endParaRPr lang="en-US" dirty="0"/>
          </a:p>
          <a:p>
            <a:pPr marL="0" indent="0">
              <a:buNone/>
            </a:pPr>
            <a:endParaRPr lang="en-US" dirty="0"/>
          </a:p>
        </p:txBody>
      </p:sp>
    </p:spTree>
    <p:extLst>
      <p:ext uri="{BB962C8B-B14F-4D97-AF65-F5344CB8AC3E}">
        <p14:creationId xmlns:p14="http://schemas.microsoft.com/office/powerpoint/2010/main" val="2940489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5D9A0-42D1-41F7-A342-20C2FC46F80F}"/>
              </a:ext>
            </a:extLst>
          </p:cNvPr>
          <p:cNvSpPr>
            <a:spLocks noGrp="1"/>
          </p:cNvSpPr>
          <p:nvPr>
            <p:ph type="title"/>
          </p:nvPr>
        </p:nvSpPr>
        <p:spPr/>
        <p:txBody>
          <a:bodyPr/>
          <a:lstStyle/>
          <a:p>
            <a:r>
              <a:rPr lang="en-US" dirty="0"/>
              <a:t>Maxwell-Boltzmann distribution</a:t>
            </a:r>
          </a:p>
        </p:txBody>
      </p:sp>
      <p:sp>
        <p:nvSpPr>
          <p:cNvPr id="3" name="Content Placeholder 2">
            <a:extLst>
              <a:ext uri="{FF2B5EF4-FFF2-40B4-BE49-F238E27FC236}">
                <a16:creationId xmlns:a16="http://schemas.microsoft.com/office/drawing/2014/main" xmlns="" id="{7E62A7FF-56ED-4B82-AFB0-2D27A76CFB47}"/>
              </a:ext>
            </a:extLst>
          </p:cNvPr>
          <p:cNvSpPr>
            <a:spLocks noGrp="1"/>
          </p:cNvSpPr>
          <p:nvPr>
            <p:ph idx="1"/>
          </p:nvPr>
        </p:nvSpPr>
        <p:spPr>
          <a:xfrm>
            <a:off x="457200" y="1524000"/>
            <a:ext cx="8229600" cy="4525963"/>
          </a:xfrm>
        </p:spPr>
        <p:txBody>
          <a:bodyPr>
            <a:normAutofit fontScale="92500"/>
          </a:bodyPr>
          <a:lstStyle/>
          <a:p>
            <a:pPr marL="0" indent="0">
              <a:buNone/>
            </a:pPr>
            <a:r>
              <a:rPr lang="en-US" dirty="0"/>
              <a:t>Assume that the distribution of velocities of particles in a gas:</a:t>
            </a:r>
          </a:p>
          <a:p>
            <a:pPr marL="514350" indent="-514350">
              <a:buFont typeface="+mj-lt"/>
              <a:buAutoNum type="alphaUcPeriod"/>
            </a:pPr>
            <a:r>
              <a:rPr lang="en-US" dirty="0"/>
              <a:t>Is isotropic</a:t>
            </a:r>
          </a:p>
          <a:p>
            <a:pPr marL="514350" indent="-514350">
              <a:buFont typeface="+mj-lt"/>
              <a:buAutoNum type="alphaUcPeriod"/>
            </a:pPr>
            <a:r>
              <a:rPr lang="en-US" dirty="0"/>
              <a:t>The components of the velocity in two orthogonal directions are independent.</a:t>
            </a:r>
          </a:p>
          <a:p>
            <a:pPr marL="0" indent="0">
              <a:buNone/>
            </a:pPr>
            <a:r>
              <a:rPr lang="en-US" dirty="0"/>
              <a:t>Then the distribution of velocities follows a Gaussian. (The only remaining degree of freedom is the variance, which is the temperature.)        Michael </a:t>
            </a:r>
            <a:r>
              <a:rPr lang="en-US" dirty="0" err="1"/>
              <a:t>Strevens</a:t>
            </a:r>
            <a:r>
              <a:rPr lang="en-US" dirty="0"/>
              <a:t>, </a:t>
            </a:r>
            <a:r>
              <a:rPr lang="en-US" i="1" dirty="0" err="1"/>
              <a:t>Tychomancy</a:t>
            </a:r>
            <a:endParaRPr lang="en-US" i="1" dirty="0"/>
          </a:p>
        </p:txBody>
      </p:sp>
    </p:spTree>
    <p:extLst>
      <p:ext uri="{BB962C8B-B14F-4D97-AF65-F5344CB8AC3E}">
        <p14:creationId xmlns:p14="http://schemas.microsoft.com/office/powerpoint/2010/main" val="589800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C8A-2ED8-4CE4-B8A6-DBEF4206B3CD}"/>
              </a:ext>
            </a:extLst>
          </p:cNvPr>
          <p:cNvSpPr>
            <a:spLocks noGrp="1"/>
          </p:cNvSpPr>
          <p:nvPr>
            <p:ph type="title"/>
          </p:nvPr>
        </p:nvSpPr>
        <p:spPr/>
        <p:txBody>
          <a:bodyPr/>
          <a:lstStyle/>
          <a:p>
            <a:r>
              <a:rPr lang="en-US" dirty="0"/>
              <a:t>Covalent bonding</a:t>
            </a:r>
          </a:p>
        </p:txBody>
      </p:sp>
      <p:sp>
        <p:nvSpPr>
          <p:cNvPr id="3" name="Content Placeholder 2">
            <a:extLst>
              <a:ext uri="{FF2B5EF4-FFF2-40B4-BE49-F238E27FC236}">
                <a16:creationId xmlns:a16="http://schemas.microsoft.com/office/drawing/2014/main" xmlns="" id="{99D99055-965C-4053-B4F2-588ABE334E57}"/>
              </a:ext>
            </a:extLst>
          </p:cNvPr>
          <p:cNvSpPr>
            <a:spLocks noGrp="1"/>
          </p:cNvSpPr>
          <p:nvPr>
            <p:ph idx="1"/>
          </p:nvPr>
        </p:nvSpPr>
        <p:spPr/>
        <p:txBody>
          <a:bodyPr>
            <a:normAutofit fontScale="62500" lnSpcReduction="20000"/>
          </a:bodyPr>
          <a:lstStyle/>
          <a:p>
            <a:pPr marL="0" indent="0">
              <a:buNone/>
            </a:pPr>
            <a:r>
              <a:rPr lang="en-US" dirty="0"/>
              <a:t>The reason is simply that when you allow an electron to wander over a larger space, the kinetic energy always goes down. If you double the size of the space in one direction, the kinetic energy in that direction goes down by a factor of 4. If you consider the two H-atoms as two boxes, doubling the x-size of the box keeping the y and z sizes the same, reduces the kinetic energy from X+X+X to X/4 + X +X or by a factor of 3/4, so the binding energy of two boxes end to end with non-interacting electrons is 1/4 the kinetic energy.</a:t>
            </a:r>
          </a:p>
          <a:p>
            <a:pPr marL="0" indent="0">
              <a:buNone/>
            </a:pPr>
            <a:r>
              <a:rPr lang="en-US" dirty="0"/>
              <a:t>The kinetic energy of an electron in an H-atom is equal to the binding energy (this is the Virial theorem--- the kinetic energy cancels half the potential energy in a 1/r potential to make a binding energy), so you get 1/4 of 12 eV or 3eV of binding energy from this. This is a terrible approximation, because the electrons repel each other, and the H-atom is not a box, but it shows you that allowing the electron volume to spread gains you a lot of energy on the atomic scale, and it is now plausible that even with repulsion, the electrons will bind, and they do.</a:t>
            </a:r>
          </a:p>
          <a:p>
            <a:pPr marL="0" indent="0">
              <a:buNone/>
            </a:pPr>
            <a:r>
              <a:rPr lang="en-US" dirty="0"/>
              <a:t>― Ron </a:t>
            </a:r>
            <a:r>
              <a:rPr lang="en-US" dirty="0" err="1"/>
              <a:t>Maimon</a:t>
            </a:r>
            <a:r>
              <a:rPr lang="en-US" dirty="0"/>
              <a:t>, Physics Stack Exchange</a:t>
            </a:r>
          </a:p>
        </p:txBody>
      </p:sp>
    </p:spTree>
    <p:extLst>
      <p:ext uri="{BB962C8B-B14F-4D97-AF65-F5344CB8AC3E}">
        <p14:creationId xmlns:p14="http://schemas.microsoft.com/office/powerpoint/2010/main" val="3101721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that are partially understood</a:t>
            </a:r>
          </a:p>
        </p:txBody>
      </p:sp>
      <p:sp>
        <p:nvSpPr>
          <p:cNvPr id="3" name="Content Placeholder 2"/>
          <p:cNvSpPr>
            <a:spLocks noGrp="1"/>
          </p:cNvSpPr>
          <p:nvPr>
            <p:ph idx="1"/>
          </p:nvPr>
        </p:nvSpPr>
        <p:spPr/>
        <p:txBody>
          <a:bodyPr/>
          <a:lstStyle/>
          <a:p>
            <a:r>
              <a:rPr lang="en-US" dirty="0"/>
              <a:t>Historical example:  the tides.</a:t>
            </a:r>
          </a:p>
          <a:p>
            <a:pPr marL="400050" lvl="1" indent="0">
              <a:buNone/>
            </a:pPr>
            <a:r>
              <a:rPr lang="en-US" dirty="0"/>
              <a:t>Generally, the twice-daily tides were understood in terms of the moon’s gravity by the early –mid 18</a:t>
            </a:r>
            <a:r>
              <a:rPr lang="en-US" baseline="30000" dirty="0"/>
              <a:t>th</a:t>
            </a:r>
            <a:r>
              <a:rPr lang="en-US" dirty="0"/>
              <a:t> century.</a:t>
            </a:r>
          </a:p>
          <a:p>
            <a:pPr marL="400050" lvl="1" indent="0">
              <a:buNone/>
            </a:pPr>
            <a:r>
              <a:rPr lang="en-US" dirty="0"/>
              <a:t>Predicting the tides at a particular location from first principles could not be done until the late 19</a:t>
            </a:r>
            <a:r>
              <a:rPr lang="en-US" baseline="30000" dirty="0"/>
              <a:t>th</a:t>
            </a:r>
            <a:r>
              <a:rPr lang="en-US" dirty="0"/>
              <a:t> century.</a:t>
            </a:r>
          </a:p>
          <a:p>
            <a:pPr marL="800100" lvl="2" indent="0">
              <a:buNone/>
            </a:pPr>
            <a:endParaRPr lang="en-US" dirty="0"/>
          </a:p>
        </p:txBody>
      </p:sp>
    </p:spTree>
    <p:extLst>
      <p:ext uri="{BB962C8B-B14F-4D97-AF65-F5344CB8AC3E}">
        <p14:creationId xmlns:p14="http://schemas.microsoft.com/office/powerpoint/2010/main" val="2630672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that are partially understood</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In the first chapter we spoke of the great strides that have been made since the early Greek observations of the strange behavior of amber and of lodestone. Yet in all our long and involved discussion, we have never explained </a:t>
            </a:r>
            <a:r>
              <a:rPr lang="en-US" i="1" dirty="0"/>
              <a:t>why it is that when we rub a piece of amber we get a charge on it </a:t>
            </a:r>
            <a:r>
              <a:rPr lang="en-US" dirty="0"/>
              <a:t>nor have we explained </a:t>
            </a:r>
            <a:r>
              <a:rPr lang="en-US" i="1" dirty="0"/>
              <a:t>why a lodestone is magnetized</a:t>
            </a:r>
            <a:r>
              <a:rPr lang="en-US" dirty="0"/>
              <a:t> ... So you see this physics of ours is a lot of fakery --- we start out with the phenomena of lodestone and amber, and we end up not understanding either of them very well.</a:t>
            </a:r>
          </a:p>
          <a:p>
            <a:pPr marL="0" indent="0">
              <a:buNone/>
            </a:pPr>
            <a:r>
              <a:rPr lang="en-US" i="1" dirty="0"/>
              <a:t>Feynman Lectures on Physics,</a:t>
            </a:r>
            <a:r>
              <a:rPr lang="en-US" dirty="0"/>
              <a:t> vol. 2 chap. 37</a:t>
            </a:r>
          </a:p>
        </p:txBody>
      </p:sp>
    </p:spTree>
    <p:extLst>
      <p:ext uri="{BB962C8B-B14F-4D97-AF65-F5344CB8AC3E}">
        <p14:creationId xmlns:p14="http://schemas.microsoft.com/office/powerpoint/2010/main" val="1116520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09DA2-9FEB-466E-B11B-872509D1D347}"/>
              </a:ext>
            </a:extLst>
          </p:cNvPr>
          <p:cNvSpPr>
            <a:spLocks noGrp="1"/>
          </p:cNvSpPr>
          <p:nvPr>
            <p:ph type="title"/>
          </p:nvPr>
        </p:nvSpPr>
        <p:spPr/>
        <p:txBody>
          <a:bodyPr/>
          <a:lstStyle/>
          <a:p>
            <a:r>
              <a:rPr lang="en-US" dirty="0"/>
              <a:t>Textbook word problems</a:t>
            </a:r>
          </a:p>
        </p:txBody>
      </p:sp>
      <p:sp>
        <p:nvSpPr>
          <p:cNvPr id="3" name="Content Placeholder 2">
            <a:extLst>
              <a:ext uri="{FF2B5EF4-FFF2-40B4-BE49-F238E27FC236}">
                <a16:creationId xmlns:a16="http://schemas.microsoft.com/office/drawing/2014/main" xmlns="" id="{4E2E69BC-7689-498B-B065-D6D21F07A495}"/>
              </a:ext>
            </a:extLst>
          </p:cNvPr>
          <p:cNvSpPr>
            <a:spLocks noGrp="1"/>
          </p:cNvSpPr>
          <p:nvPr>
            <p:ph idx="1"/>
          </p:nvPr>
        </p:nvSpPr>
        <p:spPr/>
        <p:txBody>
          <a:bodyPr/>
          <a:lstStyle/>
          <a:p>
            <a:pPr marL="0" indent="0">
              <a:buNone/>
            </a:pPr>
            <a:r>
              <a:rPr lang="en-US" dirty="0"/>
              <a:t>Ignoring the NLP issues:</a:t>
            </a:r>
          </a:p>
          <a:p>
            <a:r>
              <a:rPr lang="en-US" dirty="0"/>
              <a:t>Choosing the idealization</a:t>
            </a:r>
          </a:p>
          <a:p>
            <a:pPr marL="0" indent="0">
              <a:buNone/>
            </a:pPr>
            <a:endParaRPr lang="en-US" dirty="0"/>
          </a:p>
          <a:p>
            <a:r>
              <a:rPr lang="en-US" dirty="0"/>
              <a:t>Setting up the equations</a:t>
            </a:r>
          </a:p>
          <a:p>
            <a:endParaRPr lang="en-US" dirty="0"/>
          </a:p>
          <a:p>
            <a:r>
              <a:rPr lang="en-US" dirty="0"/>
              <a:t>Solving the equations</a:t>
            </a:r>
          </a:p>
        </p:txBody>
      </p:sp>
    </p:spTree>
    <p:extLst>
      <p:ext uri="{BB962C8B-B14F-4D97-AF65-F5344CB8AC3E}">
        <p14:creationId xmlns:p14="http://schemas.microsoft.com/office/powerpoint/2010/main" val="1858105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09DA2-9FEB-466E-B11B-872509D1D347}"/>
              </a:ext>
            </a:extLst>
          </p:cNvPr>
          <p:cNvSpPr>
            <a:spLocks noGrp="1"/>
          </p:cNvSpPr>
          <p:nvPr>
            <p:ph type="title"/>
          </p:nvPr>
        </p:nvSpPr>
        <p:spPr/>
        <p:txBody>
          <a:bodyPr/>
          <a:lstStyle/>
          <a:p>
            <a:r>
              <a:rPr lang="en-US" dirty="0"/>
              <a:t>Textbook word problems</a:t>
            </a:r>
          </a:p>
        </p:txBody>
      </p:sp>
      <p:sp>
        <p:nvSpPr>
          <p:cNvPr id="3" name="Content Placeholder 2">
            <a:extLst>
              <a:ext uri="{FF2B5EF4-FFF2-40B4-BE49-F238E27FC236}">
                <a16:creationId xmlns:a16="http://schemas.microsoft.com/office/drawing/2014/main" xmlns="" id="{4E2E69BC-7689-498B-B065-D6D21F07A495}"/>
              </a:ext>
            </a:extLst>
          </p:cNvPr>
          <p:cNvSpPr>
            <a:spLocks noGrp="1"/>
          </p:cNvSpPr>
          <p:nvPr>
            <p:ph idx="1"/>
          </p:nvPr>
        </p:nvSpPr>
        <p:spPr/>
        <p:txBody>
          <a:bodyPr>
            <a:normAutofit/>
          </a:bodyPr>
          <a:lstStyle/>
          <a:p>
            <a:pPr marL="0" indent="0">
              <a:buNone/>
            </a:pPr>
            <a:r>
              <a:rPr lang="en-US" dirty="0"/>
              <a:t>Ignoring the NLP issues:</a:t>
            </a:r>
          </a:p>
          <a:p>
            <a:r>
              <a:rPr lang="en-US" dirty="0"/>
              <a:t>Choosing the idealization</a:t>
            </a:r>
          </a:p>
          <a:p>
            <a:pPr marL="800100" lvl="2" indent="0">
              <a:buNone/>
            </a:pPr>
            <a:r>
              <a:rPr lang="en-US" dirty="0">
                <a:solidFill>
                  <a:srgbClr val="FF0000"/>
                </a:solidFill>
              </a:rPr>
              <a:t>Problem wording gives clues. E.g. if no geometric      constraints on the shape of an object is not mentioned, then treat it as a point mass.</a:t>
            </a:r>
          </a:p>
          <a:p>
            <a:r>
              <a:rPr lang="en-US" dirty="0"/>
              <a:t>Setting up the equations</a:t>
            </a:r>
          </a:p>
          <a:p>
            <a:pPr marL="914400" lvl="2" indent="0">
              <a:buNone/>
            </a:pPr>
            <a:r>
              <a:rPr lang="en-US" dirty="0">
                <a:solidFill>
                  <a:srgbClr val="FF0000"/>
                </a:solidFill>
              </a:rPr>
              <a:t>Largely doable.</a:t>
            </a:r>
          </a:p>
          <a:p>
            <a:r>
              <a:rPr lang="en-US" dirty="0"/>
              <a:t>Solving the equations</a:t>
            </a:r>
          </a:p>
          <a:p>
            <a:pPr marL="914400" lvl="2" indent="0">
              <a:buNone/>
            </a:pPr>
            <a:r>
              <a:rPr lang="en-US" dirty="0">
                <a:solidFill>
                  <a:srgbClr val="FF0000"/>
                </a:solidFill>
              </a:rPr>
              <a:t>Piece of cake</a:t>
            </a:r>
          </a:p>
        </p:txBody>
      </p:sp>
    </p:spTree>
    <p:extLst>
      <p:ext uri="{BB962C8B-B14F-4D97-AF65-F5344CB8AC3E}">
        <p14:creationId xmlns:p14="http://schemas.microsoft.com/office/powerpoint/2010/main" val="1989181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BCB39-6514-47EE-BF8A-65499FF99EBB}"/>
              </a:ext>
            </a:extLst>
          </p:cNvPr>
          <p:cNvSpPr>
            <a:spLocks noGrp="1"/>
          </p:cNvSpPr>
          <p:nvPr>
            <p:ph type="title"/>
          </p:nvPr>
        </p:nvSpPr>
        <p:spPr/>
        <p:txBody>
          <a:bodyPr/>
          <a:lstStyle/>
          <a:p>
            <a:r>
              <a:rPr lang="en-US" dirty="0"/>
              <a:t>Word problem example</a:t>
            </a:r>
          </a:p>
        </p:txBody>
      </p:sp>
      <p:sp>
        <p:nvSpPr>
          <p:cNvPr id="3" name="Content Placeholder 2">
            <a:extLst>
              <a:ext uri="{FF2B5EF4-FFF2-40B4-BE49-F238E27FC236}">
                <a16:creationId xmlns:a16="http://schemas.microsoft.com/office/drawing/2014/main" xmlns="" id="{DFC04AB3-927D-467D-B5EA-F7B1797149EE}"/>
              </a:ext>
            </a:extLst>
          </p:cNvPr>
          <p:cNvSpPr>
            <a:spLocks noGrp="1"/>
          </p:cNvSpPr>
          <p:nvPr>
            <p:ph idx="1"/>
          </p:nvPr>
        </p:nvSpPr>
        <p:spPr/>
        <p:txBody>
          <a:bodyPr/>
          <a:lstStyle/>
          <a:p>
            <a:pPr marL="0" indent="0">
              <a:buNone/>
            </a:pPr>
            <a:r>
              <a:rPr lang="en-US" dirty="0"/>
              <a:t>Assuming that the board slides without friction, when does it lose contact with the wall?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971799"/>
            <a:ext cx="4928016" cy="3429001"/>
          </a:xfrm>
          <a:prstGeom prst="rect">
            <a:avLst/>
          </a:prstGeom>
        </p:spPr>
      </p:pic>
    </p:spTree>
    <p:extLst>
      <p:ext uri="{BB962C8B-B14F-4D97-AF65-F5344CB8AC3E}">
        <p14:creationId xmlns:p14="http://schemas.microsoft.com/office/powerpoint/2010/main" val="3577942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82E8B-5450-4C7B-AF75-128FA32BD6A0}"/>
              </a:ext>
            </a:extLst>
          </p:cNvPr>
          <p:cNvSpPr>
            <a:spLocks noGrp="1"/>
          </p:cNvSpPr>
          <p:nvPr>
            <p:ph type="title"/>
          </p:nvPr>
        </p:nvSpPr>
        <p:spPr/>
        <p:txBody>
          <a:bodyPr/>
          <a:lstStyle/>
          <a:p>
            <a:r>
              <a:rPr lang="en-US" dirty="0"/>
              <a:t>Word problem</a:t>
            </a:r>
          </a:p>
        </p:txBody>
      </p:sp>
      <p:sp>
        <p:nvSpPr>
          <p:cNvPr id="3" name="Content Placeholder 2">
            <a:extLst>
              <a:ext uri="{FF2B5EF4-FFF2-40B4-BE49-F238E27FC236}">
                <a16:creationId xmlns:a16="http://schemas.microsoft.com/office/drawing/2014/main" xmlns="" id="{A5E482E5-7581-4815-B4CA-DB120CDF5E96}"/>
              </a:ext>
            </a:extLst>
          </p:cNvPr>
          <p:cNvSpPr>
            <a:spLocks noGrp="1"/>
          </p:cNvSpPr>
          <p:nvPr>
            <p:ph idx="1"/>
          </p:nvPr>
        </p:nvSpPr>
        <p:spPr/>
        <p:txBody>
          <a:bodyPr>
            <a:normAutofit lnSpcReduction="10000"/>
          </a:bodyPr>
          <a:lstStyle/>
          <a:p>
            <a:r>
              <a:rPr lang="en-US" dirty="0"/>
              <a:t>Solid(Board). Solid(Wall). Solid(Ground).</a:t>
            </a:r>
          </a:p>
          <a:p>
            <a:r>
              <a:rPr lang="en-US" dirty="0"/>
              <a:t>Fixed(Wall). Fixed(Ground). Rigid(Board).</a:t>
            </a:r>
          </a:p>
          <a:p>
            <a:r>
              <a:rPr lang="en-US" dirty="0" err="1"/>
              <a:t>RightFace</a:t>
            </a:r>
            <a:r>
              <a:rPr lang="en-US" dirty="0"/>
              <a:t>(Wall) = 0 × </a:t>
            </a:r>
            <a:r>
              <a:rPr lang="en-US" dirty="0">
                <a:latin typeface="Calibri" panose="020F0502020204030204" pitchFamily="34" charset="0"/>
                <a:ea typeface="Cambria Math" panose="02040503050406030204" pitchFamily="18" charset="0"/>
              </a:rPr>
              <a:t>[0,1].</a:t>
            </a:r>
          </a:p>
          <a:p>
            <a:r>
              <a:rPr lang="en-US" dirty="0" err="1">
                <a:latin typeface="Calibri" panose="020F0502020204030204" pitchFamily="34" charset="0"/>
                <a:ea typeface="Cambria Math" panose="02040503050406030204" pitchFamily="18" charset="0"/>
              </a:rPr>
              <a:t>UpperFace</a:t>
            </a:r>
            <a:r>
              <a:rPr lang="en-US" dirty="0">
                <a:latin typeface="Calibri" panose="020F0502020204030204" pitchFamily="34" charset="0"/>
                <a:ea typeface="Cambria Math" panose="02040503050406030204" pitchFamily="18" charset="0"/>
              </a:rPr>
              <a:t>(Ground) = (−</a:t>
            </a:r>
            <a:r>
              <a:rPr lang="en-US" dirty="0">
                <a:latin typeface="Cambria Math" panose="02040503050406030204" pitchFamily="18" charset="0"/>
                <a:ea typeface="Cambria Math" panose="02040503050406030204" pitchFamily="18" charset="0"/>
              </a:rPr>
              <a:t>∞,∞) × </a:t>
            </a:r>
            <a:r>
              <a:rPr lang="en-US" dirty="0"/>
              <a:t>0</a:t>
            </a:r>
          </a:p>
          <a:p>
            <a:r>
              <a:rPr lang="en-US" dirty="0"/>
              <a:t>Place(Board,0) = </a:t>
            </a:r>
            <a:r>
              <a:rPr lang="en-US" dirty="0" err="1"/>
              <a:t>LineSeg</a:t>
            </a:r>
            <a:r>
              <a:rPr lang="en-US" dirty="0"/>
              <a:t>(&lt;0,sin(60⁰)&gt;&lt;1/2,0&gt;)</a:t>
            </a:r>
          </a:p>
          <a:p>
            <a:r>
              <a:rPr lang="en-US" dirty="0"/>
              <a:t>Isolated(Board,{Wall, Ground}).</a:t>
            </a:r>
          </a:p>
          <a:p>
            <a:r>
              <a:rPr lang="en-US" dirty="0" err="1"/>
              <a:t>NoInterpenetrate</a:t>
            </a:r>
            <a:r>
              <a:rPr lang="en-US" dirty="0"/>
              <a:t>. </a:t>
            </a:r>
            <a:r>
              <a:rPr lang="en-US" dirty="0" err="1"/>
              <a:t>NoFriction</a:t>
            </a:r>
            <a:r>
              <a:rPr lang="en-US" dirty="0"/>
              <a:t>. </a:t>
            </a:r>
          </a:p>
          <a:p>
            <a:r>
              <a:rPr lang="en-US" dirty="0" err="1"/>
              <a:t>UniformGravity</a:t>
            </a:r>
            <a:r>
              <a:rPr lang="en-US" dirty="0"/>
              <a:t>(&lt;0,</a:t>
            </a:r>
            <a:r>
              <a:rPr lang="en-US" dirty="0">
                <a:latin typeface="Calibri" panose="020F0502020204030204" pitchFamily="34" charset="0"/>
                <a:ea typeface="Cambria Math" panose="02040503050406030204" pitchFamily="18" charset="0"/>
              </a:rPr>
              <a:t> −g&gt;).</a:t>
            </a:r>
            <a:endParaRPr lang="en-US" dirty="0"/>
          </a:p>
        </p:txBody>
      </p:sp>
    </p:spTree>
    <p:extLst>
      <p:ext uri="{BB962C8B-B14F-4D97-AF65-F5344CB8AC3E}">
        <p14:creationId xmlns:p14="http://schemas.microsoft.com/office/powerpoint/2010/main" val="3631856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Idealization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Pendulum: Galileo, Cavendish, Foucault, Yo-yo</a:t>
            </a:r>
          </a:p>
          <a:p>
            <a:pPr marL="0" indent="0">
              <a:buNone/>
            </a:pPr>
            <a:r>
              <a:rPr lang="en-US" dirty="0" smtClean="0"/>
              <a:t>Setting: 2D/3D.  Attachment fixed/rotating with earth.</a:t>
            </a:r>
          </a:p>
          <a:p>
            <a:pPr marL="0" indent="0">
              <a:buNone/>
            </a:pPr>
            <a:r>
              <a:rPr lang="en-US" dirty="0" smtClean="0"/>
              <a:t>Bob: Point mass, extended.</a:t>
            </a:r>
          </a:p>
          <a:p>
            <a:pPr marL="0" indent="0">
              <a:buNone/>
            </a:pPr>
            <a:r>
              <a:rPr lang="en-US" dirty="0" smtClean="0"/>
              <a:t>String: Fixed distance from attachment. Inelastic. Elastic</a:t>
            </a:r>
          </a:p>
          <a:p>
            <a:pPr marL="0" indent="0">
              <a:buNone/>
            </a:pPr>
            <a:r>
              <a:rPr lang="en-US" dirty="0" smtClean="0"/>
              <a:t>Bends along its length. Twists along its axis.</a:t>
            </a:r>
          </a:p>
          <a:p>
            <a:pPr marL="0" indent="0">
              <a:buNone/>
            </a:pPr>
            <a:r>
              <a:rPr lang="en-US" dirty="0" smtClean="0"/>
              <a:t>Massless/massed</a:t>
            </a:r>
            <a:r>
              <a:rPr lang="en-US" smtClean="0"/>
              <a:t>. </a:t>
            </a:r>
          </a:p>
          <a:p>
            <a:pPr marL="0" indent="0">
              <a:buNone/>
            </a:pPr>
            <a:r>
              <a:rPr lang="en-US" smtClean="0"/>
              <a:t>Can </a:t>
            </a:r>
            <a:r>
              <a:rPr lang="en-US" dirty="0" smtClean="0"/>
              <a:t>interfere with itself or with bob.</a:t>
            </a:r>
            <a:endParaRPr lang="en-US" dirty="0"/>
          </a:p>
        </p:txBody>
      </p:sp>
    </p:spTree>
    <p:extLst>
      <p:ext uri="{BB962C8B-B14F-4D97-AF65-F5344CB8AC3E}">
        <p14:creationId xmlns:p14="http://schemas.microsoft.com/office/powerpoint/2010/main" val="3026289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own research</a:t>
            </a:r>
          </a:p>
        </p:txBody>
      </p:sp>
      <p:sp>
        <p:nvSpPr>
          <p:cNvPr id="3" name="Content Placeholder 2"/>
          <p:cNvSpPr>
            <a:spLocks noGrp="1"/>
          </p:cNvSpPr>
          <p:nvPr>
            <p:ph idx="1"/>
          </p:nvPr>
        </p:nvSpPr>
        <p:spPr/>
        <p:txBody>
          <a:bodyPr>
            <a:normAutofit fontScale="92500" lnSpcReduction="20000"/>
          </a:bodyPr>
          <a:lstStyle/>
          <a:p>
            <a:r>
              <a:rPr lang="en-US" dirty="0"/>
              <a:t>Developing a formal language in which physical behavior can be described at the commonsense (mesoscopic) level.</a:t>
            </a:r>
          </a:p>
          <a:p>
            <a:r>
              <a:rPr lang="en-US" dirty="0"/>
              <a:t>Support for qualitative reasoning.</a:t>
            </a:r>
          </a:p>
          <a:p>
            <a:r>
              <a:rPr lang="en-US" dirty="0"/>
              <a:t>First-order language with na</a:t>
            </a:r>
            <a:r>
              <a:rPr lang="en-US" dirty="0">
                <a:latin typeface="Calibri"/>
              </a:rPr>
              <a:t>ïve set theory, real arithmetic, real-valued time, Euclidean space</a:t>
            </a:r>
          </a:p>
          <a:p>
            <a:r>
              <a:rPr lang="en-US" dirty="0">
                <a:latin typeface="Calibri"/>
              </a:rPr>
              <a:t>Solids, liquids, gasses.</a:t>
            </a:r>
          </a:p>
          <a:p>
            <a:r>
              <a:rPr lang="en-US" dirty="0">
                <a:latin typeface="Calibri"/>
              </a:rPr>
              <a:t>Containers.</a:t>
            </a:r>
          </a:p>
          <a:p>
            <a:r>
              <a:rPr lang="en-US" dirty="0"/>
              <a:t>Towards representing experiments like Faraday, Cavendish</a:t>
            </a:r>
          </a:p>
        </p:txBody>
      </p:sp>
    </p:spTree>
    <p:extLst>
      <p:ext uri="{BB962C8B-B14F-4D97-AF65-F5344CB8AC3E}">
        <p14:creationId xmlns:p14="http://schemas.microsoft.com/office/powerpoint/2010/main" val="45476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something similar be done for physics?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Outline:</a:t>
            </a:r>
          </a:p>
          <a:p>
            <a:r>
              <a:rPr lang="en-US" dirty="0"/>
              <a:t>Discussion of math as point of comparison</a:t>
            </a:r>
          </a:p>
          <a:p>
            <a:r>
              <a:rPr lang="en-US" dirty="0"/>
              <a:t>Doing this for physics</a:t>
            </a:r>
          </a:p>
          <a:p>
            <a:r>
              <a:rPr lang="en-US" dirty="0"/>
              <a:t>Straw man: Tee-shirt model of physics</a:t>
            </a:r>
          </a:p>
          <a:p>
            <a:r>
              <a:rPr lang="en-US" dirty="0"/>
              <a:t>Knocking down the straw man</a:t>
            </a:r>
          </a:p>
          <a:p>
            <a:pPr lvl="1" indent="-342900"/>
            <a:r>
              <a:rPr lang="en-US" dirty="0"/>
              <a:t>Representation</a:t>
            </a:r>
          </a:p>
          <a:p>
            <a:pPr lvl="1" indent="-342900"/>
            <a:r>
              <a:rPr lang="en-US" dirty="0"/>
              <a:t>Reasoning</a:t>
            </a:r>
          </a:p>
          <a:p>
            <a:r>
              <a:rPr lang="en-US" dirty="0"/>
              <a:t>What </a:t>
            </a:r>
            <a:r>
              <a:rPr lang="en-US" i="1" dirty="0"/>
              <a:t>can </a:t>
            </a:r>
            <a:r>
              <a:rPr lang="en-US" dirty="0"/>
              <a:t>be done: Textbook word problems</a:t>
            </a:r>
          </a:p>
          <a:p>
            <a:r>
              <a:rPr lang="en-US" dirty="0"/>
              <a:t>My own work [anti-climax]</a:t>
            </a:r>
          </a:p>
          <a:p>
            <a:r>
              <a:rPr lang="en-US" dirty="0"/>
              <a:t>Earlier similar proposals and  related work</a:t>
            </a:r>
          </a:p>
          <a:p>
            <a:r>
              <a:rPr lang="en-US" dirty="0"/>
              <a:t>Looking forward and summary</a:t>
            </a:r>
          </a:p>
          <a:p>
            <a:pPr marL="0" indent="0">
              <a:buNone/>
            </a:pPr>
            <a:endParaRPr lang="en-US" dirty="0"/>
          </a:p>
        </p:txBody>
      </p:sp>
    </p:spTree>
    <p:extLst>
      <p:ext uri="{BB962C8B-B14F-4D97-AF65-F5344CB8AC3E}">
        <p14:creationId xmlns:p14="http://schemas.microsoft.com/office/powerpoint/2010/main" val="2651537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sample inferences</a:t>
            </a:r>
          </a:p>
        </p:txBody>
      </p:sp>
      <p:sp>
        <p:nvSpPr>
          <p:cNvPr id="3" name="Content Placeholder 2"/>
          <p:cNvSpPr>
            <a:spLocks noGrp="1"/>
          </p:cNvSpPr>
          <p:nvPr>
            <p:ph idx="1"/>
          </p:nvPr>
        </p:nvSpPr>
        <p:spPr/>
        <p:txBody>
          <a:bodyPr/>
          <a:lstStyle/>
          <a:p>
            <a:r>
              <a:rPr lang="en-US" dirty="0"/>
              <a:t>If a container remains closed, then matter cannot go from inside to outside.</a:t>
            </a:r>
          </a:p>
          <a:p>
            <a:r>
              <a:rPr lang="en-US" dirty="0"/>
              <a:t>Liquid can be carried carefully without spilling in an open container.</a:t>
            </a:r>
          </a:p>
          <a:p>
            <a:r>
              <a:rPr lang="en-US" dirty="0"/>
              <a:t>If you put rocks into a pail of water, the level of the water will rise.</a:t>
            </a:r>
          </a:p>
          <a:p>
            <a:r>
              <a:rPr lang="en-US" dirty="0"/>
              <a:t>The reaction 2H</a:t>
            </a:r>
            <a:r>
              <a:rPr lang="en-US" baseline="-25000" dirty="0"/>
              <a:t>2</a:t>
            </a:r>
            <a:r>
              <a:rPr lang="en-US" dirty="0"/>
              <a:t> + O</a:t>
            </a:r>
            <a:r>
              <a:rPr lang="en-US" baseline="-25000" dirty="0"/>
              <a:t>2 </a:t>
            </a:r>
            <a:r>
              <a:rPr lang="en-US" dirty="0">
                <a:latin typeface="Cambria Math"/>
                <a:ea typeface="Cambria Math"/>
              </a:rPr>
              <a:t>→</a:t>
            </a:r>
            <a:r>
              <a:rPr lang="en-US" dirty="0"/>
              <a:t> 2H</a:t>
            </a:r>
            <a:r>
              <a:rPr lang="en-US" baseline="-25000" dirty="0"/>
              <a:t>2</a:t>
            </a:r>
            <a:r>
              <a:rPr lang="en-US" dirty="0"/>
              <a:t>O consumes twice as many moles of H</a:t>
            </a:r>
            <a:r>
              <a:rPr lang="en-US" baseline="-25000" dirty="0"/>
              <a:t>2</a:t>
            </a:r>
            <a:r>
              <a:rPr lang="en-US" dirty="0"/>
              <a:t> as of O</a:t>
            </a:r>
            <a:r>
              <a:rPr lang="en-US" baseline="-25000" dirty="0"/>
              <a:t>2</a:t>
            </a:r>
            <a:r>
              <a:rPr lang="en-US" dirty="0"/>
              <a:t>.</a:t>
            </a:r>
          </a:p>
          <a:p>
            <a:endParaRPr lang="en-US" dirty="0"/>
          </a:p>
        </p:txBody>
      </p:sp>
    </p:spTree>
    <p:extLst>
      <p:ext uri="{BB962C8B-B14F-4D97-AF65-F5344CB8AC3E}">
        <p14:creationId xmlns:p14="http://schemas.microsoft.com/office/powerpoint/2010/main" val="3477407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proposals</a:t>
            </a:r>
          </a:p>
        </p:txBody>
      </p:sp>
      <p:sp>
        <p:nvSpPr>
          <p:cNvPr id="3" name="Content Placeholder 2"/>
          <p:cNvSpPr>
            <a:spLocks noGrp="1"/>
          </p:cNvSpPr>
          <p:nvPr>
            <p:ph idx="1"/>
          </p:nvPr>
        </p:nvSpPr>
        <p:spPr/>
        <p:txBody>
          <a:bodyPr>
            <a:normAutofit lnSpcReduction="10000"/>
          </a:bodyPr>
          <a:lstStyle/>
          <a:p>
            <a:pPr marL="0" indent="0">
              <a:buNone/>
            </a:pPr>
            <a:r>
              <a:rPr lang="en-US" b="1" dirty="0"/>
              <a:t>Hilbert’s 6</a:t>
            </a:r>
            <a:r>
              <a:rPr lang="en-US" b="1" baseline="30000" dirty="0"/>
              <a:t>th</a:t>
            </a:r>
            <a:r>
              <a:rPr lang="en-US" b="1" dirty="0"/>
              <a:t> problem</a:t>
            </a:r>
            <a:r>
              <a:rPr lang="en-US" dirty="0"/>
              <a:t>: </a:t>
            </a:r>
            <a:r>
              <a:rPr lang="en-US" i="1" dirty="0"/>
              <a:t>Mathematical Treatment of the Axioms of Physics. </a:t>
            </a:r>
          </a:p>
          <a:p>
            <a:pPr marL="0" indent="0">
              <a:buNone/>
            </a:pPr>
            <a:r>
              <a:rPr lang="en-US" dirty="0"/>
              <a:t>The investigations on the foundations of geometry suggest the problem: </a:t>
            </a:r>
            <a:r>
              <a:rPr lang="en-US" i="1" dirty="0"/>
              <a:t>To treat in the same manner, by means of axioms, those physical sciences in which already today mathematics plays an important part; in the first rank are the theory of probabilities and mechanics.</a:t>
            </a:r>
            <a:endParaRPr lang="en-US" dirty="0"/>
          </a:p>
          <a:p>
            <a:pPr marL="0" indent="0">
              <a:buNone/>
            </a:pPr>
            <a:endParaRPr lang="en-US" dirty="0"/>
          </a:p>
        </p:txBody>
      </p:sp>
    </p:spTree>
    <p:extLst>
      <p:ext uri="{BB962C8B-B14F-4D97-AF65-F5344CB8AC3E}">
        <p14:creationId xmlns:p14="http://schemas.microsoft.com/office/powerpoint/2010/main" val="1010282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 proposal</a:t>
            </a:r>
          </a:p>
        </p:txBody>
      </p:sp>
      <p:sp>
        <p:nvSpPr>
          <p:cNvPr id="3" name="Content Placeholder 2"/>
          <p:cNvSpPr>
            <a:spLocks noGrp="1"/>
          </p:cNvSpPr>
          <p:nvPr>
            <p:ph idx="1"/>
          </p:nvPr>
        </p:nvSpPr>
        <p:spPr/>
        <p:txBody>
          <a:bodyPr>
            <a:normAutofit/>
          </a:bodyPr>
          <a:lstStyle/>
          <a:p>
            <a:pPr marL="0" indent="0">
              <a:buNone/>
            </a:pPr>
            <a:r>
              <a:rPr lang="en-US" dirty="0"/>
              <a:t>Work on </a:t>
            </a:r>
            <a:r>
              <a:rPr lang="en-US" dirty="0" err="1"/>
              <a:t>axiomatizing</a:t>
            </a:r>
            <a:r>
              <a:rPr lang="en-US" dirty="0"/>
              <a:t> physics by: </a:t>
            </a:r>
          </a:p>
          <a:p>
            <a:pPr marL="0" indent="0">
              <a:buNone/>
            </a:pPr>
            <a:r>
              <a:rPr lang="en-US" dirty="0"/>
              <a:t>Hilbert, Russell,  </a:t>
            </a:r>
            <a:r>
              <a:rPr lang="en-US" dirty="0" err="1"/>
              <a:t>Carnap</a:t>
            </a:r>
            <a:r>
              <a:rPr lang="en-US" dirty="0"/>
              <a:t>, Montague, etc.</a:t>
            </a:r>
          </a:p>
          <a:p>
            <a:pPr marL="0" indent="0">
              <a:buNone/>
            </a:pPr>
            <a:r>
              <a:rPr lang="en-US" dirty="0"/>
              <a:t>Clarifying the relation of thermodynamics to statistical mechanics.</a:t>
            </a:r>
          </a:p>
          <a:p>
            <a:pPr marL="0" indent="0">
              <a:buNone/>
            </a:pPr>
            <a:r>
              <a:rPr lang="en-US" dirty="0"/>
              <a:t>Clarifying the relation of continuum mechanics to particle mechanics.</a:t>
            </a:r>
          </a:p>
          <a:p>
            <a:pPr marL="0" indent="0">
              <a:buNone/>
            </a:pPr>
            <a:r>
              <a:rPr lang="en-US" dirty="0"/>
              <a:t>Quantum logic.</a:t>
            </a:r>
          </a:p>
          <a:p>
            <a:pPr marL="0" indent="0">
              <a:buNone/>
            </a:pPr>
            <a:r>
              <a:rPr lang="en-US" dirty="0"/>
              <a:t> </a:t>
            </a:r>
          </a:p>
        </p:txBody>
      </p:sp>
    </p:spTree>
    <p:extLst>
      <p:ext uri="{BB962C8B-B14F-4D97-AF65-F5344CB8AC3E}">
        <p14:creationId xmlns:p14="http://schemas.microsoft.com/office/powerpoint/2010/main" val="3123725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Similar thought</a:t>
            </a:r>
            <a:endParaRPr lang="en-US" dirty="0"/>
          </a:p>
        </p:txBody>
      </p:sp>
      <p:sp>
        <p:nvSpPr>
          <p:cNvPr id="3" name="Content Placeholder 2"/>
          <p:cNvSpPr>
            <a:spLocks noGrp="1"/>
          </p:cNvSpPr>
          <p:nvPr>
            <p:ph idx="1"/>
          </p:nvPr>
        </p:nvSpPr>
        <p:spPr/>
        <p:txBody>
          <a:bodyPr/>
          <a:lstStyle/>
          <a:p>
            <a:r>
              <a:rPr lang="en-US" dirty="0"/>
              <a:t>“The Master Algorithm is the germ of every theory: all we need to add to it to obtain theory X is the minimum data necessary to induce it. In the case of physics, this would be the results of perhaps a few hundred key experiments.”</a:t>
            </a:r>
          </a:p>
          <a:p>
            <a:pPr marL="0" indent="0" algn="r">
              <a:buNone/>
            </a:pPr>
            <a:r>
              <a:rPr lang="en-US" dirty="0"/>
              <a:t>Pedro </a:t>
            </a:r>
            <a:r>
              <a:rPr lang="en-US" dirty="0" err="1"/>
              <a:t>Domingos</a:t>
            </a:r>
            <a:r>
              <a:rPr lang="en-US" dirty="0"/>
              <a:t>, </a:t>
            </a:r>
            <a:r>
              <a:rPr lang="en-US" i="1" dirty="0"/>
              <a:t>The Master Algorithm</a:t>
            </a:r>
            <a:endParaRPr lang="en-US" dirty="0"/>
          </a:p>
        </p:txBody>
      </p:sp>
    </p:spTree>
    <p:extLst>
      <p:ext uri="{BB962C8B-B14F-4D97-AF65-F5344CB8AC3E}">
        <p14:creationId xmlns:p14="http://schemas.microsoft.com/office/powerpoint/2010/main" val="2340274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Vienna Circle</a:t>
            </a:r>
            <a:br>
              <a:rPr lang="en-US" dirty="0"/>
            </a:br>
            <a:r>
              <a:rPr lang="en-US" dirty="0"/>
              <a:t>and Logical Positivism</a:t>
            </a:r>
          </a:p>
        </p:txBody>
      </p:sp>
      <p:sp>
        <p:nvSpPr>
          <p:cNvPr id="3" name="Content Placeholder 2"/>
          <p:cNvSpPr>
            <a:spLocks noGrp="1"/>
          </p:cNvSpPr>
          <p:nvPr>
            <p:ph idx="1"/>
          </p:nvPr>
        </p:nvSpPr>
        <p:spPr/>
        <p:txBody>
          <a:bodyPr>
            <a:normAutofit lnSpcReduction="10000"/>
          </a:bodyPr>
          <a:lstStyle/>
          <a:p>
            <a:pPr marL="0" indent="0">
              <a:buNone/>
            </a:pPr>
            <a:r>
              <a:rPr lang="en-US" dirty="0"/>
              <a:t>Am I reinventing, badly, an 80-year old project by much smarter people, that completely failed?</a:t>
            </a:r>
          </a:p>
          <a:p>
            <a:pPr marL="0" indent="0">
              <a:buNone/>
            </a:pPr>
            <a:r>
              <a:rPr lang="en-US" dirty="0"/>
              <a:t>I hope not.</a:t>
            </a:r>
          </a:p>
          <a:p>
            <a:r>
              <a:rPr lang="en-US" dirty="0"/>
              <a:t>The refutations of logical positivism establish that it can’t be the whole story. But it still could be part of the story, or a useful approach.</a:t>
            </a:r>
          </a:p>
          <a:p>
            <a:r>
              <a:rPr lang="en-US" dirty="0"/>
              <a:t>We can somewhat punt on the question of the ultimate foundations</a:t>
            </a:r>
          </a:p>
        </p:txBody>
      </p:sp>
    </p:spTree>
    <p:extLst>
      <p:ext uri="{BB962C8B-B14F-4D97-AF65-F5344CB8AC3E}">
        <p14:creationId xmlns:p14="http://schemas.microsoft.com/office/powerpoint/2010/main" val="421197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265F9-ED0C-48B5-8350-4639C86CF960}"/>
              </a:ext>
            </a:extLst>
          </p:cNvPr>
          <p:cNvSpPr>
            <a:spLocks noGrp="1"/>
          </p:cNvSpPr>
          <p:nvPr>
            <p:ph type="title"/>
          </p:nvPr>
        </p:nvSpPr>
        <p:spPr/>
        <p:txBody>
          <a:bodyPr/>
          <a:lstStyle/>
          <a:p>
            <a:r>
              <a:rPr lang="en-US" dirty="0"/>
              <a:t>Hostile reactions</a:t>
            </a:r>
          </a:p>
        </p:txBody>
      </p:sp>
      <p:sp>
        <p:nvSpPr>
          <p:cNvPr id="3" name="Content Placeholder 2">
            <a:extLst>
              <a:ext uri="{FF2B5EF4-FFF2-40B4-BE49-F238E27FC236}">
                <a16:creationId xmlns:a16="http://schemas.microsoft.com/office/drawing/2014/main" xmlns="" id="{E500D26E-88FA-4727-9D16-3EDDAA518922}"/>
              </a:ext>
            </a:extLst>
          </p:cNvPr>
          <p:cNvSpPr>
            <a:spLocks noGrp="1"/>
          </p:cNvSpPr>
          <p:nvPr>
            <p:ph idx="1"/>
          </p:nvPr>
        </p:nvSpPr>
        <p:spPr/>
        <p:txBody>
          <a:bodyPr/>
          <a:lstStyle/>
          <a:p>
            <a:r>
              <a:rPr lang="en-US" dirty="0"/>
              <a:t>Refutations of logical positivism: Wittgenstein, Popper, Quine, Kuhn</a:t>
            </a:r>
          </a:p>
          <a:p>
            <a:r>
              <a:rPr lang="en-US" dirty="0"/>
              <a:t>General non-interest of physicists and mathematicians</a:t>
            </a:r>
          </a:p>
          <a:p>
            <a:r>
              <a:rPr lang="en-US" dirty="0"/>
              <a:t>Jack Schwartz, “The pernicious influence </a:t>
            </a:r>
            <a:r>
              <a:rPr lang="en-US"/>
              <a:t>of mathematics on science”</a:t>
            </a:r>
            <a:endParaRPr lang="en-US" dirty="0"/>
          </a:p>
        </p:txBody>
      </p:sp>
    </p:spTree>
    <p:extLst>
      <p:ext uri="{BB962C8B-B14F-4D97-AF65-F5344CB8AC3E}">
        <p14:creationId xmlns:p14="http://schemas.microsoft.com/office/powerpoint/2010/main" val="488014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Philosophical insights, revisited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Bayesian/MDL:  </a:t>
            </a:r>
            <a:r>
              <a:rPr lang="en-US" dirty="0" err="1"/>
              <a:t>argmax</a:t>
            </a:r>
            <a:r>
              <a:rPr lang="en-US" baseline="-25000" dirty="0" err="1"/>
              <a:t>H</a:t>
            </a:r>
            <a:r>
              <a:rPr lang="el-GR" baseline="-25000" dirty="0">
                <a:latin typeface="Cambria Math"/>
                <a:ea typeface="Cambria Math"/>
              </a:rPr>
              <a:t>∈Φ</a:t>
            </a:r>
            <a:r>
              <a:rPr lang="en-US" baseline="-25000" dirty="0">
                <a:latin typeface="Cambria Math"/>
                <a:ea typeface="Cambria Math"/>
              </a:rPr>
              <a:t> </a:t>
            </a:r>
            <a:r>
              <a:rPr lang="en-US" dirty="0"/>
              <a:t>P(H|D</a:t>
            </a:r>
            <a:r>
              <a:rPr lang="en-US" baseline="-25000" dirty="0"/>
              <a:t> E </a:t>
            </a:r>
            <a:r>
              <a:rPr lang="en-US" dirty="0"/>
              <a:t>)</a:t>
            </a:r>
            <a:r>
              <a:rPr lang="en-US" baseline="-25000" dirty="0">
                <a:latin typeface="Cambria Math"/>
                <a:ea typeface="Cambria Math"/>
              </a:rPr>
              <a:t>  =</a:t>
            </a:r>
          </a:p>
          <a:p>
            <a:pPr marL="0" indent="0" algn="ctr">
              <a:buNone/>
            </a:pPr>
            <a:r>
              <a:rPr lang="en-US" dirty="0" err="1"/>
              <a:t>argmax</a:t>
            </a:r>
            <a:r>
              <a:rPr lang="en-US" baseline="-25000" dirty="0" err="1"/>
              <a:t>H</a:t>
            </a:r>
            <a:r>
              <a:rPr lang="el-GR" baseline="-25000" dirty="0">
                <a:latin typeface="Cambria Math"/>
                <a:ea typeface="Cambria Math"/>
              </a:rPr>
              <a:t>∈Φ</a:t>
            </a:r>
            <a:r>
              <a:rPr lang="en-US" baseline="-25000" dirty="0">
                <a:latin typeface="Cambria Math"/>
                <a:ea typeface="Cambria Math"/>
              </a:rPr>
              <a:t>  </a:t>
            </a:r>
            <a:r>
              <a:rPr lang="en-US" dirty="0"/>
              <a:t>P(D</a:t>
            </a:r>
            <a:r>
              <a:rPr lang="en-US" baseline="-25000" dirty="0"/>
              <a:t> E </a:t>
            </a:r>
            <a:r>
              <a:rPr lang="en-US" dirty="0"/>
              <a:t>|H) </a:t>
            </a:r>
            <a:r>
              <a:rPr lang="en-US" dirty="0">
                <a:latin typeface="Cambria Math"/>
                <a:ea typeface="Cambria Math"/>
              </a:rPr>
              <a:t>∙ </a:t>
            </a:r>
            <a:r>
              <a:rPr lang="en-US" dirty="0"/>
              <a:t>P(H)</a:t>
            </a:r>
          </a:p>
          <a:p>
            <a:r>
              <a:rPr lang="en-US" dirty="0"/>
              <a:t>Characterize physical theories (</a:t>
            </a:r>
            <a:r>
              <a:rPr lang="el-GR" dirty="0">
                <a:latin typeface="Cambria Math"/>
                <a:ea typeface="Cambria Math"/>
              </a:rPr>
              <a:t>Φ</a:t>
            </a:r>
            <a:r>
              <a:rPr lang="en-US" dirty="0"/>
              <a:t>).</a:t>
            </a:r>
          </a:p>
          <a:p>
            <a:r>
              <a:rPr lang="en-US" dirty="0"/>
              <a:t>Characterize physics arguments (P(D</a:t>
            </a:r>
            <a:r>
              <a:rPr lang="en-US" baseline="-25000" dirty="0"/>
              <a:t> E </a:t>
            </a:r>
            <a:r>
              <a:rPr lang="en-US" dirty="0"/>
              <a:t>|H)).</a:t>
            </a:r>
          </a:p>
          <a:p>
            <a:r>
              <a:rPr lang="en-US" dirty="0"/>
              <a:t>Characterize inductive bias (P(H)): Symmetry? Locality?  Mechanical theories? Simple foundational theories and complex boundary conditions? </a:t>
            </a:r>
          </a:p>
          <a:p>
            <a:r>
              <a:rPr lang="en-US" dirty="0"/>
              <a:t>Establish </a:t>
            </a:r>
            <a:r>
              <a:rPr lang="en-US"/>
              <a:t>external validity?</a:t>
            </a:r>
            <a:endParaRPr lang="en-US" dirty="0"/>
          </a:p>
        </p:txBody>
      </p:sp>
    </p:spTree>
    <p:extLst>
      <p:ext uri="{BB962C8B-B14F-4D97-AF65-F5344CB8AC3E}">
        <p14:creationId xmlns:p14="http://schemas.microsoft.com/office/powerpoint/2010/main" val="1300080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ADE7C-8D25-49E8-99D7-9FDC7D24F764}"/>
              </a:ext>
            </a:extLst>
          </p:cNvPr>
          <p:cNvSpPr>
            <a:spLocks noGrp="1"/>
          </p:cNvSpPr>
          <p:nvPr>
            <p:ph type="title"/>
          </p:nvPr>
        </p:nvSpPr>
        <p:spPr/>
        <p:txBody>
          <a:bodyPr/>
          <a:lstStyle/>
          <a:p>
            <a:r>
              <a:rPr lang="en-US" dirty="0"/>
              <a:t>Going forward</a:t>
            </a:r>
          </a:p>
        </p:txBody>
      </p:sp>
      <p:sp>
        <p:nvSpPr>
          <p:cNvPr id="3" name="Content Placeholder 2">
            <a:extLst>
              <a:ext uri="{FF2B5EF4-FFF2-40B4-BE49-F238E27FC236}">
                <a16:creationId xmlns:a16="http://schemas.microsoft.com/office/drawing/2014/main" xmlns="" id="{549A389A-A7A1-4AD5-8F8A-DC7860E4F47C}"/>
              </a:ext>
            </a:extLst>
          </p:cNvPr>
          <p:cNvSpPr>
            <a:spLocks noGrp="1"/>
          </p:cNvSpPr>
          <p:nvPr>
            <p:ph idx="1"/>
          </p:nvPr>
        </p:nvSpPr>
        <p:spPr/>
        <p:txBody>
          <a:bodyPr/>
          <a:lstStyle/>
          <a:p>
            <a:r>
              <a:rPr lang="en-US" dirty="0"/>
              <a:t>Develop representational languages, at many levels of scale and abstraction.</a:t>
            </a:r>
          </a:p>
          <a:p>
            <a:r>
              <a:rPr lang="en-US" dirty="0"/>
              <a:t>Push on deductive reasoning, from various starting points.</a:t>
            </a:r>
          </a:p>
          <a:p>
            <a:r>
              <a:rPr lang="en-US" dirty="0"/>
              <a:t>Work on characterizing the “hand-waving”. Incorporate work on analogy etc. (</a:t>
            </a:r>
            <a:r>
              <a:rPr lang="en-US" dirty="0" err="1"/>
              <a:t>Forbus</a:t>
            </a:r>
            <a:r>
              <a:rPr lang="en-US" dirty="0"/>
              <a:t> &amp; </a:t>
            </a:r>
            <a:r>
              <a:rPr lang="en-US" dirty="0" err="1"/>
              <a:t>Gentner</a:t>
            </a:r>
            <a:r>
              <a:rPr lang="en-US" dirty="0"/>
              <a:t>)</a:t>
            </a:r>
          </a:p>
          <a:p>
            <a:endParaRPr lang="en-US" dirty="0"/>
          </a:p>
        </p:txBody>
      </p:sp>
    </p:spTree>
    <p:extLst>
      <p:ext uri="{BB962C8B-B14F-4D97-AF65-F5344CB8AC3E}">
        <p14:creationId xmlns:p14="http://schemas.microsoft.com/office/powerpoint/2010/main" val="2707769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comments</a:t>
            </a:r>
          </a:p>
        </p:txBody>
      </p:sp>
      <p:sp>
        <p:nvSpPr>
          <p:cNvPr id="3" name="Content Placeholder 2"/>
          <p:cNvSpPr>
            <a:spLocks noGrp="1"/>
          </p:cNvSpPr>
          <p:nvPr>
            <p:ph idx="1"/>
          </p:nvPr>
        </p:nvSpPr>
        <p:spPr/>
        <p:txBody>
          <a:bodyPr/>
          <a:lstStyle/>
          <a:p>
            <a:r>
              <a:rPr lang="en-US" dirty="0"/>
              <a:t>Carrying out this project for college physics would be orders of magnitude larger than formally verifying college math.</a:t>
            </a:r>
          </a:p>
          <a:p>
            <a:r>
              <a:rPr lang="en-US" dirty="0"/>
              <a:t>Justifying equipment may require more advanced physics. </a:t>
            </a:r>
          </a:p>
          <a:p>
            <a:r>
              <a:rPr lang="en-US" dirty="0"/>
              <a:t>We are far from the general AI scientist.</a:t>
            </a:r>
          </a:p>
          <a:p>
            <a:r>
              <a:rPr lang="en-US" dirty="0"/>
              <a:t>But even doing some of this might be very valuable.</a:t>
            </a:r>
          </a:p>
        </p:txBody>
      </p:sp>
    </p:spTree>
    <p:extLst>
      <p:ext uri="{BB962C8B-B14F-4D97-AF65-F5344CB8AC3E}">
        <p14:creationId xmlns:p14="http://schemas.microsoft.com/office/powerpoint/2010/main" val="178965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3B4B5-E62D-4FCD-851A-23C8A2FAA7A8}"/>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xmlns="" id="{8584DAF2-FBB5-46AC-B399-E97AD8376BE7}"/>
              </a:ext>
            </a:extLst>
          </p:cNvPr>
          <p:cNvSpPr>
            <a:spLocks noGrp="1"/>
          </p:cNvSpPr>
          <p:nvPr>
            <p:ph idx="1"/>
          </p:nvPr>
        </p:nvSpPr>
        <p:spPr/>
        <p:txBody>
          <a:bodyPr>
            <a:normAutofit lnSpcReduction="10000"/>
          </a:bodyPr>
          <a:lstStyle/>
          <a:p>
            <a:r>
              <a:rPr lang="en-US" dirty="0"/>
              <a:t>It would be better if I knew more AI and logic.</a:t>
            </a:r>
          </a:p>
          <a:p>
            <a:r>
              <a:rPr lang="en-US" dirty="0"/>
              <a:t>I don’t know nearly enough philosophy of science.</a:t>
            </a:r>
          </a:p>
          <a:p>
            <a:r>
              <a:rPr lang="en-US" dirty="0"/>
              <a:t>My knowledge of physics is altogether inadequate.</a:t>
            </a:r>
          </a:p>
          <a:p>
            <a:pPr marL="0" indent="0">
              <a:buNone/>
            </a:pPr>
            <a:r>
              <a:rPr lang="en-US" dirty="0"/>
              <a:t>However,</a:t>
            </a:r>
          </a:p>
          <a:p>
            <a:r>
              <a:rPr lang="en-US" dirty="0"/>
              <a:t>At 61, you do research with the knowledge and skills that you have, not with those that you wish you had (Rumsfeld).</a:t>
            </a:r>
          </a:p>
        </p:txBody>
      </p:sp>
    </p:spTree>
    <p:extLst>
      <p:ext uri="{BB962C8B-B14F-4D97-AF65-F5344CB8AC3E}">
        <p14:creationId xmlns:p14="http://schemas.microsoft.com/office/powerpoint/2010/main" val="30893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of the logical analysis for math</a:t>
            </a:r>
          </a:p>
        </p:txBody>
      </p:sp>
      <p:sp>
        <p:nvSpPr>
          <p:cNvPr id="3" name="Content Placeholder 2"/>
          <p:cNvSpPr>
            <a:spLocks noGrp="1"/>
          </p:cNvSpPr>
          <p:nvPr>
            <p:ph idx="1"/>
          </p:nvPr>
        </p:nvSpPr>
        <p:spPr/>
        <p:txBody>
          <a:bodyPr/>
          <a:lstStyle/>
          <a:p>
            <a:r>
              <a:rPr lang="en-US" dirty="0"/>
              <a:t>A formal standard for rigorous proof. </a:t>
            </a:r>
          </a:p>
          <a:p>
            <a:pPr marL="857250" lvl="2" indent="0">
              <a:buNone/>
            </a:pPr>
            <a:r>
              <a:rPr lang="en-US" dirty="0" smtClean="0"/>
              <a:t>Separate questions:</a:t>
            </a:r>
          </a:p>
          <a:p>
            <a:pPr marL="1314450" lvl="3" indent="0">
              <a:buNone/>
            </a:pPr>
            <a:r>
              <a:rPr lang="en-US" dirty="0" smtClean="0"/>
              <a:t>Is this all of what one means by “math” or by “proof”.</a:t>
            </a:r>
          </a:p>
          <a:p>
            <a:pPr marL="1314450" lvl="3" indent="0">
              <a:buNone/>
            </a:pPr>
            <a:r>
              <a:rPr lang="en-US" dirty="0" smtClean="0"/>
              <a:t>Historical: Is this what Euclid/Euler meant by “number” or “proof”?</a:t>
            </a:r>
          </a:p>
          <a:p>
            <a:pPr marL="1314450" lvl="3" indent="0">
              <a:buNone/>
            </a:pPr>
            <a:r>
              <a:rPr lang="en-US" dirty="0" smtClean="0"/>
              <a:t>Cognitive: Is this how mathematicians/lay people/rats think about </a:t>
            </a:r>
            <a:r>
              <a:rPr lang="en-US" smtClean="0"/>
              <a:t>mathematical concepts.?</a:t>
            </a:r>
            <a:endParaRPr lang="en-US" dirty="0" smtClean="0"/>
          </a:p>
          <a:p>
            <a:r>
              <a:rPr lang="en-US" dirty="0" err="1" smtClean="0"/>
              <a:t>Metatheorems</a:t>
            </a:r>
            <a:r>
              <a:rPr lang="en-US" dirty="0" smtClean="0"/>
              <a:t>  </a:t>
            </a:r>
            <a:r>
              <a:rPr lang="en-US" dirty="0"/>
              <a:t>(G</a:t>
            </a:r>
            <a:r>
              <a:rPr lang="en-US" dirty="0">
                <a:latin typeface="Calibri"/>
              </a:rPr>
              <a:t>ödel , Turing, etc.)</a:t>
            </a:r>
          </a:p>
          <a:p>
            <a:endParaRPr lang="en-US" dirty="0"/>
          </a:p>
        </p:txBody>
      </p:sp>
    </p:spTree>
    <p:extLst>
      <p:ext uri="{BB962C8B-B14F-4D97-AF65-F5344CB8AC3E}">
        <p14:creationId xmlns:p14="http://schemas.microsoft.com/office/powerpoint/2010/main" val="425235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of the proof verification technology for math and CS</a:t>
            </a:r>
          </a:p>
        </p:txBody>
      </p:sp>
      <p:sp>
        <p:nvSpPr>
          <p:cNvPr id="3" name="Content Placeholder 2"/>
          <p:cNvSpPr>
            <a:spLocks noGrp="1"/>
          </p:cNvSpPr>
          <p:nvPr>
            <p:ph idx="1"/>
          </p:nvPr>
        </p:nvSpPr>
        <p:spPr/>
        <p:txBody>
          <a:bodyPr/>
          <a:lstStyle/>
          <a:p>
            <a:r>
              <a:rPr lang="en-US" dirty="0"/>
              <a:t>Increase confidence in difficult theorems</a:t>
            </a:r>
          </a:p>
          <a:p>
            <a:r>
              <a:rPr lang="en-US" dirty="0"/>
              <a:t>Formal verification of mathematically-oriented software (e.g. floating point).</a:t>
            </a:r>
          </a:p>
          <a:p>
            <a:r>
              <a:rPr lang="en-US" dirty="0"/>
              <a:t>Step toward automatically proving theorems</a:t>
            </a:r>
          </a:p>
          <a:p>
            <a:r>
              <a:rPr lang="en-US" dirty="0"/>
              <a:t>Technology for other applications e.g. program verification, other kinds of reasoning,  tutoring.</a:t>
            </a:r>
          </a:p>
        </p:txBody>
      </p:sp>
    </p:spTree>
    <p:extLst>
      <p:ext uri="{BB962C8B-B14F-4D97-AF65-F5344CB8AC3E}">
        <p14:creationId xmlns:p14="http://schemas.microsoft.com/office/powerpoint/2010/main" val="348297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CF459-59DE-4873-81E0-0581A8021B00}"/>
              </a:ext>
            </a:extLst>
          </p:cNvPr>
          <p:cNvSpPr>
            <a:spLocks noGrp="1"/>
          </p:cNvSpPr>
          <p:nvPr>
            <p:ph type="title"/>
          </p:nvPr>
        </p:nvSpPr>
        <p:spPr/>
        <p:txBody>
          <a:bodyPr/>
          <a:lstStyle/>
          <a:p>
            <a:r>
              <a:rPr lang="en-US" dirty="0"/>
              <a:t>What hasn’t been done for math</a:t>
            </a:r>
          </a:p>
        </p:txBody>
      </p:sp>
      <p:sp>
        <p:nvSpPr>
          <p:cNvPr id="3" name="Content Placeholder 2">
            <a:extLst>
              <a:ext uri="{FF2B5EF4-FFF2-40B4-BE49-F238E27FC236}">
                <a16:creationId xmlns:a16="http://schemas.microsoft.com/office/drawing/2014/main" xmlns="" id="{9549DB6D-87A0-459D-9531-73DEA6D73C28}"/>
              </a:ext>
            </a:extLst>
          </p:cNvPr>
          <p:cNvSpPr>
            <a:spLocks noGrp="1"/>
          </p:cNvSpPr>
          <p:nvPr>
            <p:ph idx="1"/>
          </p:nvPr>
        </p:nvSpPr>
        <p:spPr/>
        <p:txBody>
          <a:bodyPr/>
          <a:lstStyle/>
          <a:p>
            <a:r>
              <a:rPr lang="en-US" dirty="0"/>
              <a:t>An AI that reads a journal article and translates it into a formal proof.</a:t>
            </a:r>
          </a:p>
          <a:p>
            <a:r>
              <a:rPr lang="en-US" dirty="0"/>
              <a:t>A user interface that is inviting enough to tempt the “mathematician on the street” to use verification technology.</a:t>
            </a:r>
          </a:p>
        </p:txBody>
      </p:sp>
    </p:spTree>
    <p:extLst>
      <p:ext uri="{BB962C8B-B14F-4D97-AF65-F5344CB8AC3E}">
        <p14:creationId xmlns:p14="http://schemas.microsoft.com/office/powerpoint/2010/main" val="2454663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DBFA2-4B40-4DE3-B74F-5292B150D4F0}"/>
              </a:ext>
            </a:extLst>
          </p:cNvPr>
          <p:cNvSpPr>
            <a:spLocks noGrp="1"/>
          </p:cNvSpPr>
          <p:nvPr>
            <p:ph type="title"/>
          </p:nvPr>
        </p:nvSpPr>
        <p:spPr/>
        <p:txBody>
          <a:bodyPr/>
          <a:lstStyle/>
          <a:p>
            <a:r>
              <a:rPr lang="en-US" dirty="0"/>
              <a:t>“Real world” word problems</a:t>
            </a:r>
          </a:p>
        </p:txBody>
      </p:sp>
      <p:sp>
        <p:nvSpPr>
          <p:cNvPr id="3" name="Content Placeholder 2">
            <a:extLst>
              <a:ext uri="{FF2B5EF4-FFF2-40B4-BE49-F238E27FC236}">
                <a16:creationId xmlns:a16="http://schemas.microsoft.com/office/drawing/2014/main" xmlns="" id="{89C1C416-3344-4DEC-AF32-BE186E478D23}"/>
              </a:ext>
            </a:extLst>
          </p:cNvPr>
          <p:cNvSpPr>
            <a:spLocks noGrp="1"/>
          </p:cNvSpPr>
          <p:nvPr>
            <p:ph idx="1"/>
          </p:nvPr>
        </p:nvSpPr>
        <p:spPr/>
        <p:txBody>
          <a:bodyPr>
            <a:normAutofit lnSpcReduction="10000"/>
          </a:bodyPr>
          <a:lstStyle/>
          <a:p>
            <a:pPr marL="0" indent="0">
              <a:buNone/>
            </a:pPr>
            <a:r>
              <a:rPr lang="en-US" dirty="0"/>
              <a:t>Leaving aside the NLP problems, what  math word problems do we know how to represent?</a:t>
            </a:r>
          </a:p>
          <a:p>
            <a:r>
              <a:rPr lang="en-US" dirty="0"/>
              <a:t>For high school and college freshman math (algebra, geometry, calculus, combinatorics, discrete math) </a:t>
            </a:r>
          </a:p>
          <a:p>
            <a:r>
              <a:rPr lang="en-US" dirty="0"/>
              <a:t>Perhaps for probability.</a:t>
            </a:r>
          </a:p>
          <a:p>
            <a:r>
              <a:rPr lang="en-US" dirty="0"/>
              <a:t>Statistics is doubtful. [Statistics is non-monotonic: If you add more information, then conclusions become invalid.]</a:t>
            </a:r>
          </a:p>
        </p:txBody>
      </p:sp>
    </p:spTree>
    <p:extLst>
      <p:ext uri="{BB962C8B-B14F-4D97-AF65-F5344CB8AC3E}">
        <p14:creationId xmlns:p14="http://schemas.microsoft.com/office/powerpoint/2010/main" val="609758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3129</Words>
  <Application>Microsoft Office PowerPoint</Application>
  <PresentationFormat>On-screen Show (4:3)</PresentationFormat>
  <Paragraphs>313</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Proof Verification Technology and Physics</vt:lpstr>
      <vt:lpstr>Formal Mathematical Proof</vt:lpstr>
      <vt:lpstr>Proof Verification Software</vt:lpstr>
      <vt:lpstr>Can something similar be done for physics?</vt:lpstr>
      <vt:lpstr>Disclaimers</vt:lpstr>
      <vt:lpstr>Value of the logical analysis for math</vt:lpstr>
      <vt:lpstr>Value of the proof verification technology for math and CS</vt:lpstr>
      <vt:lpstr>What hasn’t been done for math</vt:lpstr>
      <vt:lpstr>“Real world” word problems</vt:lpstr>
      <vt:lpstr>Word problem</vt:lpstr>
      <vt:lpstr>Word problem</vt:lpstr>
      <vt:lpstr>PowerPoint Presentation</vt:lpstr>
      <vt:lpstr>Physics</vt:lpstr>
      <vt:lpstr>Potential value</vt:lpstr>
      <vt:lpstr>Bayesian/MDL formulation  (as framework and foil)</vt:lpstr>
      <vt:lpstr>Straw man: Tee-shirt model of physics</vt:lpstr>
      <vt:lpstr>Tee shirt model</vt:lpstr>
      <vt:lpstr>The equations themselves are more complicated than on the tee-shirt </vt:lpstr>
      <vt:lpstr>Extended Objects: Particle model</vt:lpstr>
      <vt:lpstr>What the straw man is missing: Grounding</vt:lpstr>
      <vt:lpstr>Really basic stuff is not on the tee-shirt</vt:lpstr>
      <vt:lpstr>Boundary conditions</vt:lpstr>
      <vt:lpstr>Experimental equipment</vt:lpstr>
      <vt:lpstr>Extreme example: BACON</vt:lpstr>
      <vt:lpstr>Measuring the gravitational constant</vt:lpstr>
      <vt:lpstr>Chemical reaction</vt:lpstr>
      <vt:lpstr>Universality</vt:lpstr>
      <vt:lpstr>Hand-waving arguments</vt:lpstr>
      <vt:lpstr>Explanation of the Tides</vt:lpstr>
      <vt:lpstr>Maxwell-Boltzmann distribution</vt:lpstr>
      <vt:lpstr>Covalent bonding</vt:lpstr>
      <vt:lpstr>Things that are partially understood</vt:lpstr>
      <vt:lpstr>Things that are partially understood</vt:lpstr>
      <vt:lpstr>Textbook word problems</vt:lpstr>
      <vt:lpstr>Textbook word problems</vt:lpstr>
      <vt:lpstr>Word problem example</vt:lpstr>
      <vt:lpstr>Word problem</vt:lpstr>
      <vt:lpstr>Idealization</vt:lpstr>
      <vt:lpstr>My own research</vt:lpstr>
      <vt:lpstr>Some sample inferences</vt:lpstr>
      <vt:lpstr>Similar proposals</vt:lpstr>
      <vt:lpstr>Similar proposal</vt:lpstr>
      <vt:lpstr>Similar thought</vt:lpstr>
      <vt:lpstr>The Vienna Circle and Logical Positivism</vt:lpstr>
      <vt:lpstr>Hostile reactions</vt:lpstr>
      <vt:lpstr>Philosophical insights, revisited</vt:lpstr>
      <vt:lpstr>Going forward</vt:lpstr>
      <vt:lpstr>Final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Proof Verification Technology and Physics</dc:title>
  <dc:creator>cimsuer</dc:creator>
  <cp:lastModifiedBy>cimsuer</cp:lastModifiedBy>
  <cp:revision>79</cp:revision>
  <dcterms:created xsi:type="dcterms:W3CDTF">2017-11-19T18:08:35Z</dcterms:created>
  <dcterms:modified xsi:type="dcterms:W3CDTF">2017-12-19T21:03:35Z</dcterms:modified>
</cp:coreProperties>
</file>