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0" r:id="rId4"/>
    <p:sldId id="271" r:id="rId5"/>
    <p:sldId id="274" r:id="rId6"/>
    <p:sldId id="275" r:id="rId7"/>
    <p:sldId id="315" r:id="rId8"/>
    <p:sldId id="295" r:id="rId9"/>
    <p:sldId id="283" r:id="rId10"/>
    <p:sldId id="286" r:id="rId11"/>
    <p:sldId id="284" r:id="rId12"/>
    <p:sldId id="285" r:id="rId13"/>
    <p:sldId id="287" r:id="rId14"/>
    <p:sldId id="289" r:id="rId15"/>
    <p:sldId id="288" r:id="rId16"/>
    <p:sldId id="312" r:id="rId17"/>
    <p:sldId id="279" r:id="rId18"/>
    <p:sldId id="281" r:id="rId19"/>
    <p:sldId id="290" r:id="rId20"/>
    <p:sldId id="291" r:id="rId21"/>
    <p:sldId id="292" r:id="rId22"/>
    <p:sldId id="308" r:id="rId23"/>
    <p:sldId id="293" r:id="rId24"/>
    <p:sldId id="269" r:id="rId25"/>
    <p:sldId id="266" r:id="rId26"/>
    <p:sldId id="259" r:id="rId27"/>
    <p:sldId id="267" r:id="rId28"/>
    <p:sldId id="260" r:id="rId29"/>
    <p:sldId id="262" r:id="rId30"/>
    <p:sldId id="261" r:id="rId31"/>
    <p:sldId id="298" r:id="rId32"/>
    <p:sldId id="299" r:id="rId33"/>
    <p:sldId id="263" r:id="rId34"/>
    <p:sldId id="264" r:id="rId35"/>
    <p:sldId id="265" r:id="rId36"/>
    <p:sldId id="268" r:id="rId37"/>
    <p:sldId id="277" r:id="rId38"/>
    <p:sldId id="294" r:id="rId39"/>
    <p:sldId id="296" r:id="rId40"/>
    <p:sldId id="297" r:id="rId41"/>
    <p:sldId id="302" r:id="rId42"/>
    <p:sldId id="303" r:id="rId43"/>
    <p:sldId id="304" r:id="rId44"/>
    <p:sldId id="306" r:id="rId45"/>
    <p:sldId id="305" r:id="rId46"/>
    <p:sldId id="309" r:id="rId47"/>
    <p:sldId id="300" r:id="rId48"/>
    <p:sldId id="307" r:id="rId49"/>
    <p:sldId id="310" r:id="rId50"/>
    <p:sldId id="311" r:id="rId51"/>
    <p:sldId id="31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p:cViewPr varScale="1">
        <p:scale>
          <a:sx n="56" d="100"/>
          <a:sy n="56" d="100"/>
        </p:scale>
        <p:origin x="6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5ACEB-7BD8-AF03-C35F-5EBC72D83C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D8906-805C-7A67-DA3E-1775B1005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F0F07C-7CC1-976D-E87D-D577907EBB2C}"/>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5" name="Footer Placeholder 4">
            <a:extLst>
              <a:ext uri="{FF2B5EF4-FFF2-40B4-BE49-F238E27FC236}">
                <a16:creationId xmlns:a16="http://schemas.microsoft.com/office/drawing/2014/main" id="{F8379B74-7C11-C9F6-1274-E8660A4D2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63C50-B4FA-9A10-1236-9B186EBD50A2}"/>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296593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8A1D-7682-1DFB-4767-1911C3150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84BAF-65EE-D22B-31FA-F925403E1B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F49AE-D9C8-1704-37D0-FB8D9D3D0105}"/>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5" name="Footer Placeholder 4">
            <a:extLst>
              <a:ext uri="{FF2B5EF4-FFF2-40B4-BE49-F238E27FC236}">
                <a16:creationId xmlns:a16="http://schemas.microsoft.com/office/drawing/2014/main" id="{9055AA41-DE06-59BB-9E3E-EE3556F43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B8252-3AF9-9FDF-6D5C-9E25A653510F}"/>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405062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2357A-B9F1-69B1-DA12-3FED1EFF81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017B26-8385-CD14-6E3C-B1AB78B7F8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BBCAA-F7D6-3033-6F01-BE58D557AD0C}"/>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5" name="Footer Placeholder 4">
            <a:extLst>
              <a:ext uri="{FF2B5EF4-FFF2-40B4-BE49-F238E27FC236}">
                <a16:creationId xmlns:a16="http://schemas.microsoft.com/office/drawing/2014/main" id="{7619C83F-312B-0F6F-6790-7C4CE50AF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A4DB2-5F88-5A99-309D-41214622D035}"/>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248252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9911-5F9B-079D-BE27-E2A9B47ED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24AD52-45B0-00FE-54EE-1577443C7B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84584-5D00-B7DE-6D79-D9A2929B803D}"/>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5" name="Footer Placeholder 4">
            <a:extLst>
              <a:ext uri="{FF2B5EF4-FFF2-40B4-BE49-F238E27FC236}">
                <a16:creationId xmlns:a16="http://schemas.microsoft.com/office/drawing/2014/main" id="{8A49D01D-E37F-BFF9-4EC9-ECC7DEC14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F3FFD-D2C0-8D69-81D1-A2EF5C049B70}"/>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8250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FA2E-9575-CFAA-2C16-648EF77F5A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69D23C-A41E-07DE-0EB1-96E34BE5A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86B63-623F-4E0B-58D3-B9B6C58DA2FE}"/>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5" name="Footer Placeholder 4">
            <a:extLst>
              <a:ext uri="{FF2B5EF4-FFF2-40B4-BE49-F238E27FC236}">
                <a16:creationId xmlns:a16="http://schemas.microsoft.com/office/drawing/2014/main" id="{E5C74411-A8A3-24C5-393B-47C5AFEF8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4FEBE-6FFC-F983-B761-93BA901EBBE3}"/>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122718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C24B-6ECE-7BD9-C802-585B3E9BE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2B8F9-9621-DCEA-00B1-FB9AC3D62F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9B8E1-1B61-E3B5-7857-C94CB01A6E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39B50-4FC5-A130-CC03-90DF4BB80FBB}"/>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6" name="Footer Placeholder 5">
            <a:extLst>
              <a:ext uri="{FF2B5EF4-FFF2-40B4-BE49-F238E27FC236}">
                <a16:creationId xmlns:a16="http://schemas.microsoft.com/office/drawing/2014/main" id="{36AD7DC2-A9C4-98F0-1A14-A1A0E0CAF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91F21-E7D5-F4E9-8873-F48EEB8F33EB}"/>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158363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FDB8-3D7E-85D5-FB4E-E9F1ECD306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381A38-517B-5E6C-E99B-12FF73DE6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FE744-1301-D77D-4B67-4BDD33D832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A0ED6-C498-1032-4A63-43BAFFF8D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CAD4E-0FFA-D573-95CD-83D0EB9497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D72EF5-71DE-50CA-C521-316E4CC8E8F4}"/>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8" name="Footer Placeholder 7">
            <a:extLst>
              <a:ext uri="{FF2B5EF4-FFF2-40B4-BE49-F238E27FC236}">
                <a16:creationId xmlns:a16="http://schemas.microsoft.com/office/drawing/2014/main" id="{FC7E7060-FE31-DEEA-4B6F-539911463A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97A0FE-86BD-1A76-27F5-EB12AD2F2E4B}"/>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292744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BC74-FD36-5D03-5A58-FF10794E49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7B17DD-51EC-3C40-437F-923EF72819E7}"/>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4" name="Footer Placeholder 3">
            <a:extLst>
              <a:ext uri="{FF2B5EF4-FFF2-40B4-BE49-F238E27FC236}">
                <a16:creationId xmlns:a16="http://schemas.microsoft.com/office/drawing/2014/main" id="{E2C5C0BC-323D-3F00-8FB9-95A8EAE80B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9FC6E7-64DE-E6C2-EE3D-E7360C653944}"/>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329478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0F253-D59F-11CC-119D-B9B3C80F1364}"/>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3" name="Footer Placeholder 2">
            <a:extLst>
              <a:ext uri="{FF2B5EF4-FFF2-40B4-BE49-F238E27FC236}">
                <a16:creationId xmlns:a16="http://schemas.microsoft.com/office/drawing/2014/main" id="{52E41033-8F67-D01D-EAB9-878F3EFE1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B19804-4604-C1DF-9DBA-7A1BC0BF4EC4}"/>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205571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4758-6245-9A05-F76D-4062A4741B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CEF4C9-33C5-7B99-5A37-19514C2A2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CD3AAE-BBEB-9DEE-2560-99F7EC7DC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09745-A863-B31C-DCAC-C5D6C316BFD2}"/>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6" name="Footer Placeholder 5">
            <a:extLst>
              <a:ext uri="{FF2B5EF4-FFF2-40B4-BE49-F238E27FC236}">
                <a16:creationId xmlns:a16="http://schemas.microsoft.com/office/drawing/2014/main" id="{BDBED514-1CC1-4EC1-327F-6E0D17522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3D27D-9B99-59CC-A024-818DEB61055B}"/>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257804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A050-AF32-2564-22FD-B78B252B9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27B05B-68EB-50AD-011A-F382051093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340AA1-1783-A532-DD04-DDF83B6F2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23F7D-F7C2-0BA8-4898-8AEBBEC41AA7}"/>
              </a:ext>
            </a:extLst>
          </p:cNvPr>
          <p:cNvSpPr>
            <a:spLocks noGrp="1"/>
          </p:cNvSpPr>
          <p:nvPr>
            <p:ph type="dt" sz="half" idx="10"/>
          </p:nvPr>
        </p:nvSpPr>
        <p:spPr/>
        <p:txBody>
          <a:bodyPr/>
          <a:lstStyle/>
          <a:p>
            <a:fld id="{ADEBCBBD-DBDA-465A-BDB8-2A0ACB447F10}" type="datetimeFigureOut">
              <a:rPr lang="en-US" smtClean="0"/>
              <a:t>10/8/2023</a:t>
            </a:fld>
            <a:endParaRPr lang="en-US"/>
          </a:p>
        </p:txBody>
      </p:sp>
      <p:sp>
        <p:nvSpPr>
          <p:cNvPr id="6" name="Footer Placeholder 5">
            <a:extLst>
              <a:ext uri="{FF2B5EF4-FFF2-40B4-BE49-F238E27FC236}">
                <a16:creationId xmlns:a16="http://schemas.microsoft.com/office/drawing/2014/main" id="{5B01014E-7190-6ACB-D1BD-CC07EB362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81177F-DF7D-62DD-2507-A4A5E9A038F1}"/>
              </a:ext>
            </a:extLst>
          </p:cNvPr>
          <p:cNvSpPr>
            <a:spLocks noGrp="1"/>
          </p:cNvSpPr>
          <p:nvPr>
            <p:ph type="sldNum" sz="quarter" idx="12"/>
          </p:nvPr>
        </p:nvSpPr>
        <p:spPr/>
        <p:txBody>
          <a:bodyPr/>
          <a:lstStyle/>
          <a:p>
            <a:fld id="{675E2A65-5BD4-41C7-99F5-B5C44285A09C}" type="slidenum">
              <a:rPr lang="en-US" smtClean="0"/>
              <a:t>‹#›</a:t>
            </a:fld>
            <a:endParaRPr lang="en-US"/>
          </a:p>
        </p:txBody>
      </p:sp>
    </p:spTree>
    <p:extLst>
      <p:ext uri="{BB962C8B-B14F-4D97-AF65-F5344CB8AC3E}">
        <p14:creationId xmlns:p14="http://schemas.microsoft.com/office/powerpoint/2010/main" val="292779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A09913-3B9A-9428-72A0-605320ACC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21263-AA58-80FB-9766-21D7D3262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8A65F-756E-1005-1A4F-492A0DAD0B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BCBBD-DBDA-465A-BDB8-2A0ACB447F10}" type="datetimeFigureOut">
              <a:rPr lang="en-US" smtClean="0"/>
              <a:t>10/8/2023</a:t>
            </a:fld>
            <a:endParaRPr lang="en-US"/>
          </a:p>
        </p:txBody>
      </p:sp>
      <p:sp>
        <p:nvSpPr>
          <p:cNvPr id="5" name="Footer Placeholder 4">
            <a:extLst>
              <a:ext uri="{FF2B5EF4-FFF2-40B4-BE49-F238E27FC236}">
                <a16:creationId xmlns:a16="http://schemas.microsoft.com/office/drawing/2014/main" id="{5FD96C49-5999-1A4E-ACB2-ECE12B2C7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31E0C6-30C1-D524-1F39-9D112075D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E2A65-5BD4-41C7-99F5-B5C44285A09C}" type="slidenum">
              <a:rPr lang="en-US" smtClean="0"/>
              <a:t>‹#›</a:t>
            </a:fld>
            <a:endParaRPr lang="en-US"/>
          </a:p>
        </p:txBody>
      </p:sp>
    </p:spTree>
    <p:extLst>
      <p:ext uri="{BB962C8B-B14F-4D97-AF65-F5344CB8AC3E}">
        <p14:creationId xmlns:p14="http://schemas.microsoft.com/office/powerpoint/2010/main" val="131425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rxiv.org/abs/1809.02789"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clanthology.org/2023.acl-long.750/" TargetMode="External"/><Relationship Id="rId2" Type="http://schemas.openxmlformats.org/officeDocument/2006/relationships/hyperlink" Target="https://arxiv.org/abs/1809.02789" TargetMode="External"/><Relationship Id="rId1" Type="http://schemas.openxmlformats.org/officeDocument/2006/relationships/slideLayout" Target="../slideLayouts/slideLayout4.xml"/><Relationship Id="rId4" Type="http://schemas.openxmlformats.org/officeDocument/2006/relationships/hyperlink" Target="https://arxiv.org/pdf/2211.09110.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ithub.com/lupantech/ScienceQ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arxiv.org/abs/2308.0571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rxiv.org/abs/2308.0571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xiv.org/abs/2307.10635"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rxiv.org/pdf/2210.11694.pdf" TargetMode="External"/><Relationship Id="rId2" Type="http://schemas.openxmlformats.org/officeDocument/2006/relationships/hyperlink" Target="https://aclanthology.org/D17-1088.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xiv.org/pdf/1705.04146.pdf" TargetMode="External"/><Relationship Id="rId2" Type="http://schemas.openxmlformats.org/officeDocument/2006/relationships/hyperlink" Target="https://arxiv.org/pdf/1905.13319.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arxiv.org/pdf/2210.17517.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478C9-2656-7E05-C47F-409C23AF37CE}"/>
              </a:ext>
            </a:extLst>
          </p:cNvPr>
          <p:cNvSpPr>
            <a:spLocks noGrp="1"/>
          </p:cNvSpPr>
          <p:nvPr>
            <p:ph type="ctrTitle"/>
          </p:nvPr>
        </p:nvSpPr>
        <p:spPr>
          <a:xfrm>
            <a:off x="1524000" y="1122363"/>
            <a:ext cx="9144000" cy="2804178"/>
          </a:xfrm>
        </p:spPr>
        <p:txBody>
          <a:bodyPr>
            <a:normAutofit/>
          </a:bodyPr>
          <a:lstStyle/>
          <a:p>
            <a:r>
              <a:rPr lang="en-US" dirty="0"/>
              <a:t>AI and</a:t>
            </a:r>
            <a:br>
              <a:rPr lang="en-US" dirty="0"/>
            </a:br>
            <a:r>
              <a:rPr lang="en-US" dirty="0"/>
              <a:t>Elementary Science and Math Problems</a:t>
            </a:r>
          </a:p>
        </p:txBody>
      </p:sp>
      <p:sp>
        <p:nvSpPr>
          <p:cNvPr id="3" name="Subtitle 2">
            <a:extLst>
              <a:ext uri="{FF2B5EF4-FFF2-40B4-BE49-F238E27FC236}">
                <a16:creationId xmlns:a16="http://schemas.microsoft.com/office/drawing/2014/main" id="{77EF90DC-3332-3166-2CB6-ABF9AD7AFD61}"/>
              </a:ext>
            </a:extLst>
          </p:cNvPr>
          <p:cNvSpPr>
            <a:spLocks noGrp="1"/>
          </p:cNvSpPr>
          <p:nvPr>
            <p:ph type="subTitle" idx="1"/>
          </p:nvPr>
        </p:nvSpPr>
        <p:spPr>
          <a:xfrm>
            <a:off x="1524000" y="4274391"/>
            <a:ext cx="9144000" cy="1655762"/>
          </a:xfrm>
        </p:spPr>
        <p:txBody>
          <a:bodyPr>
            <a:normAutofit lnSpcReduction="10000"/>
          </a:bodyPr>
          <a:lstStyle/>
          <a:p>
            <a:pPr algn="r"/>
            <a:r>
              <a:rPr lang="en-US" dirty="0"/>
              <a:t>Ernest Davis</a:t>
            </a:r>
          </a:p>
          <a:p>
            <a:pPr algn="r"/>
            <a:r>
              <a:rPr lang="en-US" dirty="0"/>
              <a:t>IEEE 14th Annual Ubiquitous Computing, Electronics, &amp; </a:t>
            </a:r>
          </a:p>
          <a:p>
            <a:pPr algn="r"/>
            <a:r>
              <a:rPr lang="en-US" dirty="0"/>
              <a:t>Mobile Communication Conference (UEMCON)</a:t>
            </a:r>
          </a:p>
          <a:p>
            <a:pPr algn="r"/>
            <a:r>
              <a:rPr lang="en-US" dirty="0"/>
              <a:t>Columbia University, October 12, 2023 </a:t>
            </a:r>
          </a:p>
        </p:txBody>
      </p:sp>
    </p:spTree>
    <p:extLst>
      <p:ext uri="{BB962C8B-B14F-4D97-AF65-F5344CB8AC3E}">
        <p14:creationId xmlns:p14="http://schemas.microsoft.com/office/powerpoint/2010/main" val="415280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278A-AA82-26B9-B953-5E27687F6D57}"/>
              </a:ext>
            </a:extLst>
          </p:cNvPr>
          <p:cNvSpPr>
            <a:spLocks noGrp="1"/>
          </p:cNvSpPr>
          <p:nvPr>
            <p:ph type="title"/>
          </p:nvPr>
        </p:nvSpPr>
        <p:spPr/>
        <p:txBody>
          <a:bodyPr>
            <a:normAutofit/>
          </a:bodyPr>
          <a:lstStyle/>
          <a:p>
            <a:pPr algn="ctr"/>
            <a:r>
              <a:rPr lang="en-US" dirty="0"/>
              <a:t> Commonsense Math Word Problems</a:t>
            </a:r>
          </a:p>
        </p:txBody>
      </p:sp>
      <p:sp>
        <p:nvSpPr>
          <p:cNvPr id="3" name="Content Placeholder 2">
            <a:extLst>
              <a:ext uri="{FF2B5EF4-FFF2-40B4-BE49-F238E27FC236}">
                <a16:creationId xmlns:a16="http://schemas.microsoft.com/office/drawing/2014/main" id="{AF6F0C3B-3C19-4915-617B-B2E7237AB7E3}"/>
              </a:ext>
            </a:extLst>
          </p:cNvPr>
          <p:cNvSpPr>
            <a:spLocks noGrp="1"/>
          </p:cNvSpPr>
          <p:nvPr>
            <p:ph idx="1"/>
          </p:nvPr>
        </p:nvSpPr>
        <p:spPr/>
        <p:txBody>
          <a:bodyPr/>
          <a:lstStyle/>
          <a:p>
            <a:endParaRPr lang="en-US" dirty="0"/>
          </a:p>
          <a:p>
            <a:pPr marL="0" indent="0">
              <a:buNone/>
            </a:pPr>
            <a:r>
              <a:rPr lang="en-US" dirty="0"/>
              <a:t>Problems requiring no specialized knowledge, small integers, basic arithmetic. You can do these in your head.</a:t>
            </a:r>
          </a:p>
          <a:p>
            <a:endParaRPr lang="en-US" dirty="0"/>
          </a:p>
          <a:p>
            <a:r>
              <a:rPr lang="en-US" dirty="0"/>
              <a:t>GPT-4 can handle most of these.</a:t>
            </a:r>
          </a:p>
          <a:p>
            <a:r>
              <a:rPr lang="en-US" dirty="0"/>
              <a:t>Problems where GPT-4 fails are encountered sporadically.</a:t>
            </a:r>
          </a:p>
          <a:p>
            <a:r>
              <a:rPr lang="en-US" dirty="0"/>
              <a:t>It seems that OpenAI patches these quickly when they are found.</a:t>
            </a:r>
          </a:p>
          <a:p>
            <a:r>
              <a:rPr lang="en-US" dirty="0"/>
              <a:t>However,  the patches are sometimes not very general.</a:t>
            </a:r>
          </a:p>
        </p:txBody>
      </p:sp>
    </p:spTree>
    <p:extLst>
      <p:ext uri="{BB962C8B-B14F-4D97-AF65-F5344CB8AC3E}">
        <p14:creationId xmlns:p14="http://schemas.microsoft.com/office/powerpoint/2010/main" val="13059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33C6-202A-1525-8A07-826C525EC8CC}"/>
              </a:ext>
            </a:extLst>
          </p:cNvPr>
          <p:cNvSpPr>
            <a:spLocks noGrp="1"/>
          </p:cNvSpPr>
          <p:nvPr>
            <p:ph type="title"/>
          </p:nvPr>
        </p:nvSpPr>
        <p:spPr/>
        <p:txBody>
          <a:bodyPr/>
          <a:lstStyle/>
          <a:p>
            <a:pPr algn="ctr"/>
            <a:r>
              <a:rPr lang="en-US" dirty="0"/>
              <a:t>Challenging elementary problems</a:t>
            </a:r>
          </a:p>
        </p:txBody>
      </p:sp>
      <p:sp>
        <p:nvSpPr>
          <p:cNvPr id="3" name="Content Placeholder 2">
            <a:extLst>
              <a:ext uri="{FF2B5EF4-FFF2-40B4-BE49-F238E27FC236}">
                <a16:creationId xmlns:a16="http://schemas.microsoft.com/office/drawing/2014/main" id="{FA56E01B-28B0-3419-B2E5-2F7BF0AE2911}"/>
              </a:ext>
            </a:extLst>
          </p:cNvPr>
          <p:cNvSpPr>
            <a:spLocks noGrp="1"/>
          </p:cNvSpPr>
          <p:nvPr>
            <p:ph idx="1"/>
          </p:nvPr>
        </p:nvSpPr>
        <p:spPr/>
        <p:txBody>
          <a:bodyPr>
            <a:normAutofit lnSpcReduction="10000"/>
          </a:bodyPr>
          <a:lstStyle/>
          <a:p>
            <a:pPr marL="0" indent="0">
              <a:buNone/>
            </a:pPr>
            <a:r>
              <a:rPr lang="en-US" dirty="0"/>
              <a:t>These tend to be spotted non-systematically and patched rapidly.</a:t>
            </a:r>
          </a:p>
          <a:p>
            <a:pPr marL="0" indent="0">
              <a:buNone/>
            </a:pPr>
            <a:r>
              <a:rPr lang="en-US" b="1" dirty="0"/>
              <a:t>Example:</a:t>
            </a:r>
            <a:r>
              <a:rPr lang="en-US" dirty="0"/>
              <a:t> (Tweet by Vince Vatter, 9/11/23):</a:t>
            </a:r>
          </a:p>
          <a:p>
            <a:pPr marL="0" indent="0">
              <a:buNone/>
            </a:pPr>
            <a:r>
              <a:rPr lang="en-US" b="1" dirty="0"/>
              <a:t>Prompt: </a:t>
            </a:r>
            <a:r>
              <a:rPr lang="en-US" dirty="0"/>
              <a:t>Sally (a girl) has 3 brothers. Each brother has 2 sisters.  How many sisters does Sally have?</a:t>
            </a:r>
          </a:p>
          <a:p>
            <a:pPr marL="0" indent="0">
              <a:buNone/>
            </a:pPr>
            <a:r>
              <a:rPr lang="en-US" dirty="0"/>
              <a:t>Out of 60 LLMs he tested, 60 (including GPT-4) got a wrong answer, or no answer.</a:t>
            </a:r>
          </a:p>
          <a:p>
            <a:pPr marL="0" indent="0">
              <a:buNone/>
            </a:pPr>
            <a:r>
              <a:rPr lang="en-US" dirty="0"/>
              <a:t>By Sept. 13 GPT-4 was getting that problem  but other numerical variants wrong.</a:t>
            </a:r>
          </a:p>
          <a:p>
            <a:pPr marL="0" indent="0">
              <a:buNone/>
            </a:pPr>
            <a:r>
              <a:rPr lang="en-US" dirty="0"/>
              <a:t>By Sept 18, GPT-4 got numerical variants right, but was still unreliable on abstract formulation.</a:t>
            </a:r>
          </a:p>
          <a:p>
            <a:pPr marL="0" indent="0">
              <a:buNone/>
            </a:pPr>
            <a:endParaRPr lang="en-US" dirty="0"/>
          </a:p>
        </p:txBody>
      </p:sp>
    </p:spTree>
    <p:extLst>
      <p:ext uri="{BB962C8B-B14F-4D97-AF65-F5344CB8AC3E}">
        <p14:creationId xmlns:p14="http://schemas.microsoft.com/office/powerpoint/2010/main" val="41257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70408-3FC0-77CE-FC3C-0AA29ECCF1F4}"/>
              </a:ext>
            </a:extLst>
          </p:cNvPr>
          <p:cNvSpPr>
            <a:spLocks noGrp="1"/>
          </p:cNvSpPr>
          <p:nvPr>
            <p:ph type="title"/>
          </p:nvPr>
        </p:nvSpPr>
        <p:spPr>
          <a:xfrm>
            <a:off x="838200" y="365125"/>
            <a:ext cx="10515600" cy="521979"/>
          </a:xfrm>
        </p:spPr>
        <p:txBody>
          <a:bodyPr>
            <a:normAutofit fontScale="90000"/>
          </a:bodyPr>
          <a:lstStyle/>
          <a:p>
            <a:pPr algn="ctr"/>
            <a:r>
              <a:rPr lang="en-US" dirty="0"/>
              <a:t>Experiment run </a:t>
            </a:r>
            <a:r>
              <a:rPr lang="en-US"/>
              <a:t>on GPT-4 </a:t>
            </a:r>
            <a:r>
              <a:rPr lang="en-US" dirty="0"/>
              <a:t>9/26/2023</a:t>
            </a:r>
          </a:p>
        </p:txBody>
      </p:sp>
      <p:pic>
        <p:nvPicPr>
          <p:cNvPr id="5" name="Content Placeholder 4" descr="A screenshot of a computer&#10;&#10;Description automatically generated">
            <a:extLst>
              <a:ext uri="{FF2B5EF4-FFF2-40B4-BE49-F238E27FC236}">
                <a16:creationId xmlns:a16="http://schemas.microsoft.com/office/drawing/2014/main" id="{F05D4048-6E73-58B2-0868-A4BB6591A88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019868" y="1214651"/>
            <a:ext cx="8310099" cy="5469402"/>
          </a:xfrm>
        </p:spPr>
      </p:pic>
    </p:spTree>
    <p:extLst>
      <p:ext uri="{BB962C8B-B14F-4D97-AF65-F5344CB8AC3E}">
        <p14:creationId xmlns:p14="http://schemas.microsoft.com/office/powerpoint/2010/main" val="51934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9D47-EBAD-8A03-1244-DC0C4EB17BCE}"/>
              </a:ext>
            </a:extLst>
          </p:cNvPr>
          <p:cNvSpPr>
            <a:spLocks noGrp="1"/>
          </p:cNvSpPr>
          <p:nvPr>
            <p:ph type="title"/>
          </p:nvPr>
        </p:nvSpPr>
        <p:spPr/>
        <p:txBody>
          <a:bodyPr/>
          <a:lstStyle/>
          <a:p>
            <a:pPr algn="ctr"/>
            <a:r>
              <a:rPr lang="en-US" dirty="0"/>
              <a:t>Experiment on GPT-4 by </a:t>
            </a:r>
            <a:r>
              <a:rPr lang="en-US" dirty="0" err="1"/>
              <a:t>Yejin</a:t>
            </a:r>
            <a:r>
              <a:rPr lang="en-US" dirty="0"/>
              <a:t> Choi</a:t>
            </a:r>
          </a:p>
        </p:txBody>
      </p:sp>
      <p:sp>
        <p:nvSpPr>
          <p:cNvPr id="3" name="Content Placeholder 2">
            <a:extLst>
              <a:ext uri="{FF2B5EF4-FFF2-40B4-BE49-F238E27FC236}">
                <a16:creationId xmlns:a16="http://schemas.microsoft.com/office/drawing/2014/main" id="{DF65532E-7921-7506-0365-AF6A752AD9A7}"/>
              </a:ext>
            </a:extLst>
          </p:cNvPr>
          <p:cNvSpPr>
            <a:spLocks noGrp="1"/>
          </p:cNvSpPr>
          <p:nvPr>
            <p:ph idx="1"/>
          </p:nvPr>
        </p:nvSpPr>
        <p:spPr/>
        <p:txBody>
          <a:bodyPr/>
          <a:lstStyle/>
          <a:p>
            <a:r>
              <a:rPr lang="en-US" dirty="0"/>
              <a:t>4/18/23. </a:t>
            </a:r>
            <a:r>
              <a:rPr lang="en-US" b="1" dirty="0"/>
              <a:t>Experiment 1</a:t>
            </a:r>
            <a:r>
              <a:rPr lang="en-US" dirty="0"/>
              <a:t>. </a:t>
            </a:r>
          </a:p>
          <a:p>
            <a:endParaRPr lang="en-US" dirty="0"/>
          </a:p>
          <a:p>
            <a:r>
              <a:rPr lang="en-US" b="1" dirty="0"/>
              <a:t>Prompt: </a:t>
            </a:r>
            <a:r>
              <a:rPr lang="en-US" dirty="0"/>
              <a:t>I left 5 cloths to dry out in the Sun. It took them 5 hours to dry completely. How long would it take to dry 30 clothes? </a:t>
            </a:r>
          </a:p>
          <a:p>
            <a:endParaRPr lang="en-US" dirty="0"/>
          </a:p>
          <a:p>
            <a:r>
              <a:rPr lang="en-US" b="1" dirty="0"/>
              <a:t>GPT-4:</a:t>
            </a:r>
            <a:r>
              <a:rPr lang="en-US" dirty="0"/>
              <a:t> 30 hours.</a:t>
            </a:r>
          </a:p>
          <a:p>
            <a:endParaRPr lang="en-US" dirty="0"/>
          </a:p>
        </p:txBody>
      </p:sp>
    </p:spTree>
    <p:extLst>
      <p:ext uri="{BB962C8B-B14F-4D97-AF65-F5344CB8AC3E}">
        <p14:creationId xmlns:p14="http://schemas.microsoft.com/office/powerpoint/2010/main" val="34280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9D47-EBAD-8A03-1244-DC0C4EB17BCE}"/>
              </a:ext>
            </a:extLst>
          </p:cNvPr>
          <p:cNvSpPr>
            <a:spLocks noGrp="1"/>
          </p:cNvSpPr>
          <p:nvPr>
            <p:ph type="title"/>
          </p:nvPr>
        </p:nvSpPr>
        <p:spPr/>
        <p:txBody>
          <a:bodyPr/>
          <a:lstStyle/>
          <a:p>
            <a:pPr algn="ctr"/>
            <a:r>
              <a:rPr lang="en-US" dirty="0" err="1"/>
              <a:t>Yejin</a:t>
            </a:r>
            <a:r>
              <a:rPr lang="en-US" dirty="0"/>
              <a:t> Choi’s experiments </a:t>
            </a:r>
            <a:r>
              <a:rPr lang="en-US" dirty="0" err="1"/>
              <a:t>cntd</a:t>
            </a:r>
            <a:r>
              <a:rPr lang="en-US" dirty="0"/>
              <a:t>.</a:t>
            </a:r>
          </a:p>
        </p:txBody>
      </p:sp>
      <p:sp>
        <p:nvSpPr>
          <p:cNvPr id="3" name="Content Placeholder 2">
            <a:extLst>
              <a:ext uri="{FF2B5EF4-FFF2-40B4-BE49-F238E27FC236}">
                <a16:creationId xmlns:a16="http://schemas.microsoft.com/office/drawing/2014/main" id="{DF65532E-7921-7506-0365-AF6A752AD9A7}"/>
              </a:ext>
            </a:extLst>
          </p:cNvPr>
          <p:cNvSpPr>
            <a:spLocks noGrp="1"/>
          </p:cNvSpPr>
          <p:nvPr>
            <p:ph idx="1"/>
          </p:nvPr>
        </p:nvSpPr>
        <p:spPr/>
        <p:txBody>
          <a:bodyPr/>
          <a:lstStyle/>
          <a:p>
            <a:r>
              <a:rPr lang="en-US" dirty="0"/>
              <a:t>6/18/23. GPT-4 got the answer to Experiment 1 correct.</a:t>
            </a:r>
          </a:p>
          <a:p>
            <a:endParaRPr lang="en-US" b="1" dirty="0"/>
          </a:p>
          <a:p>
            <a:r>
              <a:rPr lang="en-US" b="1" dirty="0"/>
              <a:t>Experiment 2:</a:t>
            </a:r>
          </a:p>
          <a:p>
            <a:endParaRPr lang="en-US" b="1" dirty="0"/>
          </a:p>
          <a:p>
            <a:r>
              <a:rPr lang="en-US" b="1" dirty="0"/>
              <a:t>Prompt: </a:t>
            </a:r>
            <a:r>
              <a:rPr lang="en-US" dirty="0"/>
              <a:t>If it takes 10 hours to dry 5 clothes, how long would it take 20 clothes to dry in the sun?</a:t>
            </a:r>
          </a:p>
          <a:p>
            <a:endParaRPr lang="en-US" dirty="0"/>
          </a:p>
          <a:p>
            <a:r>
              <a:rPr lang="en-US" b="1" dirty="0"/>
              <a:t>GPT-4: </a:t>
            </a:r>
            <a:r>
              <a:rPr lang="en-US" dirty="0"/>
              <a:t>40 hours</a:t>
            </a:r>
          </a:p>
          <a:p>
            <a:endParaRPr lang="en-US" dirty="0"/>
          </a:p>
        </p:txBody>
      </p:sp>
    </p:spTree>
    <p:extLst>
      <p:ext uri="{BB962C8B-B14F-4D97-AF65-F5344CB8AC3E}">
        <p14:creationId xmlns:p14="http://schemas.microsoft.com/office/powerpoint/2010/main" val="37120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9D47-EBAD-8A03-1244-DC0C4EB17BCE}"/>
              </a:ext>
            </a:extLst>
          </p:cNvPr>
          <p:cNvSpPr>
            <a:spLocks noGrp="1"/>
          </p:cNvSpPr>
          <p:nvPr>
            <p:ph type="title"/>
          </p:nvPr>
        </p:nvSpPr>
        <p:spPr/>
        <p:txBody>
          <a:bodyPr/>
          <a:lstStyle/>
          <a:p>
            <a:pPr algn="ctr"/>
            <a:r>
              <a:rPr lang="en-US" dirty="0" err="1"/>
              <a:t>Yejin</a:t>
            </a:r>
            <a:r>
              <a:rPr lang="en-US" dirty="0"/>
              <a:t> Choi’s experiment </a:t>
            </a:r>
            <a:r>
              <a:rPr lang="en-US" dirty="0" err="1"/>
              <a:t>cntd</a:t>
            </a:r>
            <a:r>
              <a:rPr lang="en-US" dirty="0"/>
              <a:t>.</a:t>
            </a:r>
          </a:p>
        </p:txBody>
      </p:sp>
      <p:sp>
        <p:nvSpPr>
          <p:cNvPr id="3" name="Content Placeholder 2">
            <a:extLst>
              <a:ext uri="{FF2B5EF4-FFF2-40B4-BE49-F238E27FC236}">
                <a16:creationId xmlns:a16="http://schemas.microsoft.com/office/drawing/2014/main" id="{DF65532E-7921-7506-0365-AF6A752AD9A7}"/>
              </a:ext>
            </a:extLst>
          </p:cNvPr>
          <p:cNvSpPr>
            <a:spLocks noGrp="1"/>
          </p:cNvSpPr>
          <p:nvPr>
            <p:ph idx="1"/>
          </p:nvPr>
        </p:nvSpPr>
        <p:spPr/>
        <p:txBody>
          <a:bodyPr/>
          <a:lstStyle/>
          <a:p>
            <a:r>
              <a:rPr lang="en-US" dirty="0"/>
              <a:t>8/13/23. GPT-4 got the answer to both Experiments 1 and 2 correct.</a:t>
            </a:r>
          </a:p>
          <a:p>
            <a:endParaRPr lang="en-US" b="1" dirty="0"/>
          </a:p>
          <a:p>
            <a:r>
              <a:rPr lang="en-US" b="1" dirty="0"/>
              <a:t>Experiment 3:</a:t>
            </a:r>
          </a:p>
          <a:p>
            <a:endParaRPr lang="en-US" b="1" dirty="0"/>
          </a:p>
          <a:p>
            <a:r>
              <a:rPr lang="en-US" b="1" dirty="0"/>
              <a:t>Prompt: </a:t>
            </a:r>
            <a:r>
              <a:rPr lang="en-US" dirty="0"/>
              <a:t>Suppose it takes 3 hours to dry a shirt and 5 hours to dry a pair of pants in the sun. How long would it take to dry two shirts?</a:t>
            </a:r>
          </a:p>
          <a:p>
            <a:endParaRPr lang="en-US" dirty="0"/>
          </a:p>
          <a:p>
            <a:r>
              <a:rPr lang="en-US" b="1" dirty="0"/>
              <a:t>GPT-4: </a:t>
            </a:r>
            <a:r>
              <a:rPr lang="en-US" dirty="0"/>
              <a:t>Six hours</a:t>
            </a:r>
          </a:p>
          <a:p>
            <a:endParaRPr lang="en-US" dirty="0"/>
          </a:p>
        </p:txBody>
      </p:sp>
    </p:spTree>
    <p:extLst>
      <p:ext uri="{BB962C8B-B14F-4D97-AF65-F5344CB8AC3E}">
        <p14:creationId xmlns:p14="http://schemas.microsoft.com/office/powerpoint/2010/main" val="2328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FC3B-6F85-0BBE-532C-427BF5AC3DE2}"/>
              </a:ext>
            </a:extLst>
          </p:cNvPr>
          <p:cNvSpPr>
            <a:spLocks noGrp="1"/>
          </p:cNvSpPr>
          <p:nvPr>
            <p:ph type="title"/>
          </p:nvPr>
        </p:nvSpPr>
        <p:spPr/>
        <p:txBody>
          <a:bodyPr/>
          <a:lstStyle/>
          <a:p>
            <a:pPr algn="ctr"/>
            <a:r>
              <a:rPr lang="en-US" dirty="0"/>
              <a:t>Tweet by Daniel </a:t>
            </a:r>
            <a:r>
              <a:rPr lang="en-US" dirty="0" err="1"/>
              <a:t>Litt</a:t>
            </a:r>
            <a:r>
              <a:rPr lang="en-US" dirty="0"/>
              <a:t>, 10/1/23</a:t>
            </a:r>
          </a:p>
        </p:txBody>
      </p:sp>
      <p:pic>
        <p:nvPicPr>
          <p:cNvPr id="5" name="Content Placeholder 4" descr="A screenshot of a phone&#10;&#10;Description automatically generated">
            <a:extLst>
              <a:ext uri="{FF2B5EF4-FFF2-40B4-BE49-F238E27FC236}">
                <a16:creationId xmlns:a16="http://schemas.microsoft.com/office/drawing/2014/main" id="{9F411E8D-0633-CD3A-D522-C8FEDC60C2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443" y="1405720"/>
            <a:ext cx="4722636" cy="5452280"/>
          </a:xfrm>
        </p:spPr>
      </p:pic>
      <p:pic>
        <p:nvPicPr>
          <p:cNvPr id="7" name="Picture 6" descr="A screenshot of a computer&#10;&#10;Description automatically generated">
            <a:extLst>
              <a:ext uri="{FF2B5EF4-FFF2-40B4-BE49-F238E27FC236}">
                <a16:creationId xmlns:a16="http://schemas.microsoft.com/office/drawing/2014/main" id="{AFCA25A8-8813-3707-4FB7-5E35DCEE8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80" y="1440356"/>
            <a:ext cx="4427220" cy="3253740"/>
          </a:xfrm>
          <a:prstGeom prst="rect">
            <a:avLst/>
          </a:prstGeom>
        </p:spPr>
      </p:pic>
    </p:spTree>
    <p:extLst>
      <p:ext uri="{BB962C8B-B14F-4D97-AF65-F5344CB8AC3E}">
        <p14:creationId xmlns:p14="http://schemas.microsoft.com/office/powerpoint/2010/main" val="156111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1EA5-FA07-8858-867C-4BF5C3C90D37}"/>
              </a:ext>
            </a:extLst>
          </p:cNvPr>
          <p:cNvSpPr>
            <a:spLocks noGrp="1"/>
          </p:cNvSpPr>
          <p:nvPr>
            <p:ph type="title"/>
          </p:nvPr>
        </p:nvSpPr>
        <p:spPr>
          <a:xfrm>
            <a:off x="204716" y="250031"/>
            <a:ext cx="10515600" cy="1325563"/>
          </a:xfrm>
        </p:spPr>
        <p:txBody>
          <a:bodyPr>
            <a:normAutofit fontScale="90000"/>
          </a:bodyPr>
          <a:lstStyle/>
          <a:p>
            <a:pPr marL="0" indent="0"/>
            <a:br>
              <a:rPr lang="en-US" sz="5300" dirty="0"/>
            </a:br>
            <a:r>
              <a:rPr lang="en-US" sz="5300" dirty="0"/>
              <a:t>AI and Science </a:t>
            </a:r>
            <a:br>
              <a:rPr lang="en-US" sz="5300" dirty="0"/>
            </a:br>
            <a:r>
              <a:rPr lang="en-US" sz="5300" dirty="0"/>
              <a:t>Word Problems</a:t>
            </a:r>
            <a:br>
              <a:rPr lang="en-US" sz="4400" dirty="0"/>
            </a:br>
            <a:endParaRPr lang="en-US" dirty="0"/>
          </a:p>
        </p:txBody>
      </p:sp>
      <p:sp>
        <p:nvSpPr>
          <p:cNvPr id="5" name="Content Placeholder 4">
            <a:extLst>
              <a:ext uri="{FF2B5EF4-FFF2-40B4-BE49-F238E27FC236}">
                <a16:creationId xmlns:a16="http://schemas.microsoft.com/office/drawing/2014/main" id="{6A1AC42B-C0AF-CDF0-F746-0223D9BF34D0}"/>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3" name="Content Placeholder 2">
            <a:extLst>
              <a:ext uri="{FF2B5EF4-FFF2-40B4-BE49-F238E27FC236}">
                <a16:creationId xmlns:a16="http://schemas.microsoft.com/office/drawing/2014/main" id="{50F4FE6F-16F3-0A05-20E2-D7C66D70D9A3}"/>
              </a:ext>
            </a:extLst>
          </p:cNvPr>
          <p:cNvSpPr>
            <a:spLocks noGrp="1"/>
          </p:cNvSpPr>
          <p:nvPr>
            <p:ph sz="half" idx="4294967295"/>
          </p:nvPr>
        </p:nvSpPr>
        <p:spPr>
          <a:xfrm>
            <a:off x="204716" y="1825625"/>
            <a:ext cx="11482316"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Image generated by DALL-E 2 </a:t>
            </a:r>
          </a:p>
          <a:p>
            <a:pPr marL="0" indent="0">
              <a:buNone/>
            </a:pPr>
            <a:r>
              <a:rPr lang="en-US" dirty="0"/>
              <a:t>Prompt: “Robot doing </a:t>
            </a:r>
          </a:p>
          <a:p>
            <a:pPr marL="0" indent="0">
              <a:buNone/>
            </a:pPr>
            <a:r>
              <a:rPr lang="en-US" dirty="0"/>
              <a:t>chemistry experiment”</a:t>
            </a:r>
          </a:p>
          <a:p>
            <a:pPr marL="0" indent="0">
              <a:buNone/>
            </a:pPr>
            <a:r>
              <a:rPr lang="en-US" dirty="0"/>
              <a:t>9/27/23. </a:t>
            </a:r>
          </a:p>
          <a:p>
            <a:pPr marL="0" indent="0">
              <a:buNone/>
            </a:pPr>
            <a:endParaRPr lang="en-US" dirty="0"/>
          </a:p>
        </p:txBody>
      </p:sp>
      <p:pic>
        <p:nvPicPr>
          <p:cNvPr id="9" name="Picture 8" descr="A robot holding a test tube">
            <a:extLst>
              <a:ext uri="{FF2B5EF4-FFF2-40B4-BE49-F238E27FC236}">
                <a16:creationId xmlns:a16="http://schemas.microsoft.com/office/drawing/2014/main" id="{32629F1D-6DBA-C732-E8D4-68C6C127E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516" y="0"/>
            <a:ext cx="6858000" cy="6858000"/>
          </a:xfrm>
          <a:prstGeom prst="rect">
            <a:avLst/>
          </a:prstGeom>
        </p:spPr>
      </p:pic>
    </p:spTree>
    <p:extLst>
      <p:ext uri="{BB962C8B-B14F-4D97-AF65-F5344CB8AC3E}">
        <p14:creationId xmlns:p14="http://schemas.microsoft.com/office/powerpoint/2010/main" val="142012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1635-ABC6-A307-3598-8F4AC62BE2B6}"/>
              </a:ext>
            </a:extLst>
          </p:cNvPr>
          <p:cNvSpPr>
            <a:spLocks noGrp="1"/>
          </p:cNvSpPr>
          <p:nvPr>
            <p:ph type="title"/>
          </p:nvPr>
        </p:nvSpPr>
        <p:spPr/>
        <p:txBody>
          <a:bodyPr/>
          <a:lstStyle/>
          <a:p>
            <a:pPr algn="ctr"/>
            <a:r>
              <a:rPr lang="en-US" dirty="0"/>
              <a:t>GPT-4 results on standardized tests</a:t>
            </a:r>
          </a:p>
        </p:txBody>
      </p:sp>
      <p:sp>
        <p:nvSpPr>
          <p:cNvPr id="4" name="Content Placeholder 3">
            <a:extLst>
              <a:ext uri="{FF2B5EF4-FFF2-40B4-BE49-F238E27FC236}">
                <a16:creationId xmlns:a16="http://schemas.microsoft.com/office/drawing/2014/main" id="{8A22C38E-0AA0-BD0A-1CE8-87A0D9E70F94}"/>
              </a:ext>
            </a:extLst>
          </p:cNvPr>
          <p:cNvSpPr>
            <a:spLocks noGrp="1"/>
          </p:cNvSpPr>
          <p:nvPr>
            <p:ph idx="1"/>
          </p:nvPr>
        </p:nvSpPr>
        <p:spPr/>
        <p:txBody>
          <a:bodyPr/>
          <a:lstStyle/>
          <a:p>
            <a:pPr marL="0" indent="0" algn="ctr">
              <a:buNone/>
            </a:pPr>
            <a:r>
              <a:rPr lang="en-US" dirty="0"/>
              <a:t>AP Biology                    4</a:t>
            </a:r>
          </a:p>
          <a:p>
            <a:pPr marL="0" indent="0" algn="ctr">
              <a:buNone/>
            </a:pPr>
            <a:r>
              <a:rPr lang="en-US" dirty="0"/>
              <a:t>AP Calculus BC            4</a:t>
            </a:r>
          </a:p>
          <a:p>
            <a:pPr marL="0" indent="0" algn="ctr">
              <a:buNone/>
            </a:pPr>
            <a:r>
              <a:rPr lang="en-US" dirty="0"/>
              <a:t>AP Chemistry               4</a:t>
            </a:r>
          </a:p>
          <a:p>
            <a:pPr marL="0" indent="0" algn="ctr">
              <a:buNone/>
            </a:pPr>
            <a:r>
              <a:rPr lang="en-US" dirty="0"/>
              <a:t>AP Environmental       5 </a:t>
            </a:r>
          </a:p>
          <a:p>
            <a:pPr marL="0" indent="0" algn="ctr">
              <a:buNone/>
            </a:pPr>
            <a:r>
              <a:rPr lang="en-US" dirty="0"/>
              <a:t>AP Physics 2                 4</a:t>
            </a:r>
          </a:p>
          <a:p>
            <a:pPr marL="0" indent="0" algn="ctr">
              <a:buNone/>
            </a:pPr>
            <a:r>
              <a:rPr lang="en-US" dirty="0"/>
              <a:t>AP Statistics                 5</a:t>
            </a:r>
          </a:p>
          <a:p>
            <a:pPr marL="0" indent="0" algn="ctr">
              <a:buNone/>
            </a:pPr>
            <a:r>
              <a:rPr lang="en-US" dirty="0"/>
              <a:t>SAT Math          710/800</a:t>
            </a:r>
          </a:p>
          <a:p>
            <a:pPr marL="0" indent="0" algn="ctr">
              <a:buNone/>
            </a:pPr>
            <a:r>
              <a:rPr lang="en-US" dirty="0"/>
              <a:t>GRE Quant        163/170</a:t>
            </a:r>
          </a:p>
          <a:p>
            <a:endParaRPr lang="en-US" dirty="0"/>
          </a:p>
        </p:txBody>
      </p:sp>
    </p:spTree>
    <p:extLst>
      <p:ext uri="{BB962C8B-B14F-4D97-AF65-F5344CB8AC3E}">
        <p14:creationId xmlns:p14="http://schemas.microsoft.com/office/powerpoint/2010/main" val="365169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0318-87D1-6863-507A-AB9E6C14256D}"/>
              </a:ext>
            </a:extLst>
          </p:cNvPr>
          <p:cNvSpPr>
            <a:spLocks noGrp="1"/>
          </p:cNvSpPr>
          <p:nvPr>
            <p:ph type="title"/>
          </p:nvPr>
        </p:nvSpPr>
        <p:spPr/>
        <p:txBody>
          <a:bodyPr/>
          <a:lstStyle/>
          <a:p>
            <a:pPr algn="ctr"/>
            <a:r>
              <a:rPr lang="en-US" dirty="0"/>
              <a:t>Some science word problem datasets</a:t>
            </a:r>
          </a:p>
        </p:txBody>
      </p:sp>
      <p:sp>
        <p:nvSpPr>
          <p:cNvPr id="3" name="Content Placeholder 2">
            <a:extLst>
              <a:ext uri="{FF2B5EF4-FFF2-40B4-BE49-F238E27FC236}">
                <a16:creationId xmlns:a16="http://schemas.microsoft.com/office/drawing/2014/main" id="{87AF8AC7-83C8-E10E-4A08-8CF695FB3EDC}"/>
              </a:ext>
            </a:extLst>
          </p:cNvPr>
          <p:cNvSpPr>
            <a:spLocks noGrp="1"/>
          </p:cNvSpPr>
          <p:nvPr>
            <p:ph sz="half" idx="1"/>
          </p:nvPr>
        </p:nvSpPr>
        <p:spPr>
          <a:xfrm>
            <a:off x="838199" y="1825625"/>
            <a:ext cx="6531592" cy="4351338"/>
          </a:xfrm>
        </p:spPr>
        <p:txBody>
          <a:bodyPr>
            <a:normAutofit fontScale="85000" lnSpcReduction="20000"/>
          </a:bodyPr>
          <a:lstStyle/>
          <a:p>
            <a:r>
              <a:rPr lang="en-US" dirty="0" err="1">
                <a:hlinkClick r:id="rId2"/>
              </a:rPr>
              <a:t>OpenBookQA</a:t>
            </a:r>
            <a:r>
              <a:rPr lang="en-US" dirty="0">
                <a:hlinkClick r:id="rId2"/>
              </a:rPr>
              <a:t>. </a:t>
            </a:r>
            <a:r>
              <a:rPr lang="en-US" dirty="0"/>
              <a:t>Multiple-choice problems. </a:t>
            </a:r>
            <a:br>
              <a:rPr lang="en-US" dirty="0"/>
            </a:br>
            <a:br>
              <a:rPr lang="en-US" dirty="0"/>
            </a:br>
            <a:r>
              <a:rPr lang="en-US" b="1" dirty="0"/>
              <a:t>Examples:</a:t>
            </a:r>
            <a:br>
              <a:rPr lang="en-US" dirty="0"/>
            </a:br>
            <a:r>
              <a:rPr lang="en-US" dirty="0"/>
              <a:t>The sun is responsible for</a:t>
            </a:r>
            <a:br>
              <a:rPr lang="en-US" dirty="0"/>
            </a:br>
            <a:r>
              <a:rPr lang="en-US" dirty="0"/>
              <a:t>A. puppies learning new tricks</a:t>
            </a:r>
            <a:br>
              <a:rPr lang="en-US" dirty="0"/>
            </a:br>
            <a:r>
              <a:rPr lang="en-US" dirty="0"/>
              <a:t>B. children growing up and getting old</a:t>
            </a:r>
            <a:br>
              <a:rPr lang="en-US" dirty="0"/>
            </a:br>
            <a:r>
              <a:rPr lang="en-US" dirty="0"/>
              <a:t>C. flowers wilting in a vase </a:t>
            </a:r>
            <a:br>
              <a:rPr lang="en-US" dirty="0"/>
            </a:br>
            <a:r>
              <a:rPr lang="en-US" dirty="0"/>
              <a:t>D. plants sprouting, blooming and wilting </a:t>
            </a:r>
          </a:p>
          <a:p>
            <a:r>
              <a:rPr lang="en-US" dirty="0"/>
              <a:t>When standing miles away from Mount Rushmore </a:t>
            </a:r>
            <a:br>
              <a:rPr lang="en-US" dirty="0"/>
            </a:br>
            <a:r>
              <a:rPr lang="en-US" dirty="0"/>
              <a:t>A. the mountains seem very close </a:t>
            </a:r>
            <a:br>
              <a:rPr lang="en-US" dirty="0"/>
            </a:br>
            <a:r>
              <a:rPr lang="en-US" dirty="0"/>
              <a:t>B. the mountains are boring </a:t>
            </a:r>
            <a:br>
              <a:rPr lang="en-US" dirty="0"/>
            </a:br>
            <a:r>
              <a:rPr lang="en-US" dirty="0"/>
              <a:t>C. the mountains look the same as from up close </a:t>
            </a:r>
            <a:br>
              <a:rPr lang="en-US" dirty="0"/>
            </a:br>
            <a:r>
              <a:rPr lang="en-US" dirty="0"/>
              <a:t>D. the mountains seem smaller than in photographs </a:t>
            </a:r>
          </a:p>
          <a:p>
            <a:pPr marL="0" indent="0">
              <a:buNone/>
            </a:pPr>
            <a:endParaRPr lang="en-US" dirty="0"/>
          </a:p>
        </p:txBody>
      </p:sp>
      <p:sp>
        <p:nvSpPr>
          <p:cNvPr id="4" name="Content Placeholder 3">
            <a:extLst>
              <a:ext uri="{FF2B5EF4-FFF2-40B4-BE49-F238E27FC236}">
                <a16:creationId xmlns:a16="http://schemas.microsoft.com/office/drawing/2014/main" id="{524E18E9-0124-C45D-EED6-F82B9BFE58F5}"/>
              </a:ext>
            </a:extLst>
          </p:cNvPr>
          <p:cNvSpPr>
            <a:spLocks noGrp="1"/>
          </p:cNvSpPr>
          <p:nvPr>
            <p:ph sz="half" idx="2"/>
          </p:nvPr>
        </p:nvSpPr>
        <p:spPr>
          <a:xfrm>
            <a:off x="7560860" y="1825625"/>
            <a:ext cx="3792940" cy="4351338"/>
          </a:xfrm>
        </p:spPr>
        <p:txBody>
          <a:bodyPr>
            <a:normAutofit fontScale="85000" lnSpcReduction="20000"/>
          </a:bodyPr>
          <a:lstStyle/>
          <a:p>
            <a:pPr marL="0" indent="0">
              <a:buNone/>
            </a:pPr>
            <a:endParaRPr lang="en-US" dirty="0"/>
          </a:p>
        </p:txBody>
      </p:sp>
    </p:spTree>
    <p:extLst>
      <p:ext uri="{BB962C8B-B14F-4D97-AF65-F5344CB8AC3E}">
        <p14:creationId xmlns:p14="http://schemas.microsoft.com/office/powerpoint/2010/main" val="344713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8551-DBB8-2BC9-489A-25FE1C035274}"/>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C549F36C-1C25-B54C-6C71-3B7761F1540F}"/>
              </a:ext>
            </a:extLst>
          </p:cNvPr>
          <p:cNvSpPr>
            <a:spLocks noGrp="1"/>
          </p:cNvSpPr>
          <p:nvPr>
            <p:ph idx="1"/>
          </p:nvPr>
        </p:nvSpPr>
        <p:spPr/>
        <p:txBody>
          <a:bodyPr>
            <a:normAutofit fontScale="92500" lnSpcReduction="10000"/>
          </a:bodyPr>
          <a:lstStyle/>
          <a:p>
            <a:pPr marL="0" indent="0">
              <a:buNone/>
            </a:pPr>
            <a:r>
              <a:rPr lang="en-US" i="1" dirty="0"/>
              <a:t>Preliminary brief digressions:</a:t>
            </a:r>
            <a:endParaRPr lang="en-US" dirty="0"/>
          </a:p>
          <a:p>
            <a:r>
              <a:rPr lang="en-US" dirty="0"/>
              <a:t>AI in science and math research </a:t>
            </a:r>
          </a:p>
          <a:p>
            <a:r>
              <a:rPr lang="en-US" dirty="0"/>
              <a:t>Ancient history to bear in mind</a:t>
            </a:r>
          </a:p>
          <a:p>
            <a:pPr marL="0" indent="0">
              <a:buNone/>
            </a:pPr>
            <a:endParaRPr lang="en-US" i="1" dirty="0"/>
          </a:p>
          <a:p>
            <a:pPr marL="0" indent="0">
              <a:buNone/>
            </a:pPr>
            <a:r>
              <a:rPr lang="en-US" i="1" dirty="0"/>
              <a:t>Current AI’s capabilities in elementary (common sense, high school, undergrad) science and math </a:t>
            </a:r>
          </a:p>
          <a:p>
            <a:r>
              <a:rPr lang="en-US" dirty="0"/>
              <a:t>Large language model (LLM)-based approaches in general</a:t>
            </a:r>
          </a:p>
          <a:p>
            <a:r>
              <a:rPr lang="en-US" dirty="0"/>
              <a:t>AI, common sense, and basic arithmetic</a:t>
            </a:r>
          </a:p>
          <a:p>
            <a:r>
              <a:rPr lang="en-US" dirty="0"/>
              <a:t>AI and science word problems.</a:t>
            </a:r>
          </a:p>
          <a:p>
            <a:r>
              <a:rPr lang="en-US" dirty="0"/>
              <a:t>AI and math word problems.</a:t>
            </a:r>
          </a:p>
        </p:txBody>
      </p:sp>
    </p:spTree>
    <p:extLst>
      <p:ext uri="{BB962C8B-B14F-4D97-AF65-F5344CB8AC3E}">
        <p14:creationId xmlns:p14="http://schemas.microsoft.com/office/powerpoint/2010/main" val="206472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0318-87D1-6863-507A-AB9E6C14256D}"/>
              </a:ext>
            </a:extLst>
          </p:cNvPr>
          <p:cNvSpPr>
            <a:spLocks noGrp="1"/>
          </p:cNvSpPr>
          <p:nvPr>
            <p:ph type="title"/>
          </p:nvPr>
        </p:nvSpPr>
        <p:spPr/>
        <p:txBody>
          <a:bodyPr/>
          <a:lstStyle/>
          <a:p>
            <a:pPr algn="ctr"/>
            <a:r>
              <a:rPr lang="en-US" dirty="0"/>
              <a:t>Some science word problem datasets</a:t>
            </a:r>
          </a:p>
        </p:txBody>
      </p:sp>
      <p:sp>
        <p:nvSpPr>
          <p:cNvPr id="3" name="Content Placeholder 2">
            <a:extLst>
              <a:ext uri="{FF2B5EF4-FFF2-40B4-BE49-F238E27FC236}">
                <a16:creationId xmlns:a16="http://schemas.microsoft.com/office/drawing/2014/main" id="{87AF8AC7-83C8-E10E-4A08-8CF695FB3EDC}"/>
              </a:ext>
            </a:extLst>
          </p:cNvPr>
          <p:cNvSpPr>
            <a:spLocks noGrp="1"/>
          </p:cNvSpPr>
          <p:nvPr>
            <p:ph sz="half" idx="1"/>
          </p:nvPr>
        </p:nvSpPr>
        <p:spPr>
          <a:xfrm>
            <a:off x="838199" y="1825625"/>
            <a:ext cx="6531592" cy="4351338"/>
          </a:xfrm>
        </p:spPr>
        <p:txBody>
          <a:bodyPr>
            <a:normAutofit fontScale="85000" lnSpcReduction="20000"/>
          </a:bodyPr>
          <a:lstStyle/>
          <a:p>
            <a:r>
              <a:rPr lang="en-US" dirty="0" err="1">
                <a:hlinkClick r:id="rId2"/>
              </a:rPr>
              <a:t>OpenBookQA</a:t>
            </a:r>
            <a:r>
              <a:rPr lang="en-US" dirty="0">
                <a:hlinkClick r:id="rId2"/>
              </a:rPr>
              <a:t>. </a:t>
            </a:r>
            <a:r>
              <a:rPr lang="en-US" dirty="0"/>
              <a:t>Multiple-choice problems. </a:t>
            </a:r>
            <a:br>
              <a:rPr lang="en-US" dirty="0"/>
            </a:br>
            <a:br>
              <a:rPr lang="en-US" dirty="0"/>
            </a:br>
            <a:r>
              <a:rPr lang="en-US" b="1" dirty="0"/>
              <a:t>Examples:</a:t>
            </a:r>
            <a:br>
              <a:rPr lang="en-US" dirty="0"/>
            </a:br>
            <a:r>
              <a:rPr lang="en-US" dirty="0"/>
              <a:t>The sun is responsible for</a:t>
            </a:r>
            <a:br>
              <a:rPr lang="en-US" dirty="0"/>
            </a:br>
            <a:r>
              <a:rPr lang="en-US" dirty="0"/>
              <a:t>A. puppies learning new tricks</a:t>
            </a:r>
            <a:br>
              <a:rPr lang="en-US" dirty="0"/>
            </a:br>
            <a:r>
              <a:rPr lang="en-US" dirty="0"/>
              <a:t>B. children growing up and getting old</a:t>
            </a:r>
            <a:br>
              <a:rPr lang="en-US" dirty="0"/>
            </a:br>
            <a:r>
              <a:rPr lang="en-US" dirty="0"/>
              <a:t>C. flowers wilting in a vase </a:t>
            </a:r>
            <a:br>
              <a:rPr lang="en-US" dirty="0"/>
            </a:br>
            <a:r>
              <a:rPr lang="en-US" dirty="0"/>
              <a:t>D. plants sprouting, blooming and wilting </a:t>
            </a:r>
          </a:p>
          <a:p>
            <a:r>
              <a:rPr lang="en-US" dirty="0"/>
              <a:t>When standing miles away from Mount Rushmore </a:t>
            </a:r>
            <a:br>
              <a:rPr lang="en-US" dirty="0"/>
            </a:br>
            <a:r>
              <a:rPr lang="en-US" dirty="0"/>
              <a:t>A. the mountains seem very close </a:t>
            </a:r>
            <a:br>
              <a:rPr lang="en-US" dirty="0"/>
            </a:br>
            <a:r>
              <a:rPr lang="en-US" dirty="0"/>
              <a:t>B. the mountains are boring </a:t>
            </a:r>
            <a:br>
              <a:rPr lang="en-US" dirty="0"/>
            </a:br>
            <a:r>
              <a:rPr lang="en-US" dirty="0"/>
              <a:t>C. the mountains look the same as from up close </a:t>
            </a:r>
            <a:br>
              <a:rPr lang="en-US" dirty="0"/>
            </a:br>
            <a:r>
              <a:rPr lang="en-US" dirty="0"/>
              <a:t>D. the mountains seem smaller than in photographs </a:t>
            </a:r>
          </a:p>
          <a:p>
            <a:pPr marL="0" indent="0">
              <a:buNone/>
            </a:pPr>
            <a:endParaRPr lang="en-US" dirty="0"/>
          </a:p>
        </p:txBody>
      </p:sp>
      <p:sp>
        <p:nvSpPr>
          <p:cNvPr id="4" name="Content Placeholder 3">
            <a:extLst>
              <a:ext uri="{FF2B5EF4-FFF2-40B4-BE49-F238E27FC236}">
                <a16:creationId xmlns:a16="http://schemas.microsoft.com/office/drawing/2014/main" id="{524E18E9-0124-C45D-EED6-F82B9BFE58F5}"/>
              </a:ext>
            </a:extLst>
          </p:cNvPr>
          <p:cNvSpPr>
            <a:spLocks noGrp="1"/>
          </p:cNvSpPr>
          <p:nvPr>
            <p:ph sz="half" idx="2"/>
          </p:nvPr>
        </p:nvSpPr>
        <p:spPr>
          <a:xfrm>
            <a:off x="7560860" y="1825625"/>
            <a:ext cx="3792940" cy="4351338"/>
          </a:xfrm>
        </p:spPr>
        <p:txBody>
          <a:bodyPr>
            <a:normAutofit fontScale="85000" lnSpcReduction="20000"/>
          </a:bodyPr>
          <a:lstStyle/>
          <a:p>
            <a:pPr marL="0" indent="0">
              <a:buNone/>
            </a:pPr>
            <a:r>
              <a:rPr lang="en-US" dirty="0"/>
              <a:t>Best AI result: 95.2%</a:t>
            </a:r>
          </a:p>
          <a:p>
            <a:pPr marL="0" indent="0">
              <a:buNone/>
            </a:pPr>
            <a:r>
              <a:rPr lang="en-US" dirty="0">
                <a:hlinkClick r:id="rId3"/>
              </a:rPr>
              <a:t>MVP-Tuning</a:t>
            </a:r>
            <a:endParaRPr lang="en-US" dirty="0"/>
          </a:p>
          <a:p>
            <a:pPr marL="0" indent="0">
              <a:buNone/>
            </a:pPr>
            <a:r>
              <a:rPr lang="en-US" dirty="0"/>
              <a:t>Hybrid system combining neural net with knowledge-graph retrieval.</a:t>
            </a:r>
          </a:p>
          <a:p>
            <a:pPr marL="0" indent="0">
              <a:buNone/>
            </a:pPr>
            <a:endParaRPr lang="en-US" dirty="0"/>
          </a:p>
          <a:p>
            <a:pPr marL="0" indent="0">
              <a:buNone/>
            </a:pPr>
            <a:r>
              <a:rPr lang="en-US" dirty="0"/>
              <a:t>GPT3.5 (</a:t>
            </a:r>
            <a:r>
              <a:rPr lang="en-US" dirty="0" err="1"/>
              <a:t>davinci</a:t>
            </a:r>
            <a:r>
              <a:rPr lang="en-US" dirty="0"/>
              <a:t>) 60% </a:t>
            </a:r>
          </a:p>
          <a:p>
            <a:pPr marL="0" indent="0">
              <a:buNone/>
            </a:pPr>
            <a:r>
              <a:rPr lang="en-US" dirty="0"/>
              <a:t>(</a:t>
            </a:r>
            <a:r>
              <a:rPr lang="en-US" dirty="0">
                <a:hlinkClick r:id="rId4"/>
              </a:rPr>
              <a:t>HELM test</a:t>
            </a:r>
            <a:r>
              <a:rPr lang="en-US" dirty="0"/>
              <a:t>)</a:t>
            </a:r>
          </a:p>
        </p:txBody>
      </p:sp>
    </p:spTree>
    <p:extLst>
      <p:ext uri="{BB962C8B-B14F-4D97-AF65-F5344CB8AC3E}">
        <p14:creationId xmlns:p14="http://schemas.microsoft.com/office/powerpoint/2010/main" val="3615511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EF25E-7B88-E150-E754-292728832380}"/>
              </a:ext>
            </a:extLst>
          </p:cNvPr>
          <p:cNvSpPr>
            <a:spLocks noGrp="1"/>
          </p:cNvSpPr>
          <p:nvPr>
            <p:ph type="title"/>
          </p:nvPr>
        </p:nvSpPr>
        <p:spPr/>
        <p:txBody>
          <a:bodyPr/>
          <a:lstStyle/>
          <a:p>
            <a:pPr algn="ctr"/>
            <a:r>
              <a:rPr lang="en-US" dirty="0"/>
              <a:t>Flawed examples from </a:t>
            </a:r>
            <a:r>
              <a:rPr lang="en-US" dirty="0" err="1"/>
              <a:t>OpenBookAI</a:t>
            </a:r>
            <a:endParaRPr lang="en-US" dirty="0"/>
          </a:p>
        </p:txBody>
      </p:sp>
      <p:sp>
        <p:nvSpPr>
          <p:cNvPr id="9" name="Content Placeholder 8">
            <a:extLst>
              <a:ext uri="{FF2B5EF4-FFF2-40B4-BE49-F238E27FC236}">
                <a16:creationId xmlns:a16="http://schemas.microsoft.com/office/drawing/2014/main" id="{3D8018E6-3DCC-56A6-5CA8-08E2FA3FB2FC}"/>
              </a:ext>
            </a:extLst>
          </p:cNvPr>
          <p:cNvSpPr>
            <a:spLocks noGrp="1"/>
          </p:cNvSpPr>
          <p:nvPr>
            <p:ph idx="1"/>
          </p:nvPr>
        </p:nvSpPr>
        <p:spPr/>
        <p:txBody>
          <a:bodyPr>
            <a:normAutofit fontScale="92500" lnSpcReduction="20000"/>
          </a:bodyPr>
          <a:lstStyle/>
          <a:p>
            <a:r>
              <a:rPr lang="en-US" dirty="0"/>
              <a:t>The amount of friction and the speed of an object have what kind of relation:</a:t>
            </a:r>
            <a:br>
              <a:rPr lang="en-US" dirty="0"/>
            </a:br>
            <a:r>
              <a:rPr lang="en-US" dirty="0"/>
              <a:t>A. inverse.      B.  reverse      C. direct      D.  equal</a:t>
            </a:r>
          </a:p>
          <a:p>
            <a:r>
              <a:rPr lang="en-US" dirty="0"/>
              <a:t>Every evening a child can look into the night sky and see that the moon is A. gone          B. breaking     C. falling      D.  moving upwards</a:t>
            </a:r>
          </a:p>
          <a:p>
            <a:r>
              <a:rPr lang="en-US" dirty="0"/>
              <a:t>Over a period of time, the weather can change</a:t>
            </a:r>
            <a:br>
              <a:rPr lang="en-US" dirty="0"/>
            </a:br>
            <a:r>
              <a:rPr lang="en-US" dirty="0"/>
              <a:t>A. the way I walk.      B.  the color of my hair.   C. the size of a statue</a:t>
            </a:r>
            <a:br>
              <a:rPr lang="en-US" dirty="0"/>
            </a:br>
            <a:r>
              <a:rPr lang="en-US" dirty="0"/>
              <a:t>D. the sound a computer makes.</a:t>
            </a:r>
          </a:p>
          <a:p>
            <a:pPr marL="0" indent="0">
              <a:buNone/>
            </a:pPr>
            <a:r>
              <a:rPr lang="en-US" dirty="0"/>
              <a:t>Perhaps 15% of problems are problematic.</a:t>
            </a:r>
          </a:p>
          <a:p>
            <a:pPr marL="0" indent="0">
              <a:buNone/>
            </a:pPr>
            <a:r>
              <a:rPr lang="en-US" dirty="0"/>
              <a:t>Hard to avoid in datasets created with crowd sourcing.</a:t>
            </a:r>
          </a:p>
          <a:p>
            <a:pPr marL="0" indent="0">
              <a:buNone/>
            </a:pPr>
            <a:r>
              <a:rPr lang="en-US"/>
              <a:t>An </a:t>
            </a:r>
            <a:r>
              <a:rPr lang="en-US" dirty="0"/>
              <a:t>AI or person who gets these right is using knowledge about tests, not scientific knowledge.</a:t>
            </a:r>
          </a:p>
          <a:p>
            <a:pPr marL="0" indent="0">
              <a:buNone/>
            </a:pPr>
            <a:endParaRPr lang="en-US" dirty="0"/>
          </a:p>
        </p:txBody>
      </p:sp>
    </p:spTree>
    <p:extLst>
      <p:ext uri="{BB962C8B-B14F-4D97-AF65-F5344CB8AC3E}">
        <p14:creationId xmlns:p14="http://schemas.microsoft.com/office/powerpoint/2010/main" val="3526250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786B-9609-55C2-BA79-94FB3CC8FF94}"/>
              </a:ext>
            </a:extLst>
          </p:cNvPr>
          <p:cNvSpPr>
            <a:spLocks noGrp="1"/>
          </p:cNvSpPr>
          <p:nvPr>
            <p:ph type="title"/>
          </p:nvPr>
        </p:nvSpPr>
        <p:spPr/>
        <p:txBody>
          <a:bodyPr/>
          <a:lstStyle/>
          <a:p>
            <a:pPr algn="ctr"/>
            <a:r>
              <a:rPr lang="en-US" dirty="0"/>
              <a:t>Some science word problem datasets</a:t>
            </a:r>
          </a:p>
        </p:txBody>
      </p:sp>
      <p:sp>
        <p:nvSpPr>
          <p:cNvPr id="3" name="Content Placeholder 2">
            <a:extLst>
              <a:ext uri="{FF2B5EF4-FFF2-40B4-BE49-F238E27FC236}">
                <a16:creationId xmlns:a16="http://schemas.microsoft.com/office/drawing/2014/main" id="{FD351491-B4A7-0AEC-DC2D-B40D4863C9F7}"/>
              </a:ext>
            </a:extLst>
          </p:cNvPr>
          <p:cNvSpPr>
            <a:spLocks noGrp="1"/>
          </p:cNvSpPr>
          <p:nvPr>
            <p:ph idx="1"/>
          </p:nvPr>
        </p:nvSpPr>
        <p:spPr/>
        <p:txBody>
          <a:bodyPr/>
          <a:lstStyle/>
          <a:p>
            <a:pPr marL="0" indent="0">
              <a:buNone/>
            </a:pPr>
            <a:r>
              <a:rPr lang="en-US" dirty="0" err="1"/>
              <a:t>ScienceQA</a:t>
            </a:r>
            <a:r>
              <a:rPr lang="en-US" dirty="0"/>
              <a:t> (Lu et al. 2022): 21,000 multimodal science questions: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SotA</a:t>
            </a:r>
            <a:r>
              <a:rPr lang="en-US" dirty="0"/>
              <a:t>: 95.6%.  GPT-4 72.4%</a:t>
            </a:r>
          </a:p>
          <a:p>
            <a:pPr marL="0" indent="0">
              <a:buNone/>
            </a:pPr>
            <a:endParaRPr lang="en-US" dirty="0"/>
          </a:p>
        </p:txBody>
      </p:sp>
      <p:pic>
        <p:nvPicPr>
          <p:cNvPr id="6" name="Picture 5" descr="A diagram of a robot&#10;&#10;Description automatically generated">
            <a:extLst>
              <a:ext uri="{FF2B5EF4-FFF2-40B4-BE49-F238E27FC236}">
                <a16:creationId xmlns:a16="http://schemas.microsoft.com/office/drawing/2014/main" id="{7A72C514-F55E-C234-9C89-C378773C4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330" y="2417081"/>
            <a:ext cx="9375340" cy="2978176"/>
          </a:xfrm>
          <a:prstGeom prst="rect">
            <a:avLst/>
          </a:prstGeom>
        </p:spPr>
      </p:pic>
    </p:spTree>
    <p:extLst>
      <p:ext uri="{BB962C8B-B14F-4D97-AF65-F5344CB8AC3E}">
        <p14:creationId xmlns:p14="http://schemas.microsoft.com/office/powerpoint/2010/main" val="66659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D52DA-A0F7-E3AA-9A9B-95920566AF3E}"/>
              </a:ext>
            </a:extLst>
          </p:cNvPr>
          <p:cNvSpPr>
            <a:spLocks noGrp="1"/>
          </p:cNvSpPr>
          <p:nvPr>
            <p:ph type="title"/>
          </p:nvPr>
        </p:nvSpPr>
        <p:spPr/>
        <p:txBody>
          <a:bodyPr/>
          <a:lstStyle/>
          <a:p>
            <a:pPr algn="ctr"/>
            <a:r>
              <a:rPr lang="en-US" dirty="0"/>
              <a:t>AI results on </a:t>
            </a:r>
            <a:r>
              <a:rPr lang="en-US" dirty="0" err="1"/>
              <a:t>ScienceQA</a:t>
            </a:r>
            <a:endParaRPr lang="en-US" dirty="0"/>
          </a:p>
        </p:txBody>
      </p:sp>
      <p:sp>
        <p:nvSpPr>
          <p:cNvPr id="3" name="Content Placeholder 2">
            <a:extLst>
              <a:ext uri="{FF2B5EF4-FFF2-40B4-BE49-F238E27FC236}">
                <a16:creationId xmlns:a16="http://schemas.microsoft.com/office/drawing/2014/main" id="{314413A7-72DE-21DC-1923-8611C1A49123}"/>
              </a:ext>
            </a:extLst>
          </p:cNvPr>
          <p:cNvSpPr>
            <a:spLocks noGrp="1"/>
          </p:cNvSpPr>
          <p:nvPr>
            <p:ph idx="1"/>
          </p:nvPr>
        </p:nvSpPr>
        <p:spPr/>
        <p:txBody>
          <a:bodyPr/>
          <a:lstStyle/>
          <a:p>
            <a:r>
              <a:rPr lang="en-US" dirty="0"/>
              <a:t>GPT4 Chain of Thought (4/23): 72.4%</a:t>
            </a:r>
          </a:p>
          <a:p>
            <a:r>
              <a:rPr lang="en-US" dirty="0"/>
              <a:t>Llama-</a:t>
            </a:r>
            <a:r>
              <a:rPr lang="en-US" dirty="0" err="1"/>
              <a:t>SciTune</a:t>
            </a:r>
            <a:r>
              <a:rPr lang="en-US" dirty="0"/>
              <a:t> (7/23): 95.6%</a:t>
            </a:r>
          </a:p>
          <a:p>
            <a:endParaRPr lang="en-US" dirty="0"/>
          </a:p>
          <a:p>
            <a:pPr marL="0" indent="0">
              <a:buNone/>
            </a:pPr>
            <a:r>
              <a:rPr lang="en-US" dirty="0">
                <a:hlinkClick r:id="rId2"/>
              </a:rPr>
              <a:t>Leaderboard</a:t>
            </a:r>
            <a:endParaRPr lang="en-US" dirty="0"/>
          </a:p>
        </p:txBody>
      </p:sp>
    </p:spTree>
    <p:extLst>
      <p:ext uri="{BB962C8B-B14F-4D97-AF65-F5344CB8AC3E}">
        <p14:creationId xmlns:p14="http://schemas.microsoft.com/office/powerpoint/2010/main" val="3452370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78102-0434-B211-7BD7-690094088B97}"/>
              </a:ext>
            </a:extLst>
          </p:cNvPr>
          <p:cNvSpPr>
            <a:spLocks noGrp="1"/>
          </p:cNvSpPr>
          <p:nvPr>
            <p:ph type="title"/>
          </p:nvPr>
        </p:nvSpPr>
        <p:spPr>
          <a:xfrm>
            <a:off x="640080" y="325369"/>
            <a:ext cx="4368602" cy="1956841"/>
          </a:xfrm>
        </p:spPr>
        <p:txBody>
          <a:bodyPr anchor="b">
            <a:normAutofit/>
          </a:bodyPr>
          <a:lstStyle/>
          <a:p>
            <a:r>
              <a:rPr lang="en-US" sz="3400"/>
              <a:t>Experiments with GPT-4 </a:t>
            </a:r>
            <a:br>
              <a:rPr lang="en-US" sz="3400"/>
            </a:br>
            <a:r>
              <a:rPr lang="en-US" sz="3400"/>
              <a:t>and Code Interpreter / Wolfram Alpha plugins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96E265-834A-DC38-F1B2-173A1F320B39}"/>
              </a:ext>
            </a:extLst>
          </p:cNvPr>
          <p:cNvSpPr>
            <a:spLocks noGrp="1"/>
          </p:cNvSpPr>
          <p:nvPr>
            <p:ph idx="1"/>
          </p:nvPr>
        </p:nvSpPr>
        <p:spPr>
          <a:xfrm>
            <a:off x="640080" y="2872899"/>
            <a:ext cx="4243589" cy="3320668"/>
          </a:xfrm>
        </p:spPr>
        <p:txBody>
          <a:bodyPr>
            <a:normAutofit/>
          </a:bodyPr>
          <a:lstStyle/>
          <a:p>
            <a:pPr marL="0" indent="0">
              <a:buNone/>
            </a:pPr>
            <a:r>
              <a:rPr lang="en-US" sz="2200" dirty="0"/>
              <a:t>Joint work with Scott Aaronson, </a:t>
            </a:r>
            <a:br>
              <a:rPr lang="en-US" sz="2200" dirty="0"/>
            </a:br>
            <a:r>
              <a:rPr lang="en-US" sz="2200" dirty="0"/>
              <a:t>U. Texas at Austin/OpenAI</a:t>
            </a:r>
          </a:p>
          <a:p>
            <a:pPr marL="0" indent="0">
              <a:buNone/>
            </a:pPr>
            <a:endParaRPr lang="en-US" sz="2200" dirty="0"/>
          </a:p>
          <a:p>
            <a:pPr marL="0" indent="0">
              <a:buNone/>
            </a:pPr>
            <a:r>
              <a:rPr lang="en-US" sz="2200" dirty="0">
                <a:hlinkClick r:id="rId2"/>
              </a:rPr>
              <a:t>http://arxiv.org/abs/2308.05713</a:t>
            </a:r>
            <a:endParaRPr lang="en-US" sz="2200" dirty="0"/>
          </a:p>
          <a:p>
            <a:pPr marL="0" indent="0">
              <a:buNone/>
            </a:pPr>
            <a:endParaRPr lang="en-US" sz="2200" dirty="0"/>
          </a:p>
        </p:txBody>
      </p:sp>
      <p:pic>
        <p:nvPicPr>
          <p:cNvPr id="5" name="Picture 4" descr="A person wearing glasses and a black shirt">
            <a:extLst>
              <a:ext uri="{FF2B5EF4-FFF2-40B4-BE49-F238E27FC236}">
                <a16:creationId xmlns:a16="http://schemas.microsoft.com/office/drawing/2014/main" id="{E11CD48A-CDF1-442F-2823-3EA9DA45068F}"/>
              </a:ext>
            </a:extLst>
          </p:cNvPr>
          <p:cNvPicPr>
            <a:picLocks noChangeAspect="1"/>
          </p:cNvPicPr>
          <p:nvPr/>
        </p:nvPicPr>
        <p:blipFill rotWithShape="1">
          <a:blip r:embed="rId3">
            <a:extLst>
              <a:ext uri="{28A0092B-C50C-407E-A947-70E740481C1C}">
                <a14:useLocalDpi xmlns:a14="http://schemas.microsoft.com/office/drawing/2010/main" val="0"/>
              </a:ext>
            </a:extLst>
          </a:blip>
          <a:srcRect l="535" r="397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33310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2DC2-5326-A79A-33E4-133838714185}"/>
              </a:ext>
            </a:extLst>
          </p:cNvPr>
          <p:cNvSpPr>
            <a:spLocks noGrp="1"/>
          </p:cNvSpPr>
          <p:nvPr>
            <p:ph type="title"/>
          </p:nvPr>
        </p:nvSpPr>
        <p:spPr/>
        <p:txBody>
          <a:bodyPr/>
          <a:lstStyle/>
          <a:p>
            <a:pPr algn="ctr"/>
            <a:r>
              <a:rPr lang="en-US" dirty="0"/>
              <a:t>GPT-4+Code Interpreter/Wolfram Alpha </a:t>
            </a:r>
            <a:br>
              <a:rPr lang="en-US" dirty="0"/>
            </a:br>
            <a:r>
              <a:rPr lang="en-US" dirty="0"/>
              <a:t>plug-ins</a:t>
            </a:r>
          </a:p>
        </p:txBody>
      </p:sp>
      <p:sp>
        <p:nvSpPr>
          <p:cNvPr id="3" name="Content Placeholder 2">
            <a:extLst>
              <a:ext uri="{FF2B5EF4-FFF2-40B4-BE49-F238E27FC236}">
                <a16:creationId xmlns:a16="http://schemas.microsoft.com/office/drawing/2014/main" id="{2429E6F1-3F44-6008-B340-7387F3E8ED83}"/>
              </a:ext>
            </a:extLst>
          </p:cNvPr>
          <p:cNvSpPr>
            <a:spLocks noGrp="1"/>
          </p:cNvSpPr>
          <p:nvPr>
            <p:ph idx="1"/>
          </p:nvPr>
        </p:nvSpPr>
        <p:spPr/>
        <p:txBody>
          <a:bodyPr>
            <a:normAutofit fontScale="92500" lnSpcReduction="10000"/>
          </a:bodyPr>
          <a:lstStyle/>
          <a:p>
            <a:pPr marL="0" indent="0">
              <a:buNone/>
            </a:pPr>
            <a:r>
              <a:rPr lang="en-US" dirty="0"/>
              <a:t>User gives prompt to GPT-4.</a:t>
            </a:r>
          </a:p>
          <a:p>
            <a:pPr marL="0" indent="0">
              <a:buNone/>
            </a:pPr>
            <a:r>
              <a:rPr lang="en-US" dirty="0"/>
              <a:t>GPT-4 decides whether to call plug-In to do some of the problem solving.</a:t>
            </a:r>
          </a:p>
          <a:p>
            <a:pPr marL="0" indent="0">
              <a:buNone/>
            </a:pPr>
            <a:r>
              <a:rPr lang="en-US" dirty="0"/>
              <a:t>GPT-4 constructs Python/Mathematica code, calls plug-in.</a:t>
            </a:r>
          </a:p>
          <a:p>
            <a:pPr marL="0" indent="0">
              <a:buNone/>
            </a:pPr>
            <a:r>
              <a:rPr lang="en-US" dirty="0"/>
              <a:t>Plugin executes code, returns result to GPT-4.</a:t>
            </a:r>
          </a:p>
          <a:p>
            <a:pPr marL="0" indent="0">
              <a:buNone/>
            </a:pPr>
            <a:r>
              <a:rPr lang="en-US" dirty="0"/>
              <a:t>GPT-4 interprets result, gives answer plus discussion to user.</a:t>
            </a:r>
          </a:p>
          <a:p>
            <a:pPr marL="0" indent="0">
              <a:buNone/>
            </a:pPr>
            <a:r>
              <a:rPr lang="en-US" dirty="0"/>
              <a:t>Multiple calls to plug-in may be required, either because the problem has multiple parts, or because the first attempt fails.</a:t>
            </a:r>
          </a:p>
          <a:p>
            <a:pPr marL="0" indent="0">
              <a:buNone/>
            </a:pPr>
            <a:r>
              <a:rPr lang="en-US" dirty="0"/>
              <a:t>User can see a trace of the communications between GPT-4 and the plug-in, plus GPT-4’s “thought processes” along the way.</a:t>
            </a:r>
            <a:br>
              <a:rPr lang="en-US" dirty="0"/>
            </a:br>
            <a:endParaRPr lang="en-US" dirty="0"/>
          </a:p>
        </p:txBody>
      </p:sp>
    </p:spTree>
    <p:extLst>
      <p:ext uri="{BB962C8B-B14F-4D97-AF65-F5344CB8AC3E}">
        <p14:creationId xmlns:p14="http://schemas.microsoft.com/office/powerpoint/2010/main" val="2909406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30F6-16E1-B7A8-58EA-67873BEB3B6D}"/>
              </a:ext>
            </a:extLst>
          </p:cNvPr>
          <p:cNvSpPr>
            <a:spLocks noGrp="1"/>
          </p:cNvSpPr>
          <p:nvPr>
            <p:ph type="title"/>
          </p:nvPr>
        </p:nvSpPr>
        <p:spPr/>
        <p:txBody>
          <a:bodyPr/>
          <a:lstStyle/>
          <a:p>
            <a:pPr algn="ctr"/>
            <a:r>
              <a:rPr lang="en-US" dirty="0"/>
              <a:t>Experiments</a:t>
            </a:r>
          </a:p>
        </p:txBody>
      </p:sp>
      <p:sp>
        <p:nvSpPr>
          <p:cNvPr id="3" name="Content Placeholder 2">
            <a:extLst>
              <a:ext uri="{FF2B5EF4-FFF2-40B4-BE49-F238E27FC236}">
                <a16:creationId xmlns:a16="http://schemas.microsoft.com/office/drawing/2014/main" id="{A7275DF6-765E-88BF-CF47-F548C7089A7A}"/>
              </a:ext>
            </a:extLst>
          </p:cNvPr>
          <p:cNvSpPr>
            <a:spLocks noGrp="1"/>
          </p:cNvSpPr>
          <p:nvPr>
            <p:ph idx="1"/>
          </p:nvPr>
        </p:nvSpPr>
        <p:spPr/>
        <p:txBody>
          <a:bodyPr>
            <a:normAutofit lnSpcReduction="10000"/>
          </a:bodyPr>
          <a:lstStyle/>
          <a:p>
            <a:r>
              <a:rPr lang="en-US" dirty="0"/>
              <a:t>Experiments by Scott Aaronson and me, June-August 2023</a:t>
            </a:r>
          </a:p>
          <a:p>
            <a:r>
              <a:rPr lang="en-US" dirty="0"/>
              <a:t>Three sets of original problems:</a:t>
            </a:r>
          </a:p>
          <a:p>
            <a:pPr lvl="1"/>
            <a:r>
              <a:rPr lang="en-US" dirty="0"/>
              <a:t>“Motivated Numerical” (Scott, 20 problems)</a:t>
            </a:r>
          </a:p>
          <a:p>
            <a:pPr lvl="1"/>
            <a:r>
              <a:rPr lang="en-US" dirty="0"/>
              <a:t>“Arbitrary Numerical” (Me, 32 problems)</a:t>
            </a:r>
          </a:p>
          <a:p>
            <a:pPr lvl="1"/>
            <a:r>
              <a:rPr lang="en-US" dirty="0"/>
              <a:t>“Calculation-free” multiple-choice/True-False (Me, 53 problems).</a:t>
            </a:r>
          </a:p>
          <a:p>
            <a:r>
              <a:rPr lang="en-US" dirty="0"/>
              <a:t>No prompt engineering</a:t>
            </a:r>
          </a:p>
          <a:p>
            <a:pPr marL="0" indent="0">
              <a:buNone/>
            </a:pPr>
            <a:r>
              <a:rPr lang="en-US" dirty="0">
                <a:hlinkClick r:id="rId2"/>
              </a:rPr>
              <a:t>Link to our paper. </a:t>
            </a:r>
            <a:endParaRPr lang="en-US" dirty="0"/>
          </a:p>
          <a:p>
            <a:pPr marL="0" indent="0">
              <a:buNone/>
            </a:pPr>
            <a:endParaRPr lang="en-US" dirty="0"/>
          </a:p>
          <a:p>
            <a:pPr marL="0" indent="0">
              <a:buNone/>
            </a:pPr>
            <a:br>
              <a:rPr lang="en-US" dirty="0"/>
            </a:br>
            <a:r>
              <a:rPr lang="en-US" dirty="0"/>
              <a:t> </a:t>
            </a:r>
          </a:p>
        </p:txBody>
      </p:sp>
    </p:spTree>
    <p:extLst>
      <p:ext uri="{BB962C8B-B14F-4D97-AF65-F5344CB8AC3E}">
        <p14:creationId xmlns:p14="http://schemas.microsoft.com/office/powerpoint/2010/main" val="39140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7C55-ADD1-3B24-E3B9-CC8889372D20}"/>
              </a:ext>
            </a:extLst>
          </p:cNvPr>
          <p:cNvSpPr>
            <a:spLocks noGrp="1"/>
          </p:cNvSpPr>
          <p:nvPr>
            <p:ph type="title"/>
          </p:nvPr>
        </p:nvSpPr>
        <p:spPr/>
        <p:txBody>
          <a:bodyPr/>
          <a:lstStyle/>
          <a:p>
            <a:pPr algn="ctr"/>
            <a:r>
              <a:rPr lang="en-US" dirty="0"/>
              <a:t>Wide range of difficulty</a:t>
            </a:r>
          </a:p>
        </p:txBody>
      </p:sp>
      <p:sp>
        <p:nvSpPr>
          <p:cNvPr id="3" name="Content Placeholder 2">
            <a:extLst>
              <a:ext uri="{FF2B5EF4-FFF2-40B4-BE49-F238E27FC236}">
                <a16:creationId xmlns:a16="http://schemas.microsoft.com/office/drawing/2014/main" id="{7577261E-34B2-413D-BA9F-8729428896A6}"/>
              </a:ext>
            </a:extLst>
          </p:cNvPr>
          <p:cNvSpPr>
            <a:spLocks noGrp="1"/>
          </p:cNvSpPr>
          <p:nvPr>
            <p:ph idx="1"/>
          </p:nvPr>
        </p:nvSpPr>
        <p:spPr/>
        <p:txBody>
          <a:bodyPr/>
          <a:lstStyle/>
          <a:p>
            <a:r>
              <a:rPr lang="en-US" dirty="0"/>
              <a:t>Most in “Calculation-Free” can be answered by “the man on the street” with access to Wikipedia and maps without explicitly calculating.</a:t>
            </a:r>
          </a:p>
          <a:p>
            <a:r>
              <a:rPr lang="en-US" dirty="0"/>
              <a:t>Several numerical that high school student with access to Wikipedia and a calculator can answer.</a:t>
            </a:r>
          </a:p>
          <a:p>
            <a:r>
              <a:rPr lang="en-US" dirty="0"/>
              <a:t>All but a few can be solved with some thought by a strong college math/physics major.</a:t>
            </a:r>
          </a:p>
          <a:p>
            <a:r>
              <a:rPr lang="en-US" dirty="0"/>
              <a:t>A few are quite tough. A strong math/physics major may well not get 100%, if they haven’t taken the relevant courses (not all of which are required).</a:t>
            </a:r>
          </a:p>
          <a:p>
            <a:endParaRPr lang="en-US" dirty="0"/>
          </a:p>
        </p:txBody>
      </p:sp>
    </p:spTree>
    <p:extLst>
      <p:ext uri="{BB962C8B-B14F-4D97-AF65-F5344CB8AC3E}">
        <p14:creationId xmlns:p14="http://schemas.microsoft.com/office/powerpoint/2010/main" val="383670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FFC6-7159-C90D-E208-981BF77B31E8}"/>
              </a:ext>
            </a:extLst>
          </p:cNvPr>
          <p:cNvSpPr>
            <a:spLocks noGrp="1"/>
          </p:cNvSpPr>
          <p:nvPr>
            <p:ph type="title"/>
          </p:nvPr>
        </p:nvSpPr>
        <p:spPr/>
        <p:txBody>
          <a:bodyPr/>
          <a:lstStyle/>
          <a:p>
            <a:pPr algn="ctr"/>
            <a:r>
              <a:rPr lang="en-US" dirty="0"/>
              <a:t>Impressive Successes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604F8E8-0EC7-50D2-9445-954EB5F4FE3F}"/>
                  </a:ext>
                </a:extLst>
              </p:cNvPr>
              <p:cNvSpPr>
                <a:spLocks noGrp="1"/>
              </p:cNvSpPr>
              <p:nvPr>
                <p:ph idx="1"/>
              </p:nvPr>
            </p:nvSpPr>
            <p:spPr/>
            <p:txBody>
              <a:bodyPr>
                <a:normAutofit fontScale="92500"/>
              </a:bodyPr>
              <a:lstStyle/>
              <a:p>
                <a:r>
                  <a:rPr lang="en-US" dirty="0"/>
                  <a:t>What is the probability that a randomly-chosen 100 x 100 matrix over the finite field F</a:t>
                </a:r>
                <a:r>
                  <a:rPr lang="en-US" baseline="-25000" dirty="0"/>
                  <a:t>2</a:t>
                </a:r>
                <a:r>
                  <a:rPr lang="en-US" dirty="0"/>
                  <a:t> is invertible?</a:t>
                </a:r>
              </a:p>
              <a:p>
                <a:pPr marL="0" indent="0">
                  <a:buNone/>
                </a:pPr>
                <a:r>
                  <a:rPr lang="en-US" b="1" dirty="0"/>
                  <a:t>Answer: </a:t>
                </a:r>
                <a:r>
                  <a:rPr lang="en-US" dirty="0"/>
                  <a:t>(1/2) * (3/4) * (7/8) * (15/16) * ... ≈ 0.289.</a:t>
                </a:r>
              </a:p>
              <a:p>
                <a:r>
                  <a:rPr lang="en-US" dirty="0"/>
                  <a:t>A point p is chosen at random within the 100-dimensional box </a:t>
                </a:r>
                <a:br>
                  <a:rPr lang="en-US" dirty="0"/>
                </a:br>
                <a:r>
                  <a:rPr lang="en-US" dirty="0"/>
                  <a:t>B = [0, 100]</a:t>
                </a:r>
                <a:r>
                  <a:rPr lang="en-US" baseline="30000" dirty="0"/>
                  <a:t>100</a:t>
                </a:r>
                <a:r>
                  <a:rPr lang="en-US" dirty="0"/>
                  <a:t> following a uniform distribution. What is the probability that the Euclidean distance from p to the boundary of B is less than 1?</a:t>
                </a:r>
              </a:p>
              <a:p>
                <a:pPr marL="0" indent="0">
                  <a:buNone/>
                </a:pPr>
                <a:r>
                  <a:rPr lang="en-US" b="1" dirty="0"/>
                  <a:t>Answer:</a:t>
                </a:r>
                <a:r>
                  <a:rPr lang="en-US" dirty="0"/>
                  <a:t> </a:t>
                </a:r>
                <a14:m>
                  <m:oMath xmlns:m="http://schemas.openxmlformats.org/officeDocument/2006/math">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0.98</m:t>
                        </m:r>
                      </m:e>
                      <m:sup>
                        <m:r>
                          <a:rPr lang="en-US" b="0" i="1" smtClean="0">
                            <a:latin typeface="Cambria Math" panose="02040503050406030204" pitchFamily="18" charset="0"/>
                          </a:rPr>
                          <m:t>100</m:t>
                        </m:r>
                      </m:sup>
                    </m:sSup>
                    <m:r>
                      <a:rPr lang="en-US" b="0" i="1" smtClean="0">
                        <a:latin typeface="Cambria Math" panose="02040503050406030204" pitchFamily="18" charset="0"/>
                        <a:ea typeface="Cambria Math" panose="02040503050406030204" pitchFamily="18" charset="0"/>
                      </a:rPr>
                      <m:t>≈1−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0.8647</m:t>
                    </m:r>
                  </m:oMath>
                </a14:m>
                <a:endParaRPr lang="en-US" dirty="0"/>
              </a:p>
              <a:p>
                <a:r>
                  <a:rPr lang="en-US" dirty="0"/>
                  <a:t>Let C be the center of the earth. Can there be three earth satellites X, Y, and Z such that C, X, Y, and Z are always coplanar?</a:t>
                </a:r>
              </a:p>
              <a:p>
                <a:pPr marL="0" indent="0">
                  <a:buNone/>
                </a:pPr>
                <a:r>
                  <a:rPr lang="en-US" b="1" dirty="0"/>
                  <a:t>Answer:</a:t>
                </a:r>
                <a:r>
                  <a:rPr lang="en-US" dirty="0"/>
                  <a:t> Yes.</a:t>
                </a:r>
              </a:p>
              <a:p>
                <a:endParaRPr lang="en-US" dirty="0"/>
              </a:p>
            </p:txBody>
          </p:sp>
        </mc:Choice>
        <mc:Fallback>
          <p:sp>
            <p:nvSpPr>
              <p:cNvPr id="3" name="Content Placeholder 2">
                <a:extLst>
                  <a:ext uri="{FF2B5EF4-FFF2-40B4-BE49-F238E27FC236}">
                    <a16:creationId xmlns:a16="http://schemas.microsoft.com/office/drawing/2014/main" id="{E604F8E8-0EC7-50D2-9445-954EB5F4FE3F}"/>
                  </a:ext>
                </a:extLst>
              </p:cNvPr>
              <p:cNvSpPr>
                <a:spLocks noGrp="1" noRot="1" noChangeAspect="1" noMove="1" noResize="1" noEditPoints="1" noAdjustHandles="1" noChangeArrowheads="1" noChangeShapeType="1" noTextEdit="1"/>
              </p:cNvSpPr>
              <p:nvPr>
                <p:ph idx="1"/>
              </p:nvPr>
            </p:nvSpPr>
            <p:spPr>
              <a:blipFill>
                <a:blip r:embed="rId2"/>
                <a:stretch>
                  <a:fillRect l="-1043" t="-2101" r="-928" b="-2381"/>
                </a:stretch>
              </a:blipFill>
            </p:spPr>
            <p:txBody>
              <a:bodyPr/>
              <a:lstStyle/>
              <a:p>
                <a:r>
                  <a:rPr lang="en-US">
                    <a:noFill/>
                  </a:rPr>
                  <a:t> </a:t>
                </a:r>
              </a:p>
            </p:txBody>
          </p:sp>
        </mc:Fallback>
      </mc:AlternateContent>
    </p:spTree>
    <p:extLst>
      <p:ext uri="{BB962C8B-B14F-4D97-AF65-F5344CB8AC3E}">
        <p14:creationId xmlns:p14="http://schemas.microsoft.com/office/powerpoint/2010/main" val="1438907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4BB15-4858-63A6-7DD8-B394D06CF8DC}"/>
              </a:ext>
            </a:extLst>
          </p:cNvPr>
          <p:cNvSpPr>
            <a:spLocks noGrp="1"/>
          </p:cNvSpPr>
          <p:nvPr>
            <p:ph type="title"/>
          </p:nvPr>
        </p:nvSpPr>
        <p:spPr/>
        <p:txBody>
          <a:bodyPr/>
          <a:lstStyle/>
          <a:p>
            <a:pPr algn="ctr"/>
            <a:r>
              <a:rPr lang="en-US" dirty="0"/>
              <a:t>Failures</a:t>
            </a:r>
          </a:p>
        </p:txBody>
      </p:sp>
      <p:sp>
        <p:nvSpPr>
          <p:cNvPr id="3" name="Content Placeholder 2">
            <a:extLst>
              <a:ext uri="{FF2B5EF4-FFF2-40B4-BE49-F238E27FC236}">
                <a16:creationId xmlns:a16="http://schemas.microsoft.com/office/drawing/2014/main" id="{303BEA26-EEBF-FA71-FDD4-07DC5C812F60}"/>
              </a:ext>
            </a:extLst>
          </p:cNvPr>
          <p:cNvSpPr>
            <a:spLocks noGrp="1"/>
          </p:cNvSpPr>
          <p:nvPr>
            <p:ph idx="1"/>
          </p:nvPr>
        </p:nvSpPr>
        <p:spPr/>
        <p:txBody>
          <a:bodyPr/>
          <a:lstStyle/>
          <a:p>
            <a:pPr marL="0" indent="0">
              <a:buNone/>
            </a:pPr>
            <a:r>
              <a:rPr lang="en-US" dirty="0"/>
              <a:t>What is the Shannon entropy of a positive integer </a:t>
            </a:r>
            <a:r>
              <a:rPr lang="en-US" i="1" dirty="0"/>
              <a:t>n</a:t>
            </a:r>
            <a:r>
              <a:rPr lang="en-US" dirty="0"/>
              <a:t> that’s chosen with probability </a:t>
            </a:r>
            <a:r>
              <a:rPr lang="en-US" dirty="0" err="1"/>
              <a:t>Pr</a:t>
            </a:r>
            <a:r>
              <a:rPr lang="en-US" dirty="0"/>
              <a:t>[n] = 6/(π</a:t>
            </a:r>
            <a:r>
              <a:rPr lang="en-US" baseline="30000" dirty="0"/>
              <a:t>2</a:t>
            </a:r>
            <a:r>
              <a:rPr lang="en-US" dirty="0"/>
              <a:t> · </a:t>
            </a:r>
            <a:r>
              <a:rPr lang="en-US" i="1" dirty="0"/>
              <a:t>n</a:t>
            </a:r>
            <a:r>
              <a:rPr lang="en-US" baseline="30000" dirty="0"/>
              <a:t>2</a:t>
            </a:r>
            <a:r>
              <a:rPr lang="en-US" dirty="0"/>
              <a:t>)?</a:t>
            </a:r>
          </a:p>
          <a:p>
            <a:pPr marL="0" indent="0">
              <a:buNone/>
            </a:pPr>
            <a:endParaRPr lang="en-US" dirty="0"/>
          </a:p>
          <a:p>
            <a:pPr marL="0" indent="0">
              <a:buNone/>
            </a:pPr>
            <a:r>
              <a:rPr lang="en-US" b="1" dirty="0"/>
              <a:t>Answer: </a:t>
            </a:r>
            <a:r>
              <a:rPr lang="en-US" dirty="0"/>
              <a:t>2.362. </a:t>
            </a:r>
            <a:br>
              <a:rPr lang="en-US" dirty="0"/>
            </a:br>
            <a:r>
              <a:rPr lang="en-US" b="1" dirty="0"/>
              <a:t>GPT4+WA: </a:t>
            </a:r>
            <a:r>
              <a:rPr lang="en-US" dirty="0"/>
              <a:t>did not return an answer. </a:t>
            </a:r>
            <a:br>
              <a:rPr lang="en-US" dirty="0"/>
            </a:br>
            <a:r>
              <a:rPr lang="en-US" b="1" dirty="0"/>
              <a:t>GPT4+CI: </a:t>
            </a:r>
            <a:r>
              <a:rPr lang="en-US" dirty="0"/>
              <a:t>0.9265 (wrote it as a sum and got the sign wrong on one part).</a:t>
            </a:r>
          </a:p>
        </p:txBody>
      </p:sp>
    </p:spTree>
    <p:extLst>
      <p:ext uri="{BB962C8B-B14F-4D97-AF65-F5344CB8AC3E}">
        <p14:creationId xmlns:p14="http://schemas.microsoft.com/office/powerpoint/2010/main" val="100426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C005-4A00-A94F-3198-C1D83098BFFD}"/>
              </a:ext>
            </a:extLst>
          </p:cNvPr>
          <p:cNvSpPr>
            <a:spLocks noGrp="1"/>
          </p:cNvSpPr>
          <p:nvPr>
            <p:ph type="title"/>
          </p:nvPr>
        </p:nvSpPr>
        <p:spPr/>
        <p:txBody>
          <a:bodyPr>
            <a:normAutofit fontScale="90000"/>
          </a:bodyPr>
          <a:lstStyle/>
          <a:p>
            <a:pPr algn="ctr"/>
            <a:r>
              <a:rPr lang="en-US" dirty="0"/>
              <a:t>AI is now a widely -used tool in scientific research</a:t>
            </a:r>
            <a:br>
              <a:rPr lang="en-US" dirty="0"/>
            </a:br>
            <a:endParaRPr lang="en-US" dirty="0"/>
          </a:p>
        </p:txBody>
      </p:sp>
      <p:sp>
        <p:nvSpPr>
          <p:cNvPr id="3" name="Content Placeholder 2">
            <a:extLst>
              <a:ext uri="{FF2B5EF4-FFF2-40B4-BE49-F238E27FC236}">
                <a16:creationId xmlns:a16="http://schemas.microsoft.com/office/drawing/2014/main" id="{07BFF7D7-BA36-2DB2-3ED2-29E2DFFEB8C8}"/>
              </a:ext>
            </a:extLst>
          </p:cNvPr>
          <p:cNvSpPr>
            <a:spLocks noGrp="1"/>
          </p:cNvSpPr>
          <p:nvPr>
            <p:ph sz="half" idx="1"/>
          </p:nvPr>
        </p:nvSpPr>
        <p:spPr/>
        <p:txBody>
          <a:bodyPr/>
          <a:lstStyle/>
          <a:p>
            <a:pPr marL="0" indent="0">
              <a:buNone/>
            </a:pPr>
            <a:endParaRPr lang="en-US" b="1" dirty="0"/>
          </a:p>
          <a:p>
            <a:pPr marL="0" indent="0">
              <a:buNone/>
            </a:pPr>
            <a:r>
              <a:rPr lang="en-US" b="1" dirty="0"/>
              <a:t>Applications: </a:t>
            </a:r>
            <a:r>
              <a:rPr lang="en-US" dirty="0"/>
              <a:t>(thousands)</a:t>
            </a:r>
          </a:p>
          <a:p>
            <a:r>
              <a:rPr lang="en-US" dirty="0"/>
              <a:t>Marquee success:</a:t>
            </a:r>
            <a:br>
              <a:rPr lang="en-US" dirty="0"/>
            </a:br>
            <a:r>
              <a:rPr lang="en-US" dirty="0" err="1"/>
              <a:t>AlphaFold</a:t>
            </a:r>
            <a:r>
              <a:rPr lang="en-US" dirty="0"/>
              <a:t> (DeepMind, 2018, 2020). Protein folding.</a:t>
            </a:r>
          </a:p>
          <a:p>
            <a:r>
              <a:rPr lang="en-US" dirty="0"/>
              <a:t>Natural science: Physics, chemistry, biology …</a:t>
            </a:r>
          </a:p>
          <a:p>
            <a:r>
              <a:rPr lang="en-US" dirty="0"/>
              <a:t>Social sciences: Economics, sociology, political science …</a:t>
            </a:r>
          </a:p>
          <a:p>
            <a:endParaRPr lang="en-US" dirty="0"/>
          </a:p>
          <a:p>
            <a:endParaRPr lang="en-US" dirty="0"/>
          </a:p>
        </p:txBody>
      </p:sp>
      <p:sp>
        <p:nvSpPr>
          <p:cNvPr id="4" name="Content Placeholder 3">
            <a:extLst>
              <a:ext uri="{FF2B5EF4-FFF2-40B4-BE49-F238E27FC236}">
                <a16:creationId xmlns:a16="http://schemas.microsoft.com/office/drawing/2014/main" id="{0A7A9593-E3C2-942C-6BEA-1F1AE08586D8}"/>
              </a:ext>
            </a:extLst>
          </p:cNvPr>
          <p:cNvSpPr>
            <a:spLocks noGrp="1"/>
          </p:cNvSpPr>
          <p:nvPr>
            <p:ph sz="half" idx="2"/>
          </p:nvPr>
        </p:nvSpPr>
        <p:spPr/>
        <p:txBody>
          <a:bodyPr/>
          <a:lstStyle/>
          <a:p>
            <a:pPr marL="0" indent="0">
              <a:buNone/>
            </a:pPr>
            <a:endParaRPr lang="en-US" b="1" dirty="0"/>
          </a:p>
          <a:p>
            <a:pPr marL="0" indent="0">
              <a:buNone/>
            </a:pPr>
            <a:r>
              <a:rPr lang="en-US" b="1" dirty="0"/>
              <a:t>Technology:</a:t>
            </a:r>
          </a:p>
          <a:p>
            <a:r>
              <a:rPr lang="en-US" dirty="0"/>
              <a:t>Deep learning</a:t>
            </a:r>
          </a:p>
          <a:p>
            <a:r>
              <a:rPr lang="en-US" dirty="0"/>
              <a:t>Reinforcement learning</a:t>
            </a:r>
          </a:p>
          <a:p>
            <a:pPr marL="0" indent="0">
              <a:buNone/>
            </a:pPr>
            <a:r>
              <a:rPr lang="en-US" dirty="0"/>
              <a:t>Each research undertaking is carefully designed by experts.</a:t>
            </a:r>
          </a:p>
          <a:p>
            <a:pPr marL="0" indent="0">
              <a:buNone/>
            </a:pPr>
            <a:r>
              <a:rPr lang="en-US" dirty="0"/>
              <a:t>Rarely large language models (LLMs)</a:t>
            </a:r>
          </a:p>
        </p:txBody>
      </p:sp>
    </p:spTree>
    <p:extLst>
      <p:ext uri="{BB962C8B-B14F-4D97-AF65-F5344CB8AC3E}">
        <p14:creationId xmlns:p14="http://schemas.microsoft.com/office/powerpoint/2010/main" val="263435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7702-B959-657D-0BEF-44DD67AD0FEA}"/>
              </a:ext>
            </a:extLst>
          </p:cNvPr>
          <p:cNvSpPr>
            <a:spLocks noGrp="1"/>
          </p:cNvSpPr>
          <p:nvPr>
            <p:ph type="title"/>
          </p:nvPr>
        </p:nvSpPr>
        <p:spPr/>
        <p:txBody>
          <a:bodyPr/>
          <a:lstStyle/>
          <a:p>
            <a:pPr algn="ctr"/>
            <a:r>
              <a:rPr lang="en-US" dirty="0"/>
              <a:t>Failures</a:t>
            </a:r>
          </a:p>
        </p:txBody>
      </p:sp>
      <p:sp>
        <p:nvSpPr>
          <p:cNvPr id="3" name="Content Placeholder 2">
            <a:extLst>
              <a:ext uri="{FF2B5EF4-FFF2-40B4-BE49-F238E27FC236}">
                <a16:creationId xmlns:a16="http://schemas.microsoft.com/office/drawing/2014/main" id="{2E5F28B3-AE3F-34A8-53C2-565E63BDA619}"/>
              </a:ext>
            </a:extLst>
          </p:cNvPr>
          <p:cNvSpPr>
            <a:spLocks noGrp="1"/>
          </p:cNvSpPr>
          <p:nvPr>
            <p:ph idx="1"/>
          </p:nvPr>
        </p:nvSpPr>
        <p:spPr/>
        <p:txBody>
          <a:bodyPr/>
          <a:lstStyle/>
          <a:p>
            <a:pPr marL="0" indent="0">
              <a:buNone/>
            </a:pPr>
            <a:r>
              <a:rPr lang="en-US" b="1" dirty="0"/>
              <a:t>Prompt: </a:t>
            </a:r>
            <a:r>
              <a:rPr lang="en-US" dirty="0"/>
              <a:t>Viewed from Vega, what is the angle between Sirius and the Sun?</a:t>
            </a:r>
            <a:br>
              <a:rPr lang="en-US" dirty="0"/>
            </a:br>
            <a:endParaRPr lang="en-US" dirty="0"/>
          </a:p>
          <a:p>
            <a:pPr marL="0" indent="0">
              <a:buNone/>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GPT4+WA: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Used an inappropriate formula from spherical geometry.</a:t>
            </a:r>
            <a:endParaRPr lang="en-US" dirty="0"/>
          </a:p>
          <a:p>
            <a:pPr marL="0" indent="0">
              <a:buNone/>
            </a:pPr>
            <a:br>
              <a:rPr lang="en-US" dirty="0"/>
            </a:br>
            <a:r>
              <a:rPr lang="en-US" b="1" dirty="0"/>
              <a:t>GPT4+CI: </a:t>
            </a:r>
            <a:r>
              <a:rPr lang="en-US" dirty="0"/>
              <a:t>The angle between Sirius and the Sun as viewed from Vega depends on the time of year, as well as the specific time of day. This is because the Earth and Vega both orbit the Sun, but at different rates, and because the Earth also rotates on its axis. . . .</a:t>
            </a:r>
          </a:p>
        </p:txBody>
      </p:sp>
    </p:spTree>
    <p:extLst>
      <p:ext uri="{BB962C8B-B14F-4D97-AF65-F5344CB8AC3E}">
        <p14:creationId xmlns:p14="http://schemas.microsoft.com/office/powerpoint/2010/main" val="837828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8CBB-23D9-4444-C2D0-583123E51FD5}"/>
              </a:ext>
            </a:extLst>
          </p:cNvPr>
          <p:cNvSpPr>
            <a:spLocks noGrp="1"/>
          </p:cNvSpPr>
          <p:nvPr>
            <p:ph type="title"/>
          </p:nvPr>
        </p:nvSpPr>
        <p:spPr/>
        <p:txBody>
          <a:bodyPr/>
          <a:lstStyle/>
          <a:p>
            <a:pPr algn="ctr"/>
            <a:r>
              <a:rPr lang="en-US" dirty="0"/>
              <a:t>Failures</a:t>
            </a:r>
          </a:p>
        </p:txBody>
      </p:sp>
      <p:sp>
        <p:nvSpPr>
          <p:cNvPr id="3" name="Content Placeholder 2">
            <a:extLst>
              <a:ext uri="{FF2B5EF4-FFF2-40B4-BE49-F238E27FC236}">
                <a16:creationId xmlns:a16="http://schemas.microsoft.com/office/drawing/2014/main" id="{5E2859CA-4110-E9F9-71C5-2452F5F9C025}"/>
              </a:ext>
            </a:extLst>
          </p:cNvPr>
          <p:cNvSpPr>
            <a:spLocks noGrp="1"/>
          </p:cNvSpPr>
          <p:nvPr>
            <p:ph idx="1"/>
          </p:nvPr>
        </p:nvSpPr>
        <p:spPr/>
        <p:txBody>
          <a:bodyPr/>
          <a:lstStyle/>
          <a:p>
            <a:pPr marL="0" indent="0">
              <a:buNone/>
            </a:pPr>
            <a:r>
              <a:rPr lang="en-US" dirty="0"/>
              <a:t>Problem: A pendulum is hanging on a 2 meter cord attached to the ceiling 3 meters above the floor. It is brought to a position 25 degrees from the vertical and released. It swings past the bottom and the cord is cut when it is 10 degrees from the vertical on the far side. Then the bob flies through the air and hits the ground. What is the distance from the point where the bob is released to the point where it hit the ground?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46323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8CBB-23D9-4444-C2D0-583123E51FD5}"/>
              </a:ext>
            </a:extLst>
          </p:cNvPr>
          <p:cNvSpPr>
            <a:spLocks noGrp="1"/>
          </p:cNvSpPr>
          <p:nvPr>
            <p:ph type="title"/>
          </p:nvPr>
        </p:nvSpPr>
        <p:spPr/>
        <p:txBody>
          <a:bodyPr/>
          <a:lstStyle/>
          <a:p>
            <a:pPr algn="ctr"/>
            <a:r>
              <a:rPr lang="en-US" dirty="0"/>
              <a:t>Failures</a:t>
            </a:r>
          </a:p>
        </p:txBody>
      </p:sp>
      <p:sp>
        <p:nvSpPr>
          <p:cNvPr id="3" name="Content Placeholder 2">
            <a:extLst>
              <a:ext uri="{FF2B5EF4-FFF2-40B4-BE49-F238E27FC236}">
                <a16:creationId xmlns:a16="http://schemas.microsoft.com/office/drawing/2014/main" id="{5E2859CA-4110-E9F9-71C5-2452F5F9C025}"/>
              </a:ext>
            </a:extLst>
          </p:cNvPr>
          <p:cNvSpPr>
            <a:spLocks noGrp="1"/>
          </p:cNvSpPr>
          <p:nvPr>
            <p:ph idx="1"/>
          </p:nvPr>
        </p:nvSpPr>
        <p:spPr/>
        <p:txBody>
          <a:bodyPr>
            <a:normAutofit lnSpcReduction="10000"/>
          </a:bodyPr>
          <a:lstStyle/>
          <a:p>
            <a:pPr marL="0" indent="0">
              <a:buNone/>
            </a:pPr>
            <a:r>
              <a:rPr lang="en-US" dirty="0"/>
              <a:t>Find the cut point and release point.</a:t>
            </a:r>
            <a:br>
              <a:rPr lang="en-US" dirty="0"/>
            </a:br>
            <a:r>
              <a:rPr lang="en-US" dirty="0"/>
              <a:t>Use energy to find the speed at cut.</a:t>
            </a:r>
            <a:br>
              <a:rPr lang="en-US" dirty="0"/>
            </a:br>
            <a:r>
              <a:rPr lang="en-US" dirty="0"/>
              <a:t>Use energy to find the time to apex.</a:t>
            </a:r>
            <a:br>
              <a:rPr lang="en-US" dirty="0"/>
            </a:br>
            <a:r>
              <a:rPr lang="en-US" dirty="0"/>
              <a:t>Calculate the position at landing.</a:t>
            </a:r>
            <a:br>
              <a:rPr lang="en-US" dirty="0"/>
            </a:br>
            <a:r>
              <a:rPr lang="en-US" dirty="0"/>
              <a:t>Calculate distance</a:t>
            </a:r>
            <a:br>
              <a:rPr lang="en-US" dirty="0"/>
            </a:br>
            <a:r>
              <a:rPr lang="en-US" dirty="0"/>
              <a:t>20 lines of simple </a:t>
            </a:r>
            <a:r>
              <a:rPr lang="en-US" dirty="0" err="1"/>
              <a:t>Matlab</a:t>
            </a:r>
            <a:endParaRPr lang="en-US" dirty="0"/>
          </a:p>
          <a:p>
            <a:pPr marL="0" indent="0">
              <a:buNone/>
            </a:pPr>
            <a:r>
              <a:rPr lang="en-US" dirty="0"/>
              <a:t>Answer:      2.3606 m</a:t>
            </a:r>
            <a:br>
              <a:rPr lang="en-US" dirty="0"/>
            </a:br>
            <a:r>
              <a:rPr lang="en-US" dirty="0"/>
              <a:t>GPT-4+WA: 1.35 m</a:t>
            </a:r>
            <a:br>
              <a:rPr lang="en-US" dirty="0"/>
            </a:br>
            <a:r>
              <a:rPr lang="en-US" dirty="0"/>
              <a:t>GPT-4+CI:    10.7 cm</a:t>
            </a:r>
          </a:p>
          <a:p>
            <a:pPr marL="0" indent="0">
              <a:buNone/>
            </a:pPr>
            <a:r>
              <a:rPr lang="en-US" dirty="0"/>
              <a:t>GPT-4 did not set up the problem               </a:t>
            </a:r>
            <a:br>
              <a:rPr lang="en-US" dirty="0"/>
            </a:br>
            <a:r>
              <a:rPr lang="en-US" dirty="0"/>
              <a:t>close to correctly either time.</a:t>
            </a:r>
          </a:p>
          <a:p>
            <a:pPr marL="0" indent="0">
              <a:buNone/>
            </a:pPr>
            <a:endParaRPr lang="en-US" dirty="0"/>
          </a:p>
          <a:p>
            <a:pPr marL="0" indent="0">
              <a:buNone/>
            </a:pPr>
            <a:endParaRPr lang="en-US" dirty="0"/>
          </a:p>
        </p:txBody>
      </p:sp>
      <p:pic>
        <p:nvPicPr>
          <p:cNvPr id="5" name="Picture 4" descr="A diagram of a triangle with blue line and a blue line&#10;&#10;Description automatically generated">
            <a:extLst>
              <a:ext uri="{FF2B5EF4-FFF2-40B4-BE49-F238E27FC236}">
                <a16:creationId xmlns:a16="http://schemas.microsoft.com/office/drawing/2014/main" id="{D2424FC9-2931-37AE-8413-83683C35F5D5}"/>
              </a:ext>
            </a:extLst>
          </p:cNvPr>
          <p:cNvPicPr>
            <a:picLocks noChangeAspect="1"/>
          </p:cNvPicPr>
          <p:nvPr/>
        </p:nvPicPr>
        <p:blipFill rotWithShape="1">
          <a:blip r:embed="rId2">
            <a:extLst>
              <a:ext uri="{28A0092B-C50C-407E-A947-70E740481C1C}">
                <a14:useLocalDpi xmlns:a14="http://schemas.microsoft.com/office/drawing/2010/main" val="0"/>
              </a:ext>
            </a:extLst>
          </a:blip>
          <a:srcRect l="8102" t="4621" r="23114" b="3230"/>
          <a:stretch/>
        </p:blipFill>
        <p:spPr>
          <a:xfrm>
            <a:off x="7042245" y="1569493"/>
            <a:ext cx="4585648" cy="4607470"/>
          </a:xfrm>
          <a:prstGeom prst="rect">
            <a:avLst/>
          </a:prstGeom>
        </p:spPr>
      </p:pic>
    </p:spTree>
    <p:extLst>
      <p:ext uri="{BB962C8B-B14F-4D97-AF65-F5344CB8AC3E}">
        <p14:creationId xmlns:p14="http://schemas.microsoft.com/office/powerpoint/2010/main" val="875384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166F-9419-CD73-42EA-B2B7DE270CDB}"/>
              </a:ext>
            </a:extLst>
          </p:cNvPr>
          <p:cNvSpPr>
            <a:spLocks noGrp="1"/>
          </p:cNvSpPr>
          <p:nvPr>
            <p:ph type="title"/>
          </p:nvPr>
        </p:nvSpPr>
        <p:spPr/>
        <p:txBody>
          <a:bodyPr/>
          <a:lstStyle/>
          <a:p>
            <a:pPr algn="ctr"/>
            <a:r>
              <a:rPr lang="en-US" dirty="0"/>
              <a:t>Failures</a:t>
            </a:r>
          </a:p>
        </p:txBody>
      </p:sp>
      <p:sp>
        <p:nvSpPr>
          <p:cNvPr id="3" name="Content Placeholder 2">
            <a:extLst>
              <a:ext uri="{FF2B5EF4-FFF2-40B4-BE49-F238E27FC236}">
                <a16:creationId xmlns:a16="http://schemas.microsoft.com/office/drawing/2014/main" id="{B691B095-B8BE-D549-34B8-CD1200896A2A}"/>
              </a:ext>
            </a:extLst>
          </p:cNvPr>
          <p:cNvSpPr>
            <a:spLocks noGrp="1"/>
          </p:cNvSpPr>
          <p:nvPr>
            <p:ph idx="1"/>
          </p:nvPr>
        </p:nvSpPr>
        <p:spPr/>
        <p:txBody>
          <a:bodyPr/>
          <a:lstStyle/>
          <a:p>
            <a:pPr marL="0" indent="0">
              <a:buNone/>
            </a:pPr>
            <a:r>
              <a:rPr lang="en-US" dirty="0"/>
              <a:t>Joe says that he lives 10 miles from Lake Michigan, that Beth lives 10 miles from Lake Michigan, and that he and Beth live 100 miles apart. Is it possible that Joe is telling the truth?</a:t>
            </a:r>
          </a:p>
          <a:p>
            <a:pPr marL="0" indent="0">
              <a:buNone/>
            </a:pPr>
            <a:endParaRPr lang="en-US" dirty="0"/>
          </a:p>
          <a:p>
            <a:pPr marL="0" indent="0">
              <a:buNone/>
            </a:pPr>
            <a:r>
              <a:rPr lang="en-US" b="1" dirty="0"/>
              <a:t>Answer:</a:t>
            </a:r>
            <a:r>
              <a:rPr lang="en-US" dirty="0"/>
              <a:t> Yes</a:t>
            </a:r>
          </a:p>
          <a:p>
            <a:pPr marL="0" indent="0">
              <a:buNone/>
            </a:pPr>
            <a:r>
              <a:rPr lang="en-US" b="1" dirty="0"/>
              <a:t>Both plug-ins: </a:t>
            </a:r>
            <a:r>
              <a:rPr lang="en-US" dirty="0"/>
              <a:t>No.</a:t>
            </a:r>
          </a:p>
        </p:txBody>
      </p:sp>
    </p:spTree>
    <p:extLst>
      <p:ext uri="{BB962C8B-B14F-4D97-AF65-F5344CB8AC3E}">
        <p14:creationId xmlns:p14="http://schemas.microsoft.com/office/powerpoint/2010/main" val="1053735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171A7-2C2B-449E-527C-7B9BF4DA83F1}"/>
              </a:ext>
            </a:extLst>
          </p:cNvPr>
          <p:cNvSpPr>
            <a:spLocks noGrp="1"/>
          </p:cNvSpPr>
          <p:nvPr>
            <p:ph type="title"/>
          </p:nvPr>
        </p:nvSpPr>
        <p:spPr/>
        <p:txBody>
          <a:bodyPr/>
          <a:lstStyle/>
          <a:p>
            <a:pPr algn="ctr"/>
            <a:r>
              <a:rPr lang="en-US" dirty="0"/>
              <a:t>Sources of error</a:t>
            </a:r>
          </a:p>
        </p:txBody>
      </p:sp>
      <p:sp>
        <p:nvSpPr>
          <p:cNvPr id="3" name="Content Placeholder 2">
            <a:extLst>
              <a:ext uri="{FF2B5EF4-FFF2-40B4-BE49-F238E27FC236}">
                <a16:creationId xmlns:a16="http://schemas.microsoft.com/office/drawing/2014/main" id="{85D35954-8F57-9B50-827D-EB0346B4F5DB}"/>
              </a:ext>
            </a:extLst>
          </p:cNvPr>
          <p:cNvSpPr>
            <a:spLocks noGrp="1"/>
          </p:cNvSpPr>
          <p:nvPr>
            <p:ph idx="1"/>
          </p:nvPr>
        </p:nvSpPr>
        <p:spPr/>
        <p:txBody>
          <a:bodyPr>
            <a:normAutofit fontScale="92500" lnSpcReduction="10000"/>
          </a:bodyPr>
          <a:lstStyle/>
          <a:p>
            <a:r>
              <a:rPr lang="en-US" dirty="0"/>
              <a:t>Misinterpreted the problem</a:t>
            </a:r>
          </a:p>
          <a:p>
            <a:r>
              <a:rPr lang="en-US" dirty="0"/>
              <a:t>Wrong physical theory (e.g. classical rather than relativistic).</a:t>
            </a:r>
          </a:p>
          <a:p>
            <a:r>
              <a:rPr lang="en-US" dirty="0"/>
              <a:t>Wrong mathematical formulation</a:t>
            </a:r>
          </a:p>
          <a:p>
            <a:r>
              <a:rPr lang="en-US" dirty="0"/>
              <a:t>Error in calling the plug-in , especially Wolfram Alpha.</a:t>
            </a:r>
            <a:br>
              <a:rPr lang="en-US" dirty="0"/>
            </a:br>
            <a:r>
              <a:rPr lang="en-US" dirty="0"/>
              <a:t>Often multiple unsuccessful attempts; once, 40 unsuccessful attempts.</a:t>
            </a:r>
          </a:p>
          <a:p>
            <a:r>
              <a:rPr lang="en-US" dirty="0"/>
              <a:t>Error in interpreting or accepting the answer from the plug-in (rare)</a:t>
            </a:r>
          </a:p>
          <a:p>
            <a:r>
              <a:rPr lang="en-US" dirty="0"/>
              <a:t>Fail to detect an impossible or meaningless answer</a:t>
            </a:r>
          </a:p>
          <a:p>
            <a:r>
              <a:rPr lang="en-US" dirty="0"/>
              <a:t>Fail to call plug-in when it would have been useful. GPT sometimes, unwisely, decides to do its own calculations. E.g. sorting.</a:t>
            </a:r>
          </a:p>
          <a:p>
            <a:r>
              <a:rPr lang="en-US" dirty="0"/>
              <a:t>Called plug-in uselessly.</a:t>
            </a:r>
          </a:p>
        </p:txBody>
      </p:sp>
    </p:spTree>
    <p:extLst>
      <p:ext uri="{BB962C8B-B14F-4D97-AF65-F5344CB8AC3E}">
        <p14:creationId xmlns:p14="http://schemas.microsoft.com/office/powerpoint/2010/main" val="146376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2E82-CB9E-301E-AC10-1CB8962CB8EC}"/>
              </a:ext>
            </a:extLst>
          </p:cNvPr>
          <p:cNvSpPr>
            <a:spLocks noGrp="1"/>
          </p:cNvSpPr>
          <p:nvPr>
            <p:ph type="title"/>
          </p:nvPr>
        </p:nvSpPr>
        <p:spPr/>
        <p:txBody>
          <a:bodyPr/>
          <a:lstStyle/>
          <a:p>
            <a:pPr algn="ctr"/>
            <a:r>
              <a:rPr lang="en-US" dirty="0"/>
              <a:t>Weaknesses</a:t>
            </a:r>
          </a:p>
        </p:txBody>
      </p:sp>
      <p:sp>
        <p:nvSpPr>
          <p:cNvPr id="3" name="Content Placeholder 2">
            <a:extLst>
              <a:ext uri="{FF2B5EF4-FFF2-40B4-BE49-F238E27FC236}">
                <a16:creationId xmlns:a16="http://schemas.microsoft.com/office/drawing/2014/main" id="{ECE4BFF0-BC7C-27B7-9F51-41BD83B6C94F}"/>
              </a:ext>
            </a:extLst>
          </p:cNvPr>
          <p:cNvSpPr>
            <a:spLocks noGrp="1"/>
          </p:cNvSpPr>
          <p:nvPr>
            <p:ph idx="1"/>
          </p:nvPr>
        </p:nvSpPr>
        <p:spPr/>
        <p:txBody>
          <a:bodyPr>
            <a:normAutofit/>
          </a:bodyPr>
          <a:lstStyle/>
          <a:p>
            <a:r>
              <a:rPr lang="en-US" dirty="0"/>
              <a:t>Spatial reasoning and visualization</a:t>
            </a:r>
          </a:p>
          <a:p>
            <a:r>
              <a:rPr lang="en-US" dirty="0"/>
              <a:t>Multistep reasoning</a:t>
            </a:r>
          </a:p>
          <a:p>
            <a:r>
              <a:rPr lang="en-US" dirty="0"/>
              <a:t>Large and small numbers (unreliable)</a:t>
            </a:r>
          </a:p>
          <a:p>
            <a:endParaRPr lang="en-US" dirty="0"/>
          </a:p>
          <a:p>
            <a:pPr marL="0" indent="0">
              <a:buNone/>
            </a:pPr>
            <a:br>
              <a:rPr lang="en-US" dirty="0"/>
            </a:br>
            <a:endParaRPr lang="en-US" dirty="0"/>
          </a:p>
          <a:p>
            <a:endParaRPr lang="en-US" dirty="0"/>
          </a:p>
          <a:p>
            <a:endParaRPr lang="en-US" dirty="0"/>
          </a:p>
        </p:txBody>
      </p:sp>
    </p:spTree>
    <p:extLst>
      <p:ext uri="{BB962C8B-B14F-4D97-AF65-F5344CB8AC3E}">
        <p14:creationId xmlns:p14="http://schemas.microsoft.com/office/powerpoint/2010/main" val="1583784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0F77-B63B-6391-C9A2-3DEDB2E52A0C}"/>
              </a:ext>
            </a:extLst>
          </p:cNvPr>
          <p:cNvSpPr>
            <a:spLocks noGrp="1"/>
          </p:cNvSpPr>
          <p:nvPr>
            <p:ph type="title"/>
          </p:nvPr>
        </p:nvSpPr>
        <p:spPr/>
        <p:txBody>
          <a:bodyPr/>
          <a:lstStyle/>
          <a:p>
            <a:pPr algn="ctr"/>
            <a:r>
              <a:rPr lang="en-US" b="1" dirty="0"/>
              <a:t>Bottom line on GPT+WA/CI</a:t>
            </a:r>
            <a:endParaRPr lang="en-US" dirty="0"/>
          </a:p>
        </p:txBody>
      </p:sp>
      <p:sp>
        <p:nvSpPr>
          <p:cNvPr id="3" name="Content Placeholder 2">
            <a:extLst>
              <a:ext uri="{FF2B5EF4-FFF2-40B4-BE49-F238E27FC236}">
                <a16:creationId xmlns:a16="http://schemas.microsoft.com/office/drawing/2014/main" id="{3AE9AA51-4F78-7AA3-E547-3D965E40D9F5}"/>
              </a:ext>
            </a:extLst>
          </p:cNvPr>
          <p:cNvSpPr>
            <a:spLocks noGrp="1"/>
          </p:cNvSpPr>
          <p:nvPr>
            <p:ph idx="1"/>
          </p:nvPr>
        </p:nvSpPr>
        <p:spPr/>
        <p:txBody>
          <a:bodyPr>
            <a:normAutofit/>
          </a:bodyPr>
          <a:lstStyle/>
          <a:p>
            <a:pPr marL="0" indent="0">
              <a:buNone/>
            </a:pPr>
            <a:r>
              <a:rPr lang="en-US" dirty="0"/>
              <a:t>Overall impressive. At the level of a middling math/physics major.</a:t>
            </a:r>
          </a:p>
          <a:p>
            <a:pPr marL="0" indent="0">
              <a:buNone/>
            </a:pPr>
            <a:br>
              <a:rPr lang="en-US" dirty="0"/>
            </a:br>
            <a:r>
              <a:rPr lang="en-US" dirty="0"/>
              <a:t>A lot of room for improvement. </a:t>
            </a:r>
          </a:p>
          <a:p>
            <a:pPr marL="0" indent="0">
              <a:buNone/>
            </a:pPr>
            <a:br>
              <a:rPr lang="en-US" dirty="0"/>
            </a:br>
            <a:r>
              <a:rPr lang="en-US" dirty="0"/>
              <a:t>Some low-hanging fruit, some challenges that seem very hard.</a:t>
            </a:r>
          </a:p>
          <a:p>
            <a:pPr marL="0" indent="0">
              <a:buNone/>
            </a:pPr>
            <a:br>
              <a:rPr lang="en-US" dirty="0"/>
            </a:br>
            <a:r>
              <a:rPr lang="en-US" dirty="0"/>
              <a:t>Might be more useful in interactive mode between user and GPT.</a:t>
            </a:r>
            <a:br>
              <a:rPr lang="en-US" dirty="0"/>
            </a:br>
            <a:br>
              <a:rPr lang="en-US" dirty="0"/>
            </a:br>
            <a:endParaRPr lang="en-US" dirty="0"/>
          </a:p>
        </p:txBody>
      </p:sp>
    </p:spTree>
    <p:extLst>
      <p:ext uri="{BB962C8B-B14F-4D97-AF65-F5344CB8AC3E}">
        <p14:creationId xmlns:p14="http://schemas.microsoft.com/office/powerpoint/2010/main" val="3880549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D2EE-6CE0-7D4B-F52C-16C9137E0A73}"/>
              </a:ext>
            </a:extLst>
          </p:cNvPr>
          <p:cNvSpPr>
            <a:spLocks noGrp="1"/>
          </p:cNvSpPr>
          <p:nvPr>
            <p:ph type="title"/>
          </p:nvPr>
        </p:nvSpPr>
        <p:spPr/>
        <p:txBody>
          <a:bodyPr/>
          <a:lstStyle/>
          <a:p>
            <a:pPr algn="ctr"/>
            <a:r>
              <a:rPr lang="en-US" dirty="0" err="1">
                <a:hlinkClick r:id="rId2"/>
              </a:rPr>
              <a:t>SciBench</a:t>
            </a:r>
            <a:r>
              <a:rPr lang="en-US" dirty="0"/>
              <a:t> (Wang et al. 2023)</a:t>
            </a:r>
          </a:p>
        </p:txBody>
      </p:sp>
      <p:sp>
        <p:nvSpPr>
          <p:cNvPr id="3" name="Content Placeholder 2">
            <a:extLst>
              <a:ext uri="{FF2B5EF4-FFF2-40B4-BE49-F238E27FC236}">
                <a16:creationId xmlns:a16="http://schemas.microsoft.com/office/drawing/2014/main" id="{E758BCBA-8F84-0522-B105-634DD1B555E5}"/>
              </a:ext>
            </a:extLst>
          </p:cNvPr>
          <p:cNvSpPr>
            <a:spLocks noGrp="1"/>
          </p:cNvSpPr>
          <p:nvPr>
            <p:ph idx="1"/>
          </p:nvPr>
        </p:nvSpPr>
        <p:spPr/>
        <p:txBody>
          <a:bodyPr>
            <a:normAutofit/>
          </a:bodyPr>
          <a:lstStyle/>
          <a:p>
            <a:r>
              <a:rPr lang="en-US" sz="2400" dirty="0"/>
              <a:t>Benchmark collection: 695 problems from existing college-level online material.</a:t>
            </a:r>
          </a:p>
          <a:p>
            <a:r>
              <a:rPr lang="en-US" sz="2400" dirty="0"/>
              <a:t>Constructed their own interface to Python and Wolfram Alpha.</a:t>
            </a:r>
          </a:p>
        </p:txBody>
      </p:sp>
      <p:pic>
        <p:nvPicPr>
          <p:cNvPr id="11" name="Picture 10" descr="A table of numbers and a few words&#10;&#10;Description automatically generated with medium confidence">
            <a:extLst>
              <a:ext uri="{FF2B5EF4-FFF2-40B4-BE49-F238E27FC236}">
                <a16:creationId xmlns:a16="http://schemas.microsoft.com/office/drawing/2014/main" id="{092DEC52-C0D8-E426-2577-AAF388FF56C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73255" y="2958293"/>
            <a:ext cx="11445489" cy="2743260"/>
          </a:xfrm>
          <a:prstGeom prst="rect">
            <a:avLst/>
          </a:prstGeom>
        </p:spPr>
      </p:pic>
    </p:spTree>
    <p:extLst>
      <p:ext uri="{BB962C8B-B14F-4D97-AF65-F5344CB8AC3E}">
        <p14:creationId xmlns:p14="http://schemas.microsoft.com/office/powerpoint/2010/main" val="2301075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083C-3468-403E-AABC-1283CA6B6380}"/>
              </a:ext>
            </a:extLst>
          </p:cNvPr>
          <p:cNvSpPr>
            <a:spLocks noGrp="1"/>
          </p:cNvSpPr>
          <p:nvPr>
            <p:ph type="title"/>
          </p:nvPr>
        </p:nvSpPr>
        <p:spPr/>
        <p:txBody>
          <a:bodyPr/>
          <a:lstStyle/>
          <a:p>
            <a:pPr algn="ctr"/>
            <a:r>
              <a:rPr lang="en-US" dirty="0" err="1"/>
              <a:t>SciBench</a:t>
            </a:r>
            <a:r>
              <a:rPr lang="en-US" dirty="0"/>
              <a:t> Problems</a:t>
            </a:r>
          </a:p>
        </p:txBody>
      </p:sp>
      <p:sp>
        <p:nvSpPr>
          <p:cNvPr id="4" name="Content Placeholder 3">
            <a:extLst>
              <a:ext uri="{FF2B5EF4-FFF2-40B4-BE49-F238E27FC236}">
                <a16:creationId xmlns:a16="http://schemas.microsoft.com/office/drawing/2014/main" id="{DEEDB50C-C7B5-687B-F108-C86085BDED3B}"/>
              </a:ext>
            </a:extLst>
          </p:cNvPr>
          <p:cNvSpPr>
            <a:spLocks noGrp="1"/>
          </p:cNvSpPr>
          <p:nvPr>
            <p:ph idx="1"/>
          </p:nvPr>
        </p:nvSpPr>
        <p:spPr/>
        <p:txBody>
          <a:bodyPr>
            <a:normAutofit/>
          </a:bodyPr>
          <a:lstStyle/>
          <a:p>
            <a:pPr marL="0" indent="0">
              <a:buNone/>
            </a:pPr>
            <a:r>
              <a:rPr lang="en-US" b="1" dirty="0"/>
              <a:t>Problem:</a:t>
            </a:r>
            <a:r>
              <a:rPr lang="en-US" dirty="0"/>
              <a:t> Two charged particles are fixed to an </a:t>
            </a:r>
            <a:r>
              <a:rPr lang="en-US" i="1" dirty="0"/>
              <a:t>x</a:t>
            </a:r>
            <a:r>
              <a:rPr lang="en-US" dirty="0"/>
              <a:t> axis. Particle 1 of charge </a:t>
            </a:r>
            <a:r>
              <a:rPr lang="en-US" i="1" dirty="0"/>
              <a:t>q</a:t>
            </a:r>
            <a:r>
              <a:rPr lang="en-US" baseline="-25000" dirty="0"/>
              <a:t>1</a:t>
            </a:r>
            <a:r>
              <a:rPr lang="en-US" dirty="0"/>
              <a:t> = 2.1 x 10</a:t>
            </a:r>
            <a:r>
              <a:rPr lang="en-US" baseline="30000" dirty="0">
                <a:latin typeface="Cambria Math" panose="02040503050406030204" pitchFamily="18" charset="0"/>
                <a:ea typeface="Cambria Math" panose="02040503050406030204" pitchFamily="18" charset="0"/>
              </a:rPr>
              <a:t>‒</a:t>
            </a:r>
            <a:r>
              <a:rPr lang="en-US" baseline="30000" dirty="0"/>
              <a:t>8</a:t>
            </a:r>
            <a:r>
              <a:rPr lang="en-US" dirty="0"/>
              <a:t> C is at position x=20 cm and particle 2 of charge </a:t>
            </a:r>
            <a:r>
              <a:rPr lang="en-US" i="1" dirty="0"/>
              <a:t>q</a:t>
            </a:r>
            <a:r>
              <a:rPr lang="en-US" baseline="-25000" dirty="0"/>
              <a:t>2</a:t>
            </a:r>
            <a:r>
              <a:rPr lang="en-US" dirty="0"/>
              <a:t> = </a:t>
            </a:r>
            <a:r>
              <a:rPr lang="en-US" dirty="0">
                <a:latin typeface="Cambria Math" panose="02040503050406030204" pitchFamily="18" charset="0"/>
                <a:ea typeface="Cambria Math" panose="02040503050406030204" pitchFamily="18" charset="0"/>
              </a:rPr>
              <a:t>‒</a:t>
            </a:r>
            <a:r>
              <a:rPr lang="en-US" dirty="0"/>
              <a:t>4.00</a:t>
            </a:r>
            <a:r>
              <a:rPr lang="en-US" i="1" dirty="0"/>
              <a:t> q</a:t>
            </a:r>
            <a:r>
              <a:rPr lang="en-US" baseline="-25000" dirty="0"/>
              <a:t>1</a:t>
            </a:r>
            <a:r>
              <a:rPr lang="en-US" dirty="0"/>
              <a:t> is at position x = 70 cm. At what coordinate on the axis (other than at infinity) is the net electric field produced by the two particles equal to zero?</a:t>
            </a:r>
          </a:p>
          <a:p>
            <a:pPr marL="0" indent="0">
              <a:buNone/>
            </a:pPr>
            <a:r>
              <a:rPr lang="en-US" b="1" dirty="0"/>
              <a:t>Answer: </a:t>
            </a:r>
            <a:r>
              <a:rPr lang="en-US" dirty="0">
                <a:latin typeface="Cambria Math" panose="02040503050406030204" pitchFamily="18" charset="0"/>
                <a:ea typeface="Cambria Math" panose="02040503050406030204" pitchFamily="18" charset="0"/>
              </a:rPr>
              <a:t>‒</a:t>
            </a:r>
            <a:r>
              <a:rPr lang="en-US" dirty="0"/>
              <a:t>30 cm</a:t>
            </a:r>
          </a:p>
          <a:p>
            <a:pPr marL="0" indent="0">
              <a:buNone/>
            </a:pPr>
            <a:r>
              <a:rPr lang="en-US" b="1" dirty="0"/>
              <a:t>Problem:</a:t>
            </a:r>
            <a:r>
              <a:rPr lang="en-US" dirty="0"/>
              <a:t> Halley's comet, which passed around the sun early in 1986, moves in a highly elliptical orbit with an eccentricity of 0.967 and a period of 76 years. Calculate its minimum distance from the Sun.</a:t>
            </a:r>
          </a:p>
          <a:p>
            <a:pPr marL="0" indent="0">
              <a:buNone/>
            </a:pPr>
            <a:r>
              <a:rPr lang="en-US" b="1" dirty="0"/>
              <a:t>Answer: </a:t>
            </a:r>
            <a:r>
              <a:rPr lang="en-US" dirty="0"/>
              <a:t>8.8 x 10</a:t>
            </a:r>
            <a:r>
              <a:rPr lang="en-US" baseline="30000" dirty="0"/>
              <a:t>10</a:t>
            </a:r>
            <a:r>
              <a:rPr lang="en-US" dirty="0"/>
              <a:t> m</a:t>
            </a:r>
          </a:p>
        </p:txBody>
      </p:sp>
    </p:spTree>
    <p:extLst>
      <p:ext uri="{BB962C8B-B14F-4D97-AF65-F5344CB8AC3E}">
        <p14:creationId xmlns:p14="http://schemas.microsoft.com/office/powerpoint/2010/main" val="3870202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1EA5-FA07-8858-867C-4BF5C3C90D37}"/>
              </a:ext>
            </a:extLst>
          </p:cNvPr>
          <p:cNvSpPr>
            <a:spLocks noGrp="1"/>
          </p:cNvSpPr>
          <p:nvPr>
            <p:ph type="title"/>
          </p:nvPr>
        </p:nvSpPr>
        <p:spPr>
          <a:xfrm>
            <a:off x="204716" y="250031"/>
            <a:ext cx="10515600" cy="1325563"/>
          </a:xfrm>
        </p:spPr>
        <p:txBody>
          <a:bodyPr>
            <a:normAutofit fontScale="90000"/>
          </a:bodyPr>
          <a:lstStyle/>
          <a:p>
            <a:pPr marL="0" indent="0"/>
            <a:br>
              <a:rPr lang="en-US" sz="5300" dirty="0"/>
            </a:br>
            <a:r>
              <a:rPr lang="en-US" sz="5300" dirty="0"/>
              <a:t>AI and Math </a:t>
            </a:r>
            <a:br>
              <a:rPr lang="en-US" sz="5300" dirty="0"/>
            </a:br>
            <a:r>
              <a:rPr lang="en-US" sz="5300" dirty="0"/>
              <a:t>Word Problems</a:t>
            </a:r>
            <a:br>
              <a:rPr lang="en-US" sz="4400" dirty="0"/>
            </a:br>
            <a:endParaRPr lang="en-US" dirty="0"/>
          </a:p>
        </p:txBody>
      </p:sp>
      <p:sp>
        <p:nvSpPr>
          <p:cNvPr id="5" name="Content Placeholder 4">
            <a:extLst>
              <a:ext uri="{FF2B5EF4-FFF2-40B4-BE49-F238E27FC236}">
                <a16:creationId xmlns:a16="http://schemas.microsoft.com/office/drawing/2014/main" id="{6A1AC42B-C0AF-CDF0-F746-0223D9BF34D0}"/>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3" name="Content Placeholder 2">
            <a:extLst>
              <a:ext uri="{FF2B5EF4-FFF2-40B4-BE49-F238E27FC236}">
                <a16:creationId xmlns:a16="http://schemas.microsoft.com/office/drawing/2014/main" id="{50F4FE6F-16F3-0A05-20E2-D7C66D70D9A3}"/>
              </a:ext>
            </a:extLst>
          </p:cNvPr>
          <p:cNvSpPr>
            <a:spLocks noGrp="1"/>
          </p:cNvSpPr>
          <p:nvPr>
            <p:ph sz="half" idx="4294967295"/>
          </p:nvPr>
        </p:nvSpPr>
        <p:spPr>
          <a:xfrm>
            <a:off x="204716" y="1825625"/>
            <a:ext cx="11482316"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Image generated by DALL-E 2 </a:t>
            </a:r>
          </a:p>
          <a:p>
            <a:pPr marL="0" indent="0">
              <a:buNone/>
            </a:pPr>
            <a:r>
              <a:rPr lang="en-US" dirty="0"/>
              <a:t>Prompt: “Robot doing </a:t>
            </a:r>
          </a:p>
          <a:p>
            <a:pPr marL="0" indent="0">
              <a:buNone/>
            </a:pPr>
            <a:r>
              <a:rPr lang="en-US" dirty="0"/>
              <a:t>math at a blackboard”</a:t>
            </a:r>
          </a:p>
          <a:p>
            <a:pPr marL="0" indent="0">
              <a:buNone/>
            </a:pPr>
            <a:r>
              <a:rPr lang="en-US" dirty="0"/>
              <a:t>9/27/23. </a:t>
            </a:r>
          </a:p>
          <a:p>
            <a:pPr marL="0" indent="0">
              <a:buNone/>
            </a:pPr>
            <a:endParaRPr lang="en-US" dirty="0"/>
          </a:p>
        </p:txBody>
      </p:sp>
      <p:pic>
        <p:nvPicPr>
          <p:cNvPr id="6" name="Picture 5" descr="A robot standing in front of a chalkboard">
            <a:extLst>
              <a:ext uri="{FF2B5EF4-FFF2-40B4-BE49-F238E27FC236}">
                <a16:creationId xmlns:a16="http://schemas.microsoft.com/office/drawing/2014/main" id="{040449FE-C3EB-55B3-7BD7-FD4123C5C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284" y="122829"/>
            <a:ext cx="6858000" cy="6858000"/>
          </a:xfrm>
          <a:prstGeom prst="rect">
            <a:avLst/>
          </a:prstGeom>
        </p:spPr>
      </p:pic>
    </p:spTree>
    <p:extLst>
      <p:ext uri="{BB962C8B-B14F-4D97-AF65-F5344CB8AC3E}">
        <p14:creationId xmlns:p14="http://schemas.microsoft.com/office/powerpoint/2010/main" val="654129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4049-7B7D-7330-3B42-77A02B772A53}"/>
              </a:ext>
            </a:extLst>
          </p:cNvPr>
          <p:cNvSpPr>
            <a:spLocks noGrp="1"/>
          </p:cNvSpPr>
          <p:nvPr>
            <p:ph type="title"/>
          </p:nvPr>
        </p:nvSpPr>
        <p:spPr/>
        <p:txBody>
          <a:bodyPr/>
          <a:lstStyle/>
          <a:p>
            <a:pPr algn="ctr"/>
            <a:r>
              <a:rPr lang="en-US"/>
              <a:t>AI has had a handful of successes </a:t>
            </a:r>
            <a:br>
              <a:rPr lang="en-US"/>
            </a:br>
            <a:r>
              <a:rPr lang="en-US"/>
              <a:t>in math research</a:t>
            </a:r>
            <a:endParaRPr lang="en-US" dirty="0"/>
          </a:p>
        </p:txBody>
      </p:sp>
      <p:sp>
        <p:nvSpPr>
          <p:cNvPr id="5" name="Content Placeholder 4">
            <a:extLst>
              <a:ext uri="{FF2B5EF4-FFF2-40B4-BE49-F238E27FC236}">
                <a16:creationId xmlns:a16="http://schemas.microsoft.com/office/drawing/2014/main" id="{2F20E454-5AF8-950E-D7F9-DE3CE21A93EC}"/>
              </a:ext>
            </a:extLst>
          </p:cNvPr>
          <p:cNvSpPr>
            <a:spLocks noGrp="1"/>
          </p:cNvSpPr>
          <p:nvPr>
            <p:ph idx="1"/>
          </p:nvPr>
        </p:nvSpPr>
        <p:spPr/>
        <p:txBody>
          <a:bodyPr>
            <a:normAutofit fontScale="92500" lnSpcReduction="10000"/>
          </a:bodyPr>
          <a:lstStyle/>
          <a:p>
            <a:r>
              <a:rPr lang="en-US" dirty="0"/>
              <a:t>1 original theorem proved (Robbins conjecture, 1996. 18 step equation munging.)</a:t>
            </a:r>
          </a:p>
          <a:p>
            <a:r>
              <a:rPr lang="en-US" dirty="0"/>
              <a:t>Deep learning assistance in formulating conjectures for representation theory, knot theory, graph theory (1 each).</a:t>
            </a:r>
          </a:p>
          <a:p>
            <a:r>
              <a:rPr lang="en-US" dirty="0"/>
              <a:t>1 incredibly complicated uncertain proof verified (Kepler conjecture, 2014. Proof verification technology.) (</a:t>
            </a:r>
            <a:r>
              <a:rPr lang="en-US" i="1" dirty="0"/>
              <a:t>Many previously known theorems have been verified, but that’s not math research.)</a:t>
            </a:r>
          </a:p>
          <a:p>
            <a:r>
              <a:rPr lang="en-US" dirty="0"/>
              <a:t>A small number of theorems proved by reduction to huge satisfiability problems and running a SAT solver.</a:t>
            </a:r>
          </a:p>
          <a:p>
            <a:pPr marL="0" indent="0">
              <a:buNone/>
            </a:pPr>
            <a:r>
              <a:rPr lang="en-US" i="1" dirty="0"/>
              <a:t>[Not AI: Many theorems e.g. 4-color </a:t>
            </a:r>
            <a:r>
              <a:rPr lang="en-US" i="1" dirty="0" err="1"/>
              <a:t>thm</a:t>
            </a:r>
            <a:r>
              <a:rPr lang="en-US" i="1" dirty="0"/>
              <a:t> assisted by conventional software.]</a:t>
            </a:r>
          </a:p>
          <a:p>
            <a:pPr marL="0" indent="0">
              <a:buNone/>
            </a:pPr>
            <a:r>
              <a:rPr lang="en-US" dirty="0"/>
              <a:t>All but the first involve a lot of heavy lifting by human mathematicians.</a:t>
            </a:r>
          </a:p>
          <a:p>
            <a:pPr marL="0" indent="0">
              <a:buNone/>
            </a:pPr>
            <a:endParaRPr lang="en-US" dirty="0"/>
          </a:p>
        </p:txBody>
      </p:sp>
    </p:spTree>
    <p:extLst>
      <p:ext uri="{BB962C8B-B14F-4D97-AF65-F5344CB8AC3E}">
        <p14:creationId xmlns:p14="http://schemas.microsoft.com/office/powerpoint/2010/main" val="1354061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C5A1-D345-2BE6-EB66-7AD90644937A}"/>
              </a:ext>
            </a:extLst>
          </p:cNvPr>
          <p:cNvSpPr>
            <a:spLocks noGrp="1"/>
          </p:cNvSpPr>
          <p:nvPr>
            <p:ph type="title"/>
          </p:nvPr>
        </p:nvSpPr>
        <p:spPr/>
        <p:txBody>
          <a:bodyPr/>
          <a:lstStyle/>
          <a:p>
            <a:pPr algn="ctr"/>
            <a:r>
              <a:rPr lang="en-US" dirty="0"/>
              <a:t>Math Word Problem Benchmarks: Math23K</a:t>
            </a:r>
          </a:p>
        </p:txBody>
      </p:sp>
      <p:sp>
        <p:nvSpPr>
          <p:cNvPr id="3" name="Content Placeholder 2">
            <a:extLst>
              <a:ext uri="{FF2B5EF4-FFF2-40B4-BE49-F238E27FC236}">
                <a16:creationId xmlns:a16="http://schemas.microsoft.com/office/drawing/2014/main" id="{8A46F557-7F0A-CEBE-A4AC-6B847A310FA3}"/>
              </a:ext>
            </a:extLst>
          </p:cNvPr>
          <p:cNvSpPr>
            <a:spLocks noGrp="1"/>
          </p:cNvSpPr>
          <p:nvPr>
            <p:ph idx="1"/>
          </p:nvPr>
        </p:nvSpPr>
        <p:spPr/>
        <p:txBody>
          <a:bodyPr>
            <a:normAutofit/>
          </a:bodyPr>
          <a:lstStyle/>
          <a:p>
            <a:pPr marL="0" indent="0">
              <a:buNone/>
            </a:pPr>
            <a:r>
              <a:rPr lang="en-US" i="1" dirty="0"/>
              <a:t> </a:t>
            </a:r>
            <a:r>
              <a:rPr lang="en-US" dirty="0">
                <a:hlinkClick r:id="rId2"/>
              </a:rPr>
              <a:t>(Wang, Liu, and Shi, 2017)</a:t>
            </a:r>
            <a:endParaRPr lang="en-US" i="1" dirty="0"/>
          </a:p>
          <a:p>
            <a:pPr marL="0" indent="0">
              <a:buNone/>
            </a:pPr>
            <a:r>
              <a:rPr lang="en-US" dirty="0"/>
              <a:t>23,000 problems, crawled from Chinese online education sites. Numerical answers.</a:t>
            </a:r>
          </a:p>
          <a:p>
            <a:pPr marL="0" indent="0">
              <a:buNone/>
            </a:pPr>
            <a:r>
              <a:rPr lang="en-US" b="1" dirty="0"/>
              <a:t>Problem:</a:t>
            </a:r>
            <a:r>
              <a:rPr lang="en-US" dirty="0"/>
              <a:t> Dan have 5 pens and 3 pencils. Jessica have 4 more pens and 2 less pencils than him. How many pens and pencils do Jessica have in total?</a:t>
            </a:r>
          </a:p>
          <a:p>
            <a:pPr marL="0" indent="0">
              <a:buNone/>
            </a:pPr>
            <a:r>
              <a:rPr lang="en-US" b="1" dirty="0"/>
              <a:t>Equation:</a:t>
            </a:r>
            <a:r>
              <a:rPr lang="en-US" dirty="0"/>
              <a:t> x = 5 + 4 +3 -2</a:t>
            </a:r>
          </a:p>
          <a:p>
            <a:pPr marL="0" indent="0">
              <a:buNone/>
            </a:pPr>
            <a:r>
              <a:rPr lang="en-US" b="1" dirty="0"/>
              <a:t>Solution: </a:t>
            </a:r>
            <a:r>
              <a:rPr lang="en-US" dirty="0"/>
              <a:t>10</a:t>
            </a:r>
          </a:p>
          <a:p>
            <a:pPr marL="0" indent="0">
              <a:buNone/>
            </a:pPr>
            <a:r>
              <a:rPr lang="en-US" b="1" dirty="0" err="1"/>
              <a:t>SotA</a:t>
            </a:r>
            <a:r>
              <a:rPr lang="en-US" b="1" dirty="0"/>
              <a:t>:  </a:t>
            </a:r>
            <a:r>
              <a:rPr lang="en-US" dirty="0"/>
              <a:t>87.1%  by Multi-View </a:t>
            </a:r>
            <a:r>
              <a:rPr lang="en-US" dirty="0">
                <a:hlinkClick r:id="rId3"/>
              </a:rPr>
              <a:t>(Zhang et al. 2022)</a:t>
            </a:r>
            <a:endParaRPr lang="en-US" dirty="0"/>
          </a:p>
        </p:txBody>
      </p:sp>
    </p:spTree>
    <p:extLst>
      <p:ext uri="{BB962C8B-B14F-4D97-AF65-F5344CB8AC3E}">
        <p14:creationId xmlns:p14="http://schemas.microsoft.com/office/powerpoint/2010/main" val="3895286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C2D58B-04E7-0EE4-419A-E950BF4AD36C}"/>
              </a:ext>
            </a:extLst>
          </p:cNvPr>
          <p:cNvSpPr>
            <a:spLocks noGrp="1"/>
          </p:cNvSpPr>
          <p:nvPr>
            <p:ph type="title"/>
          </p:nvPr>
        </p:nvSpPr>
        <p:spPr/>
        <p:txBody>
          <a:bodyPr/>
          <a:lstStyle/>
          <a:p>
            <a:pPr algn="ctr"/>
            <a:r>
              <a:rPr lang="en-US" dirty="0"/>
              <a:t>Math Benchmarks: </a:t>
            </a:r>
            <a:r>
              <a:rPr lang="en-US" i="1" dirty="0" err="1"/>
              <a:t>MathQA</a:t>
            </a:r>
            <a:r>
              <a:rPr lang="en-US" i="1" dirty="0"/>
              <a:t> </a:t>
            </a:r>
            <a:endParaRPr lang="en-US" dirty="0"/>
          </a:p>
        </p:txBody>
      </p:sp>
      <p:sp>
        <p:nvSpPr>
          <p:cNvPr id="6" name="Content Placeholder 5">
            <a:extLst>
              <a:ext uri="{FF2B5EF4-FFF2-40B4-BE49-F238E27FC236}">
                <a16:creationId xmlns:a16="http://schemas.microsoft.com/office/drawing/2014/main" id="{294A5AF1-59A2-27F0-29E1-99AA6414FA44}"/>
              </a:ext>
            </a:extLst>
          </p:cNvPr>
          <p:cNvSpPr>
            <a:spLocks noGrp="1"/>
          </p:cNvSpPr>
          <p:nvPr>
            <p:ph idx="1"/>
          </p:nvPr>
        </p:nvSpPr>
        <p:spPr>
          <a:xfrm>
            <a:off x="809172" y="1854653"/>
            <a:ext cx="10515600" cy="4351338"/>
          </a:xfrm>
        </p:spPr>
        <p:txBody>
          <a:bodyPr>
            <a:normAutofit/>
          </a:bodyPr>
          <a:lstStyle/>
          <a:p>
            <a:pPr marL="0" indent="0">
              <a:buNone/>
            </a:pPr>
            <a:r>
              <a:rPr lang="en-US" dirty="0">
                <a:hlinkClick r:id="rId2"/>
              </a:rPr>
              <a:t>(</a:t>
            </a:r>
            <a:r>
              <a:rPr lang="en-US" dirty="0" err="1">
                <a:hlinkClick r:id="rId2"/>
              </a:rPr>
              <a:t>Amini</a:t>
            </a:r>
            <a:r>
              <a:rPr lang="en-US" dirty="0">
                <a:hlinkClick r:id="rId2"/>
              </a:rPr>
              <a:t> et al. 2017)</a:t>
            </a:r>
            <a:r>
              <a:rPr lang="en-US" dirty="0"/>
              <a:t>: 37,000 numerical answer problems. Extracted from </a:t>
            </a:r>
            <a:r>
              <a:rPr lang="en-US" dirty="0" err="1"/>
              <a:t>AQuA</a:t>
            </a:r>
            <a:r>
              <a:rPr lang="en-US" dirty="0"/>
              <a:t> dataset and annotated. </a:t>
            </a:r>
          </a:p>
          <a:p>
            <a:pPr marL="0" indent="0">
              <a:buNone/>
            </a:pPr>
            <a:r>
              <a:rPr lang="en-US" i="1" dirty="0" err="1"/>
              <a:t>AQuA</a:t>
            </a:r>
            <a:r>
              <a:rPr lang="en-US" dirty="0"/>
              <a:t> </a:t>
            </a:r>
            <a:r>
              <a:rPr lang="en-US" dirty="0">
                <a:hlinkClick r:id="rId3"/>
              </a:rPr>
              <a:t>(Ling et al. 2017) </a:t>
            </a:r>
            <a:r>
              <a:rPr lang="en-US" dirty="0"/>
              <a:t>has 100,000 multiple-choice problems: 34,000 drawn from GRE and GMAT and the rest generated by crowd-workers.</a:t>
            </a:r>
          </a:p>
          <a:p>
            <a:pPr marL="0" indent="0">
              <a:buNone/>
            </a:pPr>
            <a:r>
              <a:rPr lang="en-US" b="1" dirty="0"/>
              <a:t>Problem: </a:t>
            </a:r>
            <a:r>
              <a:rPr lang="en-US" dirty="0"/>
              <a:t>An artist wishes to paint a circular region on a square poster that is 3.4 feet on a side. If the area of the circular region is to be 1/2 the area of the poster, what must be the radius of the circular region in feet?</a:t>
            </a:r>
          </a:p>
          <a:p>
            <a:pPr marL="0" indent="0">
              <a:buNone/>
            </a:pPr>
            <a:r>
              <a:rPr lang="en-US" b="1" dirty="0" err="1"/>
              <a:t>SotA</a:t>
            </a:r>
            <a:r>
              <a:rPr lang="en-US" b="1" dirty="0"/>
              <a:t>: </a:t>
            </a:r>
            <a:r>
              <a:rPr lang="en-US" dirty="0"/>
              <a:t>80.6% (Multi-View)</a:t>
            </a:r>
          </a:p>
        </p:txBody>
      </p:sp>
    </p:spTree>
    <p:extLst>
      <p:ext uri="{BB962C8B-B14F-4D97-AF65-F5344CB8AC3E}">
        <p14:creationId xmlns:p14="http://schemas.microsoft.com/office/powerpoint/2010/main" val="1916707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C2C0-E4BB-C9D6-1C8C-48A045A4B024}"/>
              </a:ext>
            </a:extLst>
          </p:cNvPr>
          <p:cNvSpPr>
            <a:spLocks noGrp="1"/>
          </p:cNvSpPr>
          <p:nvPr>
            <p:ph type="title"/>
          </p:nvPr>
        </p:nvSpPr>
        <p:spPr/>
        <p:txBody>
          <a:bodyPr/>
          <a:lstStyle/>
          <a:p>
            <a:pPr algn="ctr"/>
            <a:r>
              <a:rPr lang="en-US" dirty="0"/>
              <a:t>Math Benchmarks</a:t>
            </a:r>
          </a:p>
        </p:txBody>
      </p:sp>
      <p:sp>
        <p:nvSpPr>
          <p:cNvPr id="3" name="Content Placeholder 2">
            <a:extLst>
              <a:ext uri="{FF2B5EF4-FFF2-40B4-BE49-F238E27FC236}">
                <a16:creationId xmlns:a16="http://schemas.microsoft.com/office/drawing/2014/main" id="{29CB76FD-E62D-526F-2534-39A21874E5C2}"/>
              </a:ext>
            </a:extLst>
          </p:cNvPr>
          <p:cNvSpPr>
            <a:spLocks noGrp="1"/>
          </p:cNvSpPr>
          <p:nvPr>
            <p:ph idx="1"/>
          </p:nvPr>
        </p:nvSpPr>
        <p:spPr/>
        <p:txBody>
          <a:bodyPr/>
          <a:lstStyle/>
          <a:p>
            <a:pPr marL="0" indent="0">
              <a:buNone/>
            </a:pPr>
            <a:r>
              <a:rPr lang="en-US" dirty="0"/>
              <a:t>LILA. </a:t>
            </a:r>
            <a:r>
              <a:rPr lang="en-US" dirty="0">
                <a:hlinkClick r:id="rId2"/>
              </a:rPr>
              <a:t>(Mishra et al. 2022)  </a:t>
            </a:r>
            <a:r>
              <a:rPr lang="en-US" dirty="0"/>
              <a:t>134,000 problems. Created by combining 20 pre-existing collections and normalizing their form.</a:t>
            </a:r>
          </a:p>
          <a:p>
            <a:pPr marL="0" indent="0" algn="ctr">
              <a:buNone/>
            </a:pPr>
            <a:r>
              <a:rPr lang="en-US" b="1" dirty="0"/>
              <a:t>Categories</a:t>
            </a:r>
          </a:p>
          <a:p>
            <a:pPr marL="0" indent="0">
              <a:buNone/>
            </a:pPr>
            <a:r>
              <a:rPr lang="en-US" dirty="0"/>
              <a:t>    Addition/subtraction                                            Statistics    </a:t>
            </a:r>
          </a:p>
          <a:p>
            <a:pPr marL="0" indent="0">
              <a:buNone/>
            </a:pPr>
            <a:r>
              <a:rPr lang="en-US" dirty="0"/>
              <a:t>    Multiplication/division                                         Calculus</a:t>
            </a:r>
          </a:p>
          <a:p>
            <a:pPr marL="0" indent="0">
              <a:buNone/>
            </a:pPr>
            <a:r>
              <a:rPr lang="en-US" dirty="0"/>
              <a:t>    Number theory                                                      Linear Algebra</a:t>
            </a:r>
          </a:p>
          <a:p>
            <a:pPr marL="0" indent="0">
              <a:buNone/>
            </a:pPr>
            <a:r>
              <a:rPr lang="en-US" dirty="0"/>
              <a:t>    Algebra                                                                    Advanced Math</a:t>
            </a:r>
          </a:p>
          <a:p>
            <a:pPr marL="0" indent="0">
              <a:buNone/>
            </a:pPr>
            <a:r>
              <a:rPr lang="en-US" dirty="0"/>
              <a:t>    Geometry</a:t>
            </a:r>
          </a:p>
        </p:txBody>
      </p:sp>
    </p:spTree>
    <p:extLst>
      <p:ext uri="{BB962C8B-B14F-4D97-AF65-F5344CB8AC3E}">
        <p14:creationId xmlns:p14="http://schemas.microsoft.com/office/powerpoint/2010/main" val="862052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819E-3C0A-C674-201A-131A922FD180}"/>
              </a:ext>
            </a:extLst>
          </p:cNvPr>
          <p:cNvSpPr>
            <a:spLocks noGrp="1"/>
          </p:cNvSpPr>
          <p:nvPr>
            <p:ph type="title"/>
          </p:nvPr>
        </p:nvSpPr>
        <p:spPr/>
        <p:txBody>
          <a:bodyPr/>
          <a:lstStyle/>
          <a:p>
            <a:pPr algn="ctr"/>
            <a:r>
              <a:rPr lang="en-US" dirty="0"/>
              <a:t>LILA Examples</a:t>
            </a:r>
          </a:p>
        </p:txBody>
      </p:sp>
      <p:pic>
        <p:nvPicPr>
          <p:cNvPr id="5" name="Content Placeholder 4" descr="A black text on a white background&#10;&#10;Description automatically generated">
            <a:extLst>
              <a:ext uri="{FF2B5EF4-FFF2-40B4-BE49-F238E27FC236}">
                <a16:creationId xmlns:a16="http://schemas.microsoft.com/office/drawing/2014/main" id="{34594696-6EAD-0082-6275-72C75D3940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522" y="2452914"/>
            <a:ext cx="11793105" cy="3149600"/>
          </a:xfrm>
        </p:spPr>
      </p:pic>
    </p:spTree>
    <p:extLst>
      <p:ext uri="{BB962C8B-B14F-4D97-AF65-F5344CB8AC3E}">
        <p14:creationId xmlns:p14="http://schemas.microsoft.com/office/powerpoint/2010/main" val="218178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B2F0-2DE3-BE5B-1594-99A0D3E785C1}"/>
              </a:ext>
            </a:extLst>
          </p:cNvPr>
          <p:cNvSpPr>
            <a:spLocks noGrp="1"/>
          </p:cNvSpPr>
          <p:nvPr>
            <p:ph type="title"/>
          </p:nvPr>
        </p:nvSpPr>
        <p:spPr/>
        <p:txBody>
          <a:bodyPr/>
          <a:lstStyle/>
          <a:p>
            <a:pPr algn="ctr"/>
            <a:r>
              <a:rPr lang="en-US" dirty="0"/>
              <a:t>Systems tested on LILA </a:t>
            </a:r>
          </a:p>
        </p:txBody>
      </p:sp>
      <p:sp>
        <p:nvSpPr>
          <p:cNvPr id="3" name="Content Placeholder 2">
            <a:extLst>
              <a:ext uri="{FF2B5EF4-FFF2-40B4-BE49-F238E27FC236}">
                <a16:creationId xmlns:a16="http://schemas.microsoft.com/office/drawing/2014/main" id="{650E0775-0704-5061-4EA6-C92A0469A40E}"/>
              </a:ext>
            </a:extLst>
          </p:cNvPr>
          <p:cNvSpPr>
            <a:spLocks noGrp="1"/>
          </p:cNvSpPr>
          <p:nvPr>
            <p:ph idx="1"/>
          </p:nvPr>
        </p:nvSpPr>
        <p:spPr/>
        <p:txBody>
          <a:bodyPr/>
          <a:lstStyle/>
          <a:p>
            <a:r>
              <a:rPr lang="en-US" dirty="0"/>
              <a:t>GPT-3, few shot</a:t>
            </a:r>
          </a:p>
          <a:p>
            <a:r>
              <a:rPr lang="en-US" dirty="0"/>
              <a:t>Codex, few shot</a:t>
            </a:r>
          </a:p>
          <a:p>
            <a:r>
              <a:rPr lang="en-US" dirty="0"/>
              <a:t>NEO-A – GPT3-Neo, configured to output answers (always bad)</a:t>
            </a:r>
          </a:p>
          <a:p>
            <a:r>
              <a:rPr lang="en-US" dirty="0"/>
              <a:t>NEO-P – GPT3-Neo, configured to output Python</a:t>
            </a:r>
          </a:p>
          <a:p>
            <a:r>
              <a:rPr lang="en-US" dirty="0" err="1"/>
              <a:t>Bhaskara</a:t>
            </a:r>
            <a:r>
              <a:rPr lang="en-US" dirty="0"/>
              <a:t>-A – GPT3-Neo, finetuned on LILA, configured to output answers</a:t>
            </a:r>
          </a:p>
          <a:p>
            <a:r>
              <a:rPr lang="en-US" dirty="0" err="1"/>
              <a:t>Bhaskara</a:t>
            </a:r>
            <a:r>
              <a:rPr lang="en-US" dirty="0"/>
              <a:t>-P – GPT3-Neo, finetuned on LILA, configured to output Python</a:t>
            </a:r>
          </a:p>
          <a:p>
            <a:endParaRPr lang="en-US" dirty="0"/>
          </a:p>
        </p:txBody>
      </p:sp>
    </p:spTree>
    <p:extLst>
      <p:ext uri="{BB962C8B-B14F-4D97-AF65-F5344CB8AC3E}">
        <p14:creationId xmlns:p14="http://schemas.microsoft.com/office/powerpoint/2010/main" val="3127347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9559-8BCD-E2BF-1C0A-35E4082C9AFA}"/>
              </a:ext>
            </a:extLst>
          </p:cNvPr>
          <p:cNvSpPr>
            <a:spLocks noGrp="1"/>
          </p:cNvSpPr>
          <p:nvPr>
            <p:ph type="title"/>
          </p:nvPr>
        </p:nvSpPr>
        <p:spPr/>
        <p:txBody>
          <a:bodyPr/>
          <a:lstStyle/>
          <a:p>
            <a:pPr algn="ctr"/>
            <a:r>
              <a:rPr lang="en-US" dirty="0"/>
              <a:t>LILA Results</a:t>
            </a:r>
          </a:p>
        </p:txBody>
      </p:sp>
      <p:sp>
        <p:nvSpPr>
          <p:cNvPr id="7" name="Content Placeholder 6">
            <a:extLst>
              <a:ext uri="{FF2B5EF4-FFF2-40B4-BE49-F238E27FC236}">
                <a16:creationId xmlns:a16="http://schemas.microsoft.com/office/drawing/2014/main" id="{E8977EC0-9765-B7B5-CE54-C1917E118A8F}"/>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a:t>(Neo-A omitted) </a:t>
            </a:r>
          </a:p>
        </p:txBody>
      </p:sp>
      <p:pic>
        <p:nvPicPr>
          <p:cNvPr id="9" name="Picture 8" descr="A table with numbers and letters&#10;&#10;Description automatically generated">
            <a:extLst>
              <a:ext uri="{FF2B5EF4-FFF2-40B4-BE49-F238E27FC236}">
                <a16:creationId xmlns:a16="http://schemas.microsoft.com/office/drawing/2014/main" id="{B7AAACC5-2B3C-037D-F221-595023EFD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57" y="1306286"/>
            <a:ext cx="8209884" cy="4145451"/>
          </a:xfrm>
          <a:prstGeom prst="rect">
            <a:avLst/>
          </a:prstGeom>
        </p:spPr>
      </p:pic>
    </p:spTree>
    <p:extLst>
      <p:ext uri="{BB962C8B-B14F-4D97-AF65-F5344CB8AC3E}">
        <p14:creationId xmlns:p14="http://schemas.microsoft.com/office/powerpoint/2010/main" val="3815143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240B-0CD0-0369-6DE6-CC2F23DE4B22}"/>
              </a:ext>
            </a:extLst>
          </p:cNvPr>
          <p:cNvSpPr>
            <a:spLocks noGrp="1"/>
          </p:cNvSpPr>
          <p:nvPr>
            <p:ph type="title"/>
          </p:nvPr>
        </p:nvSpPr>
        <p:spPr/>
        <p:txBody>
          <a:bodyPr/>
          <a:lstStyle/>
          <a:p>
            <a:pPr algn="ctr"/>
            <a:r>
              <a:rPr lang="en-US" dirty="0"/>
              <a:t>Takeaways from LILA experiments</a:t>
            </a:r>
          </a:p>
        </p:txBody>
      </p:sp>
      <p:sp>
        <p:nvSpPr>
          <p:cNvPr id="3" name="Content Placeholder 2">
            <a:extLst>
              <a:ext uri="{FF2B5EF4-FFF2-40B4-BE49-F238E27FC236}">
                <a16:creationId xmlns:a16="http://schemas.microsoft.com/office/drawing/2014/main" id="{150CCCA4-4B46-D1C1-86C9-AB13198702A2}"/>
              </a:ext>
            </a:extLst>
          </p:cNvPr>
          <p:cNvSpPr>
            <a:spLocks noGrp="1"/>
          </p:cNvSpPr>
          <p:nvPr>
            <p:ph idx="1"/>
          </p:nvPr>
        </p:nvSpPr>
        <p:spPr/>
        <p:txBody>
          <a:bodyPr/>
          <a:lstStyle/>
          <a:p>
            <a:r>
              <a:rPr lang="en-US" dirty="0"/>
              <a:t>Outputting Python is generally better than outputting the answer, though not in all domains.</a:t>
            </a:r>
          </a:p>
          <a:p>
            <a:r>
              <a:rPr lang="en-US" dirty="0"/>
              <a:t>No system is uniformly the best, though Codex tends to be good.</a:t>
            </a:r>
          </a:p>
          <a:p>
            <a:r>
              <a:rPr lang="en-US" dirty="0"/>
              <a:t>Some categories (statistics) are much easier for the technology than others (geometry).</a:t>
            </a:r>
          </a:p>
          <a:p>
            <a:endParaRPr lang="en-US" dirty="0"/>
          </a:p>
        </p:txBody>
      </p:sp>
    </p:spTree>
    <p:extLst>
      <p:ext uri="{BB962C8B-B14F-4D97-AF65-F5344CB8AC3E}">
        <p14:creationId xmlns:p14="http://schemas.microsoft.com/office/powerpoint/2010/main" val="3114432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4DC8-DE36-F969-E00E-1BCE0D7CDF64}"/>
              </a:ext>
            </a:extLst>
          </p:cNvPr>
          <p:cNvSpPr>
            <a:spLocks noGrp="1"/>
          </p:cNvSpPr>
          <p:nvPr>
            <p:ph type="title"/>
          </p:nvPr>
        </p:nvSpPr>
        <p:spPr/>
        <p:txBody>
          <a:bodyPr/>
          <a:lstStyle/>
          <a:p>
            <a:pPr algn="ctr"/>
            <a:r>
              <a:rPr lang="en-US" dirty="0"/>
              <a:t>Defects in math word problem benchmarks</a:t>
            </a:r>
          </a:p>
        </p:txBody>
      </p:sp>
      <p:sp>
        <p:nvSpPr>
          <p:cNvPr id="3" name="Content Placeholder 2">
            <a:extLst>
              <a:ext uri="{FF2B5EF4-FFF2-40B4-BE49-F238E27FC236}">
                <a16:creationId xmlns:a16="http://schemas.microsoft.com/office/drawing/2014/main" id="{451B7C06-522E-30F3-9EEA-93BE92291E7B}"/>
              </a:ext>
            </a:extLst>
          </p:cNvPr>
          <p:cNvSpPr>
            <a:spLocks noGrp="1"/>
          </p:cNvSpPr>
          <p:nvPr>
            <p:ph idx="1"/>
          </p:nvPr>
        </p:nvSpPr>
        <p:spPr/>
        <p:txBody>
          <a:bodyPr>
            <a:normAutofit fontScale="92500"/>
          </a:bodyPr>
          <a:lstStyle/>
          <a:p>
            <a:pPr marL="0" indent="0">
              <a:buNone/>
            </a:pPr>
            <a:r>
              <a:rPr lang="en-US" b="1" dirty="0"/>
              <a:t>Artifacts:  </a:t>
            </a:r>
            <a:r>
              <a:rPr lang="en-US" dirty="0"/>
              <a:t>An AI trained on one dataset learned that if “every” appeared in a problem, you multiply, and if “each” appeared, you divide.</a:t>
            </a:r>
          </a:p>
          <a:p>
            <a:pPr marL="0" indent="0">
              <a:buNone/>
            </a:pPr>
            <a:endParaRPr lang="en-US" dirty="0"/>
          </a:p>
          <a:p>
            <a:pPr marL="0" indent="0">
              <a:buNone/>
            </a:pPr>
            <a:r>
              <a:rPr lang="en-US" b="1" dirty="0"/>
              <a:t>Flawed examples: </a:t>
            </a:r>
            <a:r>
              <a:rPr lang="en-US" dirty="0"/>
              <a:t>Typos, grammatical errors, answer not of the form specified, unwarranted assumptions, wrong answers. Example from Lila: “There are 11 boys and 10 girls in a class. If three students are selected at random, in how many ways that 3 girl and 2 boys are selected?”</a:t>
            </a:r>
          </a:p>
          <a:p>
            <a:pPr marL="0" indent="0">
              <a:buNone/>
            </a:pPr>
            <a:endParaRPr lang="en-US" dirty="0"/>
          </a:p>
          <a:p>
            <a:pPr marL="0" indent="0">
              <a:buNone/>
            </a:pPr>
            <a:r>
              <a:rPr lang="en-US" b="1" dirty="0"/>
              <a:t>Data leakage: </a:t>
            </a:r>
            <a:r>
              <a:rPr lang="en-US" dirty="0"/>
              <a:t>Obvious risk in datasets largely derived from online sources</a:t>
            </a:r>
            <a:endParaRPr lang="en-US" b="1" dirty="0"/>
          </a:p>
        </p:txBody>
      </p:sp>
    </p:spTree>
    <p:extLst>
      <p:ext uri="{BB962C8B-B14F-4D97-AF65-F5344CB8AC3E}">
        <p14:creationId xmlns:p14="http://schemas.microsoft.com/office/powerpoint/2010/main" val="1374398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9F0-45FA-0919-A2A9-54D87B0A6EBC}"/>
              </a:ext>
            </a:extLst>
          </p:cNvPr>
          <p:cNvSpPr>
            <a:spLocks noGrp="1"/>
          </p:cNvSpPr>
          <p:nvPr>
            <p:ph type="title"/>
          </p:nvPr>
        </p:nvSpPr>
        <p:spPr/>
        <p:txBody>
          <a:bodyPr/>
          <a:lstStyle/>
          <a:p>
            <a:pPr algn="ctr"/>
            <a:r>
              <a:rPr lang="en-US" dirty="0"/>
              <a:t>Defects in math word problem benchmarks</a:t>
            </a:r>
          </a:p>
        </p:txBody>
      </p:sp>
      <p:sp>
        <p:nvSpPr>
          <p:cNvPr id="3" name="Content Placeholder 2">
            <a:extLst>
              <a:ext uri="{FF2B5EF4-FFF2-40B4-BE49-F238E27FC236}">
                <a16:creationId xmlns:a16="http://schemas.microsoft.com/office/drawing/2014/main" id="{6B1982F7-F29F-7EDD-ECCA-0D6066F1D67D}"/>
              </a:ext>
            </a:extLst>
          </p:cNvPr>
          <p:cNvSpPr>
            <a:spLocks noGrp="1"/>
          </p:cNvSpPr>
          <p:nvPr>
            <p:ph idx="1"/>
          </p:nvPr>
        </p:nvSpPr>
        <p:spPr>
          <a:xfrm>
            <a:off x="838200" y="1869167"/>
            <a:ext cx="10515600" cy="4351338"/>
          </a:xfrm>
        </p:spPr>
        <p:txBody>
          <a:bodyPr>
            <a:normAutofit/>
          </a:bodyPr>
          <a:lstStyle/>
          <a:p>
            <a:r>
              <a:rPr lang="en-US" b="1" dirty="0"/>
              <a:t>Benchmark overlap. </a:t>
            </a:r>
            <a:r>
              <a:rPr lang="en-US" dirty="0"/>
              <a:t>Many benchmarks are substantially copied from one another or a common source.</a:t>
            </a:r>
          </a:p>
          <a:p>
            <a:r>
              <a:rPr lang="en-US" b="1" dirty="0"/>
              <a:t>Possibly, near repetitions. </a:t>
            </a:r>
            <a:r>
              <a:rPr lang="en-US" dirty="0"/>
              <a:t>Risk in examples produced by crowd workers working from examples or illicitly using bots.</a:t>
            </a:r>
            <a:endParaRPr lang="en-US" b="1" dirty="0"/>
          </a:p>
          <a:p>
            <a:r>
              <a:rPr lang="en-US" b="1" dirty="0"/>
              <a:t>Inadvertent Omissions</a:t>
            </a:r>
            <a:r>
              <a:rPr lang="en-US" dirty="0"/>
              <a:t>. </a:t>
            </a:r>
          </a:p>
          <a:p>
            <a:pPr lvl="1"/>
            <a:r>
              <a:rPr lang="en-US" dirty="0"/>
              <a:t>Counting. (GPT-3 was very bad at it.)</a:t>
            </a:r>
          </a:p>
          <a:p>
            <a:pPr lvl="1"/>
            <a:r>
              <a:rPr lang="en-US" dirty="0"/>
              <a:t>Parallel execution (</a:t>
            </a:r>
            <a:r>
              <a:rPr lang="en-US" dirty="0" err="1"/>
              <a:t>Yejin</a:t>
            </a:r>
            <a:r>
              <a:rPr lang="en-US" dirty="0"/>
              <a:t> Choi’s example of drying clothes.)</a:t>
            </a:r>
          </a:p>
          <a:p>
            <a:pPr lvl="1"/>
            <a:r>
              <a:rPr lang="en-US" dirty="0"/>
              <a:t>Extended spatial regions (Lake Michigan example.)</a:t>
            </a:r>
          </a:p>
          <a:p>
            <a:pPr lvl="1"/>
            <a:r>
              <a:rPr lang="en-US" dirty="0"/>
              <a:t>Others (Pigeon hole example)</a:t>
            </a:r>
          </a:p>
          <a:p>
            <a:pPr marL="0" indent="0">
              <a:buNone/>
            </a:pPr>
            <a:r>
              <a:rPr lang="en-US" b="1" dirty="0"/>
              <a:t>Problems with diagrams. </a:t>
            </a:r>
            <a:r>
              <a:rPr lang="en-US" dirty="0"/>
              <a:t>Beginning to be studied.</a:t>
            </a:r>
          </a:p>
          <a:p>
            <a:endParaRPr lang="en-US" dirty="0"/>
          </a:p>
          <a:p>
            <a:endParaRPr lang="en-US" dirty="0"/>
          </a:p>
        </p:txBody>
      </p:sp>
    </p:spTree>
    <p:extLst>
      <p:ext uri="{BB962C8B-B14F-4D97-AF65-F5344CB8AC3E}">
        <p14:creationId xmlns:p14="http://schemas.microsoft.com/office/powerpoint/2010/main" val="3337785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625A-D475-B7F3-49CE-231245EA203C}"/>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4A3F9672-A80D-7EC2-39E2-04E27782C7D0}"/>
              </a:ext>
            </a:extLst>
          </p:cNvPr>
          <p:cNvSpPr>
            <a:spLocks noGrp="1"/>
          </p:cNvSpPr>
          <p:nvPr>
            <p:ph idx="1"/>
          </p:nvPr>
        </p:nvSpPr>
        <p:spPr/>
        <p:txBody>
          <a:bodyPr/>
          <a:lstStyle/>
          <a:p>
            <a:r>
              <a:rPr lang="en-US" b="1" dirty="0"/>
              <a:t>State of the art: </a:t>
            </a:r>
            <a:r>
              <a:rPr lang="en-US" dirty="0"/>
              <a:t>The current AI technology can solve:</a:t>
            </a:r>
          </a:p>
          <a:p>
            <a:pPr lvl="1"/>
            <a:r>
              <a:rPr lang="en-US" dirty="0"/>
              <a:t>elementary problems -- usually</a:t>
            </a:r>
          </a:p>
          <a:p>
            <a:pPr lvl="1"/>
            <a:r>
              <a:rPr lang="en-US" dirty="0"/>
              <a:t>high school/early college problems – often.</a:t>
            </a:r>
          </a:p>
          <a:p>
            <a:pPr lvl="1"/>
            <a:r>
              <a:rPr lang="en-US" dirty="0"/>
              <a:t>more advanced problems -- sometimes</a:t>
            </a:r>
          </a:p>
          <a:p>
            <a:pPr lvl="1"/>
            <a:r>
              <a:rPr lang="en-US" dirty="0"/>
              <a:t>Reliably? Only very limited classes of problems.</a:t>
            </a:r>
          </a:p>
          <a:p>
            <a:r>
              <a:rPr lang="en-US" b="1" dirty="0"/>
              <a:t>Best technology: </a:t>
            </a:r>
            <a:r>
              <a:rPr lang="en-US" dirty="0"/>
              <a:t>A highly specialized system built on top of an LLM. Not GPT-4 out of the box.</a:t>
            </a:r>
          </a:p>
          <a:p>
            <a:endParaRPr lang="en-US" dirty="0"/>
          </a:p>
          <a:p>
            <a:endParaRPr lang="en-US" b="1" dirty="0"/>
          </a:p>
        </p:txBody>
      </p:sp>
    </p:spTree>
    <p:extLst>
      <p:ext uri="{BB962C8B-B14F-4D97-AF65-F5344CB8AC3E}">
        <p14:creationId xmlns:p14="http://schemas.microsoft.com/office/powerpoint/2010/main" val="409172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816D-B9D6-FBDB-EE3C-E18C9DDFD49F}"/>
              </a:ext>
            </a:extLst>
          </p:cNvPr>
          <p:cNvSpPr>
            <a:spLocks noGrp="1"/>
          </p:cNvSpPr>
          <p:nvPr>
            <p:ph type="title"/>
          </p:nvPr>
        </p:nvSpPr>
        <p:spPr/>
        <p:txBody>
          <a:bodyPr/>
          <a:lstStyle/>
          <a:p>
            <a:pPr algn="ctr"/>
            <a:r>
              <a:rPr lang="en-US" dirty="0"/>
              <a:t>Ancient history</a:t>
            </a:r>
          </a:p>
        </p:txBody>
      </p:sp>
      <p:sp>
        <p:nvSpPr>
          <p:cNvPr id="3" name="Content Placeholder 2">
            <a:extLst>
              <a:ext uri="{FF2B5EF4-FFF2-40B4-BE49-F238E27FC236}">
                <a16:creationId xmlns:a16="http://schemas.microsoft.com/office/drawing/2014/main" id="{5E7F5383-3686-4031-F66C-9E114B10BC61}"/>
              </a:ext>
            </a:extLst>
          </p:cNvPr>
          <p:cNvSpPr>
            <a:spLocks noGrp="1"/>
          </p:cNvSpPr>
          <p:nvPr>
            <p:ph idx="1"/>
          </p:nvPr>
        </p:nvSpPr>
        <p:spPr/>
        <p:txBody>
          <a:bodyPr/>
          <a:lstStyle/>
          <a:p>
            <a:r>
              <a:rPr lang="en-US" dirty="0"/>
              <a:t>The first AI program to successfully pass an exam from an MIT math course was written in [YEAR]?</a:t>
            </a:r>
          </a:p>
        </p:txBody>
      </p:sp>
    </p:spTree>
    <p:extLst>
      <p:ext uri="{BB962C8B-B14F-4D97-AF65-F5344CB8AC3E}">
        <p14:creationId xmlns:p14="http://schemas.microsoft.com/office/powerpoint/2010/main" val="2510126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B8D6-8DE1-0E79-F7BC-D878B0C9A946}"/>
              </a:ext>
            </a:extLst>
          </p:cNvPr>
          <p:cNvSpPr>
            <a:spLocks noGrp="1"/>
          </p:cNvSpPr>
          <p:nvPr>
            <p:ph type="title"/>
          </p:nvPr>
        </p:nvSpPr>
        <p:spPr/>
        <p:txBody>
          <a:bodyPr/>
          <a:lstStyle/>
          <a:p>
            <a:pPr algn="ctr"/>
            <a:r>
              <a:rPr lang="en-US" dirty="0"/>
              <a:t>Summary: Benchmarks</a:t>
            </a:r>
          </a:p>
        </p:txBody>
      </p:sp>
      <p:sp>
        <p:nvSpPr>
          <p:cNvPr id="3" name="Content Placeholder 2">
            <a:extLst>
              <a:ext uri="{FF2B5EF4-FFF2-40B4-BE49-F238E27FC236}">
                <a16:creationId xmlns:a16="http://schemas.microsoft.com/office/drawing/2014/main" id="{88C2B4EA-4C89-39FD-5276-884222A0DA40}"/>
              </a:ext>
            </a:extLst>
          </p:cNvPr>
          <p:cNvSpPr>
            <a:spLocks noGrp="1"/>
          </p:cNvSpPr>
          <p:nvPr>
            <p:ph idx="1"/>
          </p:nvPr>
        </p:nvSpPr>
        <p:spPr/>
        <p:txBody>
          <a:bodyPr/>
          <a:lstStyle/>
          <a:p>
            <a:r>
              <a:rPr lang="en-US" dirty="0"/>
              <a:t>There are a lot of benchmarks for math, fewer for science.</a:t>
            </a:r>
          </a:p>
          <a:p>
            <a:r>
              <a:rPr lang="en-US" dirty="0"/>
              <a:t>There are issues with quality.</a:t>
            </a:r>
          </a:p>
          <a:p>
            <a:r>
              <a:rPr lang="en-US" dirty="0"/>
              <a:t>It is not clear what the benchmarks measure.</a:t>
            </a:r>
          </a:p>
          <a:p>
            <a:r>
              <a:rPr lang="en-US" dirty="0"/>
              <a:t>It is not clear what we want them to measure.</a:t>
            </a:r>
          </a:p>
          <a:p>
            <a:r>
              <a:rPr lang="en-US" dirty="0"/>
              <a:t>It is not clear how we could get them to better measure that.</a:t>
            </a:r>
          </a:p>
          <a:p>
            <a:r>
              <a:rPr lang="en-US" dirty="0"/>
              <a:t>Does it even matter? The technology is changing almost faster than we can measure it.</a:t>
            </a:r>
          </a:p>
        </p:txBody>
      </p:sp>
    </p:spTree>
    <p:extLst>
      <p:ext uri="{BB962C8B-B14F-4D97-AF65-F5344CB8AC3E}">
        <p14:creationId xmlns:p14="http://schemas.microsoft.com/office/powerpoint/2010/main" val="1042807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E91D-7EED-4EF5-4541-15DECBA39B45}"/>
              </a:ext>
            </a:extLst>
          </p:cNvPr>
          <p:cNvSpPr>
            <a:spLocks noGrp="1"/>
          </p:cNvSpPr>
          <p:nvPr>
            <p:ph type="title"/>
          </p:nvPr>
        </p:nvSpPr>
        <p:spPr/>
        <p:txBody>
          <a:bodyPr/>
          <a:lstStyle/>
          <a:p>
            <a:pPr algn="ctr"/>
            <a:r>
              <a:rPr lang="en-US" dirty="0"/>
              <a:t>Challenges &amp; Opportunities</a:t>
            </a:r>
          </a:p>
        </p:txBody>
      </p:sp>
      <p:sp>
        <p:nvSpPr>
          <p:cNvPr id="3" name="Content Placeholder 2">
            <a:extLst>
              <a:ext uri="{FF2B5EF4-FFF2-40B4-BE49-F238E27FC236}">
                <a16:creationId xmlns:a16="http://schemas.microsoft.com/office/drawing/2014/main" id="{9B6D76F2-C69E-19DE-9B7E-EA087466C423}"/>
              </a:ext>
            </a:extLst>
          </p:cNvPr>
          <p:cNvSpPr>
            <a:spLocks noGrp="1"/>
          </p:cNvSpPr>
          <p:nvPr>
            <p:ph idx="1"/>
          </p:nvPr>
        </p:nvSpPr>
        <p:spPr/>
        <p:txBody>
          <a:bodyPr>
            <a:normAutofit lnSpcReduction="10000"/>
          </a:bodyPr>
          <a:lstStyle/>
          <a:p>
            <a:pPr marL="0" indent="0">
              <a:buNone/>
            </a:pPr>
            <a:r>
              <a:rPr lang="en-US" b="1" dirty="0"/>
              <a:t>Short term:</a:t>
            </a:r>
          </a:p>
          <a:p>
            <a:r>
              <a:rPr lang="en-US" dirty="0"/>
              <a:t>Improve plug-in interface</a:t>
            </a:r>
          </a:p>
          <a:p>
            <a:r>
              <a:rPr lang="en-US" dirty="0"/>
              <a:t>Explore user interaction</a:t>
            </a:r>
          </a:p>
          <a:p>
            <a:pPr marL="0" indent="0">
              <a:buNone/>
            </a:pPr>
            <a:r>
              <a:rPr lang="en-US" b="1" dirty="0"/>
              <a:t>Longer term:</a:t>
            </a:r>
          </a:p>
          <a:p>
            <a:r>
              <a:rPr lang="en-US" dirty="0"/>
              <a:t>Integrate symbolic reasoning, knowledge bases.</a:t>
            </a:r>
          </a:p>
          <a:p>
            <a:r>
              <a:rPr lang="en-US" dirty="0"/>
              <a:t>Take advantage of multi-modality: generating and understanding diagrams and images.</a:t>
            </a:r>
          </a:p>
          <a:p>
            <a:r>
              <a:rPr lang="en-US" dirty="0"/>
              <a:t>Long reasoning chains</a:t>
            </a:r>
          </a:p>
          <a:p>
            <a:r>
              <a:rPr lang="en-US" dirty="0"/>
              <a:t>Abstraction and generalization</a:t>
            </a:r>
          </a:p>
        </p:txBody>
      </p:sp>
    </p:spTree>
    <p:extLst>
      <p:ext uri="{BB962C8B-B14F-4D97-AF65-F5344CB8AC3E}">
        <p14:creationId xmlns:p14="http://schemas.microsoft.com/office/powerpoint/2010/main" val="51664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816D-B9D6-FBDB-EE3C-E18C9DDFD49F}"/>
              </a:ext>
            </a:extLst>
          </p:cNvPr>
          <p:cNvSpPr>
            <a:spLocks noGrp="1"/>
          </p:cNvSpPr>
          <p:nvPr>
            <p:ph type="title"/>
          </p:nvPr>
        </p:nvSpPr>
        <p:spPr/>
        <p:txBody>
          <a:bodyPr/>
          <a:lstStyle/>
          <a:p>
            <a:pPr algn="ctr"/>
            <a:r>
              <a:rPr lang="en-US" dirty="0"/>
              <a:t>Ancient history</a:t>
            </a:r>
          </a:p>
        </p:txBody>
      </p:sp>
      <p:sp>
        <p:nvSpPr>
          <p:cNvPr id="3" name="Content Placeholder 2">
            <a:extLst>
              <a:ext uri="{FF2B5EF4-FFF2-40B4-BE49-F238E27FC236}">
                <a16:creationId xmlns:a16="http://schemas.microsoft.com/office/drawing/2014/main" id="{5E7F5383-3686-4031-F66C-9E114B10BC61}"/>
              </a:ext>
            </a:extLst>
          </p:cNvPr>
          <p:cNvSpPr>
            <a:spLocks noGrp="1"/>
          </p:cNvSpPr>
          <p:nvPr>
            <p:ph idx="1"/>
          </p:nvPr>
        </p:nvSpPr>
        <p:spPr/>
        <p:txBody>
          <a:bodyPr/>
          <a:lstStyle/>
          <a:p>
            <a:r>
              <a:rPr lang="en-US" dirty="0"/>
              <a:t>The first AI program to successfully pass an exam from an MIT math course was written in 1961 (James Slagle’s SAINT program, did symbolic integration). Scored 96/100.</a:t>
            </a:r>
          </a:p>
          <a:p>
            <a:r>
              <a:rPr lang="en-US" dirty="0"/>
              <a:t>The first AI program to solve algebra word problems was Daniel </a:t>
            </a:r>
            <a:r>
              <a:rPr lang="en-US" dirty="0" err="1"/>
              <a:t>Bobrow’s</a:t>
            </a:r>
            <a:r>
              <a:rPr lang="en-US" dirty="0"/>
              <a:t> STUDENT program (1962).  </a:t>
            </a:r>
          </a:p>
          <a:p>
            <a:pPr marL="0" indent="0">
              <a:buNone/>
            </a:pPr>
            <a:r>
              <a:rPr lang="en-US" dirty="0"/>
              <a:t> </a:t>
            </a:r>
          </a:p>
        </p:txBody>
      </p:sp>
    </p:spTree>
    <p:extLst>
      <p:ext uri="{BB962C8B-B14F-4D97-AF65-F5344CB8AC3E}">
        <p14:creationId xmlns:p14="http://schemas.microsoft.com/office/powerpoint/2010/main" val="53133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0221B-C134-E6A6-F3C0-737117ED76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0CD05FE-A947-439C-AEC4-97567D86C897}"/>
              </a:ext>
            </a:extLst>
          </p:cNvPr>
          <p:cNvSpPr>
            <a:spLocks noGrp="1"/>
          </p:cNvSpPr>
          <p:nvPr>
            <p:ph idx="1"/>
          </p:nvPr>
        </p:nvSpPr>
        <p:spPr/>
        <p:txBody>
          <a:bodyPr/>
          <a:lstStyle/>
          <a:p>
            <a:pPr marL="0" indent="0" algn="ctr">
              <a:buNone/>
            </a:pPr>
            <a:r>
              <a:rPr lang="en-US" sz="7200" dirty="0"/>
              <a:t>Some techniques for adapting LLMs to word problems</a:t>
            </a:r>
          </a:p>
          <a:p>
            <a:pPr marL="0" indent="0" algn="ctr">
              <a:buNone/>
            </a:pPr>
            <a:r>
              <a:rPr lang="en-US" dirty="0"/>
              <a:t>GPT* out of the box doesn’t get to the top of the leaderboards.</a:t>
            </a:r>
          </a:p>
        </p:txBody>
      </p:sp>
    </p:spTree>
    <p:extLst>
      <p:ext uri="{BB962C8B-B14F-4D97-AF65-F5344CB8AC3E}">
        <p14:creationId xmlns:p14="http://schemas.microsoft.com/office/powerpoint/2010/main" val="8323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F037-C11C-7F6D-1A3D-ECBA0F19178B}"/>
              </a:ext>
            </a:extLst>
          </p:cNvPr>
          <p:cNvSpPr>
            <a:spLocks noGrp="1"/>
          </p:cNvSpPr>
          <p:nvPr>
            <p:ph type="title"/>
          </p:nvPr>
        </p:nvSpPr>
        <p:spPr/>
        <p:txBody>
          <a:bodyPr/>
          <a:lstStyle/>
          <a:p>
            <a:pPr algn="ctr"/>
            <a:r>
              <a:rPr lang="en-US" dirty="0"/>
              <a:t>Approaches with LLMs</a:t>
            </a:r>
          </a:p>
        </p:txBody>
      </p:sp>
      <p:sp>
        <p:nvSpPr>
          <p:cNvPr id="3" name="Content Placeholder 2">
            <a:extLst>
              <a:ext uri="{FF2B5EF4-FFF2-40B4-BE49-F238E27FC236}">
                <a16:creationId xmlns:a16="http://schemas.microsoft.com/office/drawing/2014/main" id="{3814D246-D115-2088-8ACB-383C76A2363A}"/>
              </a:ext>
            </a:extLst>
          </p:cNvPr>
          <p:cNvSpPr>
            <a:spLocks noGrp="1"/>
          </p:cNvSpPr>
          <p:nvPr>
            <p:ph sz="half" idx="1"/>
          </p:nvPr>
        </p:nvSpPr>
        <p:spPr/>
        <p:txBody>
          <a:bodyPr>
            <a:normAutofit fontScale="92500" lnSpcReduction="20000"/>
          </a:bodyPr>
          <a:lstStyle/>
          <a:p>
            <a:r>
              <a:rPr lang="en-US" dirty="0"/>
              <a:t>Generate:</a:t>
            </a:r>
          </a:p>
          <a:p>
            <a:pPr lvl="1"/>
            <a:r>
              <a:rPr lang="en-US" dirty="0"/>
              <a:t>The answer directly</a:t>
            </a:r>
          </a:p>
          <a:p>
            <a:pPr lvl="1"/>
            <a:r>
              <a:rPr lang="en-US" dirty="0"/>
              <a:t>Code (Python, Mathematica) to compute the answer</a:t>
            </a:r>
          </a:p>
          <a:p>
            <a:pPr lvl="1"/>
            <a:r>
              <a:rPr lang="en-US" dirty="0"/>
              <a:t>Proof verification specifications (Coq, Lean)</a:t>
            </a:r>
          </a:p>
          <a:p>
            <a:r>
              <a:rPr lang="en-US" dirty="0"/>
              <a:t>Prompt</a:t>
            </a:r>
          </a:p>
          <a:p>
            <a:pPr lvl="1"/>
            <a:r>
              <a:rPr lang="en-US" dirty="0"/>
              <a:t>Zero-shot (just the question)</a:t>
            </a:r>
          </a:p>
          <a:p>
            <a:pPr lvl="1"/>
            <a:r>
              <a:rPr lang="en-US" dirty="0"/>
              <a:t>Few-shot</a:t>
            </a:r>
          </a:p>
          <a:p>
            <a:pPr lvl="1"/>
            <a:r>
              <a:rPr lang="en-US" dirty="0"/>
              <a:t>Many-shot (dozens of examples)</a:t>
            </a:r>
          </a:p>
          <a:p>
            <a:pPr lvl="1"/>
            <a:r>
              <a:rPr lang="en-US" dirty="0"/>
              <a:t>Cheerleading (“Let’s think step by step”)</a:t>
            </a:r>
          </a:p>
          <a:p>
            <a:pPr lvl="1"/>
            <a:r>
              <a:rPr lang="en-US" dirty="0"/>
              <a:t>Self-correction</a:t>
            </a:r>
          </a:p>
          <a:p>
            <a:r>
              <a:rPr lang="en-US" dirty="0"/>
              <a:t>Plug-ins</a:t>
            </a:r>
          </a:p>
        </p:txBody>
      </p:sp>
      <p:sp>
        <p:nvSpPr>
          <p:cNvPr id="4" name="Content Placeholder 3">
            <a:extLst>
              <a:ext uri="{FF2B5EF4-FFF2-40B4-BE49-F238E27FC236}">
                <a16:creationId xmlns:a16="http://schemas.microsoft.com/office/drawing/2014/main" id="{77323D30-FD37-A69C-69D4-EBAB73987CC8}"/>
              </a:ext>
            </a:extLst>
          </p:cNvPr>
          <p:cNvSpPr>
            <a:spLocks noGrp="1"/>
          </p:cNvSpPr>
          <p:nvPr>
            <p:ph sz="half" idx="2"/>
          </p:nvPr>
        </p:nvSpPr>
        <p:spPr/>
        <p:txBody>
          <a:bodyPr>
            <a:normAutofit fontScale="92500" lnSpcReduction="20000"/>
          </a:bodyPr>
          <a:lstStyle/>
          <a:p>
            <a:r>
              <a:rPr lang="en-US" dirty="0"/>
              <a:t>Fine turning</a:t>
            </a:r>
          </a:p>
          <a:p>
            <a:r>
              <a:rPr lang="en-US" dirty="0"/>
              <a:t>Integrate external resources</a:t>
            </a:r>
          </a:p>
          <a:p>
            <a:pPr lvl="1"/>
            <a:r>
              <a:rPr lang="en-US" dirty="0"/>
              <a:t>Knowledge bases / knowledge graphs</a:t>
            </a:r>
          </a:p>
          <a:p>
            <a:pPr lvl="1"/>
            <a:r>
              <a:rPr lang="en-US" dirty="0"/>
              <a:t>Wikipedia, WordNet …</a:t>
            </a:r>
          </a:p>
          <a:p>
            <a:r>
              <a:rPr lang="en-US" dirty="0"/>
              <a:t>Preprocess training/test data</a:t>
            </a:r>
          </a:p>
          <a:p>
            <a:r>
              <a:rPr lang="en-US" dirty="0"/>
              <a:t>Specialized tokenizer/ embeddings</a:t>
            </a:r>
          </a:p>
          <a:p>
            <a:r>
              <a:rPr lang="en-US" dirty="0"/>
              <a:t>Multimodal</a:t>
            </a:r>
          </a:p>
          <a:p>
            <a:r>
              <a:rPr lang="en-US" dirty="0"/>
              <a:t>User interaction (little studied)</a:t>
            </a:r>
          </a:p>
        </p:txBody>
      </p:sp>
    </p:spTree>
    <p:extLst>
      <p:ext uri="{BB962C8B-B14F-4D97-AF65-F5344CB8AC3E}">
        <p14:creationId xmlns:p14="http://schemas.microsoft.com/office/powerpoint/2010/main" val="1219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0221B-C134-E6A6-F3C0-737117ED76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0CD05FE-A947-439C-AEC4-97567D86C897}"/>
              </a:ext>
            </a:extLst>
          </p:cNvPr>
          <p:cNvSpPr>
            <a:spLocks noGrp="1"/>
          </p:cNvSpPr>
          <p:nvPr>
            <p:ph idx="1"/>
          </p:nvPr>
        </p:nvSpPr>
        <p:spPr/>
        <p:txBody>
          <a:bodyPr/>
          <a:lstStyle/>
          <a:p>
            <a:endParaRPr lang="en-US" dirty="0"/>
          </a:p>
          <a:p>
            <a:endParaRPr lang="en-US" dirty="0"/>
          </a:p>
          <a:p>
            <a:pPr marL="0" indent="0" algn="ctr">
              <a:buNone/>
            </a:pPr>
            <a:r>
              <a:rPr lang="en-US" sz="7200" dirty="0"/>
              <a:t>AI, common sense, </a:t>
            </a:r>
          </a:p>
          <a:p>
            <a:pPr marL="0" indent="0" algn="ctr">
              <a:buNone/>
            </a:pPr>
            <a:r>
              <a:rPr lang="en-US" sz="7200" dirty="0"/>
              <a:t>and basic arithmetic</a:t>
            </a:r>
          </a:p>
        </p:txBody>
      </p:sp>
    </p:spTree>
    <p:extLst>
      <p:ext uri="{BB962C8B-B14F-4D97-AF65-F5344CB8AC3E}">
        <p14:creationId xmlns:p14="http://schemas.microsoft.com/office/powerpoint/2010/main" val="383350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4435</TotalTime>
  <Words>3151</Words>
  <Application>Microsoft Office PowerPoint</Application>
  <PresentationFormat>Widescreen</PresentationFormat>
  <Paragraphs>324</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Cambria Math</vt:lpstr>
      <vt:lpstr>Office Theme</vt:lpstr>
      <vt:lpstr>AI and Elementary Science and Math Problems</vt:lpstr>
      <vt:lpstr>Outline</vt:lpstr>
      <vt:lpstr>AI is now a widely -used tool in scientific research </vt:lpstr>
      <vt:lpstr>AI has had a handful of successes  in math research</vt:lpstr>
      <vt:lpstr>Ancient history</vt:lpstr>
      <vt:lpstr>Ancient history</vt:lpstr>
      <vt:lpstr>PowerPoint Presentation</vt:lpstr>
      <vt:lpstr>Approaches with LLMs</vt:lpstr>
      <vt:lpstr>PowerPoint Presentation</vt:lpstr>
      <vt:lpstr> Commonsense Math Word Problems</vt:lpstr>
      <vt:lpstr>Challenging elementary problems</vt:lpstr>
      <vt:lpstr>Experiment run on GPT-4 9/26/2023</vt:lpstr>
      <vt:lpstr>Experiment on GPT-4 by Yejin Choi</vt:lpstr>
      <vt:lpstr>Yejin Choi’s experiments cntd.</vt:lpstr>
      <vt:lpstr>Yejin Choi’s experiment cntd.</vt:lpstr>
      <vt:lpstr>Tweet by Daniel Litt, 10/1/23</vt:lpstr>
      <vt:lpstr> AI and Science  Word Problems </vt:lpstr>
      <vt:lpstr>GPT-4 results on standardized tests</vt:lpstr>
      <vt:lpstr>Some science word problem datasets</vt:lpstr>
      <vt:lpstr>Some science word problem datasets</vt:lpstr>
      <vt:lpstr>Flawed examples from OpenBookAI</vt:lpstr>
      <vt:lpstr>Some science word problem datasets</vt:lpstr>
      <vt:lpstr>AI results on ScienceQA</vt:lpstr>
      <vt:lpstr>Experiments with GPT-4  and Code Interpreter / Wolfram Alpha plugins</vt:lpstr>
      <vt:lpstr>GPT-4+Code Interpreter/Wolfram Alpha  plug-ins</vt:lpstr>
      <vt:lpstr>Experiments</vt:lpstr>
      <vt:lpstr>Wide range of difficulty</vt:lpstr>
      <vt:lpstr>Impressive Successes</vt:lpstr>
      <vt:lpstr>Failures</vt:lpstr>
      <vt:lpstr>Failures</vt:lpstr>
      <vt:lpstr>Failures</vt:lpstr>
      <vt:lpstr>Failures</vt:lpstr>
      <vt:lpstr>Failures</vt:lpstr>
      <vt:lpstr>Sources of error</vt:lpstr>
      <vt:lpstr>Weaknesses</vt:lpstr>
      <vt:lpstr>Bottom line on GPT+WA/CI</vt:lpstr>
      <vt:lpstr>SciBench (Wang et al. 2023)</vt:lpstr>
      <vt:lpstr>SciBench Problems</vt:lpstr>
      <vt:lpstr> AI and Math  Word Problems </vt:lpstr>
      <vt:lpstr>Math Word Problem Benchmarks: Math23K</vt:lpstr>
      <vt:lpstr>Math Benchmarks: MathQA </vt:lpstr>
      <vt:lpstr>Math Benchmarks</vt:lpstr>
      <vt:lpstr>LILA Examples</vt:lpstr>
      <vt:lpstr>Systems tested on LILA </vt:lpstr>
      <vt:lpstr>LILA Results</vt:lpstr>
      <vt:lpstr>Takeaways from LILA experiments</vt:lpstr>
      <vt:lpstr>Defects in math word problem benchmarks</vt:lpstr>
      <vt:lpstr>Defects in math word problem benchmarks</vt:lpstr>
      <vt:lpstr>Summary</vt:lpstr>
      <vt:lpstr>Summary: Benchmarks</vt:lpstr>
      <vt:lpstr>Challenges &amp;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with GPT scientific plug-ins</dc:title>
  <dc:creator>Ernest Davis</dc:creator>
  <cp:lastModifiedBy>Ernest Davis</cp:lastModifiedBy>
  <cp:revision>18</cp:revision>
  <dcterms:created xsi:type="dcterms:W3CDTF">2023-08-30T16:33:37Z</dcterms:created>
  <dcterms:modified xsi:type="dcterms:W3CDTF">2023-10-08T17:35:30Z</dcterms:modified>
</cp:coreProperties>
</file>