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61" r:id="rId6"/>
    <p:sldId id="265" r:id="rId7"/>
    <p:sldId id="268" r:id="rId8"/>
    <p:sldId id="273" r:id="rId9"/>
    <p:sldId id="347" r:id="rId10"/>
    <p:sldId id="278" r:id="rId11"/>
    <p:sldId id="348" r:id="rId12"/>
    <p:sldId id="301" r:id="rId13"/>
    <p:sldId id="350" r:id="rId14"/>
    <p:sldId id="305" r:id="rId15"/>
    <p:sldId id="307" r:id="rId16"/>
    <p:sldId id="309" r:id="rId17"/>
    <p:sldId id="311" r:id="rId18"/>
    <p:sldId id="349" r:id="rId19"/>
    <p:sldId id="35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nest Davis" initials="ED" lastIdx="1" clrIdx="0">
    <p:extLst>
      <p:ext uri="{19B8F6BF-5375-455C-9EA6-DF929625EA0E}">
        <p15:presenceInfo xmlns:p15="http://schemas.microsoft.com/office/powerpoint/2012/main" userId="1a9765491174932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5" autoAdjust="0"/>
    <p:restoredTop sz="94660"/>
  </p:normalViewPr>
  <p:slideViewPr>
    <p:cSldViewPr snapToGrid="0">
      <p:cViewPr varScale="1">
        <p:scale>
          <a:sx n="59" d="100"/>
          <a:sy n="59" d="100"/>
        </p:scale>
        <p:origin x="76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927DD-27B3-40F5-8EE6-56998C306C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4CF00D-6663-4B0C-8C5A-E8034E730A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50C1E8-7224-4AD9-AF30-53671F8F3E04}"/>
              </a:ext>
            </a:extLst>
          </p:cNvPr>
          <p:cNvSpPr>
            <a:spLocks noGrp="1"/>
          </p:cNvSpPr>
          <p:nvPr>
            <p:ph type="dt" sz="half" idx="10"/>
          </p:nvPr>
        </p:nvSpPr>
        <p:spPr/>
        <p:txBody>
          <a:bodyPr/>
          <a:lstStyle/>
          <a:p>
            <a:fld id="{41FFB5C1-C2D7-48A8-A432-D1155D3673CB}" type="datetimeFigureOut">
              <a:rPr lang="en-US" smtClean="0"/>
              <a:t>2/14/2021</a:t>
            </a:fld>
            <a:endParaRPr lang="en-US"/>
          </a:p>
        </p:txBody>
      </p:sp>
      <p:sp>
        <p:nvSpPr>
          <p:cNvPr id="5" name="Footer Placeholder 4">
            <a:extLst>
              <a:ext uri="{FF2B5EF4-FFF2-40B4-BE49-F238E27FC236}">
                <a16:creationId xmlns:a16="http://schemas.microsoft.com/office/drawing/2014/main" id="{56A61824-F7C3-4A77-9134-D133ECE33B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0CBFE0-97A1-41BF-A705-0A0356F2530C}"/>
              </a:ext>
            </a:extLst>
          </p:cNvPr>
          <p:cNvSpPr>
            <a:spLocks noGrp="1"/>
          </p:cNvSpPr>
          <p:nvPr>
            <p:ph type="sldNum" sz="quarter" idx="12"/>
          </p:nvPr>
        </p:nvSpPr>
        <p:spPr/>
        <p:txBody>
          <a:bodyPr/>
          <a:lstStyle/>
          <a:p>
            <a:fld id="{C23D0AC9-1EB7-498E-9C00-E097819B0D44}" type="slidenum">
              <a:rPr lang="en-US" smtClean="0"/>
              <a:t>‹#›</a:t>
            </a:fld>
            <a:endParaRPr lang="en-US"/>
          </a:p>
        </p:txBody>
      </p:sp>
    </p:spTree>
    <p:extLst>
      <p:ext uri="{BB962C8B-B14F-4D97-AF65-F5344CB8AC3E}">
        <p14:creationId xmlns:p14="http://schemas.microsoft.com/office/powerpoint/2010/main" val="1218491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83A06-7255-47E2-9189-9B6D5BFF2E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04AF09-561D-41F9-B362-7A09091B66C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E984B4-EE99-4309-9877-1ACB340EE9DC}"/>
              </a:ext>
            </a:extLst>
          </p:cNvPr>
          <p:cNvSpPr>
            <a:spLocks noGrp="1"/>
          </p:cNvSpPr>
          <p:nvPr>
            <p:ph type="dt" sz="half" idx="10"/>
          </p:nvPr>
        </p:nvSpPr>
        <p:spPr/>
        <p:txBody>
          <a:bodyPr/>
          <a:lstStyle/>
          <a:p>
            <a:fld id="{41FFB5C1-C2D7-48A8-A432-D1155D3673CB}" type="datetimeFigureOut">
              <a:rPr lang="en-US" smtClean="0"/>
              <a:t>2/14/2021</a:t>
            </a:fld>
            <a:endParaRPr lang="en-US"/>
          </a:p>
        </p:txBody>
      </p:sp>
      <p:sp>
        <p:nvSpPr>
          <p:cNvPr id="5" name="Footer Placeholder 4">
            <a:extLst>
              <a:ext uri="{FF2B5EF4-FFF2-40B4-BE49-F238E27FC236}">
                <a16:creationId xmlns:a16="http://schemas.microsoft.com/office/drawing/2014/main" id="{B21FA56A-4365-4784-8CA1-367C324B0F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F839CC-0A8B-4B9D-90F3-7E93A51CA9D0}"/>
              </a:ext>
            </a:extLst>
          </p:cNvPr>
          <p:cNvSpPr>
            <a:spLocks noGrp="1"/>
          </p:cNvSpPr>
          <p:nvPr>
            <p:ph type="sldNum" sz="quarter" idx="12"/>
          </p:nvPr>
        </p:nvSpPr>
        <p:spPr/>
        <p:txBody>
          <a:bodyPr/>
          <a:lstStyle/>
          <a:p>
            <a:fld id="{C23D0AC9-1EB7-498E-9C00-E097819B0D44}" type="slidenum">
              <a:rPr lang="en-US" smtClean="0"/>
              <a:t>‹#›</a:t>
            </a:fld>
            <a:endParaRPr lang="en-US"/>
          </a:p>
        </p:txBody>
      </p:sp>
    </p:spTree>
    <p:extLst>
      <p:ext uri="{BB962C8B-B14F-4D97-AF65-F5344CB8AC3E}">
        <p14:creationId xmlns:p14="http://schemas.microsoft.com/office/powerpoint/2010/main" val="2706751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504519-7032-4E71-834B-6E98B94542F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F0D2EF-F81D-447E-A5F0-B914E32A8C9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D4FF50-3D43-46F3-90F8-4A3D806204F4}"/>
              </a:ext>
            </a:extLst>
          </p:cNvPr>
          <p:cNvSpPr>
            <a:spLocks noGrp="1"/>
          </p:cNvSpPr>
          <p:nvPr>
            <p:ph type="dt" sz="half" idx="10"/>
          </p:nvPr>
        </p:nvSpPr>
        <p:spPr/>
        <p:txBody>
          <a:bodyPr/>
          <a:lstStyle/>
          <a:p>
            <a:fld id="{41FFB5C1-C2D7-48A8-A432-D1155D3673CB}" type="datetimeFigureOut">
              <a:rPr lang="en-US" smtClean="0"/>
              <a:t>2/14/2021</a:t>
            </a:fld>
            <a:endParaRPr lang="en-US"/>
          </a:p>
        </p:txBody>
      </p:sp>
      <p:sp>
        <p:nvSpPr>
          <p:cNvPr id="5" name="Footer Placeholder 4">
            <a:extLst>
              <a:ext uri="{FF2B5EF4-FFF2-40B4-BE49-F238E27FC236}">
                <a16:creationId xmlns:a16="http://schemas.microsoft.com/office/drawing/2014/main" id="{781D1974-8BFA-4B90-B719-91395911D6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1C0EED-D07A-4CEE-AE37-068D608771FE}"/>
              </a:ext>
            </a:extLst>
          </p:cNvPr>
          <p:cNvSpPr>
            <a:spLocks noGrp="1"/>
          </p:cNvSpPr>
          <p:nvPr>
            <p:ph type="sldNum" sz="quarter" idx="12"/>
          </p:nvPr>
        </p:nvSpPr>
        <p:spPr/>
        <p:txBody>
          <a:bodyPr/>
          <a:lstStyle/>
          <a:p>
            <a:fld id="{C23D0AC9-1EB7-498E-9C00-E097819B0D44}" type="slidenum">
              <a:rPr lang="en-US" smtClean="0"/>
              <a:t>‹#›</a:t>
            </a:fld>
            <a:endParaRPr lang="en-US"/>
          </a:p>
        </p:txBody>
      </p:sp>
    </p:spTree>
    <p:extLst>
      <p:ext uri="{BB962C8B-B14F-4D97-AF65-F5344CB8AC3E}">
        <p14:creationId xmlns:p14="http://schemas.microsoft.com/office/powerpoint/2010/main" val="2842137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8CC312A-46AB-42B1-B7EE-C0AC974DDE7E}" type="datetimeFigureOut">
              <a:rPr lang="en-US" smtClean="0"/>
              <a:t>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6EE4C-8F13-4645-A3CD-6CC453C5080D}" type="slidenum">
              <a:rPr lang="en-US" smtClean="0"/>
              <a:t>‹#›</a:t>
            </a:fld>
            <a:endParaRPr lang="en-US"/>
          </a:p>
        </p:txBody>
      </p:sp>
    </p:spTree>
    <p:extLst>
      <p:ext uri="{BB962C8B-B14F-4D97-AF65-F5344CB8AC3E}">
        <p14:creationId xmlns:p14="http://schemas.microsoft.com/office/powerpoint/2010/main" val="2802050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CC312A-46AB-42B1-B7EE-C0AC974DDE7E}" type="datetimeFigureOut">
              <a:rPr lang="en-US" smtClean="0"/>
              <a:t>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6EE4C-8F13-4645-A3CD-6CC453C5080D}" type="slidenum">
              <a:rPr lang="en-US" smtClean="0"/>
              <a:t>‹#›</a:t>
            </a:fld>
            <a:endParaRPr lang="en-US"/>
          </a:p>
        </p:txBody>
      </p:sp>
    </p:spTree>
    <p:extLst>
      <p:ext uri="{BB962C8B-B14F-4D97-AF65-F5344CB8AC3E}">
        <p14:creationId xmlns:p14="http://schemas.microsoft.com/office/powerpoint/2010/main" val="3672516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CC312A-46AB-42B1-B7EE-C0AC974DDE7E}" type="datetimeFigureOut">
              <a:rPr lang="en-US" smtClean="0"/>
              <a:t>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6EE4C-8F13-4645-A3CD-6CC453C5080D}" type="slidenum">
              <a:rPr lang="en-US" smtClean="0"/>
              <a:t>‹#›</a:t>
            </a:fld>
            <a:endParaRPr lang="en-US"/>
          </a:p>
        </p:txBody>
      </p:sp>
    </p:spTree>
    <p:extLst>
      <p:ext uri="{BB962C8B-B14F-4D97-AF65-F5344CB8AC3E}">
        <p14:creationId xmlns:p14="http://schemas.microsoft.com/office/powerpoint/2010/main" val="2085245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CC312A-46AB-42B1-B7EE-C0AC974DDE7E}" type="datetimeFigureOut">
              <a:rPr lang="en-US" smtClean="0"/>
              <a:t>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C6EE4C-8F13-4645-A3CD-6CC453C5080D}" type="slidenum">
              <a:rPr lang="en-US" smtClean="0"/>
              <a:t>‹#›</a:t>
            </a:fld>
            <a:endParaRPr lang="en-US"/>
          </a:p>
        </p:txBody>
      </p:sp>
    </p:spTree>
    <p:extLst>
      <p:ext uri="{BB962C8B-B14F-4D97-AF65-F5344CB8AC3E}">
        <p14:creationId xmlns:p14="http://schemas.microsoft.com/office/powerpoint/2010/main" val="3506841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CC312A-46AB-42B1-B7EE-C0AC974DDE7E}" type="datetimeFigureOut">
              <a:rPr lang="en-US" smtClean="0"/>
              <a:t>2/14/2021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C6EE4C-8F13-4645-A3CD-6CC453C5080D}" type="slidenum">
              <a:rPr lang="en-US" smtClean="0"/>
              <a:t>‹#›</a:t>
            </a:fld>
            <a:endParaRPr lang="en-US"/>
          </a:p>
        </p:txBody>
      </p:sp>
    </p:spTree>
    <p:extLst>
      <p:ext uri="{BB962C8B-B14F-4D97-AF65-F5344CB8AC3E}">
        <p14:creationId xmlns:p14="http://schemas.microsoft.com/office/powerpoint/2010/main" val="3503383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CC312A-46AB-42B1-B7EE-C0AC974DDE7E}" type="datetimeFigureOut">
              <a:rPr lang="en-US" smtClean="0"/>
              <a:t>2/14/2021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C6EE4C-8F13-4645-A3CD-6CC453C5080D}" type="slidenum">
              <a:rPr lang="en-US" smtClean="0"/>
              <a:t>‹#›</a:t>
            </a:fld>
            <a:endParaRPr lang="en-US"/>
          </a:p>
        </p:txBody>
      </p:sp>
    </p:spTree>
    <p:extLst>
      <p:ext uri="{BB962C8B-B14F-4D97-AF65-F5344CB8AC3E}">
        <p14:creationId xmlns:p14="http://schemas.microsoft.com/office/powerpoint/2010/main" val="31874844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CC312A-46AB-42B1-B7EE-C0AC974DDE7E}" type="datetimeFigureOut">
              <a:rPr lang="en-US" smtClean="0"/>
              <a:t>2/14/2021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C6EE4C-8F13-4645-A3CD-6CC453C5080D}" type="slidenum">
              <a:rPr lang="en-US" smtClean="0"/>
              <a:t>‹#›</a:t>
            </a:fld>
            <a:endParaRPr lang="en-US"/>
          </a:p>
        </p:txBody>
      </p:sp>
    </p:spTree>
    <p:extLst>
      <p:ext uri="{BB962C8B-B14F-4D97-AF65-F5344CB8AC3E}">
        <p14:creationId xmlns:p14="http://schemas.microsoft.com/office/powerpoint/2010/main" val="982383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CC312A-46AB-42B1-B7EE-C0AC974DDE7E}" type="datetimeFigureOut">
              <a:rPr lang="en-US" smtClean="0"/>
              <a:t>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C6EE4C-8F13-4645-A3CD-6CC453C5080D}" type="slidenum">
              <a:rPr lang="en-US" smtClean="0"/>
              <a:t>‹#›</a:t>
            </a:fld>
            <a:endParaRPr lang="en-US"/>
          </a:p>
        </p:txBody>
      </p:sp>
    </p:spTree>
    <p:extLst>
      <p:ext uri="{BB962C8B-B14F-4D97-AF65-F5344CB8AC3E}">
        <p14:creationId xmlns:p14="http://schemas.microsoft.com/office/powerpoint/2010/main" val="3116372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0BAC4-BB56-4188-891E-07ED219F86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1EC8E7-7AD0-4DE4-9462-77A6A0A1D24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1424AF-216C-4CC1-AC6D-B111E299A9F1}"/>
              </a:ext>
            </a:extLst>
          </p:cNvPr>
          <p:cNvSpPr>
            <a:spLocks noGrp="1"/>
          </p:cNvSpPr>
          <p:nvPr>
            <p:ph type="dt" sz="half" idx="10"/>
          </p:nvPr>
        </p:nvSpPr>
        <p:spPr/>
        <p:txBody>
          <a:bodyPr/>
          <a:lstStyle/>
          <a:p>
            <a:fld id="{41FFB5C1-C2D7-48A8-A432-D1155D3673CB}" type="datetimeFigureOut">
              <a:rPr lang="en-US" smtClean="0"/>
              <a:t>2/14/2021</a:t>
            </a:fld>
            <a:endParaRPr lang="en-US"/>
          </a:p>
        </p:txBody>
      </p:sp>
      <p:sp>
        <p:nvSpPr>
          <p:cNvPr id="5" name="Footer Placeholder 4">
            <a:extLst>
              <a:ext uri="{FF2B5EF4-FFF2-40B4-BE49-F238E27FC236}">
                <a16:creationId xmlns:a16="http://schemas.microsoft.com/office/drawing/2014/main" id="{130D3607-2941-4BA5-ACFF-B9DB110831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60B4A-9CC0-4D4C-BFBD-0A9FC17C176C}"/>
              </a:ext>
            </a:extLst>
          </p:cNvPr>
          <p:cNvSpPr>
            <a:spLocks noGrp="1"/>
          </p:cNvSpPr>
          <p:nvPr>
            <p:ph type="sldNum" sz="quarter" idx="12"/>
          </p:nvPr>
        </p:nvSpPr>
        <p:spPr/>
        <p:txBody>
          <a:bodyPr/>
          <a:lstStyle/>
          <a:p>
            <a:fld id="{C23D0AC9-1EB7-498E-9C00-E097819B0D44}" type="slidenum">
              <a:rPr lang="en-US" smtClean="0"/>
              <a:t>‹#›</a:t>
            </a:fld>
            <a:endParaRPr lang="en-US"/>
          </a:p>
        </p:txBody>
      </p:sp>
    </p:spTree>
    <p:extLst>
      <p:ext uri="{BB962C8B-B14F-4D97-AF65-F5344CB8AC3E}">
        <p14:creationId xmlns:p14="http://schemas.microsoft.com/office/powerpoint/2010/main" val="23578593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CC312A-46AB-42B1-B7EE-C0AC974DDE7E}" type="datetimeFigureOut">
              <a:rPr lang="en-US" smtClean="0"/>
              <a:t>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C6EE4C-8F13-4645-A3CD-6CC453C5080D}" type="slidenum">
              <a:rPr lang="en-US" smtClean="0"/>
              <a:t>‹#›</a:t>
            </a:fld>
            <a:endParaRPr lang="en-US"/>
          </a:p>
        </p:txBody>
      </p:sp>
    </p:spTree>
    <p:extLst>
      <p:ext uri="{BB962C8B-B14F-4D97-AF65-F5344CB8AC3E}">
        <p14:creationId xmlns:p14="http://schemas.microsoft.com/office/powerpoint/2010/main" val="13627097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CC312A-46AB-42B1-B7EE-C0AC974DDE7E}" type="datetimeFigureOut">
              <a:rPr lang="en-US" smtClean="0"/>
              <a:t>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6EE4C-8F13-4645-A3CD-6CC453C5080D}" type="slidenum">
              <a:rPr lang="en-US" smtClean="0"/>
              <a:t>‹#›</a:t>
            </a:fld>
            <a:endParaRPr lang="en-US"/>
          </a:p>
        </p:txBody>
      </p:sp>
    </p:spTree>
    <p:extLst>
      <p:ext uri="{BB962C8B-B14F-4D97-AF65-F5344CB8AC3E}">
        <p14:creationId xmlns:p14="http://schemas.microsoft.com/office/powerpoint/2010/main" val="10617842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CC312A-46AB-42B1-B7EE-C0AC974DDE7E}" type="datetimeFigureOut">
              <a:rPr lang="en-US" smtClean="0"/>
              <a:t>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6EE4C-8F13-4645-A3CD-6CC453C5080D}" type="slidenum">
              <a:rPr lang="en-US" smtClean="0"/>
              <a:t>‹#›</a:t>
            </a:fld>
            <a:endParaRPr lang="en-US"/>
          </a:p>
        </p:txBody>
      </p:sp>
    </p:spTree>
    <p:extLst>
      <p:ext uri="{BB962C8B-B14F-4D97-AF65-F5344CB8AC3E}">
        <p14:creationId xmlns:p14="http://schemas.microsoft.com/office/powerpoint/2010/main" val="1335473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65011-9398-4259-9AB1-187D8A48E5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AE1347-C365-46A1-8158-D7088E1CB4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23B0381-5D32-4F74-B76F-3854D3BFB16A}"/>
              </a:ext>
            </a:extLst>
          </p:cNvPr>
          <p:cNvSpPr>
            <a:spLocks noGrp="1"/>
          </p:cNvSpPr>
          <p:nvPr>
            <p:ph type="dt" sz="half" idx="10"/>
          </p:nvPr>
        </p:nvSpPr>
        <p:spPr/>
        <p:txBody>
          <a:bodyPr/>
          <a:lstStyle/>
          <a:p>
            <a:fld id="{41FFB5C1-C2D7-48A8-A432-D1155D3673CB}" type="datetimeFigureOut">
              <a:rPr lang="en-US" smtClean="0"/>
              <a:t>2/14/2021</a:t>
            </a:fld>
            <a:endParaRPr lang="en-US"/>
          </a:p>
        </p:txBody>
      </p:sp>
      <p:sp>
        <p:nvSpPr>
          <p:cNvPr id="5" name="Footer Placeholder 4">
            <a:extLst>
              <a:ext uri="{FF2B5EF4-FFF2-40B4-BE49-F238E27FC236}">
                <a16:creationId xmlns:a16="http://schemas.microsoft.com/office/drawing/2014/main" id="{3446219D-F506-43FC-B594-47DB74E7DE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EA67A3-C76A-462A-BE1E-6A6229466DC1}"/>
              </a:ext>
            </a:extLst>
          </p:cNvPr>
          <p:cNvSpPr>
            <a:spLocks noGrp="1"/>
          </p:cNvSpPr>
          <p:nvPr>
            <p:ph type="sldNum" sz="quarter" idx="12"/>
          </p:nvPr>
        </p:nvSpPr>
        <p:spPr/>
        <p:txBody>
          <a:bodyPr/>
          <a:lstStyle/>
          <a:p>
            <a:fld id="{C23D0AC9-1EB7-498E-9C00-E097819B0D44}" type="slidenum">
              <a:rPr lang="en-US" smtClean="0"/>
              <a:t>‹#›</a:t>
            </a:fld>
            <a:endParaRPr lang="en-US"/>
          </a:p>
        </p:txBody>
      </p:sp>
    </p:spTree>
    <p:extLst>
      <p:ext uri="{BB962C8B-B14F-4D97-AF65-F5344CB8AC3E}">
        <p14:creationId xmlns:p14="http://schemas.microsoft.com/office/powerpoint/2010/main" val="2607818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56432-AA76-4CE9-BDEB-8A02B28D2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6305D7-B0FA-4AB2-B53C-A7626ED958C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623258-59FE-44E3-8F62-17610952D4E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9716AC-DD90-4EB9-A1FA-2B41E6087B2F}"/>
              </a:ext>
            </a:extLst>
          </p:cNvPr>
          <p:cNvSpPr>
            <a:spLocks noGrp="1"/>
          </p:cNvSpPr>
          <p:nvPr>
            <p:ph type="dt" sz="half" idx="10"/>
          </p:nvPr>
        </p:nvSpPr>
        <p:spPr/>
        <p:txBody>
          <a:bodyPr/>
          <a:lstStyle/>
          <a:p>
            <a:fld id="{41FFB5C1-C2D7-48A8-A432-D1155D3673CB}" type="datetimeFigureOut">
              <a:rPr lang="en-US" smtClean="0"/>
              <a:t>2/14/2021</a:t>
            </a:fld>
            <a:endParaRPr lang="en-US"/>
          </a:p>
        </p:txBody>
      </p:sp>
      <p:sp>
        <p:nvSpPr>
          <p:cNvPr id="6" name="Footer Placeholder 5">
            <a:extLst>
              <a:ext uri="{FF2B5EF4-FFF2-40B4-BE49-F238E27FC236}">
                <a16:creationId xmlns:a16="http://schemas.microsoft.com/office/drawing/2014/main" id="{41A29C75-5818-4C24-AFFC-A5FA8DF772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137E1A-25F5-4370-A9A1-5510E0FA4E18}"/>
              </a:ext>
            </a:extLst>
          </p:cNvPr>
          <p:cNvSpPr>
            <a:spLocks noGrp="1"/>
          </p:cNvSpPr>
          <p:nvPr>
            <p:ph type="sldNum" sz="quarter" idx="12"/>
          </p:nvPr>
        </p:nvSpPr>
        <p:spPr/>
        <p:txBody>
          <a:bodyPr/>
          <a:lstStyle/>
          <a:p>
            <a:fld id="{C23D0AC9-1EB7-498E-9C00-E097819B0D44}" type="slidenum">
              <a:rPr lang="en-US" smtClean="0"/>
              <a:t>‹#›</a:t>
            </a:fld>
            <a:endParaRPr lang="en-US"/>
          </a:p>
        </p:txBody>
      </p:sp>
    </p:spTree>
    <p:extLst>
      <p:ext uri="{BB962C8B-B14F-4D97-AF65-F5344CB8AC3E}">
        <p14:creationId xmlns:p14="http://schemas.microsoft.com/office/powerpoint/2010/main" val="1089999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DA0B2-522F-42AA-BE63-BFB0A561787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9AFD51-7AA5-4CA9-91F5-95B34C420D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73F59FC-A552-417B-BBE9-780562F1B7F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D0FBD4-627D-486A-8AA4-2AD579C4A8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53EC41D-A8D9-427E-AED1-E26416B6F8A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B9B904-DB21-4EA0-974B-3AC5F7C1404A}"/>
              </a:ext>
            </a:extLst>
          </p:cNvPr>
          <p:cNvSpPr>
            <a:spLocks noGrp="1"/>
          </p:cNvSpPr>
          <p:nvPr>
            <p:ph type="dt" sz="half" idx="10"/>
          </p:nvPr>
        </p:nvSpPr>
        <p:spPr/>
        <p:txBody>
          <a:bodyPr/>
          <a:lstStyle/>
          <a:p>
            <a:fld id="{41FFB5C1-C2D7-48A8-A432-D1155D3673CB}" type="datetimeFigureOut">
              <a:rPr lang="en-US" smtClean="0"/>
              <a:t>2/14/2021</a:t>
            </a:fld>
            <a:endParaRPr lang="en-US"/>
          </a:p>
        </p:txBody>
      </p:sp>
      <p:sp>
        <p:nvSpPr>
          <p:cNvPr id="8" name="Footer Placeholder 7">
            <a:extLst>
              <a:ext uri="{FF2B5EF4-FFF2-40B4-BE49-F238E27FC236}">
                <a16:creationId xmlns:a16="http://schemas.microsoft.com/office/drawing/2014/main" id="{B8661331-4A1B-4EC1-8F2E-1001C6D66C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776D01-4C0D-4433-A354-186FC626AF01}"/>
              </a:ext>
            </a:extLst>
          </p:cNvPr>
          <p:cNvSpPr>
            <a:spLocks noGrp="1"/>
          </p:cNvSpPr>
          <p:nvPr>
            <p:ph type="sldNum" sz="quarter" idx="12"/>
          </p:nvPr>
        </p:nvSpPr>
        <p:spPr/>
        <p:txBody>
          <a:bodyPr/>
          <a:lstStyle/>
          <a:p>
            <a:fld id="{C23D0AC9-1EB7-498E-9C00-E097819B0D44}" type="slidenum">
              <a:rPr lang="en-US" smtClean="0"/>
              <a:t>‹#›</a:t>
            </a:fld>
            <a:endParaRPr lang="en-US"/>
          </a:p>
        </p:txBody>
      </p:sp>
    </p:spTree>
    <p:extLst>
      <p:ext uri="{BB962C8B-B14F-4D97-AF65-F5344CB8AC3E}">
        <p14:creationId xmlns:p14="http://schemas.microsoft.com/office/powerpoint/2010/main" val="2814861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ACE48-042C-4D9F-8846-30D10EA4B8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37C371-F5EF-48A7-B0D9-B94D00EE22EA}"/>
              </a:ext>
            </a:extLst>
          </p:cNvPr>
          <p:cNvSpPr>
            <a:spLocks noGrp="1"/>
          </p:cNvSpPr>
          <p:nvPr>
            <p:ph type="dt" sz="half" idx="10"/>
          </p:nvPr>
        </p:nvSpPr>
        <p:spPr/>
        <p:txBody>
          <a:bodyPr/>
          <a:lstStyle/>
          <a:p>
            <a:fld id="{41FFB5C1-C2D7-48A8-A432-D1155D3673CB}" type="datetimeFigureOut">
              <a:rPr lang="en-US" smtClean="0"/>
              <a:t>2/14/2021</a:t>
            </a:fld>
            <a:endParaRPr lang="en-US"/>
          </a:p>
        </p:txBody>
      </p:sp>
      <p:sp>
        <p:nvSpPr>
          <p:cNvPr id="4" name="Footer Placeholder 3">
            <a:extLst>
              <a:ext uri="{FF2B5EF4-FFF2-40B4-BE49-F238E27FC236}">
                <a16:creationId xmlns:a16="http://schemas.microsoft.com/office/drawing/2014/main" id="{D2D3D194-2A34-407D-A932-7A992BDB7C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059913C-55AB-431D-A16B-5893824A37C2}"/>
              </a:ext>
            </a:extLst>
          </p:cNvPr>
          <p:cNvSpPr>
            <a:spLocks noGrp="1"/>
          </p:cNvSpPr>
          <p:nvPr>
            <p:ph type="sldNum" sz="quarter" idx="12"/>
          </p:nvPr>
        </p:nvSpPr>
        <p:spPr/>
        <p:txBody>
          <a:bodyPr/>
          <a:lstStyle/>
          <a:p>
            <a:fld id="{C23D0AC9-1EB7-498E-9C00-E097819B0D44}" type="slidenum">
              <a:rPr lang="en-US" smtClean="0"/>
              <a:t>‹#›</a:t>
            </a:fld>
            <a:endParaRPr lang="en-US"/>
          </a:p>
        </p:txBody>
      </p:sp>
    </p:spTree>
    <p:extLst>
      <p:ext uri="{BB962C8B-B14F-4D97-AF65-F5344CB8AC3E}">
        <p14:creationId xmlns:p14="http://schemas.microsoft.com/office/powerpoint/2010/main" val="3636138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CB8FD7-CDA5-4229-B211-F0E08C6293DA}"/>
              </a:ext>
            </a:extLst>
          </p:cNvPr>
          <p:cNvSpPr>
            <a:spLocks noGrp="1"/>
          </p:cNvSpPr>
          <p:nvPr>
            <p:ph type="dt" sz="half" idx="10"/>
          </p:nvPr>
        </p:nvSpPr>
        <p:spPr/>
        <p:txBody>
          <a:bodyPr/>
          <a:lstStyle/>
          <a:p>
            <a:fld id="{41FFB5C1-C2D7-48A8-A432-D1155D3673CB}" type="datetimeFigureOut">
              <a:rPr lang="en-US" smtClean="0"/>
              <a:t>2/14/2021</a:t>
            </a:fld>
            <a:endParaRPr lang="en-US"/>
          </a:p>
        </p:txBody>
      </p:sp>
      <p:sp>
        <p:nvSpPr>
          <p:cNvPr id="3" name="Footer Placeholder 2">
            <a:extLst>
              <a:ext uri="{FF2B5EF4-FFF2-40B4-BE49-F238E27FC236}">
                <a16:creationId xmlns:a16="http://schemas.microsoft.com/office/drawing/2014/main" id="{1243C707-F70F-4484-92F9-0309B73508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8F176D-C091-475C-AC14-61BC2E1CB3EE}"/>
              </a:ext>
            </a:extLst>
          </p:cNvPr>
          <p:cNvSpPr>
            <a:spLocks noGrp="1"/>
          </p:cNvSpPr>
          <p:nvPr>
            <p:ph type="sldNum" sz="quarter" idx="12"/>
          </p:nvPr>
        </p:nvSpPr>
        <p:spPr/>
        <p:txBody>
          <a:bodyPr/>
          <a:lstStyle/>
          <a:p>
            <a:fld id="{C23D0AC9-1EB7-498E-9C00-E097819B0D44}" type="slidenum">
              <a:rPr lang="en-US" smtClean="0"/>
              <a:t>‹#›</a:t>
            </a:fld>
            <a:endParaRPr lang="en-US"/>
          </a:p>
        </p:txBody>
      </p:sp>
    </p:spTree>
    <p:extLst>
      <p:ext uri="{BB962C8B-B14F-4D97-AF65-F5344CB8AC3E}">
        <p14:creationId xmlns:p14="http://schemas.microsoft.com/office/powerpoint/2010/main" val="158565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0194B-C75C-4F36-86BA-64FFC36852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271000-656A-40A2-A4B7-28E7FDCF4D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1F92DC-B759-49CE-A381-F302D5DFB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D792901-5F03-4999-86CF-686616E61A52}"/>
              </a:ext>
            </a:extLst>
          </p:cNvPr>
          <p:cNvSpPr>
            <a:spLocks noGrp="1"/>
          </p:cNvSpPr>
          <p:nvPr>
            <p:ph type="dt" sz="half" idx="10"/>
          </p:nvPr>
        </p:nvSpPr>
        <p:spPr/>
        <p:txBody>
          <a:bodyPr/>
          <a:lstStyle/>
          <a:p>
            <a:fld id="{41FFB5C1-C2D7-48A8-A432-D1155D3673CB}" type="datetimeFigureOut">
              <a:rPr lang="en-US" smtClean="0"/>
              <a:t>2/14/2021</a:t>
            </a:fld>
            <a:endParaRPr lang="en-US"/>
          </a:p>
        </p:txBody>
      </p:sp>
      <p:sp>
        <p:nvSpPr>
          <p:cNvPr id="6" name="Footer Placeholder 5">
            <a:extLst>
              <a:ext uri="{FF2B5EF4-FFF2-40B4-BE49-F238E27FC236}">
                <a16:creationId xmlns:a16="http://schemas.microsoft.com/office/drawing/2014/main" id="{3607201C-8A69-46C3-B2D9-2BDB74813C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4DA22D-C01A-4158-B08C-387D1135D32C}"/>
              </a:ext>
            </a:extLst>
          </p:cNvPr>
          <p:cNvSpPr>
            <a:spLocks noGrp="1"/>
          </p:cNvSpPr>
          <p:nvPr>
            <p:ph type="sldNum" sz="quarter" idx="12"/>
          </p:nvPr>
        </p:nvSpPr>
        <p:spPr/>
        <p:txBody>
          <a:bodyPr/>
          <a:lstStyle/>
          <a:p>
            <a:fld id="{C23D0AC9-1EB7-498E-9C00-E097819B0D44}" type="slidenum">
              <a:rPr lang="en-US" smtClean="0"/>
              <a:t>‹#›</a:t>
            </a:fld>
            <a:endParaRPr lang="en-US"/>
          </a:p>
        </p:txBody>
      </p:sp>
    </p:spTree>
    <p:extLst>
      <p:ext uri="{BB962C8B-B14F-4D97-AF65-F5344CB8AC3E}">
        <p14:creationId xmlns:p14="http://schemas.microsoft.com/office/powerpoint/2010/main" val="2448370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98824-D25F-4FB1-990D-681866929C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CD9FA7-BECE-4021-B2D2-2374C7D5F5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CF0098D-D711-4D25-9D76-7AF74F524E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F3BE83F-FA8E-4542-B8B0-DF5D4A55C497}"/>
              </a:ext>
            </a:extLst>
          </p:cNvPr>
          <p:cNvSpPr>
            <a:spLocks noGrp="1"/>
          </p:cNvSpPr>
          <p:nvPr>
            <p:ph type="dt" sz="half" idx="10"/>
          </p:nvPr>
        </p:nvSpPr>
        <p:spPr/>
        <p:txBody>
          <a:bodyPr/>
          <a:lstStyle/>
          <a:p>
            <a:fld id="{41FFB5C1-C2D7-48A8-A432-D1155D3673CB}" type="datetimeFigureOut">
              <a:rPr lang="en-US" smtClean="0"/>
              <a:t>2/14/2021</a:t>
            </a:fld>
            <a:endParaRPr lang="en-US"/>
          </a:p>
        </p:txBody>
      </p:sp>
      <p:sp>
        <p:nvSpPr>
          <p:cNvPr id="6" name="Footer Placeholder 5">
            <a:extLst>
              <a:ext uri="{FF2B5EF4-FFF2-40B4-BE49-F238E27FC236}">
                <a16:creationId xmlns:a16="http://schemas.microsoft.com/office/drawing/2014/main" id="{5355F40A-6473-4E9C-85B4-1DB1C0E1CC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96CC01-9000-4CF9-8A67-D4C8151AFC83}"/>
              </a:ext>
            </a:extLst>
          </p:cNvPr>
          <p:cNvSpPr>
            <a:spLocks noGrp="1"/>
          </p:cNvSpPr>
          <p:nvPr>
            <p:ph type="sldNum" sz="quarter" idx="12"/>
          </p:nvPr>
        </p:nvSpPr>
        <p:spPr/>
        <p:txBody>
          <a:bodyPr/>
          <a:lstStyle/>
          <a:p>
            <a:fld id="{C23D0AC9-1EB7-498E-9C00-E097819B0D44}" type="slidenum">
              <a:rPr lang="en-US" smtClean="0"/>
              <a:t>‹#›</a:t>
            </a:fld>
            <a:endParaRPr lang="en-US"/>
          </a:p>
        </p:txBody>
      </p:sp>
    </p:spTree>
    <p:extLst>
      <p:ext uri="{BB962C8B-B14F-4D97-AF65-F5344CB8AC3E}">
        <p14:creationId xmlns:p14="http://schemas.microsoft.com/office/powerpoint/2010/main" val="1330218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6052EF-C713-4ABC-A0FB-A68A27B742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77C64-511B-40E7-9917-4EEBCF36D4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99C540-8431-4E03-8EDF-5E32DB97FF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FFB5C1-C2D7-48A8-A432-D1155D3673CB}" type="datetimeFigureOut">
              <a:rPr lang="en-US" smtClean="0"/>
              <a:t>2/14/2021</a:t>
            </a:fld>
            <a:endParaRPr lang="en-US"/>
          </a:p>
        </p:txBody>
      </p:sp>
      <p:sp>
        <p:nvSpPr>
          <p:cNvPr id="5" name="Footer Placeholder 4">
            <a:extLst>
              <a:ext uri="{FF2B5EF4-FFF2-40B4-BE49-F238E27FC236}">
                <a16:creationId xmlns:a16="http://schemas.microsoft.com/office/drawing/2014/main" id="{96CE2607-E722-481C-BECC-6D89AE351A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D6186F3-E05A-4C1C-BE4B-4378228988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3D0AC9-1EB7-498E-9C00-E097819B0D44}" type="slidenum">
              <a:rPr lang="en-US" smtClean="0"/>
              <a:t>‹#›</a:t>
            </a:fld>
            <a:endParaRPr lang="en-US"/>
          </a:p>
        </p:txBody>
      </p:sp>
    </p:spTree>
    <p:extLst>
      <p:ext uri="{BB962C8B-B14F-4D97-AF65-F5344CB8AC3E}">
        <p14:creationId xmlns:p14="http://schemas.microsoft.com/office/powerpoint/2010/main" val="4017384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CC312A-46AB-42B1-B7EE-C0AC974DDE7E}" type="datetimeFigureOut">
              <a:rPr lang="en-US" smtClean="0"/>
              <a:t>2/14/2021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C6EE4C-8F13-4645-A3CD-6CC453C5080D}" type="slidenum">
              <a:rPr lang="en-US" smtClean="0"/>
              <a:t>‹#›</a:t>
            </a:fld>
            <a:endParaRPr lang="en-US"/>
          </a:p>
        </p:txBody>
      </p:sp>
    </p:spTree>
    <p:extLst>
      <p:ext uri="{BB962C8B-B14F-4D97-AF65-F5344CB8AC3E}">
        <p14:creationId xmlns:p14="http://schemas.microsoft.com/office/powerpoint/2010/main" val="10746899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B01AAAE1-C6C4-4051-91D4-91B7733EB6EA}"/>
              </a:ext>
            </a:extLst>
          </p:cNvPr>
          <p:cNvPicPr>
            <a:picLocks noChangeAspect="1"/>
          </p:cNvPicPr>
          <p:nvPr/>
        </p:nvPicPr>
        <p:blipFill rotWithShape="1">
          <a:blip r:embed="rId2">
            <a:extLst>
              <a:ext uri="{28A0092B-C50C-407E-A947-70E740481C1C}">
                <a14:useLocalDpi xmlns:a14="http://schemas.microsoft.com/office/drawing/2010/main" val="0"/>
              </a:ext>
            </a:extLst>
          </a:blip>
          <a:srcRect t="2762"/>
          <a:stretch/>
        </p:blipFill>
        <p:spPr>
          <a:xfrm>
            <a:off x="20" y="10"/>
            <a:ext cx="4637226" cy="6857990"/>
          </a:xfrm>
          <a:prstGeom prst="rect">
            <a:avLst/>
          </a:prstGeom>
        </p:spPr>
      </p:pic>
      <p:sp>
        <p:nvSpPr>
          <p:cNvPr id="10" name="Rectangle 9">
            <a:extLst>
              <a:ext uri="{FF2B5EF4-FFF2-40B4-BE49-F238E27FC236}">
                <a16:creationId xmlns:a16="http://schemas.microsoft.com/office/drawing/2014/main" id="{B9951BD9-0868-4CDB-ACD6-9C4209B5E4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7247" y="0"/>
            <a:ext cx="755475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F93628-C6D8-434E-B796-B992FE3E991E}"/>
              </a:ext>
            </a:extLst>
          </p:cNvPr>
          <p:cNvSpPr>
            <a:spLocks noGrp="1"/>
          </p:cNvSpPr>
          <p:nvPr>
            <p:ph type="ctrTitle"/>
          </p:nvPr>
        </p:nvSpPr>
        <p:spPr>
          <a:xfrm>
            <a:off x="5277328" y="640082"/>
            <a:ext cx="6274591" cy="3351602"/>
          </a:xfrm>
        </p:spPr>
        <p:txBody>
          <a:bodyPr>
            <a:normAutofit/>
          </a:bodyPr>
          <a:lstStyle/>
          <a:p>
            <a:pPr algn="l"/>
            <a:r>
              <a:rPr lang="en-US">
                <a:solidFill>
                  <a:schemeClr val="bg1"/>
                </a:solidFill>
              </a:rPr>
              <a:t>Building AI We Can Trust</a:t>
            </a:r>
          </a:p>
        </p:txBody>
      </p:sp>
      <p:sp>
        <p:nvSpPr>
          <p:cNvPr id="3" name="Subtitle 2">
            <a:extLst>
              <a:ext uri="{FF2B5EF4-FFF2-40B4-BE49-F238E27FC236}">
                <a16:creationId xmlns:a16="http://schemas.microsoft.com/office/drawing/2014/main" id="{E71FA766-C291-4DF3-94FA-101BF4202EFC}"/>
              </a:ext>
            </a:extLst>
          </p:cNvPr>
          <p:cNvSpPr>
            <a:spLocks noGrp="1"/>
          </p:cNvSpPr>
          <p:nvPr>
            <p:ph type="subTitle" idx="1"/>
          </p:nvPr>
        </p:nvSpPr>
        <p:spPr>
          <a:xfrm>
            <a:off x="5277327" y="4156276"/>
            <a:ext cx="6274592" cy="2061645"/>
          </a:xfrm>
        </p:spPr>
        <p:txBody>
          <a:bodyPr>
            <a:normAutofit/>
          </a:bodyPr>
          <a:lstStyle/>
          <a:p>
            <a:pPr lvl="1" algn="l"/>
            <a:r>
              <a:rPr lang="en-US" dirty="0">
                <a:solidFill>
                  <a:schemeClr val="bg1"/>
                </a:solidFill>
              </a:rPr>
              <a:t>Ernest Davis</a:t>
            </a:r>
          </a:p>
          <a:p>
            <a:pPr lvl="1" algn="l"/>
            <a:r>
              <a:rPr lang="en-US" dirty="0">
                <a:solidFill>
                  <a:schemeClr val="bg1"/>
                </a:solidFill>
              </a:rPr>
              <a:t>Renaissance Num</a:t>
            </a:r>
            <a:r>
              <a:rPr lang="en-US" dirty="0">
                <a:solidFill>
                  <a:schemeClr val="bg1"/>
                </a:solidFill>
                <a:latin typeface="Calibri" panose="020F0502020204030204" pitchFamily="34" charset="0"/>
                <a:cs typeface="Calibri" panose="020F0502020204030204" pitchFamily="34" charset="0"/>
              </a:rPr>
              <a:t>érique</a:t>
            </a:r>
            <a:r>
              <a:rPr lang="en-US" dirty="0">
                <a:solidFill>
                  <a:schemeClr val="bg1"/>
                </a:solidFill>
              </a:rPr>
              <a:t> </a:t>
            </a:r>
          </a:p>
          <a:p>
            <a:pPr lvl="1" algn="l"/>
            <a:r>
              <a:rPr lang="en-US" dirty="0">
                <a:solidFill>
                  <a:schemeClr val="bg1"/>
                </a:solidFill>
              </a:rPr>
              <a:t>February 23, 2021</a:t>
            </a:r>
          </a:p>
        </p:txBody>
      </p:sp>
    </p:spTree>
    <p:extLst>
      <p:ext uri="{BB962C8B-B14F-4D97-AF65-F5344CB8AC3E}">
        <p14:creationId xmlns:p14="http://schemas.microsoft.com/office/powerpoint/2010/main" val="4117232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74C3F-6334-4E50-9D1B-ECAC5BFF7A4C}"/>
              </a:ext>
            </a:extLst>
          </p:cNvPr>
          <p:cNvSpPr>
            <a:spLocks noGrp="1"/>
          </p:cNvSpPr>
          <p:nvPr>
            <p:ph type="title"/>
          </p:nvPr>
        </p:nvSpPr>
        <p:spPr>
          <a:xfrm>
            <a:off x="838200" y="365126"/>
            <a:ext cx="10515600" cy="647246"/>
          </a:xfrm>
        </p:spPr>
        <p:txBody>
          <a:bodyPr>
            <a:normAutofit fontScale="90000"/>
          </a:bodyPr>
          <a:lstStyle/>
          <a:p>
            <a:pPr algn="ctr"/>
            <a:r>
              <a:rPr lang="en-US" dirty="0"/>
              <a:t>Deep learning: the dominant approach to AI:</a:t>
            </a:r>
            <a:br>
              <a:rPr lang="en-US" dirty="0"/>
            </a:br>
            <a:r>
              <a:rPr lang="en-US" dirty="0"/>
              <a:t>One slide explanation</a:t>
            </a:r>
          </a:p>
        </p:txBody>
      </p:sp>
      <p:sp>
        <p:nvSpPr>
          <p:cNvPr id="3" name="Content Placeholder 2">
            <a:extLst>
              <a:ext uri="{FF2B5EF4-FFF2-40B4-BE49-F238E27FC236}">
                <a16:creationId xmlns:a16="http://schemas.microsoft.com/office/drawing/2014/main" id="{6DFE5D8E-9130-4F84-A328-FFC8C620513E}"/>
              </a:ext>
            </a:extLst>
          </p:cNvPr>
          <p:cNvSpPr>
            <a:spLocks noGrp="1"/>
          </p:cNvSpPr>
          <p:nvPr>
            <p:ph idx="1"/>
          </p:nvPr>
        </p:nvSpPr>
        <p:spPr>
          <a:xfrm>
            <a:off x="838200" y="1012372"/>
            <a:ext cx="10515600" cy="5164591"/>
          </a:xfrm>
        </p:spPr>
        <p:txBody>
          <a:bodyPr>
            <a:normAutofit fontScale="92500" lnSpcReduction="20000"/>
          </a:bodyPr>
          <a:lstStyle/>
          <a:p>
            <a:endParaRPr lang="en-US" dirty="0"/>
          </a:p>
          <a:p>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Two stage process.</a:t>
            </a:r>
          </a:p>
          <a:p>
            <a:pPr marL="0" indent="0">
              <a:buNone/>
            </a:pPr>
            <a:r>
              <a:rPr lang="en-US" b="1" dirty="0"/>
              <a:t>Stage 2: Inference</a:t>
            </a:r>
            <a:r>
              <a:rPr lang="en-US" dirty="0"/>
              <a:t>: The system does its job (translate text, label images). Input is fed on the right. Each “neuron” reads input, computes, and creates an output. The computation is controlled by “weights” on in-arrows.  This is somewhat modeled on how the brain works.</a:t>
            </a:r>
          </a:p>
          <a:p>
            <a:pPr marL="0" indent="0">
              <a:buNone/>
            </a:pPr>
            <a:r>
              <a:rPr lang="en-US" b="1" dirty="0"/>
              <a:t>Stage 1: Training</a:t>
            </a:r>
            <a:r>
              <a:rPr lang="en-US" dirty="0"/>
              <a:t>: The system is trained from a corpus of examples (bitexts, hand-labelled images.) Training consists in setting the weights. Does not at all resemble how the brain learns.</a:t>
            </a:r>
          </a:p>
        </p:txBody>
      </p:sp>
      <p:pic>
        <p:nvPicPr>
          <p:cNvPr id="9" name="Picture 8" descr="Diagram&#10;&#10;Description automatically generated">
            <a:extLst>
              <a:ext uri="{FF2B5EF4-FFF2-40B4-BE49-F238E27FC236}">
                <a16:creationId xmlns:a16="http://schemas.microsoft.com/office/drawing/2014/main" id="{6804751A-D544-47B6-9490-4A3A14313491}"/>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212771" y="1195124"/>
            <a:ext cx="6376247" cy="2713152"/>
          </a:xfrm>
          <a:prstGeom prst="rect">
            <a:avLst/>
          </a:prstGeom>
        </p:spPr>
      </p:pic>
    </p:spTree>
    <p:extLst>
      <p:ext uri="{BB962C8B-B14F-4D97-AF65-F5344CB8AC3E}">
        <p14:creationId xmlns:p14="http://schemas.microsoft.com/office/powerpoint/2010/main" val="1285860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3B9E2-7959-4AF3-B0B0-40DF69618293}"/>
              </a:ext>
            </a:extLst>
          </p:cNvPr>
          <p:cNvSpPr>
            <a:spLocks noGrp="1"/>
          </p:cNvSpPr>
          <p:nvPr>
            <p:ph type="title"/>
          </p:nvPr>
        </p:nvSpPr>
        <p:spPr/>
        <p:txBody>
          <a:bodyPr/>
          <a:lstStyle/>
          <a:p>
            <a:pPr algn="ctr"/>
            <a:r>
              <a:rPr lang="en-US" dirty="0"/>
              <a:t>Problems with Deep Learning</a:t>
            </a:r>
          </a:p>
        </p:txBody>
      </p:sp>
      <p:sp>
        <p:nvSpPr>
          <p:cNvPr id="3" name="Content Placeholder 2">
            <a:extLst>
              <a:ext uri="{FF2B5EF4-FFF2-40B4-BE49-F238E27FC236}">
                <a16:creationId xmlns:a16="http://schemas.microsoft.com/office/drawing/2014/main" id="{37366789-4596-42CA-AC23-C8CEFA63FCFF}"/>
              </a:ext>
            </a:extLst>
          </p:cNvPr>
          <p:cNvSpPr>
            <a:spLocks noGrp="1"/>
          </p:cNvSpPr>
          <p:nvPr>
            <p:ph idx="1"/>
          </p:nvPr>
        </p:nvSpPr>
        <p:spPr/>
        <p:txBody>
          <a:bodyPr/>
          <a:lstStyle/>
          <a:p>
            <a:pPr lvl="0"/>
            <a:r>
              <a:rPr lang="en-US" dirty="0">
                <a:solidFill>
                  <a:prstClr val="black"/>
                </a:solidFill>
              </a:rPr>
              <a:t>Data greedy</a:t>
            </a:r>
          </a:p>
          <a:p>
            <a:pPr lvl="0"/>
            <a:r>
              <a:rPr lang="en-US" dirty="0">
                <a:solidFill>
                  <a:prstClr val="black"/>
                </a:solidFill>
              </a:rPr>
              <a:t>Opaque. If things go wrong, there is no way to know why.</a:t>
            </a:r>
          </a:p>
          <a:p>
            <a:pPr lvl="0"/>
            <a:r>
              <a:rPr lang="en-US" dirty="0">
                <a:solidFill>
                  <a:prstClr val="black"/>
                </a:solidFill>
              </a:rPr>
              <a:t>Can’t be debugged. You can only change the training set or experiment with the architecture.</a:t>
            </a:r>
          </a:p>
          <a:p>
            <a:pPr lvl="0"/>
            <a:r>
              <a:rPr lang="en-US" dirty="0">
                <a:solidFill>
                  <a:prstClr val="black"/>
                </a:solidFill>
              </a:rPr>
              <a:t>Brittle</a:t>
            </a:r>
          </a:p>
          <a:p>
            <a:pPr lvl="0"/>
            <a:r>
              <a:rPr lang="en-US" dirty="0">
                <a:solidFill>
                  <a:prstClr val="black"/>
                </a:solidFill>
              </a:rPr>
              <a:t>No model of the situation</a:t>
            </a:r>
          </a:p>
          <a:p>
            <a:pPr lvl="0"/>
            <a:r>
              <a:rPr lang="en-US" dirty="0">
                <a:solidFill>
                  <a:prstClr val="black"/>
                </a:solidFill>
              </a:rPr>
              <a:t>No knowledge of the world </a:t>
            </a:r>
          </a:p>
          <a:p>
            <a:r>
              <a:rPr lang="en-US" dirty="0"/>
              <a:t>Generalizes the wrong way. </a:t>
            </a:r>
            <a:br>
              <a:rPr lang="en-US" dirty="0"/>
            </a:br>
            <a:r>
              <a:rPr lang="en-US" dirty="0"/>
              <a:t>In vision, it puts more emphasis on surface texture than on shape.</a:t>
            </a:r>
          </a:p>
        </p:txBody>
      </p:sp>
    </p:spTree>
    <p:extLst>
      <p:ext uri="{BB962C8B-B14F-4D97-AF65-F5344CB8AC3E}">
        <p14:creationId xmlns:p14="http://schemas.microsoft.com/office/powerpoint/2010/main" val="1237696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8636B-EB2C-4931-997F-00D4D15AB9DB}"/>
              </a:ext>
            </a:extLst>
          </p:cNvPr>
          <p:cNvSpPr>
            <a:spLocks noGrp="1"/>
          </p:cNvSpPr>
          <p:nvPr>
            <p:ph type="title"/>
          </p:nvPr>
        </p:nvSpPr>
        <p:spPr/>
        <p:txBody>
          <a:bodyPr/>
          <a:lstStyle/>
          <a:p>
            <a:pPr algn="ctr"/>
            <a:r>
              <a:rPr lang="en-US" dirty="0"/>
              <a:t>The road to AI we can trust</a:t>
            </a:r>
          </a:p>
        </p:txBody>
      </p:sp>
      <p:sp>
        <p:nvSpPr>
          <p:cNvPr id="3" name="Content Placeholder 2">
            <a:extLst>
              <a:ext uri="{FF2B5EF4-FFF2-40B4-BE49-F238E27FC236}">
                <a16:creationId xmlns:a16="http://schemas.microsoft.com/office/drawing/2014/main" id="{8C5A6A1A-FBCE-485C-9B5E-5C6AD07B2C0C}"/>
              </a:ext>
            </a:extLst>
          </p:cNvPr>
          <p:cNvSpPr>
            <a:spLocks noGrp="1"/>
          </p:cNvSpPr>
          <p:nvPr>
            <p:ph idx="1"/>
          </p:nvPr>
        </p:nvSpPr>
        <p:spPr/>
        <p:txBody>
          <a:bodyPr/>
          <a:lstStyle/>
          <a:p>
            <a:r>
              <a:rPr lang="en-US" dirty="0"/>
              <a:t>Common sense knowledge and reasoning</a:t>
            </a:r>
          </a:p>
          <a:p>
            <a:r>
              <a:rPr lang="en-US" dirty="0"/>
              <a:t>Lessons from the human mind</a:t>
            </a:r>
          </a:p>
          <a:p>
            <a:r>
              <a:rPr lang="en-US" dirty="0"/>
              <a:t>Good engineering principles:</a:t>
            </a:r>
          </a:p>
          <a:p>
            <a:pPr marL="0" indent="0" algn="ctr">
              <a:buNone/>
            </a:pPr>
            <a:r>
              <a:rPr lang="en-US" i="1" dirty="0"/>
              <a:t>AI programs are complicated tools, not peculiar people.</a:t>
            </a:r>
          </a:p>
        </p:txBody>
      </p:sp>
    </p:spTree>
    <p:extLst>
      <p:ext uri="{BB962C8B-B14F-4D97-AF65-F5344CB8AC3E}">
        <p14:creationId xmlns:p14="http://schemas.microsoft.com/office/powerpoint/2010/main" val="2468928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9D98D-236F-4894-B888-0DBAE116355B}"/>
              </a:ext>
            </a:extLst>
          </p:cNvPr>
          <p:cNvSpPr>
            <a:spLocks noGrp="1"/>
          </p:cNvSpPr>
          <p:nvPr>
            <p:ph type="title"/>
          </p:nvPr>
        </p:nvSpPr>
        <p:spPr>
          <a:xfrm>
            <a:off x="648929" y="629266"/>
            <a:ext cx="3651467" cy="1676603"/>
          </a:xfrm>
        </p:spPr>
        <p:txBody>
          <a:bodyPr>
            <a:normAutofit fontScale="90000"/>
          </a:bodyPr>
          <a:lstStyle/>
          <a:p>
            <a:r>
              <a:rPr lang="en-US" sz="4400" dirty="0"/>
              <a:t>Common Sense</a:t>
            </a:r>
            <a:br>
              <a:rPr lang="en-US" sz="4400" dirty="0"/>
            </a:br>
            <a:br>
              <a:rPr lang="en-US" sz="4400" dirty="0"/>
            </a:br>
            <a:r>
              <a:rPr lang="en-US" sz="4400" dirty="0"/>
              <a:t>The great gap in current AI</a:t>
            </a:r>
          </a:p>
        </p:txBody>
      </p:sp>
      <p:sp>
        <p:nvSpPr>
          <p:cNvPr id="9" name="Content Placeholder 8">
            <a:extLst>
              <a:ext uri="{FF2B5EF4-FFF2-40B4-BE49-F238E27FC236}">
                <a16:creationId xmlns:a16="http://schemas.microsoft.com/office/drawing/2014/main" id="{16198B05-CC39-45B3-851C-AC5C2056650E}"/>
              </a:ext>
            </a:extLst>
          </p:cNvPr>
          <p:cNvSpPr>
            <a:spLocks noGrp="1"/>
          </p:cNvSpPr>
          <p:nvPr>
            <p:ph idx="1"/>
          </p:nvPr>
        </p:nvSpPr>
        <p:spPr>
          <a:xfrm>
            <a:off x="648931" y="2438400"/>
            <a:ext cx="3651466" cy="3785419"/>
          </a:xfrm>
        </p:spPr>
        <p:txBody>
          <a:bodyPr>
            <a:normAutofit/>
          </a:bodyPr>
          <a:lstStyle/>
          <a:p>
            <a:endParaRPr lang="en-US" sz="1800" dirty="0"/>
          </a:p>
        </p:txBody>
      </p:sp>
      <p:pic>
        <p:nvPicPr>
          <p:cNvPr id="5" name="Content Placeholder 4" descr="A bird perched on a tree branch&#10;&#10;Description automatically generated">
            <a:extLst>
              <a:ext uri="{FF2B5EF4-FFF2-40B4-BE49-F238E27FC236}">
                <a16:creationId xmlns:a16="http://schemas.microsoft.com/office/drawing/2014/main" id="{A55BE8D9-B411-422B-82A5-B227AEECB5F5}"/>
              </a:ext>
            </a:extLst>
          </p:cNvPr>
          <p:cNvPicPr>
            <a:picLocks noChangeAspect="1"/>
          </p:cNvPicPr>
          <p:nvPr/>
        </p:nvPicPr>
        <p:blipFill rotWithShape="1">
          <a:blip r:embed="rId2">
            <a:extLst>
              <a:ext uri="{28A0092B-C50C-407E-A947-70E740481C1C}">
                <a14:useLocalDpi xmlns:a14="http://schemas.microsoft.com/office/drawing/2010/main" val="0"/>
              </a:ext>
            </a:extLst>
          </a:blip>
          <a:srcRect t="14951" b="13772"/>
          <a:stretch/>
        </p:blipFill>
        <p:spPr>
          <a:xfrm>
            <a:off x="4639056" y="10"/>
            <a:ext cx="7552944" cy="6857990"/>
          </a:xfrm>
          <a:prstGeom prst="rect">
            <a:avLst/>
          </a:prstGeom>
          <a:effectLst/>
        </p:spPr>
      </p:pic>
    </p:spTree>
    <p:extLst>
      <p:ext uri="{BB962C8B-B14F-4D97-AF65-F5344CB8AC3E}">
        <p14:creationId xmlns:p14="http://schemas.microsoft.com/office/powerpoint/2010/main" val="964797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357F7-DD5F-4D9B-B8A6-168DCE1DBF19}"/>
              </a:ext>
            </a:extLst>
          </p:cNvPr>
          <p:cNvSpPr>
            <a:spLocks noGrp="1"/>
          </p:cNvSpPr>
          <p:nvPr>
            <p:ph type="title"/>
          </p:nvPr>
        </p:nvSpPr>
        <p:spPr/>
        <p:txBody>
          <a:bodyPr/>
          <a:lstStyle/>
          <a:p>
            <a:r>
              <a:rPr lang="en-US" dirty="0"/>
              <a:t>What is common sense?</a:t>
            </a:r>
          </a:p>
        </p:txBody>
      </p:sp>
      <p:sp>
        <p:nvSpPr>
          <p:cNvPr id="3" name="Content Placeholder 2">
            <a:extLst>
              <a:ext uri="{FF2B5EF4-FFF2-40B4-BE49-F238E27FC236}">
                <a16:creationId xmlns:a16="http://schemas.microsoft.com/office/drawing/2014/main" id="{5C03D85B-E897-4476-B7C6-E0AE70D5E9C7}"/>
              </a:ext>
            </a:extLst>
          </p:cNvPr>
          <p:cNvSpPr>
            <a:spLocks noGrp="1"/>
          </p:cNvSpPr>
          <p:nvPr>
            <p:ph idx="1"/>
          </p:nvPr>
        </p:nvSpPr>
        <p:spPr/>
        <p:txBody>
          <a:bodyPr/>
          <a:lstStyle/>
          <a:p>
            <a:r>
              <a:rPr lang="en-US" dirty="0"/>
              <a:t>Basic knowledge about the world.</a:t>
            </a:r>
          </a:p>
          <a:p>
            <a:r>
              <a:rPr lang="en-US" dirty="0"/>
              <a:t>Children learn and master.</a:t>
            </a:r>
          </a:p>
          <a:p>
            <a:r>
              <a:rPr lang="en-US" dirty="0"/>
              <a:t>Too obvious to be worth writing down or teaching in school.</a:t>
            </a:r>
          </a:p>
          <a:p>
            <a:r>
              <a:rPr lang="en-US" dirty="0"/>
              <a:t>We take it for granted that other people know it.</a:t>
            </a:r>
          </a:p>
        </p:txBody>
      </p:sp>
    </p:spTree>
    <p:extLst>
      <p:ext uri="{BB962C8B-B14F-4D97-AF65-F5344CB8AC3E}">
        <p14:creationId xmlns:p14="http://schemas.microsoft.com/office/powerpoint/2010/main" val="2967497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04EE7-7901-40D5-B2DB-691469BB0F21}"/>
              </a:ext>
            </a:extLst>
          </p:cNvPr>
          <p:cNvSpPr>
            <a:spLocks noGrp="1"/>
          </p:cNvSpPr>
          <p:nvPr>
            <p:ph type="title"/>
          </p:nvPr>
        </p:nvSpPr>
        <p:spPr/>
        <p:txBody>
          <a:bodyPr/>
          <a:lstStyle/>
          <a:p>
            <a:r>
              <a:rPr lang="en-US" dirty="0"/>
              <a:t>Domains of common sense</a:t>
            </a:r>
          </a:p>
        </p:txBody>
      </p:sp>
      <p:sp>
        <p:nvSpPr>
          <p:cNvPr id="3" name="Content Placeholder 2">
            <a:extLst>
              <a:ext uri="{FF2B5EF4-FFF2-40B4-BE49-F238E27FC236}">
                <a16:creationId xmlns:a16="http://schemas.microsoft.com/office/drawing/2014/main" id="{72E9CC24-B343-4CD8-ABCC-D85CF9E01032}"/>
              </a:ext>
            </a:extLst>
          </p:cNvPr>
          <p:cNvSpPr>
            <a:spLocks noGrp="1"/>
          </p:cNvSpPr>
          <p:nvPr>
            <p:ph idx="1"/>
          </p:nvPr>
        </p:nvSpPr>
        <p:spPr/>
        <p:txBody>
          <a:bodyPr/>
          <a:lstStyle/>
          <a:p>
            <a:r>
              <a:rPr lang="en-US" dirty="0"/>
              <a:t>Time</a:t>
            </a:r>
          </a:p>
          <a:p>
            <a:r>
              <a:rPr lang="en-US" dirty="0"/>
              <a:t>Space</a:t>
            </a:r>
          </a:p>
          <a:p>
            <a:r>
              <a:rPr lang="en-US" dirty="0"/>
              <a:t>Causality</a:t>
            </a:r>
          </a:p>
          <a:p>
            <a:r>
              <a:rPr lang="en-US" dirty="0"/>
              <a:t>Physical interaction</a:t>
            </a:r>
          </a:p>
          <a:p>
            <a:r>
              <a:rPr lang="en-US" dirty="0"/>
              <a:t>Theory of mind</a:t>
            </a:r>
          </a:p>
          <a:p>
            <a:r>
              <a:rPr lang="en-US" dirty="0"/>
              <a:t>Human interactions</a:t>
            </a:r>
          </a:p>
          <a:p>
            <a:pPr marL="0" indent="0">
              <a:buNone/>
            </a:pPr>
            <a:r>
              <a:rPr lang="en-US" dirty="0"/>
              <a:t>etc. </a:t>
            </a:r>
          </a:p>
        </p:txBody>
      </p:sp>
    </p:spTree>
    <p:extLst>
      <p:ext uri="{BB962C8B-B14F-4D97-AF65-F5344CB8AC3E}">
        <p14:creationId xmlns:p14="http://schemas.microsoft.com/office/powerpoint/2010/main" val="468023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61B2C-43FD-4C52-8310-5ED788D07A5C}"/>
              </a:ext>
            </a:extLst>
          </p:cNvPr>
          <p:cNvSpPr>
            <a:spLocks noGrp="1"/>
          </p:cNvSpPr>
          <p:nvPr>
            <p:ph type="title"/>
          </p:nvPr>
        </p:nvSpPr>
        <p:spPr/>
        <p:txBody>
          <a:bodyPr/>
          <a:lstStyle/>
          <a:p>
            <a:r>
              <a:rPr lang="en-US" dirty="0"/>
              <a:t>Why is common sense important?</a:t>
            </a:r>
          </a:p>
        </p:txBody>
      </p:sp>
      <p:sp>
        <p:nvSpPr>
          <p:cNvPr id="3" name="Content Placeholder 2">
            <a:extLst>
              <a:ext uri="{FF2B5EF4-FFF2-40B4-BE49-F238E27FC236}">
                <a16:creationId xmlns:a16="http://schemas.microsoft.com/office/drawing/2014/main" id="{9CDF7222-3E06-4E3F-9CAD-532DDF52CED6}"/>
              </a:ext>
            </a:extLst>
          </p:cNvPr>
          <p:cNvSpPr>
            <a:spLocks noGrp="1"/>
          </p:cNvSpPr>
          <p:nvPr>
            <p:ph idx="1"/>
          </p:nvPr>
        </p:nvSpPr>
        <p:spPr/>
        <p:txBody>
          <a:bodyPr/>
          <a:lstStyle/>
          <a:p>
            <a:r>
              <a:rPr lang="en-US" sz="4000" dirty="0"/>
              <a:t>Vision</a:t>
            </a:r>
          </a:p>
          <a:p>
            <a:r>
              <a:rPr lang="en-US" sz="4000" dirty="0"/>
              <a:t>Language</a:t>
            </a:r>
          </a:p>
          <a:p>
            <a:r>
              <a:rPr lang="en-US" sz="4000" dirty="0"/>
              <a:t>Robotics</a:t>
            </a:r>
          </a:p>
          <a:p>
            <a:r>
              <a:rPr lang="en-US" sz="4000" dirty="0"/>
              <a:t>Science</a:t>
            </a:r>
          </a:p>
          <a:p>
            <a:r>
              <a:rPr lang="en-US" sz="4000" dirty="0"/>
              <a:t>Computer interface</a:t>
            </a:r>
          </a:p>
          <a:p>
            <a:endParaRPr lang="en-US" dirty="0"/>
          </a:p>
        </p:txBody>
      </p:sp>
    </p:spTree>
    <p:extLst>
      <p:ext uri="{BB962C8B-B14F-4D97-AF65-F5344CB8AC3E}">
        <p14:creationId xmlns:p14="http://schemas.microsoft.com/office/powerpoint/2010/main" val="4090616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AEBF8-6174-44AC-ACF9-7D29E9372AC4}"/>
              </a:ext>
            </a:extLst>
          </p:cNvPr>
          <p:cNvSpPr>
            <a:spLocks noGrp="1"/>
          </p:cNvSpPr>
          <p:nvPr>
            <p:ph type="title"/>
          </p:nvPr>
        </p:nvSpPr>
        <p:spPr/>
        <p:txBody>
          <a:bodyPr>
            <a:normAutofit fontScale="90000"/>
          </a:bodyPr>
          <a:lstStyle/>
          <a:p>
            <a:r>
              <a:rPr lang="en-US" dirty="0"/>
              <a:t>Lessons from the human mind:</a:t>
            </a:r>
            <a:br>
              <a:rPr lang="en-US" dirty="0"/>
            </a:br>
            <a:r>
              <a:rPr lang="en-US" dirty="0"/>
              <a:t>Cognitive psychology, linguistics, epistemology</a:t>
            </a:r>
          </a:p>
        </p:txBody>
      </p:sp>
      <p:sp>
        <p:nvSpPr>
          <p:cNvPr id="3" name="Content Placeholder 2">
            <a:extLst>
              <a:ext uri="{FF2B5EF4-FFF2-40B4-BE49-F238E27FC236}">
                <a16:creationId xmlns:a16="http://schemas.microsoft.com/office/drawing/2014/main" id="{5D9F84FD-4BB8-4D25-B815-FE2235BF044B}"/>
              </a:ext>
            </a:extLst>
          </p:cNvPr>
          <p:cNvSpPr>
            <a:spLocks noGrp="1"/>
          </p:cNvSpPr>
          <p:nvPr>
            <p:ph idx="1"/>
          </p:nvPr>
        </p:nvSpPr>
        <p:spPr/>
        <p:txBody>
          <a:bodyPr/>
          <a:lstStyle/>
          <a:p>
            <a:r>
              <a:rPr lang="en-US" dirty="0"/>
              <a:t>No silver bullets</a:t>
            </a:r>
          </a:p>
          <a:p>
            <a:r>
              <a:rPr lang="en-US" dirty="0"/>
              <a:t>Symbolic, compositional representations</a:t>
            </a:r>
          </a:p>
          <a:p>
            <a:r>
              <a:rPr lang="en-US" dirty="0"/>
              <a:t>Abstraction</a:t>
            </a:r>
          </a:p>
          <a:p>
            <a:r>
              <a:rPr lang="en-US" dirty="0"/>
              <a:t>Innate knowledge</a:t>
            </a:r>
          </a:p>
          <a:p>
            <a:r>
              <a:rPr lang="en-US" dirty="0"/>
              <a:t>Understanding = building a cognitive model</a:t>
            </a:r>
          </a:p>
          <a:p>
            <a:r>
              <a:rPr lang="en-US" dirty="0"/>
              <a:t>Tracking individuals</a:t>
            </a:r>
          </a:p>
          <a:p>
            <a:endParaRPr lang="en-US" dirty="0"/>
          </a:p>
          <a:p>
            <a:endParaRPr lang="en-US" dirty="0"/>
          </a:p>
        </p:txBody>
      </p:sp>
    </p:spTree>
    <p:extLst>
      <p:ext uri="{BB962C8B-B14F-4D97-AF65-F5344CB8AC3E}">
        <p14:creationId xmlns:p14="http://schemas.microsoft.com/office/powerpoint/2010/main" val="1293963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3B5E9-BC84-4CC6-AD96-D01F60F0D0D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27BE52A-4FC4-4B6B-8A45-E58A92A884DA}"/>
              </a:ext>
            </a:extLst>
          </p:cNvPr>
          <p:cNvSpPr>
            <a:spLocks noGrp="1"/>
          </p:cNvSpPr>
          <p:nvPr>
            <p:ph idx="1"/>
          </p:nvPr>
        </p:nvSpPr>
        <p:spPr/>
        <p:txBody>
          <a:bodyPr>
            <a:normAutofit/>
          </a:bodyPr>
          <a:lstStyle/>
          <a:p>
            <a:pPr marL="0" indent="0">
              <a:buNone/>
            </a:pPr>
            <a:endParaRPr lang="en-US" sz="6000" dirty="0"/>
          </a:p>
          <a:p>
            <a:pPr marL="0" indent="0" algn="ctr">
              <a:buNone/>
            </a:pPr>
            <a:r>
              <a:rPr lang="en-US" sz="6000" dirty="0"/>
              <a:t>Thank you!</a:t>
            </a:r>
          </a:p>
        </p:txBody>
      </p:sp>
    </p:spTree>
    <p:extLst>
      <p:ext uri="{BB962C8B-B14F-4D97-AF65-F5344CB8AC3E}">
        <p14:creationId xmlns:p14="http://schemas.microsoft.com/office/powerpoint/2010/main" val="1727771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8E5AD-FF5D-4370-A8ED-32F496916707}"/>
              </a:ext>
            </a:extLst>
          </p:cNvPr>
          <p:cNvSpPr>
            <a:spLocks noGrp="1"/>
          </p:cNvSpPr>
          <p:nvPr>
            <p:ph type="title"/>
          </p:nvPr>
        </p:nvSpPr>
        <p:spPr/>
        <p:txBody>
          <a:bodyPr/>
          <a:lstStyle/>
          <a:p>
            <a:pPr algn="ctr"/>
            <a:r>
              <a:rPr lang="en-US" dirty="0"/>
              <a:t>Artificial Intelligence So Far</a:t>
            </a:r>
          </a:p>
        </p:txBody>
      </p:sp>
      <p:sp>
        <p:nvSpPr>
          <p:cNvPr id="3" name="Content Placeholder 2">
            <a:extLst>
              <a:ext uri="{FF2B5EF4-FFF2-40B4-BE49-F238E27FC236}">
                <a16:creationId xmlns:a16="http://schemas.microsoft.com/office/drawing/2014/main" id="{1B98F193-A24E-4FA8-A749-235B252DB563}"/>
              </a:ext>
            </a:extLst>
          </p:cNvPr>
          <p:cNvSpPr>
            <a:spLocks noGrp="1"/>
          </p:cNvSpPr>
          <p:nvPr>
            <p:ph idx="1"/>
          </p:nvPr>
        </p:nvSpPr>
        <p:spPr/>
        <p:txBody>
          <a:bodyPr/>
          <a:lstStyle/>
          <a:p>
            <a:r>
              <a:rPr lang="en-US" dirty="0"/>
              <a:t>Marquee successes: Backgammon, chess, Jeopardy, Go.</a:t>
            </a:r>
          </a:p>
          <a:p>
            <a:pPr marL="0" indent="0">
              <a:buNone/>
            </a:pPr>
            <a:endParaRPr lang="en-US" dirty="0"/>
          </a:p>
          <a:p>
            <a:r>
              <a:rPr lang="en-US" dirty="0"/>
              <a:t>Important successes: Optical character recognition, hand-written digits, speech transcription, web search, machine translation, image tagging.</a:t>
            </a:r>
          </a:p>
          <a:p>
            <a:pPr marL="0" indent="0">
              <a:buNone/>
            </a:pPr>
            <a:endParaRPr lang="en-US" dirty="0"/>
          </a:p>
          <a:p>
            <a:r>
              <a:rPr lang="en-US" dirty="0"/>
              <a:t>Disappointments (thus far): Self-driving cars. Useful chatbots. “Cognitive computing” (i.e. Watson for medical information).</a:t>
            </a:r>
          </a:p>
        </p:txBody>
      </p:sp>
    </p:spTree>
    <p:extLst>
      <p:ext uri="{BB962C8B-B14F-4D97-AF65-F5344CB8AC3E}">
        <p14:creationId xmlns:p14="http://schemas.microsoft.com/office/powerpoint/2010/main" val="3068482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54503-15C0-4ACE-A00D-4C238A1F2544}"/>
              </a:ext>
            </a:extLst>
          </p:cNvPr>
          <p:cNvSpPr>
            <a:spLocks noGrp="1"/>
          </p:cNvSpPr>
          <p:nvPr>
            <p:ph type="title"/>
          </p:nvPr>
        </p:nvSpPr>
        <p:spPr/>
        <p:txBody>
          <a:bodyPr/>
          <a:lstStyle/>
          <a:p>
            <a:pPr algn="ctr"/>
            <a:r>
              <a:rPr lang="en-US" dirty="0"/>
              <a:t>Hype</a:t>
            </a:r>
          </a:p>
        </p:txBody>
      </p:sp>
      <p:pic>
        <p:nvPicPr>
          <p:cNvPr id="5" name="Content Placeholder 4">
            <a:extLst>
              <a:ext uri="{FF2B5EF4-FFF2-40B4-BE49-F238E27FC236}">
                <a16:creationId xmlns:a16="http://schemas.microsoft.com/office/drawing/2014/main" id="{C9445EF8-8777-4DF5-AC26-C531512A798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4290" r="29365"/>
          <a:stretch/>
        </p:blipFill>
        <p:spPr>
          <a:xfrm>
            <a:off x="2321110" y="1295509"/>
            <a:ext cx="7549780" cy="5197366"/>
          </a:xfrm>
        </p:spPr>
      </p:pic>
    </p:spTree>
    <p:extLst>
      <p:ext uri="{BB962C8B-B14F-4D97-AF65-F5344CB8AC3E}">
        <p14:creationId xmlns:p14="http://schemas.microsoft.com/office/powerpoint/2010/main" val="2100784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99D42-1720-4322-AB21-AD2016CEEC05}"/>
              </a:ext>
            </a:extLst>
          </p:cNvPr>
          <p:cNvSpPr>
            <a:spLocks noGrp="1"/>
          </p:cNvSpPr>
          <p:nvPr>
            <p:ph type="title"/>
          </p:nvPr>
        </p:nvSpPr>
        <p:spPr/>
        <p:txBody>
          <a:bodyPr/>
          <a:lstStyle/>
          <a:p>
            <a:pPr algn="ctr"/>
            <a:r>
              <a:rPr lang="en-US" dirty="0"/>
              <a:t>Reality</a:t>
            </a:r>
          </a:p>
        </p:txBody>
      </p:sp>
      <p:sp>
        <p:nvSpPr>
          <p:cNvPr id="3" name="Content Placeholder 2">
            <a:extLst>
              <a:ext uri="{FF2B5EF4-FFF2-40B4-BE49-F238E27FC236}">
                <a16:creationId xmlns:a16="http://schemas.microsoft.com/office/drawing/2014/main" id="{01E66A43-3D95-4A52-BD38-E94205B7C75E}"/>
              </a:ext>
            </a:extLst>
          </p:cNvPr>
          <p:cNvSpPr>
            <a:spLocks noGrp="1"/>
          </p:cNvSpPr>
          <p:nvPr>
            <p:ph idx="1"/>
          </p:nvPr>
        </p:nvSpPr>
        <p:spPr/>
        <p:txBody>
          <a:bodyPr/>
          <a:lstStyle/>
          <a:p>
            <a:pPr marL="0" indent="0">
              <a:buNone/>
            </a:pPr>
            <a:r>
              <a:rPr lang="en-US" dirty="0"/>
              <a:t>Reads a text  and a question whose answer is given in some phrase in the text and finds the phrase.</a:t>
            </a:r>
          </a:p>
          <a:p>
            <a:pPr marL="0" indent="0">
              <a:buNone/>
            </a:pPr>
            <a:r>
              <a:rPr lang="en-US" dirty="0"/>
              <a:t>E.g. </a:t>
            </a:r>
          </a:p>
          <a:p>
            <a:pPr marL="457200" lvl="1" indent="0">
              <a:buNone/>
            </a:pPr>
            <a:r>
              <a:rPr lang="en-US" dirty="0"/>
              <a:t>Chloe and Alexander went for a walk. They both saw a dog and a tree. Alexander also saw a cat and pointed it out to Chloe. She went to pet the cat.</a:t>
            </a:r>
          </a:p>
          <a:p>
            <a:pPr marL="457200" lvl="1" indent="0">
              <a:buNone/>
            </a:pPr>
            <a:endParaRPr lang="en-US" dirty="0"/>
          </a:p>
          <a:p>
            <a:pPr marL="457200" lvl="1" indent="0">
              <a:buNone/>
            </a:pPr>
            <a:r>
              <a:rPr lang="en-US" dirty="0"/>
              <a:t>Q: Who went for a walk?      A: Chloe and Alexander.</a:t>
            </a:r>
          </a:p>
          <a:p>
            <a:pPr marL="457200" lvl="1" indent="0">
              <a:buNone/>
            </a:pPr>
            <a:r>
              <a:rPr lang="en-US" dirty="0"/>
              <a:t>But not</a:t>
            </a:r>
          </a:p>
          <a:p>
            <a:pPr marL="457200" lvl="1" indent="0">
              <a:buNone/>
            </a:pPr>
            <a:r>
              <a:rPr lang="en-US" dirty="0"/>
              <a:t>Q: What did Alexander see.  A: A dog, a tree, and a cat (Not consecutive).</a:t>
            </a:r>
          </a:p>
          <a:p>
            <a:pPr marL="457200" lvl="1" indent="0">
              <a:buNone/>
            </a:pPr>
            <a:r>
              <a:rPr lang="en-US" dirty="0"/>
              <a:t>Q: Was Chloe frightened by the cat?  A. No.  (Inferred)</a:t>
            </a:r>
          </a:p>
        </p:txBody>
      </p:sp>
    </p:spTree>
    <p:extLst>
      <p:ext uri="{BB962C8B-B14F-4D97-AF65-F5344CB8AC3E}">
        <p14:creationId xmlns:p14="http://schemas.microsoft.com/office/powerpoint/2010/main" val="3375787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37C02-6B78-4224-88E7-DBF30D9D7A9B}"/>
              </a:ext>
            </a:extLst>
          </p:cNvPr>
          <p:cNvSpPr>
            <a:spLocks noGrp="1"/>
          </p:cNvSpPr>
          <p:nvPr>
            <p:ph type="title"/>
          </p:nvPr>
        </p:nvSpPr>
        <p:spPr/>
        <p:txBody>
          <a:bodyPr/>
          <a:lstStyle/>
          <a:p>
            <a:pPr algn="ctr"/>
            <a:r>
              <a:rPr lang="en-US" b="1" dirty="0"/>
              <a:t>Dangers of trusting AI</a:t>
            </a:r>
            <a:br>
              <a:rPr lang="en-US" dirty="0"/>
            </a:br>
            <a:r>
              <a:rPr lang="en-US" b="1" dirty="0"/>
              <a:t>Unwarranted confidence</a:t>
            </a:r>
          </a:p>
        </p:txBody>
      </p:sp>
      <p:sp>
        <p:nvSpPr>
          <p:cNvPr id="3" name="Content Placeholder 2">
            <a:extLst>
              <a:ext uri="{FF2B5EF4-FFF2-40B4-BE49-F238E27FC236}">
                <a16:creationId xmlns:a16="http://schemas.microsoft.com/office/drawing/2014/main" id="{B9B32BC4-3F26-485B-AC64-6F59E1FDC816}"/>
              </a:ext>
            </a:extLst>
          </p:cNvPr>
          <p:cNvSpPr>
            <a:spLocks noGrp="1"/>
          </p:cNvSpPr>
          <p:nvPr>
            <p:ph idx="1"/>
          </p:nvPr>
        </p:nvSpPr>
        <p:spPr/>
        <p:txBody>
          <a:bodyPr>
            <a:normAutofit lnSpcReduction="10000"/>
          </a:bodyPr>
          <a:lstStyle/>
          <a:p>
            <a:pPr marL="0" indent="0">
              <a:buNone/>
            </a:pPr>
            <a:r>
              <a:rPr lang="en-US" dirty="0"/>
              <a:t>“A lot can go wrong when we put blind trust in big data.” </a:t>
            </a:r>
          </a:p>
          <a:p>
            <a:pPr marL="0" indent="0">
              <a:buNone/>
            </a:pPr>
            <a:r>
              <a:rPr lang="en-US" dirty="0"/>
              <a:t>--- Cathy O’Neil</a:t>
            </a:r>
          </a:p>
          <a:p>
            <a:pPr marL="0" indent="0">
              <a:buNone/>
            </a:pPr>
            <a:br>
              <a:rPr lang="en-US" dirty="0"/>
            </a:br>
            <a:r>
              <a:rPr lang="en-US" dirty="0"/>
              <a:t>Tesla crashes because drivers trusted Autopilot.     </a:t>
            </a:r>
            <a:br>
              <a:rPr lang="en-US" dirty="0"/>
            </a:br>
            <a:endParaRPr lang="en-US" dirty="0"/>
          </a:p>
          <a:p>
            <a:pPr marL="0" indent="0">
              <a:buNone/>
            </a:pPr>
            <a:r>
              <a:rPr lang="en-US" dirty="0"/>
              <a:t>Police relied on Google Translate.</a:t>
            </a:r>
            <a:br>
              <a:rPr lang="en-US" dirty="0"/>
            </a:br>
            <a:endParaRPr lang="en-US" dirty="0"/>
          </a:p>
          <a:p>
            <a:pPr marL="0" indent="0">
              <a:buNone/>
            </a:pPr>
            <a:r>
              <a:rPr lang="en-US" dirty="0"/>
              <a:t>Trusting to AutoCorrect.</a:t>
            </a:r>
            <a:br>
              <a:rPr lang="en-US" dirty="0"/>
            </a:br>
            <a:endParaRPr lang="en-US" dirty="0"/>
          </a:p>
          <a:p>
            <a:pPr marL="0" indent="0">
              <a:buNone/>
            </a:pPr>
            <a:r>
              <a:rPr lang="en-US" dirty="0"/>
              <a:t>Trusting to iPhone app that reads email and makes appointments.</a:t>
            </a:r>
          </a:p>
        </p:txBody>
      </p:sp>
    </p:spTree>
    <p:extLst>
      <p:ext uri="{BB962C8B-B14F-4D97-AF65-F5344CB8AC3E}">
        <p14:creationId xmlns:p14="http://schemas.microsoft.com/office/powerpoint/2010/main" val="2526578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EA0BE-51BF-434E-8351-1385E1D7C755}"/>
              </a:ext>
            </a:extLst>
          </p:cNvPr>
          <p:cNvSpPr>
            <a:spLocks noGrp="1"/>
          </p:cNvSpPr>
          <p:nvPr>
            <p:ph type="title"/>
          </p:nvPr>
        </p:nvSpPr>
        <p:spPr/>
        <p:txBody>
          <a:bodyPr/>
          <a:lstStyle/>
          <a:p>
            <a:pPr algn="ctr"/>
            <a:r>
              <a:rPr lang="en-US" b="1" dirty="0"/>
              <a:t>Systems do not generalize past training set</a:t>
            </a:r>
          </a:p>
        </p:txBody>
      </p:sp>
      <p:sp>
        <p:nvSpPr>
          <p:cNvPr id="3" name="Content Placeholder 2">
            <a:extLst>
              <a:ext uri="{FF2B5EF4-FFF2-40B4-BE49-F238E27FC236}">
                <a16:creationId xmlns:a16="http://schemas.microsoft.com/office/drawing/2014/main" id="{354DC4FB-0F0C-4473-920B-4FCA7FE4D9B6}"/>
              </a:ext>
            </a:extLst>
          </p:cNvPr>
          <p:cNvSpPr>
            <a:spLocks noGrp="1"/>
          </p:cNvSpPr>
          <p:nvPr>
            <p:ph idx="1"/>
          </p:nvPr>
        </p:nvSpPr>
        <p:spPr/>
        <p:txBody>
          <a:bodyPr/>
          <a:lstStyle/>
          <a:p>
            <a:pPr marL="0" indent="0">
              <a:buNone/>
            </a:pPr>
            <a:endParaRPr lang="en-US" dirty="0"/>
          </a:p>
          <a:p>
            <a:pPr marL="0" indent="0">
              <a:buNone/>
            </a:pPr>
            <a:r>
              <a:rPr lang="en-US" dirty="0"/>
              <a:t>Print reading systems trained with black on white do not work with white on black.</a:t>
            </a:r>
          </a:p>
          <a:p>
            <a:pPr marL="0" indent="0">
              <a:buNone/>
            </a:pPr>
            <a:endParaRPr lang="en-US" dirty="0"/>
          </a:p>
          <a:p>
            <a:pPr marL="0" lvl="0" indent="0">
              <a:buNone/>
            </a:pPr>
            <a:r>
              <a:rPr lang="en-US" dirty="0">
                <a:solidFill>
                  <a:prstClr val="black"/>
                </a:solidFill>
              </a:rPr>
              <a:t>Self-driving cars trained in one city can be unreliable when used in another.</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514959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BEA3A-C39A-427F-94D5-B35CF9F75F9D}"/>
              </a:ext>
            </a:extLst>
          </p:cNvPr>
          <p:cNvSpPr>
            <a:spLocks noGrp="1"/>
          </p:cNvSpPr>
          <p:nvPr>
            <p:ph type="title"/>
          </p:nvPr>
        </p:nvSpPr>
        <p:spPr/>
        <p:txBody>
          <a:bodyPr/>
          <a:lstStyle/>
          <a:p>
            <a:pPr algn="ctr"/>
            <a:r>
              <a:rPr lang="en-US" dirty="0"/>
              <a:t>AI programs reinforce societal biases</a:t>
            </a:r>
          </a:p>
        </p:txBody>
      </p:sp>
      <p:sp>
        <p:nvSpPr>
          <p:cNvPr id="3" name="Content Placeholder 2">
            <a:extLst>
              <a:ext uri="{FF2B5EF4-FFF2-40B4-BE49-F238E27FC236}">
                <a16:creationId xmlns:a16="http://schemas.microsoft.com/office/drawing/2014/main" id="{72AF1F1F-7D42-4692-9CF0-87A41C0EA327}"/>
              </a:ext>
            </a:extLst>
          </p:cNvPr>
          <p:cNvSpPr>
            <a:spLocks noGrp="1"/>
          </p:cNvSpPr>
          <p:nvPr>
            <p:ph sz="half" idx="1"/>
          </p:nvPr>
        </p:nvSpPr>
        <p:spPr>
          <a:xfrm>
            <a:off x="609600" y="1600201"/>
            <a:ext cx="4343400" cy="4525963"/>
          </a:xfrm>
        </p:spPr>
        <p:txBody>
          <a:bodyPr/>
          <a:lstStyle/>
          <a:p>
            <a:pPr marL="0" indent="0">
              <a:buNone/>
            </a:pPr>
            <a:r>
              <a:rPr lang="en-US" dirty="0"/>
              <a:t>A policing program sends police to neighborhoods where many arrests have been made in the past.</a:t>
            </a:r>
          </a:p>
          <a:p>
            <a:pPr marL="0" indent="0">
              <a:buNone/>
            </a:pPr>
            <a:r>
              <a:rPr lang="en-US" dirty="0"/>
              <a:t>A child services program takes children away from poor parents.</a:t>
            </a:r>
          </a:p>
          <a:p>
            <a:pPr marL="0" indent="0">
              <a:buNone/>
            </a:pPr>
            <a:endParaRPr lang="en-US" dirty="0"/>
          </a:p>
        </p:txBody>
      </p:sp>
      <p:pic>
        <p:nvPicPr>
          <p:cNvPr id="8" name="Content Placeholder 7" descr="Diagram&#10;&#10;Description automatically generated">
            <a:extLst>
              <a:ext uri="{FF2B5EF4-FFF2-40B4-BE49-F238E27FC236}">
                <a16:creationId xmlns:a16="http://schemas.microsoft.com/office/drawing/2014/main" id="{6682DE4E-6C30-416C-BFFF-D4156A23FDE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95800" y="1307345"/>
            <a:ext cx="3581400" cy="5524012"/>
          </a:xfrm>
        </p:spPr>
      </p:pic>
      <p:pic>
        <p:nvPicPr>
          <p:cNvPr id="10" name="Picture 9" descr="Text&#10;&#10;Description automatically generated with low confidence">
            <a:extLst>
              <a:ext uri="{FF2B5EF4-FFF2-40B4-BE49-F238E27FC236}">
                <a16:creationId xmlns:a16="http://schemas.microsoft.com/office/drawing/2014/main" id="{D0233FD3-6F0A-476E-A71E-E58EAAD6C9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3035" y="1501775"/>
            <a:ext cx="3440776" cy="5279554"/>
          </a:xfrm>
          <a:prstGeom prst="rect">
            <a:avLst/>
          </a:prstGeom>
        </p:spPr>
      </p:pic>
    </p:spTree>
    <p:extLst>
      <p:ext uri="{BB962C8B-B14F-4D97-AF65-F5344CB8AC3E}">
        <p14:creationId xmlns:p14="http://schemas.microsoft.com/office/powerpoint/2010/main" val="3011216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93558-9097-4CFF-B169-A424B4039A66}"/>
              </a:ext>
            </a:extLst>
          </p:cNvPr>
          <p:cNvSpPr>
            <a:spLocks noGrp="1"/>
          </p:cNvSpPr>
          <p:nvPr>
            <p:ph type="title"/>
          </p:nvPr>
        </p:nvSpPr>
        <p:spPr/>
        <p:txBody>
          <a:bodyPr/>
          <a:lstStyle/>
          <a:p>
            <a:pPr algn="ctr"/>
            <a:r>
              <a:rPr lang="en-US" dirty="0"/>
              <a:t>More issues</a:t>
            </a:r>
          </a:p>
        </p:txBody>
      </p:sp>
      <p:sp>
        <p:nvSpPr>
          <p:cNvPr id="3" name="Content Placeholder 2">
            <a:extLst>
              <a:ext uri="{FF2B5EF4-FFF2-40B4-BE49-F238E27FC236}">
                <a16:creationId xmlns:a16="http://schemas.microsoft.com/office/drawing/2014/main" id="{B3449068-3366-4DCC-A347-D6405F946B41}"/>
              </a:ext>
            </a:extLst>
          </p:cNvPr>
          <p:cNvSpPr>
            <a:spLocks noGrp="1"/>
          </p:cNvSpPr>
          <p:nvPr>
            <p:ph idx="1"/>
          </p:nvPr>
        </p:nvSpPr>
        <p:spPr/>
        <p:txBody>
          <a:bodyPr/>
          <a:lstStyle/>
          <a:p>
            <a:r>
              <a:rPr lang="en-US" dirty="0"/>
              <a:t>AI systems feed on their own output, creating echo chambers.</a:t>
            </a:r>
          </a:p>
          <a:p>
            <a:r>
              <a:rPr lang="en-US" dirty="0"/>
              <a:t>AI systems can be gamed. E.g. automated essay grading that rewards long sentences and fancy words.</a:t>
            </a:r>
          </a:p>
          <a:p>
            <a:r>
              <a:rPr lang="en-US" dirty="0"/>
              <a:t>AI systems are given the wrong goals.</a:t>
            </a:r>
          </a:p>
        </p:txBody>
      </p:sp>
    </p:spTree>
    <p:extLst>
      <p:ext uri="{BB962C8B-B14F-4D97-AF65-F5344CB8AC3E}">
        <p14:creationId xmlns:p14="http://schemas.microsoft.com/office/powerpoint/2010/main" val="2763951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357A7-BC01-4F66-B430-4C8B56B730F6}"/>
              </a:ext>
            </a:extLst>
          </p:cNvPr>
          <p:cNvSpPr>
            <a:spLocks noGrp="1"/>
          </p:cNvSpPr>
          <p:nvPr>
            <p:ph type="title"/>
          </p:nvPr>
        </p:nvSpPr>
        <p:spPr/>
        <p:txBody>
          <a:bodyPr/>
          <a:lstStyle/>
          <a:p>
            <a:pPr algn="ctr"/>
            <a:r>
              <a:rPr lang="en-US" dirty="0"/>
              <a:t>Bad Actors misuse AI</a:t>
            </a:r>
          </a:p>
        </p:txBody>
      </p:sp>
      <p:sp>
        <p:nvSpPr>
          <p:cNvPr id="3" name="Content Placeholder 2">
            <a:extLst>
              <a:ext uri="{FF2B5EF4-FFF2-40B4-BE49-F238E27FC236}">
                <a16:creationId xmlns:a16="http://schemas.microsoft.com/office/drawing/2014/main" id="{9A9CE114-6724-4560-ADFA-9FDBB024988E}"/>
              </a:ext>
            </a:extLst>
          </p:cNvPr>
          <p:cNvSpPr>
            <a:spLocks noGrp="1"/>
          </p:cNvSpPr>
          <p:nvPr>
            <p:ph idx="1"/>
          </p:nvPr>
        </p:nvSpPr>
        <p:spPr/>
        <p:txBody>
          <a:bodyPr/>
          <a:lstStyle/>
          <a:p>
            <a:pPr marL="0" indent="0">
              <a:buNone/>
            </a:pPr>
            <a:r>
              <a:rPr lang="en-US" dirty="0"/>
              <a:t>Criminals</a:t>
            </a:r>
          </a:p>
          <a:p>
            <a:r>
              <a:rPr lang="en-US" dirty="0"/>
              <a:t>Cybercrime</a:t>
            </a:r>
          </a:p>
          <a:p>
            <a:r>
              <a:rPr lang="en-US" dirty="0"/>
              <a:t>Cyberterrorism</a:t>
            </a:r>
          </a:p>
          <a:p>
            <a:r>
              <a:rPr lang="en-US" dirty="0"/>
              <a:t>Fake news, deep fakes</a:t>
            </a:r>
            <a:br>
              <a:rPr lang="en-US" dirty="0"/>
            </a:br>
            <a:endParaRPr lang="en-US" dirty="0"/>
          </a:p>
          <a:p>
            <a:pPr marL="0" indent="0">
              <a:buNone/>
            </a:pPr>
            <a:r>
              <a:rPr lang="en-US" dirty="0"/>
              <a:t>Governments</a:t>
            </a:r>
          </a:p>
          <a:p>
            <a:r>
              <a:rPr lang="en-US" dirty="0"/>
              <a:t>Surveillance</a:t>
            </a:r>
          </a:p>
          <a:p>
            <a:r>
              <a:rPr lang="en-US" dirty="0"/>
              <a:t>Smart weapons</a:t>
            </a:r>
          </a:p>
        </p:txBody>
      </p:sp>
    </p:spTree>
    <p:extLst>
      <p:ext uri="{BB962C8B-B14F-4D97-AF65-F5344CB8AC3E}">
        <p14:creationId xmlns:p14="http://schemas.microsoft.com/office/powerpoint/2010/main" val="20728716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1160</TotalTime>
  <Words>703</Words>
  <Application>Microsoft Office PowerPoint</Application>
  <PresentationFormat>Widescreen</PresentationFormat>
  <Paragraphs>100</Paragraphs>
  <Slides>18</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Arial</vt:lpstr>
      <vt:lpstr>Calibri</vt:lpstr>
      <vt:lpstr>Calibri Light</vt:lpstr>
      <vt:lpstr>Office Theme</vt:lpstr>
      <vt:lpstr>1_Office Theme</vt:lpstr>
      <vt:lpstr>Building AI We Can Trust</vt:lpstr>
      <vt:lpstr>Artificial Intelligence So Far</vt:lpstr>
      <vt:lpstr>Hype</vt:lpstr>
      <vt:lpstr>Reality</vt:lpstr>
      <vt:lpstr>Dangers of trusting AI Unwarranted confidence</vt:lpstr>
      <vt:lpstr>Systems do not generalize past training set</vt:lpstr>
      <vt:lpstr>AI programs reinforce societal biases</vt:lpstr>
      <vt:lpstr>More issues</vt:lpstr>
      <vt:lpstr>Bad Actors misuse AI</vt:lpstr>
      <vt:lpstr>Deep learning: the dominant approach to AI: One slide explanation</vt:lpstr>
      <vt:lpstr>Problems with Deep Learning</vt:lpstr>
      <vt:lpstr>The road to AI we can trust</vt:lpstr>
      <vt:lpstr>Common Sense  The great gap in current AI</vt:lpstr>
      <vt:lpstr>What is common sense?</vt:lpstr>
      <vt:lpstr>Domains of common sense</vt:lpstr>
      <vt:lpstr>Why is common sense important?</vt:lpstr>
      <vt:lpstr>Lessons from the human mind: Cognitive psychology, linguistics, epistemology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AI We Can Trust</dc:title>
  <dc:creator>Ernest Davis</dc:creator>
  <cp:lastModifiedBy>Ernest Davis</cp:lastModifiedBy>
  <cp:revision>81</cp:revision>
  <dcterms:created xsi:type="dcterms:W3CDTF">2019-10-07T20:15:45Z</dcterms:created>
  <dcterms:modified xsi:type="dcterms:W3CDTF">2021-02-14T19:26:26Z</dcterms:modified>
</cp:coreProperties>
</file>