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58" r:id="rId5"/>
    <p:sldId id="259" r:id="rId6"/>
    <p:sldId id="260" r:id="rId7"/>
    <p:sldId id="261" r:id="rId8"/>
    <p:sldId id="276" r:id="rId9"/>
    <p:sldId id="264" r:id="rId10"/>
    <p:sldId id="267" r:id="rId11"/>
    <p:sldId id="270" r:id="rId12"/>
    <p:sldId id="266" r:id="rId13"/>
    <p:sldId id="265" r:id="rId14"/>
    <p:sldId id="268" r:id="rId15"/>
    <p:sldId id="269" r:id="rId16"/>
    <p:sldId id="277" r:id="rId17"/>
    <p:sldId id="271" r:id="rId18"/>
    <p:sldId id="299" r:id="rId19"/>
    <p:sldId id="272" r:id="rId20"/>
    <p:sldId id="273" r:id="rId21"/>
    <p:sldId id="274" r:id="rId22"/>
    <p:sldId id="275" r:id="rId23"/>
    <p:sldId id="283" r:id="rId24"/>
    <p:sldId id="284" r:id="rId25"/>
    <p:sldId id="278" r:id="rId26"/>
    <p:sldId id="279" r:id="rId27"/>
    <p:sldId id="280" r:id="rId28"/>
    <p:sldId id="281" r:id="rId29"/>
    <p:sldId id="285" r:id="rId30"/>
    <p:sldId id="286" r:id="rId31"/>
    <p:sldId id="287" r:id="rId32"/>
    <p:sldId id="292" r:id="rId33"/>
    <p:sldId id="293" r:id="rId34"/>
    <p:sldId id="288" r:id="rId35"/>
    <p:sldId id="290" r:id="rId36"/>
    <p:sldId id="289" r:id="rId37"/>
    <p:sldId id="291" r:id="rId38"/>
    <p:sldId id="294" r:id="rId39"/>
    <p:sldId id="295" r:id="rId40"/>
    <p:sldId id="296" r:id="rId41"/>
    <p:sldId id="297" r:id="rId42"/>
    <p:sldId id="298" r:id="rId43"/>
    <p:sldId id="30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58" d="100"/>
          <a:sy n="58" d="100"/>
        </p:scale>
        <p:origin x="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922C-EEDE-4948-B2A3-1CE8D7C97F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509F10-19E6-4235-A70A-2C49A0D3E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5DFAE8-9B75-49A5-BDD8-35D1616F7427}"/>
              </a:ext>
            </a:extLst>
          </p:cNvPr>
          <p:cNvSpPr>
            <a:spLocks noGrp="1"/>
          </p:cNvSpPr>
          <p:nvPr>
            <p:ph type="dt" sz="half" idx="10"/>
          </p:nvPr>
        </p:nvSpPr>
        <p:spPr/>
        <p:txBody>
          <a:bodyPr/>
          <a:lstStyle/>
          <a:p>
            <a:fld id="{79524260-FEC1-4423-B2A3-FF3156159AAF}" type="datetimeFigureOut">
              <a:rPr lang="en-US" smtClean="0"/>
              <a:t>5/6/2020</a:t>
            </a:fld>
            <a:endParaRPr lang="en-US"/>
          </a:p>
        </p:txBody>
      </p:sp>
      <p:sp>
        <p:nvSpPr>
          <p:cNvPr id="5" name="Footer Placeholder 4">
            <a:extLst>
              <a:ext uri="{FF2B5EF4-FFF2-40B4-BE49-F238E27FC236}">
                <a16:creationId xmlns:a16="http://schemas.microsoft.com/office/drawing/2014/main" id="{FB70E97C-8E48-494E-AAE6-817933875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24516-B0A4-4061-9A03-9DE0C18F288B}"/>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262132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7B7C-DF7A-4EF6-BCE7-8F6C7316FB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216FC1-9AC1-4D68-920F-60AEF25680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D5982-AF68-42BC-930F-496E9944670D}"/>
              </a:ext>
            </a:extLst>
          </p:cNvPr>
          <p:cNvSpPr>
            <a:spLocks noGrp="1"/>
          </p:cNvSpPr>
          <p:nvPr>
            <p:ph type="dt" sz="half" idx="10"/>
          </p:nvPr>
        </p:nvSpPr>
        <p:spPr/>
        <p:txBody>
          <a:bodyPr/>
          <a:lstStyle/>
          <a:p>
            <a:fld id="{79524260-FEC1-4423-B2A3-FF3156159AAF}" type="datetimeFigureOut">
              <a:rPr lang="en-US" smtClean="0"/>
              <a:t>5/6/2020</a:t>
            </a:fld>
            <a:endParaRPr lang="en-US"/>
          </a:p>
        </p:txBody>
      </p:sp>
      <p:sp>
        <p:nvSpPr>
          <p:cNvPr id="5" name="Footer Placeholder 4">
            <a:extLst>
              <a:ext uri="{FF2B5EF4-FFF2-40B4-BE49-F238E27FC236}">
                <a16:creationId xmlns:a16="http://schemas.microsoft.com/office/drawing/2014/main" id="{A18C4F4B-A705-4AB6-B38D-68DA93CB0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C9418-8F89-433C-BFED-E68EA82F3AC7}"/>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40330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35A178-A31C-465F-A8F5-02BDCF53B7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DD936C-AC95-4552-A559-283DFFD6CB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98130-835A-4FEE-A36C-1B69F26288C6}"/>
              </a:ext>
            </a:extLst>
          </p:cNvPr>
          <p:cNvSpPr>
            <a:spLocks noGrp="1"/>
          </p:cNvSpPr>
          <p:nvPr>
            <p:ph type="dt" sz="half" idx="10"/>
          </p:nvPr>
        </p:nvSpPr>
        <p:spPr/>
        <p:txBody>
          <a:bodyPr/>
          <a:lstStyle/>
          <a:p>
            <a:fld id="{79524260-FEC1-4423-B2A3-FF3156159AAF}" type="datetimeFigureOut">
              <a:rPr lang="en-US" smtClean="0"/>
              <a:t>5/6/2020</a:t>
            </a:fld>
            <a:endParaRPr lang="en-US"/>
          </a:p>
        </p:txBody>
      </p:sp>
      <p:sp>
        <p:nvSpPr>
          <p:cNvPr id="5" name="Footer Placeholder 4">
            <a:extLst>
              <a:ext uri="{FF2B5EF4-FFF2-40B4-BE49-F238E27FC236}">
                <a16:creationId xmlns:a16="http://schemas.microsoft.com/office/drawing/2014/main" id="{86C661D7-2B4D-42F2-8E1C-E60D5F798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CB880-466D-4ED3-A3BD-B112C798E3B6}"/>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394303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D8BA-FF98-4230-914C-044AB2C35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B72BA-365E-4B0B-9E6D-57060F69C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CDE4E-3087-448B-8547-BC755BB082F9}"/>
              </a:ext>
            </a:extLst>
          </p:cNvPr>
          <p:cNvSpPr>
            <a:spLocks noGrp="1"/>
          </p:cNvSpPr>
          <p:nvPr>
            <p:ph type="dt" sz="half" idx="10"/>
          </p:nvPr>
        </p:nvSpPr>
        <p:spPr/>
        <p:txBody>
          <a:bodyPr/>
          <a:lstStyle/>
          <a:p>
            <a:fld id="{79524260-FEC1-4423-B2A3-FF3156159AAF}" type="datetimeFigureOut">
              <a:rPr lang="en-US" smtClean="0"/>
              <a:t>5/6/2020</a:t>
            </a:fld>
            <a:endParaRPr lang="en-US"/>
          </a:p>
        </p:txBody>
      </p:sp>
      <p:sp>
        <p:nvSpPr>
          <p:cNvPr id="5" name="Footer Placeholder 4">
            <a:extLst>
              <a:ext uri="{FF2B5EF4-FFF2-40B4-BE49-F238E27FC236}">
                <a16:creationId xmlns:a16="http://schemas.microsoft.com/office/drawing/2014/main" id="{B9507B6F-B1E7-4FA1-85BE-336892552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30D1B-8DF8-488E-BC8B-8290D4BF4852}"/>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7560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93F6-178B-4ED4-B9CF-2BEC5B596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8A1E2C-C38A-4F4B-91DD-4B70957D20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A84F38-CC59-48BE-ABBA-BB266D191001}"/>
              </a:ext>
            </a:extLst>
          </p:cNvPr>
          <p:cNvSpPr>
            <a:spLocks noGrp="1"/>
          </p:cNvSpPr>
          <p:nvPr>
            <p:ph type="dt" sz="half" idx="10"/>
          </p:nvPr>
        </p:nvSpPr>
        <p:spPr/>
        <p:txBody>
          <a:bodyPr/>
          <a:lstStyle/>
          <a:p>
            <a:fld id="{79524260-FEC1-4423-B2A3-FF3156159AAF}" type="datetimeFigureOut">
              <a:rPr lang="en-US" smtClean="0"/>
              <a:t>5/6/2020</a:t>
            </a:fld>
            <a:endParaRPr lang="en-US"/>
          </a:p>
        </p:txBody>
      </p:sp>
      <p:sp>
        <p:nvSpPr>
          <p:cNvPr id="5" name="Footer Placeholder 4">
            <a:extLst>
              <a:ext uri="{FF2B5EF4-FFF2-40B4-BE49-F238E27FC236}">
                <a16:creationId xmlns:a16="http://schemas.microsoft.com/office/drawing/2014/main" id="{00C98EE6-1A76-42EA-85AF-B22D4A47F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62C28-01B5-4C2A-9220-9277CA74F97F}"/>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171275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9083-03AB-4C8D-92BD-2449929EDC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4CBB16-9B88-4384-9F24-EED4001604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BD1DE8-4FA3-4E13-9B07-6B81C35A04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E99A58-9F1A-47C7-BF3C-9A8181688713}"/>
              </a:ext>
            </a:extLst>
          </p:cNvPr>
          <p:cNvSpPr>
            <a:spLocks noGrp="1"/>
          </p:cNvSpPr>
          <p:nvPr>
            <p:ph type="dt" sz="half" idx="10"/>
          </p:nvPr>
        </p:nvSpPr>
        <p:spPr/>
        <p:txBody>
          <a:bodyPr/>
          <a:lstStyle/>
          <a:p>
            <a:fld id="{79524260-FEC1-4423-B2A3-FF3156159AAF}" type="datetimeFigureOut">
              <a:rPr lang="en-US" smtClean="0"/>
              <a:t>5/6/2020</a:t>
            </a:fld>
            <a:endParaRPr lang="en-US"/>
          </a:p>
        </p:txBody>
      </p:sp>
      <p:sp>
        <p:nvSpPr>
          <p:cNvPr id="6" name="Footer Placeholder 5">
            <a:extLst>
              <a:ext uri="{FF2B5EF4-FFF2-40B4-BE49-F238E27FC236}">
                <a16:creationId xmlns:a16="http://schemas.microsoft.com/office/drawing/2014/main" id="{2A440482-ADCF-4A6B-9E07-74DE0C171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4F432B-D669-42ED-A395-B366071F077E}"/>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300215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FE4-7D79-4378-898D-A159FEF7CC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4F561E-7AAA-46B6-A89E-313D1797D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18B00C-23E7-47D0-AF4F-6891308CE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A529F0-43F7-4CAA-A7DF-40DA76880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1B257E-41B5-4F7D-95B0-8278D58F90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5D4A7-4382-4FBB-949E-8B24AE18E15E}"/>
              </a:ext>
            </a:extLst>
          </p:cNvPr>
          <p:cNvSpPr>
            <a:spLocks noGrp="1"/>
          </p:cNvSpPr>
          <p:nvPr>
            <p:ph type="dt" sz="half" idx="10"/>
          </p:nvPr>
        </p:nvSpPr>
        <p:spPr/>
        <p:txBody>
          <a:bodyPr/>
          <a:lstStyle/>
          <a:p>
            <a:fld id="{79524260-FEC1-4423-B2A3-FF3156159AAF}" type="datetimeFigureOut">
              <a:rPr lang="en-US" smtClean="0"/>
              <a:t>5/6/2020</a:t>
            </a:fld>
            <a:endParaRPr lang="en-US"/>
          </a:p>
        </p:txBody>
      </p:sp>
      <p:sp>
        <p:nvSpPr>
          <p:cNvPr id="8" name="Footer Placeholder 7">
            <a:extLst>
              <a:ext uri="{FF2B5EF4-FFF2-40B4-BE49-F238E27FC236}">
                <a16:creationId xmlns:a16="http://schemas.microsoft.com/office/drawing/2014/main" id="{8BC38000-7837-454F-A24A-0F83BDA602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E4B84-DD5E-4AD6-B43E-EC02D67B7D1A}"/>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288051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76EF-C17F-4F2E-81C0-307902F3DC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7A420-6A28-4F65-A24C-69F6FAA782FC}"/>
              </a:ext>
            </a:extLst>
          </p:cNvPr>
          <p:cNvSpPr>
            <a:spLocks noGrp="1"/>
          </p:cNvSpPr>
          <p:nvPr>
            <p:ph type="dt" sz="half" idx="10"/>
          </p:nvPr>
        </p:nvSpPr>
        <p:spPr/>
        <p:txBody>
          <a:bodyPr/>
          <a:lstStyle/>
          <a:p>
            <a:fld id="{79524260-FEC1-4423-B2A3-FF3156159AAF}" type="datetimeFigureOut">
              <a:rPr lang="en-US" smtClean="0"/>
              <a:t>5/6/2020</a:t>
            </a:fld>
            <a:endParaRPr lang="en-US"/>
          </a:p>
        </p:txBody>
      </p:sp>
      <p:sp>
        <p:nvSpPr>
          <p:cNvPr id="4" name="Footer Placeholder 3">
            <a:extLst>
              <a:ext uri="{FF2B5EF4-FFF2-40B4-BE49-F238E27FC236}">
                <a16:creationId xmlns:a16="http://schemas.microsoft.com/office/drawing/2014/main" id="{1F84DADF-A30B-47DC-8D8F-0BF27283E5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B4DFC4-A59A-47E5-A6A9-B3AA014469D3}"/>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233536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3B923-517C-48F8-93A9-8F3110C2C0F0}"/>
              </a:ext>
            </a:extLst>
          </p:cNvPr>
          <p:cNvSpPr>
            <a:spLocks noGrp="1"/>
          </p:cNvSpPr>
          <p:nvPr>
            <p:ph type="dt" sz="half" idx="10"/>
          </p:nvPr>
        </p:nvSpPr>
        <p:spPr/>
        <p:txBody>
          <a:bodyPr/>
          <a:lstStyle/>
          <a:p>
            <a:fld id="{79524260-FEC1-4423-B2A3-FF3156159AAF}" type="datetimeFigureOut">
              <a:rPr lang="en-US" smtClean="0"/>
              <a:t>5/6/2020</a:t>
            </a:fld>
            <a:endParaRPr lang="en-US"/>
          </a:p>
        </p:txBody>
      </p:sp>
      <p:sp>
        <p:nvSpPr>
          <p:cNvPr id="3" name="Footer Placeholder 2">
            <a:extLst>
              <a:ext uri="{FF2B5EF4-FFF2-40B4-BE49-F238E27FC236}">
                <a16:creationId xmlns:a16="http://schemas.microsoft.com/office/drawing/2014/main" id="{B9DFE477-AA08-41EE-A4EF-5B6858D360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8B3825-CB30-48AD-AAD7-A3197DB3E2C1}"/>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224993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E00E-E073-4CCB-90D5-60AE4BF601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8D2FC-6121-44BD-9DBA-43EF9C51C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743DB0-9A52-40C7-B77D-E39A6976F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4DB56-4242-43BA-AD67-402AA32C90E9}"/>
              </a:ext>
            </a:extLst>
          </p:cNvPr>
          <p:cNvSpPr>
            <a:spLocks noGrp="1"/>
          </p:cNvSpPr>
          <p:nvPr>
            <p:ph type="dt" sz="half" idx="10"/>
          </p:nvPr>
        </p:nvSpPr>
        <p:spPr/>
        <p:txBody>
          <a:bodyPr/>
          <a:lstStyle/>
          <a:p>
            <a:fld id="{79524260-FEC1-4423-B2A3-FF3156159AAF}" type="datetimeFigureOut">
              <a:rPr lang="en-US" smtClean="0"/>
              <a:t>5/6/2020</a:t>
            </a:fld>
            <a:endParaRPr lang="en-US"/>
          </a:p>
        </p:txBody>
      </p:sp>
      <p:sp>
        <p:nvSpPr>
          <p:cNvPr id="6" name="Footer Placeholder 5">
            <a:extLst>
              <a:ext uri="{FF2B5EF4-FFF2-40B4-BE49-F238E27FC236}">
                <a16:creationId xmlns:a16="http://schemas.microsoft.com/office/drawing/2014/main" id="{FE709E75-6723-42D9-B442-3FABE7846E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6F28F7-2638-4BDB-835B-A4410D7FC521}"/>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237673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1BE46-A5D7-4E26-9F43-E8D19AD555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245760-46B2-4516-92EB-B49F530C0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D987A0-5BB4-419B-B1E8-E23339F76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68934-B7BF-4616-B03E-2A2DFA98B113}"/>
              </a:ext>
            </a:extLst>
          </p:cNvPr>
          <p:cNvSpPr>
            <a:spLocks noGrp="1"/>
          </p:cNvSpPr>
          <p:nvPr>
            <p:ph type="dt" sz="half" idx="10"/>
          </p:nvPr>
        </p:nvSpPr>
        <p:spPr/>
        <p:txBody>
          <a:bodyPr/>
          <a:lstStyle/>
          <a:p>
            <a:fld id="{79524260-FEC1-4423-B2A3-FF3156159AAF}" type="datetimeFigureOut">
              <a:rPr lang="en-US" smtClean="0"/>
              <a:t>5/6/2020</a:t>
            </a:fld>
            <a:endParaRPr lang="en-US"/>
          </a:p>
        </p:txBody>
      </p:sp>
      <p:sp>
        <p:nvSpPr>
          <p:cNvPr id="6" name="Footer Placeholder 5">
            <a:extLst>
              <a:ext uri="{FF2B5EF4-FFF2-40B4-BE49-F238E27FC236}">
                <a16:creationId xmlns:a16="http://schemas.microsoft.com/office/drawing/2014/main" id="{076DCB77-D7BF-437E-AF29-911054ACB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85594-04C0-43DF-874B-BB33D43BAF2D}"/>
              </a:ext>
            </a:extLst>
          </p:cNvPr>
          <p:cNvSpPr>
            <a:spLocks noGrp="1"/>
          </p:cNvSpPr>
          <p:nvPr>
            <p:ph type="sldNum" sz="quarter" idx="12"/>
          </p:nvPr>
        </p:nvSpPr>
        <p:spPr/>
        <p:txBody>
          <a:bodyPr/>
          <a:lstStyle/>
          <a:p>
            <a:fld id="{96D5BDBC-DDF6-4142-8F03-CB48D0AEED8C}" type="slidenum">
              <a:rPr lang="en-US" smtClean="0"/>
              <a:t>‹#›</a:t>
            </a:fld>
            <a:endParaRPr lang="en-US"/>
          </a:p>
        </p:txBody>
      </p:sp>
    </p:spTree>
    <p:extLst>
      <p:ext uri="{BB962C8B-B14F-4D97-AF65-F5344CB8AC3E}">
        <p14:creationId xmlns:p14="http://schemas.microsoft.com/office/powerpoint/2010/main" val="102813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98270-538F-4472-B223-734342C85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07FEF9-992A-467B-A526-2797DB26A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7D37F-C934-4CB3-8A00-CEC0E82801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24260-FEC1-4423-B2A3-FF3156159AAF}" type="datetimeFigureOut">
              <a:rPr lang="en-US" smtClean="0"/>
              <a:t>5/6/2020</a:t>
            </a:fld>
            <a:endParaRPr lang="en-US"/>
          </a:p>
        </p:txBody>
      </p:sp>
      <p:sp>
        <p:nvSpPr>
          <p:cNvPr id="5" name="Footer Placeholder 4">
            <a:extLst>
              <a:ext uri="{FF2B5EF4-FFF2-40B4-BE49-F238E27FC236}">
                <a16:creationId xmlns:a16="http://schemas.microsoft.com/office/drawing/2014/main" id="{81B6897B-4DDA-4A35-B920-8F44BF561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F4A2B0-39F3-4646-B490-535DE7EA0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5BDBC-DDF6-4142-8F03-CB48D0AEED8C}" type="slidenum">
              <a:rPr lang="en-US" smtClean="0"/>
              <a:t>‹#›</a:t>
            </a:fld>
            <a:endParaRPr lang="en-US"/>
          </a:p>
        </p:txBody>
      </p:sp>
    </p:spTree>
    <p:extLst>
      <p:ext uri="{BB962C8B-B14F-4D97-AF65-F5344CB8AC3E}">
        <p14:creationId xmlns:p14="http://schemas.microsoft.com/office/powerpoint/2010/main" val="2104664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1.wdp"/><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osaickg.apps.allenai.org/comet_atomi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3D93-17FA-43FA-A782-13974FC93D7D}"/>
              </a:ext>
            </a:extLst>
          </p:cNvPr>
          <p:cNvSpPr>
            <a:spLocks noGrp="1"/>
          </p:cNvSpPr>
          <p:nvPr>
            <p:ph type="ctrTitle"/>
          </p:nvPr>
        </p:nvSpPr>
        <p:spPr/>
        <p:txBody>
          <a:bodyPr/>
          <a:lstStyle/>
          <a:p>
            <a:r>
              <a:rPr lang="en-US" dirty="0"/>
              <a:t>Time and Space in Knowledge Graphs</a:t>
            </a:r>
          </a:p>
        </p:txBody>
      </p:sp>
      <p:sp>
        <p:nvSpPr>
          <p:cNvPr id="3" name="Subtitle 2">
            <a:extLst>
              <a:ext uri="{FF2B5EF4-FFF2-40B4-BE49-F238E27FC236}">
                <a16:creationId xmlns:a16="http://schemas.microsoft.com/office/drawing/2014/main" id="{CB778A8E-4A28-4E3F-8866-9F8BC1640503}"/>
              </a:ext>
            </a:extLst>
          </p:cNvPr>
          <p:cNvSpPr>
            <a:spLocks noGrp="1"/>
          </p:cNvSpPr>
          <p:nvPr>
            <p:ph type="subTitle" idx="1"/>
          </p:nvPr>
        </p:nvSpPr>
        <p:spPr>
          <a:xfrm>
            <a:off x="1524000" y="4366809"/>
            <a:ext cx="9144000" cy="1655762"/>
          </a:xfrm>
        </p:spPr>
        <p:txBody>
          <a:bodyPr/>
          <a:lstStyle/>
          <a:p>
            <a:pPr algn="r"/>
            <a:r>
              <a:rPr lang="en-US" dirty="0"/>
              <a:t>Ernest Davis</a:t>
            </a:r>
          </a:p>
          <a:p>
            <a:pPr algn="r"/>
            <a:r>
              <a:rPr lang="en-US"/>
              <a:t>Ontology Summit 2020</a:t>
            </a:r>
            <a:endParaRPr lang="en-US" dirty="0"/>
          </a:p>
          <a:p>
            <a:pPr algn="r"/>
            <a:r>
              <a:rPr lang="en-US" dirty="0"/>
              <a:t>May 6, 2020</a:t>
            </a:r>
          </a:p>
        </p:txBody>
      </p:sp>
    </p:spTree>
    <p:extLst>
      <p:ext uri="{BB962C8B-B14F-4D97-AF65-F5344CB8AC3E}">
        <p14:creationId xmlns:p14="http://schemas.microsoft.com/office/powerpoint/2010/main" val="185939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032D-27F7-49BF-9ABA-8B86682AF1AA}"/>
              </a:ext>
            </a:extLst>
          </p:cNvPr>
          <p:cNvSpPr>
            <a:spLocks noGrp="1"/>
          </p:cNvSpPr>
          <p:nvPr>
            <p:ph type="title"/>
          </p:nvPr>
        </p:nvSpPr>
        <p:spPr/>
        <p:txBody>
          <a:bodyPr/>
          <a:lstStyle/>
          <a:p>
            <a:r>
              <a:rPr lang="en-US"/>
              <a:t>Temporal meta-data </a:t>
            </a:r>
            <a:r>
              <a:rPr lang="en-US" dirty="0"/>
              <a:t>in Google Books and in Google </a:t>
            </a:r>
            <a:r>
              <a:rPr lang="en-US"/>
              <a:t>Scholar are full of errors.</a:t>
            </a:r>
            <a:endParaRPr lang="en-US" dirty="0"/>
          </a:p>
        </p:txBody>
      </p:sp>
      <p:pic>
        <p:nvPicPr>
          <p:cNvPr id="7" name="Content Placeholder 6" descr="A screenshot of a social media post&#10;&#10;Description automatically generated">
            <a:extLst>
              <a:ext uri="{FF2B5EF4-FFF2-40B4-BE49-F238E27FC236}">
                <a16:creationId xmlns:a16="http://schemas.microsoft.com/office/drawing/2014/main" id="{A3A7A509-63CE-4100-8BEC-8711FB56757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171700" y="1690688"/>
            <a:ext cx="7470708" cy="4867419"/>
          </a:xfrm>
        </p:spPr>
      </p:pic>
    </p:spTree>
    <p:extLst>
      <p:ext uri="{BB962C8B-B14F-4D97-AF65-F5344CB8AC3E}">
        <p14:creationId xmlns:p14="http://schemas.microsoft.com/office/powerpoint/2010/main" val="3116359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2BE8-8032-4794-8634-4ABEC80F70B1}"/>
              </a:ext>
            </a:extLst>
          </p:cNvPr>
          <p:cNvSpPr>
            <a:spLocks noGrp="1"/>
          </p:cNvSpPr>
          <p:nvPr>
            <p:ph type="title"/>
          </p:nvPr>
        </p:nvSpPr>
        <p:spPr/>
        <p:txBody>
          <a:bodyPr/>
          <a:lstStyle/>
          <a:p>
            <a:pPr algn="ctr"/>
            <a:r>
              <a:rPr lang="en-US" dirty="0"/>
              <a:t>Applications of temporal reasoning</a:t>
            </a:r>
          </a:p>
        </p:txBody>
      </p:sp>
      <p:sp>
        <p:nvSpPr>
          <p:cNvPr id="3" name="Content Placeholder 2">
            <a:extLst>
              <a:ext uri="{FF2B5EF4-FFF2-40B4-BE49-F238E27FC236}">
                <a16:creationId xmlns:a16="http://schemas.microsoft.com/office/drawing/2014/main" id="{419E2A91-99DD-4EF5-807C-C63C0DC8AFA1}"/>
              </a:ext>
            </a:extLst>
          </p:cNvPr>
          <p:cNvSpPr>
            <a:spLocks noGrp="1"/>
          </p:cNvSpPr>
          <p:nvPr>
            <p:ph idx="1"/>
          </p:nvPr>
        </p:nvSpPr>
        <p:spPr>
          <a:xfrm>
            <a:off x="838200" y="1491175"/>
            <a:ext cx="10515600" cy="4685788"/>
          </a:xfrm>
        </p:spPr>
        <p:txBody>
          <a:bodyPr>
            <a:normAutofit fontScale="77500" lnSpcReduction="20000"/>
          </a:bodyPr>
          <a:lstStyle/>
          <a:p>
            <a:pPr marL="0" indent="0">
              <a:buNone/>
            </a:pPr>
            <a:r>
              <a:rPr lang="en-US" b="1" dirty="0"/>
              <a:t>Text/video understanding</a:t>
            </a:r>
          </a:p>
          <a:p>
            <a:r>
              <a:rPr lang="en-US" dirty="0"/>
              <a:t>Narrative</a:t>
            </a:r>
          </a:p>
          <a:p>
            <a:pPr lvl="1"/>
            <a:r>
              <a:rPr lang="en-US" dirty="0"/>
              <a:t>Medical records</a:t>
            </a:r>
          </a:p>
          <a:p>
            <a:r>
              <a:rPr lang="en-US" dirty="0"/>
              <a:t>Question answering</a:t>
            </a:r>
          </a:p>
          <a:p>
            <a:r>
              <a:rPr lang="en-US" dirty="0"/>
              <a:t>Scientific/technological</a:t>
            </a:r>
          </a:p>
          <a:p>
            <a:pPr marL="0" indent="0">
              <a:buNone/>
            </a:pPr>
            <a:r>
              <a:rPr lang="en-US" b="1" dirty="0"/>
              <a:t>Information retrieval/QA</a:t>
            </a:r>
            <a:r>
              <a:rPr lang="en-US" dirty="0"/>
              <a:t> – </a:t>
            </a:r>
          </a:p>
          <a:p>
            <a:r>
              <a:rPr lang="en-US" dirty="0"/>
              <a:t> The problem of outdated information.</a:t>
            </a:r>
          </a:p>
          <a:p>
            <a:pPr marL="0" indent="0">
              <a:buNone/>
            </a:pPr>
            <a:r>
              <a:rPr lang="en-US" b="1" dirty="0"/>
              <a:t>Prediction</a:t>
            </a:r>
          </a:p>
          <a:p>
            <a:r>
              <a:rPr lang="en-US" dirty="0"/>
              <a:t>Scientific/technological/social</a:t>
            </a:r>
          </a:p>
          <a:p>
            <a:pPr marL="0" indent="0">
              <a:buNone/>
            </a:pPr>
            <a:r>
              <a:rPr lang="en-US" b="1" dirty="0"/>
              <a:t>Planning</a:t>
            </a:r>
          </a:p>
          <a:p>
            <a:r>
              <a:rPr lang="en-US" dirty="0"/>
              <a:t>Robotic/Personal/Commercial/Software analysis</a:t>
            </a:r>
          </a:p>
          <a:p>
            <a:pPr marL="0" indent="0">
              <a:buNone/>
            </a:pPr>
            <a:r>
              <a:rPr lang="en-US" dirty="0"/>
              <a:t>In any domain where things change, you have to deal with time. And, to deal with time flexibly and reliably, it’s best to have a systematic approach rather than a collection of ad hoc patches.</a:t>
            </a:r>
          </a:p>
          <a:p>
            <a:pPr marL="0" indent="0">
              <a:buNone/>
            </a:pPr>
            <a:endParaRPr lang="en-US" dirty="0"/>
          </a:p>
          <a:p>
            <a:endParaRPr lang="en-US" dirty="0"/>
          </a:p>
        </p:txBody>
      </p:sp>
    </p:spTree>
    <p:extLst>
      <p:ext uri="{BB962C8B-B14F-4D97-AF65-F5344CB8AC3E}">
        <p14:creationId xmlns:p14="http://schemas.microsoft.com/office/powerpoint/2010/main" val="120534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2E9A-D471-4401-8FF2-B3ECF9A5231C}"/>
              </a:ext>
            </a:extLst>
          </p:cNvPr>
          <p:cNvSpPr>
            <a:spLocks noGrp="1"/>
          </p:cNvSpPr>
          <p:nvPr>
            <p:ph type="title"/>
          </p:nvPr>
        </p:nvSpPr>
        <p:spPr/>
        <p:txBody>
          <a:bodyPr/>
          <a:lstStyle/>
          <a:p>
            <a:pPr algn="ctr"/>
            <a:r>
              <a:rPr lang="en-US" dirty="0"/>
              <a:t>State of the art in knowledge graphs</a:t>
            </a:r>
            <a:br>
              <a:rPr lang="en-US" dirty="0"/>
            </a:br>
            <a:r>
              <a:rPr lang="en-US" dirty="0"/>
              <a:t>(Generally speaking, and as far as I know)</a:t>
            </a:r>
          </a:p>
        </p:txBody>
      </p:sp>
      <p:sp>
        <p:nvSpPr>
          <p:cNvPr id="3" name="Content Placeholder 2">
            <a:extLst>
              <a:ext uri="{FF2B5EF4-FFF2-40B4-BE49-F238E27FC236}">
                <a16:creationId xmlns:a16="http://schemas.microsoft.com/office/drawing/2014/main" id="{ADE4C63F-4BA7-437A-9E6E-9B882E7ED483}"/>
              </a:ext>
            </a:extLst>
          </p:cNvPr>
          <p:cNvSpPr>
            <a:spLocks noGrp="1"/>
          </p:cNvSpPr>
          <p:nvPr>
            <p:ph idx="1"/>
          </p:nvPr>
        </p:nvSpPr>
        <p:spPr/>
        <p:txBody>
          <a:bodyPr>
            <a:normAutofit/>
          </a:bodyPr>
          <a:lstStyle/>
          <a:p>
            <a:r>
              <a:rPr lang="en-US" dirty="0"/>
              <a:t>Many relations that are in fact time-dependent are taken to be </a:t>
            </a:r>
            <a:r>
              <a:rPr lang="en-US" dirty="0" err="1"/>
              <a:t>atemporal</a:t>
            </a:r>
            <a:r>
              <a:rPr lang="en-US" dirty="0"/>
              <a:t>. E.g. the spatial extent of a country.</a:t>
            </a:r>
          </a:p>
          <a:p>
            <a:r>
              <a:rPr lang="en-US" dirty="0"/>
              <a:t>Time stamps, when they are there at all, are often “decorations” with little or no semantics. </a:t>
            </a:r>
          </a:p>
        </p:txBody>
      </p:sp>
    </p:spTree>
    <p:extLst>
      <p:ext uri="{BB962C8B-B14F-4D97-AF65-F5344CB8AC3E}">
        <p14:creationId xmlns:p14="http://schemas.microsoft.com/office/powerpoint/2010/main" val="189454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B903-1FC8-4251-8BCD-0C10FE394E32}"/>
              </a:ext>
            </a:extLst>
          </p:cNvPr>
          <p:cNvSpPr>
            <a:spLocks noGrp="1"/>
          </p:cNvSpPr>
          <p:nvPr>
            <p:ph type="title"/>
          </p:nvPr>
        </p:nvSpPr>
        <p:spPr/>
        <p:txBody>
          <a:bodyPr/>
          <a:lstStyle/>
          <a:p>
            <a:pPr algn="ctr"/>
            <a:r>
              <a:rPr lang="en-US" dirty="0"/>
              <a:t>Time: Issues to address: Outline</a:t>
            </a:r>
          </a:p>
        </p:txBody>
      </p:sp>
      <p:sp>
        <p:nvSpPr>
          <p:cNvPr id="3" name="Content Placeholder 2">
            <a:extLst>
              <a:ext uri="{FF2B5EF4-FFF2-40B4-BE49-F238E27FC236}">
                <a16:creationId xmlns:a16="http://schemas.microsoft.com/office/drawing/2014/main" id="{9918FE67-0D0C-4006-B87F-54BFFB8E5174}"/>
              </a:ext>
            </a:extLst>
          </p:cNvPr>
          <p:cNvSpPr>
            <a:spLocks noGrp="1"/>
          </p:cNvSpPr>
          <p:nvPr>
            <p:ph idx="1"/>
          </p:nvPr>
        </p:nvSpPr>
        <p:spPr/>
        <p:txBody>
          <a:bodyPr>
            <a:normAutofit lnSpcReduction="10000"/>
          </a:bodyPr>
          <a:lstStyle/>
          <a:p>
            <a:pPr marL="0" indent="0">
              <a:buNone/>
            </a:pPr>
            <a:r>
              <a:rPr lang="en-US" dirty="0"/>
              <a:t>In increasing order of difficulty:</a:t>
            </a:r>
          </a:p>
          <a:p>
            <a:pPr marL="0" indent="0">
              <a:buNone/>
            </a:pPr>
            <a:r>
              <a:rPr lang="en-US" b="1" dirty="0"/>
              <a:t>Well understood:</a:t>
            </a:r>
          </a:p>
          <a:p>
            <a:pPr marL="514350" indent="-514350">
              <a:buFont typeface="+mj-lt"/>
              <a:buAutoNum type="arabicPeriod"/>
            </a:pPr>
            <a:r>
              <a:rPr lang="en-US" dirty="0"/>
              <a:t>The basic model</a:t>
            </a:r>
          </a:p>
          <a:p>
            <a:pPr marL="514350" indent="-514350">
              <a:buFont typeface="+mj-lt"/>
              <a:buAutoNum type="arabicPeriod"/>
            </a:pPr>
            <a:r>
              <a:rPr lang="en-US" dirty="0"/>
              <a:t>Temporal representations</a:t>
            </a:r>
          </a:p>
          <a:p>
            <a:pPr marL="514350" indent="-514350">
              <a:buFont typeface="+mj-lt"/>
              <a:buAutoNum type="arabicPeriod"/>
            </a:pPr>
            <a:r>
              <a:rPr lang="en-US" dirty="0"/>
              <a:t>Temporal reasoning technology</a:t>
            </a:r>
          </a:p>
          <a:p>
            <a:pPr marL="0" indent="0">
              <a:buNone/>
            </a:pPr>
            <a:r>
              <a:rPr lang="en-US" b="1" dirty="0"/>
              <a:t>Difficult:</a:t>
            </a:r>
          </a:p>
          <a:p>
            <a:pPr marL="514350" indent="-514350">
              <a:buFont typeface="+mj-lt"/>
              <a:buAutoNum type="arabicPeriod" startAt="4"/>
            </a:pPr>
            <a:r>
              <a:rPr lang="en-US" dirty="0"/>
              <a:t>Collecting temporal information from text</a:t>
            </a:r>
          </a:p>
          <a:p>
            <a:pPr marL="514350" indent="-514350">
              <a:buFont typeface="+mj-lt"/>
              <a:buAutoNum type="arabicPeriod" startAt="4"/>
            </a:pPr>
            <a:r>
              <a:rPr lang="en-US" dirty="0"/>
              <a:t>Indexical expressions in text (i.e. relative to the date of the text)</a:t>
            </a:r>
          </a:p>
          <a:p>
            <a:pPr marL="514350" indent="-514350">
              <a:buFont typeface="+mj-lt"/>
              <a:buAutoNum type="arabicPeriod" startAt="4"/>
            </a:pPr>
            <a:r>
              <a:rPr lang="en-US" dirty="0"/>
              <a:t>Domain inference</a:t>
            </a:r>
          </a:p>
          <a:p>
            <a:pPr marL="514350" indent="-514350">
              <a:buFont typeface="+mj-lt"/>
              <a:buAutoNum type="arabicPeriod" startAt="4"/>
            </a:pPr>
            <a:endParaRPr lang="en-US" dirty="0"/>
          </a:p>
        </p:txBody>
      </p:sp>
    </p:spTree>
    <p:extLst>
      <p:ext uri="{BB962C8B-B14F-4D97-AF65-F5344CB8AC3E}">
        <p14:creationId xmlns:p14="http://schemas.microsoft.com/office/powerpoint/2010/main" val="40583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A110-A05F-472B-8991-874ADB9803F4}"/>
              </a:ext>
            </a:extLst>
          </p:cNvPr>
          <p:cNvSpPr>
            <a:spLocks noGrp="1"/>
          </p:cNvSpPr>
          <p:nvPr>
            <p:ph type="title"/>
          </p:nvPr>
        </p:nvSpPr>
        <p:spPr/>
        <p:txBody>
          <a:bodyPr/>
          <a:lstStyle/>
          <a:p>
            <a:pPr algn="ctr"/>
            <a:r>
              <a:rPr lang="en-US" dirty="0"/>
              <a:t>Basic model of time</a:t>
            </a:r>
          </a:p>
        </p:txBody>
      </p:sp>
      <p:sp>
        <p:nvSpPr>
          <p:cNvPr id="3" name="Content Placeholder 2">
            <a:extLst>
              <a:ext uri="{FF2B5EF4-FFF2-40B4-BE49-F238E27FC236}">
                <a16:creationId xmlns:a16="http://schemas.microsoft.com/office/drawing/2014/main" id="{380376E7-1738-4BCF-88BB-3FCF057C5F6C}"/>
              </a:ext>
            </a:extLst>
          </p:cNvPr>
          <p:cNvSpPr>
            <a:spLocks noGrp="1"/>
          </p:cNvSpPr>
          <p:nvPr>
            <p:ph idx="1"/>
          </p:nvPr>
        </p:nvSpPr>
        <p:spPr/>
        <p:txBody>
          <a:bodyPr/>
          <a:lstStyle/>
          <a:p>
            <a:pPr marL="0" indent="0">
              <a:buNone/>
            </a:pPr>
            <a:r>
              <a:rPr lang="en-US" dirty="0"/>
              <a:t>The basic model of time is the simplest and most reliable in knowledge representation:</a:t>
            </a:r>
          </a:p>
          <a:p>
            <a:r>
              <a:rPr lang="en-US" dirty="0"/>
              <a:t>In simple narrative, time is an ordered line isomorphic to the real line.</a:t>
            </a:r>
          </a:p>
          <a:p>
            <a:pPr marL="0" indent="0">
              <a:buNone/>
            </a:pPr>
            <a:r>
              <a:rPr lang="en-US" dirty="0"/>
              <a:t>Comparison, addition, and subtraction suffice for most purpose.</a:t>
            </a:r>
          </a:p>
          <a:p>
            <a:r>
              <a:rPr lang="en-US" dirty="0"/>
              <a:t>For counterfactuals and for planning, you additionally need branching time.</a:t>
            </a:r>
          </a:p>
          <a:p>
            <a:pPr marL="0" indent="0">
              <a:buNone/>
            </a:pPr>
            <a:r>
              <a:rPr lang="en-US" dirty="0"/>
              <a:t>That’s it.</a:t>
            </a:r>
          </a:p>
        </p:txBody>
      </p:sp>
    </p:spTree>
    <p:extLst>
      <p:ext uri="{BB962C8B-B14F-4D97-AF65-F5344CB8AC3E}">
        <p14:creationId xmlns:p14="http://schemas.microsoft.com/office/powerpoint/2010/main" val="152126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1491-E4C4-4DE5-B1C9-2A7D5B5113EB}"/>
              </a:ext>
            </a:extLst>
          </p:cNvPr>
          <p:cNvSpPr>
            <a:spLocks noGrp="1"/>
          </p:cNvSpPr>
          <p:nvPr>
            <p:ph type="title"/>
          </p:nvPr>
        </p:nvSpPr>
        <p:spPr/>
        <p:txBody>
          <a:bodyPr/>
          <a:lstStyle/>
          <a:p>
            <a:pPr algn="ctr"/>
            <a:r>
              <a:rPr lang="en-US" dirty="0"/>
              <a:t>Temporal representation</a:t>
            </a:r>
          </a:p>
        </p:txBody>
      </p:sp>
      <p:sp>
        <p:nvSpPr>
          <p:cNvPr id="3" name="Content Placeholder 2">
            <a:extLst>
              <a:ext uri="{FF2B5EF4-FFF2-40B4-BE49-F238E27FC236}">
                <a16:creationId xmlns:a16="http://schemas.microsoft.com/office/drawing/2014/main" id="{F205CB49-1DFE-499C-BF62-5C7FD2C7186C}"/>
              </a:ext>
            </a:extLst>
          </p:cNvPr>
          <p:cNvSpPr>
            <a:spLocks noGrp="1"/>
          </p:cNvSpPr>
          <p:nvPr>
            <p:ph idx="1"/>
          </p:nvPr>
        </p:nvSpPr>
        <p:spPr>
          <a:xfrm>
            <a:off x="838200" y="1839693"/>
            <a:ext cx="10515600" cy="4351338"/>
          </a:xfrm>
        </p:spPr>
        <p:txBody>
          <a:bodyPr/>
          <a:lstStyle/>
          <a:p>
            <a:r>
              <a:rPr lang="en-US" dirty="0"/>
              <a:t>Situation calculus (McCarthy, Hayes, Reiter): Branching, discrete.</a:t>
            </a:r>
          </a:p>
          <a:p>
            <a:r>
              <a:rPr lang="en-US" dirty="0"/>
              <a:t>Interval calculus (Allen): Linear. Order relations on intervals.</a:t>
            </a:r>
          </a:p>
          <a:p>
            <a:r>
              <a:rPr lang="en-US" dirty="0"/>
              <a:t>McDermott’s temporal logic: Branching, continuous.</a:t>
            </a:r>
          </a:p>
          <a:p>
            <a:r>
              <a:rPr lang="en-US" dirty="0"/>
              <a:t>Event calculus (Mueller): Interaction of events and states. Linear.</a:t>
            </a:r>
          </a:p>
          <a:p>
            <a:r>
              <a:rPr lang="en-US" dirty="0"/>
              <a:t>Modal temporal logic (Prior, </a:t>
            </a:r>
            <a:r>
              <a:rPr lang="en-US" dirty="0" err="1"/>
              <a:t>Pnueli</a:t>
            </a:r>
            <a:r>
              <a:rPr lang="en-US" dirty="0"/>
              <a:t>).</a:t>
            </a:r>
          </a:p>
          <a:p>
            <a:r>
              <a:rPr lang="en-US" dirty="0"/>
              <a:t>Dynamic modal logic (Pratt)</a:t>
            </a:r>
          </a:p>
          <a:p>
            <a:pPr marL="0" indent="0">
              <a:buNone/>
            </a:pPr>
            <a:r>
              <a:rPr lang="en-US" dirty="0"/>
              <a:t>Different things are possible/convenient to represent. </a:t>
            </a:r>
          </a:p>
          <a:p>
            <a:endParaRPr lang="en-US" dirty="0"/>
          </a:p>
        </p:txBody>
      </p:sp>
    </p:spTree>
    <p:extLst>
      <p:ext uri="{BB962C8B-B14F-4D97-AF65-F5344CB8AC3E}">
        <p14:creationId xmlns:p14="http://schemas.microsoft.com/office/powerpoint/2010/main" val="418118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96B6A-0101-4669-B26D-66106DD829D2}"/>
              </a:ext>
            </a:extLst>
          </p:cNvPr>
          <p:cNvSpPr>
            <a:spLocks noGrp="1"/>
          </p:cNvSpPr>
          <p:nvPr>
            <p:ph type="title"/>
          </p:nvPr>
        </p:nvSpPr>
        <p:spPr/>
        <p:txBody>
          <a:bodyPr/>
          <a:lstStyle/>
          <a:p>
            <a:pPr algn="ctr"/>
            <a:r>
              <a:rPr lang="en-US"/>
              <a:t>SotA</a:t>
            </a:r>
            <a:r>
              <a:rPr lang="en-US" dirty="0"/>
              <a:t> in temporal representation</a:t>
            </a:r>
          </a:p>
        </p:txBody>
      </p:sp>
      <p:sp>
        <p:nvSpPr>
          <p:cNvPr id="3" name="Content Placeholder 2">
            <a:extLst>
              <a:ext uri="{FF2B5EF4-FFF2-40B4-BE49-F238E27FC236}">
                <a16:creationId xmlns:a16="http://schemas.microsoft.com/office/drawing/2014/main" id="{3AB423C7-E855-48DF-B1A9-180861F2E22F}"/>
              </a:ext>
            </a:extLst>
          </p:cNvPr>
          <p:cNvSpPr>
            <a:spLocks noGrp="1"/>
          </p:cNvSpPr>
          <p:nvPr>
            <p:ph idx="1"/>
          </p:nvPr>
        </p:nvSpPr>
        <p:spPr/>
        <p:txBody>
          <a:bodyPr/>
          <a:lstStyle/>
          <a:p>
            <a:pPr marL="0" indent="0">
              <a:buNone/>
            </a:pPr>
            <a:r>
              <a:rPr lang="en-US" dirty="0"/>
              <a:t>Vagueness is an unsolved problem, as throughout KR, and in dealing with language this is a serious limitation.</a:t>
            </a:r>
          </a:p>
          <a:p>
            <a:pPr marL="0" indent="0">
              <a:buNone/>
            </a:pPr>
            <a:r>
              <a:rPr lang="en-US" dirty="0"/>
              <a:t>But otherwise:</a:t>
            </a:r>
          </a:p>
          <a:p>
            <a:pPr marL="0" indent="0">
              <a:buNone/>
            </a:pPr>
            <a:r>
              <a:rPr lang="en-US" dirty="0"/>
              <a:t>The purely temporal aspects of practically any situation can be represented.</a:t>
            </a:r>
          </a:p>
          <a:p>
            <a:pPr marL="0" indent="0">
              <a:buNone/>
            </a:pPr>
            <a:r>
              <a:rPr lang="en-US" dirty="0"/>
              <a:t>The purely temporal aspects of most reasoning can be characterized and implemented efficiently.</a:t>
            </a:r>
          </a:p>
        </p:txBody>
      </p:sp>
    </p:spTree>
    <p:extLst>
      <p:ext uri="{BB962C8B-B14F-4D97-AF65-F5344CB8AC3E}">
        <p14:creationId xmlns:p14="http://schemas.microsoft.com/office/powerpoint/2010/main" val="2886379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7342-8A5F-4013-9E32-CBDBB0137D9C}"/>
              </a:ext>
            </a:extLst>
          </p:cNvPr>
          <p:cNvSpPr>
            <a:spLocks noGrp="1"/>
          </p:cNvSpPr>
          <p:nvPr>
            <p:ph type="title"/>
          </p:nvPr>
        </p:nvSpPr>
        <p:spPr/>
        <p:txBody>
          <a:bodyPr/>
          <a:lstStyle/>
          <a:p>
            <a:pPr algn="ctr"/>
            <a:r>
              <a:rPr lang="en-US" dirty="0"/>
              <a:t>Temporal reasoning technology</a:t>
            </a:r>
          </a:p>
        </p:txBody>
      </p:sp>
      <p:sp>
        <p:nvSpPr>
          <p:cNvPr id="3" name="Content Placeholder 2">
            <a:extLst>
              <a:ext uri="{FF2B5EF4-FFF2-40B4-BE49-F238E27FC236}">
                <a16:creationId xmlns:a16="http://schemas.microsoft.com/office/drawing/2014/main" id="{1BFF382D-E640-48B2-B585-B9CC65CB4CDE}"/>
              </a:ext>
            </a:extLst>
          </p:cNvPr>
          <p:cNvSpPr>
            <a:spLocks noGrp="1"/>
          </p:cNvSpPr>
          <p:nvPr>
            <p:ph idx="1"/>
          </p:nvPr>
        </p:nvSpPr>
        <p:spPr/>
        <p:txBody>
          <a:bodyPr/>
          <a:lstStyle/>
          <a:p>
            <a:r>
              <a:rPr lang="en-US" dirty="0"/>
              <a:t>Basic time line reasoning – simple linear inequalities. </a:t>
            </a:r>
            <a:r>
              <a:rPr lang="en-US"/>
              <a:t>Interval algebra.</a:t>
            </a:r>
            <a:endParaRPr lang="en-US" dirty="0"/>
          </a:p>
          <a:p>
            <a:r>
              <a:rPr lang="en-US" dirty="0"/>
              <a:t>High level planning.</a:t>
            </a:r>
          </a:p>
          <a:p>
            <a:r>
              <a:rPr lang="en-US" dirty="0"/>
              <a:t>Temporal data bases.</a:t>
            </a:r>
          </a:p>
          <a:p>
            <a:r>
              <a:rPr lang="en-US" dirty="0"/>
              <a:t>Program verification. In many ways, immensely powerful. Can deal with complexities such as:</a:t>
            </a:r>
          </a:p>
          <a:p>
            <a:pPr lvl="1"/>
            <a:r>
              <a:rPr lang="en-US" dirty="0"/>
              <a:t>Subtle side-effect relations</a:t>
            </a:r>
          </a:p>
          <a:p>
            <a:pPr lvl="1"/>
            <a:r>
              <a:rPr lang="en-US" dirty="0"/>
              <a:t>Conditionals and loops</a:t>
            </a:r>
          </a:p>
          <a:p>
            <a:pPr lvl="1"/>
            <a:r>
              <a:rPr lang="en-US" dirty="0"/>
              <a:t>Asynchronous parallelism</a:t>
            </a:r>
          </a:p>
          <a:p>
            <a:pPr lvl="1"/>
            <a:endParaRPr lang="en-US" dirty="0"/>
          </a:p>
        </p:txBody>
      </p:sp>
    </p:spTree>
    <p:extLst>
      <p:ext uri="{BB962C8B-B14F-4D97-AF65-F5344CB8AC3E}">
        <p14:creationId xmlns:p14="http://schemas.microsoft.com/office/powerpoint/2010/main" val="147209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C3EF-F25E-46D9-9D90-4FE5F172F521}"/>
              </a:ext>
            </a:extLst>
          </p:cNvPr>
          <p:cNvSpPr>
            <a:spLocks noGrp="1"/>
          </p:cNvSpPr>
          <p:nvPr>
            <p:ph type="title"/>
          </p:nvPr>
        </p:nvSpPr>
        <p:spPr/>
        <p:txBody>
          <a:bodyPr/>
          <a:lstStyle/>
          <a:p>
            <a:pPr algn="ctr"/>
            <a:r>
              <a:rPr lang="en-US" dirty="0"/>
              <a:t>Wide range of scales</a:t>
            </a:r>
          </a:p>
        </p:txBody>
      </p:sp>
      <p:sp>
        <p:nvSpPr>
          <p:cNvPr id="3" name="Content Placeholder 2">
            <a:extLst>
              <a:ext uri="{FF2B5EF4-FFF2-40B4-BE49-F238E27FC236}">
                <a16:creationId xmlns:a16="http://schemas.microsoft.com/office/drawing/2014/main" id="{47BEB603-D44C-417D-8FBD-6728EF259B72}"/>
              </a:ext>
            </a:extLst>
          </p:cNvPr>
          <p:cNvSpPr>
            <a:spLocks noGrp="1"/>
          </p:cNvSpPr>
          <p:nvPr>
            <p:ph idx="1"/>
          </p:nvPr>
        </p:nvSpPr>
        <p:spPr/>
        <p:txBody>
          <a:bodyPr/>
          <a:lstStyle/>
          <a:p>
            <a:pPr marL="0" indent="0">
              <a:buNone/>
            </a:pPr>
            <a:r>
              <a:rPr lang="en-US" dirty="0"/>
              <a:t>A six-month trip involves actions of 1/10 of a second. Ratio: 1.5*10</a:t>
            </a:r>
            <a:r>
              <a:rPr lang="en-US" baseline="30000" dirty="0"/>
              <a:t>8</a:t>
            </a:r>
          </a:p>
          <a:p>
            <a:pPr marL="0" indent="0">
              <a:buNone/>
            </a:pPr>
            <a:endParaRPr lang="en-US" baseline="30000" dirty="0"/>
          </a:p>
          <a:p>
            <a:pPr marL="0" indent="0">
              <a:buNone/>
            </a:pPr>
            <a:r>
              <a:rPr lang="en-US" dirty="0">
                <a:solidFill>
                  <a:prstClr val="black"/>
                </a:solidFill>
              </a:rPr>
              <a:t>It may involve reasoning about distances ranging from 1 mm to 10,000 km. Ratio: 10</a:t>
            </a:r>
            <a:r>
              <a:rPr lang="en-US" baseline="30000" dirty="0">
                <a:solidFill>
                  <a:prstClr val="black"/>
                </a:solidFill>
              </a:rPr>
              <a:t>10</a:t>
            </a:r>
          </a:p>
          <a:p>
            <a:pPr marL="0" indent="0">
              <a:buNone/>
            </a:pPr>
            <a:endParaRPr lang="en-US" baseline="30000" dirty="0">
              <a:solidFill>
                <a:prstClr val="black"/>
              </a:solidFill>
            </a:endParaRPr>
          </a:p>
          <a:p>
            <a:pPr marL="0" indent="0">
              <a:buNone/>
            </a:pPr>
            <a:r>
              <a:rPr lang="en-US" dirty="0">
                <a:solidFill>
                  <a:prstClr val="black"/>
                </a:solidFill>
              </a:rPr>
              <a:t>This becomes an issue for a number of different kinds of algorithms and representations.</a:t>
            </a:r>
            <a:endParaRPr lang="en-US" dirty="0"/>
          </a:p>
        </p:txBody>
      </p:sp>
    </p:spTree>
    <p:extLst>
      <p:ext uri="{BB962C8B-B14F-4D97-AF65-F5344CB8AC3E}">
        <p14:creationId xmlns:p14="http://schemas.microsoft.com/office/powerpoint/2010/main" val="1549639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1EFD-D46C-4F72-894F-298E3A0CFFC8}"/>
              </a:ext>
            </a:extLst>
          </p:cNvPr>
          <p:cNvSpPr>
            <a:spLocks noGrp="1"/>
          </p:cNvSpPr>
          <p:nvPr>
            <p:ph type="title"/>
          </p:nvPr>
        </p:nvSpPr>
        <p:spPr/>
        <p:txBody>
          <a:bodyPr/>
          <a:lstStyle/>
          <a:p>
            <a:r>
              <a:rPr lang="en-US" dirty="0"/>
              <a:t>Extracting temporal information from text</a:t>
            </a:r>
          </a:p>
        </p:txBody>
      </p:sp>
      <p:sp>
        <p:nvSpPr>
          <p:cNvPr id="3" name="Content Placeholder 2">
            <a:extLst>
              <a:ext uri="{FF2B5EF4-FFF2-40B4-BE49-F238E27FC236}">
                <a16:creationId xmlns:a16="http://schemas.microsoft.com/office/drawing/2014/main" id="{168D28A7-1972-423D-931B-A4AAFFCA330B}"/>
              </a:ext>
            </a:extLst>
          </p:cNvPr>
          <p:cNvSpPr>
            <a:spLocks noGrp="1"/>
          </p:cNvSpPr>
          <p:nvPr>
            <p:ph idx="1"/>
          </p:nvPr>
        </p:nvSpPr>
        <p:spPr/>
        <p:txBody>
          <a:bodyPr/>
          <a:lstStyle/>
          <a:p>
            <a:r>
              <a:rPr lang="en-US" dirty="0"/>
              <a:t>Time relations between generic/repeated/ongoing/hypothetical events are difficult to characterize and left implicit.</a:t>
            </a:r>
          </a:p>
          <a:p>
            <a:pPr marL="0" indent="0">
              <a:buNone/>
            </a:pPr>
            <a:r>
              <a:rPr lang="en-US" dirty="0"/>
              <a:t>“Afraid of Covid-19, parents are postponing well-child checkups, including shots, putting millions of children at risk of exposure to preventable deadly diseases.” </a:t>
            </a:r>
            <a:r>
              <a:rPr lang="en-US" i="1" dirty="0"/>
              <a:t>NY Times</a:t>
            </a:r>
            <a:r>
              <a:rPr lang="en-US" dirty="0"/>
              <a:t>, April 23, 2020</a:t>
            </a:r>
          </a:p>
          <a:p>
            <a:r>
              <a:rPr lang="en-US" dirty="0"/>
              <a:t>Events are stated out of order.</a:t>
            </a:r>
          </a:p>
          <a:p>
            <a:pPr marL="0" indent="0">
              <a:buNone/>
            </a:pPr>
            <a:r>
              <a:rPr lang="en-US" dirty="0"/>
              <a:t>“Tony managed to pour the wine, though he had to take out the cork with a knife, because he couldn’t find the corkscrew.”</a:t>
            </a:r>
          </a:p>
          <a:p>
            <a:pPr marL="0" indent="0">
              <a:buNone/>
            </a:pPr>
            <a:endParaRPr lang="en-US" dirty="0"/>
          </a:p>
        </p:txBody>
      </p:sp>
    </p:spTree>
    <p:extLst>
      <p:ext uri="{BB962C8B-B14F-4D97-AF65-F5344CB8AC3E}">
        <p14:creationId xmlns:p14="http://schemas.microsoft.com/office/powerpoint/2010/main" val="146235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FD6856-3EED-40B1-A49D-F1DD9CEFEF95}"/>
              </a:ext>
            </a:extLst>
          </p:cNvPr>
          <p:cNvSpPr>
            <a:spLocks noGrp="1"/>
          </p:cNvSpPr>
          <p:nvPr>
            <p:ph type="ctrTitle"/>
          </p:nvPr>
        </p:nvSpPr>
        <p:spPr/>
        <p:txBody>
          <a:bodyPr/>
          <a:lstStyle/>
          <a:p>
            <a:r>
              <a:rPr lang="en-US" dirty="0"/>
              <a:t>Time</a:t>
            </a:r>
          </a:p>
        </p:txBody>
      </p:sp>
      <p:sp>
        <p:nvSpPr>
          <p:cNvPr id="5" name="Subtitle 4">
            <a:extLst>
              <a:ext uri="{FF2B5EF4-FFF2-40B4-BE49-F238E27FC236}">
                <a16:creationId xmlns:a16="http://schemas.microsoft.com/office/drawing/2014/main" id="{90C4BF0D-FAB8-432E-AE94-6A90ECCF449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114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6CEE-22D8-4EB7-9917-01571F688EDF}"/>
              </a:ext>
            </a:extLst>
          </p:cNvPr>
          <p:cNvSpPr>
            <a:spLocks noGrp="1"/>
          </p:cNvSpPr>
          <p:nvPr>
            <p:ph type="title"/>
          </p:nvPr>
        </p:nvSpPr>
        <p:spPr/>
        <p:txBody>
          <a:bodyPr/>
          <a:lstStyle/>
          <a:p>
            <a:pPr algn="ctr"/>
            <a:r>
              <a:rPr lang="en-US" dirty="0"/>
              <a:t>Indexical expressions in text</a:t>
            </a:r>
          </a:p>
        </p:txBody>
      </p:sp>
      <p:sp>
        <p:nvSpPr>
          <p:cNvPr id="3" name="Content Placeholder 2">
            <a:extLst>
              <a:ext uri="{FF2B5EF4-FFF2-40B4-BE49-F238E27FC236}">
                <a16:creationId xmlns:a16="http://schemas.microsoft.com/office/drawing/2014/main" id="{85C60C35-8C84-4946-BAB0-E17FA0D59BD0}"/>
              </a:ext>
            </a:extLst>
          </p:cNvPr>
          <p:cNvSpPr>
            <a:spLocks noGrp="1"/>
          </p:cNvSpPr>
          <p:nvPr>
            <p:ph idx="1"/>
          </p:nvPr>
        </p:nvSpPr>
        <p:spPr>
          <a:xfrm>
            <a:off x="1057421" y="1677585"/>
            <a:ext cx="10515600" cy="4351338"/>
          </a:xfrm>
        </p:spPr>
        <p:txBody>
          <a:bodyPr>
            <a:normAutofit lnSpcReduction="10000"/>
          </a:bodyPr>
          <a:lstStyle/>
          <a:p>
            <a:pPr marL="0" indent="0">
              <a:buNone/>
            </a:pPr>
            <a:r>
              <a:rPr lang="en-US" dirty="0"/>
              <a:t>The majority of time references are indexical.</a:t>
            </a:r>
          </a:p>
          <a:p>
            <a:pPr marL="0" indent="0">
              <a:buNone/>
            </a:pPr>
            <a:r>
              <a:rPr lang="en-US" dirty="0"/>
              <a:t>“Last week”, “At 2:00 today”, “Next Tuesday”, past vs. present vs. future.</a:t>
            </a:r>
          </a:p>
          <a:p>
            <a:pPr marL="0" lvl="0" indent="0">
              <a:buNone/>
            </a:pPr>
            <a:r>
              <a:rPr lang="en-US" dirty="0" err="1">
                <a:solidFill>
                  <a:prstClr val="black"/>
                </a:solidFill>
              </a:rPr>
              <a:t>Indexicals</a:t>
            </a:r>
            <a:r>
              <a:rPr lang="en-US" dirty="0">
                <a:solidFill>
                  <a:prstClr val="black"/>
                </a:solidFill>
              </a:rPr>
              <a:t> in conversation, or in the question of a Q/A system almost always refer to the current moment. That should be easy.</a:t>
            </a:r>
          </a:p>
          <a:p>
            <a:pPr marL="0" indent="0">
              <a:buNone/>
            </a:pPr>
            <a:r>
              <a:rPr lang="en-US" dirty="0" err="1"/>
              <a:t>Indexicals</a:t>
            </a:r>
            <a:r>
              <a:rPr lang="en-US" dirty="0"/>
              <a:t> in a text or a recording generally refer to the time of writing/utterance. But there are exceptions, e.g. within quotations.</a:t>
            </a:r>
          </a:p>
          <a:p>
            <a:pPr marL="0" indent="0">
              <a:buNone/>
            </a:pPr>
            <a:r>
              <a:rPr lang="en-US" dirty="0"/>
              <a:t>Placing in an absolute time line requires finding the date of the text/utterance.</a:t>
            </a:r>
          </a:p>
          <a:p>
            <a:pPr marL="0" indent="0">
              <a:buNone/>
            </a:pPr>
            <a:r>
              <a:rPr lang="en-US" dirty="0"/>
              <a:t>This can range from trivial (if dated) to extremely difficult (if not).</a:t>
            </a:r>
          </a:p>
          <a:p>
            <a:pPr marL="0" indent="0">
              <a:buNone/>
            </a:pPr>
            <a:endParaRPr lang="en-US" dirty="0"/>
          </a:p>
        </p:txBody>
      </p:sp>
    </p:spTree>
    <p:extLst>
      <p:ext uri="{BB962C8B-B14F-4D97-AF65-F5344CB8AC3E}">
        <p14:creationId xmlns:p14="http://schemas.microsoft.com/office/powerpoint/2010/main" val="404224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8ECC-1686-4BAC-819A-A24E6FBC3C77}"/>
              </a:ext>
            </a:extLst>
          </p:cNvPr>
          <p:cNvSpPr>
            <a:spLocks noGrp="1"/>
          </p:cNvSpPr>
          <p:nvPr>
            <p:ph type="title"/>
          </p:nvPr>
        </p:nvSpPr>
        <p:spPr/>
        <p:txBody>
          <a:bodyPr/>
          <a:lstStyle/>
          <a:p>
            <a:r>
              <a:rPr lang="en-US" dirty="0"/>
              <a:t>Extracting temporal relation from video</a:t>
            </a:r>
          </a:p>
        </p:txBody>
      </p:sp>
      <p:sp>
        <p:nvSpPr>
          <p:cNvPr id="3" name="Content Placeholder 2">
            <a:extLst>
              <a:ext uri="{FF2B5EF4-FFF2-40B4-BE49-F238E27FC236}">
                <a16:creationId xmlns:a16="http://schemas.microsoft.com/office/drawing/2014/main" id="{1D52A0D1-58B5-4B02-BB8D-D7897A37A0C0}"/>
              </a:ext>
            </a:extLst>
          </p:cNvPr>
          <p:cNvSpPr>
            <a:spLocks noGrp="1"/>
          </p:cNvSpPr>
          <p:nvPr>
            <p:ph idx="1"/>
          </p:nvPr>
        </p:nvSpPr>
        <p:spPr/>
        <p:txBody>
          <a:bodyPr/>
          <a:lstStyle/>
          <a:p>
            <a:pPr marL="0" indent="0">
              <a:buNone/>
            </a:pPr>
            <a:r>
              <a:rPr lang="en-US" dirty="0"/>
              <a:t>If video time = real time, then trivial.</a:t>
            </a:r>
          </a:p>
          <a:p>
            <a:pPr marL="0" indent="0">
              <a:buNone/>
            </a:pPr>
            <a:r>
              <a:rPr lang="en-US" dirty="0"/>
              <a:t>Else (finding the time relation between two consecutive scenes in a film) extremely difficult in general.</a:t>
            </a:r>
          </a:p>
          <a:p>
            <a:pPr marL="0" indent="0">
              <a:buNone/>
            </a:pPr>
            <a:endParaRPr lang="en-US" dirty="0"/>
          </a:p>
        </p:txBody>
      </p:sp>
    </p:spTree>
    <p:extLst>
      <p:ext uri="{BB962C8B-B14F-4D97-AF65-F5344CB8AC3E}">
        <p14:creationId xmlns:p14="http://schemas.microsoft.com/office/powerpoint/2010/main" val="225120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3425F-B6FE-43B5-A50D-13BC0B5A4915}"/>
              </a:ext>
            </a:extLst>
          </p:cNvPr>
          <p:cNvSpPr>
            <a:spLocks noGrp="1"/>
          </p:cNvSpPr>
          <p:nvPr>
            <p:ph type="title"/>
          </p:nvPr>
        </p:nvSpPr>
        <p:spPr/>
        <p:txBody>
          <a:bodyPr/>
          <a:lstStyle/>
          <a:p>
            <a:pPr algn="ctr"/>
            <a:r>
              <a:rPr lang="en-US" dirty="0"/>
              <a:t>Domain-specific inference</a:t>
            </a:r>
          </a:p>
        </p:txBody>
      </p:sp>
      <p:sp>
        <p:nvSpPr>
          <p:cNvPr id="3" name="Content Placeholder 2">
            <a:extLst>
              <a:ext uri="{FF2B5EF4-FFF2-40B4-BE49-F238E27FC236}">
                <a16:creationId xmlns:a16="http://schemas.microsoft.com/office/drawing/2014/main" id="{3FCE2A0A-0814-4565-A3AE-4D41BB85CE26}"/>
              </a:ext>
            </a:extLst>
          </p:cNvPr>
          <p:cNvSpPr>
            <a:spLocks noGrp="1"/>
          </p:cNvSpPr>
          <p:nvPr>
            <p:ph idx="1"/>
          </p:nvPr>
        </p:nvSpPr>
        <p:spPr/>
        <p:txBody>
          <a:bodyPr/>
          <a:lstStyle/>
          <a:p>
            <a:pPr marL="0" indent="0">
              <a:buNone/>
            </a:pPr>
            <a:r>
              <a:rPr lang="en-US" dirty="0"/>
              <a:t>Older(</a:t>
            </a:r>
            <a:r>
              <a:rPr lang="en-US" dirty="0" err="1"/>
              <a:t>x,y</a:t>
            </a:r>
            <a:r>
              <a:rPr lang="en-US" dirty="0"/>
              <a:t>) </a:t>
            </a:r>
            <a:r>
              <a:rPr lang="en-US" dirty="0" err="1"/>
              <a:t>iff</a:t>
            </a:r>
            <a:r>
              <a:rPr lang="en-US" dirty="0"/>
              <a:t> </a:t>
            </a:r>
            <a:r>
              <a:rPr lang="en-US" dirty="0" err="1"/>
              <a:t>BirthOf</a:t>
            </a:r>
            <a:r>
              <a:rPr lang="en-US" dirty="0"/>
              <a:t>(x) &lt; </a:t>
            </a:r>
            <a:r>
              <a:rPr lang="en-US" dirty="0" err="1"/>
              <a:t>BirthOf</a:t>
            </a:r>
            <a:r>
              <a:rPr lang="en-US" dirty="0"/>
              <a:t>(y).</a:t>
            </a:r>
          </a:p>
          <a:p>
            <a:pPr marL="0" indent="0">
              <a:buNone/>
            </a:pPr>
            <a:r>
              <a:rPr lang="en-US" dirty="0"/>
              <a:t>If Holds(</a:t>
            </a:r>
            <a:r>
              <a:rPr lang="en-US" dirty="0" err="1"/>
              <a:t>t,Alive</a:t>
            </a:r>
            <a:r>
              <a:rPr lang="en-US" dirty="0"/>
              <a:t>(x)) then </a:t>
            </a:r>
            <a:r>
              <a:rPr lang="en-US" dirty="0" err="1"/>
              <a:t>BirthOf</a:t>
            </a:r>
            <a:r>
              <a:rPr lang="en-US" dirty="0"/>
              <a:t>(x) ≤ t ≤ </a:t>
            </a:r>
            <a:r>
              <a:rPr lang="en-US" dirty="0" err="1"/>
              <a:t>DeathOf</a:t>
            </a:r>
            <a:r>
              <a:rPr lang="en-US" dirty="0"/>
              <a:t>(x)</a:t>
            </a:r>
          </a:p>
          <a:p>
            <a:pPr marL="0" indent="0">
              <a:buNone/>
            </a:pPr>
            <a:r>
              <a:rPr lang="en-US" dirty="0"/>
              <a:t>The background knowledge in the wine-pouring examples and in the vaccination example are much harder to characterize.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6498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CC53-1548-42AE-A571-B9930AD40DF5}"/>
              </a:ext>
            </a:extLst>
          </p:cNvPr>
          <p:cNvSpPr>
            <a:spLocks noGrp="1"/>
          </p:cNvSpPr>
          <p:nvPr>
            <p:ph type="title"/>
          </p:nvPr>
        </p:nvSpPr>
        <p:spPr/>
        <p:txBody>
          <a:bodyPr/>
          <a:lstStyle/>
          <a:p>
            <a:pPr algn="ctr"/>
            <a:r>
              <a:rPr lang="en-US" dirty="0"/>
              <a:t>Take away for Time</a:t>
            </a:r>
          </a:p>
        </p:txBody>
      </p:sp>
      <p:sp>
        <p:nvSpPr>
          <p:cNvPr id="3" name="Content Placeholder 2">
            <a:extLst>
              <a:ext uri="{FF2B5EF4-FFF2-40B4-BE49-F238E27FC236}">
                <a16:creationId xmlns:a16="http://schemas.microsoft.com/office/drawing/2014/main" id="{2E0BCDFB-BFF2-422F-8073-6ECB2934A442}"/>
              </a:ext>
            </a:extLst>
          </p:cNvPr>
          <p:cNvSpPr>
            <a:spLocks noGrp="1"/>
          </p:cNvSpPr>
          <p:nvPr>
            <p:ph idx="1"/>
          </p:nvPr>
        </p:nvSpPr>
        <p:spPr/>
        <p:txBody>
          <a:bodyPr>
            <a:normAutofit fontScale="92500"/>
          </a:bodyPr>
          <a:lstStyle/>
          <a:p>
            <a:r>
              <a:rPr lang="en-US" dirty="0"/>
              <a:t>Extremely important problem in many AI situations.</a:t>
            </a:r>
          </a:p>
          <a:p>
            <a:r>
              <a:rPr lang="en-US" dirty="0"/>
              <a:t>Some aspects are straightforward, others are AI-complete.</a:t>
            </a:r>
          </a:p>
          <a:p>
            <a:r>
              <a:rPr lang="en-US" dirty="0"/>
              <a:t>A lot more could pretty easily be done with existing technology than is currently being done. A lot can be done with very short inference paths, either at query time or at fact addition time.</a:t>
            </a:r>
          </a:p>
          <a:p>
            <a:pPr lvl="0"/>
            <a:r>
              <a:rPr lang="en-US" dirty="0">
                <a:solidFill>
                  <a:prstClr val="black"/>
                </a:solidFill>
              </a:rPr>
              <a:t>Obsolete and outdated information in knowledge sources is a serious issue.</a:t>
            </a:r>
            <a:endParaRPr lang="en-US" dirty="0"/>
          </a:p>
          <a:p>
            <a:r>
              <a:rPr lang="en-US" dirty="0"/>
              <a:t>In designing a knowledge graph, one should consider from the start what kind of temporal knowledge to include and how it can be used. Ignoring time and doing everything in the timeless present is often easy, but may not be wise.</a:t>
            </a:r>
          </a:p>
          <a:p>
            <a:pPr marL="0" indent="0">
              <a:buNone/>
            </a:pPr>
            <a:endParaRPr lang="en-US" dirty="0"/>
          </a:p>
        </p:txBody>
      </p:sp>
    </p:spTree>
    <p:extLst>
      <p:ext uri="{BB962C8B-B14F-4D97-AF65-F5344CB8AC3E}">
        <p14:creationId xmlns:p14="http://schemas.microsoft.com/office/powerpoint/2010/main" val="2343100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A8F5BB-585B-4101-90CB-ECD8D5294C02}"/>
              </a:ext>
            </a:extLst>
          </p:cNvPr>
          <p:cNvSpPr>
            <a:spLocks noGrp="1"/>
          </p:cNvSpPr>
          <p:nvPr>
            <p:ph type="title"/>
          </p:nvPr>
        </p:nvSpPr>
        <p:spPr/>
        <p:txBody>
          <a:bodyPr/>
          <a:lstStyle/>
          <a:p>
            <a:pPr algn="ctr"/>
            <a:r>
              <a:rPr lang="en-US" dirty="0"/>
              <a:t>Space</a:t>
            </a:r>
          </a:p>
        </p:txBody>
      </p:sp>
      <p:sp>
        <p:nvSpPr>
          <p:cNvPr id="5" name="Text Placeholder 4">
            <a:extLst>
              <a:ext uri="{FF2B5EF4-FFF2-40B4-BE49-F238E27FC236}">
                <a16:creationId xmlns:a16="http://schemas.microsoft.com/office/drawing/2014/main" id="{F8370F21-6276-4003-9BC1-171AEFDB85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7521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AA0B-F13D-407A-A5FA-187D05847C27}"/>
              </a:ext>
            </a:extLst>
          </p:cNvPr>
          <p:cNvSpPr>
            <a:spLocks noGrp="1"/>
          </p:cNvSpPr>
          <p:nvPr>
            <p:ph type="title"/>
          </p:nvPr>
        </p:nvSpPr>
        <p:spPr/>
        <p:txBody>
          <a:bodyPr/>
          <a:lstStyle/>
          <a:p>
            <a:r>
              <a:rPr lang="en-US" dirty="0"/>
              <a:t>How far is the border of Mexico from San Diego?</a:t>
            </a:r>
          </a:p>
        </p:txBody>
      </p:sp>
      <p:pic>
        <p:nvPicPr>
          <p:cNvPr id="5" name="Content Placeholder 4" descr="A screenshot of a cell phone&#10;&#10;Description automatically generated">
            <a:extLst>
              <a:ext uri="{FF2B5EF4-FFF2-40B4-BE49-F238E27FC236}">
                <a16:creationId xmlns:a16="http://schemas.microsoft.com/office/drawing/2014/main" id="{7787DE50-1106-4B49-8F8A-35A0C842634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80978" y="1690688"/>
            <a:ext cx="7230043" cy="4351338"/>
          </a:xfrm>
        </p:spPr>
      </p:pic>
    </p:spTree>
    <p:extLst>
      <p:ext uri="{BB962C8B-B14F-4D97-AF65-F5344CB8AC3E}">
        <p14:creationId xmlns:p14="http://schemas.microsoft.com/office/powerpoint/2010/main" val="2860804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AA0B-F13D-407A-A5FA-187D05847C27}"/>
              </a:ext>
            </a:extLst>
          </p:cNvPr>
          <p:cNvSpPr>
            <a:spLocks noGrp="1"/>
          </p:cNvSpPr>
          <p:nvPr>
            <p:ph type="title"/>
          </p:nvPr>
        </p:nvSpPr>
        <p:spPr/>
        <p:txBody>
          <a:bodyPr/>
          <a:lstStyle/>
          <a:p>
            <a:r>
              <a:rPr lang="en-US" dirty="0"/>
              <a:t>How far is the border of Mexico from San Diego?</a:t>
            </a:r>
          </a:p>
        </p:txBody>
      </p:sp>
      <p:pic>
        <p:nvPicPr>
          <p:cNvPr id="7" name="Content Placeholder 6" descr="A close up of a map&#10;&#10;Description automatically generated">
            <a:extLst>
              <a:ext uri="{FF2B5EF4-FFF2-40B4-BE49-F238E27FC236}">
                <a16:creationId xmlns:a16="http://schemas.microsoft.com/office/drawing/2014/main" id="{7F36B5F6-3919-4E24-9CED-124C879840F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959767" y="1419694"/>
            <a:ext cx="6833937" cy="4771200"/>
          </a:xfrm>
        </p:spPr>
      </p:pic>
    </p:spTree>
    <p:extLst>
      <p:ext uri="{BB962C8B-B14F-4D97-AF65-F5344CB8AC3E}">
        <p14:creationId xmlns:p14="http://schemas.microsoft.com/office/powerpoint/2010/main" val="841511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AA0B-F13D-407A-A5FA-187D05847C27}"/>
              </a:ext>
            </a:extLst>
          </p:cNvPr>
          <p:cNvSpPr>
            <a:spLocks noGrp="1"/>
          </p:cNvSpPr>
          <p:nvPr>
            <p:ph type="title"/>
          </p:nvPr>
        </p:nvSpPr>
        <p:spPr/>
        <p:txBody>
          <a:bodyPr/>
          <a:lstStyle/>
          <a:p>
            <a:r>
              <a:rPr lang="en-US" dirty="0"/>
              <a:t>How far is the boundary of Mexico from San Diego?</a:t>
            </a:r>
          </a:p>
        </p:txBody>
      </p:sp>
      <p:pic>
        <p:nvPicPr>
          <p:cNvPr id="6" name="Content Placeholder 5" descr="A screenshot of a cell phone&#10;&#10;Description automatically generated">
            <a:extLst>
              <a:ext uri="{FF2B5EF4-FFF2-40B4-BE49-F238E27FC236}">
                <a16:creationId xmlns:a16="http://schemas.microsoft.com/office/drawing/2014/main" id="{56D5637F-5703-4423-99A7-6F5BB0FEA847}"/>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69" b="7843"/>
          <a:stretch/>
        </p:blipFill>
        <p:spPr>
          <a:xfrm>
            <a:off x="2678321" y="1027906"/>
            <a:ext cx="8546391" cy="5519651"/>
          </a:xfrm>
        </p:spPr>
      </p:pic>
    </p:spTree>
    <p:extLst>
      <p:ext uri="{BB962C8B-B14F-4D97-AF65-F5344CB8AC3E}">
        <p14:creationId xmlns:p14="http://schemas.microsoft.com/office/powerpoint/2010/main" val="3897735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C31F-B39C-4375-88F6-A621071C077B}"/>
              </a:ext>
            </a:extLst>
          </p:cNvPr>
          <p:cNvSpPr>
            <a:spLocks noGrp="1"/>
          </p:cNvSpPr>
          <p:nvPr>
            <p:ph type="title"/>
          </p:nvPr>
        </p:nvSpPr>
        <p:spPr/>
        <p:txBody>
          <a:bodyPr/>
          <a:lstStyle/>
          <a:p>
            <a:pPr algn="ctr"/>
            <a:r>
              <a:rPr lang="en-US" dirty="0"/>
              <a:t>Applications of spatial reasoning</a:t>
            </a:r>
          </a:p>
        </p:txBody>
      </p:sp>
      <p:sp>
        <p:nvSpPr>
          <p:cNvPr id="3" name="Content Placeholder 2">
            <a:extLst>
              <a:ext uri="{FF2B5EF4-FFF2-40B4-BE49-F238E27FC236}">
                <a16:creationId xmlns:a16="http://schemas.microsoft.com/office/drawing/2014/main" id="{B04D671D-B001-40DD-B3CC-A1DF1243F7BC}"/>
              </a:ext>
            </a:extLst>
          </p:cNvPr>
          <p:cNvSpPr>
            <a:spLocks noGrp="1"/>
          </p:cNvSpPr>
          <p:nvPr>
            <p:ph idx="1"/>
          </p:nvPr>
        </p:nvSpPr>
        <p:spPr/>
        <p:txBody>
          <a:bodyPr/>
          <a:lstStyle/>
          <a:p>
            <a:r>
              <a:rPr lang="en-US" dirty="0"/>
              <a:t>Physical reasoning: Science and technology</a:t>
            </a:r>
          </a:p>
          <a:p>
            <a:pPr lvl="1"/>
            <a:r>
              <a:rPr lang="en-US" dirty="0"/>
              <a:t>Prediction</a:t>
            </a:r>
          </a:p>
          <a:p>
            <a:pPr lvl="1"/>
            <a:r>
              <a:rPr lang="en-US" dirty="0"/>
              <a:t>Explanation</a:t>
            </a:r>
          </a:p>
          <a:p>
            <a:pPr lvl="1"/>
            <a:r>
              <a:rPr lang="en-US" dirty="0"/>
              <a:t>Design</a:t>
            </a:r>
          </a:p>
          <a:p>
            <a:pPr lvl="1"/>
            <a:r>
              <a:rPr lang="en-US" dirty="0"/>
              <a:t>Planning</a:t>
            </a:r>
          </a:p>
          <a:p>
            <a:r>
              <a:rPr lang="en-US" dirty="0"/>
              <a:t>Robotics</a:t>
            </a:r>
          </a:p>
          <a:p>
            <a:r>
              <a:rPr lang="en-US" dirty="0"/>
              <a:t>Computer vision</a:t>
            </a:r>
          </a:p>
        </p:txBody>
      </p:sp>
    </p:spTree>
    <p:extLst>
      <p:ext uri="{BB962C8B-B14F-4D97-AF65-F5344CB8AC3E}">
        <p14:creationId xmlns:p14="http://schemas.microsoft.com/office/powerpoint/2010/main" val="1724810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B903-1FC8-4251-8BCD-0C10FE394E32}"/>
              </a:ext>
            </a:extLst>
          </p:cNvPr>
          <p:cNvSpPr>
            <a:spLocks noGrp="1"/>
          </p:cNvSpPr>
          <p:nvPr>
            <p:ph type="title"/>
          </p:nvPr>
        </p:nvSpPr>
        <p:spPr/>
        <p:txBody>
          <a:bodyPr/>
          <a:lstStyle/>
          <a:p>
            <a:pPr algn="ctr"/>
            <a:r>
              <a:rPr lang="en-US" dirty="0"/>
              <a:t>Space: Issues to address: Outline</a:t>
            </a:r>
          </a:p>
        </p:txBody>
      </p:sp>
      <p:sp>
        <p:nvSpPr>
          <p:cNvPr id="3" name="Content Placeholder 2">
            <a:extLst>
              <a:ext uri="{FF2B5EF4-FFF2-40B4-BE49-F238E27FC236}">
                <a16:creationId xmlns:a16="http://schemas.microsoft.com/office/drawing/2014/main" id="{9918FE67-0D0C-4006-B87F-54BFFB8E5174}"/>
              </a:ext>
            </a:extLst>
          </p:cNvPr>
          <p:cNvSpPr>
            <a:spLocks noGrp="1"/>
          </p:cNvSpPr>
          <p:nvPr>
            <p:ph idx="1"/>
          </p:nvPr>
        </p:nvSpPr>
        <p:spPr/>
        <p:txBody>
          <a:bodyPr>
            <a:normAutofit fontScale="92500" lnSpcReduction="20000"/>
          </a:bodyPr>
          <a:lstStyle/>
          <a:p>
            <a:pPr marL="0" indent="0">
              <a:buNone/>
            </a:pPr>
            <a:r>
              <a:rPr lang="en-US" dirty="0"/>
              <a:t>In increasing order of difficulty:</a:t>
            </a:r>
          </a:p>
          <a:p>
            <a:pPr marL="0" indent="0">
              <a:buNone/>
            </a:pPr>
            <a:r>
              <a:rPr lang="en-US" b="1" dirty="0"/>
              <a:t>Well understood:</a:t>
            </a:r>
          </a:p>
          <a:p>
            <a:pPr marL="514350" indent="-514350">
              <a:buFont typeface="+mj-lt"/>
              <a:buAutoNum type="arabicPeriod"/>
            </a:pPr>
            <a:r>
              <a:rPr lang="en-US" dirty="0"/>
              <a:t>The basic model</a:t>
            </a:r>
          </a:p>
          <a:p>
            <a:pPr marL="514350" lvl="0" indent="-514350">
              <a:buFont typeface="+mj-lt"/>
              <a:buAutoNum type="arabicPeriod"/>
            </a:pPr>
            <a:r>
              <a:rPr lang="en-US" dirty="0">
                <a:solidFill>
                  <a:prstClr val="black"/>
                </a:solidFill>
              </a:rPr>
              <a:t>Geographic information in knowledge bases</a:t>
            </a:r>
            <a:endParaRPr lang="en-US" dirty="0"/>
          </a:p>
          <a:p>
            <a:pPr marL="514350" indent="-514350">
              <a:buFont typeface="+mj-lt"/>
              <a:buAutoNum type="arabicPeriod"/>
            </a:pPr>
            <a:r>
              <a:rPr lang="en-US" dirty="0"/>
              <a:t>Spatial representations for exact information</a:t>
            </a:r>
          </a:p>
          <a:p>
            <a:pPr marL="514350" indent="-514350">
              <a:buFont typeface="+mj-lt"/>
              <a:buAutoNum type="arabicPeriod"/>
            </a:pPr>
            <a:r>
              <a:rPr lang="en-US" dirty="0"/>
              <a:t>Geometric calculations with exact information</a:t>
            </a:r>
          </a:p>
          <a:p>
            <a:pPr marL="0" indent="0">
              <a:buNone/>
            </a:pPr>
            <a:r>
              <a:rPr lang="en-US" b="1" dirty="0"/>
              <a:t>Difficult:</a:t>
            </a:r>
          </a:p>
          <a:p>
            <a:pPr marL="514350" indent="-514350">
              <a:buFont typeface="+mj-lt"/>
              <a:buAutoNum type="arabicPeriod" startAt="5"/>
            </a:pPr>
            <a:r>
              <a:rPr lang="en-US" dirty="0"/>
              <a:t>Representation and reasoning with partial information</a:t>
            </a:r>
          </a:p>
          <a:p>
            <a:pPr marL="514350" indent="-514350">
              <a:buFont typeface="+mj-lt"/>
              <a:buAutoNum type="arabicPeriod" startAt="5"/>
            </a:pPr>
            <a:r>
              <a:rPr lang="en-US" dirty="0"/>
              <a:t>Extracting spatial information from data</a:t>
            </a:r>
          </a:p>
          <a:p>
            <a:pPr marL="514350" indent="-514350">
              <a:buFont typeface="+mj-lt"/>
              <a:buAutoNum type="arabicPeriod" startAt="5"/>
            </a:pPr>
            <a:r>
              <a:rPr lang="en-US" dirty="0"/>
              <a:t>Domain inference</a:t>
            </a:r>
          </a:p>
          <a:p>
            <a:pPr marL="514350" indent="-514350">
              <a:buFont typeface="+mj-lt"/>
              <a:buAutoNum type="arabicPeriod" startAt="5"/>
            </a:pPr>
            <a:endParaRPr lang="en-US" dirty="0"/>
          </a:p>
        </p:txBody>
      </p:sp>
    </p:spTree>
    <p:extLst>
      <p:ext uri="{BB962C8B-B14F-4D97-AF65-F5344CB8AC3E}">
        <p14:creationId xmlns:p14="http://schemas.microsoft.com/office/powerpoint/2010/main" val="1497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588A-BDE0-43B1-9E27-97848440CEB1}"/>
              </a:ext>
            </a:extLst>
          </p:cNvPr>
          <p:cNvSpPr>
            <a:spLocks noGrp="1"/>
          </p:cNvSpPr>
          <p:nvPr>
            <p:ph type="title"/>
          </p:nvPr>
        </p:nvSpPr>
        <p:spPr/>
        <p:txBody>
          <a:bodyPr/>
          <a:lstStyle/>
          <a:p>
            <a:r>
              <a:rPr lang="en-US" dirty="0"/>
              <a:t>Who is older, Joe Biden or Mitch McConnell?</a:t>
            </a:r>
          </a:p>
        </p:txBody>
      </p:sp>
      <p:pic>
        <p:nvPicPr>
          <p:cNvPr id="5" name="Content Placeholder 4" descr="A screenshot of a cell phone&#10;&#10;Description automatically generated">
            <a:extLst>
              <a:ext uri="{FF2B5EF4-FFF2-40B4-BE49-F238E27FC236}">
                <a16:creationId xmlns:a16="http://schemas.microsoft.com/office/drawing/2014/main" id="{4C6434E1-F806-425A-891A-48B6C0263B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3134" y="1957388"/>
            <a:ext cx="8365731" cy="3262312"/>
          </a:xfrm>
        </p:spPr>
      </p:pic>
    </p:spTree>
    <p:extLst>
      <p:ext uri="{BB962C8B-B14F-4D97-AF65-F5344CB8AC3E}">
        <p14:creationId xmlns:p14="http://schemas.microsoft.com/office/powerpoint/2010/main" val="15737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AE63-AAFC-4CBB-8D17-033EC547D2A4}"/>
              </a:ext>
            </a:extLst>
          </p:cNvPr>
          <p:cNvSpPr>
            <a:spLocks noGrp="1"/>
          </p:cNvSpPr>
          <p:nvPr>
            <p:ph type="title"/>
          </p:nvPr>
        </p:nvSpPr>
        <p:spPr/>
        <p:txBody>
          <a:bodyPr/>
          <a:lstStyle/>
          <a:p>
            <a:pPr algn="ctr"/>
            <a:r>
              <a:rPr lang="en-US" dirty="0"/>
              <a:t>Basic model of space</a:t>
            </a:r>
          </a:p>
        </p:txBody>
      </p:sp>
      <p:sp>
        <p:nvSpPr>
          <p:cNvPr id="3" name="Content Placeholder 2">
            <a:extLst>
              <a:ext uri="{FF2B5EF4-FFF2-40B4-BE49-F238E27FC236}">
                <a16:creationId xmlns:a16="http://schemas.microsoft.com/office/drawing/2014/main" id="{6113C567-32DC-42B9-A419-EAA8F7211526}"/>
              </a:ext>
            </a:extLst>
          </p:cNvPr>
          <p:cNvSpPr>
            <a:spLocks noGrp="1"/>
          </p:cNvSpPr>
          <p:nvPr>
            <p:ph idx="1"/>
          </p:nvPr>
        </p:nvSpPr>
        <p:spPr/>
        <p:txBody>
          <a:bodyPr/>
          <a:lstStyle/>
          <a:p>
            <a:pPr marL="0" indent="0">
              <a:buNone/>
            </a:pPr>
            <a:r>
              <a:rPr lang="en-US" dirty="0"/>
              <a:t>Three-dimensional Euclidean space. R</a:t>
            </a:r>
            <a:r>
              <a:rPr lang="en-US" baseline="30000" dirty="0"/>
              <a:t>3</a:t>
            </a:r>
          </a:p>
          <a:p>
            <a:pPr marL="0" indent="0">
              <a:buNone/>
            </a:pPr>
            <a:r>
              <a:rPr lang="en-US" dirty="0">
                <a:solidFill>
                  <a:prstClr val="black"/>
                </a:solidFill>
              </a:rPr>
              <a:t>A points is a point in R</a:t>
            </a:r>
            <a:r>
              <a:rPr lang="en-US" baseline="30000" dirty="0">
                <a:solidFill>
                  <a:prstClr val="black"/>
                </a:solidFill>
              </a:rPr>
              <a:t>3</a:t>
            </a:r>
          </a:p>
          <a:p>
            <a:pPr marL="0" indent="0">
              <a:buNone/>
            </a:pPr>
            <a:r>
              <a:rPr lang="en-US" dirty="0">
                <a:solidFill>
                  <a:prstClr val="black"/>
                </a:solidFill>
              </a:rPr>
              <a:t>A region is a  “well-behaved” set of points.</a:t>
            </a:r>
          </a:p>
          <a:p>
            <a:pPr marL="0" indent="0">
              <a:buNone/>
            </a:pPr>
            <a:r>
              <a:rPr lang="en-US" dirty="0">
                <a:solidFill>
                  <a:prstClr val="black"/>
                </a:solidFill>
              </a:rPr>
              <a:t>Other spatial entities are other kinds of sets of points, functions over points, etc.</a:t>
            </a:r>
          </a:p>
          <a:p>
            <a:pPr marL="0" indent="0">
              <a:buNone/>
            </a:pPr>
            <a:endParaRPr lang="en-US" baseline="30000" dirty="0">
              <a:solidFill>
                <a:prstClr val="black"/>
              </a:solidFill>
            </a:endParaRPr>
          </a:p>
          <a:p>
            <a:pPr marL="0" indent="0">
              <a:buNone/>
            </a:pPr>
            <a:endParaRPr lang="en-US" dirty="0">
              <a:solidFill>
                <a:prstClr val="black"/>
              </a:solidFill>
            </a:endParaRPr>
          </a:p>
          <a:p>
            <a:pPr marL="0" indent="0">
              <a:buNone/>
            </a:pPr>
            <a:endParaRPr lang="en-US" baseline="30000" dirty="0"/>
          </a:p>
        </p:txBody>
      </p:sp>
    </p:spTree>
    <p:extLst>
      <p:ext uri="{BB962C8B-B14F-4D97-AF65-F5344CB8AC3E}">
        <p14:creationId xmlns:p14="http://schemas.microsoft.com/office/powerpoint/2010/main" val="3532097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7798-6ECE-4041-B722-7FE79C7599D8}"/>
              </a:ext>
            </a:extLst>
          </p:cNvPr>
          <p:cNvSpPr>
            <a:spLocks noGrp="1"/>
          </p:cNvSpPr>
          <p:nvPr>
            <p:ph type="title"/>
          </p:nvPr>
        </p:nvSpPr>
        <p:spPr/>
        <p:txBody>
          <a:bodyPr/>
          <a:lstStyle/>
          <a:p>
            <a:pPr algn="ctr"/>
            <a:r>
              <a:rPr lang="en-US" dirty="0"/>
              <a:t>Exact information: </a:t>
            </a:r>
            <a:br>
              <a:rPr lang="en-US" dirty="0"/>
            </a:br>
            <a:r>
              <a:rPr lang="en-US" dirty="0"/>
              <a:t>representation and computation </a:t>
            </a:r>
          </a:p>
        </p:txBody>
      </p:sp>
      <p:sp>
        <p:nvSpPr>
          <p:cNvPr id="3" name="Content Placeholder 2">
            <a:extLst>
              <a:ext uri="{FF2B5EF4-FFF2-40B4-BE49-F238E27FC236}">
                <a16:creationId xmlns:a16="http://schemas.microsoft.com/office/drawing/2014/main" id="{58562313-EC9C-4A40-A1DA-14B65A226796}"/>
              </a:ext>
            </a:extLst>
          </p:cNvPr>
          <p:cNvSpPr>
            <a:spLocks noGrp="1"/>
          </p:cNvSpPr>
          <p:nvPr>
            <p:ph idx="1"/>
          </p:nvPr>
        </p:nvSpPr>
        <p:spPr/>
        <p:txBody>
          <a:bodyPr>
            <a:normAutofit lnSpcReduction="10000"/>
          </a:bodyPr>
          <a:lstStyle/>
          <a:p>
            <a:pPr marL="0" indent="0">
              <a:buNone/>
            </a:pPr>
            <a:r>
              <a:rPr lang="en-US" dirty="0"/>
              <a:t>Point: Coordinates relative to a coordinate system</a:t>
            </a:r>
          </a:p>
          <a:p>
            <a:pPr marL="0" indent="0">
              <a:buNone/>
            </a:pPr>
            <a:r>
              <a:rPr lang="en-US" dirty="0"/>
              <a:t>Regions: There are many representations:</a:t>
            </a:r>
          </a:p>
          <a:p>
            <a:r>
              <a:rPr lang="en-US" dirty="0"/>
              <a:t>Point cloud</a:t>
            </a:r>
          </a:p>
          <a:p>
            <a:r>
              <a:rPr lang="en-US" dirty="0"/>
              <a:t>Voxels</a:t>
            </a:r>
          </a:p>
          <a:p>
            <a:r>
              <a:rPr lang="en-US" dirty="0"/>
              <a:t>Constructive solid geometry</a:t>
            </a:r>
          </a:p>
          <a:p>
            <a:r>
              <a:rPr lang="en-US" dirty="0"/>
              <a:t>Mesh representation.</a:t>
            </a:r>
          </a:p>
          <a:p>
            <a:pPr marL="0" indent="0">
              <a:buNone/>
            </a:pPr>
            <a:r>
              <a:rPr lang="en-US" dirty="0"/>
              <a:t>Etc. Depends on desirable features, computations to be performed, physical device. </a:t>
            </a:r>
          </a:p>
          <a:p>
            <a:pPr marL="0" indent="0">
              <a:buNone/>
            </a:pPr>
            <a:r>
              <a:rPr lang="en-US" dirty="0"/>
              <a:t>Challenging algorithmic problems. Many algorithms, much software.</a:t>
            </a:r>
          </a:p>
          <a:p>
            <a:endParaRPr lang="en-US" dirty="0"/>
          </a:p>
        </p:txBody>
      </p:sp>
    </p:spTree>
    <p:extLst>
      <p:ext uri="{BB962C8B-B14F-4D97-AF65-F5344CB8AC3E}">
        <p14:creationId xmlns:p14="http://schemas.microsoft.com/office/powerpoint/2010/main" val="1360619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FA37-52E3-48B9-A05A-300F9B0B0961}"/>
              </a:ext>
            </a:extLst>
          </p:cNvPr>
          <p:cNvSpPr>
            <a:spLocks noGrp="1"/>
          </p:cNvSpPr>
          <p:nvPr>
            <p:ph type="title"/>
          </p:nvPr>
        </p:nvSpPr>
        <p:spPr/>
        <p:txBody>
          <a:bodyPr/>
          <a:lstStyle/>
          <a:p>
            <a:r>
              <a:rPr lang="en-US" dirty="0"/>
              <a:t>Geographic knowledge in knowledge bases</a:t>
            </a:r>
          </a:p>
        </p:txBody>
      </p:sp>
      <p:sp>
        <p:nvSpPr>
          <p:cNvPr id="3" name="Content Placeholder 2">
            <a:extLst>
              <a:ext uri="{FF2B5EF4-FFF2-40B4-BE49-F238E27FC236}">
                <a16:creationId xmlns:a16="http://schemas.microsoft.com/office/drawing/2014/main" id="{A864B8E8-5DF5-4169-A338-1255EF0760CD}"/>
              </a:ext>
            </a:extLst>
          </p:cNvPr>
          <p:cNvSpPr>
            <a:spLocks noGrp="1"/>
          </p:cNvSpPr>
          <p:nvPr>
            <p:ph idx="1"/>
          </p:nvPr>
        </p:nvSpPr>
        <p:spPr/>
        <p:txBody>
          <a:bodyPr/>
          <a:lstStyle/>
          <a:p>
            <a:r>
              <a:rPr lang="en-US" dirty="0"/>
              <a:t>Location of the geographic center.</a:t>
            </a:r>
          </a:p>
          <a:p>
            <a:r>
              <a:rPr lang="en-US" dirty="0"/>
              <a:t>Bounding box. Extremes of latitude and longitude.</a:t>
            </a:r>
          </a:p>
          <a:p>
            <a:r>
              <a:rPr lang="en-US" dirty="0"/>
              <a:t>Specific measures e.g. area.</a:t>
            </a:r>
          </a:p>
          <a:p>
            <a:r>
              <a:rPr lang="en-US" dirty="0"/>
              <a:t>Containment relations.   Bordering relations.</a:t>
            </a:r>
          </a:p>
          <a:p>
            <a:r>
              <a:rPr lang="en-US" dirty="0"/>
              <a:t>Maps as images.</a:t>
            </a:r>
          </a:p>
          <a:p>
            <a:pPr marL="0" indent="0">
              <a:buNone/>
            </a:pPr>
            <a:r>
              <a:rPr lang="en-US" dirty="0"/>
              <a:t>Sufficient for some purposes (e.g. flight distance between cities).</a:t>
            </a:r>
          </a:p>
          <a:p>
            <a:pPr marL="0" indent="0">
              <a:buNone/>
            </a:pPr>
            <a:r>
              <a:rPr lang="en-US" dirty="0"/>
              <a:t>Sophisticated systems like Wolfram Alpha certainly record more information, but are uneven in the degree that they use them. </a:t>
            </a:r>
          </a:p>
        </p:txBody>
      </p:sp>
    </p:spTree>
    <p:extLst>
      <p:ext uri="{BB962C8B-B14F-4D97-AF65-F5344CB8AC3E}">
        <p14:creationId xmlns:p14="http://schemas.microsoft.com/office/powerpoint/2010/main" val="1776109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5EDB-B6BA-4246-862F-5AA8EDAAB65E}"/>
              </a:ext>
            </a:extLst>
          </p:cNvPr>
          <p:cNvSpPr>
            <a:spLocks noGrp="1"/>
          </p:cNvSpPr>
          <p:nvPr>
            <p:ph type="title"/>
          </p:nvPr>
        </p:nvSpPr>
        <p:spPr/>
        <p:txBody>
          <a:bodyPr/>
          <a:lstStyle/>
          <a:p>
            <a:pPr algn="ctr"/>
            <a:r>
              <a:rPr lang="en-US" dirty="0"/>
              <a:t>Florida geography in Wikipedia </a:t>
            </a:r>
            <a:r>
              <a:rPr lang="en-US" dirty="0" err="1"/>
              <a:t>infobox</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65D327DE-C8C3-4BED-880B-EA7E414F4206}"/>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2906" t="-3001"/>
          <a:stretch/>
        </p:blipFill>
        <p:spPr>
          <a:xfrm>
            <a:off x="2585081" y="1508710"/>
            <a:ext cx="4464112" cy="1655329"/>
          </a:xfrm>
        </p:spPr>
      </p:pic>
      <p:pic>
        <p:nvPicPr>
          <p:cNvPr id="7" name="Picture 6" descr="A screenshot of a cell phone&#10;&#10;Description automatically generated">
            <a:extLst>
              <a:ext uri="{FF2B5EF4-FFF2-40B4-BE49-F238E27FC236}">
                <a16:creationId xmlns:a16="http://schemas.microsoft.com/office/drawing/2014/main" id="{FBF0A0E5-D94A-49B1-A5A4-E3F9ED019B7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85081" y="3164039"/>
            <a:ext cx="4318260" cy="3168507"/>
          </a:xfrm>
          <a:prstGeom prst="rect">
            <a:avLst/>
          </a:prstGeom>
        </p:spPr>
      </p:pic>
      <p:pic>
        <p:nvPicPr>
          <p:cNvPr id="9" name="Picture 8">
            <a:extLst>
              <a:ext uri="{FF2B5EF4-FFF2-40B4-BE49-F238E27FC236}">
                <a16:creationId xmlns:a16="http://schemas.microsoft.com/office/drawing/2014/main" id="{AF14CE95-EBE3-49B3-A90C-B603F9CE637F}"/>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85081" y="6184428"/>
            <a:ext cx="4318260" cy="616894"/>
          </a:xfrm>
          <a:prstGeom prst="rect">
            <a:avLst/>
          </a:prstGeom>
        </p:spPr>
      </p:pic>
    </p:spTree>
    <p:extLst>
      <p:ext uri="{BB962C8B-B14F-4D97-AF65-F5344CB8AC3E}">
        <p14:creationId xmlns:p14="http://schemas.microsoft.com/office/powerpoint/2010/main" val="3253228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273C-609F-4EB5-8F9A-F77E4CA90FB6}"/>
              </a:ext>
            </a:extLst>
          </p:cNvPr>
          <p:cNvSpPr>
            <a:spLocks noGrp="1"/>
          </p:cNvSpPr>
          <p:nvPr>
            <p:ph type="title"/>
          </p:nvPr>
        </p:nvSpPr>
        <p:spPr/>
        <p:txBody>
          <a:bodyPr/>
          <a:lstStyle/>
          <a:p>
            <a:pPr algn="ctr"/>
            <a:r>
              <a:rPr lang="en-US" dirty="0"/>
              <a:t>Incomplete or generic information</a:t>
            </a:r>
          </a:p>
        </p:txBody>
      </p:sp>
      <p:pic>
        <p:nvPicPr>
          <p:cNvPr id="6" name="Content Placeholder 5" descr="A picture containing car, suitcase, white, luggage&#10;&#10;Description automatically generated">
            <a:extLst>
              <a:ext uri="{FF2B5EF4-FFF2-40B4-BE49-F238E27FC236}">
                <a16:creationId xmlns:a16="http://schemas.microsoft.com/office/drawing/2014/main" id="{71EC96D6-A99C-4E1B-8C38-0AAD0B6C8F4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0379" y="2127860"/>
            <a:ext cx="2332121" cy="4049103"/>
          </a:xfrm>
        </p:spPr>
      </p:pic>
      <p:sp>
        <p:nvSpPr>
          <p:cNvPr id="5" name="Content Placeholder 4">
            <a:extLst>
              <a:ext uri="{FF2B5EF4-FFF2-40B4-BE49-F238E27FC236}">
                <a16:creationId xmlns:a16="http://schemas.microsoft.com/office/drawing/2014/main" id="{2561A9C1-2B91-4679-A480-0115A9FCCA60}"/>
              </a:ext>
            </a:extLst>
          </p:cNvPr>
          <p:cNvSpPr>
            <a:spLocks noGrp="1"/>
          </p:cNvSpPr>
          <p:nvPr>
            <p:ph sz="half" idx="2"/>
          </p:nvPr>
        </p:nvSpPr>
        <p:spPr/>
        <p:txBody>
          <a:bodyPr/>
          <a:lstStyle/>
          <a:p>
            <a:r>
              <a:rPr lang="en-US" dirty="0"/>
              <a:t>8’’ scale: Frustum of a pyramid.</a:t>
            </a:r>
          </a:p>
          <a:p>
            <a:r>
              <a:rPr lang="en-US" dirty="0"/>
              <a:t>3’’: Handle</a:t>
            </a:r>
          </a:p>
          <a:p>
            <a:r>
              <a:rPr lang="en-US" dirty="0"/>
              <a:t>1/4’’: Holes</a:t>
            </a:r>
          </a:p>
          <a:p>
            <a:r>
              <a:rPr lang="en-US" dirty="0"/>
              <a:t>1/8’’: Lip at hole</a:t>
            </a:r>
          </a:p>
          <a:p>
            <a:r>
              <a:rPr lang="en-US" dirty="0"/>
              <a:t>1/20’’: Sharp blade at lip</a:t>
            </a:r>
          </a:p>
          <a:p>
            <a:pPr marL="0" indent="0">
              <a:buNone/>
            </a:pPr>
            <a:r>
              <a:rPr lang="en-US" dirty="0"/>
              <a:t>Topology: Holes go through grater connecting outside with cavity.</a:t>
            </a:r>
          </a:p>
          <a:p>
            <a:pPr marL="0" indent="0">
              <a:buNone/>
            </a:pPr>
            <a:r>
              <a:rPr lang="en-US" dirty="0"/>
              <a:t>Repeated pattern of holes</a:t>
            </a:r>
          </a:p>
          <a:p>
            <a:endParaRPr lang="en-US" dirty="0"/>
          </a:p>
        </p:txBody>
      </p:sp>
    </p:spTree>
    <p:extLst>
      <p:ext uri="{BB962C8B-B14F-4D97-AF65-F5344CB8AC3E}">
        <p14:creationId xmlns:p14="http://schemas.microsoft.com/office/powerpoint/2010/main" val="2871995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6F05-1F4E-4855-B9FA-9EC3F6D565C0}"/>
              </a:ext>
            </a:extLst>
          </p:cNvPr>
          <p:cNvSpPr>
            <a:spLocks noGrp="1"/>
          </p:cNvSpPr>
          <p:nvPr>
            <p:ph type="title"/>
          </p:nvPr>
        </p:nvSpPr>
        <p:spPr/>
        <p:txBody>
          <a:bodyPr/>
          <a:lstStyle/>
          <a:p>
            <a:pPr algn="ctr"/>
            <a:r>
              <a:rPr lang="en-US" dirty="0"/>
              <a:t>Incomplete or generic information</a:t>
            </a:r>
          </a:p>
        </p:txBody>
      </p:sp>
      <p:sp>
        <p:nvSpPr>
          <p:cNvPr id="5" name="Content Placeholder 4">
            <a:extLst>
              <a:ext uri="{FF2B5EF4-FFF2-40B4-BE49-F238E27FC236}">
                <a16:creationId xmlns:a16="http://schemas.microsoft.com/office/drawing/2014/main" id="{4FCAF4C4-4D7C-4380-A798-C27AB83DF1FC}"/>
              </a:ext>
            </a:extLst>
          </p:cNvPr>
          <p:cNvSpPr>
            <a:spLocks noGrp="1"/>
          </p:cNvSpPr>
          <p:nvPr>
            <p:ph idx="1"/>
          </p:nvPr>
        </p:nvSpPr>
        <p:spPr/>
        <p:txBody>
          <a:bodyPr/>
          <a:lstStyle/>
          <a:p>
            <a:pPr marL="0" indent="0">
              <a:buNone/>
            </a:pPr>
            <a:r>
              <a:rPr lang="en-US" dirty="0"/>
              <a:t>If you turn a coffee cup upside down, the coffee will pour out.</a:t>
            </a:r>
          </a:p>
          <a:p>
            <a:pPr marL="0" indent="0">
              <a:buNone/>
            </a:pPr>
            <a:r>
              <a:rPr lang="en-US" dirty="0"/>
              <a:t>A physics engine can do this (not as easily as you might suppose) if it has exact specifications of:</a:t>
            </a:r>
          </a:p>
          <a:p>
            <a:r>
              <a:rPr lang="en-US" dirty="0"/>
              <a:t>The shape of the cup</a:t>
            </a:r>
          </a:p>
          <a:p>
            <a:r>
              <a:rPr lang="en-US" dirty="0"/>
              <a:t>The turning motion</a:t>
            </a:r>
          </a:p>
          <a:p>
            <a:r>
              <a:rPr lang="en-US" dirty="0"/>
              <a:t>The amount of coffee in the cup</a:t>
            </a:r>
          </a:p>
          <a:p>
            <a:pPr marL="0" indent="0">
              <a:buNone/>
            </a:pPr>
            <a:r>
              <a:rPr lang="en-US" dirty="0"/>
              <a:t>You want to use this inference in multiple directions: e.g. if you are holding a cup upside down then it is empty.</a:t>
            </a:r>
          </a:p>
        </p:txBody>
      </p:sp>
    </p:spTree>
    <p:extLst>
      <p:ext uri="{BB962C8B-B14F-4D97-AF65-F5344CB8AC3E}">
        <p14:creationId xmlns:p14="http://schemas.microsoft.com/office/powerpoint/2010/main" val="1790821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ED7E-9964-4F6B-B3E0-CF32A9AFB754}"/>
              </a:ext>
            </a:extLst>
          </p:cNvPr>
          <p:cNvSpPr>
            <a:spLocks noGrp="1"/>
          </p:cNvSpPr>
          <p:nvPr>
            <p:ph type="title"/>
          </p:nvPr>
        </p:nvSpPr>
        <p:spPr/>
        <p:txBody>
          <a:bodyPr/>
          <a:lstStyle/>
          <a:p>
            <a:pPr algn="ctr"/>
            <a:r>
              <a:rPr lang="en-US" dirty="0"/>
              <a:t>Incomplete or generic information</a:t>
            </a:r>
          </a:p>
        </p:txBody>
      </p:sp>
      <p:pic>
        <p:nvPicPr>
          <p:cNvPr id="6" name="Content Placeholder 5" descr="A picture containing outdoor, grass, red, small&#10;&#10;Description automatically generated">
            <a:extLst>
              <a:ext uri="{FF2B5EF4-FFF2-40B4-BE49-F238E27FC236}">
                <a16:creationId xmlns:a16="http://schemas.microsoft.com/office/drawing/2014/main" id="{C22752AA-AE8F-4FE9-9274-09A8FE9E2C0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507" r="17361"/>
          <a:stretch/>
        </p:blipFill>
        <p:spPr>
          <a:xfrm>
            <a:off x="950409" y="2394064"/>
            <a:ext cx="4552616" cy="3615031"/>
          </a:xfrm>
        </p:spPr>
      </p:pic>
      <p:sp>
        <p:nvSpPr>
          <p:cNvPr id="4" name="Content Placeholder 3">
            <a:extLst>
              <a:ext uri="{FF2B5EF4-FFF2-40B4-BE49-F238E27FC236}">
                <a16:creationId xmlns:a16="http://schemas.microsoft.com/office/drawing/2014/main" id="{ADEC9803-196D-4A47-A6BA-1731A610B8D5}"/>
              </a:ext>
            </a:extLst>
          </p:cNvPr>
          <p:cNvSpPr>
            <a:spLocks noGrp="1"/>
          </p:cNvSpPr>
          <p:nvPr>
            <p:ph sz="half" idx="2"/>
          </p:nvPr>
        </p:nvSpPr>
        <p:spPr/>
        <p:txBody>
          <a:bodyPr/>
          <a:lstStyle/>
          <a:p>
            <a:pPr marL="0" indent="0">
              <a:buNone/>
            </a:pPr>
            <a:r>
              <a:rPr lang="en-US" dirty="0"/>
              <a:t>String bag is flexible though not elastic, so there is a lot of possible variation in overall shape.</a:t>
            </a:r>
          </a:p>
          <a:p>
            <a:pPr marL="0" indent="0">
              <a:buNone/>
            </a:pPr>
            <a:r>
              <a:rPr lang="en-US" dirty="0"/>
              <a:t>Peppers will stay in the bag. Peas will fall through the holes. Elephants will not fit in the bag.</a:t>
            </a:r>
          </a:p>
          <a:p>
            <a:pPr marL="0" indent="0">
              <a:buNone/>
            </a:pPr>
            <a:r>
              <a:rPr lang="en-US" dirty="0"/>
              <a:t>Regular structure of strings and knots.</a:t>
            </a:r>
          </a:p>
        </p:txBody>
      </p:sp>
    </p:spTree>
    <p:extLst>
      <p:ext uri="{BB962C8B-B14F-4D97-AF65-F5344CB8AC3E}">
        <p14:creationId xmlns:p14="http://schemas.microsoft.com/office/powerpoint/2010/main" val="1463064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B29CBD-2958-4F42-8A7A-87B098054B0E}"/>
              </a:ext>
            </a:extLst>
          </p:cNvPr>
          <p:cNvSpPr>
            <a:spLocks noGrp="1"/>
          </p:cNvSpPr>
          <p:nvPr>
            <p:ph type="title"/>
          </p:nvPr>
        </p:nvSpPr>
        <p:spPr/>
        <p:txBody>
          <a:bodyPr>
            <a:normAutofit fontScale="90000"/>
          </a:bodyPr>
          <a:lstStyle/>
          <a:p>
            <a:pPr algn="ctr"/>
            <a:r>
              <a:rPr lang="en-US" dirty="0"/>
              <a:t>Representation and reasoning:</a:t>
            </a:r>
            <a:br>
              <a:rPr lang="en-US" dirty="0"/>
            </a:br>
            <a:r>
              <a:rPr lang="en-US" dirty="0"/>
              <a:t>A large gap between the theory that exists</a:t>
            </a:r>
            <a:br>
              <a:rPr lang="en-US" dirty="0"/>
            </a:br>
            <a:r>
              <a:rPr lang="en-US" dirty="0"/>
              <a:t>and the technology we need</a:t>
            </a:r>
          </a:p>
        </p:txBody>
      </p:sp>
      <p:sp>
        <p:nvSpPr>
          <p:cNvPr id="6" name="Content Placeholder 5">
            <a:extLst>
              <a:ext uri="{FF2B5EF4-FFF2-40B4-BE49-F238E27FC236}">
                <a16:creationId xmlns:a16="http://schemas.microsoft.com/office/drawing/2014/main" id="{2E81343D-733E-457C-9B5C-1775C3A54E7C}"/>
              </a:ext>
            </a:extLst>
          </p:cNvPr>
          <p:cNvSpPr>
            <a:spLocks noGrp="1"/>
          </p:cNvSpPr>
          <p:nvPr>
            <p:ph idx="1"/>
          </p:nvPr>
        </p:nvSpPr>
        <p:spPr>
          <a:xfrm>
            <a:off x="838200" y="2394065"/>
            <a:ext cx="10515600" cy="3782898"/>
          </a:xfrm>
        </p:spPr>
        <p:txBody>
          <a:bodyPr/>
          <a:lstStyle/>
          <a:p>
            <a:pPr marL="0" indent="0">
              <a:buNone/>
            </a:pPr>
            <a:r>
              <a:rPr lang="en-US" dirty="0"/>
              <a:t>There are systematic representations and reasoning techniques for specific qualitative spatial relations; e.g.  part-whole relations; topological relations; direction between points in the plane; </a:t>
            </a:r>
            <a:r>
              <a:rPr lang="en-US" dirty="0" err="1"/>
              <a:t>etc</a:t>
            </a:r>
            <a:endParaRPr lang="en-US" dirty="0"/>
          </a:p>
          <a:p>
            <a:pPr marL="0" indent="0">
              <a:buNone/>
            </a:pPr>
            <a:r>
              <a:rPr lang="en-US" dirty="0"/>
              <a:t>But these are largely mathematics in (not very successful) search of applications.</a:t>
            </a:r>
          </a:p>
          <a:p>
            <a:pPr marL="0" indent="0">
              <a:buNone/>
            </a:pPr>
            <a:r>
              <a:rPr lang="en-US" dirty="0"/>
              <a:t>There is no systematic representation for the significant qualitative features of the cheese grater or the string bag; let alone a reasoning mechanism for them.   There are not even any good benchmark sets.</a:t>
            </a:r>
          </a:p>
          <a:p>
            <a:pPr marL="0" indent="0">
              <a:buNone/>
            </a:pPr>
            <a:endParaRPr lang="en-US" dirty="0"/>
          </a:p>
        </p:txBody>
      </p:sp>
    </p:spTree>
    <p:extLst>
      <p:ext uri="{BB962C8B-B14F-4D97-AF65-F5344CB8AC3E}">
        <p14:creationId xmlns:p14="http://schemas.microsoft.com/office/powerpoint/2010/main" val="1554221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E673-7CE5-496F-A1FB-3D3A9A16CDCB}"/>
              </a:ext>
            </a:extLst>
          </p:cNvPr>
          <p:cNvSpPr>
            <a:spLocks noGrp="1"/>
          </p:cNvSpPr>
          <p:nvPr>
            <p:ph type="title"/>
          </p:nvPr>
        </p:nvSpPr>
        <p:spPr/>
        <p:txBody>
          <a:bodyPr/>
          <a:lstStyle/>
          <a:p>
            <a:pPr algn="ctr"/>
            <a:r>
              <a:rPr lang="en-US" dirty="0"/>
              <a:t>Extracting information from data</a:t>
            </a:r>
          </a:p>
        </p:txBody>
      </p:sp>
      <p:sp>
        <p:nvSpPr>
          <p:cNvPr id="3" name="Content Placeholder 2">
            <a:extLst>
              <a:ext uri="{FF2B5EF4-FFF2-40B4-BE49-F238E27FC236}">
                <a16:creationId xmlns:a16="http://schemas.microsoft.com/office/drawing/2014/main" id="{94B3E02A-F30D-4DF1-82EA-AE9806A6DECC}"/>
              </a:ext>
            </a:extLst>
          </p:cNvPr>
          <p:cNvSpPr>
            <a:spLocks noGrp="1"/>
          </p:cNvSpPr>
          <p:nvPr>
            <p:ph idx="1"/>
          </p:nvPr>
        </p:nvSpPr>
        <p:spPr/>
        <p:txBody>
          <a:bodyPr>
            <a:normAutofit lnSpcReduction="10000"/>
          </a:bodyPr>
          <a:lstStyle/>
          <a:p>
            <a:pPr marL="0" indent="0">
              <a:buNone/>
            </a:pPr>
            <a:r>
              <a:rPr lang="en-US" b="1" dirty="0"/>
              <a:t>Natural language</a:t>
            </a:r>
            <a:r>
              <a:rPr lang="en-US" dirty="0"/>
              <a:t>.</a:t>
            </a:r>
          </a:p>
          <a:p>
            <a:pPr marL="0" indent="0">
              <a:buNone/>
            </a:pPr>
            <a:r>
              <a:rPr lang="en-US" dirty="0"/>
              <a:t>Notorious terrible for spatial information – especially shape, but also relative position. “A picture is worth 1000 words.”</a:t>
            </a:r>
          </a:p>
          <a:p>
            <a:pPr marL="0" indent="0">
              <a:buNone/>
            </a:pPr>
            <a:r>
              <a:rPr lang="en-US" dirty="0"/>
              <a:t>Spatial pronouns are ambiguous. </a:t>
            </a:r>
          </a:p>
          <a:p>
            <a:pPr marL="457200" lvl="1" indent="0">
              <a:buNone/>
            </a:pPr>
            <a:r>
              <a:rPr lang="en-US" dirty="0"/>
              <a:t>“coffee in the cup.”</a:t>
            </a:r>
          </a:p>
          <a:p>
            <a:pPr marL="457200" lvl="1" indent="0">
              <a:buNone/>
            </a:pPr>
            <a:r>
              <a:rPr lang="en-US" dirty="0"/>
              <a:t>“milk in the coffee.”</a:t>
            </a:r>
          </a:p>
          <a:p>
            <a:pPr marL="457200" lvl="1" indent="0">
              <a:buNone/>
            </a:pPr>
            <a:r>
              <a:rPr lang="en-US" dirty="0"/>
              <a:t>“a nail in the wall.”</a:t>
            </a:r>
          </a:p>
          <a:p>
            <a:pPr marL="457200" lvl="1" indent="0">
              <a:buNone/>
            </a:pPr>
            <a:r>
              <a:rPr lang="en-US" dirty="0"/>
              <a:t>“bones in the foot.”</a:t>
            </a:r>
          </a:p>
          <a:p>
            <a:pPr marL="457200" lvl="1" indent="0">
              <a:buNone/>
            </a:pPr>
            <a:r>
              <a:rPr lang="en-US" dirty="0">
                <a:solidFill>
                  <a:prstClr val="black"/>
                </a:solidFill>
              </a:rPr>
              <a:t>“a car in the parking lot.”</a:t>
            </a:r>
          </a:p>
          <a:p>
            <a:pPr marL="457200" lvl="1" indent="0">
              <a:buNone/>
            </a:pPr>
            <a:r>
              <a:rPr lang="en-US" dirty="0">
                <a:solidFill>
                  <a:prstClr val="black"/>
                </a:solidFill>
              </a:rPr>
              <a:t>“a dent in the door.”</a:t>
            </a:r>
            <a:endParaRPr lang="en-US" dirty="0"/>
          </a:p>
          <a:p>
            <a:pPr marL="457200" lvl="1" indent="0">
              <a:buNone/>
            </a:pPr>
            <a:r>
              <a:rPr lang="en-US" dirty="0"/>
              <a:t>“a bend in the road” …</a:t>
            </a:r>
          </a:p>
        </p:txBody>
      </p:sp>
    </p:spTree>
    <p:extLst>
      <p:ext uri="{BB962C8B-B14F-4D97-AF65-F5344CB8AC3E}">
        <p14:creationId xmlns:p14="http://schemas.microsoft.com/office/powerpoint/2010/main" val="4055118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AA1A1-2844-4157-91FF-9E07E9A4FE85}"/>
              </a:ext>
            </a:extLst>
          </p:cNvPr>
          <p:cNvSpPr>
            <a:spLocks noGrp="1"/>
          </p:cNvSpPr>
          <p:nvPr>
            <p:ph type="title"/>
          </p:nvPr>
        </p:nvSpPr>
        <p:spPr/>
        <p:txBody>
          <a:bodyPr/>
          <a:lstStyle/>
          <a:p>
            <a:pPr algn="ctr"/>
            <a:r>
              <a:rPr lang="en-US" dirty="0"/>
              <a:t>Vision, images, video and measurement</a:t>
            </a:r>
          </a:p>
        </p:txBody>
      </p:sp>
      <p:sp>
        <p:nvSpPr>
          <p:cNvPr id="3" name="Content Placeholder 2">
            <a:extLst>
              <a:ext uri="{FF2B5EF4-FFF2-40B4-BE49-F238E27FC236}">
                <a16:creationId xmlns:a16="http://schemas.microsoft.com/office/drawing/2014/main" id="{D1C3B623-A46B-4E3C-8E07-29E887DD991F}"/>
              </a:ext>
            </a:extLst>
          </p:cNvPr>
          <p:cNvSpPr>
            <a:spLocks noGrp="1"/>
          </p:cNvSpPr>
          <p:nvPr>
            <p:ph sz="half" idx="1"/>
          </p:nvPr>
        </p:nvSpPr>
        <p:spPr>
          <a:xfrm>
            <a:off x="838199" y="1825625"/>
            <a:ext cx="6404811" cy="4351338"/>
          </a:xfrm>
        </p:spPr>
        <p:txBody>
          <a:bodyPr>
            <a:normAutofit/>
          </a:bodyPr>
          <a:lstStyle/>
          <a:p>
            <a:r>
              <a:rPr lang="en-US" dirty="0"/>
              <a:t>Provide precise (often incomplete) information about specific situations, but not generic .</a:t>
            </a:r>
          </a:p>
          <a:p>
            <a:r>
              <a:rPr lang="en-US" dirty="0"/>
              <a:t>Extracting spatial relations is an understudied problem in vision.</a:t>
            </a:r>
          </a:p>
          <a:p>
            <a:pPr marL="0" indent="0">
              <a:buNone/>
            </a:pPr>
            <a:r>
              <a:rPr lang="en-US" dirty="0"/>
              <a:t>Lots of vision systems identifies that as a man and can plausibly fill in his right side.</a:t>
            </a:r>
          </a:p>
          <a:p>
            <a:pPr marL="0" indent="0">
              <a:buNone/>
            </a:pPr>
            <a:r>
              <a:rPr lang="en-US" dirty="0"/>
              <a:t>AFAIK, no current vision system infers that he is standing behind a barrier. </a:t>
            </a:r>
          </a:p>
        </p:txBody>
      </p:sp>
      <p:pic>
        <p:nvPicPr>
          <p:cNvPr id="6" name="Content Placeholder 5" descr="A person looking at the camera&#10;&#10;Description automatically generated">
            <a:extLst>
              <a:ext uri="{FF2B5EF4-FFF2-40B4-BE49-F238E27FC236}">
                <a16:creationId xmlns:a16="http://schemas.microsoft.com/office/drawing/2014/main" id="{4A6A9AAB-8CD9-4B9D-920D-0578B385E8B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75768" y="1416130"/>
            <a:ext cx="3867052" cy="5076745"/>
          </a:xfrm>
        </p:spPr>
      </p:pic>
    </p:spTree>
    <p:extLst>
      <p:ext uri="{BB962C8B-B14F-4D97-AF65-F5344CB8AC3E}">
        <p14:creationId xmlns:p14="http://schemas.microsoft.com/office/powerpoint/2010/main" val="30458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08B8-7F0A-41BA-9A92-7F222DA42C7D}"/>
              </a:ext>
            </a:extLst>
          </p:cNvPr>
          <p:cNvSpPr>
            <a:spLocks noGrp="1"/>
          </p:cNvSpPr>
          <p:nvPr>
            <p:ph type="title"/>
          </p:nvPr>
        </p:nvSpPr>
        <p:spPr/>
        <p:txBody>
          <a:bodyPr/>
          <a:lstStyle/>
          <a:p>
            <a:r>
              <a:rPr lang="en-US" dirty="0">
                <a:solidFill>
                  <a:prstClr val="black"/>
                </a:solidFill>
              </a:rPr>
              <a:t>Who is older, Joe Biden or Mitch McConnell?</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4E9BE68C-CD96-48C7-B81B-A38D8E228B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126" y="1790700"/>
            <a:ext cx="8973748" cy="3276600"/>
          </a:xfrm>
        </p:spPr>
      </p:pic>
    </p:spTree>
    <p:extLst>
      <p:ext uri="{BB962C8B-B14F-4D97-AF65-F5344CB8AC3E}">
        <p14:creationId xmlns:p14="http://schemas.microsoft.com/office/powerpoint/2010/main" val="4014364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40CE5F-DC96-4DFB-84A5-2F7D9EFC763B}"/>
              </a:ext>
            </a:extLst>
          </p:cNvPr>
          <p:cNvSpPr>
            <a:spLocks noGrp="1"/>
          </p:cNvSpPr>
          <p:nvPr>
            <p:ph type="title"/>
          </p:nvPr>
        </p:nvSpPr>
        <p:spPr>
          <a:xfrm>
            <a:off x="838200" y="281998"/>
            <a:ext cx="10515600" cy="1325563"/>
          </a:xfrm>
        </p:spPr>
        <p:txBody>
          <a:bodyPr/>
          <a:lstStyle/>
          <a:p>
            <a:pPr algn="ctr"/>
            <a:r>
              <a:rPr lang="en-US" dirty="0"/>
              <a:t>Domain inference</a:t>
            </a:r>
          </a:p>
        </p:txBody>
      </p:sp>
      <p:sp>
        <p:nvSpPr>
          <p:cNvPr id="6" name="Content Placeholder 5">
            <a:extLst>
              <a:ext uri="{FF2B5EF4-FFF2-40B4-BE49-F238E27FC236}">
                <a16:creationId xmlns:a16="http://schemas.microsoft.com/office/drawing/2014/main" id="{42E61C04-730F-4625-9540-30FF408D31CE}"/>
              </a:ext>
            </a:extLst>
          </p:cNvPr>
          <p:cNvSpPr>
            <a:spLocks noGrp="1"/>
          </p:cNvSpPr>
          <p:nvPr>
            <p:ph idx="1"/>
          </p:nvPr>
        </p:nvSpPr>
        <p:spPr/>
        <p:txBody>
          <a:bodyPr/>
          <a:lstStyle/>
          <a:p>
            <a:pPr marL="0" indent="0">
              <a:buNone/>
            </a:pPr>
            <a:r>
              <a:rPr lang="en-US" dirty="0"/>
              <a:t>From the fact that a bottle is leaking</a:t>
            </a:r>
          </a:p>
          <a:p>
            <a:pPr marL="0" indent="0">
              <a:buNone/>
            </a:pPr>
            <a:r>
              <a:rPr lang="en-US" dirty="0"/>
              <a:t>       infer that it has a hole.</a:t>
            </a:r>
          </a:p>
          <a:p>
            <a:pPr marL="0" indent="0">
              <a:buNone/>
            </a:pPr>
            <a:r>
              <a:rPr lang="en-US" dirty="0"/>
              <a:t>From the fact that a person walks from A to B in five minutes</a:t>
            </a:r>
          </a:p>
          <a:p>
            <a:pPr marL="0" indent="0">
              <a:buNone/>
            </a:pPr>
            <a:r>
              <a:rPr lang="en-US" dirty="0"/>
              <a:t>       infer that they are less than half a mile apart.</a:t>
            </a:r>
          </a:p>
          <a:p>
            <a:pPr marL="0" indent="0">
              <a:buNone/>
            </a:pPr>
            <a:r>
              <a:rPr lang="en-US" dirty="0"/>
              <a:t>From the fact that a birthday present is in a small box</a:t>
            </a:r>
          </a:p>
          <a:p>
            <a:pPr marL="0" indent="0">
              <a:buNone/>
            </a:pPr>
            <a:r>
              <a:rPr lang="en-US" dirty="0"/>
              <a:t>       infer that it might be jewelry.</a:t>
            </a:r>
          </a:p>
        </p:txBody>
      </p:sp>
    </p:spTree>
    <p:extLst>
      <p:ext uri="{BB962C8B-B14F-4D97-AF65-F5344CB8AC3E}">
        <p14:creationId xmlns:p14="http://schemas.microsoft.com/office/powerpoint/2010/main" val="3350090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E71B-3AE6-4A4F-9FCD-E385E79E5961}"/>
              </a:ext>
            </a:extLst>
          </p:cNvPr>
          <p:cNvSpPr>
            <a:spLocks noGrp="1"/>
          </p:cNvSpPr>
          <p:nvPr>
            <p:ph type="title"/>
          </p:nvPr>
        </p:nvSpPr>
        <p:spPr/>
        <p:txBody>
          <a:bodyPr/>
          <a:lstStyle/>
          <a:p>
            <a:pPr algn="ctr"/>
            <a:r>
              <a:rPr lang="en-US" dirty="0"/>
              <a:t>Takeaways for Space</a:t>
            </a:r>
          </a:p>
        </p:txBody>
      </p:sp>
      <p:sp>
        <p:nvSpPr>
          <p:cNvPr id="3" name="Content Placeholder 2">
            <a:extLst>
              <a:ext uri="{FF2B5EF4-FFF2-40B4-BE49-F238E27FC236}">
                <a16:creationId xmlns:a16="http://schemas.microsoft.com/office/drawing/2014/main" id="{D8A5AB99-5EC7-4F55-A0EF-AC77BFDEFD7E}"/>
              </a:ext>
            </a:extLst>
          </p:cNvPr>
          <p:cNvSpPr>
            <a:spLocks noGrp="1"/>
          </p:cNvSpPr>
          <p:nvPr>
            <p:ph idx="1"/>
          </p:nvPr>
        </p:nvSpPr>
        <p:spPr/>
        <p:txBody>
          <a:bodyPr/>
          <a:lstStyle/>
          <a:p>
            <a:pPr marL="0" indent="0">
              <a:buNone/>
            </a:pPr>
            <a:r>
              <a:rPr lang="en-US" dirty="0"/>
              <a:t>Often an important question in applications.</a:t>
            </a:r>
          </a:p>
          <a:p>
            <a:pPr marL="0" indent="0">
              <a:buNone/>
            </a:pPr>
            <a:r>
              <a:rPr lang="en-US" dirty="0"/>
              <a:t>When precise information is available and pertinent (often for geographic information; sometimes otherwise), there is a range of options. Consider with some care. </a:t>
            </a:r>
          </a:p>
          <a:p>
            <a:pPr marL="0" indent="0">
              <a:buNone/>
            </a:pPr>
            <a:r>
              <a:rPr lang="en-US" dirty="0"/>
              <a:t>Keep an eye out for situations where incomplete information is significant. Do not simply recast them in terms of complete information. I would be interested to hear about them.</a:t>
            </a:r>
          </a:p>
          <a:p>
            <a:pPr marL="0" indent="0">
              <a:buNone/>
            </a:pPr>
            <a:endParaRPr lang="en-US" dirty="0"/>
          </a:p>
        </p:txBody>
      </p:sp>
    </p:spTree>
    <p:extLst>
      <p:ext uri="{BB962C8B-B14F-4D97-AF65-F5344CB8AC3E}">
        <p14:creationId xmlns:p14="http://schemas.microsoft.com/office/powerpoint/2010/main" val="3616212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C2BA-A5F1-4B62-8A91-E2E41D1C3F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47B559-9D67-42AB-8B1C-9837959ECC67}"/>
              </a:ext>
            </a:extLst>
          </p:cNvPr>
          <p:cNvSpPr>
            <a:spLocks noGrp="1"/>
          </p:cNvSpPr>
          <p:nvPr>
            <p:ph idx="1"/>
          </p:nvPr>
        </p:nvSpPr>
        <p:spPr/>
        <p:txBody>
          <a:bodyPr>
            <a:normAutofit/>
          </a:bodyPr>
          <a:lstStyle/>
          <a:p>
            <a:pPr marL="0" indent="0" algn="ctr">
              <a:buNone/>
            </a:pPr>
            <a:r>
              <a:rPr lang="en-US" sz="6000" dirty="0"/>
              <a:t>Thank you!</a:t>
            </a:r>
          </a:p>
        </p:txBody>
      </p:sp>
    </p:spTree>
    <p:extLst>
      <p:ext uri="{BB962C8B-B14F-4D97-AF65-F5344CB8AC3E}">
        <p14:creationId xmlns:p14="http://schemas.microsoft.com/office/powerpoint/2010/main" val="11761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DCC8-4328-4D65-8BA9-A2FE74864D1B}"/>
              </a:ext>
            </a:extLst>
          </p:cNvPr>
          <p:cNvSpPr>
            <a:spLocks noGrp="1"/>
          </p:cNvSpPr>
          <p:nvPr>
            <p:ph type="title"/>
          </p:nvPr>
        </p:nvSpPr>
        <p:spPr/>
        <p:txBody>
          <a:bodyPr/>
          <a:lstStyle/>
          <a:p>
            <a:r>
              <a:rPr lang="en-US" dirty="0"/>
              <a:t>COMET (</a:t>
            </a:r>
            <a:r>
              <a:rPr lang="en-US" dirty="0" err="1"/>
              <a:t>Yejin</a:t>
            </a:r>
            <a:r>
              <a:rPr lang="en-US" dirty="0"/>
              <a:t> Choi and colleagues at Allen Institute for AI)</a:t>
            </a:r>
          </a:p>
        </p:txBody>
      </p:sp>
      <p:sp>
        <p:nvSpPr>
          <p:cNvPr id="3" name="Content Placeholder 2">
            <a:extLst>
              <a:ext uri="{FF2B5EF4-FFF2-40B4-BE49-F238E27FC236}">
                <a16:creationId xmlns:a16="http://schemas.microsoft.com/office/drawing/2014/main" id="{90E80F23-85B4-4B14-86D5-E68F79CBFB56}"/>
              </a:ext>
            </a:extLst>
          </p:cNvPr>
          <p:cNvSpPr>
            <a:spLocks noGrp="1"/>
          </p:cNvSpPr>
          <p:nvPr>
            <p:ph idx="1"/>
          </p:nvPr>
        </p:nvSpPr>
        <p:spPr/>
        <p:txBody>
          <a:bodyPr>
            <a:normAutofit lnSpcReduction="10000"/>
          </a:bodyPr>
          <a:lstStyle/>
          <a:p>
            <a:pPr marL="0" indent="0">
              <a:buNone/>
            </a:pPr>
            <a:r>
              <a:rPr lang="en-US" b="1" dirty="0"/>
              <a:t>Input: </a:t>
            </a:r>
            <a:r>
              <a:rPr lang="en-US" dirty="0" err="1"/>
              <a:t>PersonX</a:t>
            </a:r>
            <a:r>
              <a:rPr lang="en-US" dirty="0"/>
              <a:t> ate a hot dog:</a:t>
            </a:r>
          </a:p>
          <a:p>
            <a:pPr marL="0" indent="0">
              <a:buNone/>
            </a:pPr>
            <a:r>
              <a:rPr lang="en-US" b="1" dirty="0"/>
              <a:t>Sample outputs:</a:t>
            </a:r>
          </a:p>
          <a:p>
            <a:pPr marL="0" indent="0">
              <a:buNone/>
            </a:pPr>
            <a:r>
              <a:rPr lang="en-US" i="1" dirty="0"/>
              <a:t>Because </a:t>
            </a:r>
            <a:r>
              <a:rPr lang="en-US" i="1" dirty="0" err="1"/>
              <a:t>PersonX</a:t>
            </a:r>
            <a:r>
              <a:rPr lang="en-US" i="1" dirty="0"/>
              <a:t> wanted </a:t>
            </a:r>
            <a:r>
              <a:rPr lang="en-US" dirty="0"/>
              <a:t>to be full.</a:t>
            </a:r>
          </a:p>
          <a:p>
            <a:pPr marL="0" indent="0">
              <a:buNone/>
            </a:pPr>
            <a:r>
              <a:rPr lang="en-US" i="1" dirty="0"/>
              <a:t>Before, </a:t>
            </a:r>
            <a:r>
              <a:rPr lang="en-US" i="1" dirty="0" err="1"/>
              <a:t>PersonX</a:t>
            </a:r>
            <a:r>
              <a:rPr lang="en-US" i="1" dirty="0"/>
              <a:t> needed </a:t>
            </a:r>
            <a:r>
              <a:rPr lang="en-US" dirty="0"/>
              <a:t>to buy a hot dog.</a:t>
            </a:r>
          </a:p>
          <a:p>
            <a:pPr marL="0" indent="0">
              <a:buNone/>
            </a:pPr>
            <a:r>
              <a:rPr lang="en-US" i="1" dirty="0" err="1"/>
              <a:t>PersonX</a:t>
            </a:r>
            <a:r>
              <a:rPr lang="en-US" i="1" dirty="0"/>
              <a:t> is seen as </a:t>
            </a:r>
            <a:r>
              <a:rPr lang="en-US" dirty="0"/>
              <a:t>hungry.</a:t>
            </a:r>
          </a:p>
          <a:p>
            <a:pPr marL="0" indent="0">
              <a:buNone/>
            </a:pPr>
            <a:r>
              <a:rPr lang="en-US" i="1" dirty="0" err="1"/>
              <a:t>PersonX</a:t>
            </a:r>
            <a:r>
              <a:rPr lang="en-US" i="1" dirty="0"/>
              <a:t> is seen as </a:t>
            </a:r>
            <a:r>
              <a:rPr lang="en-US" dirty="0"/>
              <a:t>satiated.</a:t>
            </a:r>
          </a:p>
          <a:p>
            <a:pPr marL="0" indent="0">
              <a:buNone/>
            </a:pPr>
            <a:r>
              <a:rPr lang="en-US" i="1" dirty="0"/>
              <a:t>As a result </a:t>
            </a:r>
            <a:r>
              <a:rPr lang="en-US" i="1" dirty="0" err="1"/>
              <a:t>PersonX</a:t>
            </a:r>
            <a:r>
              <a:rPr lang="en-US" i="1" dirty="0"/>
              <a:t> wants </a:t>
            </a:r>
            <a:r>
              <a:rPr lang="en-US" dirty="0"/>
              <a:t>to  drink  water.</a:t>
            </a:r>
          </a:p>
          <a:p>
            <a:pPr marL="0" indent="0">
              <a:buNone/>
            </a:pPr>
            <a:r>
              <a:rPr lang="en-US" i="1" dirty="0"/>
              <a:t>As a result, others feel </a:t>
            </a:r>
            <a:r>
              <a:rPr lang="en-US" dirty="0"/>
              <a:t>full.</a:t>
            </a:r>
          </a:p>
          <a:p>
            <a:pPr marL="0" indent="0">
              <a:buNone/>
            </a:pPr>
            <a:r>
              <a:rPr lang="en-US" dirty="0">
                <a:hlinkClick r:id="rId2"/>
              </a:rPr>
              <a:t>https://mosaickg.apps.allenai.org/comet_atomic</a:t>
            </a:r>
            <a:endParaRPr lang="en-US" dirty="0"/>
          </a:p>
        </p:txBody>
      </p:sp>
    </p:spTree>
    <p:extLst>
      <p:ext uri="{BB962C8B-B14F-4D97-AF65-F5344CB8AC3E}">
        <p14:creationId xmlns:p14="http://schemas.microsoft.com/office/powerpoint/2010/main" val="188171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08B8-7F0A-41BA-9A92-7F222DA42C7D}"/>
              </a:ext>
            </a:extLst>
          </p:cNvPr>
          <p:cNvSpPr>
            <a:spLocks noGrp="1"/>
          </p:cNvSpPr>
          <p:nvPr>
            <p:ph type="title"/>
          </p:nvPr>
        </p:nvSpPr>
        <p:spPr/>
        <p:txBody>
          <a:bodyPr/>
          <a:lstStyle/>
          <a:p>
            <a:r>
              <a:rPr lang="en-US" dirty="0">
                <a:solidFill>
                  <a:prstClr val="black"/>
                </a:solidFill>
              </a:rPr>
              <a:t>Who is older, Joe Biden or Mitch McConnell?</a:t>
            </a:r>
            <a:endParaRPr lang="en-US" dirty="0"/>
          </a:p>
        </p:txBody>
      </p:sp>
      <p:pic>
        <p:nvPicPr>
          <p:cNvPr id="7" name="Content Placeholder 6" descr="A screenshot of a social media post&#10;&#10;Description automatically generated">
            <a:extLst>
              <a:ext uri="{FF2B5EF4-FFF2-40B4-BE49-F238E27FC236}">
                <a16:creationId xmlns:a16="http://schemas.microsoft.com/office/drawing/2014/main" id="{362146CC-F35C-4BA3-A2AD-5C759C4133B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28406" y="1976949"/>
            <a:ext cx="7916152" cy="4515926"/>
          </a:xfrm>
        </p:spPr>
      </p:pic>
    </p:spTree>
    <p:extLst>
      <p:ext uri="{BB962C8B-B14F-4D97-AF65-F5344CB8AC3E}">
        <p14:creationId xmlns:p14="http://schemas.microsoft.com/office/powerpoint/2010/main" val="315721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5368-66E5-4162-8753-216BF8FD1FE7}"/>
              </a:ext>
            </a:extLst>
          </p:cNvPr>
          <p:cNvSpPr>
            <a:spLocks noGrp="1"/>
          </p:cNvSpPr>
          <p:nvPr>
            <p:ph type="title"/>
          </p:nvPr>
        </p:nvSpPr>
        <p:spPr/>
        <p:txBody>
          <a:bodyPr/>
          <a:lstStyle/>
          <a:p>
            <a:r>
              <a:rPr lang="en-US" dirty="0"/>
              <a:t>Who was on the Supreme Court in 1980?</a:t>
            </a:r>
          </a:p>
        </p:txBody>
      </p:sp>
      <p:pic>
        <p:nvPicPr>
          <p:cNvPr id="5" name="Content Placeholder 4" descr="A screenshot of a social media post&#10;&#10;Description automatically generated">
            <a:extLst>
              <a:ext uri="{FF2B5EF4-FFF2-40B4-BE49-F238E27FC236}">
                <a16:creationId xmlns:a16="http://schemas.microsoft.com/office/drawing/2014/main" id="{3AEF4DF2-EFF5-488D-908A-25C1C149004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71750" y="1540034"/>
            <a:ext cx="6762750" cy="5139690"/>
          </a:xfrm>
        </p:spPr>
      </p:pic>
    </p:spTree>
    <p:extLst>
      <p:ext uri="{BB962C8B-B14F-4D97-AF65-F5344CB8AC3E}">
        <p14:creationId xmlns:p14="http://schemas.microsoft.com/office/powerpoint/2010/main" val="266418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4B18-C9EC-4670-B725-8D852C50767F}"/>
              </a:ext>
            </a:extLst>
          </p:cNvPr>
          <p:cNvSpPr>
            <a:spLocks noGrp="1"/>
          </p:cNvSpPr>
          <p:nvPr>
            <p:ph type="title"/>
          </p:nvPr>
        </p:nvSpPr>
        <p:spPr/>
        <p:txBody>
          <a:bodyPr/>
          <a:lstStyle/>
          <a:p>
            <a:r>
              <a:rPr lang="en-US" dirty="0">
                <a:solidFill>
                  <a:prstClr val="black"/>
                </a:solidFill>
              </a:rPr>
              <a:t>Who was on the Supreme Court in 1980?</a:t>
            </a:r>
            <a:endParaRPr lang="en-US" dirty="0"/>
          </a:p>
        </p:txBody>
      </p:sp>
      <p:pic>
        <p:nvPicPr>
          <p:cNvPr id="5" name="Content Placeholder 4" descr="A close up of a newspaper&#10;&#10;Description automatically generated">
            <a:extLst>
              <a:ext uri="{FF2B5EF4-FFF2-40B4-BE49-F238E27FC236}">
                <a16:creationId xmlns:a16="http://schemas.microsoft.com/office/drawing/2014/main" id="{72001445-63EE-44D5-8AB8-20AC19A2423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992988" y="1324439"/>
            <a:ext cx="6436762" cy="5168435"/>
          </a:xfrm>
        </p:spPr>
      </p:pic>
    </p:spTree>
    <p:extLst>
      <p:ext uri="{BB962C8B-B14F-4D97-AF65-F5344CB8AC3E}">
        <p14:creationId xmlns:p14="http://schemas.microsoft.com/office/powerpoint/2010/main" val="395876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FB11-E241-4CBC-BFBE-82C0A8D2CDC3}"/>
              </a:ext>
            </a:extLst>
          </p:cNvPr>
          <p:cNvSpPr>
            <a:spLocks noGrp="1"/>
          </p:cNvSpPr>
          <p:nvPr>
            <p:ph type="title"/>
          </p:nvPr>
        </p:nvSpPr>
        <p:spPr/>
        <p:txBody>
          <a:bodyPr/>
          <a:lstStyle/>
          <a:p>
            <a:pPr algn="ctr"/>
            <a:r>
              <a:rPr lang="en-US" dirty="0"/>
              <a:t>Was Abraham Lincoln alive in 1802?</a:t>
            </a:r>
          </a:p>
        </p:txBody>
      </p:sp>
      <p:pic>
        <p:nvPicPr>
          <p:cNvPr id="5" name="Content Placeholder 4" descr="A screenshot of a cell phone&#10;&#10;Description automatically generated">
            <a:extLst>
              <a:ext uri="{FF2B5EF4-FFF2-40B4-BE49-F238E27FC236}">
                <a16:creationId xmlns:a16="http://schemas.microsoft.com/office/drawing/2014/main" id="{CF1A80EB-D02B-400F-9E71-80A56219749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38200" y="2114582"/>
            <a:ext cx="10239762" cy="4378293"/>
          </a:xfrm>
        </p:spPr>
      </p:pic>
    </p:spTree>
    <p:extLst>
      <p:ext uri="{BB962C8B-B14F-4D97-AF65-F5344CB8AC3E}">
        <p14:creationId xmlns:p14="http://schemas.microsoft.com/office/powerpoint/2010/main" val="209942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6861-1853-4FB2-867A-427464F3A3FB}"/>
              </a:ext>
            </a:extLst>
          </p:cNvPr>
          <p:cNvSpPr>
            <a:spLocks noGrp="1"/>
          </p:cNvSpPr>
          <p:nvPr>
            <p:ph type="title"/>
          </p:nvPr>
        </p:nvSpPr>
        <p:spPr/>
        <p:txBody>
          <a:bodyPr/>
          <a:lstStyle/>
          <a:p>
            <a:r>
              <a:rPr lang="en-US" dirty="0"/>
              <a:t>How many years since the declaration of independence was signed?</a:t>
            </a:r>
          </a:p>
        </p:txBody>
      </p:sp>
      <p:pic>
        <p:nvPicPr>
          <p:cNvPr id="9" name="Content Placeholder 8" descr="A screenshot of a cell phone&#10;&#10;Description automatically generated">
            <a:extLst>
              <a:ext uri="{FF2B5EF4-FFF2-40B4-BE49-F238E27FC236}">
                <a16:creationId xmlns:a16="http://schemas.microsoft.com/office/drawing/2014/main" id="{FC97C849-8CA8-4484-A9E9-D82F1EFFDDF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05071" y="1983545"/>
            <a:ext cx="8581858" cy="4509330"/>
          </a:xfrm>
        </p:spPr>
      </p:pic>
    </p:spTree>
    <p:extLst>
      <p:ext uri="{BB962C8B-B14F-4D97-AF65-F5344CB8AC3E}">
        <p14:creationId xmlns:p14="http://schemas.microsoft.com/office/powerpoint/2010/main" val="2356931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1922</Words>
  <Application>Microsoft Office PowerPoint</Application>
  <PresentationFormat>Widescreen</PresentationFormat>
  <Paragraphs>205</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Time and Space in Knowledge Graphs</vt:lpstr>
      <vt:lpstr>Time</vt:lpstr>
      <vt:lpstr>Who is older, Joe Biden or Mitch McConnell?</vt:lpstr>
      <vt:lpstr>Who is older, Joe Biden or Mitch McConnell?</vt:lpstr>
      <vt:lpstr>Who is older, Joe Biden or Mitch McConnell?</vt:lpstr>
      <vt:lpstr>Who was on the Supreme Court in 1980?</vt:lpstr>
      <vt:lpstr>Who was on the Supreme Court in 1980?</vt:lpstr>
      <vt:lpstr>Was Abraham Lincoln alive in 1802?</vt:lpstr>
      <vt:lpstr>How many years since the declaration of independence was signed?</vt:lpstr>
      <vt:lpstr>Temporal meta-data in Google Books and in Google Scholar are full of errors.</vt:lpstr>
      <vt:lpstr>Applications of temporal reasoning</vt:lpstr>
      <vt:lpstr>State of the art in knowledge graphs (Generally speaking, and as far as I know)</vt:lpstr>
      <vt:lpstr>Time: Issues to address: Outline</vt:lpstr>
      <vt:lpstr>Basic model of time</vt:lpstr>
      <vt:lpstr>Temporal representation</vt:lpstr>
      <vt:lpstr>SotA in temporal representation</vt:lpstr>
      <vt:lpstr>Temporal reasoning technology</vt:lpstr>
      <vt:lpstr>Wide range of scales</vt:lpstr>
      <vt:lpstr>Extracting temporal information from text</vt:lpstr>
      <vt:lpstr>Indexical expressions in text</vt:lpstr>
      <vt:lpstr>Extracting temporal relation from video</vt:lpstr>
      <vt:lpstr>Domain-specific inference</vt:lpstr>
      <vt:lpstr>Take away for Time</vt:lpstr>
      <vt:lpstr>Space</vt:lpstr>
      <vt:lpstr>How far is the border of Mexico from San Diego?</vt:lpstr>
      <vt:lpstr>How far is the border of Mexico from San Diego?</vt:lpstr>
      <vt:lpstr>How far is the boundary of Mexico from San Diego?</vt:lpstr>
      <vt:lpstr>Applications of spatial reasoning</vt:lpstr>
      <vt:lpstr>Space: Issues to address: Outline</vt:lpstr>
      <vt:lpstr>Basic model of space</vt:lpstr>
      <vt:lpstr>Exact information:  representation and computation </vt:lpstr>
      <vt:lpstr>Geographic knowledge in knowledge bases</vt:lpstr>
      <vt:lpstr>Florida geography in Wikipedia infobox</vt:lpstr>
      <vt:lpstr>Incomplete or generic information</vt:lpstr>
      <vt:lpstr>Incomplete or generic information</vt:lpstr>
      <vt:lpstr>Incomplete or generic information</vt:lpstr>
      <vt:lpstr>Representation and reasoning: A large gap between the theory that exists and the technology we need</vt:lpstr>
      <vt:lpstr>Extracting information from data</vt:lpstr>
      <vt:lpstr>Vision, images, video and measurement</vt:lpstr>
      <vt:lpstr>Domain inference</vt:lpstr>
      <vt:lpstr>Takeaways for Space</vt:lpstr>
      <vt:lpstr>PowerPoint Presentation</vt:lpstr>
      <vt:lpstr>COMET (Yejin Choi and colleagues at Allen Institute for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in Knowledge Graphs</dc:title>
  <dc:creator>Ernest Davis</dc:creator>
  <cp:lastModifiedBy>Ernest Davis</cp:lastModifiedBy>
  <cp:revision>74</cp:revision>
  <dcterms:created xsi:type="dcterms:W3CDTF">2020-04-23T02:29:58Z</dcterms:created>
  <dcterms:modified xsi:type="dcterms:W3CDTF">2020-05-06T17:13:53Z</dcterms:modified>
</cp:coreProperties>
</file>