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57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8" autoAdjust="0"/>
    <p:restoredTop sz="94660"/>
  </p:normalViewPr>
  <p:slideViewPr>
    <p:cSldViewPr snapToGrid="0">
      <p:cViewPr varScale="1">
        <p:scale>
          <a:sx n="57" d="100"/>
          <a:sy n="57" d="100"/>
        </p:scale>
        <p:origin x="4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44DB41-F626-96E5-06AD-D8AF4D2CEC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2B0F6B6-6707-16FB-3475-C824D59C8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015EBF-7FFE-217C-E7EC-5A375DA77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3EA185-B6BC-CCFF-5FB1-989F39ABE7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D12199-35A1-D320-05C2-3DC74F24C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987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CFC9E3-BD98-BCD5-292F-980F131732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0EA300-9D10-B34E-1B24-9E0014049E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255F1-C019-3009-A5A9-3E3B3390AE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EEE48-C5D6-5512-5787-A77FD0EC2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A591AF-57B7-17E2-4FD9-E62E8C7AF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8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C81761-9001-E5D9-D3E0-463AE4AFAE9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070994A-F09F-B5CF-4874-34AFE4AC38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76703D-7427-0995-261D-C66091E11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ED5F86-D169-A4E1-4AFF-44C1CE29C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1DE235-C9A0-13FC-F7BC-319140D6D9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10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315361-4139-5F19-ACF3-52180BE77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D18EAE-2B29-5620-EF3D-096ED1F84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67D02D-D5FC-A18A-8211-240F6E462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0BB416-51E9-BF9C-A4A0-330578E9C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0015E-EF54-4F7E-8D17-409EE8D749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903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419BA8-47C5-01C5-C030-74414717F6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AF2CC10-6812-9C8E-BC82-7581D2A0C2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D1231C-C37F-7DDE-B4BB-353F980B90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110C9A-686E-5732-F58E-C6B22808DA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DC076A-E824-897E-6BB5-8E0A9CE88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58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B0ADB-E960-33CB-CFBF-8104893E3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985355-688B-6573-0B14-6979644923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2AB8D8-BAFC-23CE-C3C9-51942ED86E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285F5B-3A41-AE4C-B71E-5D80B6FBD0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8760EF-2507-D10E-3882-587DA0F49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73BE6C-753D-7E68-0F15-8E0BF942F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9301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92B07-FC38-0D9E-E117-2C5C22AD4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E846299-7566-AE89-6BB9-66830FCB9F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8CA7E1-12D1-8734-F00C-3841E500CE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6513CD-8377-A272-AA4E-7AC91B2BA19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BE4B197-05F7-84E3-2C42-F605652A4F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4C28B5E-A2A9-BB31-FF71-392FD6EF6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9F645DF-4EBE-5FD0-2BC6-98CBDB015F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FAE434-75EF-F4D2-AFB5-CA4BF233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706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0686D-E8EC-56DB-1BF6-AB0DE4253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1F32E7-2C80-F004-A88F-84F2656EE4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A8D9BCB-9850-C0CF-3F72-7FAEDD066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D0BB86-6DF7-EA3D-8FAF-188CD7A82F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151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EF72DE-972A-673F-2D70-F1E7169F8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79F9EBE-4176-8F56-F9A6-7590CE203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4C6D9D2-9167-EAD3-7B82-8AE51A8A63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94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16B349-7D91-CFEB-91E7-42713037C9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8EBEB6-31B7-CE47-3E1D-FDE4FFEE87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60D7C6-1BF6-2FF4-C4DA-8AECF624B7A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96D52C-148C-E2CB-ADBD-F9554C789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A0DBA3-1AF5-CD92-9EF2-80DDF5BA1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1A922E-114A-0E55-B811-FDD6C47AE1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0004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8746E9-7BCA-3D1F-CA49-BD96FE18BE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6EA1E5-76B5-77BD-7DFB-E6E293EC04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6967D2-B0C3-0D4C-E6A9-665FC9C270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88D2B-C635-DFDE-2F08-883D2177C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31580C-D417-3157-36DB-075F916D3C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46BFC-9D0C-1A11-D104-296550F00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3461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6C3486-CA74-7E85-E84F-8225760F1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6F38A6-852F-2872-FB4F-53D2F47A85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090D0B-1D87-7CD6-A209-8657FBF726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BDB7D2-7002-4B59-A5D1-67037CEFCA0E}" type="datetimeFigureOut">
              <a:rPr lang="en-US" smtClean="0"/>
              <a:t>5/10/2023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2ED516-9484-8D31-F083-F51B4B3DD50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95D027-0BBC-88BC-6641-CEC4F6A1AD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75A877-BBA1-4BF6-BEC2-1E94778C95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30056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414BC6-E916-51AC-E24D-2AF9B19456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99247" y="276472"/>
            <a:ext cx="6118412" cy="2923928"/>
          </a:xfrm>
        </p:spPr>
        <p:txBody>
          <a:bodyPr>
            <a:normAutofit/>
          </a:bodyPr>
          <a:lstStyle/>
          <a:p>
            <a:r>
              <a:rPr lang="en-US" sz="6600" i="1" dirty="0"/>
              <a:t>Rebooting AI</a:t>
            </a:r>
            <a:br>
              <a:rPr lang="en-US" sz="6600" dirty="0"/>
            </a:br>
            <a:r>
              <a:rPr lang="en-US" sz="6600" dirty="0"/>
              <a:t>Reconsidered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805AD9-65A8-6EA6-44A8-4EF96385B62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10989" y="3778624"/>
            <a:ext cx="6306670" cy="239833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4400" dirty="0"/>
          </a:p>
          <a:p>
            <a:pPr marL="0" indent="0" algn="r">
              <a:buNone/>
            </a:pPr>
            <a:r>
              <a:rPr lang="en-US" dirty="0"/>
              <a:t>Ernest Davis</a:t>
            </a:r>
          </a:p>
          <a:p>
            <a:pPr marL="0" indent="0" algn="r">
              <a:buNone/>
            </a:pPr>
            <a:r>
              <a:rPr lang="en-US" dirty="0"/>
              <a:t>University of Bamberg</a:t>
            </a:r>
          </a:p>
          <a:p>
            <a:pPr marL="0" indent="0" algn="r">
              <a:buNone/>
            </a:pPr>
            <a:r>
              <a:rPr lang="en-US" dirty="0"/>
              <a:t>May 15, 2023</a:t>
            </a:r>
          </a:p>
        </p:txBody>
      </p:sp>
      <p:pic>
        <p:nvPicPr>
          <p:cNvPr id="7" name="Content Placeholder 6" descr="Text&#10;&#10;Description automatically generated">
            <a:extLst>
              <a:ext uri="{FF2B5EF4-FFF2-40B4-BE49-F238E27FC236}">
                <a16:creationId xmlns:a16="http://schemas.microsoft.com/office/drawing/2014/main" id="{DA1A3652-C7DD-704D-63E7-639823AA68D2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2129" y="276472"/>
            <a:ext cx="4262718" cy="6475878"/>
          </a:xfrm>
        </p:spPr>
      </p:pic>
    </p:spTree>
    <p:extLst>
      <p:ext uri="{BB962C8B-B14F-4D97-AF65-F5344CB8AC3E}">
        <p14:creationId xmlns:p14="http://schemas.microsoft.com/office/powerpoint/2010/main" val="30470251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EFFC54E-5539-D3AF-D08C-E628B0E693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i="1" dirty="0"/>
              <a:t>Rebooting AI </a:t>
            </a:r>
            <a:r>
              <a:rPr lang="en-US" dirty="0"/>
              <a:t>Reconsidered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F903924-A382-7FBB-AC99-B3BE6C075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dirty="0"/>
              <a:t>Gary Marcus and I finished writing </a:t>
            </a:r>
            <a:r>
              <a:rPr lang="en-US" sz="2800" i="1" dirty="0"/>
              <a:t>Rebooting AI </a:t>
            </a:r>
            <a:r>
              <a:rPr lang="en-US" sz="2800" dirty="0"/>
              <a:t>in January 2019.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What in AI has changed since then?</a:t>
            </a:r>
            <a:endParaRPr lang="en-US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What remains the same?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12425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6678ACB-DEF4-19C7-4544-96FCC3C3D9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Dramatic changes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5FBEF4-28B8-4B58-5A58-714379E0F3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Dramatically more powerful technology for language (GPT) and image generation (DALL-E, Image Diffusion).</a:t>
            </a:r>
          </a:p>
          <a:p>
            <a:endParaRPr lang="en-US" dirty="0"/>
          </a:p>
          <a:p>
            <a:r>
              <a:rPr lang="en-US" dirty="0"/>
              <a:t>Enormously increased public awareness, use,  hopes, and apprehension.</a:t>
            </a:r>
          </a:p>
          <a:p>
            <a:endParaRPr lang="en-US" dirty="0"/>
          </a:p>
          <a:p>
            <a:r>
              <a:rPr lang="en-US" dirty="0"/>
              <a:t>Increased concern about AI risk among experts.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7886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57A82-6A1F-EBCA-3AB2-316C5251E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Significant changes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4D3D07-4A64-B771-AA29-D996ADBFB5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Steady progress in other areas of AI: robotics, computer vision, some forms of automated reasoning.</a:t>
            </a:r>
          </a:p>
          <a:p>
            <a:r>
              <a:rPr lang="en-US" dirty="0"/>
              <a:t>Many successful applications of deep learning technology.</a:t>
            </a:r>
          </a:p>
          <a:p>
            <a:r>
              <a:rPr lang="en-US" dirty="0"/>
              <a:t>Some significant applications of large language models: e.g. writing computer code. Potential for more. </a:t>
            </a:r>
          </a:p>
          <a:p>
            <a:r>
              <a:rPr lang="en-US" dirty="0"/>
              <a:t>But nothing hugely impactful yet. (As compared, for example, to the impact that self-driving cars were expected to have; or compared to the impact of the WWW in the four years 1992-6.)</a:t>
            </a:r>
          </a:p>
          <a:p>
            <a:r>
              <a:rPr lang="en-US" dirty="0"/>
              <a:t>Increased interest in neuro-symbolic AI.</a:t>
            </a:r>
          </a:p>
        </p:txBody>
      </p:sp>
    </p:spTree>
    <p:extLst>
      <p:ext uri="{BB962C8B-B14F-4D97-AF65-F5344CB8AC3E}">
        <p14:creationId xmlns:p14="http://schemas.microsoft.com/office/powerpoint/2010/main" val="605066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313557-933C-4F19-5E52-AA50D1A711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Challenges that remain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91D320-D43D-AE48-F870-6396AF4C9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Robotics and vision are far from solved.</a:t>
            </a:r>
          </a:p>
          <a:p>
            <a:r>
              <a:rPr lang="en-US" dirty="0"/>
              <a:t>Understanding extended inputs: reading a textbook or a novel, watching a full-length movie.</a:t>
            </a:r>
          </a:p>
          <a:p>
            <a:r>
              <a:rPr lang="en-US" dirty="0"/>
              <a:t>Tracking the state of the world (keeping up with the news).</a:t>
            </a:r>
          </a:p>
          <a:p>
            <a:r>
              <a:rPr lang="en-US" dirty="0"/>
              <a:t>Many aspects of commonsense reasoning.</a:t>
            </a:r>
          </a:p>
          <a:p>
            <a:r>
              <a:rPr lang="en-US" dirty="0"/>
              <a:t>Planning, complex reasoning.</a:t>
            </a:r>
          </a:p>
          <a:p>
            <a:r>
              <a:rPr lang="en-US" dirty="0"/>
              <a:t>Integration with other computer software.</a:t>
            </a:r>
          </a:p>
          <a:p>
            <a:r>
              <a:rPr lang="en-US" dirty="0"/>
              <a:t>Integration with pre-existing domain or task knowledge.</a:t>
            </a:r>
          </a:p>
          <a:p>
            <a:r>
              <a:rPr lang="en-US" sz="3600" b="1" dirty="0"/>
              <a:t>Reliable AI, in situations where that is required.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8882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82112A-B6D8-F10F-ECC1-57274E96B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Problems that were not anticipated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7B0117-394D-2EF1-BEA8-60E73453A0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Hallucinations have replaced nonsense.</a:t>
            </a:r>
          </a:p>
          <a:p>
            <a:r>
              <a:rPr lang="en-US" dirty="0"/>
              <a:t>Intellectual property theft</a:t>
            </a:r>
          </a:p>
          <a:p>
            <a:r>
              <a:rPr lang="en-US" dirty="0"/>
              <a:t>Jail breaks</a:t>
            </a:r>
          </a:p>
          <a:p>
            <a:r>
              <a:rPr lang="en-US" dirty="0"/>
              <a:t>Major AI developments are increasingly secretive.</a:t>
            </a:r>
          </a:p>
          <a:p>
            <a:r>
              <a:rPr lang="en-US" dirty="0"/>
              <a:t>“Arms race” between major AI labs, leading to widescale deployment of unreliable software.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3582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7304BB-13E2-57EE-23E7-4B4A3F976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How out of date is </a:t>
            </a:r>
            <a:r>
              <a:rPr lang="en-US" i="1" dirty="0"/>
              <a:t>Rebooting AI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6438D5-FCE4-3E68-11F5-3175279AA6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Outdated: </a:t>
            </a:r>
            <a:r>
              <a:rPr lang="en-US" dirty="0"/>
              <a:t>Some of our technical descriptions of the technology</a:t>
            </a:r>
            <a:r>
              <a:rPr lang="en-US" b="1" dirty="0"/>
              <a:t>.</a:t>
            </a:r>
          </a:p>
          <a:p>
            <a:r>
              <a:rPr lang="en-US" b="1" dirty="0"/>
              <a:t>Outdated</a:t>
            </a:r>
            <a:r>
              <a:rPr lang="en-US" dirty="0"/>
              <a:t>: Current AI technology can solve many or most of the specific examples that we discussed, staying very largely within </a:t>
            </a:r>
            <a:r>
              <a:rPr lang="en-US" i="1" dirty="0"/>
              <a:t>tabula rasa</a:t>
            </a:r>
            <a:r>
              <a:rPr lang="en-US" dirty="0"/>
              <a:t>, Deep Learning technology.</a:t>
            </a:r>
            <a:br>
              <a:rPr lang="en-US" dirty="0"/>
            </a:br>
            <a:r>
              <a:rPr lang="en-US" b="1" dirty="0"/>
              <a:t>Still valid</a:t>
            </a:r>
            <a:r>
              <a:rPr lang="en-US" dirty="0"/>
              <a:t>: </a:t>
            </a:r>
            <a:r>
              <a:rPr lang="en-US" i="1" dirty="0"/>
              <a:t>However, </a:t>
            </a:r>
            <a:r>
              <a:rPr lang="en-US" dirty="0"/>
              <a:t>they are not solved reliably. One can find similar examples where the current technology fails.</a:t>
            </a:r>
            <a:endParaRPr lang="en-US" i="1" dirty="0"/>
          </a:p>
          <a:p>
            <a:r>
              <a:rPr lang="en-US" b="1" dirty="0"/>
              <a:t>Perhaps outdated: </a:t>
            </a:r>
            <a:r>
              <a:rPr lang="en-US" dirty="0"/>
              <a:t>Some evidence (debatable) that current AI achieves some degree of compositionality and (quite doubtful) that it constructs world models.</a:t>
            </a:r>
            <a:br>
              <a:rPr lang="en-US" dirty="0"/>
            </a:br>
            <a:r>
              <a:rPr lang="en-US" b="1" dirty="0"/>
              <a:t>Still valid: </a:t>
            </a:r>
            <a:r>
              <a:rPr lang="en-US" i="1" dirty="0"/>
              <a:t>However, </a:t>
            </a:r>
            <a:r>
              <a:rPr lang="en-US" dirty="0"/>
              <a:t>these are certainly not achieved robustly.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22137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D896CA-C8EB-C5E5-B74B-F69D33F4E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Bottom 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35237-C2E7-C822-E4DA-65DAB96720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/>
              <a:t>AI has increased much more in power and widespread use than in reliability.</a:t>
            </a:r>
          </a:p>
          <a:p>
            <a:pPr marL="0" indent="0">
              <a:buNone/>
            </a:pPr>
            <a:endParaRPr lang="en-US" sz="4400" dirty="0"/>
          </a:p>
          <a:p>
            <a:pPr marL="0" indent="0">
              <a:buNone/>
            </a:pPr>
            <a:r>
              <a:rPr lang="en-US" sz="4400" dirty="0"/>
              <a:t>So the problem of building trustworthy AI is not much closer to being solved, but it has become much more URGENT.</a:t>
            </a:r>
          </a:p>
        </p:txBody>
      </p:sp>
    </p:spTree>
    <p:extLst>
      <p:ext uri="{BB962C8B-B14F-4D97-AF65-F5344CB8AC3E}">
        <p14:creationId xmlns:p14="http://schemas.microsoft.com/office/powerpoint/2010/main" val="6137008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438</Words>
  <Application>Microsoft Office PowerPoint</Application>
  <PresentationFormat>Widescreen</PresentationFormat>
  <Paragraphs>48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Rebooting AI Reconsidered</vt:lpstr>
      <vt:lpstr>Rebooting AI Reconsidered</vt:lpstr>
      <vt:lpstr>Dramatic changes</vt:lpstr>
      <vt:lpstr>Significant changes</vt:lpstr>
      <vt:lpstr>Challenges that remain</vt:lpstr>
      <vt:lpstr>Problems that were not anticipated</vt:lpstr>
      <vt:lpstr>How out of date is Rebooting AI?</vt:lpstr>
      <vt:lpstr>Bottom line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Ernest Davis</dc:creator>
  <cp:lastModifiedBy>Ernest Davis</cp:lastModifiedBy>
  <cp:revision>3</cp:revision>
  <dcterms:created xsi:type="dcterms:W3CDTF">2023-05-09T17:47:28Z</dcterms:created>
  <dcterms:modified xsi:type="dcterms:W3CDTF">2023-05-10T15:06:45Z</dcterms:modified>
</cp:coreProperties>
</file>