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5" r:id="rId22"/>
    <p:sldId id="278" r:id="rId23"/>
    <p:sldId id="279" r:id="rId24"/>
    <p:sldId id="280" r:id="rId25"/>
    <p:sldId id="281" r:id="rId26"/>
    <p:sldId id="309" r:id="rId27"/>
    <p:sldId id="310" r:id="rId28"/>
    <p:sldId id="386" r:id="rId29"/>
    <p:sldId id="388" r:id="rId30"/>
    <p:sldId id="389" r:id="rId31"/>
    <p:sldId id="396" r:id="rId32"/>
    <p:sldId id="397" r:id="rId33"/>
    <p:sldId id="390" r:id="rId34"/>
    <p:sldId id="391" r:id="rId35"/>
    <p:sldId id="392" r:id="rId36"/>
    <p:sldId id="393" r:id="rId37"/>
    <p:sldId id="395" r:id="rId38"/>
    <p:sldId id="416" r:id="rId39"/>
    <p:sldId id="3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4660"/>
  </p:normalViewPr>
  <p:slideViewPr>
    <p:cSldViewPr snapToGrid="0">
      <p:cViewPr varScale="1">
        <p:scale>
          <a:sx n="45" d="100"/>
          <a:sy n="45" d="100"/>
        </p:scale>
        <p:origin x="109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B8D0A-356C-4809-8ACC-B511A7592AA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0188B-C8FA-44C3-B88E-60666442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8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0188B-C8FA-44C3-B88E-6066644253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5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0188B-C8FA-44C3-B88E-6066644253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9754-7280-F323-F887-0E842750F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A26F-096E-E7FF-E8F5-A85FDF61A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E9BDD-E78D-C72D-2481-0FC9689C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678E7-AC10-6F4C-DB87-29B06E8F1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D183D-F767-F141-B3B6-F0E415B4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8C42-055B-C0E5-1957-6CA38BC2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FE66B-5868-E859-C144-AEE2C19F6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44564-BF75-CEA6-9F38-258548C20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3FAAC-9043-EE2B-966B-2E1F0DB5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DCCA1-43BC-A96F-26F2-549326F6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2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DAE423-A042-75F9-F58A-EE3DB8F0F2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47C45-63B0-E38C-942F-CD15A17D7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C20C7-1BC7-93CB-B4C2-B13257B3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69521-DFE4-AC86-9B47-994214460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C993B-F503-6622-78F7-654B4DA6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0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AA85-F847-DD50-C106-01D7EC919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FB25F-1797-D579-69CD-1D0AE4C42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16023-E941-B420-BED4-EF93A404C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3257-AAF7-DB9F-5D9C-A3570391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A0EC5-5ADD-BEEE-ACF9-C5DC86B5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6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020B-BA02-BE66-0A0C-87E7D51C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E34F7-9E7A-D9F9-2BCD-279CF804A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42F2A-798B-4C67-1FBB-15704715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C4A56-DC16-1DFF-01F0-F873D617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C9FF1-6805-1278-2EDA-A5BE4D1C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11073-A23C-8AC6-6C1B-2085BCAE9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D6B35-798D-1D9C-38C6-8D4757F00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9F48D-B0D8-9187-B51F-1AF7C9738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3BC63-652B-C111-C0A7-BD2CEDDB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32AAE-26DC-5975-93C2-703980B8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5999C-384F-DDF3-164C-9B9ABF30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6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80D3-3712-8B4D-981F-F11FAACA9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CA6F1-4FC7-6944-D207-E6917B0BB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A5E34-CB50-144B-B137-1B99B0DA8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AE2E4-7EB4-3958-5E7D-135615F33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FFCBF-40EB-0753-2E06-457AF518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CAF8A-3828-9872-50E7-6C5E78929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FB0F52-AEA8-1E7F-8C97-98EFFBDE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FDE9DC-B1C5-D61F-1D13-660DD80D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6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4608-2D5E-B245-5F7F-A622FC0F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25E28C-EB6A-0811-ADEE-70546408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5A25D-FACE-4CAD-E4A2-B2B0D96A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32731-DFEC-AA18-F3D5-0FDA254D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5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88677-7CB5-66D2-F1B7-9696C5126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7829C-5696-09EE-C7C3-F6A4F916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BD013-08B1-F7EE-8718-12B8F8DD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4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46C3-E64C-2919-7B8C-D6F1B720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C4482-20DD-5EE2-7A2B-4DE354D13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5BC60-EB3D-BF51-6469-BFB45ACCF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C9D39-427D-364D-A2F3-83E73AF1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5A356-08B2-0307-0ABF-0850B72CF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6F0FB-9534-A676-39D4-4211EEAB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8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A721-70C7-375C-4197-B103A81EE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C27D7E-022E-06FB-96C3-B874EB2BC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7DAF8-AA28-E3A9-77EA-9A0FDC8D4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25D69-8C51-94A1-C395-4748F2A6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AB39C-3F02-248C-D3D7-39C0ABBB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8AA3A-32B8-9ACF-71BC-78FF4F9E5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679164-907A-8AF8-A53F-122A82E5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D8BE0-AF3D-25FD-323F-02BA0E581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E8805-54D5-CE4A-16B8-A9E20C0E7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7A20D6-82FE-411B-AB21-33C2CC9B552D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6775A-FBDA-C7D2-333F-BA89BBCB6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4790C-E9E2-5533-5FB1-39431987D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5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rodneybrooks.com/why-todays-humanoids-wont-learn-dexterity/" TargetMode="External"/><Relationship Id="rId2" Type="http://schemas.openxmlformats.org/officeDocument/2006/relationships/hyperlink" Target="https://www.quantamagazine.org/touch-our-most-complex-sense-is-a-landscape-of-cellular-sensors-20250416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6E9B-2F99-DCBB-7C27-73ACEF1F63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of Commonsense Knowledge and Reasoning in Intelligent Robots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1D649A-1CA5-DFDB-9126-66EED9B94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Ernest Davis</a:t>
            </a:r>
          </a:p>
          <a:p>
            <a:pPr algn="r"/>
            <a:r>
              <a:rPr lang="en-US" dirty="0"/>
              <a:t>Rand Corporation</a:t>
            </a:r>
          </a:p>
          <a:p>
            <a:pPr algn="r"/>
            <a:r>
              <a:rPr lang="en-US" dirty="0"/>
              <a:t>October 9, 2025</a:t>
            </a:r>
          </a:p>
        </p:txBody>
      </p:sp>
    </p:spTree>
    <p:extLst>
      <p:ext uri="{BB962C8B-B14F-4D97-AF65-F5344CB8AC3E}">
        <p14:creationId xmlns:p14="http://schemas.microsoft.com/office/powerpoint/2010/main" val="99609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DBD3E-7A65-AC24-256F-CC7DFE14C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142"/>
          </a:xfrm>
        </p:spPr>
        <p:txBody>
          <a:bodyPr/>
          <a:lstStyle/>
          <a:p>
            <a:pPr algn="ctr"/>
            <a:r>
              <a:rPr lang="en-US" dirty="0"/>
              <a:t>History of Common Sense in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47BAC-3F34-F3A0-DFAD-D96E88798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133"/>
            <a:ext cx="10515600" cy="46868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1959:  John McCarthy identified common sense as key problem in planning.</a:t>
            </a:r>
          </a:p>
          <a:p>
            <a:r>
              <a:rPr lang="en-US" dirty="0"/>
              <a:t>1960: Yehoshua Bar-Hillel identified commonsense as key problem in machine translation</a:t>
            </a:r>
          </a:p>
          <a:p>
            <a:r>
              <a:rPr lang="en-US" dirty="0"/>
              <a:t>1978: Pat Hayes “The Naïve Physics Manifesto”</a:t>
            </a:r>
          </a:p>
          <a:p>
            <a:r>
              <a:rPr lang="en-US" dirty="0"/>
              <a:t>1986: CYC project began</a:t>
            </a:r>
          </a:p>
          <a:p>
            <a:r>
              <a:rPr lang="en-US" dirty="0"/>
              <a:t>1990: Ernie Davis, </a:t>
            </a:r>
            <a:r>
              <a:rPr lang="en-US" i="1" dirty="0"/>
              <a:t>Representations of Commonsense Knowledge</a:t>
            </a:r>
          </a:p>
          <a:p>
            <a:r>
              <a:rPr lang="en-US" dirty="0"/>
              <a:t>2019: “Common sense” becomes hot buzzword. </a:t>
            </a:r>
            <a:br>
              <a:rPr lang="en-US" dirty="0"/>
            </a:br>
            <a:r>
              <a:rPr lang="en-US" dirty="0"/>
              <a:t>DARPA “Machines with Common Sense” initiative</a:t>
            </a:r>
          </a:p>
          <a:p>
            <a:r>
              <a:rPr lang="en-US" dirty="0"/>
              <a:t>2022: High tide of interest.</a:t>
            </a:r>
          </a:p>
          <a:p>
            <a:r>
              <a:rPr lang="en-US" dirty="0"/>
              <a:t>2025: Tide is going out.</a:t>
            </a:r>
          </a:p>
        </p:txBody>
      </p:sp>
    </p:spTree>
    <p:extLst>
      <p:ext uri="{BB962C8B-B14F-4D97-AF65-F5344CB8AC3E}">
        <p14:creationId xmlns:p14="http://schemas.microsoft.com/office/powerpoint/2010/main" val="1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99E5-FCB0-A860-EDAB-ED4CEB55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of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CD323-D804-BF7A-A591-DD1F8BD7C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err="1"/>
              <a:t>Erythraen</a:t>
            </a:r>
            <a:r>
              <a:rPr lang="en-US" sz="2000" dirty="0"/>
              <a:t> Sybil, Sistine Chapel</a:t>
            </a:r>
          </a:p>
        </p:txBody>
      </p:sp>
      <p:pic>
        <p:nvPicPr>
          <p:cNvPr id="5" name="Picture 4" descr="A painting of a person reading a book&#10;&#10;AI-generated content may be incorrect.">
            <a:extLst>
              <a:ext uri="{FF2B5EF4-FFF2-40B4-BE49-F238E27FC236}">
                <a16:creationId xmlns:a16="http://schemas.microsoft.com/office/drawing/2014/main" id="{77A405FC-B5CB-3C71-2F56-D1545233A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25625"/>
            <a:ext cx="3810000" cy="38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93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AB0A0-93BD-AF69-2E4C-79F45DB2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of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931AA-5C19-7869-E76A-BA524C9F8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Perceptual/motor ability</a:t>
            </a:r>
          </a:p>
          <a:p>
            <a:r>
              <a:rPr lang="en-US" dirty="0"/>
              <a:t>“Commonsense” knowledge as I see it</a:t>
            </a:r>
          </a:p>
          <a:p>
            <a:r>
              <a:rPr lang="en-US" dirty="0"/>
              <a:t>Common knowledge</a:t>
            </a:r>
          </a:p>
          <a:p>
            <a:r>
              <a:rPr lang="en-US" dirty="0"/>
              <a:t>Encyclopedic knowledge</a:t>
            </a:r>
          </a:p>
          <a:p>
            <a:r>
              <a:rPr lang="en-US" dirty="0"/>
              <a:t>Expert knowledge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phrase “commonsense” is sometimes used for each of these, especially in benchmarks.</a:t>
            </a:r>
          </a:p>
          <a:p>
            <a:pPr marL="0" indent="0">
              <a:buNone/>
            </a:pPr>
            <a:r>
              <a:rPr lang="en-US" dirty="0"/>
              <a:t>No hard lines between these.</a:t>
            </a:r>
          </a:p>
        </p:txBody>
      </p:sp>
    </p:spTree>
    <p:extLst>
      <p:ext uri="{BB962C8B-B14F-4D97-AF65-F5344CB8AC3E}">
        <p14:creationId xmlns:p14="http://schemas.microsoft.com/office/powerpoint/2010/main" val="1283090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C08C-C06F-A247-1CDD-D139F1ADF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Perceptual/Motor 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6CC18-BD37-D2C1-1248-0E32940FD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Examples: </a:t>
            </a:r>
            <a:r>
              <a:rPr lang="en-US" dirty="0"/>
              <a:t>Prepare a cup of coffee with milk.</a:t>
            </a:r>
            <a:br>
              <a:rPr lang="en-US" dirty="0"/>
            </a:br>
            <a:r>
              <a:rPr lang="en-US" dirty="0"/>
              <a:t>Catch a football.</a:t>
            </a:r>
            <a:br>
              <a:rPr lang="en-US" dirty="0"/>
            </a:br>
            <a:r>
              <a:rPr lang="en-US" dirty="0"/>
              <a:t>Go shopping in a crowded open-air market.</a:t>
            </a:r>
          </a:p>
          <a:p>
            <a:pPr marL="0" indent="0">
              <a:buNone/>
            </a:pPr>
            <a:r>
              <a:rPr lang="en-US" b="1" dirty="0"/>
              <a:t>Definition: </a:t>
            </a:r>
            <a:r>
              <a:rPr lang="en-US" dirty="0"/>
              <a:t>Interpret perceptions, execute motions, integrate them.</a:t>
            </a:r>
          </a:p>
          <a:p>
            <a:pPr marL="0" indent="0">
              <a:buNone/>
            </a:pPr>
            <a:r>
              <a:rPr lang="en-US" b="1" dirty="0"/>
              <a:t>Characteristics: </a:t>
            </a:r>
            <a:r>
              <a:rPr lang="en-US" dirty="0"/>
              <a:t>Common across animal kingdom.</a:t>
            </a:r>
            <a:br>
              <a:rPr lang="en-US" dirty="0"/>
            </a:br>
            <a:r>
              <a:rPr lang="en-US" dirty="0"/>
              <a:t>         Not well expressed  in language.</a:t>
            </a:r>
            <a:br>
              <a:rPr lang="en-US" dirty="0"/>
            </a:br>
            <a:r>
              <a:rPr lang="en-US" dirty="0"/>
              <a:t>         In humans and animals: Partially innate, primarily learned by  </a:t>
            </a:r>
            <a:br>
              <a:rPr lang="en-US" dirty="0"/>
            </a:br>
            <a:r>
              <a:rPr lang="en-US" dirty="0"/>
              <a:t>              practice.</a:t>
            </a:r>
            <a:br>
              <a:rPr lang="en-US" dirty="0"/>
            </a:br>
            <a:r>
              <a:rPr lang="en-US" dirty="0"/>
              <a:t>         Abilities generalize. E.g. mix a martini, catch a high fly, negotiate</a:t>
            </a:r>
            <a:br>
              <a:rPr lang="en-US" dirty="0"/>
            </a:br>
            <a:r>
              <a:rPr lang="en-US" dirty="0"/>
              <a:t>              a crowded subway.</a:t>
            </a:r>
            <a:br>
              <a:rPr lang="en-US" dirty="0"/>
            </a:br>
            <a:r>
              <a:rPr lang="en-US" dirty="0"/>
              <a:t>         Range from common abilities (prepare a cup of coffee) </a:t>
            </a:r>
            <a:br>
              <a:rPr lang="en-US" dirty="0"/>
            </a:br>
            <a:r>
              <a:rPr lang="en-US" dirty="0"/>
              <a:t>             to highly specialized ones (land a triple Salchow).</a:t>
            </a:r>
          </a:p>
        </p:txBody>
      </p:sp>
    </p:spTree>
    <p:extLst>
      <p:ext uri="{BB962C8B-B14F-4D97-AF65-F5344CB8AC3E}">
        <p14:creationId xmlns:p14="http://schemas.microsoft.com/office/powerpoint/2010/main" val="1986045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963F-236A-31DF-0C80-917A97BD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“Commonsense” knowledge, </a:t>
            </a:r>
            <a:br>
              <a:rPr lang="en-US" dirty="0"/>
            </a:br>
            <a:r>
              <a:rPr lang="en-US" dirty="0"/>
              <a:t>as I use the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23DE5-2290-893E-6A90-3AD93ABE0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Examples: </a:t>
            </a:r>
            <a:r>
              <a:rPr lang="en-US" dirty="0"/>
              <a:t>An object released with no support generally falls down.</a:t>
            </a:r>
            <a:br>
              <a:rPr lang="en-US" dirty="0"/>
            </a:br>
            <a:r>
              <a:rPr lang="en-US" dirty="0"/>
              <a:t>People who do not know your language are unlikely to understand what you are saying.</a:t>
            </a:r>
            <a:br>
              <a:rPr lang="en-US" dirty="0"/>
            </a:br>
            <a:r>
              <a:rPr lang="en-US" dirty="0"/>
              <a:t>People object to being punched in the nose.</a:t>
            </a:r>
          </a:p>
          <a:p>
            <a:pPr marL="0" indent="0">
              <a:buNone/>
            </a:pPr>
            <a:r>
              <a:rPr lang="en-US" b="1" dirty="0"/>
              <a:t>Definition: </a:t>
            </a:r>
            <a:r>
              <a:rPr lang="en-US" dirty="0"/>
              <a:t>Basic knowledge about the world.</a:t>
            </a:r>
          </a:p>
          <a:p>
            <a:pPr marL="0" indent="0">
              <a:buNone/>
            </a:pPr>
            <a:r>
              <a:rPr lang="en-US" b="1" dirty="0"/>
              <a:t>Characteristics: </a:t>
            </a:r>
            <a:r>
              <a:rPr lang="en-US" dirty="0"/>
              <a:t>Independent of language and culture (??).</a:t>
            </a:r>
            <a:br>
              <a:rPr lang="en-US" dirty="0"/>
            </a:br>
            <a:r>
              <a:rPr lang="en-US" dirty="0"/>
              <a:t>Not explicitly taught in school.</a:t>
            </a:r>
            <a:br>
              <a:rPr lang="en-US" dirty="0"/>
            </a:br>
            <a:r>
              <a:rPr lang="en-US" dirty="0"/>
              <a:t>Learned by observation and by interacting with the world.</a:t>
            </a:r>
            <a:br>
              <a:rPr lang="en-US" dirty="0"/>
            </a:br>
            <a:r>
              <a:rPr lang="en-US" dirty="0"/>
              <a:t>Sometimes easily expressed in language, but not always.</a:t>
            </a:r>
          </a:p>
        </p:txBody>
      </p:sp>
    </p:spTree>
    <p:extLst>
      <p:ext uri="{BB962C8B-B14F-4D97-AF65-F5344CB8AC3E}">
        <p14:creationId xmlns:p14="http://schemas.microsoft.com/office/powerpoint/2010/main" val="3172099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C4EA8-EDD1-B0F0-BBFF-5CF05F74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Common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CBAD3-AE89-2720-3CE1-3E2C55C3C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Examples: </a:t>
            </a:r>
            <a:r>
              <a:rPr lang="en-US" dirty="0"/>
              <a:t>The US coins in common use are pennies, nickels, dimes, and quarters (among Americans).</a:t>
            </a:r>
            <a:br>
              <a:rPr lang="en-US" dirty="0"/>
            </a:br>
            <a:r>
              <a:rPr lang="en-US" dirty="0"/>
              <a:t>A week is seven days long (among people who use that calendar.)</a:t>
            </a:r>
          </a:p>
          <a:p>
            <a:pPr marL="0" indent="0">
              <a:buNone/>
            </a:pPr>
            <a:r>
              <a:rPr lang="en-US" b="1" dirty="0"/>
              <a:t>Definition: </a:t>
            </a:r>
            <a:r>
              <a:rPr lang="en-US" dirty="0"/>
              <a:t>Knowledge that you can take for granted in people of the same culture.</a:t>
            </a:r>
          </a:p>
          <a:p>
            <a:pPr marL="0" indent="0">
              <a:buNone/>
            </a:pPr>
            <a:r>
              <a:rPr lang="en-US" b="1" dirty="0"/>
              <a:t>Characteristics: </a:t>
            </a:r>
            <a:r>
              <a:rPr lang="en-US" dirty="0"/>
              <a:t>Generally explicitly taught.</a:t>
            </a:r>
            <a:br>
              <a:rPr lang="en-US" dirty="0"/>
            </a:br>
            <a:r>
              <a:rPr lang="en-US" dirty="0"/>
              <a:t>Usually expressible in language.</a:t>
            </a:r>
            <a:br>
              <a:rPr lang="en-US" dirty="0"/>
            </a:br>
            <a:r>
              <a:rPr lang="en-US" dirty="0"/>
              <a:t>Culture-specific.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9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F81B-7B24-E8AC-5BD4-3D741E8B2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Encyclopedic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1BB5F-4D30-7D86-6E3B-FF6F28B86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Examples: </a:t>
            </a:r>
            <a:r>
              <a:rPr lang="en-US" dirty="0"/>
              <a:t>Athens is the capital of Greece.</a:t>
            </a:r>
            <a:br>
              <a:rPr lang="en-US" dirty="0"/>
            </a:br>
            <a:r>
              <a:rPr lang="en-US" dirty="0"/>
              <a:t>Joe Di Maggio played for the New York Yankees.</a:t>
            </a:r>
          </a:p>
          <a:p>
            <a:pPr marL="0" indent="0">
              <a:buNone/>
            </a:pPr>
            <a:r>
              <a:rPr lang="en-US" b="1" dirty="0"/>
              <a:t>Definition: </a:t>
            </a:r>
            <a:r>
              <a:rPr lang="en-US" dirty="0"/>
              <a:t>Properties of named entities or relations between them, of the kind found in the </a:t>
            </a:r>
            <a:r>
              <a:rPr lang="en-US" dirty="0" err="1"/>
              <a:t>sideboxes</a:t>
            </a:r>
            <a:r>
              <a:rPr lang="en-US" dirty="0"/>
              <a:t> in Wikipedia.  Factoids.</a:t>
            </a:r>
          </a:p>
          <a:p>
            <a:pPr marL="0" indent="0">
              <a:buNone/>
            </a:pPr>
            <a:r>
              <a:rPr lang="en-US" b="1" dirty="0"/>
              <a:t>Characteristics: </a:t>
            </a:r>
            <a:r>
              <a:rPr lang="en-US" dirty="0"/>
              <a:t>Range from widely known to very obscure.</a:t>
            </a:r>
            <a:br>
              <a:rPr lang="en-US" dirty="0"/>
            </a:br>
            <a:r>
              <a:rPr lang="en-US" dirty="0"/>
              <a:t>Almost always explicitly learned rather than learned from experience.</a:t>
            </a:r>
            <a:br>
              <a:rPr lang="en-US" dirty="0"/>
            </a:br>
            <a:r>
              <a:rPr lang="en-US" dirty="0"/>
              <a:t>A name can have essentially only one encyclopedic fact attached. For instance I know that Damon and Pythias were friends, but I know pretty much nothing more about either one.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4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417A-4272-876B-DFB5-2D237EF70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Expert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A686D-74F9-898E-09D7-D0CF30698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Examples: </a:t>
            </a:r>
            <a:br>
              <a:rPr lang="en-US" dirty="0"/>
            </a:br>
            <a:r>
              <a:rPr lang="en-US" dirty="0"/>
              <a:t>The time-derivative of the magnetic field is the negative curl of the electric field.</a:t>
            </a:r>
          </a:p>
          <a:p>
            <a:pPr marL="0" indent="0">
              <a:buNone/>
            </a:pPr>
            <a:r>
              <a:rPr lang="en-US" dirty="0"/>
              <a:t>Article 1 of the US Constitution prohibits government officials from accepting titles or emoluments from foreign governments.</a:t>
            </a:r>
          </a:p>
          <a:p>
            <a:pPr marL="0" indent="0">
              <a:buNone/>
            </a:pPr>
            <a:r>
              <a:rPr lang="en-US" b="1" dirty="0"/>
              <a:t>Definition: </a:t>
            </a:r>
            <a:r>
              <a:rPr lang="en-US" dirty="0"/>
              <a:t>Sophisticated, specialized knowledge.</a:t>
            </a:r>
          </a:p>
          <a:p>
            <a:pPr marL="0" indent="0">
              <a:buNone/>
            </a:pPr>
            <a:r>
              <a:rPr lang="en-US" b="1" dirty="0"/>
              <a:t>Characteristics: </a:t>
            </a:r>
            <a:r>
              <a:rPr lang="en-US" dirty="0"/>
              <a:t>Generally part of an overarching, rich theory.</a:t>
            </a:r>
            <a:br>
              <a:rPr lang="en-US" dirty="0"/>
            </a:br>
            <a:r>
              <a:rPr lang="en-US" dirty="0"/>
              <a:t>Almost always learned from schooling or deliberate study.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63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2A5E7-2A65-AFCE-6B53-E58D73664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key domains </a:t>
            </a:r>
            <a:br>
              <a:rPr lang="en-US" dirty="0"/>
            </a:br>
            <a:r>
              <a:rPr lang="en-US" dirty="0"/>
              <a:t>of commonsense knowledge</a:t>
            </a:r>
          </a:p>
        </p:txBody>
      </p:sp>
      <p:pic>
        <p:nvPicPr>
          <p:cNvPr id="5" name="Content Placeholder 4" descr="A person and person cutting meat&#10;&#10;AI-generated content may be incorrect.">
            <a:extLst>
              <a:ext uri="{FF2B5EF4-FFF2-40B4-BE49-F238E27FC236}">
                <a16:creationId xmlns:a16="http://schemas.microsoft.com/office/drawing/2014/main" id="{0D328A94-5EB5-1B5C-5651-74665AFEF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116" y="1690688"/>
            <a:ext cx="7869767" cy="5022502"/>
          </a:xfrm>
        </p:spPr>
      </p:pic>
    </p:spTree>
    <p:extLst>
      <p:ext uri="{BB962C8B-B14F-4D97-AF65-F5344CB8AC3E}">
        <p14:creationId xmlns:p14="http://schemas.microsoft.com/office/powerpoint/2010/main" val="856518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DDCD-35D2-062B-3187-7FA62DBC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4405"/>
          </a:xfrm>
        </p:spPr>
        <p:txBody>
          <a:bodyPr/>
          <a:lstStyle/>
          <a:p>
            <a:pPr algn="ctr"/>
            <a:r>
              <a:rPr lang="en-US" dirty="0"/>
              <a:t>Commonsense physical reasoning </a:t>
            </a:r>
          </a:p>
        </p:txBody>
      </p:sp>
      <p:pic>
        <p:nvPicPr>
          <p:cNvPr id="9" name="Content Placeholder 8" descr="A picture containing cutting, person, knife, board&#10;&#10;Description automatically generated">
            <a:extLst>
              <a:ext uri="{FF2B5EF4-FFF2-40B4-BE49-F238E27FC236}">
                <a16:creationId xmlns:a16="http://schemas.microsoft.com/office/drawing/2014/main" id="{038FEABD-2D38-FB63-E873-076D37FF0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8" t="2097"/>
          <a:stretch>
            <a:fillRect/>
          </a:stretch>
        </p:blipFill>
        <p:spPr>
          <a:xfrm>
            <a:off x="3420533" y="1709530"/>
            <a:ext cx="5820012" cy="5037223"/>
          </a:xfrm>
        </p:spPr>
      </p:pic>
    </p:spTree>
    <p:extLst>
      <p:ext uri="{BB962C8B-B14F-4D97-AF65-F5344CB8AC3E}">
        <p14:creationId xmlns:p14="http://schemas.microsoft.com/office/powerpoint/2010/main" val="298139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57505-E2C2-E14F-33B0-515E646E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0BC19-077A-3EBE-9666-63BEE516EC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57133" cy="4351338"/>
          </a:xfrm>
        </p:spPr>
        <p:txBody>
          <a:bodyPr>
            <a:normAutofit/>
          </a:bodyPr>
          <a:lstStyle/>
          <a:p>
            <a:r>
              <a:rPr lang="en-US" dirty="0"/>
              <a:t>Three recent failures</a:t>
            </a:r>
          </a:p>
          <a:p>
            <a:r>
              <a:rPr lang="en-US" dirty="0"/>
              <a:t>Caveats</a:t>
            </a:r>
          </a:p>
          <a:p>
            <a:r>
              <a:rPr lang="en-US" dirty="0"/>
              <a:t>Background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History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Types of knowledge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531A-CCAE-8092-6C00-B17E6648B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0133" y="1825625"/>
            <a:ext cx="6053667" cy="4351338"/>
          </a:xfrm>
        </p:spPr>
        <p:txBody>
          <a:bodyPr>
            <a:normAutofit/>
          </a:bodyPr>
          <a:lstStyle/>
          <a:p>
            <a:r>
              <a:rPr lang="en-US" dirty="0"/>
              <a:t>Domains of Commonsense Reasoning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/>
              <a:t>Physical/Biological Reasoning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Reasoning about perception and knowledge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Reasoning about human interactions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Ethics and law</a:t>
            </a:r>
          </a:p>
          <a:p>
            <a:r>
              <a:rPr lang="en-US" dirty="0"/>
              <a:t>What will the future bring?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6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DDCD-35D2-062B-3187-7FA62DBC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4405"/>
          </a:xfrm>
        </p:spPr>
        <p:txBody>
          <a:bodyPr/>
          <a:lstStyle/>
          <a:p>
            <a:pPr algn="ctr"/>
            <a:r>
              <a:rPr lang="en-US" dirty="0"/>
              <a:t>Commonsense physical reasoning failures</a:t>
            </a:r>
            <a:br>
              <a:rPr lang="en-US" dirty="0"/>
            </a:br>
            <a:r>
              <a:rPr lang="en-US" dirty="0"/>
              <a:t>(jokes, not actual AI outputs)</a:t>
            </a:r>
          </a:p>
        </p:txBody>
      </p:sp>
      <p:pic>
        <p:nvPicPr>
          <p:cNvPr id="9" name="Content Placeholder 8" descr="A picture containing cutting, person, knife, board&#10;&#10;Description automatically generated">
            <a:extLst>
              <a:ext uri="{FF2B5EF4-FFF2-40B4-BE49-F238E27FC236}">
                <a16:creationId xmlns:a16="http://schemas.microsoft.com/office/drawing/2014/main" id="{038FEABD-2D38-FB63-E873-076D37FF0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 r="58944"/>
          <a:stretch>
            <a:fillRect/>
          </a:stretch>
        </p:blipFill>
        <p:spPr>
          <a:xfrm>
            <a:off x="1302224" y="1709529"/>
            <a:ext cx="4065643" cy="5037223"/>
          </a:xfrm>
        </p:spPr>
      </p:pic>
      <p:pic>
        <p:nvPicPr>
          <p:cNvPr id="3" name="Picture 2" descr="A picture containing red, indoor&#10;&#10;Description automatically generated">
            <a:extLst>
              <a:ext uri="{FF2B5EF4-FFF2-40B4-BE49-F238E27FC236}">
                <a16:creationId xmlns:a16="http://schemas.microsoft.com/office/drawing/2014/main" id="{3F88D4FA-D85D-AFF0-DCBF-6670B3190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>
            <a:fillRect/>
          </a:stretch>
        </p:blipFill>
        <p:spPr>
          <a:xfrm>
            <a:off x="7118823" y="1709529"/>
            <a:ext cx="4065643" cy="478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17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B9124-D450-31B1-CA0E-27491233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408"/>
          </a:xfrm>
        </p:spPr>
        <p:txBody>
          <a:bodyPr/>
          <a:lstStyle/>
          <a:p>
            <a:pPr algn="ctr"/>
            <a:r>
              <a:rPr lang="en-US" dirty="0"/>
              <a:t>Standard methods for physical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52B3E-46F5-482B-A7E5-43E4A8D2E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4534"/>
            <a:ext cx="10515600" cy="5042429"/>
          </a:xfrm>
        </p:spPr>
        <p:txBody>
          <a:bodyPr>
            <a:normAutofit/>
          </a:bodyPr>
          <a:lstStyle/>
          <a:p>
            <a:r>
              <a:rPr lang="en-US" b="1" dirty="0"/>
              <a:t>Simulation. </a:t>
            </a:r>
            <a:r>
              <a:rPr lang="en-US" dirty="0"/>
              <a:t>Use a physics engine to carry out physical prediction.</a:t>
            </a:r>
          </a:p>
          <a:p>
            <a:pPr lvl="1"/>
            <a:r>
              <a:rPr lang="en-US" sz="2800" dirty="0"/>
              <a:t>Requires precise theory and initial conditions.</a:t>
            </a:r>
          </a:p>
          <a:p>
            <a:pPr lvl="1"/>
            <a:r>
              <a:rPr lang="en-US" sz="2800" dirty="0"/>
              <a:t>Notoriously difficult with robotics. “Reality gap”</a:t>
            </a:r>
          </a:p>
          <a:p>
            <a:pPr lvl="1"/>
            <a:r>
              <a:rPr lang="en-US" sz="2800" dirty="0"/>
              <a:t>Oriented toward prediction, Less good for other kinds of reasoning: design, explanation, inferring properties from behavior.</a:t>
            </a:r>
          </a:p>
          <a:p>
            <a:r>
              <a:rPr lang="en-US" b="1" dirty="0"/>
              <a:t>Reinforcement learning. </a:t>
            </a:r>
            <a:r>
              <a:rPr lang="en-US" dirty="0"/>
              <a:t>Good for scripted manipulations; does not generalize beyond that.</a:t>
            </a:r>
          </a:p>
          <a:p>
            <a:r>
              <a:rPr lang="en-US" b="1" dirty="0"/>
              <a:t>Deep learning from videos.  </a:t>
            </a:r>
            <a:r>
              <a:rPr lang="en-US" dirty="0"/>
              <a:t>Questionable generalization.</a:t>
            </a:r>
          </a:p>
        </p:txBody>
      </p:sp>
    </p:spTree>
    <p:extLst>
      <p:ext uri="{BB962C8B-B14F-4D97-AF65-F5344CB8AC3E}">
        <p14:creationId xmlns:p14="http://schemas.microsoft.com/office/powerpoint/2010/main" val="1168844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EACF-AE57-B50C-A632-AD26B39B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Characteristics of commonsense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7613-A8FA-99A9-8673-B5501F8D0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Wide range of phenomena</a:t>
            </a:r>
          </a:p>
          <a:p>
            <a:r>
              <a:rPr lang="en-US" dirty="0"/>
              <a:t>Dependent on complex spatial properties and relations</a:t>
            </a:r>
          </a:p>
          <a:p>
            <a:r>
              <a:rPr lang="en-US" dirty="0"/>
              <a:t>Robust under partial knowledge</a:t>
            </a:r>
          </a:p>
          <a:p>
            <a:r>
              <a:rPr lang="en-US" dirty="0"/>
              <a:t>Wide range of scales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41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29E15-E219-F56C-67F9-1FE73EB2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11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Wide range of phenomena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0ADA7-0D3A-7E6C-3222-48065B66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6035"/>
            <a:ext cx="10515600" cy="4625008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/>
              <a:t>Different types of materials: </a:t>
            </a:r>
            <a:br>
              <a:rPr lang="en-US" sz="3000" dirty="0"/>
            </a:br>
            <a:r>
              <a:rPr lang="en-US" sz="3000" dirty="0"/>
              <a:t>    Hard solids (utensils, potatoes).  Soft solids (cheese, fresh parsley). </a:t>
            </a:r>
            <a:br>
              <a:rPr lang="en-US" sz="3000" dirty="0"/>
            </a:br>
            <a:r>
              <a:rPr lang="en-US" sz="3000" dirty="0"/>
              <a:t>    Powders (flour, salt).  Liquids (milk).   Light.   Fire.    </a:t>
            </a:r>
          </a:p>
          <a:p>
            <a:r>
              <a:rPr lang="en-US" sz="3000" dirty="0"/>
              <a:t>Different kind of processes.</a:t>
            </a:r>
            <a:br>
              <a:rPr lang="en-US" sz="3000" dirty="0"/>
            </a:br>
            <a:r>
              <a:rPr lang="en-US" sz="3000" dirty="0"/>
              <a:t>    Cutting, warming, chilling, mixing, dissolving, kneading,  carrying, </a:t>
            </a:r>
            <a:br>
              <a:rPr lang="en-US" sz="3000" dirty="0"/>
            </a:br>
            <a:r>
              <a:rPr lang="en-US" sz="3000" dirty="0"/>
              <a:t>          breaking (eggs) …</a:t>
            </a:r>
          </a:p>
          <a:p>
            <a:pPr marL="0" indent="0">
              <a:buNone/>
            </a:pPr>
            <a:r>
              <a:rPr lang="en-US" sz="3000" dirty="0"/>
              <a:t>       Tools for cutting: knives, scissors, shears, wire cutters, files,</a:t>
            </a:r>
            <a:br>
              <a:rPr lang="en-US" sz="3000" dirty="0"/>
            </a:br>
            <a:r>
              <a:rPr lang="en-US" sz="3000" dirty="0"/>
              <a:t>               lawn mowers, cheese graters …</a:t>
            </a:r>
          </a:p>
          <a:p>
            <a:r>
              <a:rPr lang="en-US" sz="3000" dirty="0"/>
              <a:t>Biophysics. What human bodies (your own and other people’s)  </a:t>
            </a:r>
            <a:br>
              <a:rPr lang="en-US" sz="3000" dirty="0"/>
            </a:br>
            <a:r>
              <a:rPr lang="en-US" sz="3000" dirty="0"/>
              <a:t>           can do,  in terms of motion, manipulation, perception, and </a:t>
            </a:r>
            <a:br>
              <a:rPr lang="en-US" sz="3000" dirty="0"/>
            </a:br>
            <a:r>
              <a:rPr lang="en-US" sz="3000" dirty="0"/>
              <a:t>           biological processes.</a:t>
            </a:r>
          </a:p>
          <a:p>
            <a:pPr marL="0" indent="0">
              <a:buNone/>
            </a:pPr>
            <a:r>
              <a:rPr lang="en-US" dirty="0"/>
              <a:t>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23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C4F2-3550-E5DA-6EE6-84958CE2F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Complex spatial properties and relations</a:t>
            </a:r>
          </a:p>
        </p:txBody>
      </p:sp>
      <p:pic>
        <p:nvPicPr>
          <p:cNvPr id="5" name="Content Placeholder 4" descr="A picture containing colorful&#10;&#10;Description automatically generated">
            <a:extLst>
              <a:ext uri="{FF2B5EF4-FFF2-40B4-BE49-F238E27FC236}">
                <a16:creationId xmlns:a16="http://schemas.microsoft.com/office/drawing/2014/main" id="{A9F92334-9544-E06F-C8DA-08644FE14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82" y="1543051"/>
            <a:ext cx="9660835" cy="5194650"/>
          </a:xfrm>
        </p:spPr>
      </p:pic>
    </p:spTree>
    <p:extLst>
      <p:ext uri="{BB962C8B-B14F-4D97-AF65-F5344CB8AC3E}">
        <p14:creationId xmlns:p14="http://schemas.microsoft.com/office/powerpoint/2010/main" val="3104621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67955-00EB-ED92-3F33-879A8B11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Robust under partial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EE628-4ABD-51B5-D850-FE50F3765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person/AI knowledge of a physical situation may be incomplete because:</a:t>
            </a:r>
          </a:p>
          <a:p>
            <a:r>
              <a:rPr lang="en-US" dirty="0"/>
              <a:t>Limits of perception.</a:t>
            </a:r>
          </a:p>
          <a:p>
            <a:r>
              <a:rPr lang="en-US" dirty="0"/>
              <a:t>The situation is described in language.</a:t>
            </a:r>
          </a:p>
          <a:p>
            <a:r>
              <a:rPr lang="en-US" dirty="0"/>
              <a:t>Some of the information is inferred.</a:t>
            </a:r>
          </a:p>
          <a:p>
            <a:r>
              <a:rPr lang="en-US" dirty="0"/>
              <a:t>You need to reason generically.</a:t>
            </a:r>
          </a:p>
          <a:p>
            <a:r>
              <a:rPr lang="en-US" dirty="0"/>
              <a:t>You are in the middle of designing it.</a:t>
            </a:r>
          </a:p>
          <a:p>
            <a:r>
              <a:rPr lang="en-US" dirty="0"/>
              <a:t>Unknown external events.</a:t>
            </a:r>
          </a:p>
          <a:p>
            <a:r>
              <a:rPr lang="en-US" dirty="0"/>
              <a:t>The physical processes are only partially understood.</a:t>
            </a:r>
          </a:p>
        </p:txBody>
      </p:sp>
    </p:spTree>
    <p:extLst>
      <p:ext uri="{BB962C8B-B14F-4D97-AF65-F5344CB8AC3E}">
        <p14:creationId xmlns:p14="http://schemas.microsoft.com/office/powerpoint/2010/main" val="2783718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C586-8262-4DDA-2280-A434680E1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Partial knowledge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E97597-6A07-B6EE-02B4-576A0A641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011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probably don’t know the physical chemistry of frying an egg.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But you do know:</a:t>
            </a:r>
            <a:br>
              <a:rPr lang="en-US" dirty="0"/>
            </a:br>
            <a:r>
              <a:rPr lang="en-US" dirty="0"/>
              <a:t>If you pick up the pan, the egg stays inside.</a:t>
            </a:r>
          </a:p>
          <a:p>
            <a:pPr marL="0" indent="0">
              <a:buNone/>
            </a:pPr>
            <a:r>
              <a:rPr lang="en-US" dirty="0"/>
              <a:t>As the egg cooks, it becomes easier to pick it up.</a:t>
            </a:r>
          </a:p>
          <a:p>
            <a:pPr marL="0" indent="0">
              <a:buNone/>
            </a:pPr>
            <a:r>
              <a:rPr lang="en-US" dirty="0"/>
              <a:t>The more raw egg you start with, the more fried egg you end up with.</a:t>
            </a:r>
          </a:p>
        </p:txBody>
      </p:sp>
      <p:pic>
        <p:nvPicPr>
          <p:cNvPr id="11" name="Content Placeholder 10" descr="A picture containing food, soup&#10;&#10;Description automatically generated">
            <a:extLst>
              <a:ext uri="{FF2B5EF4-FFF2-40B4-BE49-F238E27FC236}">
                <a16:creationId xmlns:a16="http://schemas.microsoft.com/office/drawing/2014/main" id="{BC3E67DD-97CE-11AD-743C-8E9D9DAEBA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65" y="2101332"/>
            <a:ext cx="5188731" cy="3411571"/>
          </a:xfrm>
        </p:spPr>
      </p:pic>
    </p:spTree>
    <p:extLst>
      <p:ext uri="{BB962C8B-B14F-4D97-AF65-F5344CB8AC3E}">
        <p14:creationId xmlns:p14="http://schemas.microsoft.com/office/powerpoint/2010/main" val="448190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139A68-B23A-0FDE-E5F7-BD1F6CE3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Reasoning with partial knowledge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5AF733-ECC1-FC71-F2CC-CB21CC8C4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chop an iPhone in half with an axe, it won’t work any more.</a:t>
            </a:r>
          </a:p>
        </p:txBody>
      </p:sp>
    </p:spTree>
    <p:extLst>
      <p:ext uri="{BB962C8B-B14F-4D97-AF65-F5344CB8AC3E}">
        <p14:creationId xmlns:p14="http://schemas.microsoft.com/office/powerpoint/2010/main" val="404701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E9BFA-268A-671E-C98A-4535B8B1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Wide range of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E5A98-8EB4-A4A5-6C80-EF648B3D7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An event that lasts 1/10 of a second may affect your life for 70+ years.</a:t>
            </a:r>
          </a:p>
          <a:p>
            <a:pPr marL="0" indent="0">
              <a:buNone/>
            </a:pPr>
            <a:r>
              <a:rPr lang="en-US" dirty="0"/>
              <a:t>Ratio = 10</a:t>
            </a:r>
            <a:r>
              <a:rPr lang="en-US" baseline="30000" dirty="0"/>
              <a:t>9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/>
              <a:t>Driving from Miami to Anchorage (5000 miles) involves shifting the steering wheel by fractions of an inch</a:t>
            </a:r>
          </a:p>
          <a:p>
            <a:pPr marL="0" indent="0">
              <a:buNone/>
            </a:pPr>
            <a:r>
              <a:rPr lang="en-US" dirty="0"/>
              <a:t>Ratio = 10</a:t>
            </a:r>
            <a:r>
              <a:rPr lang="en-US" baseline="30000" dirty="0"/>
              <a:t>9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/>
              <a:t>In scientific reasoning, of course, these ratios are much larger. E.g. red shift from distant galaxies involves a ratio of about 10</a:t>
            </a:r>
            <a:r>
              <a:rPr lang="en-US" baseline="30000" dirty="0"/>
              <a:t>32</a:t>
            </a:r>
            <a:r>
              <a:rPr lang="en-US" dirty="0"/>
              <a:t>. Reasoning about nuclear reactions in the sun involves a ratio of about 10</a:t>
            </a:r>
            <a:r>
              <a:rPr lang="en-US" baseline="30000" dirty="0"/>
              <a:t>57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9915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175278-63D7-5DF7-E902-FA268AED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about Perception and Knowledge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AFA54-AEAE-8CF3-B975-7C1BC5EBD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/>
              <a:t>Reasons you may not be able to see what you need to know:</a:t>
            </a:r>
          </a:p>
          <a:p>
            <a:pPr marL="914400" lvl="2" indent="0">
              <a:buNone/>
            </a:pPr>
            <a:r>
              <a:rPr lang="en-US" sz="2800" dirty="0"/>
              <a:t>It is occluded.</a:t>
            </a:r>
            <a:br>
              <a:rPr lang="en-US" sz="2800" dirty="0"/>
            </a:br>
            <a:r>
              <a:rPr lang="en-US" sz="2800" dirty="0"/>
              <a:t>It is out of the picture frame.</a:t>
            </a:r>
            <a:br>
              <a:rPr lang="en-US" sz="2800" dirty="0"/>
            </a:br>
            <a:r>
              <a:rPr lang="en-US" sz="2800" dirty="0"/>
              <a:t>It is too small.</a:t>
            </a:r>
          </a:p>
          <a:p>
            <a:pPr marL="914400" lvl="2" indent="0">
              <a:buNone/>
            </a:pPr>
            <a:r>
              <a:rPr lang="en-US" sz="2800" dirty="0"/>
              <a:t>Judging by eye is too imprecise.</a:t>
            </a:r>
            <a:br>
              <a:rPr lang="en-US" sz="2800" dirty="0"/>
            </a:br>
            <a:r>
              <a:rPr lang="en-US" sz="2800" dirty="0"/>
              <a:t>It is not the kind of information that you can get from vision.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206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0F5B1-028B-7E21-B193-CFB80701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396"/>
          </a:xfrm>
        </p:spPr>
        <p:txBody>
          <a:bodyPr/>
          <a:lstStyle/>
          <a:p>
            <a:pPr algn="ctr"/>
            <a:r>
              <a:rPr lang="en-US" dirty="0"/>
              <a:t>Three recent failures</a:t>
            </a:r>
          </a:p>
        </p:txBody>
      </p:sp>
      <p:pic>
        <p:nvPicPr>
          <p:cNvPr id="5" name="Content Placeholder 4" descr="A bicycle parked on the sidewalk&#10;&#10;AI-generated content may be incorrect.">
            <a:extLst>
              <a:ext uri="{FF2B5EF4-FFF2-40B4-BE49-F238E27FC236}">
                <a16:creationId xmlns:a16="http://schemas.microsoft.com/office/drawing/2014/main" id="{DEBD9D68-65A1-21AF-AEE7-5B06C31B2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" b="37342"/>
          <a:stretch>
            <a:fillRect/>
          </a:stretch>
        </p:blipFill>
        <p:spPr>
          <a:xfrm>
            <a:off x="3546825" y="1303521"/>
            <a:ext cx="5292375" cy="3251546"/>
          </a:xfrm>
        </p:spPr>
      </p:pic>
      <p:pic>
        <p:nvPicPr>
          <p:cNvPr id="4" name="Picture 3" descr="A screenshot of a chat&#10;&#10;AI-generated content may be incorrect.">
            <a:extLst>
              <a:ext uri="{FF2B5EF4-FFF2-40B4-BE49-F238E27FC236}">
                <a16:creationId xmlns:a16="http://schemas.microsoft.com/office/drawing/2014/main" id="{AE2AEB09-171C-4A1A-D511-8619C538E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58" y="4556766"/>
            <a:ext cx="5072242" cy="199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73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E40C-8FC8-E81E-61F6-69D84046D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about Perception and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A5187-F92C-5DBD-61A7-654A08228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3200" dirty="0"/>
              <a:t>What you can do about it:</a:t>
            </a:r>
          </a:p>
          <a:p>
            <a:pPr marL="914400" lvl="2" indent="0">
              <a:buNone/>
            </a:pPr>
            <a:r>
              <a:rPr lang="en-US" sz="2800" dirty="0"/>
              <a:t>Move your viewpoint.</a:t>
            </a:r>
          </a:p>
          <a:p>
            <a:pPr marL="914400" lvl="2" indent="0">
              <a:buNone/>
            </a:pPr>
            <a:r>
              <a:rPr lang="en-US" sz="2800" dirty="0"/>
              <a:t>Move an occluding object</a:t>
            </a:r>
          </a:p>
          <a:p>
            <a:pPr marL="914400" lvl="2" indent="0">
              <a:buNone/>
            </a:pPr>
            <a:r>
              <a:rPr lang="en-US" sz="2800" dirty="0"/>
              <a:t>Use an instrument (telescope, radar, measuring cup)</a:t>
            </a:r>
          </a:p>
          <a:p>
            <a:pPr marL="914400" lvl="2" indent="0">
              <a:buNone/>
            </a:pPr>
            <a:r>
              <a:rPr lang="en-US" sz="2800" dirty="0"/>
              <a:t>Look for indirect evidence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8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E8E6-2F6C-31B8-069C-B76B3F10D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about Perception and Knowledge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F3D26C-244F-474F-DECD-E2058D8D61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72494"/>
            <a:ext cx="4876800" cy="36576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C0488-3CD9-A5B8-2851-F1C7F5A7CB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What color are the eyes of the man in the center?</a:t>
            </a:r>
          </a:p>
          <a:p>
            <a:pPr marL="0" indent="0">
              <a:buNone/>
            </a:pPr>
            <a:r>
              <a:rPr lang="en-US" dirty="0"/>
              <a:t>Is the leftmost woman in the brown shirt barefoot? </a:t>
            </a:r>
          </a:p>
          <a:p>
            <a:pPr marL="0" indent="0">
              <a:buNone/>
            </a:pPr>
            <a:r>
              <a:rPr lang="en-US" dirty="0"/>
              <a:t>What is casting the shadow on the front edge of the blanket?</a:t>
            </a:r>
          </a:p>
          <a:p>
            <a:pPr marL="0" indent="0">
              <a:buNone/>
            </a:pPr>
            <a:r>
              <a:rPr lang="en-US" dirty="0"/>
              <a:t>How far away is the tree in the background?</a:t>
            </a:r>
          </a:p>
          <a:p>
            <a:pPr marL="0" indent="0">
              <a:buNone/>
            </a:pPr>
            <a:r>
              <a:rPr lang="en-US" dirty="0"/>
              <a:t>When and where was the photo taken?</a:t>
            </a:r>
          </a:p>
          <a:p>
            <a:pPr marL="0" indent="0">
              <a:buNone/>
            </a:pPr>
            <a:r>
              <a:rPr lang="en-US" dirty="0"/>
              <a:t>What are they talking about?</a:t>
            </a:r>
          </a:p>
        </p:txBody>
      </p:sp>
    </p:spTree>
    <p:extLst>
      <p:ext uri="{BB962C8B-B14F-4D97-AF65-F5344CB8AC3E}">
        <p14:creationId xmlns:p14="http://schemas.microsoft.com/office/powerpoint/2010/main" val="266194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B794-EE68-6C88-0045-37BCC6F8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Tactile sense in humans and animals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0769-1D45-03F3-6F44-C4CE2DAAB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Extremely complex</a:t>
            </a:r>
          </a:p>
          <a:p>
            <a:r>
              <a:rPr lang="en-US" dirty="0"/>
              <a:t>Hard to build devices that measure, record, generate etc.</a:t>
            </a:r>
          </a:p>
          <a:p>
            <a:r>
              <a:rPr lang="en-US" dirty="0"/>
              <a:t>Hard to model</a:t>
            </a:r>
          </a:p>
          <a:p>
            <a:r>
              <a:rPr lang="en-US" dirty="0"/>
              <a:t>Does not lend itself to current learning </a:t>
            </a:r>
            <a:r>
              <a:rPr lang="en-US" dirty="0" err="1"/>
              <a:t>techiques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“Touch, Our Most Complex Sense, Is a Landscape of Cellular Sensors</a:t>
            </a:r>
            <a:r>
              <a:rPr lang="en-US" dirty="0"/>
              <a:t>” by Ariel Bleicher, Quanta Magazine, April 16, 2025.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Why Today’s Humanoids Won’t Learn Dexterity</a:t>
            </a:r>
            <a:br>
              <a:rPr lang="en-US" dirty="0"/>
            </a:br>
            <a:r>
              <a:rPr lang="en-US" dirty="0"/>
              <a:t>by Rodney Brooks,  blog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04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5DFDF-4A34-709E-7940-3D3A8BC8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Reasoning about human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11032-A63C-D104-036E-4CB6D20BE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Chatbots are notoriously flawed.</a:t>
            </a:r>
          </a:p>
          <a:p>
            <a:r>
              <a:rPr lang="en-US" dirty="0"/>
              <a:t>Obsequious</a:t>
            </a:r>
          </a:p>
          <a:p>
            <a:r>
              <a:rPr lang="en-US" dirty="0"/>
              <a:t>Uncooperative</a:t>
            </a:r>
          </a:p>
          <a:p>
            <a:r>
              <a:rPr lang="en-US" dirty="0"/>
              <a:t>Jail breaks</a:t>
            </a:r>
          </a:p>
          <a:p>
            <a:pPr marL="0" indent="0">
              <a:buNone/>
            </a:pPr>
            <a:r>
              <a:rPr lang="en-US" dirty="0"/>
              <a:t>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41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A2E0-7E24-4204-310B-A40F5FD64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Ethics and legality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1119E-E8D2-4AE5-8B86-10E38E9ED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Hypothetical: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head of state orders the bombing of a ship in international waters. They claim that the ship was involved in smuggling illegal drugs, which is tantamount to terrorism.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AI that is aware of this might want to issue a warning that this is ethically doubtful and arguably first-degree murder.</a:t>
            </a:r>
          </a:p>
        </p:txBody>
      </p:sp>
    </p:spTree>
    <p:extLst>
      <p:ext uri="{BB962C8B-B14F-4D97-AF65-F5344CB8AC3E}">
        <p14:creationId xmlns:p14="http://schemas.microsoft.com/office/powerpoint/2010/main" val="4103337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009B4-2DD0-E490-B3E3-A5307A4DF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Where do we go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04E29-86B8-98D1-1826-C10C6BA9B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89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1F2B1-09DC-F2CA-0178-AEC078C41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683D-1D9F-7097-2BD0-C296E05C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Where do we go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08D87-8F48-2099-9958-B61200B72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I don’t know.</a:t>
            </a:r>
          </a:p>
        </p:txBody>
      </p:sp>
    </p:spTree>
    <p:extLst>
      <p:ext uri="{BB962C8B-B14F-4D97-AF65-F5344CB8AC3E}">
        <p14:creationId xmlns:p14="http://schemas.microsoft.com/office/powerpoint/2010/main" val="3148659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42868-A96E-B34D-6530-FCBD8663C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D7559-82C7-683D-5248-6BBB5C7A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Where do we go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04BE0-EB52-58FB-8323-465956C85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Conventional wisdom:   We’ll keep doing what we’re already doing, and these problems will go away. Shut up, you’re wasting our time.</a:t>
            </a:r>
          </a:p>
          <a:p>
            <a:pPr marL="0" indent="0">
              <a:buNone/>
            </a:pPr>
            <a:r>
              <a:rPr lang="en-US" dirty="0"/>
              <a:t>Alternatively: AI will be able to do everything that we want it to  without solving these problems.</a:t>
            </a:r>
          </a:p>
          <a:p>
            <a:pPr marL="0" indent="0">
              <a:buNone/>
            </a:pPr>
            <a:r>
              <a:rPr lang="en-US" dirty="0"/>
              <a:t>I’m skeptical.</a:t>
            </a:r>
          </a:p>
          <a:p>
            <a:pPr marL="0" indent="0">
              <a:buNone/>
            </a:pPr>
            <a:r>
              <a:rPr lang="en-US" dirty="0"/>
              <a:t>Symbolic approaches and cognitive science might help.</a:t>
            </a:r>
          </a:p>
          <a:p>
            <a:pPr marL="0" indent="0">
              <a:buNone/>
            </a:pPr>
            <a:r>
              <a:rPr lang="en-US" dirty="0"/>
              <a:t>Benchmarks are a mess. There are too many; they don’t cover important problems; and there is an issue of data leakage. </a:t>
            </a:r>
          </a:p>
        </p:txBody>
      </p:sp>
    </p:spTree>
    <p:extLst>
      <p:ext uri="{BB962C8B-B14F-4D97-AF65-F5344CB8AC3E}">
        <p14:creationId xmlns:p14="http://schemas.microsoft.com/office/powerpoint/2010/main" val="837749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0DAB-E24B-DDFE-F595-9EAC161F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Insights from cognitive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7C44A-A47B-9C52-784C-317EE3BD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modules. No silver bullet.</a:t>
            </a:r>
          </a:p>
          <a:p>
            <a:r>
              <a:rPr lang="en-US" dirty="0"/>
              <a:t>Explicit world models</a:t>
            </a:r>
          </a:p>
          <a:p>
            <a:r>
              <a:rPr lang="en-US" dirty="0"/>
              <a:t>Shared knowledge between modalities. </a:t>
            </a:r>
          </a:p>
          <a:p>
            <a:r>
              <a:rPr lang="en-US" dirty="0"/>
              <a:t>“Mentalese.” Symbolic substrate for representation and reasoning.</a:t>
            </a:r>
          </a:p>
          <a:p>
            <a:r>
              <a:rPr lang="en-US" dirty="0"/>
              <a:t>Empirical studies of human and animal perception and manipulation.</a:t>
            </a:r>
          </a:p>
          <a:p>
            <a:r>
              <a:rPr lang="en-US" dirty="0"/>
              <a:t>Empirical studies of memory, analogy, planning, and high-level learning.</a:t>
            </a:r>
          </a:p>
        </p:txBody>
      </p:sp>
    </p:spTree>
    <p:extLst>
      <p:ext uri="{BB962C8B-B14F-4D97-AF65-F5344CB8AC3E}">
        <p14:creationId xmlns:p14="http://schemas.microsoft.com/office/powerpoint/2010/main" val="36247654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7A88A-372D-8DA2-FE4E-04F785C4C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6DAA-860E-A731-5800-6AD908E50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Where do we go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B318F-6B7A-994D-9E80-734753FFB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Until:</a:t>
            </a:r>
          </a:p>
          <a:p>
            <a:pPr marL="0" indent="0">
              <a:buNone/>
            </a:pPr>
            <a:r>
              <a:rPr lang="en-US" dirty="0"/>
              <a:t>      We understand what the problems are.</a:t>
            </a:r>
          </a:p>
          <a:p>
            <a:pPr marL="0" indent="0">
              <a:buNone/>
            </a:pPr>
            <a:r>
              <a:rPr lang="en-US" dirty="0"/>
              <a:t>      We have very good reason to believe that the problems have    </a:t>
            </a:r>
            <a:br>
              <a:rPr lang="en-US" dirty="0"/>
            </a:br>
            <a:r>
              <a:rPr lang="en-US" dirty="0"/>
              <a:t>                 been solved.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behooves us:</a:t>
            </a:r>
          </a:p>
          <a:p>
            <a:pPr marL="0" indent="0">
              <a:buNone/>
            </a:pPr>
            <a:r>
              <a:rPr lang="en-US" dirty="0"/>
              <a:t>        To be very careful in how we use AI systems.</a:t>
            </a:r>
          </a:p>
          <a:p>
            <a:pPr marL="0" indent="0">
              <a:buNone/>
            </a:pPr>
            <a:r>
              <a:rPr lang="en-US" dirty="0"/>
              <a:t>         To be cautious in the claims that we make about AI systems.</a:t>
            </a:r>
          </a:p>
        </p:txBody>
      </p:sp>
    </p:spTree>
    <p:extLst>
      <p:ext uri="{BB962C8B-B14F-4D97-AF65-F5344CB8AC3E}">
        <p14:creationId xmlns:p14="http://schemas.microsoft.com/office/powerpoint/2010/main" val="132134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C791D-CA3F-3003-7898-E5E524D8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Caveats</a:t>
            </a:r>
          </a:p>
        </p:txBody>
      </p:sp>
      <p:pic>
        <p:nvPicPr>
          <p:cNvPr id="5" name="Content Placeholder 4" descr="A yellow sign with a black circle and text&#10;&#10;AI-generated content may be incorrect.">
            <a:extLst>
              <a:ext uri="{FF2B5EF4-FFF2-40B4-BE49-F238E27FC236}">
                <a16:creationId xmlns:a16="http://schemas.microsoft.com/office/drawing/2014/main" id="{5FB03BE5-40BB-524F-C1D1-56B5D4437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33" y="1478227"/>
            <a:ext cx="5249334" cy="5249334"/>
          </a:xfrm>
        </p:spPr>
      </p:pic>
    </p:spTree>
    <p:extLst>
      <p:ext uri="{BB962C8B-B14F-4D97-AF65-F5344CB8AC3E}">
        <p14:creationId xmlns:p14="http://schemas.microsoft.com/office/powerpoint/2010/main" val="53246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3A8EE-889F-E7F6-B43A-1552CA56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Impossible to keep current with </a:t>
            </a:r>
            <a:br>
              <a:rPr lang="en-US" dirty="0"/>
            </a:br>
            <a:r>
              <a:rPr lang="en-US" dirty="0"/>
              <a:t>the state of the art in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B7EC3-D5CC-EB40-7E2F-2D8C7F795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Progress is too rapid. Too many models.</a:t>
            </a:r>
          </a:p>
          <a:p>
            <a:r>
              <a:rPr lang="en-US" dirty="0"/>
              <a:t>Public models are constantly updated without announcement. Updates may patch published failures without fixing the underlying problem.</a:t>
            </a:r>
          </a:p>
          <a:p>
            <a:r>
              <a:rPr lang="en-US" dirty="0"/>
              <a:t>Leading companies increasingly don’t say what they’re doing or how their products work.</a:t>
            </a:r>
            <a:br>
              <a:rPr lang="en-US" dirty="0"/>
            </a:br>
            <a:r>
              <a:rPr lang="en-US" dirty="0"/>
              <a:t>Some companies (e.g. </a:t>
            </a:r>
            <a:r>
              <a:rPr lang="en-US" dirty="0" err="1"/>
              <a:t>CYCorp</a:t>
            </a:r>
            <a:r>
              <a:rPr lang="en-US" dirty="0"/>
              <a:t>, Palantir) and many government agencies (e.g. military and intelligence) are extremely secretive.</a:t>
            </a:r>
          </a:p>
        </p:txBody>
      </p:sp>
    </p:spTree>
    <p:extLst>
      <p:ext uri="{BB962C8B-B14F-4D97-AF65-F5344CB8AC3E}">
        <p14:creationId xmlns:p14="http://schemas.microsoft.com/office/powerpoint/2010/main" val="166700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8DA1D-744C-0887-CBBA-22973FD64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Increasing secretiveness of OpenAI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6A2E3-5D94-67C8-C903-8B5E64033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GPT-2: Open AI published report with substantial information about architecture, some information about training.</a:t>
            </a:r>
          </a:p>
          <a:p>
            <a:r>
              <a:rPr lang="en-US" dirty="0"/>
              <a:t>GPT-4</a:t>
            </a:r>
          </a:p>
          <a:p>
            <a:pPr marL="457200" lvl="1" indent="0">
              <a:buNone/>
            </a:pPr>
            <a:r>
              <a:rPr lang="en-US" dirty="0"/>
              <a:t>“GPT-4 is a Transformer-style model pre-trained to predict the next token in a document, using both publicly available data (such as internet data) and data licensed from third- party providers. The model was then fine-tuned using Reinforcement Learning from Human Feedback (RLHF). Given both the competitive landscape and the safety implications of large-scale models like GPT-4, this report contains no further details about the architecture (including model size), hardware, training compute, dataset construction, training method, or similar.”</a:t>
            </a:r>
          </a:p>
        </p:txBody>
      </p:sp>
    </p:spTree>
    <p:extLst>
      <p:ext uri="{BB962C8B-B14F-4D97-AF65-F5344CB8AC3E}">
        <p14:creationId xmlns:p14="http://schemas.microsoft.com/office/powerpoint/2010/main" val="251583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EB3B7-C5C2-C341-9569-C6920D4B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Increasing secretiveness of DeepMind (often)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11FA5-F9B0-5759-C7DE-895660676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reports about AlphaGo, AlphaZero, AlphaFold, etc.</a:t>
            </a:r>
          </a:p>
          <a:p>
            <a:endParaRPr lang="en-US" dirty="0"/>
          </a:p>
          <a:p>
            <a:r>
              <a:rPr lang="en-US" dirty="0"/>
              <a:t>International Math Olympiad 2024, silver medal: Substantial information about </a:t>
            </a:r>
            <a:r>
              <a:rPr lang="en-US" dirty="0" err="1"/>
              <a:t>AlphaGeometry</a:t>
            </a:r>
            <a:r>
              <a:rPr lang="en-US" dirty="0"/>
              <a:t>. Some about </a:t>
            </a:r>
            <a:r>
              <a:rPr lang="en-US" dirty="0" err="1"/>
              <a:t>AlphaProof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IMO 2025: Basically nothing.</a:t>
            </a:r>
          </a:p>
        </p:txBody>
      </p:sp>
    </p:spTree>
    <p:extLst>
      <p:ext uri="{BB962C8B-B14F-4D97-AF65-F5344CB8AC3E}">
        <p14:creationId xmlns:p14="http://schemas.microsoft.com/office/powerpoint/2010/main" val="135678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A428F-FCE6-2EE4-455E-24E670B53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DC8D1-1223-AB26-4AD5-F278F6560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Impossible to keep current with </a:t>
            </a:r>
            <a:br>
              <a:rPr lang="en-US" dirty="0"/>
            </a:br>
            <a:r>
              <a:rPr lang="en-US" dirty="0"/>
              <a:t>the state of the art in AI (</a:t>
            </a:r>
            <a:r>
              <a:rPr lang="en-US" dirty="0" err="1"/>
              <a:t>cntd</a:t>
            </a:r>
            <a:r>
              <a:rPr lang="en-US" dirty="0"/>
              <a:t>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76B5C-48D0-FF35-C07A-3905510CC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AI hype is ubiquitous.</a:t>
            </a:r>
          </a:p>
          <a:p>
            <a:r>
              <a:rPr lang="en-US" dirty="0"/>
              <a:t>Cutting-edge developments are published on </a:t>
            </a:r>
            <a:r>
              <a:rPr lang="en-US" dirty="0" err="1"/>
              <a:t>arXiv</a:t>
            </a:r>
            <a:r>
              <a:rPr lang="en-US" dirty="0"/>
              <a:t>. Peer review is later or never.</a:t>
            </a:r>
          </a:p>
          <a:p>
            <a:r>
              <a:rPr lang="en-US" dirty="0"/>
              <a:t>Benchmarks are uneven in quality.  </a:t>
            </a:r>
            <a:br>
              <a:rPr lang="en-US" dirty="0"/>
            </a:br>
            <a:r>
              <a:rPr lang="en-US" dirty="0"/>
              <a:t>It is unclear what they measure.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2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41EA-4770-DC45-33AF-BA8ACA7A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pic>
        <p:nvPicPr>
          <p:cNvPr id="5" name="Content Placeholder 4" descr="A field of purple flowers with mountains in the background&#10;&#10;AI-generated content may be incorrect.">
            <a:extLst>
              <a:ext uri="{FF2B5EF4-FFF2-40B4-BE49-F238E27FC236}">
                <a16:creationId xmlns:a16="http://schemas.microsoft.com/office/drawing/2014/main" id="{3D9DC9FC-9170-8408-237A-D730422FA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461295"/>
            <a:ext cx="7874000" cy="5249334"/>
          </a:xfrm>
        </p:spPr>
      </p:pic>
    </p:spTree>
    <p:extLst>
      <p:ext uri="{BB962C8B-B14F-4D97-AF65-F5344CB8AC3E}">
        <p14:creationId xmlns:p14="http://schemas.microsoft.com/office/powerpoint/2010/main" val="1793740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1959</Words>
  <Application>Microsoft Office PowerPoint</Application>
  <PresentationFormat>Widescreen</PresentationFormat>
  <Paragraphs>210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Aptos</vt:lpstr>
      <vt:lpstr>Aptos Display</vt:lpstr>
      <vt:lpstr>Arial</vt:lpstr>
      <vt:lpstr>Wingdings</vt:lpstr>
      <vt:lpstr>Office Theme</vt:lpstr>
      <vt:lpstr>The Role of Commonsense Knowledge and Reasoning in Intelligent Robots</vt:lpstr>
      <vt:lpstr>Outline</vt:lpstr>
      <vt:lpstr>Three recent failures</vt:lpstr>
      <vt:lpstr>Caveats</vt:lpstr>
      <vt:lpstr>Impossible to keep current with  the state of the art in AI</vt:lpstr>
      <vt:lpstr>Increasing secretiveness of OpenAI</vt:lpstr>
      <vt:lpstr>Increasing secretiveness of DeepMind (often)</vt:lpstr>
      <vt:lpstr>Impossible to keep current with  the state of the art in AI (cntd.)</vt:lpstr>
      <vt:lpstr>Background</vt:lpstr>
      <vt:lpstr>History of Common Sense in AI</vt:lpstr>
      <vt:lpstr>Types of knowledge</vt:lpstr>
      <vt:lpstr>Types of knowledge</vt:lpstr>
      <vt:lpstr>Perceptual/Motor Ability</vt:lpstr>
      <vt:lpstr>“Commonsense” knowledge,  as I use the expression</vt:lpstr>
      <vt:lpstr>Common knowledge</vt:lpstr>
      <vt:lpstr>Encyclopedic knowledge</vt:lpstr>
      <vt:lpstr>Expert knowledge</vt:lpstr>
      <vt:lpstr>Some key domains  of commonsense knowledge</vt:lpstr>
      <vt:lpstr>Commonsense physical reasoning </vt:lpstr>
      <vt:lpstr>Commonsense physical reasoning failures (jokes, not actual AI outputs)</vt:lpstr>
      <vt:lpstr>Standard methods for physical reasoning</vt:lpstr>
      <vt:lpstr>Characteristics of commonsense physics</vt:lpstr>
      <vt:lpstr> Wide range of phenomena</vt:lpstr>
      <vt:lpstr>Complex spatial properties and relations</vt:lpstr>
      <vt:lpstr>Robust under partial knowledge</vt:lpstr>
      <vt:lpstr>Partial knowledge</vt:lpstr>
      <vt:lpstr>Reasoning with partial knowledge</vt:lpstr>
      <vt:lpstr>Wide range of scales</vt:lpstr>
      <vt:lpstr>Reasoning about Perception and Knowledge</vt:lpstr>
      <vt:lpstr>Reasoning about Perception and Knowledge</vt:lpstr>
      <vt:lpstr>Reasoning about Perception and Knowledge</vt:lpstr>
      <vt:lpstr>Tactile sense in humans and animals</vt:lpstr>
      <vt:lpstr>Reasoning about human interactions</vt:lpstr>
      <vt:lpstr>Ethics and legality</vt:lpstr>
      <vt:lpstr>Where do we go from here?</vt:lpstr>
      <vt:lpstr>Where do we go from here?</vt:lpstr>
      <vt:lpstr>Where do we go from here?</vt:lpstr>
      <vt:lpstr>Insights from cognitive science</vt:lpstr>
      <vt:lpstr>Where do we go from here?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Ernest Davis</dc:creator>
  <cp:lastModifiedBy>Ernest Davis</cp:lastModifiedBy>
  <cp:revision>8</cp:revision>
  <dcterms:created xsi:type="dcterms:W3CDTF">2025-09-23T16:29:39Z</dcterms:created>
  <dcterms:modified xsi:type="dcterms:W3CDTF">2025-10-09T16:57:13Z</dcterms:modified>
</cp:coreProperties>
</file>