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6" r:id="rId3"/>
    <p:sldId id="262" r:id="rId4"/>
    <p:sldId id="263" r:id="rId5"/>
    <p:sldId id="264" r:id="rId6"/>
    <p:sldId id="281" r:id="rId7"/>
    <p:sldId id="260" r:id="rId8"/>
    <p:sldId id="306" r:id="rId9"/>
    <p:sldId id="258" r:id="rId10"/>
    <p:sldId id="261" r:id="rId11"/>
    <p:sldId id="300" r:id="rId12"/>
    <p:sldId id="266" r:id="rId13"/>
    <p:sldId id="265" r:id="rId14"/>
    <p:sldId id="267" r:id="rId15"/>
    <p:sldId id="268" r:id="rId16"/>
    <p:sldId id="309" r:id="rId17"/>
    <p:sldId id="310" r:id="rId18"/>
    <p:sldId id="386" r:id="rId19"/>
    <p:sldId id="271" r:id="rId20"/>
    <p:sldId id="272" r:id="rId21"/>
    <p:sldId id="274" r:id="rId22"/>
    <p:sldId id="275" r:id="rId23"/>
    <p:sldId id="273" r:id="rId24"/>
    <p:sldId id="277" r:id="rId25"/>
    <p:sldId id="276" r:id="rId26"/>
    <p:sldId id="278" r:id="rId27"/>
    <p:sldId id="280" r:id="rId28"/>
    <p:sldId id="283" r:id="rId29"/>
    <p:sldId id="284" r:id="rId30"/>
    <p:sldId id="301" r:id="rId31"/>
    <p:sldId id="302" r:id="rId32"/>
    <p:sldId id="303" r:id="rId33"/>
    <p:sldId id="304" r:id="rId34"/>
    <p:sldId id="305" r:id="rId35"/>
    <p:sldId id="307" r:id="rId36"/>
    <p:sldId id="308" r:id="rId37"/>
    <p:sldId id="360" r:id="rId38"/>
    <p:sldId id="364" r:id="rId39"/>
    <p:sldId id="365" r:id="rId40"/>
    <p:sldId id="366" r:id="rId41"/>
    <p:sldId id="367" r:id="rId42"/>
    <p:sldId id="368" r:id="rId43"/>
    <p:sldId id="369" r:id="rId44"/>
    <p:sldId id="351" r:id="rId45"/>
    <p:sldId id="370" r:id="rId46"/>
    <p:sldId id="371" r:id="rId47"/>
    <p:sldId id="390" r:id="rId48"/>
    <p:sldId id="389" r:id="rId49"/>
    <p:sldId id="391" r:id="rId50"/>
    <p:sldId id="372" r:id="rId51"/>
    <p:sldId id="373" r:id="rId52"/>
    <p:sldId id="388" r:id="rId53"/>
    <p:sldId id="385" r:id="rId54"/>
    <p:sldId id="38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72" d="100"/>
          <a:sy n="72" d="100"/>
        </p:scale>
        <p:origin x="1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EDEF7-31D5-4852-A607-1217EA427E1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03857-03FA-478D-B508-2600081E272F}" type="slidenum">
              <a:rPr lang="en-US" smtClean="0"/>
              <a:t>‹#›</a:t>
            </a:fld>
            <a:endParaRPr lang="en-US"/>
          </a:p>
        </p:txBody>
      </p:sp>
    </p:spTree>
    <p:extLst>
      <p:ext uri="{BB962C8B-B14F-4D97-AF65-F5344CB8AC3E}">
        <p14:creationId xmlns:p14="http://schemas.microsoft.com/office/powerpoint/2010/main" val="214914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10</a:t>
            </a:fld>
            <a:endParaRPr lang="en-US"/>
          </a:p>
        </p:txBody>
      </p:sp>
    </p:spTree>
    <p:extLst>
      <p:ext uri="{BB962C8B-B14F-4D97-AF65-F5344CB8AC3E}">
        <p14:creationId xmlns:p14="http://schemas.microsoft.com/office/powerpoint/2010/main" val="373028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99D4-6BA4-A5A0-477E-F9378A2B7B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EFC063-43B3-7C9B-DFFB-159C07536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DE110D-75F5-A954-941D-B1946510057B}"/>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5" name="Footer Placeholder 4">
            <a:extLst>
              <a:ext uri="{FF2B5EF4-FFF2-40B4-BE49-F238E27FC236}">
                <a16:creationId xmlns:a16="http://schemas.microsoft.com/office/drawing/2014/main" id="{C52F7E17-5A02-EC45-D532-422763B6B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CEF17-9826-C613-2F08-EAE5315293AB}"/>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21075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7A99-695A-585F-C531-6F097538E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C1BAFB-23B5-0A30-A771-D802BFB78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1F7C9-42B8-6A10-0C54-AA46ECAC3FC2}"/>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5" name="Footer Placeholder 4">
            <a:extLst>
              <a:ext uri="{FF2B5EF4-FFF2-40B4-BE49-F238E27FC236}">
                <a16:creationId xmlns:a16="http://schemas.microsoft.com/office/drawing/2014/main" id="{F4DDC94D-A519-C6C9-5D3D-1399EEFDF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23CD5-E0BD-B197-BB11-DA9316DB39A8}"/>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177691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ED813B-94E5-D52F-104E-CDB9C0E229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10E9C-1030-D15E-6554-2763652894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EF95A-7391-9F0F-E81E-14FA3D45689C}"/>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5" name="Footer Placeholder 4">
            <a:extLst>
              <a:ext uri="{FF2B5EF4-FFF2-40B4-BE49-F238E27FC236}">
                <a16:creationId xmlns:a16="http://schemas.microsoft.com/office/drawing/2014/main" id="{D1C49905-794D-3197-19CB-69778D99A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62F5A-76E6-7DDE-A624-5F7E4E689967}"/>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213561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DE70B4-EE05-492E-8BC9-1B638C9C1E30}"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54735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DE70B4-EE05-492E-8BC9-1B638C9C1E30}"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81763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E70B4-EE05-492E-8BC9-1B638C9C1E30}"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121810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DE70B4-EE05-492E-8BC9-1B638C9C1E30}"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85092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DE70B4-EE05-492E-8BC9-1B638C9C1E30}"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2773320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DE70B4-EE05-492E-8BC9-1B638C9C1E30}"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266209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E70B4-EE05-492E-8BC9-1B638C9C1E30}"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3113393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DE70B4-EE05-492E-8BC9-1B638C9C1E30}"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216683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8E12-CABD-1F74-9043-049ADCEE1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46F3A9-7EF2-5345-555D-E788A4C3FF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2E92F-978C-EE56-35F4-76F02569D0FC}"/>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5" name="Footer Placeholder 4">
            <a:extLst>
              <a:ext uri="{FF2B5EF4-FFF2-40B4-BE49-F238E27FC236}">
                <a16:creationId xmlns:a16="http://schemas.microsoft.com/office/drawing/2014/main" id="{C10FCD76-B1E7-86CD-C0EC-CAFA0528A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CDDBF-9D34-0A33-FB2E-A9AFAAB7248F}"/>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2365987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DE70B4-EE05-492E-8BC9-1B638C9C1E30}"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1297446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DE70B4-EE05-492E-8BC9-1B638C9C1E30}"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1561416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DE70B4-EE05-492E-8BC9-1B638C9C1E30}"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F2FF-5E97-4B7C-A6FC-DCFEBD3461FD}" type="slidenum">
              <a:rPr lang="en-US" smtClean="0"/>
              <a:pPr/>
              <a:t>‹#›</a:t>
            </a:fld>
            <a:endParaRPr lang="en-US"/>
          </a:p>
        </p:txBody>
      </p:sp>
    </p:spTree>
    <p:extLst>
      <p:ext uri="{BB962C8B-B14F-4D97-AF65-F5344CB8AC3E}">
        <p14:creationId xmlns:p14="http://schemas.microsoft.com/office/powerpoint/2010/main" val="111563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6FAD-86DA-DB20-44C9-AECDCD792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AB484-81AC-4D00-89AC-3D1CA9893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48F4F-E5D4-746C-BDC9-22EF54BA23AB}"/>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5" name="Footer Placeholder 4">
            <a:extLst>
              <a:ext uri="{FF2B5EF4-FFF2-40B4-BE49-F238E27FC236}">
                <a16:creationId xmlns:a16="http://schemas.microsoft.com/office/drawing/2014/main" id="{08B9CCBD-7B76-FECB-958E-0BBE217D7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7AA66-CB35-9568-8EE2-C9158803C868}"/>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151445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7AB8-42CF-09CC-4C00-F7B4EBAA4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7DD2F-923C-86EF-6897-E2EFF0136D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1B003F-A7E3-3187-01D7-60634F215C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508EA-BFE8-76CD-047F-A15DE2D4F1CA}"/>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6" name="Footer Placeholder 5">
            <a:extLst>
              <a:ext uri="{FF2B5EF4-FFF2-40B4-BE49-F238E27FC236}">
                <a16:creationId xmlns:a16="http://schemas.microsoft.com/office/drawing/2014/main" id="{FB426865-A665-2B1F-240E-D0D703587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5D5E9-0803-E6BD-4026-C2EC88F890F8}"/>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326504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D915-BB24-CAB4-AC09-F4D7B0357B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F6906F-721A-8F75-334F-3EF786592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33661-656E-3E35-3A24-D3F2F7BAD5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4A371-0B3A-D1A1-7DEF-960249778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9C36D8-9FC2-7634-F203-E3A1EB287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B7429-A181-04C5-C207-091807362F52}"/>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8" name="Footer Placeholder 7">
            <a:extLst>
              <a:ext uri="{FF2B5EF4-FFF2-40B4-BE49-F238E27FC236}">
                <a16:creationId xmlns:a16="http://schemas.microsoft.com/office/drawing/2014/main" id="{2E4344E8-075B-247A-68EA-ED43EA30D1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54C55A-BE1E-C04E-C200-676D5EC6EB1A}"/>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93132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D5EB-C101-7D55-0E19-E7A6F812A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50658-BC6B-B574-3320-B0D1565C64F4}"/>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4" name="Footer Placeholder 3">
            <a:extLst>
              <a:ext uri="{FF2B5EF4-FFF2-40B4-BE49-F238E27FC236}">
                <a16:creationId xmlns:a16="http://schemas.microsoft.com/office/drawing/2014/main" id="{057A1F8C-EAAC-D88F-5AD3-A5BA70410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6BEB3A-8C0D-A376-BF9B-FF4CA4ED202D}"/>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245216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BCEC0-C2CB-CD39-DE6F-40890FD1AF51}"/>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3" name="Footer Placeholder 2">
            <a:extLst>
              <a:ext uri="{FF2B5EF4-FFF2-40B4-BE49-F238E27FC236}">
                <a16:creationId xmlns:a16="http://schemas.microsoft.com/office/drawing/2014/main" id="{0E868736-3E14-D038-1B15-089850833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AD03F5-2C4A-E95D-7864-89BE693EB585}"/>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145857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9FB5-A93A-8AD8-5B70-362BC6D09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B45C7-18DD-2E13-049C-B421E975C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273D7E-0968-1EE1-48B0-2ADD4BF55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6AFDC-B6E2-6436-12A5-A55E1DC11839}"/>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6" name="Footer Placeholder 5">
            <a:extLst>
              <a:ext uri="{FF2B5EF4-FFF2-40B4-BE49-F238E27FC236}">
                <a16:creationId xmlns:a16="http://schemas.microsoft.com/office/drawing/2014/main" id="{E4F5C8A0-AD8F-BA5E-D6AF-115D96A06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E0676-ED82-D0CC-F80C-1940940A13EB}"/>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125475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B6C5-CFBB-8584-1D1A-80DC130CE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E26C3B-B479-786E-AFF5-3911D1903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B450C9-C233-2205-EC40-071964FF5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C3B23-BD9C-E71A-AF45-E99AFC262214}"/>
              </a:ext>
            </a:extLst>
          </p:cNvPr>
          <p:cNvSpPr>
            <a:spLocks noGrp="1"/>
          </p:cNvSpPr>
          <p:nvPr>
            <p:ph type="dt" sz="half" idx="10"/>
          </p:nvPr>
        </p:nvSpPr>
        <p:spPr/>
        <p:txBody>
          <a:bodyPr/>
          <a:lstStyle/>
          <a:p>
            <a:fld id="{B5760169-FA95-44F5-9FFA-1B9E8BFAC75C}" type="datetimeFigureOut">
              <a:rPr lang="en-US" smtClean="0"/>
              <a:t>1/12/2023</a:t>
            </a:fld>
            <a:endParaRPr lang="en-US"/>
          </a:p>
        </p:txBody>
      </p:sp>
      <p:sp>
        <p:nvSpPr>
          <p:cNvPr id="6" name="Footer Placeholder 5">
            <a:extLst>
              <a:ext uri="{FF2B5EF4-FFF2-40B4-BE49-F238E27FC236}">
                <a16:creationId xmlns:a16="http://schemas.microsoft.com/office/drawing/2014/main" id="{701F93D5-1377-890D-5AE0-B54BB88BD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473FA-96E1-0E29-F6C0-AA382500BF7C}"/>
              </a:ext>
            </a:extLst>
          </p:cNvPr>
          <p:cNvSpPr>
            <a:spLocks noGrp="1"/>
          </p:cNvSpPr>
          <p:nvPr>
            <p:ph type="sldNum" sz="quarter" idx="12"/>
          </p:nvPr>
        </p:nvSpPr>
        <p:spPr/>
        <p:txBody>
          <a:bodyPr/>
          <a:lstStyle/>
          <a:p>
            <a:fld id="{03AB9397-D910-460C-A842-90BC7830A282}" type="slidenum">
              <a:rPr lang="en-US" smtClean="0"/>
              <a:t>‹#›</a:t>
            </a:fld>
            <a:endParaRPr lang="en-US"/>
          </a:p>
        </p:txBody>
      </p:sp>
    </p:spTree>
    <p:extLst>
      <p:ext uri="{BB962C8B-B14F-4D97-AF65-F5344CB8AC3E}">
        <p14:creationId xmlns:p14="http://schemas.microsoft.com/office/powerpoint/2010/main" val="9402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F8601-B17F-79FB-2994-0700B42667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B1BCA-9201-EE6B-7BF1-21BAD6350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C7942-865A-3293-DA27-164ED96E3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60169-FA95-44F5-9FFA-1B9E8BFAC75C}" type="datetimeFigureOut">
              <a:rPr lang="en-US" smtClean="0"/>
              <a:t>1/12/2023</a:t>
            </a:fld>
            <a:endParaRPr lang="en-US"/>
          </a:p>
        </p:txBody>
      </p:sp>
      <p:sp>
        <p:nvSpPr>
          <p:cNvPr id="5" name="Footer Placeholder 4">
            <a:extLst>
              <a:ext uri="{FF2B5EF4-FFF2-40B4-BE49-F238E27FC236}">
                <a16:creationId xmlns:a16="http://schemas.microsoft.com/office/drawing/2014/main" id="{E4AFBB5E-66D2-4F6C-44F5-BCFEC0B2E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8334F0-C34E-B099-F0D5-5DFDD5C27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B9397-D910-460C-A842-90BC7830A282}" type="slidenum">
              <a:rPr lang="en-US" smtClean="0"/>
              <a:t>‹#›</a:t>
            </a:fld>
            <a:endParaRPr lang="en-US"/>
          </a:p>
        </p:txBody>
      </p:sp>
    </p:spTree>
    <p:extLst>
      <p:ext uri="{BB962C8B-B14F-4D97-AF65-F5344CB8AC3E}">
        <p14:creationId xmlns:p14="http://schemas.microsoft.com/office/powerpoint/2010/main" val="84122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E70B4-EE05-492E-8BC9-1B638C9C1E30}" type="datetimeFigureOut">
              <a:rPr lang="en-US" smtClean="0"/>
              <a:pPr/>
              <a:t>1/12/2023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AF2FF-5E97-4B7C-A6FC-DCFEBD3461FD}" type="slidenum">
              <a:rPr lang="en-US" smtClean="0"/>
              <a:pPr/>
              <a:t>‹#›</a:t>
            </a:fld>
            <a:endParaRPr lang="en-US"/>
          </a:p>
        </p:txBody>
      </p:sp>
    </p:spTree>
    <p:extLst>
      <p:ext uri="{BB962C8B-B14F-4D97-AF65-F5344CB8AC3E}">
        <p14:creationId xmlns:p14="http://schemas.microsoft.com/office/powerpoint/2010/main" val="635983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nfantcognition.web.illinois.edu/wp-content/uploads/2022/01/Lin-Stavans-Baillargeon-Physical-Reasoning-final-citation-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6536-6554-9772-53BB-E68661EC81A1}"/>
              </a:ext>
            </a:extLst>
          </p:cNvPr>
          <p:cNvSpPr>
            <a:spLocks noGrp="1"/>
          </p:cNvSpPr>
          <p:nvPr>
            <p:ph type="ctrTitle"/>
          </p:nvPr>
        </p:nvSpPr>
        <p:spPr>
          <a:xfrm>
            <a:off x="1524000" y="1122363"/>
            <a:ext cx="9144000" cy="2641254"/>
          </a:xfrm>
        </p:spPr>
        <p:txBody>
          <a:bodyPr>
            <a:normAutofit/>
          </a:bodyPr>
          <a:lstStyle/>
          <a:p>
            <a:r>
              <a:rPr lang="en-US" dirty="0"/>
              <a:t>Commonsense Physical Reasoning </a:t>
            </a:r>
            <a:br>
              <a:rPr lang="en-US" dirty="0"/>
            </a:br>
            <a:r>
              <a:rPr lang="en-US" dirty="0"/>
              <a:t>in Humans and Machines</a:t>
            </a:r>
          </a:p>
        </p:txBody>
      </p:sp>
      <p:sp>
        <p:nvSpPr>
          <p:cNvPr id="3" name="Subtitle 2">
            <a:extLst>
              <a:ext uri="{FF2B5EF4-FFF2-40B4-BE49-F238E27FC236}">
                <a16:creationId xmlns:a16="http://schemas.microsoft.com/office/drawing/2014/main" id="{F6989D73-A6A6-7C86-F0D3-201B6CAC0CD4}"/>
              </a:ext>
            </a:extLst>
          </p:cNvPr>
          <p:cNvSpPr>
            <a:spLocks noGrp="1"/>
          </p:cNvSpPr>
          <p:nvPr>
            <p:ph type="subTitle" idx="1"/>
          </p:nvPr>
        </p:nvSpPr>
        <p:spPr>
          <a:xfrm>
            <a:off x="1524000" y="4317655"/>
            <a:ext cx="9144000" cy="1804850"/>
          </a:xfrm>
        </p:spPr>
        <p:txBody>
          <a:bodyPr/>
          <a:lstStyle/>
          <a:p>
            <a:pPr algn="l"/>
            <a:r>
              <a:rPr lang="fr-FR" dirty="0"/>
              <a:t>Mécanismes de l’intuition mathématique chez les êtres humains et les </a:t>
            </a:r>
            <a:br>
              <a:rPr lang="fr-FR" dirty="0"/>
            </a:br>
            <a:r>
              <a:rPr lang="fr-FR" dirty="0"/>
              <a:t>machines</a:t>
            </a:r>
            <a:br>
              <a:rPr lang="en-US" dirty="0"/>
            </a:br>
            <a:r>
              <a:rPr lang="en-US" dirty="0"/>
              <a:t>Collège de France</a:t>
            </a:r>
            <a:br>
              <a:rPr lang="en-US" dirty="0"/>
            </a:br>
            <a:r>
              <a:rPr lang="en-US" dirty="0"/>
              <a:t>Ernest Davis</a:t>
            </a:r>
            <a:br>
              <a:rPr lang="en-US" dirty="0"/>
            </a:br>
            <a:r>
              <a:rPr lang="en-US" dirty="0"/>
              <a:t>January 13, 2023</a:t>
            </a:r>
          </a:p>
          <a:p>
            <a:pPr algn="l"/>
            <a:endParaRPr lang="en-US" dirty="0"/>
          </a:p>
        </p:txBody>
      </p:sp>
    </p:spTree>
    <p:extLst>
      <p:ext uri="{BB962C8B-B14F-4D97-AF65-F5344CB8AC3E}">
        <p14:creationId xmlns:p14="http://schemas.microsoft.com/office/powerpoint/2010/main" val="50509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88E6-DE12-4C45-82FA-4B0751B869A0}"/>
              </a:ext>
            </a:extLst>
          </p:cNvPr>
          <p:cNvSpPr>
            <a:spLocks noGrp="1"/>
          </p:cNvSpPr>
          <p:nvPr>
            <p:ph type="title"/>
          </p:nvPr>
        </p:nvSpPr>
        <p:spPr/>
        <p:txBody>
          <a:bodyPr/>
          <a:lstStyle/>
          <a:p>
            <a:pPr algn="ctr"/>
            <a:r>
              <a:rPr lang="en-US" dirty="0"/>
              <a:t>Chemical reaction</a:t>
            </a:r>
          </a:p>
        </p:txBody>
      </p:sp>
      <p:sp>
        <p:nvSpPr>
          <p:cNvPr id="3" name="Content Placeholder 2">
            <a:extLst>
              <a:ext uri="{FF2B5EF4-FFF2-40B4-BE49-F238E27FC236}">
                <a16:creationId xmlns:a16="http://schemas.microsoft.com/office/drawing/2014/main" id="{E8E0E68C-7FEE-4A97-9769-28E93126D395}"/>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pPr marL="0" indent="0">
              <a:buNone/>
            </a:pPr>
            <a:r>
              <a:rPr lang="en-US" dirty="0"/>
              <a:t>Passing steam over heated iron filings, the iron rusts, and you generate hydrogen.</a:t>
            </a:r>
          </a:p>
          <a:p>
            <a:pPr marL="0" indent="0">
              <a:buNone/>
            </a:pPr>
            <a:r>
              <a:rPr lang="en-US" dirty="0"/>
              <a:t>              2Fe + 3H</a:t>
            </a:r>
            <a:r>
              <a:rPr lang="en-US" baseline="-25000" dirty="0"/>
              <a:t>2</a:t>
            </a:r>
            <a:r>
              <a:rPr lang="en-US" dirty="0"/>
              <a:t>O → Fe</a:t>
            </a:r>
            <a:r>
              <a:rPr lang="en-US" baseline="-25000" dirty="0"/>
              <a:t>2</a:t>
            </a:r>
            <a:r>
              <a:rPr lang="en-US" dirty="0"/>
              <a:t>O</a:t>
            </a:r>
            <a:r>
              <a:rPr lang="en-US" baseline="-25000" dirty="0"/>
              <a:t>3</a:t>
            </a:r>
            <a:r>
              <a:rPr lang="en-US" dirty="0"/>
              <a:t> + 3H</a:t>
            </a:r>
            <a:r>
              <a:rPr lang="en-US" baseline="-25000" dirty="0"/>
              <a:t>2</a:t>
            </a:r>
          </a:p>
          <a:p>
            <a:pPr marL="0" indent="0">
              <a:buNone/>
            </a:pPr>
            <a:r>
              <a:rPr lang="en-US" dirty="0"/>
              <a:t>Faraday, </a:t>
            </a:r>
            <a:r>
              <a:rPr lang="en-US" i="1" dirty="0"/>
              <a:t>The Natural History of a Candle</a:t>
            </a:r>
          </a:p>
        </p:txBody>
      </p:sp>
      <p:pic>
        <p:nvPicPr>
          <p:cNvPr id="7" name="Picture 6">
            <a:extLst>
              <a:ext uri="{FF2B5EF4-FFF2-40B4-BE49-F238E27FC236}">
                <a16:creationId xmlns:a16="http://schemas.microsoft.com/office/drawing/2014/main" id="{D80B3CE2-1FC6-4871-889E-1787610CA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486" y="1417638"/>
            <a:ext cx="3897028" cy="2468118"/>
          </a:xfrm>
          <a:prstGeom prst="rect">
            <a:avLst/>
          </a:prstGeom>
        </p:spPr>
      </p:pic>
    </p:spTree>
    <p:extLst>
      <p:ext uri="{BB962C8B-B14F-4D97-AF65-F5344CB8AC3E}">
        <p14:creationId xmlns:p14="http://schemas.microsoft.com/office/powerpoint/2010/main" val="28332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EACF-AE57-B50C-A632-AD26B39B5262}"/>
              </a:ext>
            </a:extLst>
          </p:cNvPr>
          <p:cNvSpPr>
            <a:spLocks noGrp="1"/>
          </p:cNvSpPr>
          <p:nvPr>
            <p:ph type="title"/>
          </p:nvPr>
        </p:nvSpPr>
        <p:spPr/>
        <p:txBody>
          <a:bodyPr/>
          <a:lstStyle/>
          <a:p>
            <a:pPr algn="ctr"/>
            <a:r>
              <a:rPr lang="en-US" dirty="0"/>
              <a:t>Characteristics of commonsense physics</a:t>
            </a:r>
          </a:p>
        </p:txBody>
      </p:sp>
      <p:sp>
        <p:nvSpPr>
          <p:cNvPr id="3" name="Content Placeholder 2">
            <a:extLst>
              <a:ext uri="{FF2B5EF4-FFF2-40B4-BE49-F238E27FC236}">
                <a16:creationId xmlns:a16="http://schemas.microsoft.com/office/drawing/2014/main" id="{F3B57613-A8FA-99A9-8673-B5501F8D0BCF}"/>
              </a:ext>
            </a:extLst>
          </p:cNvPr>
          <p:cNvSpPr>
            <a:spLocks noGrp="1"/>
          </p:cNvSpPr>
          <p:nvPr>
            <p:ph idx="1"/>
          </p:nvPr>
        </p:nvSpPr>
        <p:spPr/>
        <p:txBody>
          <a:bodyPr/>
          <a:lstStyle/>
          <a:p>
            <a:r>
              <a:rPr lang="en-US" dirty="0"/>
              <a:t>Wide range of phenomena</a:t>
            </a:r>
          </a:p>
          <a:p>
            <a:r>
              <a:rPr lang="en-US" dirty="0"/>
              <a:t>Dependent on complex spatial properties and relations</a:t>
            </a:r>
          </a:p>
          <a:p>
            <a:r>
              <a:rPr lang="en-US" dirty="0"/>
              <a:t>Robust under partial knowledge</a:t>
            </a:r>
          </a:p>
          <a:p>
            <a:r>
              <a:rPr lang="en-US" dirty="0"/>
              <a:t>Wide range of scales</a:t>
            </a:r>
          </a:p>
          <a:p>
            <a:pPr marL="0" indent="0">
              <a:buNone/>
            </a:pPr>
            <a:endParaRPr lang="en-US" dirty="0"/>
          </a:p>
        </p:txBody>
      </p:sp>
    </p:spTree>
    <p:extLst>
      <p:ext uri="{BB962C8B-B14F-4D97-AF65-F5344CB8AC3E}">
        <p14:creationId xmlns:p14="http://schemas.microsoft.com/office/powerpoint/2010/main" val="183764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9E15-E219-F56C-67F9-1FE73EB2A5E0}"/>
              </a:ext>
            </a:extLst>
          </p:cNvPr>
          <p:cNvSpPr>
            <a:spLocks noGrp="1"/>
          </p:cNvSpPr>
          <p:nvPr>
            <p:ph type="title"/>
          </p:nvPr>
        </p:nvSpPr>
        <p:spPr>
          <a:xfrm>
            <a:off x="838200" y="365126"/>
            <a:ext cx="10515600" cy="1066110"/>
          </a:xfrm>
        </p:spPr>
        <p:txBody>
          <a:bodyPr>
            <a:normAutofit fontScale="90000"/>
          </a:bodyPr>
          <a:lstStyle/>
          <a:p>
            <a:pPr algn="ctr"/>
            <a:br>
              <a:rPr lang="en-US" dirty="0"/>
            </a:br>
            <a:r>
              <a:rPr lang="en-US" dirty="0"/>
              <a:t>Wide range of phenomena</a:t>
            </a:r>
          </a:p>
        </p:txBody>
      </p:sp>
      <p:sp>
        <p:nvSpPr>
          <p:cNvPr id="3" name="Content Placeholder 2">
            <a:extLst>
              <a:ext uri="{FF2B5EF4-FFF2-40B4-BE49-F238E27FC236}">
                <a16:creationId xmlns:a16="http://schemas.microsoft.com/office/drawing/2014/main" id="{7880ADA7-0D3A-7E6C-3222-48065B663203}"/>
              </a:ext>
            </a:extLst>
          </p:cNvPr>
          <p:cNvSpPr>
            <a:spLocks noGrp="1"/>
          </p:cNvSpPr>
          <p:nvPr>
            <p:ph idx="1"/>
          </p:nvPr>
        </p:nvSpPr>
        <p:spPr>
          <a:xfrm>
            <a:off x="838200" y="1736035"/>
            <a:ext cx="10515600" cy="4625008"/>
          </a:xfrm>
        </p:spPr>
        <p:txBody>
          <a:bodyPr>
            <a:normAutofit fontScale="92500" lnSpcReduction="20000"/>
          </a:bodyPr>
          <a:lstStyle/>
          <a:p>
            <a:r>
              <a:rPr lang="en-US" sz="3000" dirty="0"/>
              <a:t>Different types of materials: </a:t>
            </a:r>
            <a:br>
              <a:rPr lang="en-US" sz="3000" dirty="0"/>
            </a:br>
            <a:r>
              <a:rPr lang="en-US" sz="3000" dirty="0"/>
              <a:t>    Hard solids (utensils, potatoes).  Soft solids (cheese, fresh parsley). </a:t>
            </a:r>
            <a:br>
              <a:rPr lang="en-US" sz="3000" dirty="0"/>
            </a:br>
            <a:r>
              <a:rPr lang="en-US" sz="3000" dirty="0"/>
              <a:t>    Powders (flour, salt).  Liquids (milk).   Light.   Fire.    </a:t>
            </a:r>
          </a:p>
          <a:p>
            <a:r>
              <a:rPr lang="en-US" sz="3000" dirty="0"/>
              <a:t>Different kind of processes.</a:t>
            </a:r>
            <a:br>
              <a:rPr lang="en-US" sz="3000" dirty="0"/>
            </a:br>
            <a:r>
              <a:rPr lang="en-US" sz="3000" dirty="0"/>
              <a:t>    Cutting, warming, chilling, mixing, dissolving, kneading,  carrying, </a:t>
            </a:r>
            <a:br>
              <a:rPr lang="en-US" sz="3000" dirty="0"/>
            </a:br>
            <a:r>
              <a:rPr lang="en-US" sz="3000" dirty="0"/>
              <a:t>          breaking (eggs) …</a:t>
            </a:r>
          </a:p>
          <a:p>
            <a:pPr marL="0" indent="0">
              <a:buNone/>
            </a:pPr>
            <a:r>
              <a:rPr lang="en-US" sz="3000" dirty="0"/>
              <a:t>       Tools for cutting: knives, scissors, shears, wire cutters, files,</a:t>
            </a:r>
            <a:br>
              <a:rPr lang="en-US" sz="3000" dirty="0"/>
            </a:br>
            <a:r>
              <a:rPr lang="en-US" sz="3000" dirty="0"/>
              <a:t>               lawn mowers, cheese graters …</a:t>
            </a:r>
          </a:p>
          <a:p>
            <a:r>
              <a:rPr lang="en-US" sz="3000" dirty="0"/>
              <a:t>Biophysics. What human bodies (your own and other people’s)  </a:t>
            </a:r>
            <a:br>
              <a:rPr lang="en-US" sz="3000" dirty="0"/>
            </a:br>
            <a:r>
              <a:rPr lang="en-US" sz="3000" dirty="0"/>
              <a:t>           can do,  in terms of motion, manipulation, perception, and </a:t>
            </a:r>
            <a:br>
              <a:rPr lang="en-US" sz="3000" dirty="0"/>
            </a:br>
            <a:r>
              <a:rPr lang="en-US" sz="3000" dirty="0"/>
              <a:t>           biological processes.</a:t>
            </a:r>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6762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C4F2-3550-E5DA-6EE6-84958CE2F38F}"/>
              </a:ext>
            </a:extLst>
          </p:cNvPr>
          <p:cNvSpPr>
            <a:spLocks noGrp="1"/>
          </p:cNvSpPr>
          <p:nvPr>
            <p:ph type="title"/>
          </p:nvPr>
        </p:nvSpPr>
        <p:spPr/>
        <p:txBody>
          <a:bodyPr/>
          <a:lstStyle/>
          <a:p>
            <a:pPr algn="ctr"/>
            <a:r>
              <a:rPr lang="en-US" dirty="0"/>
              <a:t>Complex spatial properties and relations</a:t>
            </a:r>
          </a:p>
        </p:txBody>
      </p:sp>
      <p:pic>
        <p:nvPicPr>
          <p:cNvPr id="5" name="Content Placeholder 4" descr="A picture containing colorful&#10;&#10;Description automatically generated">
            <a:extLst>
              <a:ext uri="{FF2B5EF4-FFF2-40B4-BE49-F238E27FC236}">
                <a16:creationId xmlns:a16="http://schemas.microsoft.com/office/drawing/2014/main" id="{A9F92334-9544-E06F-C8DA-08644FE145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582" y="1543051"/>
            <a:ext cx="9660835" cy="5194650"/>
          </a:xfrm>
        </p:spPr>
      </p:pic>
    </p:spTree>
    <p:extLst>
      <p:ext uri="{BB962C8B-B14F-4D97-AF65-F5344CB8AC3E}">
        <p14:creationId xmlns:p14="http://schemas.microsoft.com/office/powerpoint/2010/main" val="310462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7955-00EB-ED92-3F33-879A8B1132F8}"/>
              </a:ext>
            </a:extLst>
          </p:cNvPr>
          <p:cNvSpPr>
            <a:spLocks noGrp="1"/>
          </p:cNvSpPr>
          <p:nvPr>
            <p:ph type="title"/>
          </p:nvPr>
        </p:nvSpPr>
        <p:spPr/>
        <p:txBody>
          <a:bodyPr/>
          <a:lstStyle/>
          <a:p>
            <a:pPr algn="ctr"/>
            <a:r>
              <a:rPr lang="en-US" dirty="0"/>
              <a:t>Robust under partial knowledge</a:t>
            </a:r>
          </a:p>
        </p:txBody>
      </p:sp>
      <p:sp>
        <p:nvSpPr>
          <p:cNvPr id="3" name="Content Placeholder 2">
            <a:extLst>
              <a:ext uri="{FF2B5EF4-FFF2-40B4-BE49-F238E27FC236}">
                <a16:creationId xmlns:a16="http://schemas.microsoft.com/office/drawing/2014/main" id="{2D9EE628-4ABD-51B5-D850-FE50F3765F17}"/>
              </a:ext>
            </a:extLst>
          </p:cNvPr>
          <p:cNvSpPr>
            <a:spLocks noGrp="1"/>
          </p:cNvSpPr>
          <p:nvPr>
            <p:ph idx="1"/>
          </p:nvPr>
        </p:nvSpPr>
        <p:spPr/>
        <p:txBody>
          <a:bodyPr>
            <a:normAutofit lnSpcReduction="10000"/>
          </a:bodyPr>
          <a:lstStyle/>
          <a:p>
            <a:pPr marL="0" indent="0">
              <a:buNone/>
            </a:pPr>
            <a:r>
              <a:rPr lang="en-US" dirty="0"/>
              <a:t>A person/AI knowledge of a physical situation may be incomplete because:</a:t>
            </a:r>
          </a:p>
          <a:p>
            <a:r>
              <a:rPr lang="en-US" dirty="0"/>
              <a:t>Limits of perception.</a:t>
            </a:r>
          </a:p>
          <a:p>
            <a:r>
              <a:rPr lang="en-US" dirty="0"/>
              <a:t>The situation is described in language.</a:t>
            </a:r>
          </a:p>
          <a:p>
            <a:r>
              <a:rPr lang="en-US" dirty="0"/>
              <a:t>Some of the information is inferred.</a:t>
            </a:r>
          </a:p>
          <a:p>
            <a:r>
              <a:rPr lang="en-US" dirty="0"/>
              <a:t>You need to reason generically.</a:t>
            </a:r>
          </a:p>
          <a:p>
            <a:r>
              <a:rPr lang="en-US" dirty="0"/>
              <a:t>You are in the middle of designing it.</a:t>
            </a:r>
          </a:p>
          <a:p>
            <a:r>
              <a:rPr lang="en-US" dirty="0"/>
              <a:t>Unknown external events.</a:t>
            </a:r>
          </a:p>
          <a:p>
            <a:r>
              <a:rPr lang="en-US" dirty="0"/>
              <a:t>The physical processes are only partially understood.</a:t>
            </a:r>
          </a:p>
        </p:txBody>
      </p:sp>
    </p:spTree>
    <p:extLst>
      <p:ext uri="{BB962C8B-B14F-4D97-AF65-F5344CB8AC3E}">
        <p14:creationId xmlns:p14="http://schemas.microsoft.com/office/powerpoint/2010/main" val="278371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C586-8262-4DDA-2280-A434680E15BA}"/>
              </a:ext>
            </a:extLst>
          </p:cNvPr>
          <p:cNvSpPr>
            <a:spLocks noGrp="1"/>
          </p:cNvSpPr>
          <p:nvPr>
            <p:ph type="title"/>
          </p:nvPr>
        </p:nvSpPr>
        <p:spPr/>
        <p:txBody>
          <a:bodyPr/>
          <a:lstStyle/>
          <a:p>
            <a:pPr algn="ctr"/>
            <a:r>
              <a:rPr lang="en-US" dirty="0"/>
              <a:t>Partial knowledge</a:t>
            </a:r>
          </a:p>
        </p:txBody>
      </p:sp>
      <p:sp>
        <p:nvSpPr>
          <p:cNvPr id="8" name="Content Placeholder 7">
            <a:extLst>
              <a:ext uri="{FF2B5EF4-FFF2-40B4-BE49-F238E27FC236}">
                <a16:creationId xmlns:a16="http://schemas.microsoft.com/office/drawing/2014/main" id="{FDE97597-6A07-B6EE-02B4-576A0A641B85}"/>
              </a:ext>
            </a:extLst>
          </p:cNvPr>
          <p:cNvSpPr>
            <a:spLocks noGrp="1"/>
          </p:cNvSpPr>
          <p:nvPr>
            <p:ph sz="half" idx="1"/>
          </p:nvPr>
        </p:nvSpPr>
        <p:spPr>
          <a:xfrm>
            <a:off x="838199" y="1825625"/>
            <a:ext cx="5801139" cy="4351338"/>
          </a:xfrm>
        </p:spPr>
        <p:txBody>
          <a:bodyPr>
            <a:normAutofit/>
          </a:bodyPr>
          <a:lstStyle/>
          <a:p>
            <a:pPr marL="0" indent="0">
              <a:buNone/>
            </a:pPr>
            <a:r>
              <a:rPr lang="en-US" dirty="0"/>
              <a:t>You probably don’t know the physical chemistry of frying an egg.</a:t>
            </a:r>
            <a:br>
              <a:rPr lang="en-US" dirty="0"/>
            </a:br>
            <a:endParaRPr lang="en-US" dirty="0"/>
          </a:p>
          <a:p>
            <a:pPr marL="0" indent="0">
              <a:buNone/>
            </a:pPr>
            <a:r>
              <a:rPr lang="en-US" dirty="0"/>
              <a:t>But you do know:</a:t>
            </a:r>
            <a:br>
              <a:rPr lang="en-US" dirty="0"/>
            </a:br>
            <a:r>
              <a:rPr lang="en-US" dirty="0"/>
              <a:t>If you pick up the pan, the egg stays inside.</a:t>
            </a:r>
          </a:p>
          <a:p>
            <a:pPr marL="0" indent="0">
              <a:buNone/>
            </a:pPr>
            <a:r>
              <a:rPr lang="en-US" dirty="0"/>
              <a:t>As the egg cooks, it becomes easier to pick it up.</a:t>
            </a:r>
          </a:p>
          <a:p>
            <a:pPr marL="0" indent="0">
              <a:buNone/>
            </a:pPr>
            <a:r>
              <a:rPr lang="en-US" dirty="0"/>
              <a:t>The more raw egg you start with, the more fried egg you end up with.</a:t>
            </a:r>
          </a:p>
        </p:txBody>
      </p:sp>
      <p:pic>
        <p:nvPicPr>
          <p:cNvPr id="11" name="Content Placeholder 10" descr="A picture containing food, soup&#10;&#10;Description automatically generated">
            <a:extLst>
              <a:ext uri="{FF2B5EF4-FFF2-40B4-BE49-F238E27FC236}">
                <a16:creationId xmlns:a16="http://schemas.microsoft.com/office/drawing/2014/main" id="{BC3E67DD-97CE-11AD-743C-8E9D9DAEBAF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4465" y="2101332"/>
            <a:ext cx="5188731" cy="3411571"/>
          </a:xfrm>
        </p:spPr>
      </p:pic>
    </p:spTree>
    <p:extLst>
      <p:ext uri="{BB962C8B-B14F-4D97-AF65-F5344CB8AC3E}">
        <p14:creationId xmlns:p14="http://schemas.microsoft.com/office/powerpoint/2010/main" val="44819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139A68-B23A-0FDE-E5F7-BD1F6CE346C5}"/>
              </a:ext>
            </a:extLst>
          </p:cNvPr>
          <p:cNvSpPr>
            <a:spLocks noGrp="1"/>
          </p:cNvSpPr>
          <p:nvPr>
            <p:ph type="title"/>
          </p:nvPr>
        </p:nvSpPr>
        <p:spPr/>
        <p:txBody>
          <a:bodyPr/>
          <a:lstStyle/>
          <a:p>
            <a:pPr algn="ctr"/>
            <a:r>
              <a:rPr lang="en-US" dirty="0"/>
              <a:t>Reasoning with partial knowledge</a:t>
            </a:r>
          </a:p>
        </p:txBody>
      </p:sp>
      <p:sp>
        <p:nvSpPr>
          <p:cNvPr id="6" name="Content Placeholder 5">
            <a:extLst>
              <a:ext uri="{FF2B5EF4-FFF2-40B4-BE49-F238E27FC236}">
                <a16:creationId xmlns:a16="http://schemas.microsoft.com/office/drawing/2014/main" id="{165AF733-ECC1-FC71-F2CC-CB21CC8C47BA}"/>
              </a:ext>
            </a:extLst>
          </p:cNvPr>
          <p:cNvSpPr>
            <a:spLocks noGrp="1"/>
          </p:cNvSpPr>
          <p:nvPr>
            <p:ph idx="1"/>
          </p:nvPr>
        </p:nvSpPr>
        <p:spPr/>
        <p:txBody>
          <a:bodyPr/>
          <a:lstStyle/>
          <a:p>
            <a:pPr marL="0" indent="0">
              <a:buNone/>
            </a:pPr>
            <a:r>
              <a:rPr lang="en-US" dirty="0"/>
              <a:t>If you chop an iPhone in half with an axe, it won’t work any more.</a:t>
            </a:r>
          </a:p>
        </p:txBody>
      </p:sp>
    </p:spTree>
    <p:extLst>
      <p:ext uri="{BB962C8B-B14F-4D97-AF65-F5344CB8AC3E}">
        <p14:creationId xmlns:p14="http://schemas.microsoft.com/office/powerpoint/2010/main" val="40470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9BFA-268A-671E-C98A-4535B8B1E4B7}"/>
              </a:ext>
            </a:extLst>
          </p:cNvPr>
          <p:cNvSpPr>
            <a:spLocks noGrp="1"/>
          </p:cNvSpPr>
          <p:nvPr>
            <p:ph type="title"/>
          </p:nvPr>
        </p:nvSpPr>
        <p:spPr/>
        <p:txBody>
          <a:bodyPr/>
          <a:lstStyle/>
          <a:p>
            <a:pPr algn="ctr"/>
            <a:r>
              <a:rPr lang="en-US" dirty="0"/>
              <a:t>Wide range of scales</a:t>
            </a:r>
          </a:p>
        </p:txBody>
      </p:sp>
      <p:sp>
        <p:nvSpPr>
          <p:cNvPr id="3" name="Content Placeholder 2">
            <a:extLst>
              <a:ext uri="{FF2B5EF4-FFF2-40B4-BE49-F238E27FC236}">
                <a16:creationId xmlns:a16="http://schemas.microsoft.com/office/drawing/2014/main" id="{6CBE5A98-8EB4-A4A5-6C80-EF648B3D7AD4}"/>
              </a:ext>
            </a:extLst>
          </p:cNvPr>
          <p:cNvSpPr>
            <a:spLocks noGrp="1"/>
          </p:cNvSpPr>
          <p:nvPr>
            <p:ph idx="1"/>
          </p:nvPr>
        </p:nvSpPr>
        <p:spPr/>
        <p:txBody>
          <a:bodyPr/>
          <a:lstStyle/>
          <a:p>
            <a:pPr marL="0" indent="0">
              <a:buNone/>
            </a:pPr>
            <a:r>
              <a:rPr lang="en-US" dirty="0"/>
              <a:t>An event that lasts 1/10 of a second may affect your life for 70+ years.</a:t>
            </a:r>
          </a:p>
          <a:p>
            <a:pPr marL="0" indent="0">
              <a:buNone/>
            </a:pPr>
            <a:r>
              <a:rPr lang="en-US" dirty="0"/>
              <a:t>Ratio = 10</a:t>
            </a:r>
            <a:r>
              <a:rPr lang="en-US" baseline="30000" dirty="0"/>
              <a:t>9</a:t>
            </a:r>
          </a:p>
          <a:p>
            <a:pPr marL="0" indent="0">
              <a:buNone/>
            </a:pPr>
            <a:endParaRPr lang="en-US" baseline="30000" dirty="0"/>
          </a:p>
          <a:p>
            <a:pPr marL="0" indent="0">
              <a:buNone/>
            </a:pPr>
            <a:r>
              <a:rPr lang="en-US" dirty="0"/>
              <a:t>Driving from Paris to Delhi (6000 km) involves shifting the steering wheel by centimeters.</a:t>
            </a:r>
          </a:p>
          <a:p>
            <a:pPr marL="0" indent="0">
              <a:buNone/>
            </a:pPr>
            <a:r>
              <a:rPr lang="en-US" dirty="0"/>
              <a:t>Ratio = 6</a:t>
            </a:r>
            <a:r>
              <a:rPr lang="en-US" dirty="0">
                <a:latin typeface="Cambria Math" panose="02040503050406030204" pitchFamily="18" charset="0"/>
                <a:ea typeface="Cambria Math" panose="02040503050406030204" pitchFamily="18" charset="0"/>
              </a:rPr>
              <a:t>⋅</a:t>
            </a:r>
            <a:r>
              <a:rPr lang="en-US" dirty="0"/>
              <a:t>10</a:t>
            </a:r>
            <a:r>
              <a:rPr lang="en-US" baseline="30000" dirty="0"/>
              <a:t>8</a:t>
            </a:r>
          </a:p>
          <a:p>
            <a:pPr marL="0" indent="0">
              <a:buNone/>
            </a:pPr>
            <a:endParaRPr lang="en-US" baseline="30000" dirty="0"/>
          </a:p>
          <a:p>
            <a:pPr marL="0" indent="0">
              <a:buNone/>
            </a:pPr>
            <a:r>
              <a:rPr lang="en-US" dirty="0"/>
              <a:t>In scientific reasoning, of course, these ratios are much larger.</a:t>
            </a:r>
          </a:p>
        </p:txBody>
      </p:sp>
    </p:spTree>
    <p:extLst>
      <p:ext uri="{BB962C8B-B14F-4D97-AF65-F5344CB8AC3E}">
        <p14:creationId xmlns:p14="http://schemas.microsoft.com/office/powerpoint/2010/main" val="65991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C4DA-1094-54A4-0213-CD00A7CA18B6}"/>
              </a:ext>
            </a:extLst>
          </p:cNvPr>
          <p:cNvSpPr>
            <a:spLocks noGrp="1"/>
          </p:cNvSpPr>
          <p:nvPr>
            <p:ph type="title"/>
          </p:nvPr>
        </p:nvSpPr>
        <p:spPr/>
        <p:txBody>
          <a:bodyPr/>
          <a:lstStyle/>
          <a:p>
            <a:pPr algn="ctr"/>
            <a:r>
              <a:rPr lang="en-US" dirty="0"/>
              <a:t>A few notable experimental results</a:t>
            </a:r>
            <a:br>
              <a:rPr lang="en-US" dirty="0"/>
            </a:br>
            <a:r>
              <a:rPr lang="en-US" dirty="0"/>
              <a:t>in human physical reasoning</a:t>
            </a:r>
          </a:p>
        </p:txBody>
      </p:sp>
      <p:sp>
        <p:nvSpPr>
          <p:cNvPr id="3" name="Content Placeholder 2">
            <a:extLst>
              <a:ext uri="{FF2B5EF4-FFF2-40B4-BE49-F238E27FC236}">
                <a16:creationId xmlns:a16="http://schemas.microsoft.com/office/drawing/2014/main" id="{375253D2-730F-8AA4-A098-8E7A70417739}"/>
              </a:ext>
            </a:extLst>
          </p:cNvPr>
          <p:cNvSpPr>
            <a:spLocks noGrp="1"/>
          </p:cNvSpPr>
          <p:nvPr>
            <p:ph idx="1"/>
          </p:nvPr>
        </p:nvSpPr>
        <p:spPr/>
        <p:txBody>
          <a:bodyPr/>
          <a:lstStyle/>
          <a:p>
            <a:endParaRPr lang="en-US" dirty="0"/>
          </a:p>
          <a:p>
            <a:endParaRPr lang="en-US" dirty="0"/>
          </a:p>
          <a:p>
            <a:r>
              <a:rPr lang="en-US" dirty="0"/>
              <a:t>Physical reasoning in infants</a:t>
            </a:r>
          </a:p>
          <a:p>
            <a:r>
              <a:rPr lang="en-US" dirty="0"/>
              <a:t>Erroneous predictions</a:t>
            </a:r>
          </a:p>
          <a:p>
            <a:r>
              <a:rPr lang="en-US" dirty="0"/>
              <a:t>Cutting pendulums, revisited</a:t>
            </a:r>
          </a:p>
          <a:p>
            <a:r>
              <a:rPr lang="en-US" dirty="0"/>
              <a:t>Visualization</a:t>
            </a:r>
          </a:p>
          <a:p>
            <a:endParaRPr lang="en-US" dirty="0"/>
          </a:p>
          <a:p>
            <a:endParaRPr lang="en-US" dirty="0"/>
          </a:p>
        </p:txBody>
      </p:sp>
    </p:spTree>
    <p:extLst>
      <p:ext uri="{BB962C8B-B14F-4D97-AF65-F5344CB8AC3E}">
        <p14:creationId xmlns:p14="http://schemas.microsoft.com/office/powerpoint/2010/main" val="424604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FC9-0603-4E85-AD84-57C99EB45704}"/>
              </a:ext>
            </a:extLst>
          </p:cNvPr>
          <p:cNvSpPr>
            <a:spLocks noGrp="1"/>
          </p:cNvSpPr>
          <p:nvPr>
            <p:ph type="title"/>
          </p:nvPr>
        </p:nvSpPr>
        <p:spPr/>
        <p:txBody>
          <a:bodyPr/>
          <a:lstStyle/>
          <a:p>
            <a:pPr algn="ctr"/>
            <a:r>
              <a:rPr lang="en-US" dirty="0"/>
              <a:t>Pre-verbal infant understanding</a:t>
            </a:r>
          </a:p>
        </p:txBody>
      </p:sp>
      <p:sp>
        <p:nvSpPr>
          <p:cNvPr id="3" name="Content Placeholder 2">
            <a:extLst>
              <a:ext uri="{FF2B5EF4-FFF2-40B4-BE49-F238E27FC236}">
                <a16:creationId xmlns:a16="http://schemas.microsoft.com/office/drawing/2014/main" id="{1E9919E7-52C4-B918-B6DA-2667B0FC6494}"/>
              </a:ext>
            </a:extLst>
          </p:cNvPr>
          <p:cNvSpPr>
            <a:spLocks noGrp="1"/>
          </p:cNvSpPr>
          <p:nvPr>
            <p:ph idx="1"/>
          </p:nvPr>
        </p:nvSpPr>
        <p:spPr/>
        <p:txBody>
          <a:bodyPr>
            <a:normAutofit lnSpcReduction="10000"/>
          </a:bodyPr>
          <a:lstStyle/>
          <a:p>
            <a:pPr marL="0" indent="0">
              <a:buNone/>
            </a:pPr>
            <a:r>
              <a:rPr lang="en-US" dirty="0"/>
              <a:t>An infant looks at a situation set up by the experimenter.</a:t>
            </a:r>
          </a:p>
          <a:p>
            <a:pPr marL="0" indent="0">
              <a:buNone/>
            </a:pPr>
            <a:r>
              <a:rPr lang="en-US" dirty="0"/>
              <a:t>If what they see surprises them, then they will stare longer than if it is what they expect.</a:t>
            </a:r>
          </a:p>
          <a:p>
            <a:pPr marL="0" indent="0">
              <a:buNone/>
            </a:pPr>
            <a:r>
              <a:rPr lang="en-US" dirty="0"/>
              <a:t>Violations of physical law surprise them.</a:t>
            </a:r>
          </a:p>
          <a:p>
            <a:pPr marL="0" indent="0">
              <a:buNone/>
            </a:pPr>
            <a:r>
              <a:rPr lang="en-US" dirty="0"/>
              <a:t>Infants 2.5-5 months are surprised when an object is hidden in one place and reappears in another, when an object disappears from behind a screen, when object goes through an obstacle behind a screen, etc.</a:t>
            </a:r>
          </a:p>
          <a:p>
            <a:pPr marL="0" indent="0">
              <a:buNone/>
            </a:pPr>
            <a:endParaRPr lang="en-US" dirty="0"/>
          </a:p>
          <a:p>
            <a:pPr marL="0" indent="0">
              <a:buNone/>
            </a:pPr>
            <a:r>
              <a:rPr lang="en-US" sz="2200" dirty="0"/>
              <a:t>Lin, </a:t>
            </a:r>
            <a:r>
              <a:rPr lang="en-US" sz="2200" dirty="0" err="1"/>
              <a:t>Stavans,and</a:t>
            </a:r>
            <a:r>
              <a:rPr lang="en-US" sz="2200" dirty="0"/>
              <a:t> Baillargeon</a:t>
            </a:r>
            <a:r>
              <a:rPr lang="en-US" sz="2200" dirty="0">
                <a:hlinkClick r:id="rId2"/>
              </a:rPr>
              <a:t>, “Infants’ Physical Reasoning and the cognitive architecture that supports it.”</a:t>
            </a:r>
            <a:endParaRPr lang="en-US" sz="2200" dirty="0"/>
          </a:p>
        </p:txBody>
      </p:sp>
    </p:spTree>
    <p:extLst>
      <p:ext uri="{BB962C8B-B14F-4D97-AF65-F5344CB8AC3E}">
        <p14:creationId xmlns:p14="http://schemas.microsoft.com/office/powerpoint/2010/main" val="139100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3572-AEE6-48D2-C981-AFA4C08C3211}"/>
              </a:ext>
            </a:extLst>
          </p:cNvPr>
          <p:cNvSpPr>
            <a:spLocks noGrp="1"/>
          </p:cNvSpPr>
          <p:nvPr>
            <p:ph type="title"/>
          </p:nvPr>
        </p:nvSpPr>
        <p:spPr/>
        <p:txBody>
          <a:bodyPr/>
          <a:lstStyle/>
          <a:p>
            <a:pPr algn="ctr"/>
            <a:r>
              <a:rPr lang="en-US" dirty="0"/>
              <a:t>What the talk is about</a:t>
            </a:r>
          </a:p>
        </p:txBody>
      </p:sp>
      <p:sp>
        <p:nvSpPr>
          <p:cNvPr id="3" name="Content Placeholder 2">
            <a:extLst>
              <a:ext uri="{FF2B5EF4-FFF2-40B4-BE49-F238E27FC236}">
                <a16:creationId xmlns:a16="http://schemas.microsoft.com/office/drawing/2014/main" id="{64083955-ED62-960A-FD2A-0A2C03E3468A}"/>
              </a:ext>
            </a:extLst>
          </p:cNvPr>
          <p:cNvSpPr>
            <a:spLocks noGrp="1"/>
          </p:cNvSpPr>
          <p:nvPr>
            <p:ph idx="1"/>
          </p:nvPr>
        </p:nvSpPr>
        <p:spPr/>
        <p:txBody>
          <a:bodyPr>
            <a:normAutofit lnSpcReduction="10000"/>
          </a:bodyPr>
          <a:lstStyle/>
          <a:p>
            <a:pPr marL="0" indent="0">
              <a:buNone/>
            </a:pPr>
            <a:r>
              <a:rPr lang="en-US" dirty="0"/>
              <a:t>People (and animals) interact in many different ways with an immensely complex physical world.</a:t>
            </a:r>
          </a:p>
          <a:p>
            <a:pPr marL="0" indent="0">
              <a:buNone/>
            </a:pPr>
            <a:r>
              <a:rPr lang="en-US" dirty="0"/>
              <a:t>Computer systems (artificial intelligence) for many applications will have to do likewise.</a:t>
            </a:r>
          </a:p>
          <a:p>
            <a:pPr marL="0" indent="0" algn="ctr">
              <a:buNone/>
            </a:pPr>
            <a:r>
              <a:rPr lang="en-US" b="1" dirty="0"/>
              <a:t>How?</a:t>
            </a:r>
            <a:br>
              <a:rPr lang="en-US" dirty="0"/>
            </a:br>
            <a:endParaRPr lang="en-US" dirty="0"/>
          </a:p>
          <a:p>
            <a:r>
              <a:rPr lang="en-US" dirty="0"/>
              <a:t>How do human beings (or animals) carry out commonsense physical reasoning?</a:t>
            </a:r>
          </a:p>
          <a:p>
            <a:r>
              <a:rPr lang="en-US" dirty="0"/>
              <a:t>How can you build an artificial intelligence program with commonsense physical reasoning?</a:t>
            </a:r>
          </a:p>
        </p:txBody>
      </p:sp>
    </p:spTree>
    <p:extLst>
      <p:ext uri="{BB962C8B-B14F-4D97-AF65-F5344CB8AC3E}">
        <p14:creationId xmlns:p14="http://schemas.microsoft.com/office/powerpoint/2010/main" val="370270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491D-8037-997F-08FC-140D9F3ACB22}"/>
              </a:ext>
            </a:extLst>
          </p:cNvPr>
          <p:cNvSpPr>
            <a:spLocks noGrp="1"/>
          </p:cNvSpPr>
          <p:nvPr>
            <p:ph type="title"/>
          </p:nvPr>
        </p:nvSpPr>
        <p:spPr/>
        <p:txBody>
          <a:bodyPr/>
          <a:lstStyle/>
          <a:p>
            <a:pPr algn="ctr"/>
            <a:r>
              <a:rPr lang="en-US" dirty="0"/>
              <a:t>Erroneous predictions</a:t>
            </a:r>
          </a:p>
        </p:txBody>
      </p:sp>
      <p:sp>
        <p:nvSpPr>
          <p:cNvPr id="3" name="Content Placeholder 2">
            <a:extLst>
              <a:ext uri="{FF2B5EF4-FFF2-40B4-BE49-F238E27FC236}">
                <a16:creationId xmlns:a16="http://schemas.microsoft.com/office/drawing/2014/main" id="{9D49FAA2-C2D8-D0A9-2B83-A418C097FD28}"/>
              </a:ext>
            </a:extLst>
          </p:cNvPr>
          <p:cNvSpPr>
            <a:spLocks noGrp="1"/>
          </p:cNvSpPr>
          <p:nvPr>
            <p:ph sz="half" idx="1"/>
          </p:nvPr>
        </p:nvSpPr>
        <p:spPr/>
        <p:txBody>
          <a:bodyPr>
            <a:normAutofit lnSpcReduction="10000"/>
          </a:bodyPr>
          <a:lstStyle/>
          <a:p>
            <a:pPr marL="0" indent="0">
              <a:buNone/>
            </a:pPr>
            <a:r>
              <a:rPr lang="en-US" dirty="0">
                <a:effectLst/>
                <a:latin typeface="Times New Roman" panose="02020603050405020304" pitchFamily="18" charset="0"/>
              </a:rPr>
              <a:t>The diagram shows a thin curved metal tube. In the diagram you are looking down on the tube. In other words, the tube is lying flat. A metal ball is put into the end of</a:t>
            </a:r>
            <a:br>
              <a:rPr lang="en-US" dirty="0"/>
            </a:br>
            <a:r>
              <a:rPr lang="en-US" dirty="0">
                <a:effectLst/>
                <a:latin typeface="Times New Roman" panose="02020603050405020304" pitchFamily="18" charset="0"/>
              </a:rPr>
              <a:t>the tube indicated by the arrow and is shot out of the other end of the tube at high speed. Draw the path the ball would follow.</a:t>
            </a:r>
          </a:p>
          <a:p>
            <a:pPr marL="0" indent="0">
              <a:buNone/>
            </a:pPr>
            <a:endParaRPr lang="en-US" dirty="0">
              <a:effectLst/>
              <a:latin typeface="Times New Roman" panose="02020603050405020304" pitchFamily="18" charset="0"/>
            </a:endParaRPr>
          </a:p>
          <a:p>
            <a:pPr marL="0" indent="0">
              <a:buNone/>
            </a:pPr>
            <a:r>
              <a:rPr lang="en-US" sz="2000" dirty="0">
                <a:latin typeface="Times New Roman" panose="02020603050405020304" pitchFamily="18" charset="0"/>
              </a:rPr>
              <a:t>Michael McCloskey, Naïve theories of motion</a:t>
            </a:r>
          </a:p>
        </p:txBody>
      </p:sp>
      <p:pic>
        <p:nvPicPr>
          <p:cNvPr id="6" name="Content Placeholder 5">
            <a:extLst>
              <a:ext uri="{FF2B5EF4-FFF2-40B4-BE49-F238E27FC236}">
                <a16:creationId xmlns:a16="http://schemas.microsoft.com/office/drawing/2014/main" id="{8F50F7C9-A895-187B-B6A4-ACBCC0044750}"/>
              </a:ext>
            </a:extLst>
          </p:cNvPr>
          <p:cNvPicPr>
            <a:picLocks noGrp="1" noChangeAspect="1"/>
          </p:cNvPicPr>
          <p:nvPr>
            <p:ph sz="half" idx="2"/>
          </p:nvPr>
        </p:nvPicPr>
        <p:blipFill>
          <a:blip r:embed="rId2"/>
          <a:stretch>
            <a:fillRect/>
          </a:stretch>
        </p:blipFill>
        <p:spPr>
          <a:xfrm>
            <a:off x="8006196" y="1677136"/>
            <a:ext cx="2582477" cy="2171628"/>
          </a:xfrm>
        </p:spPr>
      </p:pic>
    </p:spTree>
    <p:extLst>
      <p:ext uri="{BB962C8B-B14F-4D97-AF65-F5344CB8AC3E}">
        <p14:creationId xmlns:p14="http://schemas.microsoft.com/office/powerpoint/2010/main" val="81449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491D-8037-997F-08FC-140D9F3ACB22}"/>
              </a:ext>
            </a:extLst>
          </p:cNvPr>
          <p:cNvSpPr>
            <a:spLocks noGrp="1"/>
          </p:cNvSpPr>
          <p:nvPr>
            <p:ph type="title"/>
          </p:nvPr>
        </p:nvSpPr>
        <p:spPr/>
        <p:txBody>
          <a:bodyPr/>
          <a:lstStyle/>
          <a:p>
            <a:pPr algn="ctr"/>
            <a:r>
              <a:rPr lang="en-US" dirty="0"/>
              <a:t>Erroneous predictions</a:t>
            </a:r>
          </a:p>
        </p:txBody>
      </p:sp>
      <p:sp>
        <p:nvSpPr>
          <p:cNvPr id="3" name="Content Placeholder 2">
            <a:extLst>
              <a:ext uri="{FF2B5EF4-FFF2-40B4-BE49-F238E27FC236}">
                <a16:creationId xmlns:a16="http://schemas.microsoft.com/office/drawing/2014/main" id="{9D49FAA2-C2D8-D0A9-2B83-A418C097FD28}"/>
              </a:ext>
            </a:extLst>
          </p:cNvPr>
          <p:cNvSpPr>
            <a:spLocks noGrp="1"/>
          </p:cNvSpPr>
          <p:nvPr>
            <p:ph sz="half" idx="1"/>
          </p:nvPr>
        </p:nvSpPr>
        <p:spPr/>
        <p:txBody>
          <a:bodyPr/>
          <a:lstStyle/>
          <a:p>
            <a:pPr marL="0" indent="0">
              <a:buNone/>
            </a:pPr>
            <a:r>
              <a:rPr lang="en-US" dirty="0">
                <a:effectLst/>
                <a:latin typeface="Times New Roman" panose="02020603050405020304" pitchFamily="18" charset="0"/>
              </a:rPr>
              <a:t>The diagram shows a thin curved metal tube. In the diagram you are looking down on the tube. In other words, the tube is lying flat. A metal ball is put into the end of</a:t>
            </a:r>
            <a:br>
              <a:rPr lang="en-US" dirty="0"/>
            </a:br>
            <a:r>
              <a:rPr lang="en-US" dirty="0">
                <a:effectLst/>
                <a:latin typeface="Times New Roman" panose="02020603050405020304" pitchFamily="18" charset="0"/>
              </a:rPr>
              <a:t>the tube indicated by the arrow and is shot out of the other end of the tube at high speed. Draw the path the ball would follow.</a:t>
            </a:r>
            <a:endParaRPr lang="en-US" dirty="0"/>
          </a:p>
        </p:txBody>
      </p:sp>
      <p:pic>
        <p:nvPicPr>
          <p:cNvPr id="6" name="Content Placeholder 5">
            <a:extLst>
              <a:ext uri="{FF2B5EF4-FFF2-40B4-BE49-F238E27FC236}">
                <a16:creationId xmlns:a16="http://schemas.microsoft.com/office/drawing/2014/main" id="{8F50F7C9-A895-187B-B6A4-ACBCC0044750}"/>
              </a:ext>
            </a:extLst>
          </p:cNvPr>
          <p:cNvPicPr>
            <a:picLocks noGrp="1" noChangeAspect="1"/>
          </p:cNvPicPr>
          <p:nvPr>
            <p:ph sz="half" idx="2"/>
          </p:nvPr>
        </p:nvPicPr>
        <p:blipFill>
          <a:blip r:embed="rId2"/>
          <a:stretch>
            <a:fillRect/>
          </a:stretch>
        </p:blipFill>
        <p:spPr>
          <a:xfrm>
            <a:off x="8006196" y="1677136"/>
            <a:ext cx="2582477" cy="2171628"/>
          </a:xfrm>
        </p:spPr>
      </p:pic>
      <p:pic>
        <p:nvPicPr>
          <p:cNvPr id="5" name="Picture 4">
            <a:extLst>
              <a:ext uri="{FF2B5EF4-FFF2-40B4-BE49-F238E27FC236}">
                <a16:creationId xmlns:a16="http://schemas.microsoft.com/office/drawing/2014/main" id="{57B40645-A776-BF46-9E42-96440EA1262A}"/>
              </a:ext>
            </a:extLst>
          </p:cNvPr>
          <p:cNvPicPr>
            <a:picLocks noChangeAspect="1"/>
          </p:cNvPicPr>
          <p:nvPr/>
        </p:nvPicPr>
        <p:blipFill>
          <a:blip r:embed="rId3"/>
          <a:stretch>
            <a:fillRect/>
          </a:stretch>
        </p:blipFill>
        <p:spPr>
          <a:xfrm>
            <a:off x="6298523" y="3848763"/>
            <a:ext cx="5893477" cy="2781722"/>
          </a:xfrm>
          <a:prstGeom prst="rect">
            <a:avLst/>
          </a:prstGeom>
        </p:spPr>
      </p:pic>
    </p:spTree>
    <p:extLst>
      <p:ext uri="{BB962C8B-B14F-4D97-AF65-F5344CB8AC3E}">
        <p14:creationId xmlns:p14="http://schemas.microsoft.com/office/powerpoint/2010/main" val="2346904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1175-B646-025D-CACA-0999AD9625F2}"/>
              </a:ext>
            </a:extLst>
          </p:cNvPr>
          <p:cNvSpPr>
            <a:spLocks noGrp="1"/>
          </p:cNvSpPr>
          <p:nvPr>
            <p:ph type="title"/>
          </p:nvPr>
        </p:nvSpPr>
        <p:spPr/>
        <p:txBody>
          <a:bodyPr/>
          <a:lstStyle/>
          <a:p>
            <a:pPr algn="ctr"/>
            <a:r>
              <a:rPr lang="en-US" dirty="0"/>
              <a:t>Erroneous predictions</a:t>
            </a:r>
          </a:p>
        </p:txBody>
      </p:sp>
      <p:sp>
        <p:nvSpPr>
          <p:cNvPr id="3" name="Content Placeholder 2">
            <a:extLst>
              <a:ext uri="{FF2B5EF4-FFF2-40B4-BE49-F238E27FC236}">
                <a16:creationId xmlns:a16="http://schemas.microsoft.com/office/drawing/2014/main" id="{8F52D0A0-E806-C629-AD41-55F5C1853DF3}"/>
              </a:ext>
            </a:extLst>
          </p:cNvPr>
          <p:cNvSpPr>
            <a:spLocks noGrp="1"/>
          </p:cNvSpPr>
          <p:nvPr>
            <p:ph idx="1"/>
          </p:nvPr>
        </p:nvSpPr>
        <p:spPr>
          <a:xfrm>
            <a:off x="838199" y="1690688"/>
            <a:ext cx="10515600" cy="4351338"/>
          </a:xfrm>
        </p:spPr>
        <p:txBody>
          <a:bodyPr/>
          <a:lstStyle/>
          <a:p>
            <a:pPr marL="0" indent="0">
              <a:buNone/>
            </a:pPr>
            <a:r>
              <a:rPr lang="en-US" dirty="0"/>
              <a:t>Suppose you have a swinging pendulum and you cut the string at some point in its motion. Draw the trajectory of the bob.</a:t>
            </a:r>
          </a:p>
        </p:txBody>
      </p:sp>
      <p:pic>
        <p:nvPicPr>
          <p:cNvPr id="5" name="Picture 4" descr="Text, letter&#10;&#10;Description automatically generated with medium confidence">
            <a:extLst>
              <a:ext uri="{FF2B5EF4-FFF2-40B4-BE49-F238E27FC236}">
                <a16:creationId xmlns:a16="http://schemas.microsoft.com/office/drawing/2014/main" id="{F7441200-F38B-36EA-BA34-7F0959CC9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20" y="2859291"/>
            <a:ext cx="10167159" cy="3633584"/>
          </a:xfrm>
          <a:prstGeom prst="rect">
            <a:avLst/>
          </a:prstGeom>
        </p:spPr>
      </p:pic>
    </p:spTree>
    <p:extLst>
      <p:ext uri="{BB962C8B-B14F-4D97-AF65-F5344CB8AC3E}">
        <p14:creationId xmlns:p14="http://schemas.microsoft.com/office/powerpoint/2010/main" val="67602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6FD5-1AD3-3740-38F8-BF8B7E7777B5}"/>
              </a:ext>
            </a:extLst>
          </p:cNvPr>
          <p:cNvSpPr>
            <a:spLocks noGrp="1"/>
          </p:cNvSpPr>
          <p:nvPr>
            <p:ph type="title"/>
          </p:nvPr>
        </p:nvSpPr>
        <p:spPr/>
        <p:txBody>
          <a:bodyPr/>
          <a:lstStyle/>
          <a:p>
            <a:pPr algn="ctr"/>
            <a:r>
              <a:rPr lang="en-US" dirty="0"/>
              <a:t>Follow-up to the pendulum experiment</a:t>
            </a:r>
          </a:p>
        </p:txBody>
      </p:sp>
      <p:sp>
        <p:nvSpPr>
          <p:cNvPr id="3" name="Content Placeholder 2">
            <a:extLst>
              <a:ext uri="{FF2B5EF4-FFF2-40B4-BE49-F238E27FC236}">
                <a16:creationId xmlns:a16="http://schemas.microsoft.com/office/drawing/2014/main" id="{237D8712-E08E-B9E3-F6FF-F235AC59D2B9}"/>
              </a:ext>
            </a:extLst>
          </p:cNvPr>
          <p:cNvSpPr>
            <a:spLocks noGrp="1"/>
          </p:cNvSpPr>
          <p:nvPr>
            <p:ph idx="1"/>
          </p:nvPr>
        </p:nvSpPr>
        <p:spPr/>
        <p:txBody>
          <a:bodyPr>
            <a:normAutofit fontScale="92500" lnSpcReduction="10000"/>
          </a:bodyPr>
          <a:lstStyle/>
          <a:p>
            <a:pPr marL="0" indent="0">
              <a:buNone/>
            </a:pPr>
            <a:r>
              <a:rPr lang="en-US" dirty="0"/>
              <a:t>If you ask subjects to place a bucket to catch the bob, then they do much better.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effectLst/>
              <a:latin typeface="Arial" panose="020B0604020202020204" pitchFamily="34" charset="0"/>
            </a:endParaRPr>
          </a:p>
          <a:p>
            <a:pPr marL="0" indent="0">
              <a:buNone/>
            </a:pPr>
            <a:endParaRPr lang="en-US" sz="2000" dirty="0">
              <a:latin typeface="Arial" panose="020B0604020202020204" pitchFamily="34" charset="0"/>
            </a:endParaRPr>
          </a:p>
          <a:p>
            <a:pPr marL="0" indent="0">
              <a:buNone/>
            </a:pPr>
            <a:endParaRPr lang="en-US" sz="2000" dirty="0">
              <a:effectLst/>
              <a:latin typeface="Arial" panose="020B0604020202020204" pitchFamily="34" charset="0"/>
            </a:endParaRPr>
          </a:p>
          <a:p>
            <a:pPr marL="0" indent="0">
              <a:buNone/>
            </a:pPr>
            <a:r>
              <a:rPr lang="en-US" sz="2000" dirty="0">
                <a:effectLst/>
                <a:latin typeface="Arial" panose="020B0604020202020204" pitchFamily="34" charset="0"/>
              </a:rPr>
              <a:t>Smith, K., Battaglia, P., &amp; </a:t>
            </a:r>
            <a:r>
              <a:rPr lang="en-US" sz="2000" dirty="0" err="1">
                <a:effectLst/>
                <a:latin typeface="Arial" panose="020B0604020202020204" pitchFamily="34" charset="0"/>
              </a:rPr>
              <a:t>Vul</a:t>
            </a:r>
            <a:r>
              <a:rPr lang="en-US" sz="2000" dirty="0">
                <a:effectLst/>
                <a:latin typeface="Arial" panose="020B0604020202020204" pitchFamily="34" charset="0"/>
              </a:rPr>
              <a:t>, E. (2018). Different physical intuitions exist between tasks, not domains.</a:t>
            </a:r>
            <a:endParaRPr lang="en-US" sz="20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763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61B2-A6FC-C11C-6131-7E8C9746567C}"/>
              </a:ext>
            </a:extLst>
          </p:cNvPr>
          <p:cNvSpPr>
            <a:spLocks noGrp="1"/>
          </p:cNvSpPr>
          <p:nvPr>
            <p:ph type="title"/>
          </p:nvPr>
        </p:nvSpPr>
        <p:spPr/>
        <p:txBody>
          <a:bodyPr/>
          <a:lstStyle/>
          <a:p>
            <a:pPr algn="ctr"/>
            <a:r>
              <a:rPr lang="en-US" dirty="0"/>
              <a:t>Erroneous prediction: Anecdote</a:t>
            </a:r>
          </a:p>
        </p:txBody>
      </p:sp>
      <p:sp>
        <p:nvSpPr>
          <p:cNvPr id="3" name="Content Placeholder 2">
            <a:extLst>
              <a:ext uri="{FF2B5EF4-FFF2-40B4-BE49-F238E27FC236}">
                <a16:creationId xmlns:a16="http://schemas.microsoft.com/office/drawing/2014/main" id="{828F8546-2A51-ACDE-84D4-06951431C285}"/>
              </a:ext>
            </a:extLst>
          </p:cNvPr>
          <p:cNvSpPr>
            <a:spLocks noGrp="1"/>
          </p:cNvSpPr>
          <p:nvPr>
            <p:ph idx="1"/>
          </p:nvPr>
        </p:nvSpPr>
        <p:spPr/>
        <p:txBody>
          <a:bodyPr/>
          <a:lstStyle/>
          <a:p>
            <a:pPr marL="0" indent="0">
              <a:buNone/>
            </a:pPr>
            <a:r>
              <a:rPr lang="en-US" sz="2800" dirty="0">
                <a:effectLst/>
                <a:latin typeface="Arial" panose="020B0604020202020204" pitchFamily="34" charset="0"/>
                <a:ea typeface="Calibri" panose="020F0502020204030204" pitchFamily="34" charset="0"/>
              </a:rPr>
              <a:t>I regularly scuba dive, and on one weekend trip two friends and I decided to do a night dive. We needed our weight belts, which were on a boat in the harbor, so I offered to fetch them. I swam the few meters to the boat in my dry suit, clipped my own weight belt around my waist, held one weight belt in each hand, slipped overboard, and headed back to the ladder. To my surprise, I immediately sank to the bottom of the harbor. </a:t>
            </a:r>
          </a:p>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 </a:t>
            </a:r>
            <a:r>
              <a:rPr lang="en-US" sz="2000" dirty="0">
                <a:latin typeface="Arial" panose="020B0604020202020204" pitchFamily="34" charset="0"/>
              </a:rPr>
              <a:t>Rebecca Lawson, </a:t>
            </a:r>
            <a:r>
              <a:rPr lang="en-US" sz="2000" dirty="0">
                <a:effectLst/>
                <a:latin typeface="Arial" panose="020B0604020202020204" pitchFamily="34" charset="0"/>
              </a:rPr>
              <a:t>Mirrors, mirrors on the wall. . . the ubiquitous multiple reflection error</a:t>
            </a:r>
            <a:endParaRPr lang="en-US" sz="2000" dirty="0"/>
          </a:p>
        </p:txBody>
      </p:sp>
    </p:spTree>
    <p:extLst>
      <p:ext uri="{BB962C8B-B14F-4D97-AF65-F5344CB8AC3E}">
        <p14:creationId xmlns:p14="http://schemas.microsoft.com/office/powerpoint/2010/main" val="346098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0A98-32FF-60F1-BC56-E1F807BD0BCB}"/>
              </a:ext>
            </a:extLst>
          </p:cNvPr>
          <p:cNvSpPr>
            <a:spLocks noGrp="1"/>
          </p:cNvSpPr>
          <p:nvPr>
            <p:ph type="title"/>
          </p:nvPr>
        </p:nvSpPr>
        <p:spPr>
          <a:xfrm>
            <a:off x="838200" y="365126"/>
            <a:ext cx="10515600" cy="483014"/>
          </a:xfrm>
        </p:spPr>
        <p:txBody>
          <a:bodyPr>
            <a:normAutofit fontScale="90000"/>
          </a:bodyPr>
          <a:lstStyle/>
          <a:p>
            <a:pPr algn="ctr"/>
            <a:r>
              <a:rPr lang="en-US" dirty="0"/>
              <a:t>Visualization</a:t>
            </a:r>
          </a:p>
        </p:txBody>
      </p:sp>
      <p:sp>
        <p:nvSpPr>
          <p:cNvPr id="4" name="Content Placeholder 3">
            <a:extLst>
              <a:ext uri="{FF2B5EF4-FFF2-40B4-BE49-F238E27FC236}">
                <a16:creationId xmlns:a16="http://schemas.microsoft.com/office/drawing/2014/main" id="{CEC285A7-CDE7-5B37-318D-3A5DDFFCF3F2}"/>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pPr marL="0" indent="0">
              <a:buNone/>
            </a:pPr>
            <a:endParaRPr lang="en-US" dirty="0"/>
          </a:p>
          <a:p>
            <a:endParaRPr lang="en-US" dirty="0"/>
          </a:p>
          <a:p>
            <a:endParaRPr lang="en-US" dirty="0"/>
          </a:p>
          <a:p>
            <a:pPr marL="0" indent="0">
              <a:buNone/>
            </a:pPr>
            <a:endParaRPr lang="en-US" sz="2000" dirty="0">
              <a:effectLst/>
              <a:latin typeface="Arial" panose="020B0604020202020204" pitchFamily="34" charset="0"/>
            </a:endParaRPr>
          </a:p>
          <a:p>
            <a:pPr marL="0" indent="0">
              <a:buNone/>
            </a:pPr>
            <a:endParaRPr lang="en-US" sz="2000" dirty="0">
              <a:latin typeface="Arial" panose="020B0604020202020204" pitchFamily="34" charset="0"/>
            </a:endParaRPr>
          </a:p>
          <a:p>
            <a:pPr marL="0" indent="0">
              <a:buNone/>
            </a:pPr>
            <a:r>
              <a:rPr lang="en-US" sz="2000" dirty="0">
                <a:effectLst/>
                <a:latin typeface="Arial" panose="020B0604020202020204" pitchFamily="34" charset="0"/>
              </a:rPr>
              <a:t>Hegarty, M. (2004). Mechanical reasoning by mental simulation.</a:t>
            </a:r>
            <a:endParaRPr lang="en-US" sz="2000" dirty="0"/>
          </a:p>
          <a:p>
            <a:pPr marL="0" indent="0">
              <a:buNone/>
            </a:pPr>
            <a:endParaRPr lang="en-US" dirty="0"/>
          </a:p>
        </p:txBody>
      </p:sp>
      <p:pic>
        <p:nvPicPr>
          <p:cNvPr id="11" name="Picture 10" descr="Diagram&#10;&#10;Description automatically generated">
            <a:extLst>
              <a:ext uri="{FF2B5EF4-FFF2-40B4-BE49-F238E27FC236}">
                <a16:creationId xmlns:a16="http://schemas.microsoft.com/office/drawing/2014/main" id="{4C7231BC-C682-07F8-10FD-3B5AAAE7F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78" y="967410"/>
            <a:ext cx="9959315" cy="4665408"/>
          </a:xfrm>
          <a:prstGeom prst="rect">
            <a:avLst/>
          </a:prstGeom>
        </p:spPr>
      </p:pic>
    </p:spTree>
    <p:extLst>
      <p:ext uri="{BB962C8B-B14F-4D97-AF65-F5344CB8AC3E}">
        <p14:creationId xmlns:p14="http://schemas.microsoft.com/office/powerpoint/2010/main" val="3902483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ABFE-7D40-CE6E-B964-77089CD9E7E4}"/>
              </a:ext>
            </a:extLst>
          </p:cNvPr>
          <p:cNvSpPr>
            <a:spLocks noGrp="1"/>
          </p:cNvSpPr>
          <p:nvPr>
            <p:ph type="title"/>
          </p:nvPr>
        </p:nvSpPr>
        <p:spPr/>
        <p:txBody>
          <a:bodyPr/>
          <a:lstStyle/>
          <a:p>
            <a:pPr algn="ctr"/>
            <a:r>
              <a:rPr lang="en-US" dirty="0"/>
              <a:t>Visualization vs. Qualitative Reasoning</a:t>
            </a:r>
          </a:p>
        </p:txBody>
      </p:sp>
      <p:sp>
        <p:nvSpPr>
          <p:cNvPr id="3" name="Content Placeholder 2">
            <a:extLst>
              <a:ext uri="{FF2B5EF4-FFF2-40B4-BE49-F238E27FC236}">
                <a16:creationId xmlns:a16="http://schemas.microsoft.com/office/drawing/2014/main" id="{CF76F2FF-AA19-E8B2-56DD-1FED79D90E19}"/>
              </a:ext>
            </a:extLst>
          </p:cNvPr>
          <p:cNvSpPr>
            <a:spLocks noGrp="1"/>
          </p:cNvSpPr>
          <p:nvPr>
            <p:ph idx="1"/>
          </p:nvPr>
        </p:nvSpPr>
        <p:spPr>
          <a:xfrm>
            <a:off x="838200" y="1428059"/>
            <a:ext cx="10515600" cy="4893227"/>
          </a:xfrm>
        </p:spPr>
        <p:txBody>
          <a:bodyPr/>
          <a:lstStyle/>
          <a:p>
            <a:pPr marL="0" indent="0">
              <a:buNone/>
            </a:pPr>
            <a:r>
              <a:rPr lang="en-US" dirty="0"/>
              <a:t>Subjects were shown a video of the ball moving (blue lines not there).</a:t>
            </a:r>
          </a:p>
          <a:p>
            <a:pPr marL="0" indent="0">
              <a:buNone/>
            </a:pPr>
            <a:r>
              <a:rPr lang="en-US" dirty="0"/>
              <a:t>Which would the ball reach first: The red area or the green area?</a:t>
            </a:r>
          </a:p>
          <a:p>
            <a:pPr marL="0" indent="0">
              <a:buNone/>
            </a:pPr>
            <a:r>
              <a:rPr lang="en-US" sz="2000" dirty="0">
                <a:effectLst/>
                <a:latin typeface="Arial" panose="020B0604020202020204" pitchFamily="34" charset="0"/>
              </a:rPr>
              <a:t>Smith, K. A., </a:t>
            </a:r>
            <a:r>
              <a:rPr lang="en-US" sz="2000" dirty="0" err="1">
                <a:effectLst/>
                <a:latin typeface="Arial" panose="020B0604020202020204" pitchFamily="34" charset="0"/>
              </a:rPr>
              <a:t>Dechter</a:t>
            </a:r>
            <a:r>
              <a:rPr lang="en-US" sz="2000" dirty="0">
                <a:effectLst/>
                <a:latin typeface="Arial" panose="020B0604020202020204" pitchFamily="34" charset="0"/>
              </a:rPr>
              <a:t>, E., Tenenbaum, J. B., &amp; </a:t>
            </a:r>
            <a:r>
              <a:rPr lang="en-US" sz="2000" dirty="0" err="1">
                <a:effectLst/>
                <a:latin typeface="Arial" panose="020B0604020202020204" pitchFamily="34" charset="0"/>
              </a:rPr>
              <a:t>Vul</a:t>
            </a:r>
            <a:r>
              <a:rPr lang="en-US" sz="2000" dirty="0">
                <a:effectLst/>
                <a:latin typeface="Arial" panose="020B0604020202020204" pitchFamily="34" charset="0"/>
              </a:rPr>
              <a:t>, E. (2013). Physical predictions over time.</a:t>
            </a:r>
            <a:endParaRPr lang="en-US" sz="2000" dirty="0"/>
          </a:p>
          <a:p>
            <a:pPr marL="0" indent="0">
              <a:buNone/>
            </a:pPr>
            <a:br>
              <a:rPr lang="en-US" sz="2000" dirty="0"/>
            </a:br>
            <a:endParaRPr lang="en-US" sz="2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84F6C856-8693-79D0-5820-706EF5554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660" y="3097696"/>
            <a:ext cx="7334679" cy="3576225"/>
          </a:xfrm>
          <a:prstGeom prst="rect">
            <a:avLst/>
          </a:prstGeom>
        </p:spPr>
      </p:pic>
    </p:spTree>
    <p:extLst>
      <p:ext uri="{BB962C8B-B14F-4D97-AF65-F5344CB8AC3E}">
        <p14:creationId xmlns:p14="http://schemas.microsoft.com/office/powerpoint/2010/main" val="2549978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F95C-EA8A-6BB3-0A10-D971EE8E92BE}"/>
              </a:ext>
            </a:extLst>
          </p:cNvPr>
          <p:cNvSpPr>
            <a:spLocks noGrp="1"/>
          </p:cNvSpPr>
          <p:nvPr>
            <p:ph type="title"/>
          </p:nvPr>
        </p:nvSpPr>
        <p:spPr/>
        <p:txBody>
          <a:bodyPr/>
          <a:lstStyle/>
          <a:p>
            <a:r>
              <a:rPr lang="en-US" dirty="0"/>
              <a:t>Approaches to commonsense physical reasoning in cognitive psychology and AI</a:t>
            </a:r>
          </a:p>
        </p:txBody>
      </p:sp>
      <p:sp>
        <p:nvSpPr>
          <p:cNvPr id="3" name="Content Placeholder 2">
            <a:extLst>
              <a:ext uri="{FF2B5EF4-FFF2-40B4-BE49-F238E27FC236}">
                <a16:creationId xmlns:a16="http://schemas.microsoft.com/office/drawing/2014/main" id="{38BC3B53-11EC-2007-DCB0-DD9B13BE68A8}"/>
              </a:ext>
            </a:extLst>
          </p:cNvPr>
          <p:cNvSpPr>
            <a:spLocks noGrp="1"/>
          </p:cNvSpPr>
          <p:nvPr>
            <p:ph idx="1"/>
          </p:nvPr>
        </p:nvSpPr>
        <p:spPr/>
        <p:txBody>
          <a:bodyPr/>
          <a:lstStyle/>
          <a:p>
            <a:pPr lvl="1"/>
            <a:r>
              <a:rPr lang="en-US" sz="3200" dirty="0"/>
              <a:t>Physics engine / simulation</a:t>
            </a:r>
          </a:p>
          <a:p>
            <a:pPr lvl="1"/>
            <a:r>
              <a:rPr lang="en-US" sz="3200" dirty="0"/>
              <a:t>Symbolic reasoning</a:t>
            </a:r>
          </a:p>
          <a:p>
            <a:pPr lvl="1"/>
            <a:r>
              <a:rPr lang="en-US" sz="3200" dirty="0"/>
              <a:t>Machine learning / pattern learning</a:t>
            </a:r>
          </a:p>
          <a:p>
            <a:pPr lvl="2">
              <a:buFont typeface="Courier New" panose="02070309020205020404" pitchFamily="49" charset="0"/>
              <a:buChar char="o"/>
            </a:pPr>
            <a:r>
              <a:rPr lang="en-US" sz="3200" dirty="0"/>
              <a:t>Reinforcement learning</a:t>
            </a:r>
          </a:p>
          <a:p>
            <a:pPr lvl="2">
              <a:buFont typeface="Courier New" panose="02070309020205020404" pitchFamily="49" charset="0"/>
              <a:buChar char="o"/>
            </a:pPr>
            <a:r>
              <a:rPr lang="en-US" sz="3200" dirty="0"/>
              <a:t>Deep learning</a:t>
            </a:r>
          </a:p>
          <a:p>
            <a:pPr lvl="2">
              <a:buFont typeface="Courier New" panose="02070309020205020404" pitchFamily="49" charset="0"/>
              <a:buChar char="o"/>
            </a:pPr>
            <a:r>
              <a:rPr lang="en-US" sz="3200" dirty="0"/>
              <a:t>Language models</a:t>
            </a:r>
          </a:p>
          <a:p>
            <a:endParaRPr lang="en-US" dirty="0"/>
          </a:p>
        </p:txBody>
      </p:sp>
    </p:spTree>
    <p:extLst>
      <p:ext uri="{BB962C8B-B14F-4D97-AF65-F5344CB8AC3E}">
        <p14:creationId xmlns:p14="http://schemas.microsoft.com/office/powerpoint/2010/main" val="18256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9FA4-05D7-1323-1070-338DFAAB9739}"/>
              </a:ext>
            </a:extLst>
          </p:cNvPr>
          <p:cNvSpPr>
            <a:spLocks noGrp="1"/>
          </p:cNvSpPr>
          <p:nvPr>
            <p:ph type="title"/>
          </p:nvPr>
        </p:nvSpPr>
        <p:spPr/>
        <p:txBody>
          <a:bodyPr>
            <a:normAutofit fontScale="90000"/>
          </a:bodyPr>
          <a:lstStyle/>
          <a:p>
            <a:pPr algn="ctr"/>
            <a:r>
              <a:rPr lang="en-US" dirty="0"/>
              <a:t>Simulation / physics engine</a:t>
            </a:r>
            <a:br>
              <a:rPr lang="en-US" dirty="0"/>
            </a:br>
            <a:r>
              <a:rPr lang="en-US" dirty="0"/>
              <a:t>“Video game physics engine in the head”</a:t>
            </a:r>
            <a:br>
              <a:rPr lang="en-US" dirty="0"/>
            </a:br>
            <a:endParaRPr lang="en-US" dirty="0"/>
          </a:p>
        </p:txBody>
      </p:sp>
      <p:sp>
        <p:nvSpPr>
          <p:cNvPr id="3" name="Content Placeholder 2">
            <a:extLst>
              <a:ext uri="{FF2B5EF4-FFF2-40B4-BE49-F238E27FC236}">
                <a16:creationId xmlns:a16="http://schemas.microsoft.com/office/drawing/2014/main" id="{F9FB4298-E181-42BA-948F-F6CAD1680FED}"/>
              </a:ext>
            </a:extLst>
          </p:cNvPr>
          <p:cNvSpPr>
            <a:spLocks noGrp="1"/>
          </p:cNvSpPr>
          <p:nvPr>
            <p:ph idx="1"/>
          </p:nvPr>
        </p:nvSpPr>
        <p:spPr/>
        <p:txBody>
          <a:bodyPr/>
          <a:lstStyle/>
          <a:p>
            <a:pPr marL="0" indent="0">
              <a:buNone/>
            </a:pPr>
            <a:r>
              <a:rPr lang="en-US" dirty="0"/>
              <a:t>Basic idea:</a:t>
            </a:r>
          </a:p>
          <a:p>
            <a:r>
              <a:rPr lang="en-US" dirty="0"/>
              <a:t>You know the state of the world at some starting time.</a:t>
            </a:r>
          </a:p>
          <a:p>
            <a:r>
              <a:rPr lang="en-US" dirty="0"/>
              <a:t>Use the laws of physics to predict how the world will change over a tiny time period (fraction of a second). Compute the next state.</a:t>
            </a:r>
          </a:p>
          <a:p>
            <a:r>
              <a:rPr lang="en-US" dirty="0"/>
              <a:t>Iterate.</a:t>
            </a:r>
          </a:p>
          <a:p>
            <a:pPr marL="0" indent="0">
              <a:buNone/>
            </a:pPr>
            <a:r>
              <a:rPr lang="en-US" dirty="0"/>
              <a:t>You generate a “mental movie” of what is going to occur.</a:t>
            </a:r>
          </a:p>
          <a:p>
            <a:pPr marL="0" indent="0">
              <a:buNone/>
            </a:pPr>
            <a:endParaRPr lang="en-US" dirty="0"/>
          </a:p>
        </p:txBody>
      </p:sp>
    </p:spTree>
    <p:extLst>
      <p:ext uri="{BB962C8B-B14F-4D97-AF65-F5344CB8AC3E}">
        <p14:creationId xmlns:p14="http://schemas.microsoft.com/office/powerpoint/2010/main" val="231958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2F60-EF1D-6694-3F2B-63CC49107E9B}"/>
              </a:ext>
            </a:extLst>
          </p:cNvPr>
          <p:cNvSpPr>
            <a:spLocks noGrp="1"/>
          </p:cNvSpPr>
          <p:nvPr>
            <p:ph type="title"/>
          </p:nvPr>
        </p:nvSpPr>
        <p:spPr/>
        <p:txBody>
          <a:bodyPr/>
          <a:lstStyle/>
          <a:p>
            <a:pPr algn="ctr"/>
            <a:r>
              <a:rPr lang="en-US" dirty="0"/>
              <a:t>Probabilistic version (Monte Carlo)</a:t>
            </a:r>
          </a:p>
        </p:txBody>
      </p:sp>
      <p:sp>
        <p:nvSpPr>
          <p:cNvPr id="3" name="Content Placeholder 2">
            <a:extLst>
              <a:ext uri="{FF2B5EF4-FFF2-40B4-BE49-F238E27FC236}">
                <a16:creationId xmlns:a16="http://schemas.microsoft.com/office/drawing/2014/main" id="{3E93F5E0-CEC7-4300-89C8-0B16672DCD00}"/>
              </a:ext>
            </a:extLst>
          </p:cNvPr>
          <p:cNvSpPr>
            <a:spLocks noGrp="1"/>
          </p:cNvSpPr>
          <p:nvPr>
            <p:ph idx="1"/>
          </p:nvPr>
        </p:nvSpPr>
        <p:spPr/>
        <p:txBody>
          <a:bodyPr/>
          <a:lstStyle/>
          <a:p>
            <a:pPr marL="0" indent="0">
              <a:buNone/>
            </a:pPr>
            <a:r>
              <a:rPr lang="en-US" dirty="0"/>
              <a:t>Either the starting state, or the laws of physics, or both are probabilistic.</a:t>
            </a:r>
          </a:p>
          <a:p>
            <a:pPr marL="0" indent="0">
              <a:buNone/>
            </a:pPr>
            <a:endParaRPr lang="en-US" dirty="0"/>
          </a:p>
          <a:p>
            <a:pPr marL="0" indent="0">
              <a:buNone/>
            </a:pPr>
            <a:r>
              <a:rPr lang="en-US" dirty="0"/>
              <a:t>You run multiple simulations, making random choices.</a:t>
            </a:r>
          </a:p>
          <a:p>
            <a:pPr marL="0" indent="0">
              <a:buNone/>
            </a:pPr>
            <a:endParaRPr lang="en-US" dirty="0"/>
          </a:p>
          <a:p>
            <a:pPr marL="0" indent="0">
              <a:buNone/>
            </a:pPr>
            <a:r>
              <a:rPr lang="en-US" dirty="0"/>
              <a:t>Do statistics over the outcomes</a:t>
            </a:r>
          </a:p>
          <a:p>
            <a:pPr marL="0" indent="0">
              <a:buNone/>
            </a:pPr>
            <a:endParaRPr lang="en-US" dirty="0"/>
          </a:p>
          <a:p>
            <a:pPr marL="0" indent="0">
              <a:buNone/>
            </a:pPr>
            <a:r>
              <a:rPr lang="en-US" dirty="0"/>
              <a:t>Extensively used in computer software. Proposed in cognitive theories.</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63882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A74E-A65C-01D4-FF60-AC646D45FEC7}"/>
              </a:ext>
            </a:extLst>
          </p:cNvPr>
          <p:cNvSpPr>
            <a:spLocks noGrp="1"/>
          </p:cNvSpPr>
          <p:nvPr>
            <p:ph type="title"/>
          </p:nvPr>
        </p:nvSpPr>
        <p:spPr>
          <a:xfrm>
            <a:off x="838200" y="365125"/>
            <a:ext cx="10515600" cy="575779"/>
          </a:xfrm>
        </p:spPr>
        <p:txBody>
          <a:bodyPr>
            <a:normAutofit fontScale="90000"/>
          </a:bodyPr>
          <a:lstStyle/>
          <a:p>
            <a:pPr algn="ctr"/>
            <a:r>
              <a:rPr lang="en-US" dirty="0"/>
              <a:t>Outline of talk</a:t>
            </a:r>
          </a:p>
        </p:txBody>
      </p:sp>
      <p:sp>
        <p:nvSpPr>
          <p:cNvPr id="3" name="Content Placeholder 2">
            <a:extLst>
              <a:ext uri="{FF2B5EF4-FFF2-40B4-BE49-F238E27FC236}">
                <a16:creationId xmlns:a16="http://schemas.microsoft.com/office/drawing/2014/main" id="{F32AFE57-870C-BA27-18C1-CFDBDB04CD66}"/>
              </a:ext>
            </a:extLst>
          </p:cNvPr>
          <p:cNvSpPr>
            <a:spLocks noGrp="1"/>
          </p:cNvSpPr>
          <p:nvPr>
            <p:ph idx="1"/>
          </p:nvPr>
        </p:nvSpPr>
        <p:spPr>
          <a:xfrm>
            <a:off x="838200" y="1033670"/>
            <a:ext cx="10515600" cy="5143293"/>
          </a:xfrm>
        </p:spPr>
        <p:txBody>
          <a:bodyPr>
            <a:normAutofit/>
          </a:bodyPr>
          <a:lstStyle/>
          <a:p>
            <a:r>
              <a:rPr lang="en-US" sz="3200" dirty="0"/>
              <a:t>What do I mean by “commonsense” physical reasoning?</a:t>
            </a:r>
          </a:p>
          <a:p>
            <a:r>
              <a:rPr lang="en-US" sz="3200" dirty="0"/>
              <a:t>Why is it important?</a:t>
            </a:r>
          </a:p>
          <a:p>
            <a:r>
              <a:rPr lang="en-US" sz="3200" dirty="0"/>
              <a:t>Characteristics of commonsense physical reasoning</a:t>
            </a:r>
          </a:p>
          <a:p>
            <a:r>
              <a:rPr lang="en-US" sz="3200" dirty="0"/>
              <a:t>A few notable experimental results in people</a:t>
            </a:r>
          </a:p>
          <a:p>
            <a:r>
              <a:rPr lang="en-US" sz="3200" dirty="0"/>
              <a:t>Approaches</a:t>
            </a:r>
          </a:p>
          <a:p>
            <a:r>
              <a:rPr lang="en-US" sz="3200" dirty="0"/>
              <a:t>Challenges and directions</a:t>
            </a:r>
          </a:p>
          <a:p>
            <a:pPr marL="914400" lvl="1" indent="-457200">
              <a:buFont typeface="+mj-lt"/>
              <a:buAutoNum type="arabicPeriod"/>
            </a:pPr>
            <a:endParaRPr lang="en-US" dirty="0"/>
          </a:p>
        </p:txBody>
      </p:sp>
    </p:spTree>
    <p:extLst>
      <p:ext uri="{BB962C8B-B14F-4D97-AF65-F5344CB8AC3E}">
        <p14:creationId xmlns:p14="http://schemas.microsoft.com/office/powerpoint/2010/main" val="3216207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D700-C45C-188A-1D4A-EF43268DB862}"/>
              </a:ext>
            </a:extLst>
          </p:cNvPr>
          <p:cNvSpPr>
            <a:spLocks noGrp="1"/>
          </p:cNvSpPr>
          <p:nvPr>
            <p:ph type="title"/>
          </p:nvPr>
        </p:nvSpPr>
        <p:spPr/>
        <p:txBody>
          <a:bodyPr/>
          <a:lstStyle/>
          <a:p>
            <a:pPr algn="ctr"/>
            <a:r>
              <a:rPr lang="en-US" dirty="0"/>
              <a:t>Two versions of cognitive theory</a:t>
            </a:r>
          </a:p>
        </p:txBody>
      </p:sp>
      <p:sp>
        <p:nvSpPr>
          <p:cNvPr id="3" name="Content Placeholder 2">
            <a:extLst>
              <a:ext uri="{FF2B5EF4-FFF2-40B4-BE49-F238E27FC236}">
                <a16:creationId xmlns:a16="http://schemas.microsoft.com/office/drawing/2014/main" id="{1AFD149F-5A02-E72C-BCE4-7276CE94565C}"/>
              </a:ext>
            </a:extLst>
          </p:cNvPr>
          <p:cNvSpPr>
            <a:spLocks noGrp="1"/>
          </p:cNvSpPr>
          <p:nvPr>
            <p:ph idx="1"/>
          </p:nvPr>
        </p:nvSpPr>
        <p:spPr/>
        <p:txBody>
          <a:bodyPr/>
          <a:lstStyle/>
          <a:p>
            <a:pPr marL="0" indent="0">
              <a:buNone/>
            </a:pPr>
            <a:r>
              <a:rPr lang="en-US" dirty="0"/>
              <a:t>Construct an actual “mental movie” that you can view in mind’s eye.</a:t>
            </a:r>
          </a:p>
          <a:p>
            <a:pPr marL="0" indent="0">
              <a:buNone/>
            </a:pPr>
            <a:endParaRPr lang="en-US" dirty="0"/>
          </a:p>
          <a:p>
            <a:pPr marL="0" indent="0" algn="ctr">
              <a:buNone/>
            </a:pPr>
            <a:r>
              <a:rPr lang="en-US" dirty="0"/>
              <a:t>Vs.</a:t>
            </a:r>
          </a:p>
          <a:p>
            <a:pPr marL="0" indent="0" algn="ctr">
              <a:buNone/>
            </a:pPr>
            <a:endParaRPr lang="en-US" dirty="0"/>
          </a:p>
          <a:p>
            <a:pPr marL="0" indent="0">
              <a:buNone/>
            </a:pPr>
            <a:r>
              <a:rPr lang="en-US" dirty="0"/>
              <a:t>The simulation is not accessible to introspection. Its outcome is used subconsciously in carrying out tasks.</a:t>
            </a:r>
          </a:p>
        </p:txBody>
      </p:sp>
    </p:spTree>
    <p:extLst>
      <p:ext uri="{BB962C8B-B14F-4D97-AF65-F5344CB8AC3E}">
        <p14:creationId xmlns:p14="http://schemas.microsoft.com/office/powerpoint/2010/main" val="306157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04D2-EC9A-A05D-3020-7521D50CAB83}"/>
              </a:ext>
            </a:extLst>
          </p:cNvPr>
          <p:cNvSpPr>
            <a:spLocks noGrp="1"/>
          </p:cNvSpPr>
          <p:nvPr>
            <p:ph type="title"/>
          </p:nvPr>
        </p:nvSpPr>
        <p:spPr/>
        <p:txBody>
          <a:bodyPr/>
          <a:lstStyle/>
          <a:p>
            <a:pPr algn="ctr"/>
            <a:r>
              <a:rPr lang="en-US" dirty="0"/>
              <a:t>Strengths of the simulation theory</a:t>
            </a:r>
          </a:p>
        </p:txBody>
      </p:sp>
      <p:sp>
        <p:nvSpPr>
          <p:cNvPr id="3" name="Content Placeholder 2">
            <a:extLst>
              <a:ext uri="{FF2B5EF4-FFF2-40B4-BE49-F238E27FC236}">
                <a16:creationId xmlns:a16="http://schemas.microsoft.com/office/drawing/2014/main" id="{489E8D89-AD5B-C00C-9574-C89C8909561C}"/>
              </a:ext>
            </a:extLst>
          </p:cNvPr>
          <p:cNvSpPr>
            <a:spLocks noGrp="1"/>
          </p:cNvSpPr>
          <p:nvPr>
            <p:ph idx="1"/>
          </p:nvPr>
        </p:nvSpPr>
        <p:spPr/>
        <p:txBody>
          <a:bodyPr/>
          <a:lstStyle/>
          <a:p>
            <a:r>
              <a:rPr lang="en-US" dirty="0"/>
              <a:t>Very general approach in principle for prediction</a:t>
            </a:r>
          </a:p>
          <a:p>
            <a:r>
              <a:rPr lang="en-US" dirty="0"/>
              <a:t>Huge mathematical (back to 1700s) and computer (back to 1940s) theory. Exceptionally well understood.</a:t>
            </a:r>
          </a:p>
          <a:p>
            <a:r>
              <a:rPr lang="en-US" dirty="0"/>
              <a:t>Lots of powerful software, both for scientific computing and for video games</a:t>
            </a:r>
          </a:p>
          <a:p>
            <a:r>
              <a:rPr lang="en-US" dirty="0"/>
              <a:t>Some experimental evidence of various kinds and degrees of cogency.</a:t>
            </a:r>
          </a:p>
        </p:txBody>
      </p:sp>
    </p:spTree>
    <p:extLst>
      <p:ext uri="{BB962C8B-B14F-4D97-AF65-F5344CB8AC3E}">
        <p14:creationId xmlns:p14="http://schemas.microsoft.com/office/powerpoint/2010/main" val="4223498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A497-6F4C-9042-ED90-85DA24488A45}"/>
              </a:ext>
            </a:extLst>
          </p:cNvPr>
          <p:cNvSpPr>
            <a:spLocks noGrp="1"/>
          </p:cNvSpPr>
          <p:nvPr>
            <p:ph type="title"/>
          </p:nvPr>
        </p:nvSpPr>
        <p:spPr/>
        <p:txBody>
          <a:bodyPr/>
          <a:lstStyle/>
          <a:p>
            <a:pPr algn="ctr"/>
            <a:r>
              <a:rPr lang="en-US" dirty="0"/>
              <a:t>Weaknesses of simulation theory</a:t>
            </a:r>
          </a:p>
        </p:txBody>
      </p:sp>
      <p:sp>
        <p:nvSpPr>
          <p:cNvPr id="3" name="Content Placeholder 2">
            <a:extLst>
              <a:ext uri="{FF2B5EF4-FFF2-40B4-BE49-F238E27FC236}">
                <a16:creationId xmlns:a16="http://schemas.microsoft.com/office/drawing/2014/main" id="{3E59967D-6453-29A8-5572-0548C0D97058}"/>
              </a:ext>
            </a:extLst>
          </p:cNvPr>
          <p:cNvSpPr>
            <a:spLocks noGrp="1"/>
          </p:cNvSpPr>
          <p:nvPr>
            <p:ph idx="1"/>
          </p:nvPr>
        </p:nvSpPr>
        <p:spPr/>
        <p:txBody>
          <a:bodyPr/>
          <a:lstStyle/>
          <a:p>
            <a:r>
              <a:rPr lang="en-US" dirty="0"/>
              <a:t>Requires complete specification of starting state (or well-defined probabilistic distribution).</a:t>
            </a:r>
          </a:p>
          <a:p>
            <a:r>
              <a:rPr lang="en-US" dirty="0"/>
              <a:t>Requires physical theory stated as a differential or difference equation. </a:t>
            </a:r>
          </a:p>
          <a:p>
            <a:r>
              <a:rPr lang="en-US" dirty="0"/>
              <a:t>Fundamentally for prediction, only indirectly for other tasks.</a:t>
            </a:r>
          </a:p>
          <a:p>
            <a:endParaRPr lang="en-US" dirty="0"/>
          </a:p>
        </p:txBody>
      </p:sp>
    </p:spTree>
    <p:extLst>
      <p:ext uri="{BB962C8B-B14F-4D97-AF65-F5344CB8AC3E}">
        <p14:creationId xmlns:p14="http://schemas.microsoft.com/office/powerpoint/2010/main" val="3124760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C67E-9F00-1384-724A-EAFCABEFCECE}"/>
              </a:ext>
            </a:extLst>
          </p:cNvPr>
          <p:cNvSpPr>
            <a:spLocks noGrp="1"/>
          </p:cNvSpPr>
          <p:nvPr>
            <p:ph type="title"/>
          </p:nvPr>
        </p:nvSpPr>
        <p:spPr/>
        <p:txBody>
          <a:bodyPr/>
          <a:lstStyle/>
          <a:p>
            <a:pPr algn="ctr"/>
            <a:r>
              <a:rPr lang="en-US" dirty="0"/>
              <a:t>Weaknesses of simulation theory (</a:t>
            </a:r>
            <a:r>
              <a:rPr lang="en-US" dirty="0" err="1"/>
              <a:t>cntd</a:t>
            </a:r>
            <a:r>
              <a:rPr lang="en-US" dirty="0"/>
              <a:t>).</a:t>
            </a:r>
          </a:p>
        </p:txBody>
      </p:sp>
      <p:sp>
        <p:nvSpPr>
          <p:cNvPr id="3" name="Content Placeholder 2">
            <a:extLst>
              <a:ext uri="{FF2B5EF4-FFF2-40B4-BE49-F238E27FC236}">
                <a16:creationId xmlns:a16="http://schemas.microsoft.com/office/drawing/2014/main" id="{770BFA1A-2E84-F763-9C70-F5BF30A30CD9}"/>
              </a:ext>
            </a:extLst>
          </p:cNvPr>
          <p:cNvSpPr>
            <a:spLocks noGrp="1"/>
          </p:cNvSpPr>
          <p:nvPr>
            <p:ph idx="1"/>
          </p:nvPr>
        </p:nvSpPr>
        <p:spPr/>
        <p:txBody>
          <a:bodyPr>
            <a:normAutofit lnSpcReduction="10000"/>
          </a:bodyPr>
          <a:lstStyle/>
          <a:p>
            <a:pPr marL="0" indent="0">
              <a:buNone/>
            </a:pPr>
            <a:r>
              <a:rPr lang="en-US" dirty="0"/>
              <a:t>Physics engines are hard to construct:</a:t>
            </a:r>
          </a:p>
          <a:p>
            <a:pPr lvl="1"/>
            <a:r>
              <a:rPr lang="en-US" sz="2800" dirty="0"/>
              <a:t>Video games rarely have a physics for doors. </a:t>
            </a:r>
          </a:p>
          <a:p>
            <a:pPr lvl="1"/>
            <a:r>
              <a:rPr lang="en-US" sz="2800" dirty="0"/>
              <a:t>In scientific computing, constructing a model requires immense expertise and labor.</a:t>
            </a:r>
          </a:p>
          <a:p>
            <a:pPr lvl="1"/>
            <a:r>
              <a:rPr lang="en-US" sz="2800" dirty="0"/>
              <a:t>Building a useful simulator for a robot/human being is exceptionally hard: “The reality gap”.</a:t>
            </a:r>
          </a:p>
          <a:p>
            <a:pPr marL="0" indent="0">
              <a:buNone/>
            </a:pPr>
            <a:r>
              <a:rPr lang="en-US" dirty="0"/>
              <a:t>In scientific computing, expertise is also needed to</a:t>
            </a:r>
          </a:p>
          <a:p>
            <a:pPr lvl="1"/>
            <a:r>
              <a:rPr lang="en-US" sz="2800" dirty="0"/>
              <a:t>Choose the appropriate model</a:t>
            </a:r>
          </a:p>
          <a:p>
            <a:pPr lvl="1"/>
            <a:r>
              <a:rPr lang="en-US" sz="2800" dirty="0"/>
              <a:t>Formulate the problem</a:t>
            </a:r>
          </a:p>
          <a:p>
            <a:pPr lvl="1"/>
            <a:r>
              <a:rPr lang="en-US" sz="2800" dirty="0"/>
              <a:t>Interpret the output.</a:t>
            </a:r>
            <a:br>
              <a:rPr lang="en-US" dirty="0"/>
            </a:br>
            <a:endParaRPr lang="en-US" dirty="0"/>
          </a:p>
        </p:txBody>
      </p:sp>
    </p:spTree>
    <p:extLst>
      <p:ext uri="{BB962C8B-B14F-4D97-AF65-F5344CB8AC3E}">
        <p14:creationId xmlns:p14="http://schemas.microsoft.com/office/powerpoint/2010/main" val="3636372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54A9-117B-B7ED-F6C1-1C46F80E0C88}"/>
              </a:ext>
            </a:extLst>
          </p:cNvPr>
          <p:cNvSpPr>
            <a:spLocks noGrp="1"/>
          </p:cNvSpPr>
          <p:nvPr>
            <p:ph type="title"/>
          </p:nvPr>
        </p:nvSpPr>
        <p:spPr/>
        <p:txBody>
          <a:bodyPr/>
          <a:lstStyle/>
          <a:p>
            <a:r>
              <a:rPr lang="en-US" dirty="0"/>
              <a:t>Weaknesses of simulation theory (</a:t>
            </a:r>
            <a:r>
              <a:rPr lang="en-US" dirty="0" err="1"/>
              <a:t>cntd</a:t>
            </a:r>
            <a:r>
              <a:rPr lang="en-US" dirty="0"/>
              <a:t>).</a:t>
            </a:r>
          </a:p>
        </p:txBody>
      </p:sp>
      <p:sp>
        <p:nvSpPr>
          <p:cNvPr id="3" name="Content Placeholder 2">
            <a:extLst>
              <a:ext uri="{FF2B5EF4-FFF2-40B4-BE49-F238E27FC236}">
                <a16:creationId xmlns:a16="http://schemas.microsoft.com/office/drawing/2014/main" id="{C20F8687-7436-BCF6-C34C-026785729C7E}"/>
              </a:ext>
            </a:extLst>
          </p:cNvPr>
          <p:cNvSpPr>
            <a:spLocks noGrp="1"/>
          </p:cNvSpPr>
          <p:nvPr>
            <p:ph idx="1"/>
          </p:nvPr>
        </p:nvSpPr>
        <p:spPr/>
        <p:txBody>
          <a:bodyPr/>
          <a:lstStyle/>
          <a:p>
            <a:pPr marL="0" indent="0">
              <a:buNone/>
            </a:pPr>
            <a:r>
              <a:rPr lang="en-US" dirty="0"/>
              <a:t>Unnecessary precision</a:t>
            </a:r>
            <a:br>
              <a:rPr lang="en-US" dirty="0"/>
            </a:br>
            <a:r>
              <a:rPr lang="en-US" dirty="0"/>
              <a:t>demanded in input</a:t>
            </a:r>
            <a:br>
              <a:rPr lang="en-US" dirty="0"/>
            </a:br>
            <a:r>
              <a:rPr lang="en-US" dirty="0"/>
              <a:t>and produced in output.</a:t>
            </a:r>
          </a:p>
          <a:p>
            <a:pPr marL="0" indent="0">
              <a:buNone/>
            </a:pPr>
            <a:endParaRPr lang="en-US" dirty="0"/>
          </a:p>
          <a:p>
            <a:pPr marL="0" indent="0">
              <a:buNone/>
            </a:pPr>
            <a:r>
              <a:rPr lang="en-US" dirty="0"/>
              <a:t>The cyclist is carrying a </a:t>
            </a:r>
            <a:br>
              <a:rPr lang="en-US" dirty="0"/>
            </a:br>
            <a:r>
              <a:rPr lang="en-US" dirty="0"/>
              <a:t>half-filled, closed water bottle</a:t>
            </a:r>
            <a:br>
              <a:rPr lang="en-US" dirty="0"/>
            </a:br>
            <a:r>
              <a:rPr lang="en-US" dirty="0"/>
              <a:t>on a bumpy road.</a:t>
            </a:r>
            <a:br>
              <a:rPr lang="en-US" dirty="0"/>
            </a:br>
            <a:br>
              <a:rPr lang="en-US" dirty="0"/>
            </a:br>
            <a:r>
              <a:rPr lang="en-US" dirty="0"/>
              <a:t>Predict: The water stays in</a:t>
            </a:r>
            <a:br>
              <a:rPr lang="en-US" dirty="0"/>
            </a:br>
            <a:r>
              <a:rPr lang="en-US" dirty="0"/>
              <a:t>the bottle.</a:t>
            </a:r>
          </a:p>
        </p:txBody>
      </p:sp>
      <p:pic>
        <p:nvPicPr>
          <p:cNvPr id="5" name="Picture 4" descr="A person riding a bicycle on a dirt road&#10;&#10;Description automatically generated with medium confidence">
            <a:extLst>
              <a:ext uri="{FF2B5EF4-FFF2-40B4-BE49-F238E27FC236}">
                <a16:creationId xmlns:a16="http://schemas.microsoft.com/office/drawing/2014/main" id="{E18023F1-AE6B-EE5C-7F57-C9A3D619E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896" y="1586086"/>
            <a:ext cx="5112026" cy="5112026"/>
          </a:xfrm>
          <a:prstGeom prst="rect">
            <a:avLst/>
          </a:prstGeom>
        </p:spPr>
      </p:pic>
    </p:spTree>
    <p:extLst>
      <p:ext uri="{BB962C8B-B14F-4D97-AF65-F5344CB8AC3E}">
        <p14:creationId xmlns:p14="http://schemas.microsoft.com/office/powerpoint/2010/main" val="167254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B196-E78D-F18A-8DC2-5EC1148144F0}"/>
              </a:ext>
            </a:extLst>
          </p:cNvPr>
          <p:cNvSpPr>
            <a:spLocks noGrp="1"/>
          </p:cNvSpPr>
          <p:nvPr>
            <p:ph type="title"/>
          </p:nvPr>
        </p:nvSpPr>
        <p:spPr/>
        <p:txBody>
          <a:bodyPr/>
          <a:lstStyle/>
          <a:p>
            <a:pPr algn="ctr"/>
            <a:r>
              <a:rPr lang="en-US" dirty="0"/>
              <a:t>Symbolic reasoning:</a:t>
            </a:r>
            <a:br>
              <a:rPr lang="en-US" dirty="0"/>
            </a:br>
            <a:r>
              <a:rPr lang="en-US" dirty="0"/>
              <a:t>Qualitative reasoning</a:t>
            </a:r>
          </a:p>
        </p:txBody>
      </p:sp>
      <p:sp>
        <p:nvSpPr>
          <p:cNvPr id="3" name="Content Placeholder 2">
            <a:extLst>
              <a:ext uri="{FF2B5EF4-FFF2-40B4-BE49-F238E27FC236}">
                <a16:creationId xmlns:a16="http://schemas.microsoft.com/office/drawing/2014/main" id="{6DB29D07-13BB-27D6-214B-0769C8E6D480}"/>
              </a:ext>
            </a:extLst>
          </p:cNvPr>
          <p:cNvSpPr>
            <a:spLocks noGrp="1"/>
          </p:cNvSpPr>
          <p:nvPr>
            <p:ph idx="1"/>
          </p:nvPr>
        </p:nvSpPr>
        <p:spPr/>
        <p:txBody>
          <a:bodyPr/>
          <a:lstStyle/>
          <a:p>
            <a:pPr marL="0" indent="0">
              <a:buNone/>
            </a:pPr>
            <a:r>
              <a:rPr lang="en-US" dirty="0"/>
              <a:t>Characterize the state of a system in terms of one-dimensional parameters.</a:t>
            </a:r>
          </a:p>
          <a:p>
            <a:pPr marL="0" indent="0">
              <a:buNone/>
            </a:pPr>
            <a:r>
              <a:rPr lang="en-US" dirty="0"/>
              <a:t>Characterize dynamics in terms of sign relations: “If X goes up, then Y goes down.”</a:t>
            </a:r>
          </a:p>
          <a:p>
            <a:pPr marL="0" indent="0">
              <a:buNone/>
            </a:pPr>
            <a:r>
              <a:rPr lang="en-US" dirty="0"/>
              <a:t>Often works well for systems with few degrees of freedom. E.g. swinging pendulum.</a:t>
            </a:r>
          </a:p>
          <a:p>
            <a:pPr marL="0" indent="0">
              <a:buNone/>
            </a:pPr>
            <a:r>
              <a:rPr lang="en-US" dirty="0"/>
              <a:t>Some successful practical applications.</a:t>
            </a:r>
          </a:p>
          <a:p>
            <a:pPr marL="0" indent="0">
              <a:buNone/>
            </a:pPr>
            <a:r>
              <a:rPr lang="en-US" dirty="0"/>
              <a:t>Doesn’t work well for geometry</a:t>
            </a:r>
          </a:p>
        </p:txBody>
      </p:sp>
    </p:spTree>
    <p:extLst>
      <p:ext uri="{BB962C8B-B14F-4D97-AF65-F5344CB8AC3E}">
        <p14:creationId xmlns:p14="http://schemas.microsoft.com/office/powerpoint/2010/main" val="102054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D9FE4-309A-492D-A196-AE708AE020ED}"/>
              </a:ext>
            </a:extLst>
          </p:cNvPr>
          <p:cNvSpPr>
            <a:spLocks noGrp="1"/>
          </p:cNvSpPr>
          <p:nvPr>
            <p:ph type="title"/>
          </p:nvPr>
        </p:nvSpPr>
        <p:spPr/>
        <p:txBody>
          <a:bodyPr>
            <a:normAutofit/>
          </a:bodyPr>
          <a:lstStyle/>
          <a:p>
            <a:r>
              <a:rPr lang="en-US" dirty="0"/>
              <a:t>Knowledge-based methods:</a:t>
            </a:r>
            <a:br>
              <a:rPr lang="en-US" dirty="0"/>
            </a:br>
            <a:r>
              <a:rPr lang="en-US" dirty="0"/>
              <a:t>Logical analysis</a:t>
            </a:r>
          </a:p>
        </p:txBody>
      </p:sp>
      <p:sp>
        <p:nvSpPr>
          <p:cNvPr id="3" name="Content Placeholder 2">
            <a:extLst>
              <a:ext uri="{FF2B5EF4-FFF2-40B4-BE49-F238E27FC236}">
                <a16:creationId xmlns:a16="http://schemas.microsoft.com/office/drawing/2014/main" id="{E8704314-4CB8-41DF-9DD1-665AE6C723B6}"/>
              </a:ext>
            </a:extLst>
          </p:cNvPr>
          <p:cNvSpPr>
            <a:spLocks noGrp="1"/>
          </p:cNvSpPr>
          <p:nvPr>
            <p:ph idx="1"/>
          </p:nvPr>
        </p:nvSpPr>
        <p:spPr/>
        <p:txBody>
          <a:bodyPr/>
          <a:lstStyle/>
          <a:p>
            <a:pPr marL="0" indent="0">
              <a:buNone/>
            </a:pPr>
            <a:r>
              <a:rPr lang="en-US" dirty="0"/>
              <a:t>∀ </a:t>
            </a:r>
            <a:r>
              <a:rPr lang="en-US" baseline="-25000" dirty="0"/>
              <a:t>t:</a:t>
            </a:r>
            <a:r>
              <a:rPr lang="en-US" i="1" baseline="-25000" dirty="0"/>
              <a:t>Time</a:t>
            </a:r>
            <a:r>
              <a:rPr lang="en-US" baseline="-25000" dirty="0"/>
              <a:t>; o:</a:t>
            </a:r>
            <a:r>
              <a:rPr lang="en-US" i="1" baseline="-25000" dirty="0"/>
              <a:t>Object</a:t>
            </a:r>
            <a:r>
              <a:rPr lang="en-US" i="1" dirty="0"/>
              <a:t> </a:t>
            </a:r>
            <a:r>
              <a:rPr lang="en-US" dirty="0" err="1"/>
              <a:t>FeasiblePlace</a:t>
            </a:r>
            <a:r>
              <a:rPr lang="en-US" dirty="0"/>
              <a:t>(</a:t>
            </a:r>
            <a:r>
              <a:rPr lang="en-US" dirty="0" err="1"/>
              <a:t>o,Place</a:t>
            </a:r>
            <a:r>
              <a:rPr lang="en-US" dirty="0"/>
              <a:t>(</a:t>
            </a:r>
            <a:r>
              <a:rPr lang="en-US" dirty="0" err="1"/>
              <a:t>t,o</a:t>
            </a:r>
            <a:r>
              <a:rPr lang="en-US" dirty="0"/>
              <a:t>)).</a:t>
            </a:r>
          </a:p>
          <a:p>
            <a:pPr marL="0" indent="0">
              <a:buNone/>
            </a:pPr>
            <a:r>
              <a:rPr lang="en-US" dirty="0"/>
              <a:t>   Every object always occupies a feasible place. </a:t>
            </a:r>
          </a:p>
          <a:p>
            <a:pPr marL="0" indent="0">
              <a:buNone/>
            </a:pPr>
            <a:r>
              <a:rPr lang="en-US" dirty="0"/>
              <a:t>∀ </a:t>
            </a:r>
            <a:r>
              <a:rPr lang="en-US" baseline="-25000" dirty="0" err="1"/>
              <a:t>p,q:</a:t>
            </a:r>
            <a:r>
              <a:rPr lang="en-US" i="1" baseline="-25000" dirty="0" err="1"/>
              <a:t>Object</a:t>
            </a:r>
            <a:r>
              <a:rPr lang="en-US" baseline="-25000" dirty="0"/>
              <a:t>; t:</a:t>
            </a:r>
            <a:r>
              <a:rPr lang="en-US" i="1" baseline="-25000" dirty="0"/>
              <a:t>Time</a:t>
            </a:r>
            <a:r>
              <a:rPr lang="en-US" dirty="0"/>
              <a:t>  p ≠ q ⇒ </a:t>
            </a:r>
          </a:p>
          <a:p>
            <a:pPr marL="0" indent="0">
              <a:buNone/>
            </a:pPr>
            <a:r>
              <a:rPr lang="en-US" dirty="0"/>
              <a:t>                               DR(Place(</a:t>
            </a:r>
            <a:r>
              <a:rPr lang="en-US" dirty="0" err="1"/>
              <a:t>t,p</a:t>
            </a:r>
            <a:r>
              <a:rPr lang="en-US" dirty="0"/>
              <a:t>), Place(</a:t>
            </a:r>
            <a:r>
              <a:rPr lang="en-US" dirty="0" err="1"/>
              <a:t>t,q</a:t>
            </a:r>
            <a:r>
              <a:rPr lang="en-US" dirty="0"/>
              <a:t>)).</a:t>
            </a:r>
          </a:p>
          <a:p>
            <a:pPr marL="0" indent="0">
              <a:buNone/>
            </a:pPr>
            <a:r>
              <a:rPr lang="en-US" dirty="0"/>
              <a:t>   Any two objects are spatially disjoint.</a:t>
            </a:r>
          </a:p>
          <a:p>
            <a:pPr marL="0" indent="0">
              <a:buNone/>
            </a:pPr>
            <a:r>
              <a:rPr lang="en-US" dirty="0"/>
              <a:t>∀ </a:t>
            </a:r>
            <a:r>
              <a:rPr lang="en-US" baseline="-25000" dirty="0"/>
              <a:t>o:</a:t>
            </a:r>
            <a:r>
              <a:rPr lang="en-US" i="1" baseline="-25000" dirty="0"/>
              <a:t>Object </a:t>
            </a:r>
            <a:r>
              <a:rPr lang="en-US" dirty="0"/>
              <a:t>Continuous(</a:t>
            </a:r>
            <a:r>
              <a:rPr lang="en-US" dirty="0" err="1"/>
              <a:t>HPlace</a:t>
            </a:r>
            <a:r>
              <a:rPr lang="en-US" dirty="0"/>
              <a:t>(o))</a:t>
            </a:r>
          </a:p>
          <a:p>
            <a:pPr marL="0" indent="0">
              <a:buNone/>
            </a:pPr>
            <a:r>
              <a:rPr lang="en-US" dirty="0"/>
              <a:t>    An object moves continuously</a:t>
            </a:r>
          </a:p>
        </p:txBody>
      </p:sp>
    </p:spTree>
    <p:extLst>
      <p:ext uri="{BB962C8B-B14F-4D97-AF65-F5344CB8AC3E}">
        <p14:creationId xmlns:p14="http://schemas.microsoft.com/office/powerpoint/2010/main" val="955511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EE8D-5C7E-45BA-A7F3-82F90FA550F1}"/>
              </a:ext>
            </a:extLst>
          </p:cNvPr>
          <p:cNvSpPr>
            <a:spLocks noGrp="1"/>
          </p:cNvSpPr>
          <p:nvPr>
            <p:ph type="title"/>
          </p:nvPr>
        </p:nvSpPr>
        <p:spPr/>
        <p:txBody>
          <a:bodyPr/>
          <a:lstStyle/>
          <a:p>
            <a:r>
              <a:rPr lang="en-US" dirty="0"/>
              <a:t>Problem statement for water bottle</a:t>
            </a:r>
          </a:p>
        </p:txBody>
      </p:sp>
      <p:sp>
        <p:nvSpPr>
          <p:cNvPr id="3" name="Content Placeholder 2">
            <a:extLst>
              <a:ext uri="{FF2B5EF4-FFF2-40B4-BE49-F238E27FC236}">
                <a16:creationId xmlns:a16="http://schemas.microsoft.com/office/drawing/2014/main" id="{1462BB41-E889-40EB-A924-EFF68B3AABE5}"/>
              </a:ext>
            </a:extLst>
          </p:cNvPr>
          <p:cNvSpPr>
            <a:spLocks noGrp="1"/>
          </p:cNvSpPr>
          <p:nvPr>
            <p:ph idx="1"/>
          </p:nvPr>
        </p:nvSpPr>
        <p:spPr/>
        <p:txBody>
          <a:bodyPr/>
          <a:lstStyle/>
          <a:p>
            <a:pPr marL="0" indent="0">
              <a:buNone/>
            </a:pPr>
            <a:r>
              <a:rPr lang="en-US" dirty="0"/>
              <a:t>Given:</a:t>
            </a:r>
          </a:p>
          <a:p>
            <a:r>
              <a:rPr lang="en-US" dirty="0" err="1"/>
              <a:t>RigidObject</a:t>
            </a:r>
            <a:r>
              <a:rPr lang="en-US" dirty="0"/>
              <a:t>(Bottle). </a:t>
            </a:r>
            <a:r>
              <a:rPr lang="en-US" dirty="0" err="1"/>
              <a:t>RigidObject</a:t>
            </a:r>
            <a:r>
              <a:rPr lang="en-US" dirty="0"/>
              <a:t>(Cap). Stuff(Water).  </a:t>
            </a:r>
          </a:p>
          <a:p>
            <a:r>
              <a:rPr lang="en-US" dirty="0"/>
              <a:t>Holds(</a:t>
            </a:r>
            <a:r>
              <a:rPr lang="en-US" dirty="0" err="1"/>
              <a:t>Ta,ClosedContainer</a:t>
            </a:r>
            <a:r>
              <a:rPr lang="en-US" dirty="0"/>
              <a:t>(Place(Bottle) </a:t>
            </a:r>
            <a:r>
              <a:rPr lang="en-US" dirty="0">
                <a:latin typeface="Cambria Math" panose="02040503050406030204" pitchFamily="18" charset="0"/>
                <a:ea typeface="Cambria Math" panose="02040503050406030204" pitchFamily="18" charset="0"/>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Place(Cap), Water))</a:t>
            </a:r>
          </a:p>
          <a:p>
            <a:r>
              <a:rPr lang="en-US" dirty="0">
                <a:solidFill>
                  <a:prstClr val="black"/>
                </a:solidFill>
                <a:latin typeface="Calibri"/>
              </a:rPr>
              <a:t>Throughout(</a:t>
            </a:r>
            <a:r>
              <a:rPr lang="en-US" dirty="0" err="1">
                <a:solidFill>
                  <a:prstClr val="black"/>
                </a:solidFill>
                <a:latin typeface="Calibri"/>
              </a:rPr>
              <a:t>Ta,Tb,Sealed</a:t>
            </a:r>
            <a:r>
              <a:rPr lang="en-US" dirty="0">
                <a:solidFill>
                  <a:prstClr val="black"/>
                </a:solidFill>
                <a:latin typeface="Calibri"/>
              </a:rPr>
              <a:t>(</a:t>
            </a:r>
            <a:r>
              <a:rPr lang="en-US" dirty="0" err="1">
                <a:solidFill>
                  <a:prstClr val="black"/>
                </a:solidFill>
                <a:latin typeface="Calibri"/>
              </a:rPr>
              <a:t>Bottle,Cap</a:t>
            </a:r>
            <a:r>
              <a:rPr lang="en-US" dirty="0">
                <a:solidFill>
                  <a:prstClr val="black"/>
                </a:solidFill>
                <a:latin typeface="Calibri"/>
              </a:rPr>
              <a: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endParaRPr lang="en-US" dirty="0"/>
          </a:p>
          <a:p>
            <a:pPr marL="0" marR="0" lvl="0" indent="0" algn="l" defTabSz="914400" rtl="0" eaLnBrk="1" fontAlgn="auto" latinLnBrk="0" hangingPunct="1">
              <a:lnSpc>
                <a:spcPct val="100000"/>
              </a:lnSpc>
              <a:spcBef>
                <a:spcPct val="20000"/>
              </a:spcBef>
              <a:spcAft>
                <a:spcPts val="0"/>
              </a:spcAft>
              <a:buClrTx/>
              <a:buSzTx/>
              <a:buNone/>
              <a:tabLst/>
              <a:defRPr/>
            </a:pPr>
            <a:r>
              <a:rPr lang="en-US" dirty="0"/>
              <a:t>Infer: </a:t>
            </a:r>
            <a:br>
              <a:rPr lang="en-US" dirty="0"/>
            </a:br>
            <a:r>
              <a:rPr kumimoji="0" lang="en-US" sz="3200" b="0" i="0" u="none" strike="noStrike" kern="1200" cap="none" spc="0" normalizeH="0" baseline="0" noProof="0" dirty="0">
                <a:ln>
                  <a:noFill/>
                </a:ln>
                <a:solidFill>
                  <a:prstClr val="black"/>
                </a:solidFill>
                <a:effectLst/>
                <a:uLnTx/>
                <a:uFillTx/>
                <a:latin typeface="Calibri"/>
                <a:ea typeface="+mn-ea"/>
                <a:cs typeface="+mn-cs"/>
              </a:rPr>
              <a:t>Holds(</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Tb,ClosedContainer</a:t>
            </a:r>
            <a:r>
              <a:rPr kumimoji="0" lang="en-US" sz="3200" b="0" i="0" u="none" strike="noStrike" kern="1200" cap="none" spc="0" normalizeH="0" baseline="0" noProof="0" dirty="0">
                <a:ln>
                  <a:noFill/>
                </a:ln>
                <a:solidFill>
                  <a:prstClr val="black"/>
                </a:solidFill>
                <a:effectLst/>
                <a:uLnTx/>
                <a:uFillTx/>
                <a:latin typeface="Calibri"/>
                <a:ea typeface="+mn-ea"/>
                <a:cs typeface="+mn-cs"/>
              </a:rPr>
              <a:t>(Place(Bottle) </a:t>
            </a:r>
            <a:r>
              <a:rPr kumimoji="0" lang="en-US" sz="32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Place(Cap), Water))</a:t>
            </a:r>
          </a:p>
          <a:p>
            <a:pPr marL="0" indent="0">
              <a:buNone/>
            </a:pPr>
            <a:endParaRPr lang="en-US" dirty="0"/>
          </a:p>
        </p:txBody>
      </p:sp>
    </p:spTree>
    <p:extLst>
      <p:ext uri="{BB962C8B-B14F-4D97-AF65-F5344CB8AC3E}">
        <p14:creationId xmlns:p14="http://schemas.microsoft.com/office/powerpoint/2010/main" val="3672964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D8E7-9BCB-F316-D968-8244733D9ECB}"/>
              </a:ext>
            </a:extLst>
          </p:cNvPr>
          <p:cNvSpPr>
            <a:spLocks noGrp="1"/>
          </p:cNvSpPr>
          <p:nvPr>
            <p:ph type="title"/>
          </p:nvPr>
        </p:nvSpPr>
        <p:spPr/>
        <p:txBody>
          <a:bodyPr/>
          <a:lstStyle/>
          <a:p>
            <a:r>
              <a:rPr lang="en-US" dirty="0"/>
              <a:t>Strengths of symbolic approach</a:t>
            </a:r>
          </a:p>
        </p:txBody>
      </p:sp>
      <p:sp>
        <p:nvSpPr>
          <p:cNvPr id="3" name="Content Placeholder 2">
            <a:extLst>
              <a:ext uri="{FF2B5EF4-FFF2-40B4-BE49-F238E27FC236}">
                <a16:creationId xmlns:a16="http://schemas.microsoft.com/office/drawing/2014/main" id="{AA301363-7565-86E0-F1DB-4892B3237E07}"/>
              </a:ext>
            </a:extLst>
          </p:cNvPr>
          <p:cNvSpPr>
            <a:spLocks noGrp="1"/>
          </p:cNvSpPr>
          <p:nvPr>
            <p:ph idx="1"/>
          </p:nvPr>
        </p:nvSpPr>
        <p:spPr/>
        <p:txBody>
          <a:bodyPr/>
          <a:lstStyle/>
          <a:p>
            <a:r>
              <a:rPr lang="en-US" dirty="0"/>
              <a:t>Incomplete information and physical theories</a:t>
            </a:r>
          </a:p>
          <a:p>
            <a:r>
              <a:rPr lang="en-US" dirty="0"/>
              <a:t>Not inherently geared toward prediction</a:t>
            </a:r>
          </a:p>
          <a:p>
            <a:r>
              <a:rPr lang="en-US" dirty="0"/>
              <a:t>Can incorporate non-physical information</a:t>
            </a:r>
          </a:p>
          <a:p>
            <a:r>
              <a:rPr lang="en-US" dirty="0"/>
              <a:t>Deals with range of scales.</a:t>
            </a:r>
          </a:p>
          <a:p>
            <a:endParaRPr lang="en-US" dirty="0"/>
          </a:p>
        </p:txBody>
      </p:sp>
    </p:spTree>
    <p:extLst>
      <p:ext uri="{BB962C8B-B14F-4D97-AF65-F5344CB8AC3E}">
        <p14:creationId xmlns:p14="http://schemas.microsoft.com/office/powerpoint/2010/main" val="350466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0CCB-DBC8-67F8-9B0A-18D898326A3B}"/>
              </a:ext>
            </a:extLst>
          </p:cNvPr>
          <p:cNvSpPr>
            <a:spLocks noGrp="1"/>
          </p:cNvSpPr>
          <p:nvPr>
            <p:ph type="title"/>
          </p:nvPr>
        </p:nvSpPr>
        <p:spPr/>
        <p:txBody>
          <a:bodyPr/>
          <a:lstStyle/>
          <a:p>
            <a:r>
              <a:rPr lang="en-US" dirty="0"/>
              <a:t>Weaknesses of symbolic reasoning</a:t>
            </a:r>
          </a:p>
        </p:txBody>
      </p:sp>
      <p:sp>
        <p:nvSpPr>
          <p:cNvPr id="3" name="Content Placeholder 2">
            <a:extLst>
              <a:ext uri="{FF2B5EF4-FFF2-40B4-BE49-F238E27FC236}">
                <a16:creationId xmlns:a16="http://schemas.microsoft.com/office/drawing/2014/main" id="{D876C611-488C-87D7-232C-343489B02172}"/>
              </a:ext>
            </a:extLst>
          </p:cNvPr>
          <p:cNvSpPr>
            <a:spLocks noGrp="1"/>
          </p:cNvSpPr>
          <p:nvPr>
            <p:ph idx="1"/>
          </p:nvPr>
        </p:nvSpPr>
        <p:spPr/>
        <p:txBody>
          <a:bodyPr/>
          <a:lstStyle/>
          <a:p>
            <a:r>
              <a:rPr lang="en-US" dirty="0"/>
              <a:t>Extremely hard to formulate adequate theories.</a:t>
            </a:r>
          </a:p>
          <a:p>
            <a:r>
              <a:rPr lang="en-US" dirty="0"/>
              <a:t>Extreme degree of fussy logical precision required.</a:t>
            </a:r>
          </a:p>
          <a:p>
            <a:r>
              <a:rPr lang="en-US" dirty="0"/>
              <a:t>Hard to be confident (impossible to be sure) that no absurd inferences can be derived.</a:t>
            </a:r>
          </a:p>
          <a:p>
            <a:r>
              <a:rPr lang="en-US" dirty="0"/>
              <a:t>No generally adequate inference engines exist</a:t>
            </a:r>
          </a:p>
          <a:p>
            <a:r>
              <a:rPr lang="en-US" dirty="0"/>
              <a:t>Very few practical applications so far.</a:t>
            </a:r>
          </a:p>
          <a:p>
            <a:r>
              <a:rPr lang="en-US" dirty="0"/>
              <a:t>Questionable how plausible as a cognitive theory.</a:t>
            </a:r>
          </a:p>
        </p:txBody>
      </p:sp>
    </p:spTree>
    <p:extLst>
      <p:ext uri="{BB962C8B-B14F-4D97-AF65-F5344CB8AC3E}">
        <p14:creationId xmlns:p14="http://schemas.microsoft.com/office/powerpoint/2010/main" val="147838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19A2-C2F4-0E26-BEDC-D2D6BBD0A0F5}"/>
              </a:ext>
            </a:extLst>
          </p:cNvPr>
          <p:cNvSpPr>
            <a:spLocks noGrp="1"/>
          </p:cNvSpPr>
          <p:nvPr>
            <p:ph type="title"/>
          </p:nvPr>
        </p:nvSpPr>
        <p:spPr/>
        <p:txBody>
          <a:bodyPr/>
          <a:lstStyle/>
          <a:p>
            <a:pPr algn="ctr"/>
            <a:r>
              <a:rPr lang="en-US" dirty="0"/>
              <a:t>What do I mean by “commonsense”?</a:t>
            </a:r>
          </a:p>
        </p:txBody>
      </p:sp>
      <p:sp>
        <p:nvSpPr>
          <p:cNvPr id="3" name="Content Placeholder 2">
            <a:extLst>
              <a:ext uri="{FF2B5EF4-FFF2-40B4-BE49-F238E27FC236}">
                <a16:creationId xmlns:a16="http://schemas.microsoft.com/office/drawing/2014/main" id="{EF2C7459-C924-B8BB-6330-462893C3EE05}"/>
              </a:ext>
            </a:extLst>
          </p:cNvPr>
          <p:cNvSpPr>
            <a:spLocks noGrp="1"/>
          </p:cNvSpPr>
          <p:nvPr>
            <p:ph idx="1"/>
          </p:nvPr>
        </p:nvSpPr>
        <p:spPr/>
        <p:txBody>
          <a:bodyPr/>
          <a:lstStyle/>
          <a:p>
            <a:r>
              <a:rPr lang="en-US" dirty="0"/>
              <a:t>Learned by experience. Not formally taught in school.</a:t>
            </a:r>
          </a:p>
          <a:p>
            <a:r>
              <a:rPr lang="en-US" dirty="0"/>
              <a:t>Mostly learned young (by 7 or so).</a:t>
            </a:r>
          </a:p>
          <a:p>
            <a:r>
              <a:rPr lang="en-US" dirty="0"/>
              <a:t>Common. X can assume that Y knows it, and so he doesn’t have to explain it to Y.  </a:t>
            </a:r>
          </a:p>
        </p:txBody>
      </p:sp>
    </p:spTree>
    <p:extLst>
      <p:ext uri="{BB962C8B-B14F-4D97-AF65-F5344CB8AC3E}">
        <p14:creationId xmlns:p14="http://schemas.microsoft.com/office/powerpoint/2010/main" val="1433833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4722-CF2A-7E14-BAF1-CCE7E1DF1E48}"/>
              </a:ext>
            </a:extLst>
          </p:cNvPr>
          <p:cNvSpPr>
            <a:spLocks noGrp="1"/>
          </p:cNvSpPr>
          <p:nvPr>
            <p:ph type="title"/>
          </p:nvPr>
        </p:nvSpPr>
        <p:spPr/>
        <p:txBody>
          <a:bodyPr/>
          <a:lstStyle/>
          <a:p>
            <a:r>
              <a:rPr lang="en-US" dirty="0"/>
              <a:t>Current methods of machine learning</a:t>
            </a:r>
          </a:p>
        </p:txBody>
      </p:sp>
      <p:sp>
        <p:nvSpPr>
          <p:cNvPr id="3" name="Content Placeholder 2">
            <a:extLst>
              <a:ext uri="{FF2B5EF4-FFF2-40B4-BE49-F238E27FC236}">
                <a16:creationId xmlns:a16="http://schemas.microsoft.com/office/drawing/2014/main" id="{82A7FC8E-26BE-52E7-977F-2FF72B5D49F0}"/>
              </a:ext>
            </a:extLst>
          </p:cNvPr>
          <p:cNvSpPr>
            <a:spLocks noGrp="1"/>
          </p:cNvSpPr>
          <p:nvPr>
            <p:ph idx="1"/>
          </p:nvPr>
        </p:nvSpPr>
        <p:spPr/>
        <p:txBody>
          <a:bodyPr/>
          <a:lstStyle/>
          <a:p>
            <a:r>
              <a:rPr lang="en-US" dirty="0"/>
              <a:t>Reinforcement learning</a:t>
            </a:r>
          </a:p>
          <a:p>
            <a:r>
              <a:rPr lang="en-US" dirty="0"/>
              <a:t>Deep learning – neural network learning</a:t>
            </a:r>
          </a:p>
          <a:p>
            <a:r>
              <a:rPr lang="en-US" dirty="0"/>
              <a:t>Large language models</a:t>
            </a:r>
          </a:p>
          <a:p>
            <a:endParaRPr lang="en-US" dirty="0"/>
          </a:p>
          <a:p>
            <a:pPr marL="0" indent="0">
              <a:buNone/>
            </a:pPr>
            <a:r>
              <a:rPr lang="en-US" dirty="0"/>
              <a:t>Some form of learning theory must be right. Much of commonsense physical knowledge is learned by babies/children. Whatever is innate was learned by evolution.</a:t>
            </a:r>
          </a:p>
          <a:p>
            <a:endParaRPr lang="en-US" dirty="0"/>
          </a:p>
        </p:txBody>
      </p:sp>
    </p:spTree>
    <p:extLst>
      <p:ext uri="{BB962C8B-B14F-4D97-AF65-F5344CB8AC3E}">
        <p14:creationId xmlns:p14="http://schemas.microsoft.com/office/powerpoint/2010/main" val="2575414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BB1B-D070-7235-A6B9-1A68000AD628}"/>
              </a:ext>
            </a:extLst>
          </p:cNvPr>
          <p:cNvSpPr>
            <a:spLocks noGrp="1"/>
          </p:cNvSpPr>
          <p:nvPr>
            <p:ph type="title"/>
          </p:nvPr>
        </p:nvSpPr>
        <p:spPr/>
        <p:txBody>
          <a:bodyPr/>
          <a:lstStyle/>
          <a:p>
            <a:r>
              <a:rPr lang="en-US" dirty="0"/>
              <a:t>Reinforcement learning</a:t>
            </a:r>
          </a:p>
        </p:txBody>
      </p:sp>
      <p:sp>
        <p:nvSpPr>
          <p:cNvPr id="3" name="Content Placeholder 2">
            <a:extLst>
              <a:ext uri="{FF2B5EF4-FFF2-40B4-BE49-F238E27FC236}">
                <a16:creationId xmlns:a16="http://schemas.microsoft.com/office/drawing/2014/main" id="{BD7B21D3-B864-0914-7521-4E77AF012147}"/>
              </a:ext>
            </a:extLst>
          </p:cNvPr>
          <p:cNvSpPr>
            <a:spLocks noGrp="1"/>
          </p:cNvSpPr>
          <p:nvPr>
            <p:ph idx="1"/>
          </p:nvPr>
        </p:nvSpPr>
        <p:spPr/>
        <p:txBody>
          <a:bodyPr/>
          <a:lstStyle/>
          <a:p>
            <a:pPr marL="0" indent="0">
              <a:buNone/>
            </a:pPr>
            <a:r>
              <a:rPr lang="en-US" dirty="0"/>
              <a:t>A creature / a real robot / a simulated robot learns by trial and error what actions work to achieve specified goals in a given situation.</a:t>
            </a:r>
          </a:p>
          <a:p>
            <a:pPr marL="0" indent="0">
              <a:buNone/>
            </a:pPr>
            <a:r>
              <a:rPr lang="en-US" dirty="0"/>
              <a:t>As a cognitive theory, this was behaviorism (B.F. Skinner).</a:t>
            </a:r>
          </a:p>
          <a:p>
            <a:pPr marL="0" indent="0">
              <a:buNone/>
            </a:pPr>
            <a:r>
              <a:rPr lang="en-US" dirty="0"/>
              <a:t>Strength: Practical successes in some forms of AI, both robotics and game playing. AlphaGo etc. use forms of RL.</a:t>
            </a:r>
          </a:p>
          <a:p>
            <a:pPr marL="0" indent="0">
              <a:buNone/>
            </a:pPr>
            <a:r>
              <a:rPr lang="en-US" dirty="0"/>
              <a:t>Weakness: Limited to learning relation of action to goals. Does not learn domain theory. Very limited as cognitive theory.</a:t>
            </a:r>
          </a:p>
          <a:p>
            <a:pPr marL="0" indent="0">
              <a:buNone/>
            </a:pPr>
            <a:endParaRPr lang="en-US" dirty="0"/>
          </a:p>
        </p:txBody>
      </p:sp>
    </p:spTree>
    <p:extLst>
      <p:ext uri="{BB962C8B-B14F-4D97-AF65-F5344CB8AC3E}">
        <p14:creationId xmlns:p14="http://schemas.microsoft.com/office/powerpoint/2010/main" val="1127028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416B-4F9D-04B9-B6D9-00B45C69ED6D}"/>
              </a:ext>
            </a:extLst>
          </p:cNvPr>
          <p:cNvSpPr>
            <a:spLocks noGrp="1"/>
          </p:cNvSpPr>
          <p:nvPr>
            <p:ph type="title"/>
          </p:nvPr>
        </p:nvSpPr>
        <p:spPr/>
        <p:txBody>
          <a:bodyPr/>
          <a:lstStyle/>
          <a:p>
            <a:r>
              <a:rPr lang="en-US" dirty="0"/>
              <a:t>Deep learning</a:t>
            </a:r>
          </a:p>
        </p:txBody>
      </p:sp>
      <p:sp>
        <p:nvSpPr>
          <p:cNvPr id="3" name="Content Placeholder 2">
            <a:extLst>
              <a:ext uri="{FF2B5EF4-FFF2-40B4-BE49-F238E27FC236}">
                <a16:creationId xmlns:a16="http://schemas.microsoft.com/office/drawing/2014/main" id="{8E638AC1-4C5B-9E5A-8406-5B072EB8CE08}"/>
              </a:ext>
            </a:extLst>
          </p:cNvPr>
          <p:cNvSpPr>
            <a:spLocks noGrp="1"/>
          </p:cNvSpPr>
          <p:nvPr>
            <p:ph idx="1"/>
          </p:nvPr>
        </p:nvSpPr>
        <p:spPr/>
        <p:txBody>
          <a:bodyPr/>
          <a:lstStyle/>
          <a:p>
            <a:r>
              <a:rPr lang="en-US" dirty="0"/>
              <a:t>A very general model of learning to carry out intelligent tasks.</a:t>
            </a:r>
          </a:p>
          <a:p>
            <a:r>
              <a:rPr lang="en-US" dirty="0"/>
              <a:t>Trained from large to enormous data corpora. </a:t>
            </a:r>
          </a:p>
          <a:p>
            <a:r>
              <a:rPr lang="en-US" dirty="0"/>
              <a:t>Remotely similar to neuronal activity in the brain.</a:t>
            </a:r>
          </a:p>
          <a:p>
            <a:r>
              <a:rPr lang="en-US" dirty="0"/>
              <a:t>To some extent, extracts abstract features </a:t>
            </a:r>
          </a:p>
          <a:p>
            <a:r>
              <a:rPr lang="en-US" dirty="0"/>
              <a:t>Enormously successful in AI. A major component of almost every practical application in AI in the last decade.</a:t>
            </a:r>
          </a:p>
          <a:p>
            <a:pPr lvl="1"/>
            <a:r>
              <a:rPr lang="en-US" dirty="0"/>
              <a:t>Completely dominant in vision and natural language</a:t>
            </a:r>
          </a:p>
          <a:p>
            <a:pPr lvl="1"/>
            <a:r>
              <a:rPr lang="en-US" dirty="0"/>
              <a:t>Combined with reinforcement learning in robotics and games playing</a:t>
            </a:r>
          </a:p>
          <a:p>
            <a:endParaRPr lang="en-US" dirty="0"/>
          </a:p>
        </p:txBody>
      </p:sp>
    </p:spTree>
    <p:extLst>
      <p:ext uri="{BB962C8B-B14F-4D97-AF65-F5344CB8AC3E}">
        <p14:creationId xmlns:p14="http://schemas.microsoft.com/office/powerpoint/2010/main" val="2697086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80D8-7EBB-4B34-9C34-0FC009980DB6}"/>
              </a:ext>
            </a:extLst>
          </p:cNvPr>
          <p:cNvSpPr>
            <a:spLocks noGrp="1"/>
          </p:cNvSpPr>
          <p:nvPr>
            <p:ph type="title"/>
          </p:nvPr>
        </p:nvSpPr>
        <p:spPr/>
        <p:txBody>
          <a:bodyPr/>
          <a:lstStyle/>
          <a:p>
            <a:r>
              <a:rPr lang="en-US" dirty="0"/>
              <a:t>Limitations of Deep Learning</a:t>
            </a:r>
          </a:p>
        </p:txBody>
      </p:sp>
      <p:sp>
        <p:nvSpPr>
          <p:cNvPr id="3" name="Content Placeholder 2">
            <a:extLst>
              <a:ext uri="{FF2B5EF4-FFF2-40B4-BE49-F238E27FC236}">
                <a16:creationId xmlns:a16="http://schemas.microsoft.com/office/drawing/2014/main" id="{D7737BDC-E651-4C5A-BBBA-23FBA5B12C82}"/>
              </a:ext>
            </a:extLst>
          </p:cNvPr>
          <p:cNvSpPr>
            <a:spLocks noGrp="1"/>
          </p:cNvSpPr>
          <p:nvPr>
            <p:ph idx="1"/>
          </p:nvPr>
        </p:nvSpPr>
        <p:spPr/>
        <p:txBody>
          <a:bodyPr>
            <a:normAutofit/>
          </a:bodyPr>
          <a:lstStyle/>
          <a:p>
            <a:r>
              <a:rPr lang="en-US" dirty="0"/>
              <a:t>Hard to incorporate domain knowledge.</a:t>
            </a:r>
          </a:p>
          <a:p>
            <a:r>
              <a:rPr lang="en-US" dirty="0"/>
              <a:t>Focuses on unimportant feature; e.g. texture rather than shape in computer vision.</a:t>
            </a:r>
          </a:p>
          <a:p>
            <a:r>
              <a:rPr lang="en-US" dirty="0"/>
              <a:t>Fails to generalize. A self-driving car trained in one city may not work in another.</a:t>
            </a:r>
          </a:p>
          <a:p>
            <a:r>
              <a:rPr lang="en-US" dirty="0"/>
              <a:t>Opaque. Results cannot be explained.</a:t>
            </a:r>
          </a:p>
          <a:p>
            <a:r>
              <a:rPr lang="en-US" dirty="0"/>
              <a:t>Cannot be debugged. All you can do is change the training set or the architecture.</a:t>
            </a:r>
          </a:p>
        </p:txBody>
      </p:sp>
    </p:spTree>
    <p:extLst>
      <p:ext uri="{BB962C8B-B14F-4D97-AF65-F5344CB8AC3E}">
        <p14:creationId xmlns:p14="http://schemas.microsoft.com/office/powerpoint/2010/main" val="3515550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A1F5-7F9B-4559-EF58-DCCDFE463B39}"/>
              </a:ext>
            </a:extLst>
          </p:cNvPr>
          <p:cNvSpPr>
            <a:spLocks noGrp="1"/>
          </p:cNvSpPr>
          <p:nvPr>
            <p:ph type="title"/>
          </p:nvPr>
        </p:nvSpPr>
        <p:spPr/>
        <p:txBody>
          <a:bodyPr/>
          <a:lstStyle/>
          <a:p>
            <a:r>
              <a:rPr lang="en-US" dirty="0"/>
              <a:t>As applied to physical reasoning</a:t>
            </a:r>
          </a:p>
        </p:txBody>
      </p:sp>
      <p:sp>
        <p:nvSpPr>
          <p:cNvPr id="3" name="Content Placeholder 2">
            <a:extLst>
              <a:ext uri="{FF2B5EF4-FFF2-40B4-BE49-F238E27FC236}">
                <a16:creationId xmlns:a16="http://schemas.microsoft.com/office/drawing/2014/main" id="{6C539733-40A6-27BE-27B0-093F92D0B379}"/>
              </a:ext>
            </a:extLst>
          </p:cNvPr>
          <p:cNvSpPr>
            <a:spLocks noGrp="1"/>
          </p:cNvSpPr>
          <p:nvPr>
            <p:ph idx="1"/>
          </p:nvPr>
        </p:nvSpPr>
        <p:spPr/>
        <p:txBody>
          <a:bodyPr/>
          <a:lstStyle/>
          <a:p>
            <a:r>
              <a:rPr lang="en-US" dirty="0"/>
              <a:t>Important successes in highly specific scientific problems. E.g. </a:t>
            </a:r>
            <a:r>
              <a:rPr lang="en-US" dirty="0" err="1"/>
              <a:t>AlphaFold</a:t>
            </a:r>
            <a:r>
              <a:rPr lang="en-US" dirty="0"/>
              <a:t> as applied to protein folding.</a:t>
            </a:r>
          </a:p>
          <a:p>
            <a:r>
              <a:rPr lang="en-US" dirty="0"/>
              <a:t>Limited success as applied to robotics.</a:t>
            </a:r>
          </a:p>
          <a:p>
            <a:r>
              <a:rPr lang="en-US" dirty="0"/>
              <a:t>Little success as applied to commonsense physical reasoning. Little reason to think that it finds the “right” generalization or abstract categories.</a:t>
            </a:r>
          </a:p>
        </p:txBody>
      </p:sp>
    </p:spTree>
    <p:extLst>
      <p:ext uri="{BB962C8B-B14F-4D97-AF65-F5344CB8AC3E}">
        <p14:creationId xmlns:p14="http://schemas.microsoft.com/office/powerpoint/2010/main" val="1987352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796-CCE8-5CBE-697E-B1D91646EF1D}"/>
              </a:ext>
            </a:extLst>
          </p:cNvPr>
          <p:cNvSpPr>
            <a:spLocks noGrp="1"/>
          </p:cNvSpPr>
          <p:nvPr>
            <p:ph type="title"/>
          </p:nvPr>
        </p:nvSpPr>
        <p:spPr/>
        <p:txBody>
          <a:bodyPr/>
          <a:lstStyle/>
          <a:p>
            <a:r>
              <a:rPr lang="en-US" dirty="0"/>
              <a:t>Large Language Models – GPT3, </a:t>
            </a:r>
            <a:r>
              <a:rPr lang="en-US" dirty="0" err="1"/>
              <a:t>ChatGPT</a:t>
            </a:r>
            <a:r>
              <a:rPr lang="en-US" dirty="0"/>
              <a:t>, etc.</a:t>
            </a:r>
          </a:p>
        </p:txBody>
      </p:sp>
      <p:sp>
        <p:nvSpPr>
          <p:cNvPr id="3" name="Content Placeholder 2">
            <a:extLst>
              <a:ext uri="{FF2B5EF4-FFF2-40B4-BE49-F238E27FC236}">
                <a16:creationId xmlns:a16="http://schemas.microsoft.com/office/drawing/2014/main" id="{D78CDC73-262E-5D12-DAED-6BC2210FE903}"/>
              </a:ext>
            </a:extLst>
          </p:cNvPr>
          <p:cNvSpPr>
            <a:spLocks noGrp="1"/>
          </p:cNvSpPr>
          <p:nvPr>
            <p:ph idx="1"/>
          </p:nvPr>
        </p:nvSpPr>
        <p:spPr/>
        <p:txBody>
          <a:bodyPr>
            <a:normAutofit lnSpcReduction="10000"/>
          </a:bodyPr>
          <a:lstStyle/>
          <a:p>
            <a:r>
              <a:rPr lang="en-US" dirty="0"/>
              <a:t>Deep learning models specifically for language. Trained from huge text corpora on task of predicting the next word.</a:t>
            </a:r>
          </a:p>
          <a:p>
            <a:r>
              <a:rPr lang="en-US" dirty="0"/>
              <a:t>Output is often breathtakingly impressive</a:t>
            </a:r>
          </a:p>
          <a:p>
            <a:r>
              <a:rPr lang="en-US" dirty="0"/>
              <a:t>Output is sometimes hilariously off-base. </a:t>
            </a:r>
          </a:p>
          <a:p>
            <a:r>
              <a:rPr lang="en-US" dirty="0"/>
              <a:t>Subject to hallucinations (invents facts, because they sound good). “Stochastic parrots”.</a:t>
            </a:r>
          </a:p>
          <a:p>
            <a:r>
              <a:rPr lang="en-US" dirty="0"/>
              <a:t>Commonsense reasoning, particularly spatial and physical, is a particular weak point. No inherent model of space, and looking at text is not a good way to learn about space. </a:t>
            </a:r>
          </a:p>
          <a:p>
            <a:pPr marL="0" indent="0">
              <a:buNone/>
            </a:pPr>
            <a:endParaRPr lang="en-US" dirty="0"/>
          </a:p>
        </p:txBody>
      </p:sp>
    </p:spTree>
    <p:extLst>
      <p:ext uri="{BB962C8B-B14F-4D97-AF65-F5344CB8AC3E}">
        <p14:creationId xmlns:p14="http://schemas.microsoft.com/office/powerpoint/2010/main" val="3456065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D5CD-DA97-50F6-B97C-B08E8FF2EDA3}"/>
              </a:ext>
            </a:extLst>
          </p:cNvPr>
          <p:cNvSpPr>
            <a:spLocks noGrp="1"/>
          </p:cNvSpPr>
          <p:nvPr>
            <p:ph type="title"/>
          </p:nvPr>
        </p:nvSpPr>
        <p:spPr/>
        <p:txBody>
          <a:bodyPr/>
          <a:lstStyle/>
          <a:p>
            <a:r>
              <a:rPr lang="en-US" dirty="0" err="1"/>
              <a:t>ChatGPT</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E17472A1-CBEB-A7C0-A8B2-E4B6C82D4F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781" t="-2756" r="6937" b="72426"/>
          <a:stretch/>
        </p:blipFill>
        <p:spPr>
          <a:xfrm>
            <a:off x="158277" y="1637731"/>
            <a:ext cx="12033723" cy="1463278"/>
          </a:xfrm>
        </p:spPr>
      </p:pic>
    </p:spTree>
    <p:extLst>
      <p:ext uri="{BB962C8B-B14F-4D97-AF65-F5344CB8AC3E}">
        <p14:creationId xmlns:p14="http://schemas.microsoft.com/office/powerpoint/2010/main" val="1533092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D5CD-DA97-50F6-B97C-B08E8FF2EDA3}"/>
              </a:ext>
            </a:extLst>
          </p:cNvPr>
          <p:cNvSpPr>
            <a:spLocks noGrp="1"/>
          </p:cNvSpPr>
          <p:nvPr>
            <p:ph type="title"/>
          </p:nvPr>
        </p:nvSpPr>
        <p:spPr/>
        <p:txBody>
          <a:bodyPr/>
          <a:lstStyle/>
          <a:p>
            <a:r>
              <a:rPr lang="en-US" dirty="0" err="1"/>
              <a:t>ChatGPT</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E17472A1-CBEB-A7C0-A8B2-E4B6C82D4F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781" t="-2756" r="8731"/>
          <a:stretch/>
        </p:blipFill>
        <p:spPr>
          <a:xfrm>
            <a:off x="158277" y="1637731"/>
            <a:ext cx="11783513" cy="4957448"/>
          </a:xfrm>
        </p:spPr>
      </p:pic>
    </p:spTree>
    <p:extLst>
      <p:ext uri="{BB962C8B-B14F-4D97-AF65-F5344CB8AC3E}">
        <p14:creationId xmlns:p14="http://schemas.microsoft.com/office/powerpoint/2010/main" val="2936284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79E6AEA0-ABE2-BF86-C21A-02AA9132EC60}"/>
              </a:ext>
            </a:extLst>
          </p:cNvPr>
          <p:cNvPicPr>
            <a:picLocks noChangeAspect="1"/>
          </p:cNvPicPr>
          <p:nvPr/>
        </p:nvPicPr>
        <p:blipFill rotWithShape="1">
          <a:blip r:embed="rId2">
            <a:extLst>
              <a:ext uri="{28A0092B-C50C-407E-A947-70E740481C1C}">
                <a14:useLocalDpi xmlns:a14="http://schemas.microsoft.com/office/drawing/2010/main" val="0"/>
              </a:ext>
            </a:extLst>
          </a:blip>
          <a:srcRect l="2618" t="-449" r="9591" b="49590"/>
          <a:stretch/>
        </p:blipFill>
        <p:spPr>
          <a:xfrm>
            <a:off x="0" y="1108062"/>
            <a:ext cx="12243192" cy="5749938"/>
          </a:xfrm>
          <a:prstGeom prst="rect">
            <a:avLst/>
          </a:prstGeom>
        </p:spPr>
      </p:pic>
    </p:spTree>
    <p:extLst>
      <p:ext uri="{BB962C8B-B14F-4D97-AF65-F5344CB8AC3E}">
        <p14:creationId xmlns:p14="http://schemas.microsoft.com/office/powerpoint/2010/main" val="106432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79E6AEA0-ABE2-BF86-C21A-02AA9132EC60}"/>
              </a:ext>
            </a:extLst>
          </p:cNvPr>
          <p:cNvPicPr>
            <a:picLocks noChangeAspect="1"/>
          </p:cNvPicPr>
          <p:nvPr/>
        </p:nvPicPr>
        <p:blipFill rotWithShape="1">
          <a:blip r:embed="rId2">
            <a:extLst>
              <a:ext uri="{28A0092B-C50C-407E-A947-70E740481C1C}">
                <a14:useLocalDpi xmlns:a14="http://schemas.microsoft.com/office/drawing/2010/main" val="0"/>
              </a:ext>
            </a:extLst>
          </a:blip>
          <a:srcRect l="3456" t="52950" r="9252"/>
          <a:stretch/>
        </p:blipFill>
        <p:spPr>
          <a:xfrm>
            <a:off x="34604" y="521601"/>
            <a:ext cx="12122791" cy="5297178"/>
          </a:xfrm>
          <a:prstGeom prst="rect">
            <a:avLst/>
          </a:prstGeom>
        </p:spPr>
      </p:pic>
    </p:spTree>
    <p:extLst>
      <p:ext uri="{BB962C8B-B14F-4D97-AF65-F5344CB8AC3E}">
        <p14:creationId xmlns:p14="http://schemas.microsoft.com/office/powerpoint/2010/main" val="379680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D4F0-7CAE-651F-DFB4-5D7704A72867}"/>
              </a:ext>
            </a:extLst>
          </p:cNvPr>
          <p:cNvSpPr>
            <a:spLocks noGrp="1"/>
          </p:cNvSpPr>
          <p:nvPr>
            <p:ph type="title"/>
          </p:nvPr>
        </p:nvSpPr>
        <p:spPr/>
        <p:txBody>
          <a:bodyPr/>
          <a:lstStyle/>
          <a:p>
            <a:pPr algn="ctr"/>
            <a:r>
              <a:rPr lang="en-US" dirty="0"/>
              <a:t>Why is commonsense physical reasoning important?</a:t>
            </a:r>
          </a:p>
        </p:txBody>
      </p:sp>
      <p:sp>
        <p:nvSpPr>
          <p:cNvPr id="3" name="Content Placeholder 2">
            <a:extLst>
              <a:ext uri="{FF2B5EF4-FFF2-40B4-BE49-F238E27FC236}">
                <a16:creationId xmlns:a16="http://schemas.microsoft.com/office/drawing/2014/main" id="{307BC138-6867-E924-6F70-F2E4384E9DC7}"/>
              </a:ext>
            </a:extLst>
          </p:cNvPr>
          <p:cNvSpPr>
            <a:spLocks noGrp="1"/>
          </p:cNvSpPr>
          <p:nvPr>
            <p:ph idx="1"/>
          </p:nvPr>
        </p:nvSpPr>
        <p:spPr/>
        <p:txBody>
          <a:bodyPr>
            <a:normAutofit/>
          </a:bodyPr>
          <a:lstStyle/>
          <a:p>
            <a:pPr marL="0" indent="0">
              <a:buNone/>
            </a:pPr>
            <a:r>
              <a:rPr lang="en-US" dirty="0"/>
              <a:t>It is a component of many other intelligent tasks:</a:t>
            </a:r>
          </a:p>
          <a:p>
            <a:r>
              <a:rPr lang="en-US" dirty="0"/>
              <a:t>Action</a:t>
            </a:r>
          </a:p>
          <a:p>
            <a:r>
              <a:rPr lang="en-US" dirty="0"/>
              <a:t>Vision</a:t>
            </a:r>
          </a:p>
          <a:p>
            <a:r>
              <a:rPr lang="en-US" dirty="0"/>
              <a:t>Planning</a:t>
            </a:r>
          </a:p>
          <a:p>
            <a:r>
              <a:rPr lang="en-US" dirty="0"/>
              <a:t>Design</a:t>
            </a:r>
          </a:p>
          <a:p>
            <a:r>
              <a:rPr lang="en-US" dirty="0"/>
              <a:t>Language</a:t>
            </a:r>
          </a:p>
          <a:p>
            <a:r>
              <a:rPr lang="en-US" dirty="0"/>
              <a:t>Learning</a:t>
            </a:r>
          </a:p>
          <a:p>
            <a:r>
              <a:rPr lang="en-US" dirty="0"/>
              <a:t>Science</a:t>
            </a:r>
          </a:p>
        </p:txBody>
      </p:sp>
    </p:spTree>
    <p:extLst>
      <p:ext uri="{BB962C8B-B14F-4D97-AF65-F5344CB8AC3E}">
        <p14:creationId xmlns:p14="http://schemas.microsoft.com/office/powerpoint/2010/main" val="1713477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C151-7812-2809-8C5B-3F1166C4E7E5}"/>
              </a:ext>
            </a:extLst>
          </p:cNvPr>
          <p:cNvSpPr>
            <a:spLocks noGrp="1"/>
          </p:cNvSpPr>
          <p:nvPr>
            <p:ph type="title"/>
          </p:nvPr>
        </p:nvSpPr>
        <p:spPr/>
        <p:txBody>
          <a:bodyPr/>
          <a:lstStyle/>
          <a:p>
            <a:r>
              <a:rPr lang="en-US" dirty="0"/>
              <a:t>Overall</a:t>
            </a:r>
          </a:p>
        </p:txBody>
      </p:sp>
      <p:sp>
        <p:nvSpPr>
          <p:cNvPr id="3" name="Content Placeholder 2">
            <a:extLst>
              <a:ext uri="{FF2B5EF4-FFF2-40B4-BE49-F238E27FC236}">
                <a16:creationId xmlns:a16="http://schemas.microsoft.com/office/drawing/2014/main" id="{C4ACF2CF-1972-7AE1-3D71-2E9BDE8E4FD1}"/>
              </a:ext>
            </a:extLst>
          </p:cNvPr>
          <p:cNvSpPr>
            <a:spLocks noGrp="1"/>
          </p:cNvSpPr>
          <p:nvPr>
            <p:ph sz="half" idx="1"/>
          </p:nvPr>
        </p:nvSpPr>
        <p:spPr/>
        <p:txBody>
          <a:bodyPr/>
          <a:lstStyle/>
          <a:p>
            <a:pPr marL="0" indent="0">
              <a:buNone/>
            </a:pPr>
            <a:r>
              <a:rPr lang="en-US" dirty="0"/>
              <a:t>Multiple cognitive processes</a:t>
            </a:r>
          </a:p>
          <a:p>
            <a:r>
              <a:rPr lang="en-US" dirty="0"/>
              <a:t>Learned manipulation strategies</a:t>
            </a:r>
          </a:p>
          <a:p>
            <a:r>
              <a:rPr lang="en-US" dirty="0"/>
              <a:t>Visualization</a:t>
            </a:r>
          </a:p>
          <a:p>
            <a:r>
              <a:rPr lang="en-US" dirty="0"/>
              <a:t>Direct perception</a:t>
            </a:r>
          </a:p>
          <a:p>
            <a:r>
              <a:rPr lang="en-US" dirty="0"/>
              <a:t>Corpus-based learning</a:t>
            </a:r>
          </a:p>
          <a:p>
            <a:r>
              <a:rPr lang="en-US" dirty="0"/>
              <a:t>Language based method</a:t>
            </a:r>
          </a:p>
          <a:p>
            <a:r>
              <a:rPr lang="en-US" dirty="0"/>
              <a:t>Analogy</a:t>
            </a:r>
          </a:p>
          <a:p>
            <a:r>
              <a:rPr lang="en-US" dirty="0"/>
              <a:t>Abstract reasoning</a:t>
            </a:r>
          </a:p>
          <a:p>
            <a:endParaRPr lang="en-US" dirty="0"/>
          </a:p>
        </p:txBody>
      </p:sp>
      <p:sp>
        <p:nvSpPr>
          <p:cNvPr id="4" name="Content Placeholder 3">
            <a:extLst>
              <a:ext uri="{FF2B5EF4-FFF2-40B4-BE49-F238E27FC236}">
                <a16:creationId xmlns:a16="http://schemas.microsoft.com/office/drawing/2014/main" id="{BCE5E7BF-A36C-2D77-A027-2AF8EC64293E}"/>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237512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C151-7812-2809-8C5B-3F1166C4E7E5}"/>
              </a:ext>
            </a:extLst>
          </p:cNvPr>
          <p:cNvSpPr>
            <a:spLocks noGrp="1"/>
          </p:cNvSpPr>
          <p:nvPr>
            <p:ph type="title"/>
          </p:nvPr>
        </p:nvSpPr>
        <p:spPr/>
        <p:txBody>
          <a:bodyPr/>
          <a:lstStyle/>
          <a:p>
            <a:r>
              <a:rPr lang="en-US" dirty="0"/>
              <a:t>Overall</a:t>
            </a:r>
          </a:p>
        </p:txBody>
      </p:sp>
      <p:sp>
        <p:nvSpPr>
          <p:cNvPr id="3" name="Content Placeholder 2">
            <a:extLst>
              <a:ext uri="{FF2B5EF4-FFF2-40B4-BE49-F238E27FC236}">
                <a16:creationId xmlns:a16="http://schemas.microsoft.com/office/drawing/2014/main" id="{C4ACF2CF-1972-7AE1-3D71-2E9BDE8E4FD1}"/>
              </a:ext>
            </a:extLst>
          </p:cNvPr>
          <p:cNvSpPr>
            <a:spLocks noGrp="1"/>
          </p:cNvSpPr>
          <p:nvPr>
            <p:ph sz="half" idx="1"/>
          </p:nvPr>
        </p:nvSpPr>
        <p:spPr/>
        <p:txBody>
          <a:bodyPr>
            <a:normAutofit lnSpcReduction="10000"/>
          </a:bodyPr>
          <a:lstStyle/>
          <a:p>
            <a:pPr marL="0" indent="0">
              <a:buNone/>
            </a:pPr>
            <a:r>
              <a:rPr lang="en-US" dirty="0"/>
              <a:t>Multiple cognitive processes</a:t>
            </a:r>
          </a:p>
          <a:p>
            <a:r>
              <a:rPr lang="en-US" dirty="0"/>
              <a:t>Learned manipulation strategies</a:t>
            </a:r>
          </a:p>
          <a:p>
            <a:r>
              <a:rPr lang="en-US" dirty="0"/>
              <a:t>Visualization</a:t>
            </a:r>
          </a:p>
          <a:p>
            <a:r>
              <a:rPr lang="en-US" dirty="0"/>
              <a:t>Direct perception</a:t>
            </a:r>
          </a:p>
          <a:p>
            <a:r>
              <a:rPr lang="en-US" dirty="0"/>
              <a:t>Corpus-based learning</a:t>
            </a:r>
          </a:p>
          <a:p>
            <a:r>
              <a:rPr lang="en-US" dirty="0"/>
              <a:t>Language-based methods</a:t>
            </a:r>
          </a:p>
          <a:p>
            <a:r>
              <a:rPr lang="en-US" dirty="0"/>
              <a:t>Analogy</a:t>
            </a:r>
          </a:p>
          <a:p>
            <a:r>
              <a:rPr lang="en-US" dirty="0"/>
              <a:t>Knowledge-based/abstract reasoning</a:t>
            </a:r>
          </a:p>
          <a:p>
            <a:endParaRPr lang="en-US" dirty="0"/>
          </a:p>
        </p:txBody>
      </p:sp>
      <p:sp>
        <p:nvSpPr>
          <p:cNvPr id="4" name="Content Placeholder 3">
            <a:extLst>
              <a:ext uri="{FF2B5EF4-FFF2-40B4-BE49-F238E27FC236}">
                <a16:creationId xmlns:a16="http://schemas.microsoft.com/office/drawing/2014/main" id="{BCE5E7BF-A36C-2D77-A027-2AF8EC64293E}"/>
              </a:ext>
            </a:extLst>
          </p:cNvPr>
          <p:cNvSpPr>
            <a:spLocks noGrp="1"/>
          </p:cNvSpPr>
          <p:nvPr>
            <p:ph sz="half" idx="2"/>
          </p:nvPr>
        </p:nvSpPr>
        <p:spPr/>
        <p:txBody>
          <a:bodyPr>
            <a:normAutofit lnSpcReduction="10000"/>
          </a:bodyPr>
          <a:lstStyle/>
          <a:p>
            <a:r>
              <a:rPr lang="en-US" dirty="0"/>
              <a:t>We do not have adequate theories of any of these.</a:t>
            </a:r>
          </a:p>
          <a:p>
            <a:r>
              <a:rPr lang="en-US" dirty="0"/>
              <a:t>We have no idea how to integrate them.</a:t>
            </a:r>
          </a:p>
          <a:p>
            <a:r>
              <a:rPr lang="en-US" dirty="0"/>
              <a:t>Multimodal learning may advance things somewhat but probably won’t give a complete solution.</a:t>
            </a:r>
          </a:p>
        </p:txBody>
      </p:sp>
    </p:spTree>
    <p:extLst>
      <p:ext uri="{BB962C8B-B14F-4D97-AF65-F5344CB8AC3E}">
        <p14:creationId xmlns:p14="http://schemas.microsoft.com/office/powerpoint/2010/main" val="930024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A08E-0F86-27BE-7403-D9FAD0E6575B}"/>
              </a:ext>
            </a:extLst>
          </p:cNvPr>
          <p:cNvSpPr>
            <a:spLocks noGrp="1"/>
          </p:cNvSpPr>
          <p:nvPr>
            <p:ph type="title"/>
          </p:nvPr>
        </p:nvSpPr>
        <p:spPr/>
        <p:txBody>
          <a:bodyPr/>
          <a:lstStyle/>
          <a:p>
            <a:pPr algn="ctr"/>
            <a:r>
              <a:rPr lang="en-US" dirty="0"/>
              <a:t>One possible point of leverage</a:t>
            </a:r>
          </a:p>
        </p:txBody>
      </p:sp>
      <p:sp>
        <p:nvSpPr>
          <p:cNvPr id="3" name="Content Placeholder 2">
            <a:extLst>
              <a:ext uri="{FF2B5EF4-FFF2-40B4-BE49-F238E27FC236}">
                <a16:creationId xmlns:a16="http://schemas.microsoft.com/office/drawing/2014/main" id="{74B394A7-260B-7B67-D9FD-65C3618F81D0}"/>
              </a:ext>
            </a:extLst>
          </p:cNvPr>
          <p:cNvSpPr>
            <a:spLocks noGrp="1"/>
          </p:cNvSpPr>
          <p:nvPr>
            <p:ph idx="1"/>
          </p:nvPr>
        </p:nvSpPr>
        <p:spPr>
          <a:xfrm>
            <a:off x="838200" y="1825624"/>
            <a:ext cx="10515600" cy="4792151"/>
          </a:xfrm>
        </p:spPr>
        <p:txBody>
          <a:bodyPr>
            <a:normAutofit fontScale="92500" lnSpcReduction="10000"/>
          </a:bodyPr>
          <a:lstStyle/>
          <a:p>
            <a:pPr marL="0" indent="0">
              <a:buNone/>
            </a:pPr>
            <a:r>
              <a:rPr lang="en-US" dirty="0"/>
              <a:t>Diagrams that have only a vague qualitative resemblance to the actual situation can be very useful aids to understanding.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400" dirty="0"/>
          </a:p>
          <a:p>
            <a:pPr marL="0" indent="0">
              <a:buNone/>
            </a:pPr>
            <a:r>
              <a:rPr lang="en-US" sz="2400" dirty="0"/>
              <a:t>Feynman, Lectures on Physics                           “Red shift and blue shift” Wikipedia</a:t>
            </a:r>
          </a:p>
        </p:txBody>
      </p:sp>
      <p:pic>
        <p:nvPicPr>
          <p:cNvPr id="5" name="Picture 4" descr="A picture containing text&#10;&#10;Description automatically generated">
            <a:extLst>
              <a:ext uri="{FF2B5EF4-FFF2-40B4-BE49-F238E27FC236}">
                <a16:creationId xmlns:a16="http://schemas.microsoft.com/office/drawing/2014/main" id="{09D983B5-04BB-CE50-5D70-DDBB8815B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820" y="2699837"/>
            <a:ext cx="1983783" cy="3150715"/>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4DCF1207-221C-3C3D-7F4A-65126ECE6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816" y="2868811"/>
            <a:ext cx="4763165" cy="2981741"/>
          </a:xfrm>
          <a:prstGeom prst="rect">
            <a:avLst/>
          </a:prstGeom>
        </p:spPr>
      </p:pic>
    </p:spTree>
    <p:extLst>
      <p:ext uri="{BB962C8B-B14F-4D97-AF65-F5344CB8AC3E}">
        <p14:creationId xmlns:p14="http://schemas.microsoft.com/office/powerpoint/2010/main" val="22707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3282-C30B-434E-B48D-31130A309D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71B2B-6C06-4ACC-9FCB-14F064D1E6C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dirty="0"/>
              <a:t>Thank you!</a:t>
            </a:r>
          </a:p>
        </p:txBody>
      </p:sp>
    </p:spTree>
    <p:extLst>
      <p:ext uri="{BB962C8B-B14F-4D97-AF65-F5344CB8AC3E}">
        <p14:creationId xmlns:p14="http://schemas.microsoft.com/office/powerpoint/2010/main" val="90935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DDCD-35D2-062B-3187-7FA62DBC67E1}"/>
              </a:ext>
            </a:extLst>
          </p:cNvPr>
          <p:cNvSpPr>
            <a:spLocks noGrp="1"/>
          </p:cNvSpPr>
          <p:nvPr>
            <p:ph type="title"/>
          </p:nvPr>
        </p:nvSpPr>
        <p:spPr>
          <a:xfrm>
            <a:off x="838200" y="365125"/>
            <a:ext cx="10515600" cy="1344405"/>
          </a:xfrm>
        </p:spPr>
        <p:txBody>
          <a:bodyPr/>
          <a:lstStyle/>
          <a:p>
            <a:pPr algn="ctr"/>
            <a:r>
              <a:rPr lang="en-US" dirty="0"/>
              <a:t>Commonsense physical reasoning is part of:</a:t>
            </a:r>
            <a:br>
              <a:rPr lang="en-US" dirty="0"/>
            </a:br>
            <a:r>
              <a:rPr lang="en-US" dirty="0"/>
              <a:t>Acting, Planning, Vision</a:t>
            </a:r>
          </a:p>
        </p:txBody>
      </p:sp>
      <p:pic>
        <p:nvPicPr>
          <p:cNvPr id="9" name="Content Placeholder 8" descr="A picture containing cutting, person, knife, board&#10;&#10;Description automatically generated">
            <a:extLst>
              <a:ext uri="{FF2B5EF4-FFF2-40B4-BE49-F238E27FC236}">
                <a16:creationId xmlns:a16="http://schemas.microsoft.com/office/drawing/2014/main" id="{038FEABD-2D38-FB63-E873-076D37FF0C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2224" y="1601635"/>
            <a:ext cx="9902588" cy="5145118"/>
          </a:xfrm>
        </p:spPr>
      </p:pic>
    </p:spTree>
    <p:extLst>
      <p:ext uri="{BB962C8B-B14F-4D97-AF65-F5344CB8AC3E}">
        <p14:creationId xmlns:p14="http://schemas.microsoft.com/office/powerpoint/2010/main" val="298139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2C2FC-AC86-0BDB-2BEF-ADBFFB740BBC}"/>
              </a:ext>
            </a:extLst>
          </p:cNvPr>
          <p:cNvSpPr>
            <a:spLocks noGrp="1"/>
          </p:cNvSpPr>
          <p:nvPr>
            <p:ph type="title"/>
          </p:nvPr>
        </p:nvSpPr>
        <p:spPr>
          <a:xfrm>
            <a:off x="838200" y="365125"/>
            <a:ext cx="10515600" cy="11195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2BB5A51-522D-E9F6-C83F-B5452ABC7A07}"/>
              </a:ext>
            </a:extLst>
          </p:cNvPr>
          <p:cNvSpPr>
            <a:spLocks noGrp="1"/>
          </p:cNvSpPr>
          <p:nvPr>
            <p:ph idx="1"/>
          </p:nvPr>
        </p:nvSpPr>
        <p:spPr>
          <a:xfrm>
            <a:off x="838200" y="675861"/>
            <a:ext cx="10515600" cy="5501102"/>
          </a:xfrm>
        </p:spPr>
        <p:txBody>
          <a:bodyPr/>
          <a:lstStyle/>
          <a:p>
            <a:pPr marL="0" indent="0">
              <a:buNone/>
            </a:pPr>
            <a:r>
              <a:rPr lang="en-US" sz="4800" dirty="0">
                <a:latin typeface="+mj-lt"/>
              </a:rPr>
              <a:t>Design</a:t>
            </a:r>
          </a:p>
          <a:p>
            <a:pPr marL="0" indent="0">
              <a:buNone/>
            </a:pPr>
            <a:r>
              <a:rPr lang="en-US" dirty="0"/>
              <a:t>From Jacques </a:t>
            </a:r>
            <a:r>
              <a:rPr lang="en-US" dirty="0" err="1"/>
              <a:t>Carelman</a:t>
            </a:r>
            <a:r>
              <a:rPr lang="en-US" dirty="0"/>
              <a:t>,</a:t>
            </a:r>
          </a:p>
          <a:p>
            <a:pPr marL="0" indent="0">
              <a:buNone/>
            </a:pPr>
            <a:r>
              <a:rPr lang="en-US" i="1" dirty="0" err="1"/>
              <a:t>Objets</a:t>
            </a:r>
            <a:r>
              <a:rPr lang="en-US" i="1" dirty="0"/>
              <a:t> </a:t>
            </a:r>
            <a:r>
              <a:rPr lang="en-US" i="1" dirty="0" err="1"/>
              <a:t>Introuvables</a:t>
            </a:r>
            <a:endParaRPr lang="en-US" i="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descr="A picture containing red, indoor&#10;&#10;Description automatically generated">
            <a:extLst>
              <a:ext uri="{FF2B5EF4-FFF2-40B4-BE49-F238E27FC236}">
                <a16:creationId xmlns:a16="http://schemas.microsoft.com/office/drawing/2014/main" id="{FBEF5B95-7FD9-1EC1-D373-2AEE18827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262" y="0"/>
            <a:ext cx="5429598" cy="6858000"/>
          </a:xfrm>
          <a:prstGeom prst="rect">
            <a:avLst/>
          </a:prstGeom>
        </p:spPr>
      </p:pic>
    </p:spTree>
    <p:extLst>
      <p:ext uri="{BB962C8B-B14F-4D97-AF65-F5344CB8AC3E}">
        <p14:creationId xmlns:p14="http://schemas.microsoft.com/office/powerpoint/2010/main" val="333318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DDCD-35D2-062B-3187-7FA62DBC67E1}"/>
              </a:ext>
            </a:extLst>
          </p:cNvPr>
          <p:cNvSpPr>
            <a:spLocks noGrp="1"/>
          </p:cNvSpPr>
          <p:nvPr>
            <p:ph type="title"/>
          </p:nvPr>
        </p:nvSpPr>
        <p:spPr/>
        <p:txBody>
          <a:bodyPr/>
          <a:lstStyle/>
          <a:p>
            <a:pPr algn="ctr"/>
            <a:r>
              <a:rPr lang="en-US" dirty="0"/>
              <a:t>Commonsense physical reasoning is a part of:</a:t>
            </a:r>
            <a:br>
              <a:rPr lang="en-US" dirty="0"/>
            </a:br>
            <a:r>
              <a:rPr lang="en-US" dirty="0"/>
              <a:t>Language use and comprehension</a:t>
            </a:r>
          </a:p>
        </p:txBody>
      </p:sp>
      <p:sp>
        <p:nvSpPr>
          <p:cNvPr id="3" name="Content Placeholder 2">
            <a:extLst>
              <a:ext uri="{FF2B5EF4-FFF2-40B4-BE49-F238E27FC236}">
                <a16:creationId xmlns:a16="http://schemas.microsoft.com/office/drawing/2014/main" id="{7D00E75B-8DA7-4430-03F6-85953085301A}"/>
              </a:ext>
            </a:extLst>
          </p:cNvPr>
          <p:cNvSpPr>
            <a:spLocks noGrp="1"/>
          </p:cNvSpPr>
          <p:nvPr>
            <p:ph idx="1"/>
          </p:nvPr>
        </p:nvSpPr>
        <p:spPr/>
        <p:txBody>
          <a:bodyPr/>
          <a:lstStyle/>
          <a:p>
            <a:endParaRPr lang="en-US" dirty="0"/>
          </a:p>
          <a:p>
            <a:endParaRPr lang="en-US" dirty="0"/>
          </a:p>
          <a:p>
            <a:endParaRPr lang="en-US" dirty="0"/>
          </a:p>
        </p:txBody>
      </p:sp>
      <p:pic>
        <p:nvPicPr>
          <p:cNvPr id="10" name="Content Placeholder 9" descr="Graphical user interface, text, application&#10;&#10;Description automatically generated">
            <a:extLst>
              <a:ext uri="{FF2B5EF4-FFF2-40B4-BE49-F238E27FC236}">
                <a16:creationId xmlns:a16="http://schemas.microsoft.com/office/drawing/2014/main" id="{23816F6B-DA4C-5F86-7E84-FBD84A5164CC}"/>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524000" y="1592918"/>
            <a:ext cx="9143999" cy="4764869"/>
          </a:xfrm>
        </p:spPr>
      </p:pic>
    </p:spTree>
    <p:extLst>
      <p:ext uri="{BB962C8B-B14F-4D97-AF65-F5344CB8AC3E}">
        <p14:creationId xmlns:p14="http://schemas.microsoft.com/office/powerpoint/2010/main" val="111990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DDCD-35D2-062B-3187-7FA62DBC67E1}"/>
              </a:ext>
            </a:extLst>
          </p:cNvPr>
          <p:cNvSpPr>
            <a:spLocks noGrp="1"/>
          </p:cNvSpPr>
          <p:nvPr>
            <p:ph type="title"/>
          </p:nvPr>
        </p:nvSpPr>
        <p:spPr>
          <a:xfrm>
            <a:off x="838200" y="365125"/>
            <a:ext cx="10515600" cy="1344405"/>
          </a:xfrm>
        </p:spPr>
        <p:txBody>
          <a:bodyPr/>
          <a:lstStyle/>
          <a:p>
            <a:pPr algn="ctr"/>
            <a:r>
              <a:rPr lang="en-US" dirty="0"/>
              <a:t>Commonsense physical reasoning is a part of:</a:t>
            </a:r>
            <a:br>
              <a:rPr lang="en-US" dirty="0"/>
            </a:br>
            <a:r>
              <a:rPr lang="en-US" dirty="0"/>
              <a:t>Learning, Science</a:t>
            </a:r>
          </a:p>
        </p:txBody>
      </p:sp>
      <p:sp>
        <p:nvSpPr>
          <p:cNvPr id="3" name="Content Placeholder 2">
            <a:extLst>
              <a:ext uri="{FF2B5EF4-FFF2-40B4-BE49-F238E27FC236}">
                <a16:creationId xmlns:a16="http://schemas.microsoft.com/office/drawing/2014/main" id="{7D00E75B-8DA7-4430-03F6-85953085301A}"/>
              </a:ext>
            </a:extLst>
          </p:cNvPr>
          <p:cNvSpPr>
            <a:spLocks noGrp="1"/>
          </p:cNvSpPr>
          <p:nvPr>
            <p:ph idx="1"/>
          </p:nvPr>
        </p:nvSpPr>
        <p:spPr>
          <a:xfrm>
            <a:off x="838200" y="1709530"/>
            <a:ext cx="10515600" cy="4467433"/>
          </a:xfrm>
        </p:spPr>
        <p:txBody>
          <a:bodyPr/>
          <a:lstStyle/>
          <a:p>
            <a:r>
              <a:rPr lang="en-US" dirty="0"/>
              <a:t>“Subpopulations of a species can become isolated if the water level of a lake falls, dividing it into two lakes.”</a:t>
            </a:r>
          </a:p>
        </p:txBody>
      </p:sp>
      <p:pic>
        <p:nvPicPr>
          <p:cNvPr id="5" name="Picture 4" descr="A picture containing logo&#10;&#10;Description automatically generated">
            <a:extLst>
              <a:ext uri="{FF2B5EF4-FFF2-40B4-BE49-F238E27FC236}">
                <a16:creationId xmlns:a16="http://schemas.microsoft.com/office/drawing/2014/main" id="{6F6E2865-17A5-8414-C891-0F16226C1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87" y="3429000"/>
            <a:ext cx="10937043" cy="1961989"/>
          </a:xfrm>
          <a:prstGeom prst="rect">
            <a:avLst/>
          </a:prstGeom>
        </p:spPr>
      </p:pic>
    </p:spTree>
    <p:extLst>
      <p:ext uri="{BB962C8B-B14F-4D97-AF65-F5344CB8AC3E}">
        <p14:creationId xmlns:p14="http://schemas.microsoft.com/office/powerpoint/2010/main" val="18667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2461</Words>
  <Application>Microsoft Office PowerPoint</Application>
  <PresentationFormat>Widescreen</PresentationFormat>
  <Paragraphs>312</Paragraphs>
  <Slides>53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Calibri</vt:lpstr>
      <vt:lpstr>Calibri Light</vt:lpstr>
      <vt:lpstr>Cambria Math</vt:lpstr>
      <vt:lpstr>Courier New</vt:lpstr>
      <vt:lpstr>Times New Roman</vt:lpstr>
      <vt:lpstr>Office Theme</vt:lpstr>
      <vt:lpstr>1_Office Theme</vt:lpstr>
      <vt:lpstr>Commonsense Physical Reasoning  in Humans and Machines</vt:lpstr>
      <vt:lpstr>What the talk is about</vt:lpstr>
      <vt:lpstr>Outline of talk</vt:lpstr>
      <vt:lpstr>What do I mean by “commonsense”?</vt:lpstr>
      <vt:lpstr>Why is commonsense physical reasoning important?</vt:lpstr>
      <vt:lpstr>Commonsense physical reasoning is part of: Acting, Planning, Vision</vt:lpstr>
      <vt:lpstr>PowerPoint Presentation</vt:lpstr>
      <vt:lpstr>Commonsense physical reasoning is a part of: Language use and comprehension</vt:lpstr>
      <vt:lpstr>Commonsense physical reasoning is a part of: Learning, Science</vt:lpstr>
      <vt:lpstr>Chemical reaction</vt:lpstr>
      <vt:lpstr>Characteristics of commonsense physics</vt:lpstr>
      <vt:lpstr> Wide range of phenomena</vt:lpstr>
      <vt:lpstr>Complex spatial properties and relations</vt:lpstr>
      <vt:lpstr>Robust under partial knowledge</vt:lpstr>
      <vt:lpstr>Partial knowledge</vt:lpstr>
      <vt:lpstr>Reasoning with partial knowledge</vt:lpstr>
      <vt:lpstr>Wide range of scales</vt:lpstr>
      <vt:lpstr>A few notable experimental results in human physical reasoning</vt:lpstr>
      <vt:lpstr>Pre-verbal infant understanding</vt:lpstr>
      <vt:lpstr>Erroneous predictions</vt:lpstr>
      <vt:lpstr>Erroneous predictions</vt:lpstr>
      <vt:lpstr>Erroneous predictions</vt:lpstr>
      <vt:lpstr>Follow-up to the pendulum experiment</vt:lpstr>
      <vt:lpstr>Erroneous prediction: Anecdote</vt:lpstr>
      <vt:lpstr>Visualization</vt:lpstr>
      <vt:lpstr>Visualization vs. Qualitative Reasoning</vt:lpstr>
      <vt:lpstr>Approaches to commonsense physical reasoning in cognitive psychology and AI</vt:lpstr>
      <vt:lpstr>Simulation / physics engine “Video game physics engine in the head” </vt:lpstr>
      <vt:lpstr>Probabilistic version (Monte Carlo)</vt:lpstr>
      <vt:lpstr>Two versions of cognitive theory</vt:lpstr>
      <vt:lpstr>Strengths of the simulation theory</vt:lpstr>
      <vt:lpstr>Weaknesses of simulation theory</vt:lpstr>
      <vt:lpstr>Weaknesses of simulation theory (cntd).</vt:lpstr>
      <vt:lpstr>Weaknesses of simulation theory (cntd).</vt:lpstr>
      <vt:lpstr>Symbolic reasoning: Qualitative reasoning</vt:lpstr>
      <vt:lpstr>Knowledge-based methods: Logical analysis</vt:lpstr>
      <vt:lpstr>Problem statement for water bottle</vt:lpstr>
      <vt:lpstr>Strengths of symbolic approach</vt:lpstr>
      <vt:lpstr>Weaknesses of symbolic reasoning</vt:lpstr>
      <vt:lpstr>Current methods of machine learning</vt:lpstr>
      <vt:lpstr>Reinforcement learning</vt:lpstr>
      <vt:lpstr>Deep learning</vt:lpstr>
      <vt:lpstr>Limitations of Deep Learning</vt:lpstr>
      <vt:lpstr>As applied to physical reasoning</vt:lpstr>
      <vt:lpstr>Large Language Models – GPT3, ChatGPT, etc.</vt:lpstr>
      <vt:lpstr>ChatGPT</vt:lpstr>
      <vt:lpstr>ChatGPT</vt:lpstr>
      <vt:lpstr>PowerPoint Presentation</vt:lpstr>
      <vt:lpstr>PowerPoint Presentation</vt:lpstr>
      <vt:lpstr>Overall</vt:lpstr>
      <vt:lpstr>Overall</vt:lpstr>
      <vt:lpstr>One possible point of leverage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Commonsense Physical Reasoning  in Man and Machine</dc:title>
  <dc:creator>Ernest Davis</dc:creator>
  <cp:lastModifiedBy>Ernest Davis</cp:lastModifiedBy>
  <cp:revision>8</cp:revision>
  <dcterms:created xsi:type="dcterms:W3CDTF">2022-12-10T22:24:45Z</dcterms:created>
  <dcterms:modified xsi:type="dcterms:W3CDTF">2023-01-12T22:03:30Z</dcterms:modified>
</cp:coreProperties>
</file>