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5" r:id="rId9"/>
    <p:sldId id="263" r:id="rId10"/>
    <p:sldId id="280" r:id="rId11"/>
    <p:sldId id="281" r:id="rId12"/>
    <p:sldId id="282" r:id="rId13"/>
    <p:sldId id="284" r:id="rId14"/>
    <p:sldId id="283" r:id="rId15"/>
    <p:sldId id="271" r:id="rId16"/>
    <p:sldId id="272" r:id="rId17"/>
    <p:sldId id="273" r:id="rId18"/>
    <p:sldId id="266" r:id="rId19"/>
    <p:sldId id="267" r:id="rId20"/>
    <p:sldId id="268" r:id="rId21"/>
    <p:sldId id="269" r:id="rId22"/>
    <p:sldId id="270" r:id="rId23"/>
    <p:sldId id="274" r:id="rId24"/>
    <p:sldId id="275" r:id="rId25"/>
    <p:sldId id="279" r:id="rId26"/>
    <p:sldId id="276" r:id="rId27"/>
    <p:sldId id="277" r:id="rId28"/>
    <p:sldId id="278"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4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AB582B6-0B87-4BC0-8801-4950DFB5BAA0}" type="datetimeFigureOut">
              <a:rPr lang="en-US" smtClean="0"/>
              <a:t>5/13/2017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3C0BD-724A-4901-9FCA-FC3BDCE99A9B}" type="slidenum">
              <a:rPr lang="en-US" smtClean="0"/>
              <a:t>‹#›</a:t>
            </a:fld>
            <a:endParaRPr lang="en-US"/>
          </a:p>
        </p:txBody>
      </p:sp>
    </p:spTree>
    <p:extLst>
      <p:ext uri="{BB962C8B-B14F-4D97-AF65-F5344CB8AC3E}">
        <p14:creationId xmlns:p14="http://schemas.microsoft.com/office/powerpoint/2010/main" val="2504162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B582B6-0B87-4BC0-8801-4950DFB5BAA0}" type="datetimeFigureOut">
              <a:rPr lang="en-US" smtClean="0"/>
              <a:t>5/13/2017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3C0BD-724A-4901-9FCA-FC3BDCE99A9B}" type="slidenum">
              <a:rPr lang="en-US" smtClean="0"/>
              <a:t>‹#›</a:t>
            </a:fld>
            <a:endParaRPr lang="en-US"/>
          </a:p>
        </p:txBody>
      </p:sp>
    </p:spTree>
    <p:extLst>
      <p:ext uri="{BB962C8B-B14F-4D97-AF65-F5344CB8AC3E}">
        <p14:creationId xmlns:p14="http://schemas.microsoft.com/office/powerpoint/2010/main" val="2626220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B582B6-0B87-4BC0-8801-4950DFB5BAA0}" type="datetimeFigureOut">
              <a:rPr lang="en-US" smtClean="0"/>
              <a:t>5/13/2017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3C0BD-724A-4901-9FCA-FC3BDCE99A9B}" type="slidenum">
              <a:rPr lang="en-US" smtClean="0"/>
              <a:t>‹#›</a:t>
            </a:fld>
            <a:endParaRPr lang="en-US"/>
          </a:p>
        </p:txBody>
      </p:sp>
    </p:spTree>
    <p:extLst>
      <p:ext uri="{BB962C8B-B14F-4D97-AF65-F5344CB8AC3E}">
        <p14:creationId xmlns:p14="http://schemas.microsoft.com/office/powerpoint/2010/main" val="2479105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AB582B6-0B87-4BC0-8801-4950DFB5BAA0}" type="datetimeFigureOut">
              <a:rPr lang="en-US" smtClean="0"/>
              <a:t>5/13/2017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3C0BD-724A-4901-9FCA-FC3BDCE99A9B}" type="slidenum">
              <a:rPr lang="en-US" smtClean="0"/>
              <a:t>‹#›</a:t>
            </a:fld>
            <a:endParaRPr lang="en-US"/>
          </a:p>
        </p:txBody>
      </p:sp>
    </p:spTree>
    <p:extLst>
      <p:ext uri="{BB962C8B-B14F-4D97-AF65-F5344CB8AC3E}">
        <p14:creationId xmlns:p14="http://schemas.microsoft.com/office/powerpoint/2010/main" val="567802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AB582B6-0B87-4BC0-8801-4950DFB5BAA0}" type="datetimeFigureOut">
              <a:rPr lang="en-US" smtClean="0"/>
              <a:t>5/13/2017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3C0BD-724A-4901-9FCA-FC3BDCE99A9B}" type="slidenum">
              <a:rPr lang="en-US" smtClean="0"/>
              <a:t>‹#›</a:t>
            </a:fld>
            <a:endParaRPr lang="en-US"/>
          </a:p>
        </p:txBody>
      </p:sp>
    </p:spTree>
    <p:extLst>
      <p:ext uri="{BB962C8B-B14F-4D97-AF65-F5344CB8AC3E}">
        <p14:creationId xmlns:p14="http://schemas.microsoft.com/office/powerpoint/2010/main" val="1364796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AB582B6-0B87-4BC0-8801-4950DFB5BAA0}" type="datetimeFigureOut">
              <a:rPr lang="en-US" smtClean="0"/>
              <a:t>5/13/2017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53C0BD-724A-4901-9FCA-FC3BDCE99A9B}" type="slidenum">
              <a:rPr lang="en-US" smtClean="0"/>
              <a:t>‹#›</a:t>
            </a:fld>
            <a:endParaRPr lang="en-US"/>
          </a:p>
        </p:txBody>
      </p:sp>
    </p:spTree>
    <p:extLst>
      <p:ext uri="{BB962C8B-B14F-4D97-AF65-F5344CB8AC3E}">
        <p14:creationId xmlns:p14="http://schemas.microsoft.com/office/powerpoint/2010/main" val="25447942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AB582B6-0B87-4BC0-8801-4950DFB5BAA0}" type="datetimeFigureOut">
              <a:rPr lang="en-US" smtClean="0"/>
              <a:t>5/13/2017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53C0BD-724A-4901-9FCA-FC3BDCE99A9B}" type="slidenum">
              <a:rPr lang="en-US" smtClean="0"/>
              <a:t>‹#›</a:t>
            </a:fld>
            <a:endParaRPr lang="en-US"/>
          </a:p>
        </p:txBody>
      </p:sp>
    </p:spTree>
    <p:extLst>
      <p:ext uri="{BB962C8B-B14F-4D97-AF65-F5344CB8AC3E}">
        <p14:creationId xmlns:p14="http://schemas.microsoft.com/office/powerpoint/2010/main" val="305395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AB582B6-0B87-4BC0-8801-4950DFB5BAA0}" type="datetimeFigureOut">
              <a:rPr lang="en-US" smtClean="0"/>
              <a:t>5/13/2017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53C0BD-724A-4901-9FCA-FC3BDCE99A9B}" type="slidenum">
              <a:rPr lang="en-US" smtClean="0"/>
              <a:t>‹#›</a:t>
            </a:fld>
            <a:endParaRPr lang="en-US"/>
          </a:p>
        </p:txBody>
      </p:sp>
    </p:spTree>
    <p:extLst>
      <p:ext uri="{BB962C8B-B14F-4D97-AF65-F5344CB8AC3E}">
        <p14:creationId xmlns:p14="http://schemas.microsoft.com/office/powerpoint/2010/main" val="1259428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B582B6-0B87-4BC0-8801-4950DFB5BAA0}" type="datetimeFigureOut">
              <a:rPr lang="en-US" smtClean="0"/>
              <a:t>5/13/2017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53C0BD-724A-4901-9FCA-FC3BDCE99A9B}" type="slidenum">
              <a:rPr lang="en-US" smtClean="0"/>
              <a:t>‹#›</a:t>
            </a:fld>
            <a:endParaRPr lang="en-US"/>
          </a:p>
        </p:txBody>
      </p:sp>
    </p:spTree>
    <p:extLst>
      <p:ext uri="{BB962C8B-B14F-4D97-AF65-F5344CB8AC3E}">
        <p14:creationId xmlns:p14="http://schemas.microsoft.com/office/powerpoint/2010/main" val="2197877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B582B6-0B87-4BC0-8801-4950DFB5BAA0}" type="datetimeFigureOut">
              <a:rPr lang="en-US" smtClean="0"/>
              <a:t>5/13/2017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53C0BD-724A-4901-9FCA-FC3BDCE99A9B}" type="slidenum">
              <a:rPr lang="en-US" smtClean="0"/>
              <a:t>‹#›</a:t>
            </a:fld>
            <a:endParaRPr lang="en-US"/>
          </a:p>
        </p:txBody>
      </p:sp>
    </p:spTree>
    <p:extLst>
      <p:ext uri="{BB962C8B-B14F-4D97-AF65-F5344CB8AC3E}">
        <p14:creationId xmlns:p14="http://schemas.microsoft.com/office/powerpoint/2010/main" val="3526861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B582B6-0B87-4BC0-8801-4950DFB5BAA0}" type="datetimeFigureOut">
              <a:rPr lang="en-US" smtClean="0"/>
              <a:t>5/13/2017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53C0BD-724A-4901-9FCA-FC3BDCE99A9B}" type="slidenum">
              <a:rPr lang="en-US" smtClean="0"/>
              <a:t>‹#›</a:t>
            </a:fld>
            <a:endParaRPr lang="en-US"/>
          </a:p>
        </p:txBody>
      </p:sp>
    </p:spTree>
    <p:extLst>
      <p:ext uri="{BB962C8B-B14F-4D97-AF65-F5344CB8AC3E}">
        <p14:creationId xmlns:p14="http://schemas.microsoft.com/office/powerpoint/2010/main" val="3936403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B582B6-0B87-4BC0-8801-4950DFB5BAA0}" type="datetimeFigureOut">
              <a:rPr lang="en-US" smtClean="0"/>
              <a:t>5/13/2017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53C0BD-724A-4901-9FCA-FC3BDCE99A9B}" type="slidenum">
              <a:rPr lang="en-US" smtClean="0"/>
              <a:t>‹#›</a:t>
            </a:fld>
            <a:endParaRPr lang="en-US"/>
          </a:p>
        </p:txBody>
      </p:sp>
    </p:spTree>
    <p:extLst>
      <p:ext uri="{BB962C8B-B14F-4D97-AF65-F5344CB8AC3E}">
        <p14:creationId xmlns:p14="http://schemas.microsoft.com/office/powerpoint/2010/main" val="34077453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3219450"/>
          </a:xfrm>
        </p:spPr>
        <p:txBody>
          <a:bodyPr>
            <a:normAutofit/>
          </a:bodyPr>
          <a:lstStyle/>
          <a:p>
            <a:r>
              <a:rPr lang="en-US" dirty="0"/>
              <a:t>The Logical Depth of Reasoning About Other Minds:</a:t>
            </a:r>
            <a:br>
              <a:rPr lang="en-US" dirty="0"/>
            </a:br>
            <a:r>
              <a:rPr lang="en-US" dirty="0"/>
              <a:t>A Pep Talk</a:t>
            </a:r>
          </a:p>
        </p:txBody>
      </p:sp>
      <p:sp>
        <p:nvSpPr>
          <p:cNvPr id="3" name="Subtitle 2"/>
          <p:cNvSpPr>
            <a:spLocks noGrp="1"/>
          </p:cNvSpPr>
          <p:nvPr>
            <p:ph type="subTitle" idx="1"/>
          </p:nvPr>
        </p:nvSpPr>
        <p:spPr/>
        <p:txBody>
          <a:bodyPr/>
          <a:lstStyle/>
          <a:p>
            <a:pPr algn="r"/>
            <a:r>
              <a:rPr lang="en-US" dirty="0">
                <a:solidFill>
                  <a:schemeClr val="tx1"/>
                </a:solidFill>
              </a:rPr>
              <a:t>Ernest Davis</a:t>
            </a:r>
          </a:p>
          <a:p>
            <a:pPr algn="r"/>
            <a:r>
              <a:rPr lang="en-US" dirty="0">
                <a:solidFill>
                  <a:schemeClr val="tx1"/>
                </a:solidFill>
              </a:rPr>
              <a:t>New York University</a:t>
            </a:r>
          </a:p>
          <a:p>
            <a:pPr algn="r"/>
            <a:r>
              <a:rPr lang="en-US" dirty="0">
                <a:solidFill>
                  <a:schemeClr val="tx1"/>
                </a:solidFill>
              </a:rPr>
              <a:t>ACS 2017</a:t>
            </a:r>
          </a:p>
        </p:txBody>
      </p:sp>
    </p:spTree>
    <p:extLst>
      <p:ext uri="{BB962C8B-B14F-4D97-AF65-F5344CB8AC3E}">
        <p14:creationId xmlns:p14="http://schemas.microsoft.com/office/powerpoint/2010/main" val="3241223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PLAN TO CAPTURE BABY ROO</a:t>
            </a:r>
          </a:p>
        </p:txBody>
      </p:sp>
      <p:sp>
        <p:nvSpPr>
          <p:cNvPr id="3" name="Content Placeholder 2"/>
          <p:cNvSpPr>
            <a:spLocks noGrp="1"/>
          </p:cNvSpPr>
          <p:nvPr>
            <p:ph idx="1"/>
          </p:nvPr>
        </p:nvSpPr>
        <p:spPr/>
        <p:txBody>
          <a:bodyPr/>
          <a:lstStyle/>
          <a:p>
            <a:pPr marL="514350" indent="-514350">
              <a:buFont typeface="+mj-lt"/>
              <a:buAutoNum type="arabicPeriod"/>
            </a:pPr>
            <a:r>
              <a:rPr lang="en-US" i="1" dirty="0"/>
              <a:t>General Remarks. </a:t>
            </a:r>
            <a:r>
              <a:rPr lang="en-US" dirty="0"/>
              <a:t>Kanga runs faster than any of Us, even Me.</a:t>
            </a:r>
          </a:p>
          <a:p>
            <a:pPr marL="514350" indent="-514350">
              <a:buFont typeface="+mj-lt"/>
              <a:buAutoNum type="arabicPeriod"/>
            </a:pPr>
            <a:r>
              <a:rPr lang="en-US" i="1" dirty="0"/>
              <a:t>More General Remarks. </a:t>
            </a:r>
            <a:r>
              <a:rPr lang="en-US" dirty="0"/>
              <a:t>Kanga never takes her eye off Baby </a:t>
            </a:r>
            <a:r>
              <a:rPr lang="en-US" dirty="0" err="1"/>
              <a:t>Roo</a:t>
            </a:r>
            <a:r>
              <a:rPr lang="en-US" dirty="0"/>
              <a:t>, except when he’s safely buttoned in her pocket.</a:t>
            </a:r>
          </a:p>
          <a:p>
            <a:pPr marL="514350" indent="-514350">
              <a:buFont typeface="+mj-lt"/>
              <a:buAutoNum type="arabicPeriod"/>
            </a:pPr>
            <a:r>
              <a:rPr lang="en-US" i="1" dirty="0"/>
              <a:t>Therefore.</a:t>
            </a:r>
            <a:r>
              <a:rPr lang="en-US" dirty="0"/>
              <a:t> If we are to capture Baby </a:t>
            </a:r>
            <a:r>
              <a:rPr lang="en-US" dirty="0" err="1"/>
              <a:t>Roo</a:t>
            </a:r>
            <a:r>
              <a:rPr lang="en-US" dirty="0"/>
              <a:t>, we must get a Long Start because Kanga runs faster than any of Us, even Me (see 1.)</a:t>
            </a:r>
          </a:p>
          <a:p>
            <a:pPr marL="514350" indent="-514350">
              <a:buFont typeface="+mj-lt"/>
              <a:buAutoNum type="arabicPeriod"/>
            </a:pPr>
            <a:endParaRPr lang="en-US" dirty="0"/>
          </a:p>
        </p:txBody>
      </p:sp>
    </p:spTree>
    <p:extLst>
      <p:ext uri="{BB962C8B-B14F-4D97-AF65-F5344CB8AC3E}">
        <p14:creationId xmlns:p14="http://schemas.microsoft.com/office/powerpoint/2010/main" val="37961935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PLAN TO CAPTURE BABY ROO</a:t>
            </a:r>
          </a:p>
        </p:txBody>
      </p:sp>
      <p:sp>
        <p:nvSpPr>
          <p:cNvPr id="3" name="Content Placeholder 2"/>
          <p:cNvSpPr>
            <a:spLocks noGrp="1"/>
          </p:cNvSpPr>
          <p:nvPr>
            <p:ph idx="1"/>
          </p:nvPr>
        </p:nvSpPr>
        <p:spPr/>
        <p:txBody>
          <a:bodyPr>
            <a:normAutofit lnSpcReduction="10000"/>
          </a:bodyPr>
          <a:lstStyle/>
          <a:p>
            <a:pPr marL="514350" indent="-514350">
              <a:buFont typeface="+mj-lt"/>
              <a:buAutoNum type="arabicPeriod" startAt="4"/>
            </a:pPr>
            <a:r>
              <a:rPr lang="en-US" i="1" dirty="0"/>
              <a:t>A Thought</a:t>
            </a:r>
            <a:r>
              <a:rPr lang="en-US" dirty="0"/>
              <a:t>. If </a:t>
            </a:r>
            <a:r>
              <a:rPr lang="en-US" dirty="0" err="1"/>
              <a:t>Roo</a:t>
            </a:r>
            <a:r>
              <a:rPr lang="en-US" dirty="0"/>
              <a:t> had jumped out of Kanga’s pocket and Piglet had jumped in, Kanga wouldn’t know the difference, because Piglet is a Very Small Animal.</a:t>
            </a:r>
          </a:p>
          <a:p>
            <a:pPr marL="514350" indent="-514350">
              <a:buFont typeface="+mj-lt"/>
              <a:buAutoNum type="arabicPeriod" startAt="4"/>
            </a:pPr>
            <a:r>
              <a:rPr lang="en-US" dirty="0"/>
              <a:t>Like </a:t>
            </a:r>
            <a:r>
              <a:rPr lang="en-US" dirty="0" err="1"/>
              <a:t>Roo</a:t>
            </a:r>
            <a:r>
              <a:rPr lang="en-US" dirty="0"/>
              <a:t>.</a:t>
            </a:r>
          </a:p>
          <a:p>
            <a:pPr marL="514350" indent="-514350">
              <a:buFont typeface="+mj-lt"/>
              <a:buAutoNum type="arabicPeriod" startAt="4"/>
            </a:pPr>
            <a:r>
              <a:rPr lang="en-US" dirty="0"/>
              <a:t>But Kanga would have to be looking the other way first, so as not to see Piglet jumping in.</a:t>
            </a:r>
          </a:p>
          <a:p>
            <a:pPr marL="514350" indent="-514350">
              <a:buFont typeface="+mj-lt"/>
              <a:buAutoNum type="arabicPeriod" startAt="4"/>
            </a:pPr>
            <a:r>
              <a:rPr lang="en-US" dirty="0"/>
              <a:t>See 2.</a:t>
            </a:r>
          </a:p>
        </p:txBody>
      </p:sp>
    </p:spTree>
    <p:extLst>
      <p:ext uri="{BB962C8B-B14F-4D97-AF65-F5344CB8AC3E}">
        <p14:creationId xmlns:p14="http://schemas.microsoft.com/office/powerpoint/2010/main" val="2405067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PLAN TO CAPTURE BABY ROO</a:t>
            </a:r>
          </a:p>
        </p:txBody>
      </p:sp>
      <p:sp>
        <p:nvSpPr>
          <p:cNvPr id="3" name="Content Placeholder 2"/>
          <p:cNvSpPr>
            <a:spLocks noGrp="1"/>
          </p:cNvSpPr>
          <p:nvPr>
            <p:ph idx="1"/>
          </p:nvPr>
        </p:nvSpPr>
        <p:spPr/>
        <p:txBody>
          <a:bodyPr/>
          <a:lstStyle/>
          <a:p>
            <a:pPr marL="514350" indent="-514350">
              <a:buFont typeface="+mj-lt"/>
              <a:buAutoNum type="arabicPeriod" startAt="8"/>
            </a:pPr>
            <a:r>
              <a:rPr lang="en-US" dirty="0"/>
              <a:t>Another thought. But if Pooh were talking to her very excitedly, she might look the other way for a moment.</a:t>
            </a:r>
          </a:p>
          <a:p>
            <a:pPr marL="514350" indent="-514350">
              <a:buFont typeface="+mj-lt"/>
              <a:buAutoNum type="arabicPeriod" startAt="8"/>
            </a:pPr>
            <a:r>
              <a:rPr lang="en-US" dirty="0"/>
              <a:t>And then I could run away with </a:t>
            </a:r>
            <a:r>
              <a:rPr lang="en-US" dirty="0" err="1"/>
              <a:t>Roo</a:t>
            </a:r>
            <a:r>
              <a:rPr lang="en-US" dirty="0"/>
              <a:t>.</a:t>
            </a:r>
          </a:p>
          <a:p>
            <a:pPr marL="514350" indent="-514350">
              <a:buFont typeface="+mj-lt"/>
              <a:buAutoNum type="arabicPeriod" startAt="8"/>
            </a:pPr>
            <a:r>
              <a:rPr lang="en-US" dirty="0"/>
              <a:t> Quickly</a:t>
            </a:r>
          </a:p>
          <a:p>
            <a:pPr marL="514350" indent="-514350">
              <a:buFont typeface="+mj-lt"/>
              <a:buAutoNum type="arabicPeriod" startAt="8"/>
            </a:pPr>
            <a:r>
              <a:rPr lang="en-US" i="1" dirty="0"/>
              <a:t>And Kanga wouldn’t  discover the difference until Afterwards.</a:t>
            </a:r>
          </a:p>
        </p:txBody>
      </p:sp>
    </p:spTree>
    <p:extLst>
      <p:ext uri="{BB962C8B-B14F-4D97-AF65-F5344CB8AC3E}">
        <p14:creationId xmlns:p14="http://schemas.microsoft.com/office/powerpoint/2010/main" val="31703587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05533" y="1472907"/>
            <a:ext cx="7424067" cy="4851693"/>
          </a:xfrm>
        </p:spPr>
      </p:pic>
    </p:spTree>
    <p:extLst>
      <p:ext uri="{BB962C8B-B14F-4D97-AF65-F5344CB8AC3E}">
        <p14:creationId xmlns:p14="http://schemas.microsoft.com/office/powerpoint/2010/main" val="37214003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PLAN TO CAPTURE BABY ROO</a:t>
            </a:r>
          </a:p>
        </p:txBody>
      </p:sp>
      <p:sp>
        <p:nvSpPr>
          <p:cNvPr id="3" name="Content Placeholder 2"/>
          <p:cNvSpPr>
            <a:spLocks noGrp="1"/>
          </p:cNvSpPr>
          <p:nvPr>
            <p:ph idx="1"/>
          </p:nvPr>
        </p:nvSpPr>
        <p:spPr/>
        <p:txBody>
          <a:bodyPr>
            <a:normAutofit/>
          </a:bodyPr>
          <a:lstStyle/>
          <a:p>
            <a:pPr marL="0" indent="0">
              <a:buNone/>
            </a:pPr>
            <a:r>
              <a:rPr lang="en-US" dirty="0"/>
              <a:t>Rabbit, Pooh, and Piglet are forming a </a:t>
            </a:r>
            <a:r>
              <a:rPr lang="en-US" i="1" dirty="0"/>
              <a:t>joint plan</a:t>
            </a:r>
          </a:p>
          <a:p>
            <a:pPr marL="0" indent="0">
              <a:buNone/>
            </a:pPr>
            <a:r>
              <a:rPr lang="en-US" dirty="0"/>
              <a:t>        to </a:t>
            </a:r>
            <a:r>
              <a:rPr lang="en-US" i="1" dirty="0"/>
              <a:t>distract</a:t>
            </a:r>
            <a:r>
              <a:rPr lang="en-US" dirty="0"/>
              <a:t> Kanga’s </a:t>
            </a:r>
            <a:r>
              <a:rPr lang="en-US" i="1" dirty="0"/>
              <a:t>attention</a:t>
            </a:r>
          </a:p>
          <a:p>
            <a:pPr marL="0" indent="0">
              <a:buNone/>
            </a:pPr>
            <a:r>
              <a:rPr lang="en-US" dirty="0"/>
              <a:t>             so that they can substitute Piglet for </a:t>
            </a:r>
            <a:r>
              <a:rPr lang="en-US" dirty="0" err="1"/>
              <a:t>Roo</a:t>
            </a:r>
            <a:endParaRPr lang="en-US" dirty="0"/>
          </a:p>
          <a:p>
            <a:pPr marL="0" indent="0">
              <a:buNone/>
            </a:pPr>
            <a:r>
              <a:rPr lang="en-US" dirty="0"/>
              <a:t>                  so that Kanga will not </a:t>
            </a:r>
            <a:r>
              <a:rPr lang="en-US" i="1" dirty="0"/>
              <a:t>notice </a:t>
            </a:r>
            <a:r>
              <a:rPr lang="en-US" dirty="0"/>
              <a:t>that </a:t>
            </a:r>
            <a:r>
              <a:rPr lang="en-US" dirty="0" err="1"/>
              <a:t>Roo</a:t>
            </a:r>
            <a:endParaRPr lang="en-US" dirty="0"/>
          </a:p>
          <a:p>
            <a:pPr marL="0" indent="0">
              <a:buNone/>
            </a:pPr>
            <a:r>
              <a:rPr lang="en-US" dirty="0"/>
              <a:t>                                       is gone</a:t>
            </a:r>
          </a:p>
          <a:p>
            <a:pPr marL="0" indent="0">
              <a:buNone/>
            </a:pPr>
            <a:r>
              <a:rPr lang="en-US" dirty="0"/>
              <a:t>                       so that Rabbit can run off with </a:t>
            </a:r>
            <a:r>
              <a:rPr lang="en-US" dirty="0" err="1"/>
              <a:t>Roo</a:t>
            </a:r>
            <a:r>
              <a:rPr lang="en-US" dirty="0"/>
              <a:t>.</a:t>
            </a:r>
          </a:p>
          <a:p>
            <a:pPr marL="0" indent="0">
              <a:buNone/>
            </a:pPr>
            <a:r>
              <a:rPr lang="en-US" dirty="0"/>
              <a:t>            </a:t>
            </a:r>
          </a:p>
        </p:txBody>
      </p:sp>
    </p:spTree>
    <p:extLst>
      <p:ext uri="{BB962C8B-B14F-4D97-AF65-F5344CB8AC3E}">
        <p14:creationId xmlns:p14="http://schemas.microsoft.com/office/powerpoint/2010/main" val="36012703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The Miracle Worker</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85308" y="1405730"/>
            <a:ext cx="6863292" cy="5147469"/>
          </a:xfrm>
        </p:spPr>
      </p:pic>
    </p:spTree>
    <p:extLst>
      <p:ext uri="{BB962C8B-B14F-4D97-AF65-F5344CB8AC3E}">
        <p14:creationId xmlns:p14="http://schemas.microsoft.com/office/powerpoint/2010/main" val="32748438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The Miracle Worker</a:t>
            </a:r>
            <a:endParaRPr lang="en-US" dirty="0"/>
          </a:p>
        </p:txBody>
      </p:sp>
      <p:sp>
        <p:nvSpPr>
          <p:cNvPr id="3" name="Content Placeholder 2"/>
          <p:cNvSpPr>
            <a:spLocks noGrp="1"/>
          </p:cNvSpPr>
          <p:nvPr>
            <p:ph idx="1"/>
          </p:nvPr>
        </p:nvSpPr>
        <p:spPr/>
        <p:txBody>
          <a:bodyPr/>
          <a:lstStyle/>
          <a:p>
            <a:pPr marL="0" indent="0">
              <a:buNone/>
            </a:pPr>
            <a:r>
              <a:rPr lang="en-US" dirty="0"/>
              <a:t>Helen Keller realizes that the pattern her teacher is pressing on her hand means water.</a:t>
            </a:r>
          </a:p>
          <a:p>
            <a:pPr marL="0" indent="0">
              <a:buNone/>
            </a:pPr>
            <a:r>
              <a:rPr lang="en-US" dirty="0"/>
              <a:t>She generalizes that other things have other corresponding patterns.</a:t>
            </a:r>
          </a:p>
          <a:p>
            <a:pPr marL="0" indent="0">
              <a:buNone/>
            </a:pPr>
            <a:r>
              <a:rPr lang="en-US" dirty="0"/>
              <a:t>She demands to know the patterns for pump, ground, father, mother, and teacher by running to them. Sullivan teaches them as she asks.</a:t>
            </a:r>
          </a:p>
        </p:txBody>
      </p:sp>
    </p:spTree>
    <p:extLst>
      <p:ext uri="{BB962C8B-B14F-4D97-AF65-F5344CB8AC3E}">
        <p14:creationId xmlns:p14="http://schemas.microsoft.com/office/powerpoint/2010/main" val="41909278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The Miracle Worker</a:t>
            </a:r>
            <a:endParaRPr lang="en-US" dirty="0"/>
          </a:p>
        </p:txBody>
      </p:sp>
      <p:sp>
        <p:nvSpPr>
          <p:cNvPr id="3" name="Content Placeholder 2"/>
          <p:cNvSpPr>
            <a:spLocks noGrp="1"/>
          </p:cNvSpPr>
          <p:nvPr>
            <p:ph idx="1"/>
          </p:nvPr>
        </p:nvSpPr>
        <p:spPr/>
        <p:txBody>
          <a:bodyPr/>
          <a:lstStyle/>
          <a:p>
            <a:pPr marL="0" indent="0">
              <a:buNone/>
            </a:pPr>
            <a:r>
              <a:rPr lang="en-US" dirty="0"/>
              <a:t>The viewer needs to reason about</a:t>
            </a:r>
          </a:p>
          <a:p>
            <a:r>
              <a:rPr lang="en-US" dirty="0"/>
              <a:t>Language</a:t>
            </a:r>
          </a:p>
          <a:p>
            <a:r>
              <a:rPr lang="en-US" dirty="0"/>
              <a:t>Meaning</a:t>
            </a:r>
          </a:p>
          <a:p>
            <a:r>
              <a:rPr lang="en-US" dirty="0"/>
              <a:t>Understanding</a:t>
            </a:r>
          </a:p>
          <a:p>
            <a:r>
              <a:rPr lang="en-US" dirty="0"/>
              <a:t>Perception</a:t>
            </a:r>
          </a:p>
          <a:p>
            <a:r>
              <a:rPr lang="en-US" dirty="0"/>
              <a:t>Learning</a:t>
            </a:r>
          </a:p>
          <a:p>
            <a:pPr marL="0" indent="0">
              <a:buNone/>
            </a:pPr>
            <a:r>
              <a:rPr lang="en-US" dirty="0"/>
              <a:t>at a quite abstract level.</a:t>
            </a:r>
          </a:p>
        </p:txBody>
      </p:sp>
    </p:spTree>
    <p:extLst>
      <p:ext uri="{BB962C8B-B14F-4D97-AF65-F5344CB8AC3E}">
        <p14:creationId xmlns:p14="http://schemas.microsoft.com/office/powerpoint/2010/main" val="24788364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Jane Austen</a:t>
            </a:r>
            <a:br>
              <a:rPr lang="en-US" dirty="0"/>
            </a:br>
            <a:r>
              <a:rPr lang="en-US" i="1" dirty="0"/>
              <a:t>Sense and Sensibility</a:t>
            </a:r>
            <a:r>
              <a:rPr lang="en-US" dirty="0"/>
              <a:t>, Chap 35</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65157" y="4191000"/>
            <a:ext cx="5813686" cy="1320284"/>
          </a:xfrm>
        </p:spPr>
      </p:pic>
    </p:spTree>
    <p:extLst>
      <p:ext uri="{BB962C8B-B14F-4D97-AF65-F5344CB8AC3E}">
        <p14:creationId xmlns:p14="http://schemas.microsoft.com/office/powerpoint/2010/main" val="38014186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Jane Austen</a:t>
            </a:r>
            <a:br>
              <a:rPr lang="en-US" dirty="0"/>
            </a:br>
            <a:r>
              <a:rPr lang="en-US" i="1" dirty="0"/>
              <a:t>Sense and Sensibility</a:t>
            </a:r>
            <a:r>
              <a:rPr lang="en-US" dirty="0"/>
              <a:t>, Chap 35</a:t>
            </a:r>
          </a:p>
        </p:txBody>
      </p:sp>
      <p:pic>
        <p:nvPicPr>
          <p:cNvPr id="8" name="Content Placeholder 7"/>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77715" y="2146790"/>
            <a:ext cx="5813685" cy="3539247"/>
          </a:xfrm>
        </p:spPr>
      </p:pic>
    </p:spTree>
    <p:extLst>
      <p:ext uri="{BB962C8B-B14F-4D97-AF65-F5344CB8AC3E}">
        <p14:creationId xmlns:p14="http://schemas.microsoft.com/office/powerpoint/2010/main" val="754530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Claim</a:t>
            </a:r>
          </a:p>
        </p:txBody>
      </p:sp>
      <p:sp>
        <p:nvSpPr>
          <p:cNvPr id="3" name="Content Placeholder 2"/>
          <p:cNvSpPr>
            <a:spLocks noGrp="1"/>
          </p:cNvSpPr>
          <p:nvPr>
            <p:ph idx="1"/>
          </p:nvPr>
        </p:nvSpPr>
        <p:spPr/>
        <p:txBody>
          <a:bodyPr/>
          <a:lstStyle/>
          <a:p>
            <a:pPr marL="0" indent="0">
              <a:buNone/>
            </a:pPr>
            <a:r>
              <a:rPr lang="en-US" dirty="0"/>
              <a:t>Reasoning about other minds, in understanding text or video, requires constructing representations and using knowledge of considerable logical depth.</a:t>
            </a:r>
          </a:p>
        </p:txBody>
      </p:sp>
    </p:spTree>
    <p:extLst>
      <p:ext uri="{BB962C8B-B14F-4D97-AF65-F5344CB8AC3E}">
        <p14:creationId xmlns:p14="http://schemas.microsoft.com/office/powerpoint/2010/main" val="14909261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Jane Austen</a:t>
            </a:r>
            <a:br>
              <a:rPr lang="en-US" dirty="0"/>
            </a:br>
            <a:r>
              <a:rPr lang="en-US" i="1" dirty="0"/>
              <a:t>Sense and Sensibility</a:t>
            </a:r>
            <a:r>
              <a:rPr lang="en-US" dirty="0"/>
              <a:t>, Chap 35</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69635" y="2133600"/>
            <a:ext cx="7004729" cy="4525963"/>
          </a:xfrm>
        </p:spPr>
      </p:pic>
    </p:spTree>
    <p:extLst>
      <p:ext uri="{BB962C8B-B14F-4D97-AF65-F5344CB8AC3E}">
        <p14:creationId xmlns:p14="http://schemas.microsoft.com/office/powerpoint/2010/main" val="41672583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Jane Austen</a:t>
            </a:r>
            <a:br>
              <a:rPr lang="en-US" dirty="0"/>
            </a:br>
            <a:r>
              <a:rPr lang="en-US" i="1" dirty="0"/>
              <a:t>Sense and Sensibility</a:t>
            </a:r>
            <a:r>
              <a:rPr lang="en-US" dirty="0"/>
              <a:t>, Chap 35</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47415" y="1600200"/>
            <a:ext cx="7449170" cy="5055629"/>
          </a:xfrm>
        </p:spPr>
      </p:pic>
    </p:spTree>
    <p:extLst>
      <p:ext uri="{BB962C8B-B14F-4D97-AF65-F5344CB8AC3E}">
        <p14:creationId xmlns:p14="http://schemas.microsoft.com/office/powerpoint/2010/main" val="38718280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0" indent="0">
              <a:buNone/>
            </a:pPr>
            <a:r>
              <a:rPr lang="en-US" dirty="0"/>
              <a:t>   "What can bring her [Lucy] here so often?" said Marianne, on her leaving them. "Could not she see that we wanted her gone!—how </a:t>
            </a:r>
            <a:r>
              <a:rPr lang="en-US" dirty="0" err="1"/>
              <a:t>teazing</a:t>
            </a:r>
            <a:r>
              <a:rPr lang="en-US" dirty="0"/>
              <a:t> to Edward!" </a:t>
            </a:r>
          </a:p>
          <a:p>
            <a:pPr marL="0" indent="0">
              <a:buNone/>
            </a:pPr>
            <a:r>
              <a:rPr lang="en-US" dirty="0"/>
              <a:t>  "Why so?—we were all his friends, and Lucy has been the longest known to him of any. It is but natural that he should like to see her as well as ourselves." </a:t>
            </a:r>
          </a:p>
          <a:p>
            <a:pPr marL="0" indent="0">
              <a:buNone/>
            </a:pPr>
            <a:r>
              <a:rPr lang="en-US" dirty="0"/>
              <a:t>   Marianne looked at her steadily, and said, "You know, Elinor, that this is a kind of talking which I cannot bear.”</a:t>
            </a:r>
          </a:p>
          <a:p>
            <a:endParaRPr lang="en-US" dirty="0"/>
          </a:p>
        </p:txBody>
      </p:sp>
    </p:spTree>
    <p:extLst>
      <p:ext uri="{BB962C8B-B14F-4D97-AF65-F5344CB8AC3E}">
        <p14:creationId xmlns:p14="http://schemas.microsoft.com/office/powerpoint/2010/main" val="38185257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Duck Soup</a:t>
            </a:r>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73654" y="1287035"/>
            <a:ext cx="7396692" cy="5547519"/>
          </a:xfrm>
        </p:spPr>
      </p:pic>
    </p:spTree>
    <p:extLst>
      <p:ext uri="{BB962C8B-B14F-4D97-AF65-F5344CB8AC3E}">
        <p14:creationId xmlns:p14="http://schemas.microsoft.com/office/powerpoint/2010/main" val="21807614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Duck Soup</a:t>
            </a:r>
          </a:p>
        </p:txBody>
      </p:sp>
      <p:sp>
        <p:nvSpPr>
          <p:cNvPr id="3" name="Content Placeholder 2"/>
          <p:cNvSpPr>
            <a:spLocks noGrp="1"/>
          </p:cNvSpPr>
          <p:nvPr>
            <p:ph idx="1"/>
          </p:nvPr>
        </p:nvSpPr>
        <p:spPr/>
        <p:txBody>
          <a:bodyPr/>
          <a:lstStyle/>
          <a:p>
            <a:pPr marL="0" indent="0">
              <a:buNone/>
            </a:pPr>
            <a:r>
              <a:rPr lang="en-US" dirty="0"/>
              <a:t>The user needs to understand</a:t>
            </a:r>
          </a:p>
          <a:p>
            <a:r>
              <a:rPr lang="en-US" dirty="0"/>
              <a:t>Perception</a:t>
            </a:r>
          </a:p>
          <a:p>
            <a:r>
              <a:rPr lang="en-US" dirty="0"/>
              <a:t>False belief</a:t>
            </a:r>
          </a:p>
          <a:p>
            <a:r>
              <a:rPr lang="en-US" dirty="0"/>
              <a:t>Deception</a:t>
            </a:r>
          </a:p>
          <a:p>
            <a:r>
              <a:rPr lang="en-US" dirty="0"/>
              <a:t>Unmasking deception</a:t>
            </a:r>
          </a:p>
          <a:p>
            <a:pPr marL="0" indent="0">
              <a:buNone/>
            </a:pPr>
            <a:r>
              <a:rPr lang="en-US" dirty="0"/>
              <a:t>The user must understand that this is impossible.</a:t>
            </a:r>
          </a:p>
        </p:txBody>
      </p:sp>
    </p:spTree>
    <p:extLst>
      <p:ext uri="{BB962C8B-B14F-4D97-AF65-F5344CB8AC3E}">
        <p14:creationId xmlns:p14="http://schemas.microsoft.com/office/powerpoint/2010/main" val="21807515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State of the art as regards examples</a:t>
            </a:r>
          </a:p>
        </p:txBody>
      </p:sp>
      <p:sp>
        <p:nvSpPr>
          <p:cNvPr id="3" name="Content Placeholder 2"/>
          <p:cNvSpPr>
            <a:spLocks noGrp="1"/>
          </p:cNvSpPr>
          <p:nvPr>
            <p:ph idx="1"/>
          </p:nvPr>
        </p:nvSpPr>
        <p:spPr/>
        <p:txBody>
          <a:bodyPr>
            <a:normAutofit lnSpcReduction="10000"/>
          </a:bodyPr>
          <a:lstStyle/>
          <a:p>
            <a:r>
              <a:rPr lang="en-US" dirty="0"/>
              <a:t>Substantial parts of the specific content can be represented. By no means all.</a:t>
            </a:r>
          </a:p>
          <a:p>
            <a:r>
              <a:rPr lang="en-US" dirty="0"/>
              <a:t>Closest to a full representation: Polar bear (simple goal structure). Furthest: </a:t>
            </a:r>
            <a:r>
              <a:rPr lang="en-US" i="1" dirty="0"/>
              <a:t>Sense and Sensibility</a:t>
            </a:r>
          </a:p>
          <a:p>
            <a:r>
              <a:rPr lang="en-US" dirty="0"/>
              <a:t>Representation for background knowledge is much more sketchy.</a:t>
            </a:r>
          </a:p>
          <a:p>
            <a:r>
              <a:rPr lang="en-US" dirty="0"/>
              <a:t>Collecting the background knowledge is even less advanced. </a:t>
            </a:r>
          </a:p>
        </p:txBody>
      </p:sp>
    </p:spTree>
    <p:extLst>
      <p:ext uri="{BB962C8B-B14F-4D97-AF65-F5344CB8AC3E}">
        <p14:creationId xmlns:p14="http://schemas.microsoft.com/office/powerpoint/2010/main" val="9088373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of the art as regards domain</a:t>
            </a:r>
          </a:p>
        </p:txBody>
      </p:sp>
      <p:sp>
        <p:nvSpPr>
          <p:cNvPr id="3" name="Content Placeholder 2"/>
          <p:cNvSpPr>
            <a:spLocks noGrp="1"/>
          </p:cNvSpPr>
          <p:nvPr>
            <p:ph idx="1"/>
          </p:nvPr>
        </p:nvSpPr>
        <p:spPr/>
        <p:txBody>
          <a:bodyPr/>
          <a:lstStyle/>
          <a:p>
            <a:pPr marL="0" indent="0">
              <a:buNone/>
            </a:pPr>
            <a:r>
              <a:rPr lang="en-US" dirty="0"/>
              <a:t>Well understood:</a:t>
            </a:r>
          </a:p>
          <a:p>
            <a:r>
              <a:rPr lang="en-US" dirty="0"/>
              <a:t>Idealized theories of knowledge, perception, communication, including dynamic theories.</a:t>
            </a:r>
          </a:p>
          <a:p>
            <a:r>
              <a:rPr lang="en-US" dirty="0"/>
              <a:t>Plans</a:t>
            </a:r>
          </a:p>
          <a:p>
            <a:pPr marL="0" indent="0">
              <a:buNone/>
            </a:pPr>
            <a:r>
              <a:rPr lang="en-US" dirty="0"/>
              <a:t>Somewhat understood:</a:t>
            </a:r>
          </a:p>
          <a:p>
            <a:r>
              <a:rPr lang="en-US" dirty="0"/>
              <a:t>Beliefs, desires, intentions</a:t>
            </a:r>
          </a:p>
          <a:p>
            <a:pPr marL="0" indent="0">
              <a:buNone/>
            </a:pPr>
            <a:endParaRPr lang="en-US" dirty="0"/>
          </a:p>
        </p:txBody>
      </p:sp>
    </p:spTree>
    <p:extLst>
      <p:ext uri="{BB962C8B-B14F-4D97-AF65-F5344CB8AC3E}">
        <p14:creationId xmlns:p14="http://schemas.microsoft.com/office/powerpoint/2010/main" val="7657203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of the art as regards domain</a:t>
            </a:r>
          </a:p>
        </p:txBody>
      </p:sp>
      <p:sp>
        <p:nvSpPr>
          <p:cNvPr id="3" name="Content Placeholder 2"/>
          <p:cNvSpPr>
            <a:spLocks noGrp="1"/>
          </p:cNvSpPr>
          <p:nvPr>
            <p:ph idx="1"/>
          </p:nvPr>
        </p:nvSpPr>
        <p:spPr/>
        <p:txBody>
          <a:bodyPr/>
          <a:lstStyle/>
          <a:p>
            <a:pPr marL="0" indent="0">
              <a:buNone/>
            </a:pPr>
            <a:r>
              <a:rPr lang="en-US" dirty="0"/>
              <a:t>Challenging</a:t>
            </a:r>
          </a:p>
          <a:p>
            <a:r>
              <a:rPr lang="en-US" dirty="0"/>
              <a:t>Realistic representations of cognitive processes (reasoning, learning etc..)</a:t>
            </a:r>
          </a:p>
          <a:p>
            <a:r>
              <a:rPr lang="en-US" dirty="0"/>
              <a:t>Typical assumptions about people (what can you expect different kinds of people to know)</a:t>
            </a:r>
          </a:p>
          <a:p>
            <a:r>
              <a:rPr lang="en-US" dirty="0"/>
              <a:t>Social interactions at all levels</a:t>
            </a:r>
          </a:p>
        </p:txBody>
      </p:sp>
    </p:spTree>
    <p:extLst>
      <p:ext uri="{BB962C8B-B14F-4D97-AF65-F5344CB8AC3E}">
        <p14:creationId xmlns:p14="http://schemas.microsoft.com/office/powerpoint/2010/main" val="13061691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Take away</a:t>
            </a:r>
          </a:p>
        </p:txBody>
      </p:sp>
      <p:sp>
        <p:nvSpPr>
          <p:cNvPr id="3" name="Content Placeholder 2"/>
          <p:cNvSpPr>
            <a:spLocks noGrp="1"/>
          </p:cNvSpPr>
          <p:nvPr>
            <p:ph idx="1"/>
          </p:nvPr>
        </p:nvSpPr>
        <p:spPr/>
        <p:txBody>
          <a:bodyPr/>
          <a:lstStyle/>
          <a:p>
            <a:r>
              <a:rPr lang="en-US" dirty="0"/>
              <a:t>These, or simpler situations, are good problems to work on.</a:t>
            </a:r>
          </a:p>
          <a:p>
            <a:pPr marL="0" indent="0">
              <a:buNone/>
            </a:pPr>
            <a:r>
              <a:rPr lang="en-US" dirty="0"/>
              <a:t>   (No more muddy children, cheating husbands, Mr. P and Mr. S etc.)</a:t>
            </a:r>
          </a:p>
          <a:p>
            <a:r>
              <a:rPr lang="en-US" dirty="0"/>
              <a:t>Sentence2vec is not going to cut it. The structure and interactions are richer than that.</a:t>
            </a:r>
          </a:p>
        </p:txBody>
      </p:sp>
    </p:spTree>
    <p:extLst>
      <p:ext uri="{BB962C8B-B14F-4D97-AF65-F5344CB8AC3E}">
        <p14:creationId xmlns:p14="http://schemas.microsoft.com/office/powerpoint/2010/main" val="3984768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Examples</a:t>
            </a:r>
          </a:p>
        </p:txBody>
      </p:sp>
      <p:sp>
        <p:nvSpPr>
          <p:cNvPr id="3" name="Content Placeholder 2"/>
          <p:cNvSpPr>
            <a:spLocks noGrp="1"/>
          </p:cNvSpPr>
          <p:nvPr>
            <p:ph idx="1"/>
          </p:nvPr>
        </p:nvSpPr>
        <p:spPr/>
        <p:txBody>
          <a:bodyPr>
            <a:normAutofit lnSpcReduction="10000"/>
          </a:bodyPr>
          <a:lstStyle/>
          <a:p>
            <a:r>
              <a:rPr lang="en-US" i="1" dirty="0"/>
              <a:t>The Godfather: </a:t>
            </a:r>
            <a:r>
              <a:rPr lang="en-US" dirty="0"/>
              <a:t>Horse’s head scene </a:t>
            </a:r>
          </a:p>
          <a:p>
            <a:r>
              <a:rPr lang="en-US" dirty="0"/>
              <a:t>Bergen, </a:t>
            </a:r>
            <a:r>
              <a:rPr lang="en-US" i="1" dirty="0"/>
              <a:t>Louder than Words</a:t>
            </a:r>
            <a:r>
              <a:rPr lang="en-US" dirty="0"/>
              <a:t>, Clever Bears</a:t>
            </a:r>
          </a:p>
          <a:p>
            <a:r>
              <a:rPr lang="en-US" i="1" dirty="0"/>
              <a:t>Winnie the Pooh</a:t>
            </a:r>
            <a:r>
              <a:rPr lang="en-US" dirty="0"/>
              <a:t>: Plan to Capture Baby </a:t>
            </a:r>
            <a:r>
              <a:rPr lang="en-US" dirty="0" err="1"/>
              <a:t>Roo</a:t>
            </a:r>
            <a:endParaRPr lang="en-US" dirty="0"/>
          </a:p>
          <a:p>
            <a:r>
              <a:rPr lang="en-US" i="1" dirty="0"/>
              <a:t>The Miracle Worker: </a:t>
            </a:r>
            <a:r>
              <a:rPr lang="en-US" dirty="0"/>
              <a:t> Water scene</a:t>
            </a:r>
          </a:p>
          <a:p>
            <a:r>
              <a:rPr lang="en-US" i="1" dirty="0"/>
              <a:t>Sense and Sensibility:  C</a:t>
            </a:r>
            <a:r>
              <a:rPr lang="en-US" dirty="0"/>
              <a:t>hap. 35</a:t>
            </a:r>
          </a:p>
          <a:p>
            <a:r>
              <a:rPr lang="en-US" i="1" dirty="0"/>
              <a:t>Duck Soup: </a:t>
            </a:r>
            <a:r>
              <a:rPr lang="en-US" dirty="0"/>
              <a:t>Mirror scene</a:t>
            </a:r>
          </a:p>
          <a:p>
            <a:pPr marL="0" indent="0">
              <a:buNone/>
            </a:pPr>
            <a:endParaRPr lang="en-US" dirty="0"/>
          </a:p>
          <a:p>
            <a:pPr marL="0" indent="0">
              <a:buNone/>
            </a:pPr>
            <a:r>
              <a:rPr lang="en-US" dirty="0"/>
              <a:t>Then I’ll talk about the state of the art.</a:t>
            </a:r>
          </a:p>
          <a:p>
            <a:endParaRPr lang="en-US" i="1" dirty="0"/>
          </a:p>
        </p:txBody>
      </p:sp>
    </p:spTree>
    <p:extLst>
      <p:ext uri="{BB962C8B-B14F-4D97-AF65-F5344CB8AC3E}">
        <p14:creationId xmlns:p14="http://schemas.microsoft.com/office/powerpoint/2010/main" val="3712972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a:t>The Godfather</a:t>
            </a:r>
            <a:br>
              <a:rPr lang="en-US" dirty="0"/>
            </a:br>
            <a:r>
              <a:rPr lang="en-US" dirty="0"/>
              <a:t>Horse’s head scene</a:t>
            </a:r>
          </a:p>
        </p:txBody>
      </p:sp>
      <p:sp>
        <p:nvSpPr>
          <p:cNvPr id="3" name="Content Placeholder 2"/>
          <p:cNvSpPr>
            <a:spLocks noGrp="1"/>
          </p:cNvSpPr>
          <p:nvPr>
            <p:ph idx="1"/>
          </p:nvPr>
        </p:nvSpPr>
        <p:spPr>
          <a:xfrm>
            <a:off x="457200" y="1600200"/>
            <a:ext cx="8229600" cy="4525963"/>
          </a:xfrm>
        </p:spPr>
        <p:txBody>
          <a:bodyPr/>
          <a:lstStyle/>
          <a:p>
            <a:pPr marL="0" indent="0">
              <a:buNone/>
            </a:pPr>
            <a:r>
              <a:rPr lang="en-US" dirty="0"/>
              <a:t>The viewer understands that:</a:t>
            </a:r>
          </a:p>
          <a:p>
            <a:r>
              <a:rPr lang="en-US" sz="2800" dirty="0"/>
              <a:t>Hagen has arranged for the horse to be decapitated and the head to be placed in the bed.</a:t>
            </a:r>
          </a:p>
          <a:p>
            <a:r>
              <a:rPr lang="en-US" sz="2800" dirty="0"/>
              <a:t>Hagen is communicating to </a:t>
            </a:r>
            <a:r>
              <a:rPr lang="en-US" sz="2800" dirty="0" err="1"/>
              <a:t>Woltz</a:t>
            </a:r>
            <a:r>
              <a:rPr lang="en-US" sz="2800" dirty="0"/>
              <a:t>:</a:t>
            </a:r>
          </a:p>
          <a:p>
            <a:pPr lvl="1"/>
            <a:r>
              <a:rPr lang="en-US" sz="2400" dirty="0"/>
              <a:t>That he can kill </a:t>
            </a:r>
            <a:r>
              <a:rPr lang="en-US" sz="2400" dirty="0" err="1"/>
              <a:t>Woltz</a:t>
            </a:r>
            <a:endParaRPr lang="en-US" sz="2400" dirty="0"/>
          </a:p>
          <a:p>
            <a:pPr lvl="1"/>
            <a:r>
              <a:rPr lang="en-US" sz="2400" dirty="0"/>
              <a:t>That he will kill </a:t>
            </a:r>
            <a:r>
              <a:rPr lang="en-US" sz="2400" dirty="0" err="1"/>
              <a:t>Woltz</a:t>
            </a:r>
            <a:r>
              <a:rPr lang="en-US" sz="2400" dirty="0"/>
              <a:t> if </a:t>
            </a:r>
            <a:r>
              <a:rPr lang="en-US" sz="2400" dirty="0" err="1"/>
              <a:t>Woltz</a:t>
            </a:r>
            <a:r>
              <a:rPr lang="en-US" sz="2400" dirty="0"/>
              <a:t> does not hire </a:t>
            </a:r>
            <a:r>
              <a:rPr lang="en-US" sz="2400" dirty="0" err="1"/>
              <a:t>Fontane</a:t>
            </a:r>
            <a:r>
              <a:rPr lang="en-US" sz="2400" dirty="0"/>
              <a:t>.</a:t>
            </a:r>
          </a:p>
          <a:p>
            <a:r>
              <a:rPr lang="en-US" sz="2800" dirty="0" err="1"/>
              <a:t>Woltz</a:t>
            </a:r>
            <a:r>
              <a:rPr lang="en-US" sz="2800" dirty="0"/>
              <a:t> understand the communication when he sees the head.</a:t>
            </a:r>
          </a:p>
          <a:p>
            <a:r>
              <a:rPr lang="en-US" sz="2800" dirty="0"/>
              <a:t>Hagen knows that </a:t>
            </a:r>
            <a:r>
              <a:rPr lang="en-US" sz="2800" dirty="0" err="1"/>
              <a:t>Woltz</a:t>
            </a:r>
            <a:r>
              <a:rPr lang="en-US" sz="2800" dirty="0"/>
              <a:t> will understand.</a:t>
            </a:r>
          </a:p>
        </p:txBody>
      </p:sp>
    </p:spTree>
    <p:extLst>
      <p:ext uri="{BB962C8B-B14F-4D97-AF65-F5344CB8AC3E}">
        <p14:creationId xmlns:p14="http://schemas.microsoft.com/office/powerpoint/2010/main" val="43278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 answering</a:t>
            </a:r>
          </a:p>
        </p:txBody>
      </p:sp>
      <p:sp>
        <p:nvSpPr>
          <p:cNvPr id="3" name="Content Placeholder 2"/>
          <p:cNvSpPr>
            <a:spLocks noGrp="1"/>
          </p:cNvSpPr>
          <p:nvPr>
            <p:ph idx="1"/>
          </p:nvPr>
        </p:nvSpPr>
        <p:spPr/>
        <p:txBody>
          <a:bodyPr/>
          <a:lstStyle/>
          <a:p>
            <a:r>
              <a:rPr lang="en-US" dirty="0"/>
              <a:t>What is the horse’s head doing in the bed?</a:t>
            </a:r>
          </a:p>
          <a:p>
            <a:r>
              <a:rPr lang="en-US" dirty="0"/>
              <a:t>Who killed the horse? </a:t>
            </a:r>
          </a:p>
          <a:p>
            <a:r>
              <a:rPr lang="en-US" dirty="0"/>
              <a:t>Does </a:t>
            </a:r>
            <a:r>
              <a:rPr lang="en-US" dirty="0" err="1"/>
              <a:t>Woltz</a:t>
            </a:r>
            <a:r>
              <a:rPr lang="en-US" dirty="0"/>
              <a:t> know who killed the horse?</a:t>
            </a:r>
          </a:p>
          <a:p>
            <a:r>
              <a:rPr lang="en-US" dirty="0"/>
              <a:t>Does </a:t>
            </a:r>
            <a:r>
              <a:rPr lang="en-US" dirty="0" err="1"/>
              <a:t>Woltz</a:t>
            </a:r>
            <a:r>
              <a:rPr lang="en-US" dirty="0"/>
              <a:t> expect to find a horse’s head in the bed?</a:t>
            </a:r>
          </a:p>
          <a:p>
            <a:r>
              <a:rPr lang="en-US" dirty="0"/>
              <a:t>Why didn’t Hagen just kill </a:t>
            </a:r>
            <a:r>
              <a:rPr lang="en-US" dirty="0" err="1"/>
              <a:t>Woltz</a:t>
            </a:r>
            <a:r>
              <a:rPr lang="en-US" dirty="0"/>
              <a:t>?</a:t>
            </a:r>
          </a:p>
          <a:p>
            <a:pPr marL="0" indent="0">
              <a:buNone/>
            </a:pPr>
            <a:endParaRPr lang="en-US" dirty="0"/>
          </a:p>
        </p:txBody>
      </p:sp>
    </p:spTree>
    <p:extLst>
      <p:ext uri="{BB962C8B-B14F-4D97-AF65-F5344CB8AC3E}">
        <p14:creationId xmlns:p14="http://schemas.microsoft.com/office/powerpoint/2010/main" val="3567842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Alternate scenes:</a:t>
            </a:r>
            <a:br>
              <a:rPr lang="en-US" dirty="0"/>
            </a:br>
            <a:endParaRPr lang="en-US" dirty="0"/>
          </a:p>
        </p:txBody>
      </p:sp>
      <p:sp>
        <p:nvSpPr>
          <p:cNvPr id="3" name="Content Placeholder 2"/>
          <p:cNvSpPr>
            <a:spLocks noGrp="1"/>
          </p:cNvSpPr>
          <p:nvPr>
            <p:ph idx="1"/>
          </p:nvPr>
        </p:nvSpPr>
        <p:spPr/>
        <p:txBody>
          <a:bodyPr/>
          <a:lstStyle/>
          <a:p>
            <a:pPr marL="0" indent="0">
              <a:buNone/>
            </a:pPr>
            <a:r>
              <a:rPr lang="en-US" dirty="0" err="1"/>
              <a:t>Woltz</a:t>
            </a:r>
            <a:r>
              <a:rPr lang="en-US" dirty="0"/>
              <a:t> wakes up and finds</a:t>
            </a:r>
          </a:p>
          <a:p>
            <a:r>
              <a:rPr lang="en-US" dirty="0"/>
              <a:t>A dead fish in his bed.</a:t>
            </a:r>
          </a:p>
          <a:p>
            <a:r>
              <a:rPr lang="en-US" dirty="0"/>
              <a:t>A threatening phone message from Hagen</a:t>
            </a:r>
          </a:p>
          <a:p>
            <a:r>
              <a:rPr lang="en-US" dirty="0"/>
              <a:t>The horse, alive and well, in the bedroom</a:t>
            </a:r>
          </a:p>
          <a:p>
            <a:r>
              <a:rPr lang="en-US" dirty="0"/>
              <a:t>Hagen wakes up and finds a dead fish in his bed.</a:t>
            </a:r>
          </a:p>
          <a:p>
            <a:r>
              <a:rPr lang="en-US" dirty="0" err="1"/>
              <a:t>Woltz</a:t>
            </a:r>
            <a:r>
              <a:rPr lang="en-US" dirty="0"/>
              <a:t> and Hagen wake up together in bed.</a:t>
            </a:r>
          </a:p>
        </p:txBody>
      </p:sp>
    </p:spTree>
    <p:extLst>
      <p:ext uri="{BB962C8B-B14F-4D97-AF65-F5344CB8AC3E}">
        <p14:creationId xmlns:p14="http://schemas.microsoft.com/office/powerpoint/2010/main" val="2384910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Bergen, </a:t>
            </a:r>
            <a:r>
              <a:rPr lang="en-US" i="1" dirty="0"/>
              <a:t>Louder than Words</a:t>
            </a:r>
            <a:endParaRPr lang="en-US" dirty="0"/>
          </a:p>
        </p:txBody>
      </p:sp>
      <p:sp>
        <p:nvSpPr>
          <p:cNvPr id="3" name="Content Placeholder 2"/>
          <p:cNvSpPr>
            <a:spLocks noGrp="1"/>
          </p:cNvSpPr>
          <p:nvPr>
            <p:ph idx="1"/>
          </p:nvPr>
        </p:nvSpPr>
        <p:spPr/>
        <p:txBody>
          <a:bodyPr>
            <a:normAutofit/>
          </a:bodyPr>
          <a:lstStyle/>
          <a:p>
            <a:pPr lvl="1">
              <a:buNone/>
            </a:pPr>
            <a:endParaRPr lang="en-US" dirty="0"/>
          </a:p>
          <a:p>
            <a:pPr lvl="1">
              <a:buNone/>
            </a:pPr>
            <a:r>
              <a:rPr lang="en-US" dirty="0"/>
              <a:t>Sailors who encountered polar bears in the nineteenth century reported seeing polar bears do something quite clever to increase their chances of  [eating a seal]. According to these early reports, as the bear sneaks upon its prey, it sometimes covers its muzzle with its paw, which allows it to go more or less undetected. Apparently, the polar bear hides its nose.</a:t>
            </a:r>
          </a:p>
        </p:txBody>
      </p:sp>
    </p:spTree>
    <p:extLst>
      <p:ext uri="{BB962C8B-B14F-4D97-AF65-F5344CB8AC3E}">
        <p14:creationId xmlns:p14="http://schemas.microsoft.com/office/powerpoint/2010/main" val="2851635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2971800"/>
            <a:ext cx="3679371" cy="27432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1999" y="2971800"/>
            <a:ext cx="4079631" cy="2719754"/>
          </a:xfrm>
          <a:prstGeom prst="rect">
            <a:avLst/>
          </a:prstGeom>
        </p:spPr>
      </p:pic>
    </p:spTree>
    <p:extLst>
      <p:ext uri="{BB962C8B-B14F-4D97-AF65-F5344CB8AC3E}">
        <p14:creationId xmlns:p14="http://schemas.microsoft.com/office/powerpoint/2010/main" val="138289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idx="1"/>
          </p:nvPr>
        </p:nvSpPr>
        <p:spPr>
          <a:xfrm>
            <a:off x="457200" y="838200"/>
            <a:ext cx="8229600" cy="5715000"/>
          </a:xfrm>
        </p:spPr>
        <p:txBody>
          <a:bodyPr>
            <a:normAutofit/>
          </a:bodyPr>
          <a:lstStyle/>
          <a:p>
            <a:pPr>
              <a:buNone/>
            </a:pPr>
            <a:r>
              <a:rPr lang="en-US" dirty="0"/>
              <a:t>The bear believes that</a:t>
            </a:r>
          </a:p>
          <a:p>
            <a:pPr>
              <a:buNone/>
            </a:pPr>
            <a:r>
              <a:rPr lang="en-US" dirty="0"/>
              <a:t>     if it approaches the seal with nose uncovered</a:t>
            </a:r>
          </a:p>
          <a:p>
            <a:pPr>
              <a:buNone/>
            </a:pPr>
            <a:r>
              <a:rPr lang="en-US" dirty="0"/>
              <a:t>         the seal may see its black nose</a:t>
            </a:r>
          </a:p>
          <a:p>
            <a:pPr>
              <a:buNone/>
            </a:pPr>
            <a:r>
              <a:rPr lang="en-US" dirty="0"/>
              <a:t>              so the seal is likely to know it is coming</a:t>
            </a:r>
          </a:p>
          <a:p>
            <a:pPr>
              <a:buNone/>
            </a:pPr>
            <a:r>
              <a:rPr lang="en-US" dirty="0"/>
              <a:t>              and the seal will flee</a:t>
            </a:r>
          </a:p>
          <a:p>
            <a:pPr>
              <a:buNone/>
            </a:pPr>
            <a:r>
              <a:rPr lang="en-US" dirty="0"/>
              <a:t>              and the bear will not be able to catch it</a:t>
            </a:r>
          </a:p>
          <a:p>
            <a:pPr>
              <a:buNone/>
            </a:pPr>
            <a:r>
              <a:rPr lang="en-US" dirty="0"/>
              <a:t>     whereas …</a:t>
            </a:r>
          </a:p>
          <a:p>
            <a:pPr>
              <a:buNone/>
            </a:pPr>
            <a:r>
              <a:rPr lang="en-US" dirty="0"/>
              <a:t>3 epistemic operators, a hypothetical, six causal relations,  two implications, three negations, and three occurrences of “will be able”</a:t>
            </a:r>
          </a:p>
        </p:txBody>
      </p:sp>
    </p:spTree>
    <p:extLst>
      <p:ext uri="{BB962C8B-B14F-4D97-AF65-F5344CB8AC3E}">
        <p14:creationId xmlns:p14="http://schemas.microsoft.com/office/powerpoint/2010/main" val="29991968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TotalTime>
  <Words>1039</Words>
  <Application>Microsoft Office PowerPoint</Application>
  <PresentationFormat>On-screen Show (4:3)</PresentationFormat>
  <Paragraphs>117</Paragraphs>
  <Slides>28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28</vt:i4>
      </vt:variant>
    </vt:vector>
  </HeadingPairs>
  <TitlesOfParts>
    <vt:vector size="31" baseType="lpstr">
      <vt:lpstr>Arial</vt:lpstr>
      <vt:lpstr>Calibri</vt:lpstr>
      <vt:lpstr>Office Theme</vt:lpstr>
      <vt:lpstr>The Logical Depth of Reasoning About Other Minds: A Pep Talk</vt:lpstr>
      <vt:lpstr>Claim</vt:lpstr>
      <vt:lpstr>Examples</vt:lpstr>
      <vt:lpstr>The Godfather Horse’s head scene</vt:lpstr>
      <vt:lpstr>Question answering</vt:lpstr>
      <vt:lpstr>Alternate scenes: </vt:lpstr>
      <vt:lpstr>Bergen, Louder than Words</vt:lpstr>
      <vt:lpstr>PowerPoint Presentation</vt:lpstr>
      <vt:lpstr>PowerPoint Presentation</vt:lpstr>
      <vt:lpstr>PLAN TO CAPTURE BABY ROO</vt:lpstr>
      <vt:lpstr>PLAN TO CAPTURE BABY ROO</vt:lpstr>
      <vt:lpstr>PLAN TO CAPTURE BABY ROO</vt:lpstr>
      <vt:lpstr>PowerPoint Presentation</vt:lpstr>
      <vt:lpstr>PLAN TO CAPTURE BABY ROO</vt:lpstr>
      <vt:lpstr>The Miracle Worker</vt:lpstr>
      <vt:lpstr>The Miracle Worker</vt:lpstr>
      <vt:lpstr>The Miracle Worker</vt:lpstr>
      <vt:lpstr>Jane Austen Sense and Sensibility, Chap 35</vt:lpstr>
      <vt:lpstr>Jane Austen Sense and Sensibility, Chap 35</vt:lpstr>
      <vt:lpstr>Jane Austen Sense and Sensibility, Chap 35</vt:lpstr>
      <vt:lpstr>Jane Austen Sense and Sensibility, Chap 35</vt:lpstr>
      <vt:lpstr>PowerPoint Presentation</vt:lpstr>
      <vt:lpstr>Duck Soup</vt:lpstr>
      <vt:lpstr>Duck Soup</vt:lpstr>
      <vt:lpstr>State of the art as regards examples</vt:lpstr>
      <vt:lpstr>State of the art as regards domain</vt:lpstr>
      <vt:lpstr>State of the art as regards domain</vt:lpstr>
      <vt:lpstr>Take away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Logical Depth of Reasoning About Other Minds</dc:title>
  <dc:creator>cimsuer</dc:creator>
  <cp:lastModifiedBy>Ernest Davis</cp:lastModifiedBy>
  <cp:revision>20</cp:revision>
  <dcterms:created xsi:type="dcterms:W3CDTF">2017-04-19T19:10:40Z</dcterms:created>
  <dcterms:modified xsi:type="dcterms:W3CDTF">2017-05-13T13:02:30Z</dcterms:modified>
</cp:coreProperties>
</file>