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16" roundtripDataSignature="AMtx7mis0aqI+ItYekcMDNg1glyjnWh4j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6"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3"/>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3"/>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1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2"/>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2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3"/>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3"/>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14"/>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4"/>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1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3" name="Shape 23"/>
        <p:cNvGrpSpPr/>
        <p:nvPr/>
      </p:nvGrpSpPr>
      <p:grpSpPr>
        <a:xfrm>
          <a:off x="0" y="0"/>
          <a:ext cx="0" cy="0"/>
          <a:chOff x="0" y="0"/>
          <a:chExt cx="0" cy="0"/>
        </a:xfrm>
      </p:grpSpPr>
      <p:sp>
        <p:nvSpPr>
          <p:cNvPr id="24" name="Google Shape;24;p1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5"/>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 name="Google Shape;26;p15"/>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7" name="Google Shape;27;p1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0" name="Shape 30"/>
        <p:cNvGrpSpPr/>
        <p:nvPr/>
      </p:nvGrpSpPr>
      <p:grpSpPr>
        <a:xfrm>
          <a:off x="0" y="0"/>
          <a:ext cx="0" cy="0"/>
          <a:chOff x="0" y="0"/>
          <a:chExt cx="0" cy="0"/>
        </a:xfrm>
      </p:grpSpPr>
      <p:sp>
        <p:nvSpPr>
          <p:cNvPr id="31" name="Google Shape;31;p16"/>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16"/>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3" name="Google Shape;33;p1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17"/>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7"/>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7"/>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7"/>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7"/>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18"/>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0"/>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0"/>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20"/>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2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1"/>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1"/>
          <p:cNvSpPr/>
          <p:nvPr>
            <p:ph idx="2" type="pic"/>
          </p:nvPr>
        </p:nvSpPr>
        <p:spPr>
          <a:xfrm>
            <a:off x="3887391" y="987426"/>
            <a:ext cx="4629150" cy="4873625"/>
          </a:xfrm>
          <a:prstGeom prst="rect">
            <a:avLst/>
          </a:prstGeom>
          <a:noFill/>
          <a:ln>
            <a:noFill/>
          </a:ln>
        </p:spPr>
      </p:sp>
      <p:sp>
        <p:nvSpPr>
          <p:cNvPr id="64" name="Google Shape;64;p21"/>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2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2"/>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en-US"/>
              <a:t>Physical Reasoning in an Open World</a:t>
            </a:r>
            <a:endParaRPr/>
          </a:p>
        </p:txBody>
      </p:sp>
      <p:sp>
        <p:nvSpPr>
          <p:cNvPr id="85" name="Google Shape;85;p1"/>
          <p:cNvSpPr txBox="1"/>
          <p:nvPr>
            <p:ph idx="1" type="subTitle"/>
          </p:nvPr>
        </p:nvSpPr>
        <p:spPr>
          <a:xfrm>
            <a:off x="1143000" y="4027408"/>
            <a:ext cx="6858000" cy="1241822"/>
          </a:xfrm>
          <a:prstGeom prst="rect">
            <a:avLst/>
          </a:prstGeom>
          <a:noFill/>
          <a:ln>
            <a:noFill/>
          </a:ln>
        </p:spPr>
        <p:txBody>
          <a:bodyPr anchorCtr="0" anchor="t" bIns="45700" lIns="91425" spcFirstLastPara="1" rIns="91425" wrap="square" tIns="45700">
            <a:normAutofit lnSpcReduction="10000"/>
          </a:bodyPr>
          <a:lstStyle/>
          <a:p>
            <a:pPr indent="0" lvl="0" marL="0" rtl="0" algn="r">
              <a:lnSpc>
                <a:spcPct val="90000"/>
              </a:lnSpc>
              <a:spcBef>
                <a:spcPts val="0"/>
              </a:spcBef>
              <a:spcAft>
                <a:spcPts val="0"/>
              </a:spcAft>
              <a:buClr>
                <a:schemeClr val="dk1"/>
              </a:buClr>
              <a:buSzPts val="2400"/>
              <a:buNone/>
            </a:pPr>
            <a:r>
              <a:rPr lang="en-US"/>
              <a:t>Zhuoran (Jennifer) Zeng and Ernest Davis</a:t>
            </a:r>
            <a:endParaRPr/>
          </a:p>
          <a:p>
            <a:pPr indent="0" lvl="0" marL="0" rtl="0" algn="r">
              <a:lnSpc>
                <a:spcPct val="90000"/>
              </a:lnSpc>
              <a:spcBef>
                <a:spcPts val="1000"/>
              </a:spcBef>
              <a:spcAft>
                <a:spcPts val="0"/>
              </a:spcAft>
              <a:buClr>
                <a:schemeClr val="dk1"/>
              </a:buClr>
              <a:buSzPts val="2400"/>
              <a:buNone/>
            </a:pPr>
            <a:r>
              <a:rPr lang="en-US"/>
              <a:t>Advances in Cognitive Systems</a:t>
            </a:r>
            <a:endParaRPr/>
          </a:p>
          <a:p>
            <a:pPr indent="0" lvl="0" marL="0" rtl="0" algn="r">
              <a:lnSpc>
                <a:spcPct val="90000"/>
              </a:lnSpc>
              <a:spcBef>
                <a:spcPts val="1000"/>
              </a:spcBef>
              <a:spcAft>
                <a:spcPts val="0"/>
              </a:spcAft>
              <a:buClr>
                <a:schemeClr val="dk1"/>
              </a:buClr>
              <a:buSzPts val="2400"/>
              <a:buNone/>
            </a:pPr>
            <a:r>
              <a:rPr lang="en-US"/>
              <a:t>November 17, 2021</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Second Example</a:t>
            </a:r>
            <a:endParaRPr/>
          </a:p>
        </p:txBody>
      </p:sp>
      <p:sp>
        <p:nvSpPr>
          <p:cNvPr id="140" name="Google Shape;140;p10"/>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t0 &lt; t1 &lt; t2 &lt; t3 &lt; t4</a:t>
            </a:r>
            <a:endParaRPr/>
          </a:p>
          <a:p>
            <a:pPr indent="-514350" lvl="0" marL="514350" rtl="0" algn="l">
              <a:lnSpc>
                <a:spcPct val="90000"/>
              </a:lnSpc>
              <a:spcBef>
                <a:spcPts val="1000"/>
              </a:spcBef>
              <a:spcAft>
                <a:spcPts val="0"/>
              </a:spcAft>
              <a:buClr>
                <a:schemeClr val="dk1"/>
              </a:buClr>
              <a:buSzPts val="2800"/>
              <a:buAutoNum type="arabicPeriod"/>
            </a:pPr>
            <a:r>
              <a:rPr lang="en-US"/>
              <a:t>[t0,t1] Object oa is loaded into open container ob.</a:t>
            </a:r>
            <a:endParaRPr/>
          </a:p>
          <a:p>
            <a:pPr indent="-514350" lvl="0" marL="514350" rtl="0" algn="l">
              <a:lnSpc>
                <a:spcPct val="90000"/>
              </a:lnSpc>
              <a:spcBef>
                <a:spcPts val="1000"/>
              </a:spcBef>
              <a:spcAft>
                <a:spcPts val="0"/>
              </a:spcAft>
              <a:buClr>
                <a:schemeClr val="dk1"/>
              </a:buClr>
              <a:buSzPts val="2800"/>
              <a:buAutoNum type="arabicPeriod"/>
            </a:pPr>
            <a:r>
              <a:rPr lang="en-US"/>
              <a:t>[t1,t2] ob is loaded into open container oc.</a:t>
            </a:r>
            <a:endParaRPr/>
          </a:p>
          <a:p>
            <a:pPr indent="-514350" lvl="0" marL="514350" rtl="0" algn="l">
              <a:lnSpc>
                <a:spcPct val="90000"/>
              </a:lnSpc>
              <a:spcBef>
                <a:spcPts val="1000"/>
              </a:spcBef>
              <a:spcAft>
                <a:spcPts val="0"/>
              </a:spcAft>
              <a:buClr>
                <a:schemeClr val="dk1"/>
              </a:buClr>
              <a:buSzPts val="2800"/>
              <a:buAutoNum type="arabicPeriod"/>
            </a:pPr>
            <a:r>
              <a:rPr lang="en-US"/>
              <a:t>[t3,t4] oc is carried to location l.</a:t>
            </a:r>
            <a:endParaRPr/>
          </a:p>
          <a:p>
            <a:pPr indent="-514350" lvl="0" marL="514350" rtl="0" algn="l">
              <a:lnSpc>
                <a:spcPct val="90000"/>
              </a:lnSpc>
              <a:spcBef>
                <a:spcPts val="1000"/>
              </a:spcBef>
              <a:spcAft>
                <a:spcPts val="0"/>
              </a:spcAft>
              <a:buClr>
                <a:schemeClr val="dk1"/>
              </a:buClr>
              <a:buSzPts val="2800"/>
              <a:buAutoNum type="arabicPeriod"/>
            </a:pPr>
            <a:r>
              <a:rPr lang="en-US"/>
              <a:t>[t4,t5] oc is dumped.</a:t>
            </a:r>
            <a:endParaRPr/>
          </a:p>
          <a:p>
            <a:pPr indent="0" lvl="0" marL="0" rtl="0" algn="l">
              <a:lnSpc>
                <a:spcPct val="90000"/>
              </a:lnSpc>
              <a:spcBef>
                <a:spcPts val="1000"/>
              </a:spcBef>
              <a:spcAft>
                <a:spcPts val="0"/>
              </a:spcAft>
              <a:buClr>
                <a:schemeClr val="dk1"/>
              </a:buClr>
              <a:buSzPts val="2800"/>
              <a:buNone/>
            </a:pPr>
            <a:r>
              <a:rPr lang="en-US"/>
              <a:t>Constraint: oc is neither unloaded nor dumped  between t2 and t3</a:t>
            </a:r>
            <a:endParaRPr/>
          </a:p>
          <a:p>
            <a:pPr indent="0" lvl="0" marL="0" rtl="0" algn="l">
              <a:lnSpc>
                <a:spcPct val="90000"/>
              </a:lnSpc>
              <a:spcBef>
                <a:spcPts val="1000"/>
              </a:spcBef>
              <a:spcAft>
                <a:spcPts val="0"/>
              </a:spcAft>
              <a:buClr>
                <a:schemeClr val="dk1"/>
              </a:buClr>
              <a:buSzPts val="2800"/>
              <a:buNone/>
            </a:pPr>
            <a:r>
              <a:rPr lang="en-US"/>
              <a:t>Infer: oa is at location l at time t5</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1"/>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Future work</a:t>
            </a:r>
            <a:endParaRPr/>
          </a:p>
        </p:txBody>
      </p:sp>
      <p:sp>
        <p:nvSpPr>
          <p:cNvPr id="146" name="Google Shape;146;p11"/>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Extend the kinds of information and the scope of forms of uncertainty.</a:t>
            </a:r>
            <a:endParaRPr/>
          </a:p>
          <a:p>
            <a:pPr indent="-228600" lvl="0" marL="228600" rtl="0" algn="l">
              <a:lnSpc>
                <a:spcPct val="90000"/>
              </a:lnSpc>
              <a:spcBef>
                <a:spcPts val="1000"/>
              </a:spcBef>
              <a:spcAft>
                <a:spcPts val="0"/>
              </a:spcAft>
              <a:buClr>
                <a:schemeClr val="dk1"/>
              </a:buClr>
              <a:buSzPts val="2800"/>
              <a:buChar char="•"/>
            </a:pPr>
            <a:r>
              <a:rPr lang="en-US"/>
              <a:t>Asynchronous events; partial ordering on timeline.</a:t>
            </a:r>
            <a:endParaRPr/>
          </a:p>
          <a:p>
            <a:pPr indent="-228600" lvl="0" marL="228600" rtl="0" algn="l">
              <a:lnSpc>
                <a:spcPct val="90000"/>
              </a:lnSpc>
              <a:spcBef>
                <a:spcPts val="1000"/>
              </a:spcBef>
              <a:spcAft>
                <a:spcPts val="0"/>
              </a:spcAft>
              <a:buClr>
                <a:schemeClr val="dk1"/>
              </a:buClr>
              <a:buSzPts val="2800"/>
              <a:buChar char="•"/>
            </a:pPr>
            <a:r>
              <a:rPr lang="en-US"/>
              <a:t>Indeterminate sets of objects</a:t>
            </a:r>
            <a:endParaRPr/>
          </a:p>
          <a:p>
            <a:pPr indent="-228600" lvl="0" marL="228600" rtl="0" algn="l">
              <a:lnSpc>
                <a:spcPct val="90000"/>
              </a:lnSpc>
              <a:spcBef>
                <a:spcPts val="1000"/>
              </a:spcBef>
              <a:spcAft>
                <a:spcPts val="0"/>
              </a:spcAft>
              <a:buClr>
                <a:schemeClr val="dk1"/>
              </a:buClr>
              <a:buSzPts val="2800"/>
              <a:buChar char="•"/>
            </a:pPr>
            <a:r>
              <a:rPr lang="en-US"/>
              <a:t>Spatial information.</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lang="en-US"/>
              <a:t>Other physical domains.</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Closed world physical reasoning</a:t>
            </a:r>
            <a:endParaRPr/>
          </a:p>
        </p:txBody>
      </p:sp>
      <p:sp>
        <p:nvSpPr>
          <p:cNvPr id="91" name="Google Shape;91;p2"/>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2800"/>
              <a:buNone/>
            </a:pPr>
            <a:r>
              <a:rPr lang="en-US"/>
              <a:t>Most physical reasoning – in scientific computation, AI, and cognitive psychology experiments and models – operate in a closed world.</a:t>
            </a:r>
            <a:endParaRPr/>
          </a:p>
          <a:p>
            <a:pPr indent="0" lvl="0" marL="0" rtl="0" algn="l">
              <a:lnSpc>
                <a:spcPct val="90000"/>
              </a:lnSpc>
              <a:spcBef>
                <a:spcPts val="1000"/>
              </a:spcBef>
              <a:spcAft>
                <a:spcPts val="0"/>
              </a:spcAft>
              <a:buClr>
                <a:schemeClr val="dk1"/>
              </a:buClr>
              <a:buSzPts val="2800"/>
              <a:buNone/>
            </a:pPr>
            <a:r>
              <a:rPr lang="en-US"/>
              <a:t>The problem statement fully specifies [up to some level of description]</a:t>
            </a:r>
            <a:endParaRPr/>
          </a:p>
          <a:p>
            <a:pPr indent="-228600" lvl="0" marL="228600" rtl="0" algn="l">
              <a:lnSpc>
                <a:spcPct val="90000"/>
              </a:lnSpc>
              <a:spcBef>
                <a:spcPts val="1000"/>
              </a:spcBef>
              <a:spcAft>
                <a:spcPts val="0"/>
              </a:spcAft>
              <a:buClr>
                <a:schemeClr val="dk1"/>
              </a:buClr>
              <a:buSzPts val="2800"/>
              <a:buChar char="•"/>
            </a:pPr>
            <a:r>
              <a:rPr lang="en-US"/>
              <a:t>the initial situation </a:t>
            </a:r>
            <a:endParaRPr/>
          </a:p>
          <a:p>
            <a:pPr indent="-228600" lvl="0" marL="228600" rtl="0" algn="l">
              <a:lnSpc>
                <a:spcPct val="90000"/>
              </a:lnSpc>
              <a:spcBef>
                <a:spcPts val="1000"/>
              </a:spcBef>
              <a:spcAft>
                <a:spcPts val="0"/>
              </a:spcAft>
              <a:buClr>
                <a:schemeClr val="dk1"/>
              </a:buClr>
              <a:buSzPts val="2800"/>
              <a:buChar char="•"/>
            </a:pPr>
            <a:r>
              <a:rPr lang="en-US"/>
              <a:t>the dynamic theory</a:t>
            </a:r>
            <a:endParaRPr/>
          </a:p>
          <a:p>
            <a:pPr indent="-228600" lvl="0" marL="228600" rtl="0" algn="l">
              <a:lnSpc>
                <a:spcPct val="90000"/>
              </a:lnSpc>
              <a:spcBef>
                <a:spcPts val="1000"/>
              </a:spcBef>
              <a:spcAft>
                <a:spcPts val="0"/>
              </a:spcAft>
              <a:buClr>
                <a:schemeClr val="dk1"/>
              </a:buClr>
              <a:buSzPts val="2800"/>
              <a:buChar char="•"/>
            </a:pPr>
            <a:r>
              <a:rPr lang="en-US"/>
              <a:t>the exogenous events/boundary conditions.</a:t>
            </a:r>
            <a:endParaRPr/>
          </a:p>
          <a:p>
            <a:pPr indent="0" lvl="0" marL="0" rtl="0" algn="l">
              <a:lnSpc>
                <a:spcPct val="90000"/>
              </a:lnSpc>
              <a:spcBef>
                <a:spcPts val="1000"/>
              </a:spcBef>
              <a:spcAft>
                <a:spcPts val="0"/>
              </a:spcAft>
              <a:buClr>
                <a:schemeClr val="dk1"/>
              </a:buClr>
              <a:buSzPts val="2800"/>
              <a:buNone/>
            </a:pPr>
            <a:r>
              <a:rPr lang="en-US"/>
              <a:t>In particular, simulation/physics engines assume a closed world.</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Open world reasoning is important</a:t>
            </a:r>
            <a:endParaRPr/>
          </a:p>
        </p:txBody>
      </p:sp>
      <p:sp>
        <p:nvSpPr>
          <p:cNvPr id="97" name="Google Shape;97;p3"/>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You pack clothes in a duffel bag, you lock the zipper, you check it onto a flight to Chicago. The duffel bag is lost. Three days later, it turns up at the Dallas airport, scuffed up, but intact. If it’s still locked, you can be sure that the clothes are still inside.</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4"/>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Open world reasoning</a:t>
            </a:r>
            <a:endParaRPr/>
          </a:p>
        </p:txBody>
      </p:sp>
      <p:sp>
        <p:nvSpPr>
          <p:cNvPr id="103" name="Google Shape;103;p4"/>
          <p:cNvSpPr txBox="1"/>
          <p:nvPr>
            <p:ph idx="1" type="body"/>
          </p:nvPr>
        </p:nvSpPr>
        <p:spPr>
          <a:xfrm>
            <a:off x="537210" y="1690690"/>
            <a:ext cx="4309401" cy="4588190"/>
          </a:xfrm>
          <a:prstGeom prst="rect">
            <a:avLst/>
          </a:prstGeom>
          <a:noFill/>
          <a:ln>
            <a:noFill/>
          </a:ln>
        </p:spPr>
        <p:txBody>
          <a:bodyPr anchorCtr="0" anchor="t" bIns="45700" lIns="91425" spcFirstLastPara="1" rIns="91425" wrap="square" tIns="45700">
            <a:normAutofit fontScale="92500"/>
          </a:bodyPr>
          <a:lstStyle/>
          <a:p>
            <a:pPr indent="0" lvl="0" marL="0" rtl="0" algn="l">
              <a:lnSpc>
                <a:spcPct val="90000"/>
              </a:lnSpc>
              <a:spcBef>
                <a:spcPts val="0"/>
              </a:spcBef>
              <a:spcAft>
                <a:spcPts val="0"/>
              </a:spcAft>
              <a:buClr>
                <a:schemeClr val="dk1"/>
              </a:buClr>
              <a:buSzPct val="100000"/>
              <a:buNone/>
            </a:pPr>
            <a:r>
              <a:rPr lang="en-US"/>
              <a:t>Beads and twine are found at an archaeological site in Alaska</a:t>
            </a:r>
            <a:endParaRPr/>
          </a:p>
          <a:p>
            <a:pPr indent="0" lvl="0" marL="0" rtl="0" algn="l">
              <a:lnSpc>
                <a:spcPct val="90000"/>
              </a:lnSpc>
              <a:spcBef>
                <a:spcPts val="1000"/>
              </a:spcBef>
              <a:spcAft>
                <a:spcPts val="0"/>
              </a:spcAft>
              <a:buClr>
                <a:schemeClr val="dk1"/>
              </a:buClr>
              <a:buSzPct val="100000"/>
              <a:buNone/>
            </a:pPr>
            <a:r>
              <a:rPr lang="en-US"/>
              <a:t>The beads were manufactured in Venice in the 1400s.</a:t>
            </a:r>
            <a:endParaRPr/>
          </a:p>
          <a:p>
            <a:pPr indent="0" lvl="0" marL="0" rtl="0" algn="l">
              <a:lnSpc>
                <a:spcPct val="90000"/>
              </a:lnSpc>
              <a:spcBef>
                <a:spcPts val="1000"/>
              </a:spcBef>
              <a:spcAft>
                <a:spcPts val="0"/>
              </a:spcAft>
              <a:buClr>
                <a:schemeClr val="dk1"/>
              </a:buClr>
              <a:buSzPct val="100000"/>
              <a:buNone/>
            </a:pPr>
            <a:r>
              <a:rPr lang="en-US"/>
              <a:t>The twine was made from plant materials in Alaska, carbon-dated to the 1400s.</a:t>
            </a:r>
            <a:endParaRPr/>
          </a:p>
          <a:p>
            <a:pPr indent="0" lvl="0" marL="0" rtl="0" algn="l">
              <a:lnSpc>
                <a:spcPct val="90000"/>
              </a:lnSpc>
              <a:spcBef>
                <a:spcPts val="1000"/>
              </a:spcBef>
              <a:spcAft>
                <a:spcPts val="0"/>
              </a:spcAft>
              <a:buClr>
                <a:schemeClr val="dk1"/>
              </a:buClr>
              <a:buSzPct val="100000"/>
              <a:buNone/>
            </a:pPr>
            <a:r>
              <a:rPr lang="en-US"/>
              <a:t>Infer that the beads were brought overland through Asia and across the Bering Strait.</a:t>
            </a:r>
            <a:endParaRPr/>
          </a:p>
        </p:txBody>
      </p:sp>
      <p:pic>
        <p:nvPicPr>
          <p:cNvPr descr="A picture containing blue&#10;&#10;Description automatically generated" id="104" name="Google Shape;104;p4"/>
          <p:cNvPicPr preferRelativeResize="0"/>
          <p:nvPr>
            <p:ph idx="2" type="body"/>
          </p:nvPr>
        </p:nvPicPr>
        <p:blipFill rotWithShape="1">
          <a:blip r:embed="rId3">
            <a:alphaModFix/>
          </a:blip>
          <a:srcRect b="0" l="0" r="0" t="0"/>
          <a:stretch/>
        </p:blipFill>
        <p:spPr>
          <a:xfrm>
            <a:off x="5033602" y="2156461"/>
            <a:ext cx="3348397" cy="3519918"/>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Open vs. closed world </a:t>
            </a:r>
            <a:br>
              <a:rPr lang="en-US"/>
            </a:br>
            <a:r>
              <a:rPr lang="en-US"/>
              <a:t>is a matter of degree</a:t>
            </a:r>
            <a:endParaRPr/>
          </a:p>
        </p:txBody>
      </p:sp>
      <p:sp>
        <p:nvSpPr>
          <p:cNvPr id="110" name="Google Shape;110;p5"/>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Deterministic prediction</a:t>
            </a:r>
            <a:endParaRPr/>
          </a:p>
          <a:p>
            <a:pPr indent="-228600" lvl="0" marL="228600" rtl="0" algn="l">
              <a:lnSpc>
                <a:spcPct val="90000"/>
              </a:lnSpc>
              <a:spcBef>
                <a:spcPts val="1000"/>
              </a:spcBef>
              <a:spcAft>
                <a:spcPts val="0"/>
              </a:spcAft>
              <a:buClr>
                <a:schemeClr val="dk1"/>
              </a:buClr>
              <a:buSzPts val="2800"/>
              <a:buChar char="•"/>
            </a:pPr>
            <a:r>
              <a:rPr lang="en-US"/>
              <a:t>Probabilistic / adversarial prediction</a:t>
            </a:r>
            <a:endParaRPr/>
          </a:p>
          <a:p>
            <a:pPr indent="-228600" lvl="0" marL="228600" rtl="0" algn="l">
              <a:lnSpc>
                <a:spcPct val="90000"/>
              </a:lnSpc>
              <a:spcBef>
                <a:spcPts val="1000"/>
              </a:spcBef>
              <a:spcAft>
                <a:spcPts val="0"/>
              </a:spcAft>
              <a:buClr>
                <a:schemeClr val="dk1"/>
              </a:buClr>
              <a:buSzPts val="2800"/>
              <a:buChar char="•"/>
            </a:pPr>
            <a:r>
              <a:rPr lang="en-US"/>
              <a:t>Partially observable states</a:t>
            </a:r>
            <a:endParaRPr/>
          </a:p>
          <a:p>
            <a:pPr indent="-228600" lvl="0" marL="228600" rtl="0" algn="l">
              <a:lnSpc>
                <a:spcPct val="90000"/>
              </a:lnSpc>
              <a:spcBef>
                <a:spcPts val="1000"/>
              </a:spcBef>
              <a:spcAft>
                <a:spcPts val="0"/>
              </a:spcAft>
              <a:buClr>
                <a:schemeClr val="dk1"/>
              </a:buClr>
              <a:buSzPts val="2800"/>
              <a:buChar char="•"/>
            </a:pPr>
            <a:r>
              <a:rPr lang="en-US"/>
              <a:t>Qualitative envisioning</a:t>
            </a:r>
            <a:endParaRPr/>
          </a:p>
          <a:p>
            <a:pPr indent="-228600" lvl="0" marL="228600" rtl="0" algn="l">
              <a:lnSpc>
                <a:spcPct val="90000"/>
              </a:lnSpc>
              <a:spcBef>
                <a:spcPts val="1000"/>
              </a:spcBef>
              <a:spcAft>
                <a:spcPts val="0"/>
              </a:spcAft>
              <a:buClr>
                <a:schemeClr val="dk1"/>
              </a:buClr>
              <a:buSzPts val="2800"/>
              <a:buChar char="•"/>
            </a:pPr>
            <a:r>
              <a:rPr lang="en-US"/>
              <a:t>Inverse reasoning</a:t>
            </a:r>
            <a:endParaRPr/>
          </a:p>
          <a:p>
            <a:pPr indent="-228600" lvl="0" marL="228600" rtl="0" algn="l">
              <a:lnSpc>
                <a:spcPct val="90000"/>
              </a:lnSpc>
              <a:spcBef>
                <a:spcPts val="1000"/>
              </a:spcBef>
              <a:spcAft>
                <a:spcPts val="0"/>
              </a:spcAft>
              <a:buClr>
                <a:schemeClr val="dk1"/>
              </a:buClr>
              <a:buSzPts val="2800"/>
              <a:buChar char="•"/>
            </a:pPr>
            <a:r>
              <a:rPr lang="en-US"/>
              <a:t>Radically incomplete reasoning</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Reasoning about containers</a:t>
            </a:r>
            <a:endParaRPr/>
          </a:p>
        </p:txBody>
      </p:sp>
      <p:sp>
        <p:nvSpPr>
          <p:cNvPr id="116" name="Google Shape;116;p6"/>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90000"/>
              </a:lnSpc>
              <a:spcBef>
                <a:spcPts val="0"/>
              </a:spcBef>
              <a:spcAft>
                <a:spcPts val="0"/>
              </a:spcAft>
              <a:buClr>
                <a:schemeClr val="dk1"/>
              </a:buClr>
              <a:buSzPct val="100000"/>
              <a:buNone/>
            </a:pPr>
            <a:r>
              <a:rPr lang="en-US"/>
              <a:t>In a toy microworld of objects, containers, and lids,</a:t>
            </a:r>
            <a:endParaRPr/>
          </a:p>
          <a:p>
            <a:pPr indent="0" lvl="0" marL="0" rtl="0" algn="l">
              <a:lnSpc>
                <a:spcPct val="90000"/>
              </a:lnSpc>
              <a:spcBef>
                <a:spcPts val="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rPr b="1" lang="en-US"/>
              <a:t>given initial specifications:</a:t>
            </a:r>
            <a:r>
              <a:rPr lang="en-US"/>
              <a:t> </a:t>
            </a:r>
            <a:endParaRPr/>
          </a:p>
          <a:p>
            <a:pPr indent="-215265" lvl="0" marL="228600" rtl="0" algn="l">
              <a:lnSpc>
                <a:spcPct val="90000"/>
              </a:lnSpc>
              <a:spcBef>
                <a:spcPts val="1000"/>
              </a:spcBef>
              <a:spcAft>
                <a:spcPts val="0"/>
              </a:spcAft>
              <a:buClr>
                <a:schemeClr val="dk1"/>
              </a:buClr>
              <a:buSzPct val="100000"/>
              <a:buChar char="•"/>
            </a:pPr>
            <a:r>
              <a:rPr lang="en-US"/>
              <a:t>Partial characterization of states at various times.</a:t>
            </a:r>
            <a:endParaRPr/>
          </a:p>
          <a:p>
            <a:pPr indent="-215265" lvl="0" marL="228600" rtl="0" algn="l">
              <a:lnSpc>
                <a:spcPct val="90000"/>
              </a:lnSpc>
              <a:spcBef>
                <a:spcPts val="1000"/>
              </a:spcBef>
              <a:spcAft>
                <a:spcPts val="0"/>
              </a:spcAft>
              <a:buClr>
                <a:schemeClr val="dk1"/>
              </a:buClr>
              <a:buSzPct val="100000"/>
              <a:buChar char="•"/>
            </a:pPr>
            <a:r>
              <a:rPr lang="en-US"/>
              <a:t>Partial enumeration of actions.</a:t>
            </a:r>
            <a:endParaRPr/>
          </a:p>
          <a:p>
            <a:pPr indent="-215265" lvl="0" marL="228600" rtl="0" algn="l">
              <a:lnSpc>
                <a:spcPct val="90000"/>
              </a:lnSpc>
              <a:spcBef>
                <a:spcPts val="1000"/>
              </a:spcBef>
              <a:spcAft>
                <a:spcPts val="0"/>
              </a:spcAft>
              <a:buClr>
                <a:schemeClr val="dk1"/>
              </a:buClr>
              <a:buSzPct val="100000"/>
              <a:buChar char="•"/>
            </a:pPr>
            <a:r>
              <a:rPr lang="en-US"/>
              <a:t>Constraints that specified actions </a:t>
            </a:r>
            <a:r>
              <a:rPr i="1" lang="en-US"/>
              <a:t>do not </a:t>
            </a:r>
            <a:r>
              <a:rPr lang="en-US"/>
              <a:t>occur.</a:t>
            </a:r>
            <a:endParaRPr/>
          </a:p>
          <a:p>
            <a:pPr indent="0" lvl="0" marL="0" rtl="0" algn="l">
              <a:lnSpc>
                <a:spcPct val="90000"/>
              </a:lnSpc>
              <a:spcBef>
                <a:spcPts val="1000"/>
              </a:spcBef>
              <a:spcAft>
                <a:spcPts val="0"/>
              </a:spcAft>
              <a:buNone/>
            </a:pPr>
            <a:r>
              <a:t/>
            </a:r>
            <a:endParaRPr/>
          </a:p>
          <a:p>
            <a:pPr indent="0" lvl="0" marL="0" rtl="0" algn="l">
              <a:lnSpc>
                <a:spcPct val="90000"/>
              </a:lnSpc>
              <a:spcBef>
                <a:spcPts val="1000"/>
              </a:spcBef>
              <a:spcAft>
                <a:spcPts val="0"/>
              </a:spcAft>
              <a:buClr>
                <a:schemeClr val="dk1"/>
              </a:buClr>
              <a:buSzPct val="100000"/>
              <a:buNone/>
            </a:pPr>
            <a:r>
              <a:rPr b="1" lang="en-US"/>
              <a:t>Goal: Make sound inferences about later states.</a:t>
            </a:r>
            <a:endParaRPr b="1"/>
          </a:p>
          <a:p>
            <a:pPr indent="0" lvl="0" marL="0" rtl="0" algn="l">
              <a:lnSpc>
                <a:spcPct val="90000"/>
              </a:lnSpc>
              <a:spcBef>
                <a:spcPts val="1000"/>
              </a:spcBef>
              <a:spcAft>
                <a:spcPts val="0"/>
              </a:spcAft>
              <a:buClr>
                <a:schemeClr val="dk1"/>
              </a:buClr>
              <a:buSzPct val="100000"/>
              <a:buNone/>
            </a:pPr>
            <a:r>
              <a:rPr lang="en-US"/>
              <a:t>Proof-of-concept implementation in Prolog.</a:t>
            </a:r>
            <a:endParaRPr/>
          </a:p>
          <a:p>
            <a:pPr indent="0" lvl="0" marL="0" rtl="0" algn="l">
              <a:lnSpc>
                <a:spcPct val="90000"/>
              </a:lnSpc>
              <a:spcBef>
                <a:spcPts val="1000"/>
              </a:spcBef>
              <a:spcAft>
                <a:spcPts val="0"/>
              </a:spcAft>
              <a:buClr>
                <a:schemeClr val="dk1"/>
              </a:buClr>
              <a:buSzPct val="100000"/>
              <a:buNone/>
            </a:pPr>
            <a:r>
              <a:rPr lang="en-US"/>
              <a:t>Need work-arounds to get negation to play nicely with unbound variables.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Microworld</a:t>
            </a:r>
            <a:endParaRPr/>
          </a:p>
        </p:txBody>
      </p:sp>
      <p:sp>
        <p:nvSpPr>
          <p:cNvPr id="122" name="Google Shape;122;p7"/>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Sorts: Objects, Times, Locations, Actions.</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lang="en-US"/>
              <a:t>Objects: closedContainer(O), openContainer(O), lid(O), containerWithLid(O), block(O).</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lang="en-US"/>
              <a:t>Actions: load(OB,OC), unload(OB,OC), seal(OC,OL,O), unseal(O,OC,OL), carry(OB,LFROM,LTO), dump(OC).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8"/>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Dumping</a:t>
            </a:r>
            <a:endParaRPr/>
          </a:p>
        </p:txBody>
      </p:sp>
      <p:pic>
        <p:nvPicPr>
          <p:cNvPr descr="Text&#10;&#10;Description automatically generated with low confidence" id="128" name="Google Shape;128;p8"/>
          <p:cNvPicPr preferRelativeResize="0"/>
          <p:nvPr>
            <p:ph idx="1" type="body"/>
          </p:nvPr>
        </p:nvPicPr>
        <p:blipFill rotWithShape="1">
          <a:blip r:embed="rId3">
            <a:alphaModFix/>
          </a:blip>
          <a:srcRect b="863" l="0" r="15989" t="0"/>
          <a:stretch/>
        </p:blipFill>
        <p:spPr>
          <a:xfrm>
            <a:off x="562645" y="2271194"/>
            <a:ext cx="8018710" cy="422168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Calibri"/>
              <a:buNone/>
            </a:pPr>
            <a:r>
              <a:rPr lang="en-US"/>
              <a:t>Example</a:t>
            </a:r>
            <a:endParaRPr/>
          </a:p>
        </p:txBody>
      </p:sp>
      <p:sp>
        <p:nvSpPr>
          <p:cNvPr id="134" name="Google Shape;134;p9"/>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t0 &lt; t1 &lt; t2 &lt; t3 </a:t>
            </a:r>
            <a:endParaRPr/>
          </a:p>
          <a:p>
            <a:pPr indent="-514350" lvl="0" marL="514350" rtl="0" algn="l">
              <a:lnSpc>
                <a:spcPct val="90000"/>
              </a:lnSpc>
              <a:spcBef>
                <a:spcPts val="1000"/>
              </a:spcBef>
              <a:spcAft>
                <a:spcPts val="0"/>
              </a:spcAft>
              <a:buClr>
                <a:schemeClr val="dk1"/>
              </a:buClr>
              <a:buSzPts val="2800"/>
              <a:buFont typeface="Calibri"/>
              <a:buAutoNum type="arabicPeriod"/>
            </a:pPr>
            <a:r>
              <a:rPr lang="en-US"/>
              <a:t>[t0,t1] Load oa into open container oc.</a:t>
            </a:r>
            <a:endParaRPr/>
          </a:p>
          <a:p>
            <a:pPr indent="-514350" lvl="0" marL="514350" rtl="0" algn="l">
              <a:lnSpc>
                <a:spcPct val="90000"/>
              </a:lnSpc>
              <a:spcBef>
                <a:spcPts val="1000"/>
              </a:spcBef>
              <a:spcAft>
                <a:spcPts val="0"/>
              </a:spcAft>
              <a:buClr>
                <a:schemeClr val="dk1"/>
              </a:buClr>
              <a:buSzPts val="2800"/>
              <a:buFont typeface="Calibri"/>
              <a:buAutoNum type="arabicPeriod"/>
            </a:pPr>
            <a:r>
              <a:rPr lang="en-US"/>
              <a:t>[t1,t2] Seal oc with lid ol forming lidded container ocl.</a:t>
            </a:r>
            <a:endParaRPr/>
          </a:p>
          <a:p>
            <a:pPr indent="0" lvl="0" marL="0" rtl="0" algn="l">
              <a:lnSpc>
                <a:spcPct val="90000"/>
              </a:lnSpc>
              <a:spcBef>
                <a:spcPts val="1000"/>
              </a:spcBef>
              <a:spcAft>
                <a:spcPts val="0"/>
              </a:spcAft>
              <a:buClr>
                <a:schemeClr val="dk1"/>
              </a:buClr>
              <a:buSzPts val="2800"/>
              <a:buNone/>
            </a:pPr>
            <a:r>
              <a:rPr lang="en-US"/>
              <a:t>Constraint: oc is not unsealed between t2 and Tt3.</a:t>
            </a:r>
            <a:endParaRPr/>
          </a:p>
          <a:p>
            <a:pPr indent="0" lvl="0" marL="0" rtl="0" algn="l">
              <a:lnSpc>
                <a:spcPct val="90000"/>
              </a:lnSpc>
              <a:spcBef>
                <a:spcPts val="1000"/>
              </a:spcBef>
              <a:spcAft>
                <a:spcPts val="0"/>
              </a:spcAft>
              <a:buClr>
                <a:schemeClr val="dk1"/>
              </a:buClr>
              <a:buSzPts val="2800"/>
              <a:buNone/>
            </a:pPr>
            <a:r>
              <a:rPr lang="en-US"/>
              <a:t>Infer: oa is still inside ocl at t3.</a:t>
            </a:r>
            <a:endParaRPr/>
          </a:p>
          <a:p>
            <a:pPr indent="0" lvl="0" marL="0" rtl="0" algn="l">
              <a:lnSpc>
                <a:spcPct val="90000"/>
              </a:lnSpc>
              <a:spcBef>
                <a:spcPts val="1000"/>
              </a:spcBef>
              <a:spcAft>
                <a:spcPts val="0"/>
              </a:spcAft>
              <a:buClr>
                <a:schemeClr val="dk1"/>
              </a:buClr>
              <a:buSzPts val="2800"/>
              <a:buNone/>
            </a:pPr>
            <a:r>
              <a:t/>
            </a:r>
            <a:endParaRPr/>
          </a:p>
          <a:p>
            <a:pPr indent="0" lvl="0" marL="0" rtl="0" algn="l">
              <a:lnSpc>
                <a:spcPct val="90000"/>
              </a:lnSpc>
              <a:spcBef>
                <a:spcPts val="1000"/>
              </a:spcBef>
              <a:spcAft>
                <a:spcPts val="0"/>
              </a:spcAft>
              <a:buClr>
                <a:schemeClr val="dk1"/>
              </a:buClr>
              <a:buSzPts val="2800"/>
              <a:buNone/>
            </a:pPr>
            <a:r>
              <a:rPr b="1" lang="en-US"/>
              <a:t>Without the constraint, the inference is invalid.</a:t>
            </a:r>
            <a:endParaRPr b="1"/>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2021-11-05T15:17:52Z</dcterms:created>
  <dc:creator>Ernest Davis</dc:creator>
</cp:coreProperties>
</file>