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1"/>
  </p:notesMasterIdLst>
  <p:sldIdLst>
    <p:sldId id="256" r:id="rId3"/>
    <p:sldId id="280" r:id="rId4"/>
    <p:sldId id="292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6" r:id="rId13"/>
    <p:sldId id="265" r:id="rId14"/>
    <p:sldId id="263" r:id="rId15"/>
    <p:sldId id="267" r:id="rId16"/>
    <p:sldId id="268" r:id="rId17"/>
    <p:sldId id="269" r:id="rId18"/>
    <p:sldId id="294" r:id="rId19"/>
    <p:sldId id="295" r:id="rId20"/>
    <p:sldId id="270" r:id="rId21"/>
    <p:sldId id="271" r:id="rId22"/>
    <p:sldId id="272" r:id="rId23"/>
    <p:sldId id="274" r:id="rId24"/>
    <p:sldId id="273" r:id="rId25"/>
    <p:sldId id="275" r:id="rId26"/>
    <p:sldId id="276" r:id="rId27"/>
    <p:sldId id="277" r:id="rId28"/>
    <p:sldId id="278" r:id="rId29"/>
    <p:sldId id="282" r:id="rId30"/>
    <p:sldId id="283" r:id="rId31"/>
    <p:sldId id="293" r:id="rId32"/>
    <p:sldId id="284" r:id="rId33"/>
    <p:sldId id="285" r:id="rId34"/>
    <p:sldId id="286" r:id="rId35"/>
    <p:sldId id="287" r:id="rId36"/>
    <p:sldId id="288" r:id="rId37"/>
    <p:sldId id="290" r:id="rId38"/>
    <p:sldId id="291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DDF9C-CFB8-4E07-9F5B-3D682B80E6E7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7C762-DE0D-4FC3-A304-88C893D267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7765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CB434-1A54-4291-AB48-3EF65AB590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6968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0B9D5-6CD0-4B15-9944-A850A08235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1826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D6DD8-C076-4480-B106-7C08A70E01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901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6099E-C2EA-4772-9851-B6B9AF67DA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5674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72F67-48FB-44E9-87D7-D2DE2732306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4878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24FBC-5CBF-4CB2-9EC8-6BC01AA97A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7114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EAE17-5ED0-4FE9-ABD4-42D29CFE8F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4568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BBCE6-C840-4808-8852-14B4019CF20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376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4818D-3D40-41E0-9E92-B5E704922D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6113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ECAF8-7298-49DF-9183-853C5F40C7A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897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A9155-FA9E-449B-BF4C-CA21959DEC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6923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A1481-7B61-4524-B2B5-DDCB0C2BC7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0700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5D695-52F2-4BC4-B911-7684E310F4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356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32305-4E2C-4BFC-B925-0CF4D56A21E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9A7FD-F39C-4D98-B8BA-F2BEE52BC9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9AF299-13D7-46BF-81B1-FCAADBC98B5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567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6962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Artificial Intelligence</a:t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Commonsense Reasoning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Ernest Davis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New York Amateur Computer Club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May 14, 2015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 smtClean="0"/>
              <a:t>The juiciest prize is to become the face of a luxury brand such as Dior or Burberry. To have any chance, a model must first have magazine shoots under her designer belt. This fact allows fashion magazines to pay peanuts, even for a cover-shoot.</a:t>
            </a:r>
          </a:p>
          <a:p>
            <a:pPr>
              <a:buFontTx/>
              <a:buNone/>
            </a:pPr>
            <a:r>
              <a:rPr lang="en-US" dirty="0" smtClean="0"/>
              <a:t>"The beauty business", </a:t>
            </a:r>
            <a:r>
              <a:rPr lang="en-US" i="1" dirty="0" smtClean="0"/>
              <a:t>The Economist</a:t>
            </a:r>
            <a:r>
              <a:rPr lang="en-US" dirty="0" smtClean="0"/>
              <a:t>, Feb. 11, 2012.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Ambiguous words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 smtClean="0">
                <a:solidFill>
                  <a:srgbClr val="0070C0"/>
                </a:solidFill>
              </a:rPr>
              <a:t>The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juiciest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prize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is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to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become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the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face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of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a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luxury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brand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such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as</a:t>
            </a:r>
            <a:r>
              <a:rPr lang="en-US" altLang="en-US" dirty="0" smtClean="0"/>
              <a:t> Dior </a:t>
            </a:r>
            <a:r>
              <a:rPr lang="en-US" altLang="en-US" dirty="0" smtClean="0">
                <a:solidFill>
                  <a:srgbClr val="0070C0"/>
                </a:solidFill>
              </a:rPr>
              <a:t>or</a:t>
            </a:r>
            <a:r>
              <a:rPr lang="en-US" altLang="en-US" dirty="0" smtClean="0"/>
              <a:t> Burberry. </a:t>
            </a:r>
            <a:r>
              <a:rPr lang="en-US" altLang="en-US" dirty="0" smtClean="0">
                <a:solidFill>
                  <a:srgbClr val="0070C0"/>
                </a:solidFill>
              </a:rPr>
              <a:t>To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have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any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chance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rgbClr val="0070C0"/>
                </a:solidFill>
              </a:rPr>
              <a:t>a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model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must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first have </a:t>
            </a:r>
            <a:r>
              <a:rPr lang="en-US" altLang="en-US" dirty="0" smtClean="0">
                <a:solidFill>
                  <a:srgbClr val="0070C0"/>
                </a:solidFill>
              </a:rPr>
              <a:t>magazine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shoots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under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her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designer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belt</a:t>
            </a:r>
            <a:r>
              <a:rPr lang="en-US" altLang="en-US" dirty="0" smtClean="0"/>
              <a:t>. </a:t>
            </a:r>
            <a:r>
              <a:rPr lang="en-US" altLang="en-US" dirty="0" smtClean="0">
                <a:solidFill>
                  <a:srgbClr val="0070C0"/>
                </a:solidFill>
              </a:rPr>
              <a:t>This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fact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allows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fashion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magazines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to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pay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peanuts,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even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for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70C0"/>
                </a:solidFill>
              </a:rPr>
              <a:t>a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cover</a:t>
            </a:r>
            <a:r>
              <a:rPr lang="en-US" altLang="en-US" dirty="0" smtClean="0"/>
              <a:t>-</a:t>
            </a:r>
            <a:r>
              <a:rPr lang="en-US" altLang="en-US" dirty="0" smtClean="0">
                <a:solidFill>
                  <a:srgbClr val="FF0000"/>
                </a:solidFill>
              </a:rPr>
              <a:t>shoot</a:t>
            </a:r>
            <a:r>
              <a:rPr lang="en-US" altLang="en-US" dirty="0" smtClean="0"/>
              <a:t>.</a:t>
            </a:r>
          </a:p>
          <a:p>
            <a:pPr>
              <a:buFontTx/>
              <a:buNone/>
            </a:pPr>
            <a:r>
              <a:rPr lang="en-US" altLang="en-US" dirty="0" smtClean="0"/>
              <a:t>Black – unambiguous.</a:t>
            </a:r>
          </a:p>
          <a:p>
            <a:pPr>
              <a:buFontTx/>
              <a:buNone/>
            </a:pPr>
            <a:r>
              <a:rPr lang="en-US" altLang="en-US" dirty="0" smtClean="0">
                <a:solidFill>
                  <a:srgbClr val="0070C0"/>
                </a:solidFill>
              </a:rPr>
              <a:t>Blue</a:t>
            </a:r>
            <a:r>
              <a:rPr lang="en-US" altLang="en-US" dirty="0" smtClean="0"/>
              <a:t> – most frequent meaning</a:t>
            </a:r>
          </a:p>
          <a:p>
            <a:pPr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Red</a:t>
            </a:r>
            <a:r>
              <a:rPr lang="en-US" altLang="en-US" dirty="0" smtClean="0"/>
              <a:t> – not most frequent meaning</a:t>
            </a:r>
          </a:p>
          <a:p>
            <a:pPr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4552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Translate to German and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juiciest prize is to be the face of the luxury brand like Dior or Burberry. Ever have a chance to have a model first magazine shoots under her designer belt. This fact allowed to pay fashion magazines to peanuts, for a cover shoot.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smtClean="0"/>
              <a:t>Google Translate, May 8, 2015).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Pronoun ambiguity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“Mary knocked on Jane’s door but she didn’t answer.”</a:t>
            </a:r>
          </a:p>
          <a:p>
            <a:r>
              <a:rPr lang="en-US" sz="3600" dirty="0" smtClean="0"/>
              <a:t>“Mary knocked on Jane’s door but she didn’t get an answer.”</a:t>
            </a:r>
          </a:p>
          <a:p>
            <a:pPr>
              <a:buNone/>
            </a:pPr>
            <a:r>
              <a:rPr lang="en-US" sz="3600" dirty="0" err="1" smtClean="0"/>
              <a:t>Winograd</a:t>
            </a:r>
            <a:r>
              <a:rPr lang="en-US" sz="3600" dirty="0" smtClean="0"/>
              <a:t> schema challenge: Proposed for “Turing test Olympics”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Natural language programs use patterns of words, not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Translation: </a:t>
            </a:r>
            <a:r>
              <a:rPr lang="en-US" dirty="0" smtClean="0"/>
              <a:t>Find pairs of texts that are translations of one another (</a:t>
            </a:r>
            <a:r>
              <a:rPr lang="en-US" dirty="0" err="1" smtClean="0"/>
              <a:t>bitext</a:t>
            </a:r>
            <a:r>
              <a:rPr lang="en-US" dirty="0" smtClean="0"/>
              <a:t>), extract corresponding patterns.</a:t>
            </a:r>
          </a:p>
          <a:p>
            <a:r>
              <a:rPr lang="en-US" b="1" dirty="0" smtClean="0"/>
              <a:t>Web search: </a:t>
            </a:r>
            <a:r>
              <a:rPr lang="en-US" dirty="0" smtClean="0"/>
              <a:t>Match words in or about document to words in query. Prefer pages with lots of links.</a:t>
            </a:r>
          </a:p>
          <a:p>
            <a:r>
              <a:rPr lang="en-US" b="1" dirty="0" smtClean="0"/>
              <a:t>Watson (Jeopardy). </a:t>
            </a:r>
            <a:r>
              <a:rPr lang="en-US" dirty="0" smtClean="0"/>
              <a:t>Similar to web search, lots of special tricks for Jeopardy.</a:t>
            </a:r>
            <a:endParaRPr lang="en-US" b="1" dirty="0" smtClean="0"/>
          </a:p>
          <a:p>
            <a:r>
              <a:rPr lang="en-US" b="1" dirty="0" smtClean="0"/>
              <a:t>Siri: </a:t>
            </a:r>
            <a:r>
              <a:rPr lang="en-US" dirty="0" smtClean="0"/>
              <a:t>Similar to web search + voice interpretation. Tuned to questions that cell-phone users will ask.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943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657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562600"/>
            <a:ext cx="5486400" cy="566738"/>
          </a:xfrm>
        </p:spPr>
        <p:txBody>
          <a:bodyPr/>
          <a:lstStyle/>
          <a:p>
            <a:pPr algn="ctr"/>
            <a:r>
              <a:rPr lang="en-US" dirty="0" smtClean="0"/>
              <a:t>Julia Childs’ kitchen (Smithsonian)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609600"/>
            <a:ext cx="6756400" cy="50673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2600" y="5867400"/>
            <a:ext cx="5526088" cy="30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292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Chair at the far end of table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369986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Chair at side of table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81" r="2381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3210237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+mj-lt"/>
              </a:rPr>
              <a:t>Unidentifiable in isolation</a:t>
            </a:r>
          </a:p>
          <a:p>
            <a:r>
              <a:rPr lang="en-US" dirty="0" smtClean="0"/>
              <a:t>Chairs</a:t>
            </a:r>
          </a:p>
          <a:p>
            <a:r>
              <a:rPr lang="en-US" dirty="0" smtClean="0"/>
              <a:t>Sink</a:t>
            </a:r>
          </a:p>
          <a:p>
            <a:r>
              <a:rPr lang="en-US" dirty="0" smtClean="0"/>
              <a:t>Cushion strings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4400" dirty="0">
                <a:latin typeface="+mj-lt"/>
              </a:rPr>
              <a:t>Inferred rather than seen</a:t>
            </a:r>
          </a:p>
          <a:p>
            <a:r>
              <a:rPr lang="en-US" dirty="0"/>
              <a:t>Table under cloth</a:t>
            </a:r>
          </a:p>
          <a:p>
            <a:r>
              <a:rPr lang="en-US" dirty="0"/>
              <a:t>Hot water tap</a:t>
            </a:r>
          </a:p>
          <a:p>
            <a:r>
              <a:rPr lang="en-US" dirty="0"/>
              <a:t>Drawers pull out; cabinets swing open.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39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46712" cy="762000"/>
          </a:xfrm>
        </p:spPr>
        <p:txBody>
          <a:bodyPr>
            <a:normAutofit/>
          </a:bodyPr>
          <a:lstStyle/>
          <a:p>
            <a:pPr algn="ctr"/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Anne and her babysitter.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38800"/>
            <a:ext cx="5446712" cy="533400"/>
          </a:xfrm>
        </p:spPr>
        <p:txBody>
          <a:bodyPr>
            <a:normAutofit/>
          </a:bodyPr>
          <a:lstStyle/>
          <a:p>
            <a:pPr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29" r="5529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409068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552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5486400" cy="11303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Rosie the Robot Maid (</a:t>
            </a:r>
            <a:r>
              <a:rPr lang="en-US" sz="3200" dirty="0" err="1" smtClean="0"/>
              <a:t>Jetsons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1219200"/>
            <a:ext cx="2381250" cy="389572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5715000" cy="50418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If the cat is in your way when vacuuming, do not: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Vacuum it 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Run over 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Dust it and put it away</a:t>
            </a:r>
          </a:p>
          <a:p>
            <a:r>
              <a:rPr lang="en-US" sz="2800" dirty="0" smtClean="0"/>
              <a:t>If you are serving drinks, do not use a glass that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is broken.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has a cockroach.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has soap in it.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413866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3700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267200"/>
            <a:ext cx="5486400" cy="566738"/>
          </a:xfrm>
        </p:spPr>
        <p:txBody>
          <a:bodyPr/>
          <a:lstStyle/>
          <a:p>
            <a:pPr algn="ctr"/>
            <a:r>
              <a:rPr lang="en-US" dirty="0" smtClean="0"/>
              <a:t>Chemistry experiment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42" r="33421" b="11625"/>
          <a:stretch/>
        </p:blipFill>
        <p:spPr>
          <a:xfrm>
            <a:off x="1828800" y="609600"/>
            <a:ext cx="5365377" cy="363649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800600"/>
            <a:ext cx="5522912" cy="13716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What happens if: The end of the tube is outside the beaker? The beaker is right-side up? The beaker is made of stainless steel?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243108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91221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category contains another.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     Dogs are mammals.</a:t>
            </a:r>
          </a:p>
          <a:p>
            <a:r>
              <a:rPr lang="en-US" dirty="0" smtClean="0"/>
              <a:t>Individual is an instance of a category.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i="1" dirty="0" smtClean="0"/>
              <a:t>Lassie is a dog.</a:t>
            </a:r>
          </a:p>
          <a:p>
            <a:r>
              <a:rPr lang="en-US" dirty="0" smtClean="0"/>
              <a:t>Features of categories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i="1" dirty="0" smtClean="0"/>
              <a:t>Mammals are warm-blooded.</a:t>
            </a:r>
          </a:p>
          <a:p>
            <a:r>
              <a:rPr lang="en-US" dirty="0" smtClean="0"/>
              <a:t>Inheritance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i="1" dirty="0" smtClean="0"/>
              <a:t>Infer that Lassie is warm-blooded.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881261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taxonomies from web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Probase</a:t>
            </a:r>
            <a:r>
              <a:rPr lang="en-US" dirty="0" smtClean="0"/>
              <a:t> has 2.6 million categories, 92% accurate.</a:t>
            </a:r>
          </a:p>
          <a:p>
            <a:pPr marL="0" indent="0">
              <a:buNone/>
            </a:pPr>
            <a:r>
              <a:rPr lang="en-US" dirty="0" smtClean="0"/>
              <a:t>Basic trick: Hearst patterns.</a:t>
            </a:r>
          </a:p>
          <a:p>
            <a:pPr marL="0" indent="0">
              <a:buNone/>
            </a:pPr>
            <a:r>
              <a:rPr lang="en-US" dirty="0" smtClean="0"/>
              <a:t>If you see “countries such as Russia, China, and Japan”, infer that these are countries.</a:t>
            </a:r>
          </a:p>
          <a:p>
            <a:pPr marL="0" indent="0">
              <a:buNone/>
            </a:pPr>
            <a:r>
              <a:rPr lang="en-US" dirty="0" smtClean="0"/>
              <a:t>If you see “animals such as horse, dogs, and cats” infer that horses, dogs, and cats are animals.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56421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Representation and reasoning about time is well understood in principle.</a:t>
            </a:r>
          </a:p>
          <a:p>
            <a:pPr marL="0" indent="0">
              <a:buNone/>
            </a:pPr>
            <a:r>
              <a:rPr lang="en-US" sz="3600" dirty="0" smtClean="0"/>
              <a:t>Often ignored in practice.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A handful of additional specialized forms of commonsense reasoning are well understood.</a:t>
            </a:r>
          </a:p>
        </p:txBody>
      </p:sp>
    </p:spTree>
    <p:extLst>
      <p:ext uri="{BB962C8B-B14F-4D97-AF65-F5344CB8AC3E}">
        <p14:creationId xmlns="" xmlns:p14="http://schemas.microsoft.com/office/powerpoint/2010/main" val="27912316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>
                <a:solidFill>
                  <a:srgbClr val="FF0000"/>
                </a:solidFill>
              </a:rPr>
              <a:t>Why is it hard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37597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automating commonsense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acts are not stated explicitly in text.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“If you stick a pin into a carrot, it leaves a hole.”</a:t>
            </a:r>
          </a:p>
          <a:p>
            <a:endParaRPr lang="en-US" dirty="0" smtClean="0"/>
          </a:p>
          <a:p>
            <a:r>
              <a:rPr lang="en-US" dirty="0" smtClean="0"/>
              <a:t>Facts have to be combined.</a:t>
            </a:r>
          </a:p>
          <a:p>
            <a:pPr marL="0" indent="0">
              <a:buNone/>
            </a:pPr>
            <a:r>
              <a:rPr lang="en-US" dirty="0" smtClean="0"/>
              <a:t>“Grown-ups are usually taller than children.”</a:t>
            </a:r>
          </a:p>
          <a:p>
            <a:pPr marL="0" indent="0">
              <a:buNone/>
            </a:pPr>
            <a:r>
              <a:rPr lang="en-US" dirty="0" smtClean="0"/>
              <a:t>“If X is a babysitter of Y, then Y is a child and X is older than Y.”</a:t>
            </a:r>
          </a:p>
        </p:txBody>
      </p:sp>
    </p:spTree>
    <p:extLst>
      <p:ext uri="{BB962C8B-B14F-4D97-AF65-F5344CB8AC3E}">
        <p14:creationId xmlns="" xmlns:p14="http://schemas.microsoft.com/office/powerpoint/2010/main" val="1948935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46712" cy="762000"/>
          </a:xfrm>
        </p:spPr>
        <p:txBody>
          <a:bodyPr>
            <a:normAutofit/>
          </a:bodyPr>
          <a:lstStyle/>
          <a:p>
            <a:pPr algn="ctr"/>
            <a:r>
              <a:rPr lang="en-US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Anne and her babysitter.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38800"/>
            <a:ext cx="5446712" cy="5334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Which is which?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29" r="5529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8841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hard (</a:t>
            </a:r>
            <a:r>
              <a:rPr lang="en-US" dirty="0" smtClean="0"/>
              <a:t>continued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complexity:</a:t>
            </a:r>
          </a:p>
          <a:p>
            <a:pPr marL="0" indent="0">
              <a:buNone/>
            </a:pPr>
            <a:r>
              <a:rPr lang="en-US" dirty="0"/>
              <a:t> Hagen foresaw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that </a:t>
            </a:r>
            <a:r>
              <a:rPr lang="en-US" dirty="0" err="1"/>
              <a:t>Woltz</a:t>
            </a:r>
            <a:r>
              <a:rPr lang="en-US" dirty="0"/>
              <a:t> would realize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 that </a:t>
            </a:r>
            <a:r>
              <a:rPr lang="en-US" dirty="0"/>
              <a:t>Hagen arranged to kill the horse</a:t>
            </a:r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dirty="0" smtClean="0"/>
              <a:t>in </a:t>
            </a:r>
            <a:r>
              <a:rPr lang="en-US" dirty="0"/>
              <a:t>order to make it clear to </a:t>
            </a:r>
            <a:r>
              <a:rPr lang="en-US" dirty="0" err="1"/>
              <a:t>Woltz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smtClean="0"/>
              <a:t>that </a:t>
            </a:r>
            <a:r>
              <a:rPr lang="en-US" dirty="0"/>
              <a:t>Hagen could kill </a:t>
            </a:r>
            <a:r>
              <a:rPr lang="en-US" dirty="0" err="1"/>
              <a:t>Woltz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dirty="0" smtClean="0"/>
              <a:t>if </a:t>
            </a:r>
            <a:r>
              <a:rPr lang="en-US" dirty="0" err="1"/>
              <a:t>Woltz</a:t>
            </a:r>
            <a:r>
              <a:rPr lang="en-US" dirty="0"/>
              <a:t> doesn’t do what </a:t>
            </a:r>
            <a:r>
              <a:rPr lang="en-US" dirty="0" smtClean="0"/>
              <a:t>Hagen wants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45511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hard </a:t>
            </a:r>
            <a:r>
              <a:rPr lang="en-US" smtClean="0"/>
              <a:t>(</a:t>
            </a:r>
            <a:r>
              <a:rPr lang="en-US" smtClean="0"/>
              <a:t>continued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standard theory of domains like folk psychology or folk sociology.</a:t>
            </a:r>
          </a:p>
          <a:p>
            <a:r>
              <a:rPr lang="en-US" dirty="0" smtClean="0"/>
              <a:t>Lots of commonsense knowledge</a:t>
            </a:r>
          </a:p>
          <a:p>
            <a:r>
              <a:rPr lang="en-US" dirty="0" smtClean="0"/>
              <a:t>Little value in automating a small part of commonsense knowledge. Incremental progress is not rewarded.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5092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69430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Handcrafted knowledge 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Mathematical/logical theories. Careful analysis of limited domains.</a:t>
            </a:r>
          </a:p>
          <a:p>
            <a:r>
              <a:rPr lang="en-US" dirty="0" smtClean="0"/>
              <a:t>Informal technique (1970s: </a:t>
            </a:r>
            <a:r>
              <a:rPr lang="en-US" dirty="0" err="1" smtClean="0"/>
              <a:t>Schank</a:t>
            </a:r>
            <a:r>
              <a:rPr lang="en-US" dirty="0" smtClean="0"/>
              <a:t>, Minsky). Based loosely on cognitive theories.</a:t>
            </a:r>
          </a:p>
          <a:p>
            <a:r>
              <a:rPr lang="en-US" dirty="0" smtClean="0"/>
              <a:t>Large manually constructed knowledge bases.</a:t>
            </a:r>
          </a:p>
          <a:p>
            <a:pPr marL="0" indent="0">
              <a:buNone/>
            </a:pPr>
            <a:r>
              <a:rPr lang="en-US" dirty="0" smtClean="0"/>
              <a:t>CYC (1985-present) has 500,000 concepts and 5 million facts (in one version). </a:t>
            </a:r>
          </a:p>
        </p:txBody>
      </p:sp>
    </p:spTree>
    <p:extLst>
      <p:ext uri="{BB962C8B-B14F-4D97-AF65-F5344CB8AC3E}">
        <p14:creationId xmlns="" xmlns:p14="http://schemas.microsoft.com/office/powerpoint/2010/main" val="9567835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Probase</a:t>
            </a:r>
            <a:r>
              <a:rPr lang="en-US" b="1" dirty="0" smtClean="0"/>
              <a:t>: </a:t>
            </a:r>
            <a:r>
              <a:rPr lang="en-US" dirty="0" smtClean="0"/>
              <a:t>Taxonomy with 2 million category.</a:t>
            </a:r>
          </a:p>
          <a:p>
            <a:pPr marL="0" indent="0">
              <a:buNone/>
            </a:pPr>
            <a:r>
              <a:rPr lang="en-US" b="1" dirty="0" smtClean="0"/>
              <a:t>NELL</a:t>
            </a:r>
            <a:r>
              <a:rPr lang="en-US" dirty="0" smtClean="0"/>
              <a:t> (Never-ending Language Learner)</a:t>
            </a:r>
          </a:p>
          <a:p>
            <a:pPr marL="0" indent="0">
              <a:buNone/>
            </a:pPr>
            <a:r>
              <a:rPr lang="en-US" dirty="0" smtClean="0"/>
              <a:t>Some facts from NELL:</a:t>
            </a:r>
          </a:p>
          <a:p>
            <a:pPr lvl="0"/>
            <a:r>
              <a:rPr lang="en-US" dirty="0" err="1"/>
              <a:t>regional_officer</a:t>
            </a:r>
            <a:r>
              <a:rPr lang="en-US" dirty="0"/>
              <a:t> is a kind of office held by a politician  </a:t>
            </a:r>
            <a:r>
              <a:rPr lang="en-US" dirty="0" smtClean="0"/>
              <a:t>          </a:t>
            </a:r>
          </a:p>
          <a:p>
            <a:r>
              <a:rPr lang="en-US" dirty="0" err="1" smtClean="0"/>
              <a:t>mount_hollywood</a:t>
            </a:r>
            <a:r>
              <a:rPr lang="en-US" dirty="0" smtClean="0"/>
              <a:t> </a:t>
            </a:r>
            <a:r>
              <a:rPr lang="en-US" dirty="0"/>
              <a:t>is a </a:t>
            </a:r>
            <a:r>
              <a:rPr lang="en-US" dirty="0" smtClean="0"/>
              <a:t>mountain</a:t>
            </a:r>
          </a:p>
          <a:p>
            <a:r>
              <a:rPr lang="en-US" dirty="0" err="1" smtClean="0"/>
              <a:t>supply_chain_tools</a:t>
            </a:r>
            <a:r>
              <a:rPr lang="en-US" dirty="0" smtClean="0"/>
              <a:t> </a:t>
            </a:r>
            <a:r>
              <a:rPr lang="en-US" dirty="0"/>
              <a:t>is a tool                                  </a:t>
            </a:r>
            <a:endParaRPr lang="en-US" dirty="0" smtClean="0"/>
          </a:p>
          <a:p>
            <a:r>
              <a:rPr lang="en-US" dirty="0" err="1" smtClean="0"/>
              <a:t>john_newton</a:t>
            </a:r>
            <a:r>
              <a:rPr lang="en-US" dirty="0" smtClean="0"/>
              <a:t> </a:t>
            </a:r>
            <a:r>
              <a:rPr lang="en-US" dirty="0"/>
              <a:t>is a U.S. </a:t>
            </a:r>
            <a:r>
              <a:rPr lang="en-US" dirty="0" smtClean="0"/>
              <a:t>politician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454008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Crowdsourcing</a:t>
            </a:r>
            <a:br>
              <a:rPr lang="en-US" dirty="0" smtClean="0"/>
            </a:br>
            <a:r>
              <a:rPr lang="en-US" dirty="0" smtClean="0"/>
              <a:t>Concept Net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752600"/>
            <a:ext cx="7639613" cy="4955425"/>
          </a:xfrm>
        </p:spPr>
      </p:pic>
    </p:spTree>
    <p:extLst>
      <p:ext uri="{BB962C8B-B14F-4D97-AF65-F5344CB8AC3E}">
        <p14:creationId xmlns="" xmlns:p14="http://schemas.microsoft.com/office/powerpoint/2010/main" val="18439182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29101957"/>
              </p:ext>
            </p:extLst>
          </p:nvPr>
        </p:nvGraphicFramePr>
        <p:xfrm>
          <a:off x="533400" y="761997"/>
          <a:ext cx="7467600" cy="512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6406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Web mining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Crowd</a:t>
                      </a:r>
                    </a:p>
                    <a:p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Narrow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Broad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Basic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domains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Experts</a:t>
                      </a:r>
                      <a:r>
                        <a:rPr lang="en-US" baseline="0" dirty="0" smtClean="0"/>
                        <a:t> needed?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</a:t>
                      </a:r>
                    </a:p>
                    <a:p>
                      <a:r>
                        <a:rPr lang="en-US" dirty="0" smtClean="0"/>
                        <a:t>oriented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Highly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Types of</a:t>
                      </a:r>
                    </a:p>
                    <a:p>
                      <a:r>
                        <a:rPr lang="en-US" dirty="0" smtClean="0"/>
                        <a:t>Reasoning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Limited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Plausible</a:t>
                      </a:r>
                    </a:p>
                    <a:p>
                      <a:r>
                        <a:rPr lang="en-US" dirty="0" smtClean="0"/>
                        <a:t>Reasoning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Substantial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Substantial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</a:t>
                      </a:r>
                      <a:endParaRPr lang="en-US" dirty="0"/>
                    </a:p>
                  </a:txBody>
                  <a:tcPr/>
                </a:tc>
              </a:tr>
              <a:tr h="640645"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633849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Where do we go from 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96621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 silver bullet.</a:t>
            </a:r>
          </a:p>
          <a:p>
            <a:r>
              <a:rPr lang="en-US" dirty="0" smtClean="0"/>
              <a:t>Integrate successful theories (e.g. time) into practice.</a:t>
            </a:r>
          </a:p>
          <a:p>
            <a:r>
              <a:rPr lang="en-US" dirty="0" smtClean="0"/>
              <a:t>Deeper analysis of meaning in natural language tools.</a:t>
            </a:r>
          </a:p>
          <a:p>
            <a:r>
              <a:rPr lang="en-US" dirty="0" smtClean="0"/>
              <a:t>Case studies of commonsense reasoning in natural tasks.</a:t>
            </a:r>
          </a:p>
          <a:p>
            <a:r>
              <a:rPr lang="en-US" dirty="0" smtClean="0"/>
              <a:t>Patience.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Commonsense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make a salad out of a polyester shirt?</a:t>
            </a:r>
          </a:p>
          <a:p>
            <a:r>
              <a:rPr lang="en-US" dirty="0" smtClean="0"/>
              <a:t>If you stick a pin into a carrot, does it make a hole in the pin or in the carrot?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The answers are obvious, but no existing computer program can answer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Godfather, Horse’s Head Scene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viewer understands that</a:t>
            </a:r>
          </a:p>
          <a:p>
            <a:r>
              <a:rPr lang="en-US" dirty="0" smtClean="0"/>
              <a:t>Tom Hagen has arranged for the horse to be killed and the head put in the bed.</a:t>
            </a:r>
          </a:p>
          <a:p>
            <a:r>
              <a:rPr lang="en-US" dirty="0" smtClean="0"/>
              <a:t>Hagen  is threatening Jack </a:t>
            </a:r>
            <a:r>
              <a:rPr lang="en-US" dirty="0" err="1" smtClean="0"/>
              <a:t>Woltz</a:t>
            </a:r>
            <a:r>
              <a:rPr lang="en-US" dirty="0" smtClean="0"/>
              <a:t>: “If I can kill the horse, I can kill you.”</a:t>
            </a:r>
          </a:p>
          <a:p>
            <a:r>
              <a:rPr lang="en-US" dirty="0" err="1" smtClean="0"/>
              <a:t>Woltz</a:t>
            </a:r>
            <a:r>
              <a:rPr lang="en-US" dirty="0" smtClean="0"/>
              <a:t> understands the threat.</a:t>
            </a:r>
          </a:p>
          <a:p>
            <a:pPr>
              <a:buNone/>
            </a:pPr>
            <a:r>
              <a:rPr lang="en-US" dirty="0" smtClean="0"/>
              <a:t>No AI program comes anywhere close to this level of understanding.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Commonsense Reasoning and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Considered a central problem in AI since 1950’s.</a:t>
            </a:r>
          </a:p>
          <a:p>
            <a:r>
              <a:rPr lang="en-US" sz="4000" dirty="0" smtClean="0"/>
              <a:t>Little progress.</a:t>
            </a:r>
          </a:p>
          <a:p>
            <a:r>
              <a:rPr lang="en-US" sz="4000" i="1" dirty="0" smtClean="0"/>
              <a:t>AI programs that have had any practical success have sidestepped the problem.</a:t>
            </a:r>
            <a:endParaRPr lang="en-US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Why is commonsense important for AI?</a:t>
            </a:r>
          </a:p>
          <a:p>
            <a:pPr lvl="1"/>
            <a:r>
              <a:rPr lang="en-US" dirty="0" smtClean="0"/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 smtClean="0"/>
              <a:t>Why is it hard?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Artificial intelligence: </a:t>
            </a:r>
            <a:r>
              <a:rPr lang="en-US" dirty="0" smtClean="0"/>
              <a:t>Getting computers/robots</a:t>
            </a:r>
            <a:r>
              <a:rPr lang="en-US" b="1" dirty="0" smtClean="0"/>
              <a:t> </a:t>
            </a:r>
            <a:r>
              <a:rPr lang="en-US" dirty="0" smtClean="0"/>
              <a:t>to carry out tasks that are easy for people and hard for computers.</a:t>
            </a:r>
          </a:p>
          <a:p>
            <a:pPr>
              <a:buNone/>
            </a:pPr>
            <a:r>
              <a:rPr lang="en-US" dirty="0" smtClean="0"/>
              <a:t>Using language, vision, manipulation</a:t>
            </a:r>
          </a:p>
          <a:p>
            <a:pPr>
              <a:buNone/>
            </a:pPr>
            <a:r>
              <a:rPr lang="en-US" b="1" dirty="0" smtClean="0"/>
              <a:t>Commonsense: </a:t>
            </a:r>
            <a:r>
              <a:rPr lang="en-US" dirty="0" smtClean="0"/>
              <a:t>What every child of 7 knows about the world.</a:t>
            </a:r>
          </a:p>
          <a:p>
            <a:pPr>
              <a:buNone/>
            </a:pPr>
            <a:r>
              <a:rPr lang="en-US" dirty="0" smtClean="0"/>
              <a:t>Time, space, objects, animals, people individually and in groups.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is commonsense important for AI?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Natural language understanding</a:t>
            </a:r>
          </a:p>
          <a:p>
            <a:pPr lvl="1"/>
            <a:r>
              <a:rPr lang="en-US" dirty="0" smtClean="0"/>
              <a:t>Vision and video</a:t>
            </a:r>
          </a:p>
          <a:p>
            <a:pPr lvl="1"/>
            <a:r>
              <a:rPr lang="en-US" dirty="0" smtClean="0"/>
              <a:t>Robotics</a:t>
            </a:r>
          </a:p>
          <a:p>
            <a:pPr lvl="1"/>
            <a:r>
              <a:rPr lang="en-US" dirty="0" smtClean="0"/>
              <a:t>Understanding science</a:t>
            </a:r>
          </a:p>
          <a:p>
            <a:r>
              <a:rPr lang="en-US" dirty="0" smtClean="0"/>
              <a:t>What can we do well?</a:t>
            </a:r>
          </a:p>
          <a:p>
            <a:r>
              <a:rPr lang="en-US" dirty="0"/>
              <a:t>Why is it hard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methods have been attempted, and what are their limits?</a:t>
            </a:r>
          </a:p>
          <a:p>
            <a:r>
              <a:rPr lang="en-US" dirty="0" smtClean="0"/>
              <a:t>Where do we go from here?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1557</Words>
  <Application>Microsoft Office PowerPoint</Application>
  <PresentationFormat>On-screen Show (4:3)</PresentationFormat>
  <Paragraphs>268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Default Design</vt:lpstr>
      <vt:lpstr>Artificial Intelligence and Commonsense Reasoning</vt:lpstr>
      <vt:lpstr>This is Anne and her babysitter.</vt:lpstr>
      <vt:lpstr>This is Anne and her babysitter.</vt:lpstr>
      <vt:lpstr>Commonsense Reasoning</vt:lpstr>
      <vt:lpstr>The Godfather, Horse’s Head Scene</vt:lpstr>
      <vt:lpstr>Commonsense Reasoning and AI</vt:lpstr>
      <vt:lpstr>Outline</vt:lpstr>
      <vt:lpstr>Slide 8</vt:lpstr>
      <vt:lpstr>Outline</vt:lpstr>
      <vt:lpstr>Ambiguity</vt:lpstr>
      <vt:lpstr>Ambiguous words</vt:lpstr>
      <vt:lpstr>Translate to German and back</vt:lpstr>
      <vt:lpstr>Pronoun ambiguity</vt:lpstr>
      <vt:lpstr>Natural language programs use patterns of words, not meaning</vt:lpstr>
      <vt:lpstr>Outline</vt:lpstr>
      <vt:lpstr>Julia Childs’ kitchen (Smithsonian)</vt:lpstr>
      <vt:lpstr>Slide 17</vt:lpstr>
      <vt:lpstr>Slide 18</vt:lpstr>
      <vt:lpstr>Slide 19</vt:lpstr>
      <vt:lpstr>Outline</vt:lpstr>
      <vt:lpstr>Rosie the Robot Maid (Jetsons)</vt:lpstr>
      <vt:lpstr>Outline</vt:lpstr>
      <vt:lpstr>Chemistry experiment</vt:lpstr>
      <vt:lpstr>Outline</vt:lpstr>
      <vt:lpstr>Taxonomy</vt:lpstr>
      <vt:lpstr>Large taxonomies from web mining</vt:lpstr>
      <vt:lpstr>Time</vt:lpstr>
      <vt:lpstr>Outline</vt:lpstr>
      <vt:lpstr>Why is automating commonsense hard?</vt:lpstr>
      <vt:lpstr>Why is it hard (continued)?</vt:lpstr>
      <vt:lpstr>Why is it hard (continued)</vt:lpstr>
      <vt:lpstr>Outline</vt:lpstr>
      <vt:lpstr>Handcrafted knowledge bases</vt:lpstr>
      <vt:lpstr>Web mining</vt:lpstr>
      <vt:lpstr>Crowdsourcing Concept Net</vt:lpstr>
      <vt:lpstr>Slide 36</vt:lpstr>
      <vt:lpstr>Outline</vt:lpstr>
      <vt:lpstr>Going forward</vt:lpstr>
    </vt:vector>
  </TitlesOfParts>
  <Company>CIMS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and Commonsense Reasoning</dc:title>
  <dc:creator>davise</dc:creator>
  <cp:lastModifiedBy>davise</cp:lastModifiedBy>
  <cp:revision>29</cp:revision>
  <dcterms:created xsi:type="dcterms:W3CDTF">2015-05-08T15:23:02Z</dcterms:created>
  <dcterms:modified xsi:type="dcterms:W3CDTF">2015-05-14T14:42:11Z</dcterms:modified>
</cp:coreProperties>
</file>