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4"/>
  </p:notesMasterIdLst>
  <p:sldIdLst>
    <p:sldId id="256" r:id="rId2"/>
    <p:sldId id="257" r:id="rId3"/>
    <p:sldId id="258" r:id="rId4"/>
    <p:sldId id="259" r:id="rId5"/>
    <p:sldId id="278" r:id="rId6"/>
    <p:sldId id="277" r:id="rId7"/>
    <p:sldId id="279" r:id="rId8"/>
    <p:sldId id="260" r:id="rId9"/>
    <p:sldId id="264" r:id="rId10"/>
    <p:sldId id="284" r:id="rId11"/>
    <p:sldId id="265" r:id="rId12"/>
    <p:sldId id="281" r:id="rId13"/>
    <p:sldId id="280" r:id="rId14"/>
    <p:sldId id="282" r:id="rId15"/>
    <p:sldId id="283" r:id="rId16"/>
    <p:sldId id="285" r:id="rId17"/>
    <p:sldId id="286" r:id="rId18"/>
    <p:sldId id="287" r:id="rId19"/>
    <p:sldId id="295" r:id="rId20"/>
    <p:sldId id="288" r:id="rId21"/>
    <p:sldId id="294" r:id="rId22"/>
    <p:sldId id="289" r:id="rId23"/>
    <p:sldId id="290" r:id="rId24"/>
    <p:sldId id="268" r:id="rId25"/>
    <p:sldId id="263" r:id="rId26"/>
    <p:sldId id="269" r:id="rId27"/>
    <p:sldId id="291" r:id="rId28"/>
    <p:sldId id="293" r:id="rId29"/>
    <p:sldId id="271" r:id="rId30"/>
    <p:sldId id="270" r:id="rId31"/>
    <p:sldId id="275" r:id="rId32"/>
    <p:sldId id="272" r:id="rId3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392" autoAdjust="0"/>
    <p:restoredTop sz="94660"/>
  </p:normalViewPr>
  <p:slideViewPr>
    <p:cSldViewPr>
      <p:cViewPr varScale="1">
        <p:scale>
          <a:sx n="46" d="100"/>
          <a:sy n="46" d="100"/>
        </p:scale>
        <p:origin x="-912"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0CAE185-ACBE-4A3D-8BB9-91FA77873EC3}" type="datetimeFigureOut">
              <a:rPr lang="en-US" smtClean="0"/>
              <a:t>1/9/2017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03228B4-553A-4A30-B180-A39CECDE4B30}" type="slidenum">
              <a:rPr lang="en-US" smtClean="0"/>
              <a:t>‹#›</a:t>
            </a:fld>
            <a:endParaRPr lang="en-US"/>
          </a:p>
        </p:txBody>
      </p:sp>
    </p:spTree>
    <p:extLst>
      <p:ext uri="{BB962C8B-B14F-4D97-AF65-F5344CB8AC3E}">
        <p14:creationId xmlns:p14="http://schemas.microsoft.com/office/powerpoint/2010/main" val="37858615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03228B4-553A-4A30-B180-A39CECDE4B30}" type="slidenum">
              <a:rPr lang="en-US" smtClean="0"/>
              <a:t>1</a:t>
            </a:fld>
            <a:endParaRPr lang="en-US"/>
          </a:p>
        </p:txBody>
      </p:sp>
    </p:spTree>
    <p:extLst>
      <p:ext uri="{BB962C8B-B14F-4D97-AF65-F5344CB8AC3E}">
        <p14:creationId xmlns:p14="http://schemas.microsoft.com/office/powerpoint/2010/main" val="283348511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03228B4-553A-4A30-B180-A39CECDE4B30}" type="slidenum">
              <a:rPr lang="en-US" smtClean="0"/>
              <a:t>10</a:t>
            </a:fld>
            <a:endParaRPr lang="en-US"/>
          </a:p>
        </p:txBody>
      </p:sp>
    </p:spTree>
    <p:extLst>
      <p:ext uri="{BB962C8B-B14F-4D97-AF65-F5344CB8AC3E}">
        <p14:creationId xmlns:p14="http://schemas.microsoft.com/office/powerpoint/2010/main" val="152523720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03228B4-553A-4A30-B180-A39CECDE4B30}" type="slidenum">
              <a:rPr lang="en-US" smtClean="0"/>
              <a:t>11</a:t>
            </a:fld>
            <a:endParaRPr lang="en-US"/>
          </a:p>
        </p:txBody>
      </p:sp>
    </p:spTree>
    <p:extLst>
      <p:ext uri="{BB962C8B-B14F-4D97-AF65-F5344CB8AC3E}">
        <p14:creationId xmlns:p14="http://schemas.microsoft.com/office/powerpoint/2010/main" val="200135230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03228B4-553A-4A30-B180-A39CECDE4B30}" type="slidenum">
              <a:rPr lang="en-US" smtClean="0"/>
              <a:t>12</a:t>
            </a:fld>
            <a:endParaRPr lang="en-US"/>
          </a:p>
        </p:txBody>
      </p:sp>
    </p:spTree>
    <p:extLst>
      <p:ext uri="{BB962C8B-B14F-4D97-AF65-F5344CB8AC3E}">
        <p14:creationId xmlns:p14="http://schemas.microsoft.com/office/powerpoint/2010/main" val="405419778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03228B4-553A-4A30-B180-A39CECDE4B30}" type="slidenum">
              <a:rPr lang="en-US" smtClean="0"/>
              <a:t>13</a:t>
            </a:fld>
            <a:endParaRPr lang="en-US"/>
          </a:p>
        </p:txBody>
      </p:sp>
    </p:spTree>
    <p:extLst>
      <p:ext uri="{BB962C8B-B14F-4D97-AF65-F5344CB8AC3E}">
        <p14:creationId xmlns:p14="http://schemas.microsoft.com/office/powerpoint/2010/main" val="273484162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03228B4-553A-4A30-B180-A39CECDE4B30}" type="slidenum">
              <a:rPr lang="en-US" smtClean="0"/>
              <a:t>14</a:t>
            </a:fld>
            <a:endParaRPr lang="en-US"/>
          </a:p>
        </p:txBody>
      </p:sp>
    </p:spTree>
    <p:extLst>
      <p:ext uri="{BB962C8B-B14F-4D97-AF65-F5344CB8AC3E}">
        <p14:creationId xmlns:p14="http://schemas.microsoft.com/office/powerpoint/2010/main" val="365593951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03228B4-553A-4A30-B180-A39CECDE4B30}" type="slidenum">
              <a:rPr lang="en-US" smtClean="0"/>
              <a:t>15</a:t>
            </a:fld>
            <a:endParaRPr lang="en-US"/>
          </a:p>
        </p:txBody>
      </p:sp>
    </p:spTree>
    <p:extLst>
      <p:ext uri="{BB962C8B-B14F-4D97-AF65-F5344CB8AC3E}">
        <p14:creationId xmlns:p14="http://schemas.microsoft.com/office/powerpoint/2010/main" val="113396663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03228B4-553A-4A30-B180-A39CECDE4B30}" type="slidenum">
              <a:rPr lang="en-US" smtClean="0"/>
              <a:t>16</a:t>
            </a:fld>
            <a:endParaRPr lang="en-US"/>
          </a:p>
        </p:txBody>
      </p:sp>
    </p:spTree>
    <p:extLst>
      <p:ext uri="{BB962C8B-B14F-4D97-AF65-F5344CB8AC3E}">
        <p14:creationId xmlns:p14="http://schemas.microsoft.com/office/powerpoint/2010/main" val="239014066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03228B4-553A-4A30-B180-A39CECDE4B30}" type="slidenum">
              <a:rPr lang="en-US" smtClean="0"/>
              <a:t>17</a:t>
            </a:fld>
            <a:endParaRPr lang="en-US"/>
          </a:p>
        </p:txBody>
      </p:sp>
    </p:spTree>
    <p:extLst>
      <p:ext uri="{BB962C8B-B14F-4D97-AF65-F5344CB8AC3E}">
        <p14:creationId xmlns:p14="http://schemas.microsoft.com/office/powerpoint/2010/main" val="155193730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03228B4-553A-4A30-B180-A39CECDE4B30}" type="slidenum">
              <a:rPr lang="en-US" smtClean="0"/>
              <a:t>18</a:t>
            </a:fld>
            <a:endParaRPr lang="en-US"/>
          </a:p>
        </p:txBody>
      </p:sp>
    </p:spTree>
    <p:extLst>
      <p:ext uri="{BB962C8B-B14F-4D97-AF65-F5344CB8AC3E}">
        <p14:creationId xmlns:p14="http://schemas.microsoft.com/office/powerpoint/2010/main" val="376383284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03228B4-553A-4A30-B180-A39CECDE4B30}" type="slidenum">
              <a:rPr lang="en-US" smtClean="0"/>
              <a:t>20</a:t>
            </a:fld>
            <a:endParaRPr lang="en-US"/>
          </a:p>
        </p:txBody>
      </p:sp>
    </p:spTree>
    <p:extLst>
      <p:ext uri="{BB962C8B-B14F-4D97-AF65-F5344CB8AC3E}">
        <p14:creationId xmlns:p14="http://schemas.microsoft.com/office/powerpoint/2010/main" val="7678158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03228B4-553A-4A30-B180-A39CECDE4B30}" type="slidenum">
              <a:rPr lang="en-US" smtClean="0"/>
              <a:t>2</a:t>
            </a:fld>
            <a:endParaRPr lang="en-US"/>
          </a:p>
        </p:txBody>
      </p:sp>
    </p:spTree>
    <p:extLst>
      <p:ext uri="{BB962C8B-B14F-4D97-AF65-F5344CB8AC3E}">
        <p14:creationId xmlns:p14="http://schemas.microsoft.com/office/powerpoint/2010/main" val="186737726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03228B4-553A-4A30-B180-A39CECDE4B30}" type="slidenum">
              <a:rPr lang="en-US" smtClean="0"/>
              <a:t>21</a:t>
            </a:fld>
            <a:endParaRPr lang="en-US"/>
          </a:p>
        </p:txBody>
      </p:sp>
    </p:spTree>
    <p:extLst>
      <p:ext uri="{BB962C8B-B14F-4D97-AF65-F5344CB8AC3E}">
        <p14:creationId xmlns:p14="http://schemas.microsoft.com/office/powerpoint/2010/main" val="137524584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03228B4-553A-4A30-B180-A39CECDE4B30}" type="slidenum">
              <a:rPr lang="en-US" smtClean="0"/>
              <a:t>22</a:t>
            </a:fld>
            <a:endParaRPr lang="en-US"/>
          </a:p>
        </p:txBody>
      </p:sp>
    </p:spTree>
    <p:extLst>
      <p:ext uri="{BB962C8B-B14F-4D97-AF65-F5344CB8AC3E}">
        <p14:creationId xmlns:p14="http://schemas.microsoft.com/office/powerpoint/2010/main" val="180252107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03228B4-553A-4A30-B180-A39CECDE4B30}" type="slidenum">
              <a:rPr lang="en-US" smtClean="0"/>
              <a:t>23</a:t>
            </a:fld>
            <a:endParaRPr lang="en-US"/>
          </a:p>
        </p:txBody>
      </p:sp>
    </p:spTree>
    <p:extLst>
      <p:ext uri="{BB962C8B-B14F-4D97-AF65-F5344CB8AC3E}">
        <p14:creationId xmlns:p14="http://schemas.microsoft.com/office/powerpoint/2010/main" val="315506311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03228B4-553A-4A30-B180-A39CECDE4B30}" type="slidenum">
              <a:rPr lang="en-US" smtClean="0"/>
              <a:t>24</a:t>
            </a:fld>
            <a:endParaRPr lang="en-US"/>
          </a:p>
        </p:txBody>
      </p:sp>
    </p:spTree>
    <p:extLst>
      <p:ext uri="{BB962C8B-B14F-4D97-AF65-F5344CB8AC3E}">
        <p14:creationId xmlns:p14="http://schemas.microsoft.com/office/powerpoint/2010/main" val="252300591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03228B4-553A-4A30-B180-A39CECDE4B30}" type="slidenum">
              <a:rPr lang="en-US" smtClean="0"/>
              <a:t>25</a:t>
            </a:fld>
            <a:endParaRPr lang="en-US"/>
          </a:p>
        </p:txBody>
      </p:sp>
    </p:spTree>
    <p:extLst>
      <p:ext uri="{BB962C8B-B14F-4D97-AF65-F5344CB8AC3E}">
        <p14:creationId xmlns:p14="http://schemas.microsoft.com/office/powerpoint/2010/main" val="115036974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03228B4-553A-4A30-B180-A39CECDE4B30}" type="slidenum">
              <a:rPr lang="en-US" smtClean="0"/>
              <a:t>26</a:t>
            </a:fld>
            <a:endParaRPr lang="en-US"/>
          </a:p>
        </p:txBody>
      </p:sp>
    </p:spTree>
    <p:extLst>
      <p:ext uri="{BB962C8B-B14F-4D97-AF65-F5344CB8AC3E}">
        <p14:creationId xmlns:p14="http://schemas.microsoft.com/office/powerpoint/2010/main" val="321689160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03228B4-553A-4A30-B180-A39CECDE4B30}" type="slidenum">
              <a:rPr lang="en-US" smtClean="0"/>
              <a:t>27</a:t>
            </a:fld>
            <a:endParaRPr lang="en-US"/>
          </a:p>
        </p:txBody>
      </p:sp>
    </p:spTree>
    <p:extLst>
      <p:ext uri="{BB962C8B-B14F-4D97-AF65-F5344CB8AC3E}">
        <p14:creationId xmlns:p14="http://schemas.microsoft.com/office/powerpoint/2010/main" val="203094338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03228B4-553A-4A30-B180-A39CECDE4B30}" type="slidenum">
              <a:rPr lang="en-US" smtClean="0"/>
              <a:t>28</a:t>
            </a:fld>
            <a:endParaRPr lang="en-US"/>
          </a:p>
        </p:txBody>
      </p:sp>
    </p:spTree>
    <p:extLst>
      <p:ext uri="{BB962C8B-B14F-4D97-AF65-F5344CB8AC3E}">
        <p14:creationId xmlns:p14="http://schemas.microsoft.com/office/powerpoint/2010/main" val="58318883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03228B4-553A-4A30-B180-A39CECDE4B30}" type="slidenum">
              <a:rPr lang="en-US" smtClean="0"/>
              <a:t>29</a:t>
            </a:fld>
            <a:endParaRPr lang="en-US"/>
          </a:p>
        </p:txBody>
      </p:sp>
    </p:spTree>
    <p:extLst>
      <p:ext uri="{BB962C8B-B14F-4D97-AF65-F5344CB8AC3E}">
        <p14:creationId xmlns:p14="http://schemas.microsoft.com/office/powerpoint/2010/main" val="1767012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03228B4-553A-4A30-B180-A39CECDE4B30}" type="slidenum">
              <a:rPr lang="en-US" smtClean="0"/>
              <a:t>30</a:t>
            </a:fld>
            <a:endParaRPr lang="en-US"/>
          </a:p>
        </p:txBody>
      </p:sp>
    </p:spTree>
    <p:extLst>
      <p:ext uri="{BB962C8B-B14F-4D97-AF65-F5344CB8AC3E}">
        <p14:creationId xmlns:p14="http://schemas.microsoft.com/office/powerpoint/2010/main" val="22569386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03228B4-553A-4A30-B180-A39CECDE4B30}" type="slidenum">
              <a:rPr lang="en-US" smtClean="0"/>
              <a:t>3</a:t>
            </a:fld>
            <a:endParaRPr lang="en-US"/>
          </a:p>
        </p:txBody>
      </p:sp>
    </p:spTree>
    <p:extLst>
      <p:ext uri="{BB962C8B-B14F-4D97-AF65-F5344CB8AC3E}">
        <p14:creationId xmlns:p14="http://schemas.microsoft.com/office/powerpoint/2010/main" val="334519740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03228B4-553A-4A30-B180-A39CECDE4B30}" type="slidenum">
              <a:rPr lang="en-US" smtClean="0"/>
              <a:t>31</a:t>
            </a:fld>
            <a:endParaRPr lang="en-US"/>
          </a:p>
        </p:txBody>
      </p:sp>
    </p:spTree>
    <p:extLst>
      <p:ext uri="{BB962C8B-B14F-4D97-AF65-F5344CB8AC3E}">
        <p14:creationId xmlns:p14="http://schemas.microsoft.com/office/powerpoint/2010/main" val="62318366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03228B4-553A-4A30-B180-A39CECDE4B30}" type="slidenum">
              <a:rPr lang="en-US" smtClean="0"/>
              <a:t>32</a:t>
            </a:fld>
            <a:endParaRPr lang="en-US"/>
          </a:p>
        </p:txBody>
      </p:sp>
    </p:spTree>
    <p:extLst>
      <p:ext uri="{BB962C8B-B14F-4D97-AF65-F5344CB8AC3E}">
        <p14:creationId xmlns:p14="http://schemas.microsoft.com/office/powerpoint/2010/main" val="23328223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03228B4-553A-4A30-B180-A39CECDE4B30}" type="slidenum">
              <a:rPr lang="en-US" smtClean="0"/>
              <a:t>4</a:t>
            </a:fld>
            <a:endParaRPr lang="en-US"/>
          </a:p>
        </p:txBody>
      </p:sp>
    </p:spTree>
    <p:extLst>
      <p:ext uri="{BB962C8B-B14F-4D97-AF65-F5344CB8AC3E}">
        <p14:creationId xmlns:p14="http://schemas.microsoft.com/office/powerpoint/2010/main" val="3709495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03228B4-553A-4A30-B180-A39CECDE4B30}" type="slidenum">
              <a:rPr lang="en-US" smtClean="0"/>
              <a:t>5</a:t>
            </a:fld>
            <a:endParaRPr lang="en-US"/>
          </a:p>
        </p:txBody>
      </p:sp>
    </p:spTree>
    <p:extLst>
      <p:ext uri="{BB962C8B-B14F-4D97-AF65-F5344CB8AC3E}">
        <p14:creationId xmlns:p14="http://schemas.microsoft.com/office/powerpoint/2010/main" val="21662456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03228B4-553A-4A30-B180-A39CECDE4B30}" type="slidenum">
              <a:rPr lang="en-US" smtClean="0"/>
              <a:t>6</a:t>
            </a:fld>
            <a:endParaRPr lang="en-US"/>
          </a:p>
        </p:txBody>
      </p:sp>
    </p:spTree>
    <p:extLst>
      <p:ext uri="{BB962C8B-B14F-4D97-AF65-F5344CB8AC3E}">
        <p14:creationId xmlns:p14="http://schemas.microsoft.com/office/powerpoint/2010/main" val="203969998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03228B4-553A-4A30-B180-A39CECDE4B30}" type="slidenum">
              <a:rPr lang="en-US" smtClean="0"/>
              <a:t>7</a:t>
            </a:fld>
            <a:endParaRPr lang="en-US"/>
          </a:p>
        </p:txBody>
      </p:sp>
    </p:spTree>
    <p:extLst>
      <p:ext uri="{BB962C8B-B14F-4D97-AF65-F5344CB8AC3E}">
        <p14:creationId xmlns:p14="http://schemas.microsoft.com/office/powerpoint/2010/main" val="20048960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03228B4-553A-4A30-B180-A39CECDE4B30}" type="slidenum">
              <a:rPr lang="en-US" smtClean="0"/>
              <a:t>8</a:t>
            </a:fld>
            <a:endParaRPr lang="en-US"/>
          </a:p>
        </p:txBody>
      </p:sp>
    </p:spTree>
    <p:extLst>
      <p:ext uri="{BB962C8B-B14F-4D97-AF65-F5344CB8AC3E}">
        <p14:creationId xmlns:p14="http://schemas.microsoft.com/office/powerpoint/2010/main" val="265965006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03228B4-553A-4A30-B180-A39CECDE4B30}" type="slidenum">
              <a:rPr lang="en-US" smtClean="0"/>
              <a:t>9</a:t>
            </a:fld>
            <a:endParaRPr lang="en-US"/>
          </a:p>
        </p:txBody>
      </p:sp>
    </p:spTree>
    <p:extLst>
      <p:ext uri="{BB962C8B-B14F-4D97-AF65-F5344CB8AC3E}">
        <p14:creationId xmlns:p14="http://schemas.microsoft.com/office/powerpoint/2010/main" val="39915450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DA939C2A-377E-47A2-9E36-7CDE5C72ED3A}" type="datetimeFigureOut">
              <a:rPr lang="en-US" smtClean="0"/>
              <a:pPr/>
              <a:t>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5D7A9B-600B-4B21-9B31-5CA636F0330C}" type="slidenum">
              <a:rPr lang="en-US" smtClean="0"/>
              <a:pPr/>
              <a:t>‹#›</a:t>
            </a:fld>
            <a:endParaRPr lang="en-US"/>
          </a:p>
        </p:txBody>
      </p:sp>
    </p:spTree>
    <p:extLst>
      <p:ext uri="{BB962C8B-B14F-4D97-AF65-F5344CB8AC3E}">
        <p14:creationId xmlns:p14="http://schemas.microsoft.com/office/powerpoint/2010/main" val="13523945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A939C2A-377E-47A2-9E36-7CDE5C72ED3A}" type="datetimeFigureOut">
              <a:rPr lang="en-US" smtClean="0"/>
              <a:pPr/>
              <a:t>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5D7A9B-600B-4B21-9B31-5CA636F0330C}" type="slidenum">
              <a:rPr lang="en-US" smtClean="0"/>
              <a:pPr/>
              <a:t>‹#›</a:t>
            </a:fld>
            <a:endParaRPr lang="en-US"/>
          </a:p>
        </p:txBody>
      </p:sp>
    </p:spTree>
    <p:extLst>
      <p:ext uri="{BB962C8B-B14F-4D97-AF65-F5344CB8AC3E}">
        <p14:creationId xmlns:p14="http://schemas.microsoft.com/office/powerpoint/2010/main" val="15546970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A939C2A-377E-47A2-9E36-7CDE5C72ED3A}" type="datetimeFigureOut">
              <a:rPr lang="en-US" smtClean="0"/>
              <a:pPr/>
              <a:t>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5D7A9B-600B-4B21-9B31-5CA636F0330C}" type="slidenum">
              <a:rPr lang="en-US" smtClean="0"/>
              <a:pPr/>
              <a:t>‹#›</a:t>
            </a:fld>
            <a:endParaRPr lang="en-US"/>
          </a:p>
        </p:txBody>
      </p:sp>
    </p:spTree>
    <p:extLst>
      <p:ext uri="{BB962C8B-B14F-4D97-AF65-F5344CB8AC3E}">
        <p14:creationId xmlns:p14="http://schemas.microsoft.com/office/powerpoint/2010/main" val="16162840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ext Placeholder 2"/>
          <p:cNvSpPr>
            <a:spLocks noGrp="1"/>
          </p:cNvSpPr>
          <p:nvPr>
            <p:ph type="body" sz="half" idx="1"/>
          </p:nvPr>
        </p:nvSpPr>
        <p:spPr>
          <a:xfrm>
            <a:off x="457200" y="1600200"/>
            <a:ext cx="4038600" cy="452596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6245225"/>
            <a:ext cx="2133600" cy="476250"/>
          </a:xfrm>
        </p:spPr>
        <p:txBody>
          <a:bodyPr/>
          <a:lstStyle>
            <a:lvl1pPr>
              <a:defRPr/>
            </a:lvl1pPr>
          </a:lstStyle>
          <a:p>
            <a:endParaRPr lang="en-US" altLang="en-US"/>
          </a:p>
        </p:txBody>
      </p:sp>
      <p:sp>
        <p:nvSpPr>
          <p:cNvPr id="6" name="Footer Placeholder 5"/>
          <p:cNvSpPr>
            <a:spLocks noGrp="1"/>
          </p:cNvSpPr>
          <p:nvPr>
            <p:ph type="ftr" sz="quarter" idx="11"/>
          </p:nvPr>
        </p:nvSpPr>
        <p:spPr>
          <a:xfrm>
            <a:off x="3124200" y="6245225"/>
            <a:ext cx="2895600" cy="476250"/>
          </a:xfrm>
        </p:spPr>
        <p:txBody>
          <a:bodyPr/>
          <a:lstStyle>
            <a:lvl1pPr>
              <a:defRPr/>
            </a:lvl1pPr>
          </a:lstStyle>
          <a:p>
            <a:endParaRPr lang="en-US" altLang="en-US"/>
          </a:p>
        </p:txBody>
      </p:sp>
      <p:sp>
        <p:nvSpPr>
          <p:cNvPr id="7" name="Slide Number Placeholder 6"/>
          <p:cNvSpPr>
            <a:spLocks noGrp="1"/>
          </p:cNvSpPr>
          <p:nvPr>
            <p:ph type="sldNum" sz="quarter" idx="12"/>
          </p:nvPr>
        </p:nvSpPr>
        <p:spPr>
          <a:xfrm>
            <a:off x="6553200" y="6245225"/>
            <a:ext cx="2133600" cy="476250"/>
          </a:xfrm>
        </p:spPr>
        <p:txBody>
          <a:bodyPr/>
          <a:lstStyle>
            <a:lvl1pPr>
              <a:defRPr/>
            </a:lvl1pPr>
          </a:lstStyle>
          <a:p>
            <a:fld id="{981644BB-D85B-4C31-96EB-6C47E4B540D7}" type="slidenum">
              <a:rPr lang="en-US" altLang="en-US"/>
              <a:pPr/>
              <a:t>‹#›</a:t>
            </a:fld>
            <a:endParaRPr lang="en-US" altLang="en-US"/>
          </a:p>
        </p:txBody>
      </p:sp>
    </p:spTree>
    <p:extLst>
      <p:ext uri="{BB962C8B-B14F-4D97-AF65-F5344CB8AC3E}">
        <p14:creationId xmlns:p14="http://schemas.microsoft.com/office/powerpoint/2010/main" val="20760752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A939C2A-377E-47A2-9E36-7CDE5C72ED3A}" type="datetimeFigureOut">
              <a:rPr lang="en-US" smtClean="0"/>
              <a:pPr/>
              <a:t>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5D7A9B-600B-4B21-9B31-5CA636F0330C}" type="slidenum">
              <a:rPr lang="en-US" smtClean="0"/>
              <a:pPr/>
              <a:t>‹#›</a:t>
            </a:fld>
            <a:endParaRPr lang="en-US"/>
          </a:p>
        </p:txBody>
      </p:sp>
    </p:spTree>
    <p:extLst>
      <p:ext uri="{BB962C8B-B14F-4D97-AF65-F5344CB8AC3E}">
        <p14:creationId xmlns:p14="http://schemas.microsoft.com/office/powerpoint/2010/main" val="7963774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A939C2A-377E-47A2-9E36-7CDE5C72ED3A}" type="datetimeFigureOut">
              <a:rPr lang="en-US" smtClean="0"/>
              <a:pPr/>
              <a:t>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5D7A9B-600B-4B21-9B31-5CA636F0330C}" type="slidenum">
              <a:rPr lang="en-US" smtClean="0"/>
              <a:pPr/>
              <a:t>‹#›</a:t>
            </a:fld>
            <a:endParaRPr lang="en-US"/>
          </a:p>
        </p:txBody>
      </p:sp>
    </p:spTree>
    <p:extLst>
      <p:ext uri="{BB962C8B-B14F-4D97-AF65-F5344CB8AC3E}">
        <p14:creationId xmlns:p14="http://schemas.microsoft.com/office/powerpoint/2010/main" val="35158980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A939C2A-377E-47A2-9E36-7CDE5C72ED3A}" type="datetimeFigureOut">
              <a:rPr lang="en-US" smtClean="0"/>
              <a:pPr/>
              <a:t>1/9/2017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B5D7A9B-600B-4B21-9B31-5CA636F0330C}" type="slidenum">
              <a:rPr lang="en-US" smtClean="0"/>
              <a:pPr/>
              <a:t>‹#›</a:t>
            </a:fld>
            <a:endParaRPr lang="en-US"/>
          </a:p>
        </p:txBody>
      </p:sp>
    </p:spTree>
    <p:extLst>
      <p:ext uri="{BB962C8B-B14F-4D97-AF65-F5344CB8AC3E}">
        <p14:creationId xmlns:p14="http://schemas.microsoft.com/office/powerpoint/2010/main" val="33718024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A939C2A-377E-47A2-9E36-7CDE5C72ED3A}" type="datetimeFigureOut">
              <a:rPr lang="en-US" smtClean="0"/>
              <a:pPr/>
              <a:t>1/9/2017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B5D7A9B-600B-4B21-9B31-5CA636F0330C}" type="slidenum">
              <a:rPr lang="en-US" smtClean="0"/>
              <a:pPr/>
              <a:t>‹#›</a:t>
            </a:fld>
            <a:endParaRPr lang="en-US"/>
          </a:p>
        </p:txBody>
      </p:sp>
    </p:spTree>
    <p:extLst>
      <p:ext uri="{BB962C8B-B14F-4D97-AF65-F5344CB8AC3E}">
        <p14:creationId xmlns:p14="http://schemas.microsoft.com/office/powerpoint/2010/main" val="11562446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A939C2A-377E-47A2-9E36-7CDE5C72ED3A}" type="datetimeFigureOut">
              <a:rPr lang="en-US" smtClean="0"/>
              <a:pPr/>
              <a:t>1/9/2017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B5D7A9B-600B-4B21-9B31-5CA636F0330C}" type="slidenum">
              <a:rPr lang="en-US" smtClean="0"/>
              <a:pPr/>
              <a:t>‹#›</a:t>
            </a:fld>
            <a:endParaRPr lang="en-US"/>
          </a:p>
        </p:txBody>
      </p:sp>
    </p:spTree>
    <p:extLst>
      <p:ext uri="{BB962C8B-B14F-4D97-AF65-F5344CB8AC3E}">
        <p14:creationId xmlns:p14="http://schemas.microsoft.com/office/powerpoint/2010/main" val="37525339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A939C2A-377E-47A2-9E36-7CDE5C72ED3A}" type="datetimeFigureOut">
              <a:rPr lang="en-US" smtClean="0"/>
              <a:pPr/>
              <a:t>1/9/2017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B5D7A9B-600B-4B21-9B31-5CA636F0330C}" type="slidenum">
              <a:rPr lang="en-US" smtClean="0"/>
              <a:pPr/>
              <a:t>‹#›</a:t>
            </a:fld>
            <a:endParaRPr lang="en-US"/>
          </a:p>
        </p:txBody>
      </p:sp>
    </p:spTree>
    <p:extLst>
      <p:ext uri="{BB962C8B-B14F-4D97-AF65-F5344CB8AC3E}">
        <p14:creationId xmlns:p14="http://schemas.microsoft.com/office/powerpoint/2010/main" val="34283198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A939C2A-377E-47A2-9E36-7CDE5C72ED3A}" type="datetimeFigureOut">
              <a:rPr lang="en-US" smtClean="0"/>
              <a:pPr/>
              <a:t>1/9/2017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B5D7A9B-600B-4B21-9B31-5CA636F0330C}" type="slidenum">
              <a:rPr lang="en-US" smtClean="0"/>
              <a:pPr/>
              <a:t>‹#›</a:t>
            </a:fld>
            <a:endParaRPr lang="en-US"/>
          </a:p>
        </p:txBody>
      </p:sp>
    </p:spTree>
    <p:extLst>
      <p:ext uri="{BB962C8B-B14F-4D97-AF65-F5344CB8AC3E}">
        <p14:creationId xmlns:p14="http://schemas.microsoft.com/office/powerpoint/2010/main" val="15385838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A939C2A-377E-47A2-9E36-7CDE5C72ED3A}" type="datetimeFigureOut">
              <a:rPr lang="en-US" smtClean="0"/>
              <a:pPr/>
              <a:t>1/9/2017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B5D7A9B-600B-4B21-9B31-5CA636F0330C}" type="slidenum">
              <a:rPr lang="en-US" smtClean="0"/>
              <a:pPr/>
              <a:t>‹#›</a:t>
            </a:fld>
            <a:endParaRPr lang="en-US"/>
          </a:p>
        </p:txBody>
      </p:sp>
    </p:spTree>
    <p:extLst>
      <p:ext uri="{BB962C8B-B14F-4D97-AF65-F5344CB8AC3E}">
        <p14:creationId xmlns:p14="http://schemas.microsoft.com/office/powerpoint/2010/main" val="16608207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A939C2A-377E-47A2-9E36-7CDE5C72ED3A}" type="datetimeFigureOut">
              <a:rPr lang="en-US" smtClean="0"/>
              <a:pPr/>
              <a:t>1/9/2017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B5D7A9B-600B-4B21-9B31-5CA636F0330C}" type="slidenum">
              <a:rPr lang="en-US" smtClean="0"/>
              <a:pPr/>
              <a:t>‹#›</a:t>
            </a:fld>
            <a:endParaRPr lang="en-US"/>
          </a:p>
        </p:txBody>
      </p:sp>
    </p:spTree>
    <p:extLst>
      <p:ext uri="{BB962C8B-B14F-4D97-AF65-F5344CB8AC3E}">
        <p14:creationId xmlns:p14="http://schemas.microsoft.com/office/powerpoint/2010/main" val="27336990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1143000"/>
            <a:ext cx="7848600" cy="2209800"/>
          </a:xfrm>
        </p:spPr>
        <p:txBody>
          <a:bodyPr>
            <a:normAutofit/>
          </a:bodyPr>
          <a:lstStyle/>
          <a:p>
            <a:r>
              <a:rPr lang="en-US" dirty="0"/>
              <a:t>Reasoning about Containers</a:t>
            </a:r>
          </a:p>
        </p:txBody>
      </p:sp>
      <p:sp>
        <p:nvSpPr>
          <p:cNvPr id="3" name="Subtitle 2"/>
          <p:cNvSpPr>
            <a:spLocks noGrp="1"/>
          </p:cNvSpPr>
          <p:nvPr>
            <p:ph type="subTitle" idx="1"/>
          </p:nvPr>
        </p:nvSpPr>
        <p:spPr>
          <a:xfrm>
            <a:off x="1371600" y="3581400"/>
            <a:ext cx="6400800" cy="2057400"/>
          </a:xfrm>
        </p:spPr>
        <p:txBody>
          <a:bodyPr>
            <a:normAutofit lnSpcReduction="10000"/>
          </a:bodyPr>
          <a:lstStyle/>
          <a:p>
            <a:pPr algn="l"/>
            <a:r>
              <a:rPr lang="en-US" sz="2400" dirty="0">
                <a:solidFill>
                  <a:schemeClr val="tx1"/>
                </a:solidFill>
              </a:rPr>
              <a:t>Ernest Davis </a:t>
            </a:r>
          </a:p>
          <a:p>
            <a:pPr algn="l"/>
            <a:r>
              <a:rPr lang="en-US" sz="2400" dirty="0">
                <a:solidFill>
                  <a:schemeClr val="tx1"/>
                </a:solidFill>
              </a:rPr>
              <a:t>Joint work with </a:t>
            </a:r>
          </a:p>
          <a:p>
            <a:pPr algn="l"/>
            <a:r>
              <a:rPr lang="en-US" sz="2400" dirty="0">
                <a:solidFill>
                  <a:schemeClr val="tx1"/>
                </a:solidFill>
              </a:rPr>
              <a:t>        Gary Marcus and Noah Frazier-Logue</a:t>
            </a:r>
          </a:p>
          <a:p>
            <a:pPr algn="r"/>
            <a:r>
              <a:rPr lang="en-US" sz="2400" dirty="0">
                <a:solidFill>
                  <a:schemeClr val="tx1"/>
                </a:solidFill>
              </a:rPr>
              <a:t>Northwestern University </a:t>
            </a:r>
          </a:p>
          <a:p>
            <a:pPr algn="r"/>
            <a:r>
              <a:rPr lang="en-US" sz="2400" dirty="0">
                <a:solidFill>
                  <a:schemeClr val="tx1"/>
                </a:solidFill>
              </a:rPr>
              <a:t>January 11, 2017</a:t>
            </a:r>
          </a:p>
          <a:p>
            <a:endParaRPr lang="en-US" dirty="0"/>
          </a:p>
        </p:txBody>
      </p:sp>
    </p:spTree>
    <p:extLst>
      <p:ext uri="{BB962C8B-B14F-4D97-AF65-F5344CB8AC3E}">
        <p14:creationId xmlns:p14="http://schemas.microsoft.com/office/powerpoint/2010/main" val="324893622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en-US" altLang="en-US"/>
              <a:t>Related Work</a:t>
            </a:r>
          </a:p>
        </p:txBody>
      </p:sp>
      <p:sp>
        <p:nvSpPr>
          <p:cNvPr id="13315" name="Rectangle 3"/>
          <p:cNvSpPr>
            <a:spLocks noGrp="1" noChangeArrowheads="1"/>
          </p:cNvSpPr>
          <p:nvPr>
            <p:ph type="body" idx="1"/>
          </p:nvPr>
        </p:nvSpPr>
        <p:spPr/>
        <p:txBody>
          <a:bodyPr>
            <a:normAutofit fontScale="92500" lnSpcReduction="10000"/>
          </a:bodyPr>
          <a:lstStyle/>
          <a:p>
            <a:pPr>
              <a:lnSpc>
                <a:spcPct val="90000"/>
              </a:lnSpc>
            </a:pPr>
            <a:r>
              <a:rPr lang="en-US" altLang="en-US" dirty="0"/>
              <a:t>Pat Hayes: “Naïve Physics Manifesto”, “Ontology for Liquids” </a:t>
            </a:r>
            <a:endParaRPr lang="en-US" altLang="en-US" dirty="0" smtClean="0"/>
          </a:p>
          <a:p>
            <a:pPr>
              <a:lnSpc>
                <a:spcPct val="90000"/>
              </a:lnSpc>
            </a:pPr>
            <a:r>
              <a:rPr lang="en-US" altLang="en-US" dirty="0" smtClean="0"/>
              <a:t>Alan Bundy, first-order physical theories.</a:t>
            </a:r>
            <a:endParaRPr lang="en-US" altLang="en-US" dirty="0"/>
          </a:p>
          <a:p>
            <a:pPr>
              <a:lnSpc>
                <a:spcPct val="90000"/>
              </a:lnSpc>
            </a:pPr>
            <a:r>
              <a:rPr lang="en-US" altLang="en-US" dirty="0"/>
              <a:t>AI Solid Objects: </a:t>
            </a:r>
            <a:r>
              <a:rPr lang="en-US" altLang="en-US" dirty="0" err="1"/>
              <a:t>Forbus</a:t>
            </a:r>
            <a:r>
              <a:rPr lang="en-US" altLang="en-US" dirty="0"/>
              <a:t>, </a:t>
            </a:r>
            <a:r>
              <a:rPr lang="en-US" altLang="en-US" dirty="0" err="1"/>
              <a:t>Faltings</a:t>
            </a:r>
            <a:r>
              <a:rPr lang="en-US" altLang="en-US" dirty="0"/>
              <a:t>, </a:t>
            </a:r>
            <a:r>
              <a:rPr lang="en-US" altLang="en-US" dirty="0" err="1"/>
              <a:t>Nielssen</a:t>
            </a:r>
            <a:r>
              <a:rPr lang="en-US" altLang="en-US" dirty="0"/>
              <a:t>, </a:t>
            </a:r>
            <a:r>
              <a:rPr lang="en-US" altLang="en-US" dirty="0" err="1"/>
              <a:t>Joskowicz</a:t>
            </a:r>
            <a:r>
              <a:rPr lang="en-US" altLang="en-US" dirty="0"/>
              <a:t>, </a:t>
            </a:r>
            <a:r>
              <a:rPr lang="en-US" altLang="en-US" dirty="0" err="1"/>
              <a:t>Shrobe</a:t>
            </a:r>
            <a:r>
              <a:rPr lang="en-US" altLang="en-US" dirty="0"/>
              <a:t> &amp; Davis, </a:t>
            </a:r>
            <a:r>
              <a:rPr lang="en-US" altLang="en-US" dirty="0" err="1"/>
              <a:t>Gelsey</a:t>
            </a:r>
            <a:r>
              <a:rPr lang="en-US" altLang="en-US" dirty="0"/>
              <a:t>.</a:t>
            </a:r>
          </a:p>
          <a:p>
            <a:pPr>
              <a:lnSpc>
                <a:spcPct val="90000"/>
              </a:lnSpc>
            </a:pPr>
            <a:r>
              <a:rPr lang="en-US" altLang="en-US" dirty="0"/>
              <a:t>AI Liquids: </a:t>
            </a:r>
            <a:r>
              <a:rPr lang="en-US" altLang="en-US" dirty="0" err="1"/>
              <a:t>Gardin</a:t>
            </a:r>
            <a:r>
              <a:rPr lang="en-US" altLang="en-US" dirty="0"/>
              <a:t> &amp; Meltzer, Collins, </a:t>
            </a:r>
            <a:r>
              <a:rPr lang="en-US" altLang="en-US" dirty="0" smtClean="0"/>
              <a:t>Kim</a:t>
            </a:r>
          </a:p>
          <a:p>
            <a:pPr>
              <a:lnSpc>
                <a:spcPct val="90000"/>
              </a:lnSpc>
            </a:pPr>
            <a:r>
              <a:rPr lang="en-US" altLang="en-US" dirty="0" smtClean="0"/>
              <a:t>Logical formalizations of commonsense: McCarthy, Reiter, Levesque, early McDermott</a:t>
            </a:r>
            <a:endParaRPr lang="en-US" altLang="en-US" dirty="0"/>
          </a:p>
          <a:p>
            <a:pPr>
              <a:lnSpc>
                <a:spcPct val="90000"/>
              </a:lnSpc>
            </a:pPr>
            <a:r>
              <a:rPr lang="en-US" altLang="en-US" dirty="0"/>
              <a:t>Sci. Computing, Graphics, Robotics </a:t>
            </a:r>
          </a:p>
          <a:p>
            <a:pPr>
              <a:lnSpc>
                <a:spcPct val="90000"/>
              </a:lnSpc>
            </a:pPr>
            <a:r>
              <a:rPr lang="en-US" altLang="en-US" dirty="0"/>
              <a:t>Axiomatization of physics. Hilbert’s 6</a:t>
            </a:r>
            <a:r>
              <a:rPr lang="en-US" altLang="en-US" baseline="30000" dirty="0"/>
              <a:t>th</a:t>
            </a:r>
            <a:r>
              <a:rPr lang="en-US" altLang="en-US" dirty="0"/>
              <a:t> problem.</a:t>
            </a:r>
          </a:p>
        </p:txBody>
      </p:sp>
    </p:spTree>
    <p:extLst>
      <p:ext uri="{BB962C8B-B14F-4D97-AF65-F5344CB8AC3E}">
        <p14:creationId xmlns:p14="http://schemas.microsoft.com/office/powerpoint/2010/main" val="17894682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Methodology</a:t>
            </a:r>
          </a:p>
        </p:txBody>
      </p:sp>
      <p:sp>
        <p:nvSpPr>
          <p:cNvPr id="3" name="Content Placeholder 2"/>
          <p:cNvSpPr>
            <a:spLocks noGrp="1"/>
          </p:cNvSpPr>
          <p:nvPr>
            <p:ph idx="1"/>
          </p:nvPr>
        </p:nvSpPr>
        <p:spPr/>
        <p:txBody>
          <a:bodyPr>
            <a:normAutofit lnSpcReduction="10000"/>
          </a:bodyPr>
          <a:lstStyle/>
          <a:p>
            <a:pPr marL="0" indent="0">
              <a:buNone/>
            </a:pPr>
            <a:r>
              <a:rPr lang="en-US" dirty="0"/>
              <a:t>(Pat Hayes, Naïve Physics Manifesto, 1979)</a:t>
            </a:r>
          </a:p>
          <a:p>
            <a:r>
              <a:rPr lang="en-US" dirty="0"/>
              <a:t>Collect some interesting, natural examples of inferences.</a:t>
            </a:r>
          </a:p>
          <a:p>
            <a:r>
              <a:rPr lang="en-US" dirty="0"/>
              <a:t>Formulate a </a:t>
            </a:r>
            <a:r>
              <a:rPr lang="en-US" dirty="0" err="1"/>
              <a:t>microworld</a:t>
            </a:r>
            <a:endParaRPr lang="en-US" dirty="0"/>
          </a:p>
          <a:p>
            <a:r>
              <a:rPr lang="en-US" dirty="0"/>
              <a:t>Formulate a language and a set of axioms:</a:t>
            </a:r>
          </a:p>
          <a:p>
            <a:pPr lvl="1"/>
            <a:r>
              <a:rPr lang="en-US" dirty="0"/>
              <a:t>Symbols can be defined in the </a:t>
            </a:r>
            <a:r>
              <a:rPr lang="en-US" dirty="0" err="1"/>
              <a:t>microworld</a:t>
            </a:r>
            <a:r>
              <a:rPr lang="en-US" dirty="0"/>
              <a:t>.</a:t>
            </a:r>
          </a:p>
          <a:p>
            <a:pPr lvl="1"/>
            <a:r>
              <a:rPr lang="en-US" dirty="0"/>
              <a:t>Axioms are true in the </a:t>
            </a:r>
            <a:r>
              <a:rPr lang="en-US" dirty="0" err="1"/>
              <a:t>microworld</a:t>
            </a:r>
            <a:r>
              <a:rPr lang="en-US" dirty="0"/>
              <a:t>.</a:t>
            </a:r>
          </a:p>
          <a:p>
            <a:pPr lvl="1"/>
            <a:r>
              <a:rPr lang="en-US" dirty="0"/>
              <a:t>Axioms justify the inferences</a:t>
            </a:r>
          </a:p>
          <a:p>
            <a:pPr lvl="1"/>
            <a:r>
              <a:rPr lang="en-US" dirty="0"/>
              <a:t>Axioms are easily stated in first-order logic.</a:t>
            </a:r>
          </a:p>
          <a:p>
            <a:endParaRPr lang="en-US" dirty="0"/>
          </a:p>
        </p:txBody>
      </p:sp>
    </p:spTree>
    <p:extLst>
      <p:ext uri="{BB962C8B-B14F-4D97-AF65-F5344CB8AC3E}">
        <p14:creationId xmlns:p14="http://schemas.microsoft.com/office/powerpoint/2010/main" val="8159441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r>
              <a:rPr lang="en-US" altLang="en-US" dirty="0"/>
              <a:t>Not everyone is a fan</a:t>
            </a:r>
          </a:p>
        </p:txBody>
      </p:sp>
      <p:sp>
        <p:nvSpPr>
          <p:cNvPr id="38915" name="Rectangle 3"/>
          <p:cNvSpPr>
            <a:spLocks noGrp="1" noChangeArrowheads="1"/>
          </p:cNvSpPr>
          <p:nvPr>
            <p:ph type="body" idx="1"/>
          </p:nvPr>
        </p:nvSpPr>
        <p:spPr/>
        <p:txBody>
          <a:bodyPr/>
          <a:lstStyle/>
          <a:p>
            <a:pPr>
              <a:buFontTx/>
              <a:buNone/>
            </a:pPr>
            <a:r>
              <a:rPr lang="en-US" altLang="en-US" dirty="0"/>
              <a:t>David Waltz (1995):</a:t>
            </a:r>
          </a:p>
          <a:p>
            <a:pPr>
              <a:buFontTx/>
              <a:buNone/>
            </a:pPr>
            <a:r>
              <a:rPr lang="en-US" altLang="en-US" dirty="0"/>
              <a:t>“It was widely believed that logic could successfully model images and scenes, even though the baroque improbability of that effort should have long been clear to everyone who read Pat Hayes’ Naïve Physics Manifesto.”</a:t>
            </a:r>
          </a:p>
        </p:txBody>
      </p:sp>
    </p:spTree>
    <p:extLst>
      <p:ext uri="{BB962C8B-B14F-4D97-AF65-F5344CB8AC3E}">
        <p14:creationId xmlns:p14="http://schemas.microsoft.com/office/powerpoint/2010/main" val="40563602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3  Studies</a:t>
            </a:r>
            <a:br>
              <a:rPr lang="en-US" dirty="0"/>
            </a:br>
            <a:r>
              <a:rPr lang="en-US" dirty="0"/>
              <a:t>How does a box work?</a:t>
            </a:r>
          </a:p>
        </p:txBody>
      </p:sp>
      <p:sp>
        <p:nvSpPr>
          <p:cNvPr id="3" name="Content Placeholder 2"/>
          <p:cNvSpPr>
            <a:spLocks noGrp="1"/>
          </p:cNvSpPr>
          <p:nvPr>
            <p:ph idx="1"/>
          </p:nvPr>
        </p:nvSpPr>
        <p:spPr>
          <a:xfrm>
            <a:off x="457200" y="1646237"/>
            <a:ext cx="8229600" cy="4525963"/>
          </a:xfrm>
        </p:spPr>
        <p:txBody>
          <a:bodyPr/>
          <a:lstStyle/>
          <a:p>
            <a:r>
              <a:rPr lang="en-US" dirty="0"/>
              <a:t>“How does a  box work?” </a:t>
            </a:r>
          </a:p>
          <a:p>
            <a:pPr lvl="1"/>
            <a:r>
              <a:rPr lang="en-US" dirty="0"/>
              <a:t>Container and contents are rigid objects</a:t>
            </a:r>
          </a:p>
          <a:p>
            <a:pPr lvl="1"/>
            <a:r>
              <a:rPr lang="en-US" dirty="0"/>
              <a:t>Agent is abstract. </a:t>
            </a:r>
          </a:p>
          <a:p>
            <a:pPr lvl="1"/>
            <a:r>
              <a:rPr lang="en-US" dirty="0"/>
              <a:t>Quasi-static dynamics with abstract, exogenous actions</a:t>
            </a:r>
          </a:p>
          <a:p>
            <a:pPr lvl="1"/>
            <a:r>
              <a:rPr lang="en-US" dirty="0"/>
              <a:t>Sample inference: You can load a collection of small objects into a box, and then move everything in the box.</a:t>
            </a:r>
          </a:p>
        </p:txBody>
      </p:sp>
    </p:spTree>
    <p:extLst>
      <p:ext uri="{BB962C8B-B14F-4D97-AF65-F5344CB8AC3E}">
        <p14:creationId xmlns:p14="http://schemas.microsoft.com/office/powerpoint/2010/main" val="62680386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Liquids</a:t>
            </a:r>
          </a:p>
        </p:txBody>
      </p:sp>
      <p:sp>
        <p:nvSpPr>
          <p:cNvPr id="3" name="Content Placeholder 2"/>
          <p:cNvSpPr>
            <a:spLocks noGrp="1"/>
          </p:cNvSpPr>
          <p:nvPr>
            <p:ph idx="1"/>
          </p:nvPr>
        </p:nvSpPr>
        <p:spPr/>
        <p:txBody>
          <a:bodyPr/>
          <a:lstStyle/>
          <a:p>
            <a:r>
              <a:rPr lang="en-US" dirty="0"/>
              <a:t>Containers are rigid. Contents are liquid</a:t>
            </a:r>
          </a:p>
          <a:p>
            <a:r>
              <a:rPr lang="en-US" dirty="0"/>
              <a:t>Static and quasi-static theory of liquid motion</a:t>
            </a:r>
          </a:p>
          <a:p>
            <a:r>
              <a:rPr lang="en-US" dirty="0"/>
              <a:t>Abstract agent manipulating containers</a:t>
            </a:r>
          </a:p>
          <a:p>
            <a:r>
              <a:rPr lang="en-US" dirty="0"/>
              <a:t>Inferences: </a:t>
            </a:r>
          </a:p>
          <a:p>
            <a:pPr lvl="1"/>
            <a:r>
              <a:rPr lang="en-US" dirty="0"/>
              <a:t>You can pour liquid from a pitcher to a pail by lifting the pitcher and pouring it.</a:t>
            </a:r>
          </a:p>
          <a:p>
            <a:pPr lvl="1"/>
            <a:r>
              <a:rPr lang="en-US" dirty="0"/>
              <a:t>If you drop enough small rocks into a pail of water, you can make it overflow.</a:t>
            </a:r>
          </a:p>
          <a:p>
            <a:endParaRPr lang="en-US" dirty="0"/>
          </a:p>
        </p:txBody>
      </p:sp>
    </p:spTree>
    <p:extLst>
      <p:ext uri="{BB962C8B-B14F-4D97-AF65-F5344CB8AC3E}">
        <p14:creationId xmlns:p14="http://schemas.microsoft.com/office/powerpoint/2010/main" val="12583358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r>
              <a:rPr lang="en-US" dirty="0"/>
              <a:t>Radically incomplete knowledge</a:t>
            </a:r>
          </a:p>
        </p:txBody>
      </p:sp>
      <p:sp>
        <p:nvSpPr>
          <p:cNvPr id="3" name="Content Placeholder 2"/>
          <p:cNvSpPr>
            <a:spLocks noGrp="1"/>
          </p:cNvSpPr>
          <p:nvPr>
            <p:ph idx="1"/>
          </p:nvPr>
        </p:nvSpPr>
        <p:spPr>
          <a:xfrm>
            <a:off x="474785" y="1066800"/>
            <a:ext cx="8229600" cy="5791200"/>
          </a:xfrm>
        </p:spPr>
        <p:txBody>
          <a:bodyPr>
            <a:normAutofit fontScale="92500" lnSpcReduction="10000"/>
          </a:bodyPr>
          <a:lstStyle/>
          <a:p>
            <a:r>
              <a:rPr lang="en-US" dirty="0"/>
              <a:t>Containers may be flexible.  Contents may be amorphous.</a:t>
            </a:r>
          </a:p>
          <a:p>
            <a:r>
              <a:rPr lang="en-US" dirty="0"/>
              <a:t>Very weak theory of stability.</a:t>
            </a:r>
          </a:p>
          <a:p>
            <a:r>
              <a:rPr lang="en-US" dirty="0"/>
              <a:t>Agent is an object. Very weak theory of manipulation</a:t>
            </a:r>
            <a:r>
              <a:rPr lang="en-US" dirty="0" smtClean="0"/>
              <a:t>.</a:t>
            </a:r>
          </a:p>
          <a:p>
            <a:r>
              <a:rPr lang="en-US" dirty="0" smtClean="0"/>
              <a:t>Inferences:</a:t>
            </a:r>
            <a:endParaRPr lang="en-US" dirty="0"/>
          </a:p>
          <a:p>
            <a:pPr lvl="1"/>
            <a:r>
              <a:rPr lang="en-US" dirty="0"/>
              <a:t>An object will stay inside a closed container.</a:t>
            </a:r>
          </a:p>
          <a:p>
            <a:pPr lvl="1"/>
            <a:r>
              <a:rPr lang="en-US" dirty="0"/>
              <a:t>An object that comes out of an open container must go through an opening.</a:t>
            </a:r>
          </a:p>
          <a:p>
            <a:pPr lvl="1"/>
            <a:r>
              <a:rPr lang="en-US" dirty="0"/>
              <a:t>The agent can load a small object into a near-empty open container.</a:t>
            </a:r>
          </a:p>
          <a:p>
            <a:pPr lvl="1"/>
            <a:r>
              <a:rPr lang="en-US" dirty="0"/>
              <a:t>If an object inside a lidded box changes position and the box didn’t move, then the agent moved the lid.</a:t>
            </a:r>
          </a:p>
          <a:p>
            <a:pPr marL="457200" lvl="1" indent="0">
              <a:buNone/>
            </a:pPr>
            <a:endParaRPr lang="en-US" dirty="0"/>
          </a:p>
        </p:txBody>
      </p:sp>
    </p:spTree>
    <p:extLst>
      <p:ext uri="{BB962C8B-B14F-4D97-AF65-F5344CB8AC3E}">
        <p14:creationId xmlns:p14="http://schemas.microsoft.com/office/powerpoint/2010/main" val="266917217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a:t>Microworld</a:t>
            </a:r>
            <a:r>
              <a:rPr lang="en-US" dirty="0"/>
              <a:t/>
            </a:r>
            <a:br>
              <a:rPr lang="en-US" dirty="0"/>
            </a:br>
            <a:endParaRPr lang="en-US" dirty="0"/>
          </a:p>
        </p:txBody>
      </p:sp>
      <p:sp>
        <p:nvSpPr>
          <p:cNvPr id="3" name="Content Placeholder 2"/>
          <p:cNvSpPr>
            <a:spLocks noGrp="1"/>
          </p:cNvSpPr>
          <p:nvPr>
            <p:ph idx="1"/>
          </p:nvPr>
        </p:nvSpPr>
        <p:spPr/>
        <p:txBody>
          <a:bodyPr>
            <a:normAutofit/>
          </a:bodyPr>
          <a:lstStyle/>
          <a:p>
            <a:r>
              <a:rPr lang="en-US" dirty="0"/>
              <a:t>Time is branching and continuous.</a:t>
            </a:r>
          </a:p>
          <a:p>
            <a:pPr marL="0" indent="0">
              <a:buNone/>
            </a:pPr>
            <a:r>
              <a:rPr lang="en-US" dirty="0"/>
              <a:t>     Branching corresponds to choice of actions.</a:t>
            </a:r>
          </a:p>
          <a:p>
            <a:r>
              <a:rPr lang="en-US" dirty="0"/>
              <a:t>Space is three-dimensional Euclidean space.</a:t>
            </a:r>
          </a:p>
          <a:p>
            <a:r>
              <a:rPr lang="en-US" dirty="0"/>
              <a:t>A </a:t>
            </a:r>
            <a:r>
              <a:rPr lang="en-US" i="1" dirty="0"/>
              <a:t>Region </a:t>
            </a:r>
            <a:r>
              <a:rPr lang="en-US" dirty="0"/>
              <a:t>is a bounded, topologically regular, interior-connected,  subset of space.</a:t>
            </a:r>
          </a:p>
          <a:p>
            <a:r>
              <a:rPr lang="en-US" dirty="0"/>
              <a:t>A </a:t>
            </a:r>
            <a:r>
              <a:rPr lang="en-US" i="1" dirty="0"/>
              <a:t>History</a:t>
            </a:r>
            <a:r>
              <a:rPr lang="en-US" dirty="0"/>
              <a:t> (Hayes) is a function from time to regions.</a:t>
            </a:r>
          </a:p>
        </p:txBody>
      </p:sp>
    </p:spTree>
    <p:extLst>
      <p:ext uri="{BB962C8B-B14F-4D97-AF65-F5344CB8AC3E}">
        <p14:creationId xmlns:p14="http://schemas.microsoft.com/office/powerpoint/2010/main" val="361299163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Physics</a:t>
            </a:r>
          </a:p>
        </p:txBody>
      </p:sp>
      <p:sp>
        <p:nvSpPr>
          <p:cNvPr id="3" name="Content Placeholder 2"/>
          <p:cNvSpPr>
            <a:spLocks noGrp="1"/>
          </p:cNvSpPr>
          <p:nvPr>
            <p:ph idx="1"/>
          </p:nvPr>
        </p:nvSpPr>
        <p:spPr/>
        <p:txBody>
          <a:bodyPr/>
          <a:lstStyle/>
          <a:p>
            <a:r>
              <a:rPr lang="en-US" dirty="0"/>
              <a:t>At a given time, an object occupies a feasible region. (What is feasible depends on characteristics of the object)</a:t>
            </a:r>
          </a:p>
          <a:p>
            <a:r>
              <a:rPr lang="en-US" dirty="0"/>
              <a:t>Objects  and liquids move continuously.</a:t>
            </a:r>
          </a:p>
          <a:p>
            <a:r>
              <a:rPr lang="en-US" dirty="0"/>
              <a:t>Objects do not overlap.</a:t>
            </a:r>
          </a:p>
          <a:p>
            <a:r>
              <a:rPr lang="en-US" dirty="0"/>
              <a:t>Liquids do not overlap objects.</a:t>
            </a:r>
          </a:p>
          <a:p>
            <a:r>
              <a:rPr lang="en-US" dirty="0"/>
              <a:t>Liquids are incompressible.</a:t>
            </a:r>
          </a:p>
        </p:txBody>
      </p:sp>
    </p:spTree>
    <p:extLst>
      <p:ext uri="{BB962C8B-B14F-4D97-AF65-F5344CB8AC3E}">
        <p14:creationId xmlns:p14="http://schemas.microsoft.com/office/powerpoint/2010/main" val="348000580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Dynamics</a:t>
            </a:r>
          </a:p>
        </p:txBody>
      </p:sp>
      <p:sp>
        <p:nvSpPr>
          <p:cNvPr id="3" name="Content Placeholder 2"/>
          <p:cNvSpPr>
            <a:spLocks noGrp="1"/>
          </p:cNvSpPr>
          <p:nvPr>
            <p:ph idx="1"/>
          </p:nvPr>
        </p:nvSpPr>
        <p:spPr>
          <a:xfrm>
            <a:off x="381000" y="1600200"/>
            <a:ext cx="8229600" cy="4906963"/>
          </a:xfrm>
        </p:spPr>
        <p:txBody>
          <a:bodyPr>
            <a:normAutofit lnSpcReduction="10000"/>
          </a:bodyPr>
          <a:lstStyle/>
          <a:p>
            <a:r>
              <a:rPr lang="en-US" dirty="0"/>
              <a:t>An object is either fixed, grasped, stably supported, or falling.</a:t>
            </a:r>
          </a:p>
          <a:p>
            <a:r>
              <a:rPr lang="en-US" dirty="0"/>
              <a:t>Liquids are stably supported (cupped) or pouring.</a:t>
            </a:r>
          </a:p>
          <a:p>
            <a:r>
              <a:rPr lang="en-US" dirty="0"/>
              <a:t>Quasi-static theory: motion originates either in falling or manipulation and propagates by contact.</a:t>
            </a:r>
          </a:p>
          <a:p>
            <a:r>
              <a:rPr lang="en-US" dirty="0"/>
              <a:t>An </a:t>
            </a:r>
            <a:r>
              <a:rPr lang="en-US" i="1" dirty="0"/>
              <a:t>isolated</a:t>
            </a:r>
            <a:r>
              <a:rPr lang="en-US" dirty="0"/>
              <a:t> system is free from outside influences, including the agent.</a:t>
            </a:r>
          </a:p>
          <a:p>
            <a:r>
              <a:rPr lang="en-US" dirty="0"/>
              <a:t>An isolated system will attain a stable state.</a:t>
            </a:r>
          </a:p>
        </p:txBody>
      </p:sp>
    </p:spTree>
    <p:extLst>
      <p:ext uri="{BB962C8B-B14F-4D97-AF65-F5344CB8AC3E}">
        <p14:creationId xmlns:p14="http://schemas.microsoft.com/office/powerpoint/2010/main" val="358657825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Action</a:t>
            </a:r>
            <a:endParaRPr lang="en-US" dirty="0"/>
          </a:p>
        </p:txBody>
      </p:sp>
      <p:sp>
        <p:nvSpPr>
          <p:cNvPr id="3" name="Content Placeholder 2"/>
          <p:cNvSpPr>
            <a:spLocks noGrp="1"/>
          </p:cNvSpPr>
          <p:nvPr>
            <p:ph idx="1"/>
          </p:nvPr>
        </p:nvSpPr>
        <p:spPr/>
        <p:txBody>
          <a:bodyPr>
            <a:normAutofit/>
          </a:bodyPr>
          <a:lstStyle/>
          <a:p>
            <a:r>
              <a:rPr lang="en-US" dirty="0" smtClean="0"/>
              <a:t>Theory 1: Abstracts away agent. The agent can move solid objects using telekinesis.</a:t>
            </a:r>
          </a:p>
          <a:p>
            <a:r>
              <a:rPr lang="en-US" dirty="0" smtClean="0"/>
              <a:t>Theory 2: The agent is an object. He can directly move objects that he is grasping. He must be in contact in order to grasp.</a:t>
            </a:r>
          </a:p>
          <a:p>
            <a:pPr marL="0" indent="0">
              <a:buNone/>
            </a:pPr>
            <a:endParaRPr lang="en-US" dirty="0"/>
          </a:p>
          <a:p>
            <a:pPr marL="0" indent="0">
              <a:buNone/>
            </a:pPr>
            <a:r>
              <a:rPr lang="en-US" dirty="0" smtClean="0"/>
              <a:t>Specific forms of manipulation are </a:t>
            </a:r>
            <a:r>
              <a:rPr lang="en-US" dirty="0" err="1" smtClean="0"/>
              <a:t>axiomatized</a:t>
            </a:r>
            <a:r>
              <a:rPr lang="en-US" dirty="0" smtClean="0"/>
              <a:t> e.g. loading a small object into an open box.</a:t>
            </a:r>
            <a:endParaRPr lang="en-US" dirty="0"/>
          </a:p>
        </p:txBody>
      </p:sp>
    </p:spTree>
    <p:extLst>
      <p:ext uri="{BB962C8B-B14F-4D97-AF65-F5344CB8AC3E}">
        <p14:creationId xmlns:p14="http://schemas.microsoft.com/office/powerpoint/2010/main" val="376049077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Radically Incomplete Information</a:t>
            </a:r>
          </a:p>
        </p:txBody>
      </p:sp>
      <p:sp>
        <p:nvSpPr>
          <p:cNvPr id="3" name="Content Placeholder 2"/>
          <p:cNvSpPr>
            <a:spLocks noGrp="1"/>
          </p:cNvSpPr>
          <p:nvPr>
            <p:ph idx="1"/>
          </p:nvPr>
        </p:nvSpPr>
        <p:spPr/>
        <p:txBody>
          <a:bodyPr/>
          <a:lstStyle/>
          <a:p>
            <a:pPr marL="0" indent="0">
              <a:buNone/>
            </a:pPr>
            <a:r>
              <a:rPr lang="en-US" dirty="0"/>
              <a:t>People are  very good at doing useful </a:t>
            </a:r>
            <a:r>
              <a:rPr lang="en-US"/>
              <a:t>commonsense, physical </a:t>
            </a:r>
            <a:r>
              <a:rPr lang="en-US" dirty="0"/>
              <a:t>reasoning with very incomplete information. E.g. partial knowledge of</a:t>
            </a:r>
          </a:p>
          <a:p>
            <a:r>
              <a:rPr lang="en-US" dirty="0"/>
              <a:t>Shape, spatial relations, exogenous motion</a:t>
            </a:r>
          </a:p>
          <a:p>
            <a:r>
              <a:rPr lang="en-US" dirty="0"/>
              <a:t>Material properties</a:t>
            </a:r>
          </a:p>
          <a:p>
            <a:r>
              <a:rPr lang="en-US" dirty="0"/>
              <a:t>Relevant laws of physics</a:t>
            </a:r>
          </a:p>
          <a:p>
            <a:r>
              <a:rPr lang="en-US" dirty="0"/>
              <a:t>Weak closed world assumptions</a:t>
            </a:r>
          </a:p>
          <a:p>
            <a:endParaRPr lang="en-US" dirty="0"/>
          </a:p>
          <a:p>
            <a:pPr marL="0" indent="0">
              <a:buNone/>
            </a:pPr>
            <a:endParaRPr lang="en-US" dirty="0"/>
          </a:p>
        </p:txBody>
      </p:sp>
    </p:spTree>
    <p:extLst>
      <p:ext uri="{BB962C8B-B14F-4D97-AF65-F5344CB8AC3E}">
        <p14:creationId xmlns:p14="http://schemas.microsoft.com/office/powerpoint/2010/main" val="33023911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Closed Container</a:t>
            </a:r>
          </a:p>
        </p:txBody>
      </p:sp>
      <p:sp>
        <p:nvSpPr>
          <p:cNvPr id="5" name="Content Placeholder 4"/>
          <p:cNvSpPr>
            <a:spLocks noGrp="1"/>
          </p:cNvSpPr>
          <p:nvPr>
            <p:ph idx="1"/>
          </p:nvPr>
        </p:nvSpPr>
        <p:spPr/>
        <p:txBody>
          <a:bodyPr/>
          <a:lstStyle/>
          <a:p>
            <a:pPr marL="0" indent="0">
              <a:buNone/>
            </a:pPr>
            <a:r>
              <a:rPr lang="en-US" dirty="0" smtClean="0"/>
              <a:t>Topological definition</a:t>
            </a:r>
          </a:p>
          <a:p>
            <a:pPr marL="0" indent="0">
              <a:buNone/>
            </a:pPr>
            <a:endParaRPr lang="en-US" dirty="0" smtClean="0"/>
          </a:p>
          <a:p>
            <a:r>
              <a:rPr lang="en-US" dirty="0" smtClean="0"/>
              <a:t>Region A is a cavity in region B </a:t>
            </a:r>
            <a:r>
              <a:rPr lang="en-US" dirty="0" err="1" smtClean="0"/>
              <a:t>iff</a:t>
            </a:r>
            <a:r>
              <a:rPr lang="en-US" dirty="0" smtClean="0"/>
              <a:t> A is an interior-connected component of the complement of B.</a:t>
            </a:r>
          </a:p>
          <a:p>
            <a:r>
              <a:rPr lang="en-US" dirty="0" smtClean="0"/>
              <a:t>Region C is contained in region B </a:t>
            </a:r>
            <a:r>
              <a:rPr lang="en-US" dirty="0" err="1" smtClean="0"/>
              <a:t>iff</a:t>
            </a:r>
            <a:r>
              <a:rPr lang="en-US" dirty="0" smtClean="0"/>
              <a:t> there region A such that C </a:t>
            </a:r>
            <a:r>
              <a:rPr lang="en-US" dirty="0" smtClean="0">
                <a:latin typeface="Cambria Math"/>
                <a:ea typeface="Cambria Math"/>
              </a:rPr>
              <a:t>⊆ </a:t>
            </a:r>
            <a:r>
              <a:rPr lang="en-US" dirty="0" smtClean="0"/>
              <a:t>A and A is a cavity of C.</a:t>
            </a:r>
            <a:endParaRPr lang="en-US" dirty="0"/>
          </a:p>
        </p:txBody>
      </p:sp>
    </p:spTree>
    <p:extLst>
      <p:ext uri="{BB962C8B-B14F-4D97-AF65-F5344CB8AC3E}">
        <p14:creationId xmlns:p14="http://schemas.microsoft.com/office/powerpoint/2010/main" val="67603559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Closed container</a:t>
            </a:r>
            <a:endParaRPr lang="en-US" dirty="0"/>
          </a:p>
        </p:txBody>
      </p:sp>
      <p:sp>
        <p:nvSpPr>
          <p:cNvPr id="12" name="Content Placeholder 11"/>
          <p:cNvSpPr>
            <a:spLocks noGrp="1"/>
          </p:cNvSpPr>
          <p:nvPr>
            <p:ph idx="1"/>
          </p:nvPr>
        </p:nvSpPr>
        <p:spPr/>
        <p:txBody>
          <a:bodyPr/>
          <a:lstStyle/>
          <a:p>
            <a:pPr marL="0" indent="0">
              <a:buNone/>
            </a:pPr>
            <a:r>
              <a:rPr lang="en-US" dirty="0" smtClean="0"/>
              <a:t>                              </a:t>
            </a:r>
            <a:endParaRPr lang="en-US" dirty="0"/>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57400" y="1257816"/>
            <a:ext cx="4876800" cy="5395607"/>
          </a:xfrm>
          <a:prstGeom prst="rect">
            <a:avLst/>
          </a:prstGeom>
        </p:spPr>
      </p:pic>
    </p:spTree>
    <p:extLst>
      <p:ext uri="{BB962C8B-B14F-4D97-AF65-F5344CB8AC3E}">
        <p14:creationId xmlns:p14="http://schemas.microsoft.com/office/powerpoint/2010/main" val="402156890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r>
              <a:rPr lang="en-US" altLang="en-US"/>
              <a:t>Box/Cup</a:t>
            </a:r>
          </a:p>
        </p:txBody>
      </p:sp>
      <p:sp>
        <p:nvSpPr>
          <p:cNvPr id="41987" name="Rectangle 3"/>
          <p:cNvSpPr>
            <a:spLocks noGrp="1" noChangeArrowheads="1"/>
          </p:cNvSpPr>
          <p:nvPr>
            <p:ph type="body" idx="1"/>
          </p:nvPr>
        </p:nvSpPr>
        <p:spPr/>
        <p:txBody>
          <a:bodyPr/>
          <a:lstStyle/>
          <a:p>
            <a:pPr marL="609600" indent="-609600">
              <a:buFontTx/>
              <a:buNone/>
            </a:pPr>
            <a:r>
              <a:rPr lang="en-US" altLang="en-US" dirty="0"/>
              <a:t>Region R is </a:t>
            </a:r>
            <a:r>
              <a:rPr lang="en-US" altLang="en-US" i="1" dirty="0"/>
              <a:t>boxed </a:t>
            </a:r>
            <a:r>
              <a:rPr lang="en-US" altLang="en-US" dirty="0"/>
              <a:t>in state S </a:t>
            </a:r>
            <a:r>
              <a:rPr lang="en-US" altLang="en-US" dirty="0" err="1"/>
              <a:t>iff</a:t>
            </a:r>
            <a:endParaRPr lang="en-US" altLang="en-US" dirty="0"/>
          </a:p>
          <a:p>
            <a:pPr marL="609600" indent="-609600"/>
            <a:r>
              <a:rPr lang="en-US" altLang="en-US" dirty="0"/>
              <a:t> the interior of R is connected;</a:t>
            </a:r>
          </a:p>
          <a:p>
            <a:pPr marL="609600" indent="-609600"/>
            <a:r>
              <a:rPr lang="en-US" altLang="en-US" dirty="0"/>
              <a:t>the top of R is a horizontal surface;</a:t>
            </a:r>
          </a:p>
          <a:p>
            <a:pPr marL="609600" indent="-609600"/>
            <a:r>
              <a:rPr lang="en-US" altLang="en-US" dirty="0"/>
              <a:t>no solid object is in the interior of R;</a:t>
            </a:r>
          </a:p>
          <a:p>
            <a:pPr marL="609600" indent="-609600"/>
            <a:r>
              <a:rPr lang="en-US" altLang="en-US" dirty="0"/>
              <a:t>every boundary point of R below its top is a boundary point of some solid object</a:t>
            </a:r>
          </a:p>
        </p:txBody>
      </p:sp>
    </p:spTree>
    <p:extLst>
      <p:ext uri="{BB962C8B-B14F-4D97-AF65-F5344CB8AC3E}">
        <p14:creationId xmlns:p14="http://schemas.microsoft.com/office/powerpoint/2010/main" val="37349831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r>
              <a:rPr lang="en-US" altLang="en-US"/>
              <a:t>Boxed regions</a:t>
            </a:r>
          </a:p>
        </p:txBody>
      </p:sp>
      <p:sp>
        <p:nvSpPr>
          <p:cNvPr id="43011" name="Rectangle 3"/>
          <p:cNvSpPr>
            <a:spLocks noGrp="1" noChangeArrowheads="1"/>
          </p:cNvSpPr>
          <p:nvPr>
            <p:ph type="body" idx="1"/>
          </p:nvPr>
        </p:nvSpPr>
        <p:spPr/>
        <p:txBody>
          <a:bodyPr/>
          <a:lstStyle/>
          <a:p>
            <a:pPr>
              <a:buFontTx/>
              <a:buNone/>
            </a:pPr>
            <a:endParaRPr lang="en-US" altLang="en-US"/>
          </a:p>
        </p:txBody>
      </p:sp>
      <p:pic>
        <p:nvPicPr>
          <p:cNvPr id="43012" name="Picture 4" descr="Multibox"/>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8200" y="1600200"/>
            <a:ext cx="7239000" cy="42322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1338002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Theory features</a:t>
            </a:r>
          </a:p>
        </p:txBody>
      </p:sp>
      <p:sp>
        <p:nvSpPr>
          <p:cNvPr id="3" name="Content Placeholder 2"/>
          <p:cNvSpPr>
            <a:spLocks noGrp="1"/>
          </p:cNvSpPr>
          <p:nvPr>
            <p:ph idx="1"/>
          </p:nvPr>
        </p:nvSpPr>
        <p:spPr/>
        <p:txBody>
          <a:bodyPr>
            <a:normAutofit fontScale="92500" lnSpcReduction="10000"/>
          </a:bodyPr>
          <a:lstStyle/>
          <a:p>
            <a:r>
              <a:rPr lang="en-US" dirty="0"/>
              <a:t>Incomplete. </a:t>
            </a:r>
          </a:p>
          <a:p>
            <a:r>
              <a:rPr lang="en-US" dirty="0"/>
              <a:t>Frame axioms are given explicitly.</a:t>
            </a:r>
          </a:p>
          <a:p>
            <a:r>
              <a:rPr lang="en-US" dirty="0"/>
              <a:t>Multiple levels of specificity.</a:t>
            </a:r>
          </a:p>
          <a:p>
            <a:pPr lvl="1"/>
            <a:r>
              <a:rPr lang="en-US" dirty="0"/>
              <a:t>General: Two solid objects do not overlap.</a:t>
            </a:r>
          </a:p>
          <a:p>
            <a:pPr lvl="1"/>
            <a:r>
              <a:rPr lang="en-US" dirty="0"/>
              <a:t>More specific: If an object is dropped inside an upright container, it remains in the container.</a:t>
            </a:r>
          </a:p>
          <a:p>
            <a:pPr lvl="1"/>
            <a:r>
              <a:rPr lang="en-US" dirty="0"/>
              <a:t>Very specific: If an agent puts a small object into a container by reaching into the container, but the agent does not have to entirely enter the container, then the agent can withdraw from the container.</a:t>
            </a:r>
          </a:p>
        </p:txBody>
      </p:sp>
    </p:spTree>
    <p:extLst>
      <p:ext uri="{BB962C8B-B14F-4D97-AF65-F5344CB8AC3E}">
        <p14:creationId xmlns:p14="http://schemas.microsoft.com/office/powerpoint/2010/main" val="335845419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Ontology</a:t>
            </a:r>
          </a:p>
        </p:txBody>
      </p:sp>
      <p:sp>
        <p:nvSpPr>
          <p:cNvPr id="3" name="Content Placeholder 2"/>
          <p:cNvSpPr>
            <a:spLocks noGrp="1"/>
          </p:cNvSpPr>
          <p:nvPr>
            <p:ph idx="1"/>
          </p:nvPr>
        </p:nvSpPr>
        <p:spPr/>
        <p:txBody>
          <a:bodyPr/>
          <a:lstStyle/>
          <a:p>
            <a:r>
              <a:rPr lang="en-US" dirty="0"/>
              <a:t>Instant of time</a:t>
            </a:r>
          </a:p>
          <a:p>
            <a:r>
              <a:rPr lang="en-US" dirty="0"/>
              <a:t>Region of space</a:t>
            </a:r>
          </a:p>
          <a:p>
            <a:r>
              <a:rPr lang="en-US" dirty="0"/>
              <a:t>History: Region-valued fluent</a:t>
            </a:r>
          </a:p>
          <a:p>
            <a:r>
              <a:rPr lang="en-US" dirty="0"/>
              <a:t>Object</a:t>
            </a:r>
          </a:p>
          <a:p>
            <a:r>
              <a:rPr lang="en-US" dirty="0"/>
              <a:t>Set of objects</a:t>
            </a:r>
          </a:p>
          <a:p>
            <a:r>
              <a:rPr lang="en-US" dirty="0"/>
              <a:t>Event/Action</a:t>
            </a:r>
          </a:p>
        </p:txBody>
      </p:sp>
    </p:spTree>
    <p:extLst>
      <p:ext uri="{BB962C8B-B14F-4D97-AF65-F5344CB8AC3E}">
        <p14:creationId xmlns:p14="http://schemas.microsoft.com/office/powerpoint/2010/main" val="142599320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Examples of axioms</a:t>
            </a:r>
          </a:p>
        </p:txBody>
      </p:sp>
      <p:sp>
        <p:nvSpPr>
          <p:cNvPr id="3" name="Content Placeholder 2"/>
          <p:cNvSpPr>
            <a:spLocks noGrp="1"/>
          </p:cNvSpPr>
          <p:nvPr>
            <p:ph idx="1"/>
          </p:nvPr>
        </p:nvSpPr>
        <p:spPr/>
        <p:txBody>
          <a:bodyPr>
            <a:normAutofit/>
          </a:bodyPr>
          <a:lstStyle/>
          <a:p>
            <a:pPr marL="0" indent="0">
              <a:buNone/>
            </a:pPr>
            <a:r>
              <a:rPr lang="en-US" dirty="0"/>
              <a:t>∀ </a:t>
            </a:r>
            <a:r>
              <a:rPr lang="en-US" baseline="-25000" dirty="0"/>
              <a:t>t:</a:t>
            </a:r>
            <a:r>
              <a:rPr lang="en-US" i="1" baseline="-25000" dirty="0"/>
              <a:t>Time</a:t>
            </a:r>
            <a:r>
              <a:rPr lang="en-US" baseline="-25000" dirty="0"/>
              <a:t>; o:</a:t>
            </a:r>
            <a:r>
              <a:rPr lang="en-US" i="1" baseline="-25000" dirty="0"/>
              <a:t>Object</a:t>
            </a:r>
            <a:r>
              <a:rPr lang="en-US" i="1" dirty="0"/>
              <a:t> </a:t>
            </a:r>
            <a:r>
              <a:rPr lang="en-US" dirty="0" err="1"/>
              <a:t>FeasiblePlace</a:t>
            </a:r>
            <a:r>
              <a:rPr lang="en-US" dirty="0"/>
              <a:t>(</a:t>
            </a:r>
            <a:r>
              <a:rPr lang="en-US" dirty="0" err="1"/>
              <a:t>o,Place</a:t>
            </a:r>
            <a:r>
              <a:rPr lang="en-US" dirty="0"/>
              <a:t>(</a:t>
            </a:r>
            <a:r>
              <a:rPr lang="en-US" dirty="0" err="1"/>
              <a:t>t,o</a:t>
            </a:r>
            <a:r>
              <a:rPr lang="en-US" dirty="0"/>
              <a:t>)).</a:t>
            </a:r>
          </a:p>
          <a:p>
            <a:pPr marL="0" indent="0">
              <a:buNone/>
            </a:pPr>
            <a:r>
              <a:rPr lang="en-US" dirty="0"/>
              <a:t>   Every object always occupies a feasible place. </a:t>
            </a:r>
          </a:p>
          <a:p>
            <a:pPr marL="0" indent="0">
              <a:buNone/>
            </a:pPr>
            <a:r>
              <a:rPr lang="en-US" dirty="0"/>
              <a:t>∀ </a:t>
            </a:r>
            <a:r>
              <a:rPr lang="en-US" baseline="-25000" dirty="0" err="1"/>
              <a:t>p,q:</a:t>
            </a:r>
            <a:r>
              <a:rPr lang="en-US" i="1" baseline="-25000" dirty="0" err="1"/>
              <a:t>Object</a:t>
            </a:r>
            <a:r>
              <a:rPr lang="en-US" baseline="-25000" dirty="0"/>
              <a:t>; t:</a:t>
            </a:r>
            <a:r>
              <a:rPr lang="en-US" i="1" baseline="-25000" dirty="0"/>
              <a:t>Time</a:t>
            </a:r>
            <a:r>
              <a:rPr lang="en-US" dirty="0"/>
              <a:t>  p ≠ q ⇒ </a:t>
            </a:r>
          </a:p>
          <a:p>
            <a:pPr marL="0" indent="0">
              <a:buNone/>
            </a:pPr>
            <a:r>
              <a:rPr lang="en-US" dirty="0"/>
              <a:t>                               DR(Place(</a:t>
            </a:r>
            <a:r>
              <a:rPr lang="en-US" dirty="0" err="1"/>
              <a:t>t,p</a:t>
            </a:r>
            <a:r>
              <a:rPr lang="en-US" dirty="0"/>
              <a:t>), Place(</a:t>
            </a:r>
            <a:r>
              <a:rPr lang="en-US" dirty="0" err="1"/>
              <a:t>t,q</a:t>
            </a:r>
            <a:r>
              <a:rPr lang="en-US" dirty="0"/>
              <a:t>)).</a:t>
            </a:r>
          </a:p>
          <a:p>
            <a:pPr marL="0" indent="0">
              <a:buNone/>
            </a:pPr>
            <a:r>
              <a:rPr lang="en-US" dirty="0"/>
              <a:t>   Any two objects are spatially disjoint.</a:t>
            </a:r>
          </a:p>
          <a:p>
            <a:pPr marL="0" indent="0">
              <a:buNone/>
            </a:pPr>
            <a:r>
              <a:rPr lang="en-US" dirty="0"/>
              <a:t>∀ </a:t>
            </a:r>
            <a:r>
              <a:rPr lang="en-US" baseline="-25000" dirty="0"/>
              <a:t>o:</a:t>
            </a:r>
            <a:r>
              <a:rPr lang="en-US" i="1" baseline="-25000" dirty="0"/>
              <a:t>Object </a:t>
            </a:r>
            <a:r>
              <a:rPr lang="en-US" dirty="0"/>
              <a:t>Continuous(</a:t>
            </a:r>
            <a:r>
              <a:rPr lang="en-US" dirty="0" err="1"/>
              <a:t>HPlace</a:t>
            </a:r>
            <a:r>
              <a:rPr lang="en-US" dirty="0"/>
              <a:t>(o))</a:t>
            </a:r>
          </a:p>
          <a:p>
            <a:pPr marL="0" indent="0">
              <a:buNone/>
            </a:pPr>
            <a:r>
              <a:rPr lang="en-US" dirty="0"/>
              <a:t>    An object moves continuously</a:t>
            </a:r>
          </a:p>
        </p:txBody>
      </p:sp>
    </p:spTree>
    <p:extLst>
      <p:ext uri="{BB962C8B-B14F-4D97-AF65-F5344CB8AC3E}">
        <p14:creationId xmlns:p14="http://schemas.microsoft.com/office/powerpoint/2010/main" val="265959469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Another axiom</a:t>
            </a:r>
          </a:p>
        </p:txBody>
      </p:sp>
      <p:sp>
        <p:nvSpPr>
          <p:cNvPr id="3" name="Content Placeholder 2"/>
          <p:cNvSpPr>
            <a:spLocks noGrp="1"/>
          </p:cNvSpPr>
          <p:nvPr>
            <p:ph idx="1"/>
          </p:nvPr>
        </p:nvSpPr>
        <p:spPr/>
        <p:txBody>
          <a:bodyPr>
            <a:normAutofit/>
          </a:bodyPr>
          <a:lstStyle/>
          <a:p>
            <a:pPr marL="0" indent="0">
              <a:buNone/>
            </a:pPr>
            <a:r>
              <a:rPr lang="en-US" dirty="0"/>
              <a:t>∀ </a:t>
            </a:r>
            <a:r>
              <a:rPr lang="en-US" baseline="-25000" dirty="0" err="1"/>
              <a:t>ta,tb:</a:t>
            </a:r>
            <a:r>
              <a:rPr lang="en-US" i="1" baseline="-25000" dirty="0" err="1"/>
              <a:t>Time</a:t>
            </a:r>
            <a:r>
              <a:rPr lang="en-US" baseline="-25000" dirty="0"/>
              <a:t>;  s:</a:t>
            </a:r>
            <a:r>
              <a:rPr lang="en-US" i="1" baseline="-25000" dirty="0"/>
              <a:t>ObjectSet;</a:t>
            </a:r>
            <a:r>
              <a:rPr lang="en-US" i="1" dirty="0"/>
              <a:t> </a:t>
            </a:r>
          </a:p>
          <a:p>
            <a:pPr marL="0" indent="0">
              <a:buNone/>
            </a:pPr>
            <a:r>
              <a:rPr lang="en-US" dirty="0"/>
              <a:t>  [</a:t>
            </a:r>
            <a:r>
              <a:rPr lang="en-US" dirty="0" err="1"/>
              <a:t>CausallyIsolated</a:t>
            </a:r>
            <a:r>
              <a:rPr lang="en-US" dirty="0"/>
              <a:t>(</a:t>
            </a:r>
            <a:r>
              <a:rPr lang="en-US" dirty="0" err="1"/>
              <a:t>ta,tb,s</a:t>
            </a:r>
            <a:r>
              <a:rPr lang="en-US" dirty="0"/>
              <a:t>)  </a:t>
            </a:r>
            <a:r>
              <a:rPr lang="en-US" dirty="0">
                <a:latin typeface="Cambria Math" panose="02040503050406030204" pitchFamily="18" charset="0"/>
                <a:ea typeface="Cambria Math" panose="02040503050406030204" pitchFamily="18" charset="0"/>
              </a:rPr>
              <a:t>⋀ </a:t>
            </a:r>
          </a:p>
          <a:p>
            <a:pPr marL="0" indent="0">
              <a:buNone/>
            </a:pPr>
            <a:r>
              <a:rPr lang="en-US" dirty="0">
                <a:latin typeface="Cambria Math" panose="02040503050406030204" pitchFamily="18" charset="0"/>
                <a:ea typeface="Cambria Math" panose="02040503050406030204" pitchFamily="18" charset="0"/>
              </a:rPr>
              <a:t>     [</a:t>
            </a:r>
            <a:r>
              <a:rPr lang="en-US" dirty="0"/>
              <a:t>∀</a:t>
            </a:r>
            <a:r>
              <a:rPr lang="en-US" baseline="-25000" dirty="0"/>
              <a:t> o:</a:t>
            </a:r>
            <a:r>
              <a:rPr lang="en-US" i="1" baseline="-25000" dirty="0"/>
              <a:t>Object </a:t>
            </a:r>
            <a:r>
              <a:rPr lang="en-US" dirty="0"/>
              <a:t>Element(</a:t>
            </a:r>
            <a:r>
              <a:rPr lang="en-US" dirty="0" err="1"/>
              <a:t>o,s</a:t>
            </a:r>
            <a:r>
              <a:rPr lang="en-US" dirty="0"/>
              <a:t>) </a:t>
            </a:r>
            <a:r>
              <a:rPr lang="en-US" dirty="0">
                <a:latin typeface="Cambria Math" panose="02040503050406030204" pitchFamily="18" charset="0"/>
                <a:ea typeface="Cambria Math" panose="02040503050406030204" pitchFamily="18" charset="0"/>
              </a:rPr>
              <a:t>⟹ </a:t>
            </a:r>
            <a:r>
              <a:rPr lang="en-US" dirty="0"/>
              <a:t>Stable(</a:t>
            </a:r>
            <a:r>
              <a:rPr lang="en-US" dirty="0" err="1"/>
              <a:t>ta,o</a:t>
            </a:r>
            <a:r>
              <a:rPr lang="en-US" dirty="0"/>
              <a:t>)]] </a:t>
            </a:r>
            <a:r>
              <a:rPr lang="en-US" dirty="0">
                <a:latin typeface="Cambria Math" panose="02040503050406030204" pitchFamily="18" charset="0"/>
                <a:ea typeface="Cambria Math" panose="02040503050406030204" pitchFamily="18" charset="0"/>
              </a:rPr>
              <a:t>⟹ </a:t>
            </a:r>
            <a:endParaRPr lang="en-US" dirty="0"/>
          </a:p>
          <a:p>
            <a:pPr marL="0" indent="0">
              <a:buNone/>
            </a:pPr>
            <a:r>
              <a:rPr lang="en-US" dirty="0">
                <a:latin typeface="Cambria Math" panose="02040503050406030204" pitchFamily="18" charset="0"/>
                <a:ea typeface="Cambria Math" panose="02040503050406030204" pitchFamily="18" charset="0"/>
              </a:rPr>
              <a:t> [</a:t>
            </a:r>
            <a:r>
              <a:rPr lang="en-US" dirty="0"/>
              <a:t>∀</a:t>
            </a:r>
            <a:r>
              <a:rPr lang="en-US" baseline="-25000" dirty="0"/>
              <a:t> o:</a:t>
            </a:r>
            <a:r>
              <a:rPr lang="en-US" i="1" baseline="-25000" dirty="0"/>
              <a:t>Object t</a:t>
            </a:r>
            <a:r>
              <a:rPr lang="en-US" baseline="-25000" dirty="0"/>
              <a:t>:</a:t>
            </a:r>
            <a:r>
              <a:rPr lang="en-US" i="1" baseline="-25000" dirty="0"/>
              <a:t>Time </a:t>
            </a:r>
            <a:r>
              <a:rPr lang="en-US" dirty="0"/>
              <a:t>Element(</a:t>
            </a:r>
            <a:r>
              <a:rPr lang="en-US" dirty="0" err="1"/>
              <a:t>o,s</a:t>
            </a:r>
            <a:r>
              <a:rPr lang="en-US" dirty="0"/>
              <a:t>) </a:t>
            </a:r>
            <a:r>
              <a:rPr lang="en-US" dirty="0">
                <a:latin typeface="Cambria Math" panose="02040503050406030204" pitchFamily="18" charset="0"/>
                <a:ea typeface="Cambria Math" panose="02040503050406030204" pitchFamily="18" charset="0"/>
              </a:rPr>
              <a:t>⋀</a:t>
            </a:r>
            <a:r>
              <a:rPr lang="en-US" dirty="0"/>
              <a:t> ta </a:t>
            </a:r>
            <a:r>
              <a:rPr lang="en-US" dirty="0">
                <a:latin typeface="Cambria Math" panose="02040503050406030204" pitchFamily="18" charset="0"/>
                <a:ea typeface="Cambria Math" panose="02040503050406030204" pitchFamily="18" charset="0"/>
              </a:rPr>
              <a:t>≤</a:t>
            </a:r>
            <a:r>
              <a:rPr lang="en-US" dirty="0"/>
              <a:t>  t </a:t>
            </a:r>
            <a:r>
              <a:rPr lang="en-US" dirty="0">
                <a:latin typeface="Cambria Math" panose="02040503050406030204" pitchFamily="18" charset="0"/>
                <a:ea typeface="Cambria Math" panose="02040503050406030204" pitchFamily="18" charset="0"/>
              </a:rPr>
              <a:t>≤ </a:t>
            </a:r>
            <a:r>
              <a:rPr lang="en-US" dirty="0" err="1"/>
              <a:t>tb</a:t>
            </a:r>
            <a:r>
              <a:rPr lang="en-US" dirty="0"/>
              <a:t> </a:t>
            </a:r>
            <a:r>
              <a:rPr lang="en-US" dirty="0">
                <a:latin typeface="Cambria Math" panose="02040503050406030204" pitchFamily="18" charset="0"/>
                <a:ea typeface="Cambria Math" panose="02040503050406030204" pitchFamily="18" charset="0"/>
              </a:rPr>
              <a:t>⟹</a:t>
            </a:r>
          </a:p>
          <a:p>
            <a:pPr marL="0" indent="0">
              <a:buNone/>
            </a:pPr>
            <a:r>
              <a:rPr lang="en-US" dirty="0">
                <a:latin typeface="Cambria Math" panose="02040503050406030204" pitchFamily="18" charset="0"/>
                <a:ea typeface="Cambria Math" panose="02040503050406030204" pitchFamily="18" charset="0"/>
              </a:rPr>
              <a:t>              </a:t>
            </a:r>
            <a:r>
              <a:rPr lang="en-US" dirty="0"/>
              <a:t>Place(</a:t>
            </a:r>
            <a:r>
              <a:rPr lang="en-US" dirty="0" err="1"/>
              <a:t>t,o</a:t>
            </a:r>
            <a:r>
              <a:rPr lang="en-US" dirty="0"/>
              <a:t>) = Place(</a:t>
            </a:r>
            <a:r>
              <a:rPr lang="en-US" dirty="0" err="1"/>
              <a:t>ta,o</a:t>
            </a:r>
            <a:r>
              <a:rPr lang="en-US" dirty="0"/>
              <a:t>) </a:t>
            </a:r>
            <a:r>
              <a:rPr lang="en-US" dirty="0">
                <a:latin typeface="Cambria Math" panose="02040503050406030204" pitchFamily="18" charset="0"/>
                <a:ea typeface="Cambria Math" panose="02040503050406030204" pitchFamily="18" charset="0"/>
              </a:rPr>
              <a:t>⋀ </a:t>
            </a:r>
            <a:r>
              <a:rPr lang="en-US" dirty="0"/>
              <a:t>Stable(</a:t>
            </a:r>
            <a:r>
              <a:rPr lang="en-US" dirty="0" err="1"/>
              <a:t>t,o</a:t>
            </a:r>
            <a:r>
              <a:rPr lang="en-US" dirty="0"/>
              <a:t>)]</a:t>
            </a:r>
          </a:p>
          <a:p>
            <a:pPr marL="0" indent="0">
              <a:buNone/>
            </a:pPr>
            <a:r>
              <a:rPr lang="en-US" dirty="0"/>
              <a:t>Frame axiom: If set s is causally isolated over an interval and all objects are stable at the start, then all objects remain in the same place</a:t>
            </a:r>
          </a:p>
        </p:txBody>
      </p:sp>
    </p:spTree>
    <p:extLst>
      <p:ext uri="{BB962C8B-B14F-4D97-AF65-F5344CB8AC3E}">
        <p14:creationId xmlns:p14="http://schemas.microsoft.com/office/powerpoint/2010/main" val="46404264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One more axiom</a:t>
            </a:r>
          </a:p>
        </p:txBody>
      </p:sp>
      <p:sp>
        <p:nvSpPr>
          <p:cNvPr id="3" name="Content Placeholder 2"/>
          <p:cNvSpPr>
            <a:spLocks noGrp="1"/>
          </p:cNvSpPr>
          <p:nvPr>
            <p:ph idx="1"/>
          </p:nvPr>
        </p:nvSpPr>
        <p:spPr/>
        <p:txBody>
          <a:bodyPr>
            <a:normAutofit/>
          </a:bodyPr>
          <a:lstStyle/>
          <a:p>
            <a:pPr marL="0" indent="0">
              <a:buNone/>
            </a:pPr>
            <a:r>
              <a:rPr lang="en-US" dirty="0"/>
              <a:t>∀ </a:t>
            </a:r>
            <a:r>
              <a:rPr lang="en-US" baseline="-25000" dirty="0" err="1"/>
              <a:t>ta:</a:t>
            </a:r>
            <a:r>
              <a:rPr lang="en-US" i="1" baseline="-25000" dirty="0" err="1"/>
              <a:t>Time</a:t>
            </a:r>
            <a:r>
              <a:rPr lang="en-US" i="1" baseline="-25000" dirty="0"/>
              <a:t> </a:t>
            </a:r>
            <a:r>
              <a:rPr lang="en-US" i="1" dirty="0"/>
              <a:t> </a:t>
            </a:r>
            <a:r>
              <a:rPr lang="en-US" dirty="0">
                <a:latin typeface="Cambria Math" panose="02040503050406030204" pitchFamily="18" charset="0"/>
                <a:ea typeface="Cambria Math" panose="02040503050406030204" pitchFamily="18" charset="0"/>
              </a:rPr>
              <a:t>∃</a:t>
            </a:r>
            <a:r>
              <a:rPr lang="en-US" baseline="-25000" dirty="0"/>
              <a:t> </a:t>
            </a:r>
            <a:r>
              <a:rPr lang="en-US" baseline="-25000" dirty="0" err="1"/>
              <a:t>tb:</a:t>
            </a:r>
            <a:r>
              <a:rPr lang="en-US" i="1" baseline="-25000" dirty="0" err="1"/>
              <a:t>Time</a:t>
            </a:r>
            <a:r>
              <a:rPr lang="en-US" i="1" baseline="-25000" dirty="0"/>
              <a:t> </a:t>
            </a:r>
            <a:endParaRPr lang="en-US" dirty="0"/>
          </a:p>
          <a:p>
            <a:pPr marL="0" indent="0">
              <a:buNone/>
            </a:pPr>
            <a:r>
              <a:rPr lang="en-US" dirty="0"/>
              <a:t>       ta </a:t>
            </a:r>
            <a:r>
              <a:rPr lang="en-US" dirty="0">
                <a:latin typeface="Cambria Math" panose="02040503050406030204" pitchFamily="18" charset="0"/>
                <a:ea typeface="Cambria Math" panose="02040503050406030204" pitchFamily="18" charset="0"/>
              </a:rPr>
              <a:t>&lt; </a:t>
            </a:r>
            <a:r>
              <a:rPr lang="en-US" dirty="0" err="1"/>
              <a:t>tb</a:t>
            </a:r>
            <a:r>
              <a:rPr lang="en-US" dirty="0">
                <a:latin typeface="Cambria Math" panose="02040503050406030204" pitchFamily="18" charset="0"/>
                <a:ea typeface="Cambria Math" panose="02040503050406030204" pitchFamily="18" charset="0"/>
              </a:rPr>
              <a:t> ⋀ </a:t>
            </a:r>
            <a:r>
              <a:rPr lang="en-US" dirty="0"/>
              <a:t>Occurs(</a:t>
            </a:r>
            <a:r>
              <a:rPr lang="en-US" dirty="0" err="1"/>
              <a:t>ta,tb,StandStill</a:t>
            </a:r>
            <a:r>
              <a:rPr lang="en-US" dirty="0"/>
              <a:t>) </a:t>
            </a:r>
            <a:r>
              <a:rPr lang="en-US" dirty="0">
                <a:latin typeface="Cambria Math" panose="02040503050406030204" pitchFamily="18" charset="0"/>
                <a:ea typeface="Cambria Math" panose="02040503050406030204" pitchFamily="18" charset="0"/>
              </a:rPr>
              <a:t>⋀</a:t>
            </a:r>
            <a:r>
              <a:rPr lang="en-US" dirty="0"/>
              <a:t> </a:t>
            </a:r>
          </a:p>
          <a:p>
            <a:pPr marL="0" indent="0">
              <a:buNone/>
            </a:pPr>
            <a:r>
              <a:rPr lang="en-US" dirty="0"/>
              <a:t>             </a:t>
            </a:r>
            <a:r>
              <a:rPr lang="en-US" dirty="0" err="1"/>
              <a:t>AllStable</a:t>
            </a:r>
            <a:r>
              <a:rPr lang="en-US" dirty="0"/>
              <a:t>(</a:t>
            </a:r>
            <a:r>
              <a:rPr lang="en-US" dirty="0" err="1"/>
              <a:t>tb</a:t>
            </a:r>
            <a:r>
              <a:rPr lang="en-US" dirty="0"/>
              <a:t>).</a:t>
            </a:r>
            <a:r>
              <a:rPr lang="en-US" dirty="0">
                <a:latin typeface="Cambria Math" panose="02040503050406030204" pitchFamily="18" charset="0"/>
                <a:ea typeface="Cambria Math" panose="02040503050406030204" pitchFamily="18" charset="0"/>
              </a:rPr>
              <a:t>     </a:t>
            </a:r>
          </a:p>
          <a:p>
            <a:pPr marL="0" indent="0">
              <a:buNone/>
            </a:pPr>
            <a:endParaRPr lang="en-US" dirty="0"/>
          </a:p>
          <a:p>
            <a:pPr marL="0" indent="0">
              <a:buNone/>
            </a:pPr>
            <a:r>
              <a:rPr lang="en-US" dirty="0"/>
              <a:t>At any time ta, the agent has the option of standing still until everything attains a stable state.</a:t>
            </a:r>
          </a:p>
        </p:txBody>
      </p:sp>
    </p:spTree>
    <p:extLst>
      <p:ext uri="{BB962C8B-B14F-4D97-AF65-F5344CB8AC3E}">
        <p14:creationId xmlns:p14="http://schemas.microsoft.com/office/powerpoint/2010/main" val="378788781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Problem statement</a:t>
            </a:r>
          </a:p>
        </p:txBody>
      </p:sp>
      <p:sp>
        <p:nvSpPr>
          <p:cNvPr id="3" name="Content Placeholder 2"/>
          <p:cNvSpPr>
            <a:spLocks noGrp="1"/>
          </p:cNvSpPr>
          <p:nvPr>
            <p:ph idx="1"/>
          </p:nvPr>
        </p:nvSpPr>
        <p:spPr/>
        <p:txBody>
          <a:bodyPr/>
          <a:lstStyle/>
          <a:p>
            <a:pPr marL="0" indent="0">
              <a:buNone/>
            </a:pPr>
            <a:r>
              <a:rPr lang="en-US" dirty="0"/>
              <a:t>Given:</a:t>
            </a:r>
          </a:p>
          <a:p>
            <a:r>
              <a:rPr lang="en-US" dirty="0" err="1"/>
              <a:t>RigidObject</a:t>
            </a:r>
            <a:r>
              <a:rPr lang="en-US" dirty="0"/>
              <a:t>(Ob).  </a:t>
            </a:r>
          </a:p>
          <a:p>
            <a:r>
              <a:rPr lang="en-US" dirty="0" err="1"/>
              <a:t>CContained</a:t>
            </a:r>
            <a:r>
              <a:rPr lang="en-US" dirty="0"/>
              <a:t>(</a:t>
            </a:r>
            <a:r>
              <a:rPr lang="en-US" dirty="0" err="1"/>
              <a:t>Ta,Ox,Singleton</a:t>
            </a:r>
            <a:r>
              <a:rPr lang="en-US" dirty="0"/>
              <a:t>(Ob)).  </a:t>
            </a:r>
          </a:p>
          <a:p>
            <a:r>
              <a:rPr lang="en-US" dirty="0"/>
              <a:t>Lt(</a:t>
            </a:r>
            <a:r>
              <a:rPr lang="en-US" dirty="0" err="1"/>
              <a:t>Ta,Tb</a:t>
            </a:r>
            <a:r>
              <a:rPr lang="en-US" dirty="0"/>
              <a:t>). </a:t>
            </a:r>
          </a:p>
          <a:p>
            <a:r>
              <a:rPr lang="en-US" dirty="0"/>
              <a:t>Ob ≠ Ox. </a:t>
            </a:r>
          </a:p>
          <a:p>
            <a:pPr marL="0" indent="0">
              <a:buNone/>
            </a:pPr>
            <a:r>
              <a:rPr lang="en-US" dirty="0"/>
              <a:t>Infer: </a:t>
            </a:r>
            <a:r>
              <a:rPr lang="en-US" dirty="0" err="1"/>
              <a:t>CContained</a:t>
            </a:r>
            <a:r>
              <a:rPr lang="en-US" dirty="0"/>
              <a:t>(</a:t>
            </a:r>
            <a:r>
              <a:rPr lang="en-US" dirty="0" err="1"/>
              <a:t>Tb,Ox,Singleton</a:t>
            </a:r>
            <a:r>
              <a:rPr lang="en-US" dirty="0"/>
              <a:t>(Ob)). </a:t>
            </a:r>
          </a:p>
        </p:txBody>
      </p:sp>
    </p:spTree>
    <p:extLst>
      <p:ext uri="{BB962C8B-B14F-4D97-AF65-F5344CB8AC3E}">
        <p14:creationId xmlns:p14="http://schemas.microsoft.com/office/powerpoint/2010/main" val="111255532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Containers</a:t>
            </a:r>
          </a:p>
        </p:txBody>
      </p:sp>
      <p:sp>
        <p:nvSpPr>
          <p:cNvPr id="3" name="Content Placeholder 2"/>
          <p:cNvSpPr>
            <a:spLocks noGrp="1"/>
          </p:cNvSpPr>
          <p:nvPr>
            <p:ph idx="1"/>
          </p:nvPr>
        </p:nvSpPr>
        <p:spPr/>
        <p:txBody>
          <a:bodyPr/>
          <a:lstStyle/>
          <a:p>
            <a:pPr marL="0" indent="0">
              <a:buNone/>
            </a:pPr>
            <a:r>
              <a:rPr lang="en-US" dirty="0"/>
              <a:t>Containers — bags, bottles, boxes, cups, etc. are</a:t>
            </a:r>
          </a:p>
          <a:p>
            <a:r>
              <a:rPr lang="en-US" dirty="0"/>
              <a:t>Universally known and learned very young</a:t>
            </a:r>
          </a:p>
          <a:p>
            <a:r>
              <a:rPr lang="en-US" dirty="0"/>
              <a:t>Ubiquitous in everyday and sophisticated reasoning</a:t>
            </a:r>
          </a:p>
          <a:p>
            <a:r>
              <a:rPr lang="en-US" dirty="0"/>
              <a:t>Fertile domain for radically incomplete reasoning</a:t>
            </a:r>
          </a:p>
        </p:txBody>
      </p:sp>
    </p:spTree>
    <p:extLst>
      <p:ext uri="{BB962C8B-B14F-4D97-AF65-F5344CB8AC3E}">
        <p14:creationId xmlns:p14="http://schemas.microsoft.com/office/powerpoint/2010/main" val="380730116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Toward automated reasoning</a:t>
            </a:r>
          </a:p>
        </p:txBody>
      </p:sp>
      <p:sp>
        <p:nvSpPr>
          <p:cNvPr id="3" name="Content Placeholder 2"/>
          <p:cNvSpPr>
            <a:spLocks noGrp="1"/>
          </p:cNvSpPr>
          <p:nvPr>
            <p:ph idx="1"/>
          </p:nvPr>
        </p:nvSpPr>
        <p:spPr/>
        <p:txBody>
          <a:bodyPr/>
          <a:lstStyle/>
          <a:p>
            <a:r>
              <a:rPr lang="en-US" dirty="0"/>
              <a:t>Detailed proofs for sample inferences in boxes and liquids papers.</a:t>
            </a:r>
          </a:p>
          <a:p>
            <a:r>
              <a:rPr lang="en-US" dirty="0"/>
              <a:t>Natural deduction proofs of 5 example inferences in the radically incomplete theory.</a:t>
            </a:r>
          </a:p>
          <a:p>
            <a:r>
              <a:rPr lang="en-US" dirty="0"/>
              <a:t>All five inferences has been verified by SPASS. </a:t>
            </a:r>
          </a:p>
        </p:txBody>
      </p:sp>
    </p:spTree>
    <p:extLst>
      <p:ext uri="{BB962C8B-B14F-4D97-AF65-F5344CB8AC3E}">
        <p14:creationId xmlns:p14="http://schemas.microsoft.com/office/powerpoint/2010/main" val="341850313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Summary: What have we accomplished?</a:t>
            </a:r>
          </a:p>
        </p:txBody>
      </p:sp>
      <p:sp>
        <p:nvSpPr>
          <p:cNvPr id="3" name="Content Placeholder 2"/>
          <p:cNvSpPr>
            <a:spLocks noGrp="1"/>
          </p:cNvSpPr>
          <p:nvPr>
            <p:ph idx="1"/>
          </p:nvPr>
        </p:nvSpPr>
        <p:spPr/>
        <p:txBody>
          <a:bodyPr/>
          <a:lstStyle/>
          <a:p>
            <a:r>
              <a:rPr lang="en-US" dirty="0"/>
              <a:t>Parts of a theory of containers.</a:t>
            </a:r>
          </a:p>
          <a:p>
            <a:r>
              <a:rPr lang="en-US" dirty="0"/>
              <a:t>Conceptual framework for theories of radically incomplete reasoning.</a:t>
            </a:r>
          </a:p>
          <a:p>
            <a:r>
              <a:rPr lang="en-US" dirty="0"/>
              <a:t>Alternative to simulation: proof of concept</a:t>
            </a:r>
          </a:p>
          <a:p>
            <a:endParaRPr 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pPr marL="0" indent="0" algn="ctr">
              <a:buNone/>
            </a:pPr>
            <a:r>
              <a:rPr lang="en-US" sz="5400" dirty="0"/>
              <a:t>Thank you!</a:t>
            </a:r>
          </a:p>
        </p:txBody>
      </p:sp>
    </p:spTree>
    <p:extLst>
      <p:ext uri="{BB962C8B-B14F-4D97-AF65-F5344CB8AC3E}">
        <p14:creationId xmlns:p14="http://schemas.microsoft.com/office/powerpoint/2010/main" val="48417494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Infant learning about containers</a:t>
            </a:r>
          </a:p>
        </p:txBody>
      </p:sp>
      <p:pic>
        <p:nvPicPr>
          <p:cNvPr id="4" name="Content Placeholder 3"/>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152400" y="1371600"/>
            <a:ext cx="8747761" cy="4876800"/>
          </a:xfrm>
        </p:spPr>
      </p:pic>
    </p:spTree>
    <p:extLst>
      <p:ext uri="{BB962C8B-B14F-4D97-AF65-F5344CB8AC3E}">
        <p14:creationId xmlns:p14="http://schemas.microsoft.com/office/powerpoint/2010/main" val="340667539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normAutofit fontScale="90000"/>
          </a:bodyPr>
          <a:lstStyle/>
          <a:p>
            <a:r>
              <a:rPr lang="en-US" altLang="en-US" sz="4000"/>
              <a:t>Part of Common Sense Reasoning Enterprise</a:t>
            </a:r>
          </a:p>
        </p:txBody>
      </p:sp>
      <p:sp>
        <p:nvSpPr>
          <p:cNvPr id="44035" name="Rectangle 3"/>
          <p:cNvSpPr>
            <a:spLocks noGrp="1" noChangeArrowheads="1"/>
          </p:cNvSpPr>
          <p:nvPr>
            <p:ph type="body" idx="1"/>
          </p:nvPr>
        </p:nvSpPr>
        <p:spPr/>
        <p:txBody>
          <a:bodyPr/>
          <a:lstStyle/>
          <a:p>
            <a:pPr>
              <a:buFontTx/>
              <a:buNone/>
            </a:pPr>
            <a:r>
              <a:rPr lang="en-US" altLang="en-US"/>
              <a:t>Represent knowledge of commonsense domains and automate commonsense reasoning</a:t>
            </a:r>
          </a:p>
          <a:p>
            <a:pPr>
              <a:buFontTx/>
              <a:buNone/>
            </a:pPr>
            <a:r>
              <a:rPr lang="en-US" altLang="en-US"/>
              <a:t>Potential applications to natural language interpretation, automated planning, vision, expert systems, automated tutoring, etc.</a:t>
            </a:r>
          </a:p>
          <a:p>
            <a:pPr>
              <a:buFontTx/>
              <a:buNone/>
            </a:pPr>
            <a:endParaRPr lang="en-US" altLang="en-US"/>
          </a:p>
        </p:txBody>
      </p:sp>
    </p:spTree>
    <p:extLst>
      <p:ext uri="{BB962C8B-B14F-4D97-AF65-F5344CB8AC3E}">
        <p14:creationId xmlns:p14="http://schemas.microsoft.com/office/powerpoint/2010/main" val="203739108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r>
              <a:rPr lang="en-US" altLang="en-US"/>
              <a:t>Commonsense and Science</a:t>
            </a:r>
          </a:p>
        </p:txBody>
      </p:sp>
      <p:sp>
        <p:nvSpPr>
          <p:cNvPr id="45059" name="Rectangle 3"/>
          <p:cNvSpPr>
            <a:spLocks noGrp="1" noChangeArrowheads="1"/>
          </p:cNvSpPr>
          <p:nvPr>
            <p:ph type="body" sz="half" idx="1"/>
          </p:nvPr>
        </p:nvSpPr>
        <p:spPr/>
        <p:txBody>
          <a:bodyPr/>
          <a:lstStyle/>
          <a:p>
            <a:pPr>
              <a:buFontTx/>
              <a:buNone/>
            </a:pPr>
            <a:r>
              <a:rPr lang="en-US" altLang="en-US" sz="2800" dirty="0"/>
              <a:t>How experiment – manipulation and perception at the human level –</a:t>
            </a:r>
          </a:p>
          <a:p>
            <a:pPr>
              <a:buFontTx/>
              <a:buNone/>
            </a:pPr>
            <a:r>
              <a:rPr lang="en-US" altLang="en-US" sz="2800" dirty="0"/>
              <a:t>   relate to the underlying scientific theory.</a:t>
            </a:r>
          </a:p>
        </p:txBody>
      </p:sp>
      <p:sp>
        <p:nvSpPr>
          <p:cNvPr id="45061" name="Rectangle 5"/>
          <p:cNvSpPr>
            <a:spLocks noGrp="1" noChangeArrowheads="1"/>
          </p:cNvSpPr>
          <p:nvPr>
            <p:ph sz="half" idx="2"/>
          </p:nvPr>
        </p:nvSpPr>
        <p:spPr/>
        <p:txBody>
          <a:bodyPr/>
          <a:lstStyle/>
          <a:p>
            <a:endParaRPr lang="en-US" altLang="en-US" sz="2800"/>
          </a:p>
        </p:txBody>
      </p:sp>
      <p:pic>
        <p:nvPicPr>
          <p:cNvPr id="45060" name="Picture 4" descr="testtub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099050" y="1600200"/>
            <a:ext cx="3228975" cy="4572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7222013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r>
              <a:rPr lang="en-US" altLang="en-US"/>
              <a:t>Understanding variants</a:t>
            </a:r>
          </a:p>
        </p:txBody>
      </p:sp>
      <p:sp>
        <p:nvSpPr>
          <p:cNvPr id="47107" name="Rectangle 3"/>
          <p:cNvSpPr>
            <a:spLocks noGrp="1" noChangeArrowheads="1"/>
          </p:cNvSpPr>
          <p:nvPr>
            <p:ph type="body" idx="1"/>
          </p:nvPr>
        </p:nvSpPr>
        <p:spPr/>
        <p:txBody>
          <a:bodyPr>
            <a:noAutofit/>
          </a:bodyPr>
          <a:lstStyle/>
          <a:p>
            <a:pPr>
              <a:buFontTx/>
              <a:buNone/>
            </a:pPr>
            <a:r>
              <a:rPr lang="en-US" altLang="en-US" dirty="0"/>
              <a:t>What would happen if:</a:t>
            </a:r>
          </a:p>
          <a:p>
            <a:r>
              <a:rPr lang="en-US" altLang="en-US" dirty="0"/>
              <a:t>There were no test tubes?</a:t>
            </a:r>
          </a:p>
          <a:p>
            <a:r>
              <a:rPr lang="en-US" altLang="en-US" dirty="0"/>
              <a:t>The test tubes were right side up?</a:t>
            </a:r>
          </a:p>
          <a:p>
            <a:r>
              <a:rPr lang="en-US" altLang="en-US" dirty="0"/>
              <a:t>The test tubes were slanted?</a:t>
            </a:r>
          </a:p>
          <a:p>
            <a:r>
              <a:rPr lang="en-US" altLang="en-US" dirty="0"/>
              <a:t>The test tubes were initially full of air?</a:t>
            </a:r>
          </a:p>
          <a:p>
            <a:r>
              <a:rPr lang="en-US" altLang="en-US" dirty="0"/>
              <a:t>One of the electrodes was outside the tube?</a:t>
            </a:r>
          </a:p>
          <a:p>
            <a:r>
              <a:rPr lang="en-US" altLang="en-US" dirty="0"/>
              <a:t>Both electrodes were in the same tube?</a:t>
            </a:r>
          </a:p>
          <a:p>
            <a:pPr>
              <a:buFontTx/>
              <a:buNone/>
            </a:pPr>
            <a:r>
              <a:rPr lang="en-US" altLang="en-US" dirty="0"/>
              <a:t> </a:t>
            </a:r>
          </a:p>
        </p:txBody>
      </p:sp>
    </p:spTree>
    <p:extLst>
      <p:ext uri="{BB962C8B-B14F-4D97-AF65-F5344CB8AC3E}">
        <p14:creationId xmlns:p14="http://schemas.microsoft.com/office/powerpoint/2010/main" val="120938975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Containers in Biology</a:t>
            </a:r>
          </a:p>
        </p:txBody>
      </p:sp>
      <p:sp>
        <p:nvSpPr>
          <p:cNvPr id="3" name="Content Placeholder 2"/>
          <p:cNvSpPr>
            <a:spLocks noGrp="1"/>
          </p:cNvSpPr>
          <p:nvPr>
            <p:ph idx="1"/>
          </p:nvPr>
        </p:nvSpPr>
        <p:spPr>
          <a:xfrm>
            <a:off x="457198" y="1295400"/>
            <a:ext cx="8229601" cy="4876800"/>
          </a:xfrm>
        </p:spPr>
        <p:txBody>
          <a:bodyPr/>
          <a:lstStyle/>
          <a:p>
            <a:r>
              <a:rPr lang="en-US" dirty="0"/>
              <a:t>Biological containers: Cell membrane, skin, lungs …</a:t>
            </a:r>
          </a:p>
          <a:p>
            <a:r>
              <a:rPr lang="en-US" dirty="0"/>
              <a:t>A lake dries up, isolating subpopulations of a species, causing speciation. The lake-bed is initially one container, then two containers.</a:t>
            </a:r>
          </a:p>
          <a:p>
            <a:endParaRPr lang="en-US" dirty="0"/>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76763" y="4648200"/>
            <a:ext cx="5990473" cy="1379427"/>
          </a:xfrm>
          <a:prstGeom prst="rect">
            <a:avLst/>
          </a:prstGeom>
        </p:spPr>
      </p:pic>
    </p:spTree>
    <p:extLst>
      <p:ext uri="{BB962C8B-B14F-4D97-AF65-F5344CB8AC3E}">
        <p14:creationId xmlns:p14="http://schemas.microsoft.com/office/powerpoint/2010/main" val="406743738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Outline: Knowledge-based theory</a:t>
            </a:r>
          </a:p>
        </p:txBody>
      </p:sp>
      <p:sp>
        <p:nvSpPr>
          <p:cNvPr id="3" name="Content Placeholder 2"/>
          <p:cNvSpPr>
            <a:spLocks noGrp="1"/>
          </p:cNvSpPr>
          <p:nvPr>
            <p:ph idx="1"/>
          </p:nvPr>
        </p:nvSpPr>
        <p:spPr/>
        <p:txBody>
          <a:bodyPr>
            <a:normAutofit lnSpcReduction="10000"/>
          </a:bodyPr>
          <a:lstStyle/>
          <a:p>
            <a:r>
              <a:rPr lang="en-US"/>
              <a:t>Related Work</a:t>
            </a:r>
          </a:p>
          <a:p>
            <a:r>
              <a:rPr lang="en-US"/>
              <a:t>Methodology</a:t>
            </a:r>
            <a:endParaRPr lang="en-US" dirty="0"/>
          </a:p>
          <a:p>
            <a:r>
              <a:rPr lang="en-US" dirty="0"/>
              <a:t>Three related studies and sample inferences</a:t>
            </a:r>
          </a:p>
          <a:p>
            <a:r>
              <a:rPr lang="en-US" dirty="0" err="1"/>
              <a:t>Microworld</a:t>
            </a:r>
            <a:endParaRPr lang="en-US" dirty="0"/>
          </a:p>
          <a:p>
            <a:r>
              <a:rPr lang="en-US" dirty="0"/>
              <a:t>Theory features</a:t>
            </a:r>
          </a:p>
          <a:p>
            <a:r>
              <a:rPr lang="en-US" dirty="0"/>
              <a:t>Ontology</a:t>
            </a:r>
          </a:p>
          <a:p>
            <a:r>
              <a:rPr lang="en-US" dirty="0"/>
              <a:t>Examples of axioms and problem statements</a:t>
            </a:r>
          </a:p>
          <a:p>
            <a:r>
              <a:rPr lang="en-US" dirty="0"/>
              <a:t>Proofs and automated verification</a:t>
            </a:r>
          </a:p>
          <a:p>
            <a:pPr marL="0" indent="0">
              <a:buNone/>
            </a:pPr>
            <a:endParaRPr lang="en-US" dirty="0"/>
          </a:p>
        </p:txBody>
      </p:sp>
    </p:spTree>
    <p:extLst>
      <p:ext uri="{BB962C8B-B14F-4D97-AF65-F5344CB8AC3E}">
        <p14:creationId xmlns:p14="http://schemas.microsoft.com/office/powerpoint/2010/main" val="62746920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650</TotalTime>
  <Words>1326</Words>
  <Application>Microsoft Office PowerPoint</Application>
  <PresentationFormat>On-screen Show (4:3)</PresentationFormat>
  <Paragraphs>206</Paragraphs>
  <Slides>32</Slides>
  <Notes>31</Notes>
  <HiddenSlides>0</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Office Theme</vt:lpstr>
      <vt:lpstr>Reasoning about Containers</vt:lpstr>
      <vt:lpstr>Radically Incomplete Information</vt:lpstr>
      <vt:lpstr>Containers</vt:lpstr>
      <vt:lpstr>Infant learning about containers</vt:lpstr>
      <vt:lpstr>Part of Common Sense Reasoning Enterprise</vt:lpstr>
      <vt:lpstr>Commonsense and Science</vt:lpstr>
      <vt:lpstr>Understanding variants</vt:lpstr>
      <vt:lpstr>Containers in Biology</vt:lpstr>
      <vt:lpstr>Outline: Knowledge-based theory</vt:lpstr>
      <vt:lpstr>Related Work</vt:lpstr>
      <vt:lpstr>Methodology</vt:lpstr>
      <vt:lpstr>Not everyone is a fan</vt:lpstr>
      <vt:lpstr>3  Studies How does a box work?</vt:lpstr>
      <vt:lpstr>Liquids</vt:lpstr>
      <vt:lpstr>Radically incomplete knowledge</vt:lpstr>
      <vt:lpstr>Microworld </vt:lpstr>
      <vt:lpstr>Physics</vt:lpstr>
      <vt:lpstr>Dynamics</vt:lpstr>
      <vt:lpstr>Action</vt:lpstr>
      <vt:lpstr>Closed Container</vt:lpstr>
      <vt:lpstr>Closed container</vt:lpstr>
      <vt:lpstr>Box/Cup</vt:lpstr>
      <vt:lpstr>Boxed regions</vt:lpstr>
      <vt:lpstr>Theory features</vt:lpstr>
      <vt:lpstr>Ontology</vt:lpstr>
      <vt:lpstr>Examples of axioms</vt:lpstr>
      <vt:lpstr>Another axiom</vt:lpstr>
      <vt:lpstr>One more axiom</vt:lpstr>
      <vt:lpstr>Problem statement</vt:lpstr>
      <vt:lpstr>Toward automated reasoning</vt:lpstr>
      <vt:lpstr>Summary: What have we accomplished?</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Reasoning from Radically Incomplete Information: The Case of Containers</dc:title>
  <dc:creator>davise</dc:creator>
  <cp:lastModifiedBy>cimsuer</cp:lastModifiedBy>
  <cp:revision>59</cp:revision>
  <dcterms:created xsi:type="dcterms:W3CDTF">2013-11-23T01:13:20Z</dcterms:created>
  <dcterms:modified xsi:type="dcterms:W3CDTF">2017-01-09T19:29:34Z</dcterms:modified>
</cp:coreProperties>
</file>