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9" r:id="rId4"/>
    <p:sldId id="267" r:id="rId5"/>
    <p:sldId id="260" r:id="rId6"/>
    <p:sldId id="262" r:id="rId7"/>
    <p:sldId id="261" r:id="rId8"/>
    <p:sldId id="263" r:id="rId9"/>
    <p:sldId id="264" r:id="rId10"/>
    <p:sldId id="265" r:id="rId11"/>
    <p:sldId id="26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8" autoAdjust="0"/>
    <p:restoredTop sz="94660"/>
  </p:normalViewPr>
  <p:slideViewPr>
    <p:cSldViewPr snapToGrid="0">
      <p:cViewPr varScale="1">
        <p:scale>
          <a:sx n="57" d="100"/>
          <a:sy n="57" d="100"/>
        </p:scale>
        <p:origin x="4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95ACEB-7BD8-AF03-C35F-5EBC72D83C9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80D8906-805C-7A67-DA3E-1775B10052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6F0F07C-7CC1-976D-E87D-D577907EBB2C}"/>
              </a:ext>
            </a:extLst>
          </p:cNvPr>
          <p:cNvSpPr>
            <a:spLocks noGrp="1"/>
          </p:cNvSpPr>
          <p:nvPr>
            <p:ph type="dt" sz="half" idx="10"/>
          </p:nvPr>
        </p:nvSpPr>
        <p:spPr/>
        <p:txBody>
          <a:bodyPr/>
          <a:lstStyle/>
          <a:p>
            <a:fld id="{ADEBCBBD-DBDA-465A-BDB8-2A0ACB447F10}" type="datetimeFigureOut">
              <a:rPr lang="en-US" smtClean="0"/>
              <a:t>9/4/2023</a:t>
            </a:fld>
            <a:endParaRPr lang="en-US"/>
          </a:p>
        </p:txBody>
      </p:sp>
      <p:sp>
        <p:nvSpPr>
          <p:cNvPr id="5" name="Footer Placeholder 4">
            <a:extLst>
              <a:ext uri="{FF2B5EF4-FFF2-40B4-BE49-F238E27FC236}">
                <a16:creationId xmlns:a16="http://schemas.microsoft.com/office/drawing/2014/main" id="{F8379B74-7C11-C9F6-1274-E8660A4D288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163C50-B4FA-9A10-1236-9B186EBD50A2}"/>
              </a:ext>
            </a:extLst>
          </p:cNvPr>
          <p:cNvSpPr>
            <a:spLocks noGrp="1"/>
          </p:cNvSpPr>
          <p:nvPr>
            <p:ph type="sldNum" sz="quarter" idx="12"/>
          </p:nvPr>
        </p:nvSpPr>
        <p:spPr/>
        <p:txBody>
          <a:bodyPr/>
          <a:lstStyle/>
          <a:p>
            <a:fld id="{675E2A65-5BD4-41C7-99F5-B5C44285A09C}" type="slidenum">
              <a:rPr lang="en-US" smtClean="0"/>
              <a:t>‹#›</a:t>
            </a:fld>
            <a:endParaRPr lang="en-US"/>
          </a:p>
        </p:txBody>
      </p:sp>
    </p:spTree>
    <p:extLst>
      <p:ext uri="{BB962C8B-B14F-4D97-AF65-F5344CB8AC3E}">
        <p14:creationId xmlns:p14="http://schemas.microsoft.com/office/powerpoint/2010/main" val="2965932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98A1D-7682-1DFB-4767-1911C3150D9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C184BAF-65EE-D22B-31FA-F925403E1BC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4F49AE-D9C8-1704-37D0-FB8D9D3D0105}"/>
              </a:ext>
            </a:extLst>
          </p:cNvPr>
          <p:cNvSpPr>
            <a:spLocks noGrp="1"/>
          </p:cNvSpPr>
          <p:nvPr>
            <p:ph type="dt" sz="half" idx="10"/>
          </p:nvPr>
        </p:nvSpPr>
        <p:spPr/>
        <p:txBody>
          <a:bodyPr/>
          <a:lstStyle/>
          <a:p>
            <a:fld id="{ADEBCBBD-DBDA-465A-BDB8-2A0ACB447F10}" type="datetimeFigureOut">
              <a:rPr lang="en-US" smtClean="0"/>
              <a:t>9/4/2023</a:t>
            </a:fld>
            <a:endParaRPr lang="en-US"/>
          </a:p>
        </p:txBody>
      </p:sp>
      <p:sp>
        <p:nvSpPr>
          <p:cNvPr id="5" name="Footer Placeholder 4">
            <a:extLst>
              <a:ext uri="{FF2B5EF4-FFF2-40B4-BE49-F238E27FC236}">
                <a16:creationId xmlns:a16="http://schemas.microsoft.com/office/drawing/2014/main" id="{9055AA41-DE06-59BB-9E3E-EE3556F436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3B8252-3AF9-9FDF-6D5C-9E25A653510F}"/>
              </a:ext>
            </a:extLst>
          </p:cNvPr>
          <p:cNvSpPr>
            <a:spLocks noGrp="1"/>
          </p:cNvSpPr>
          <p:nvPr>
            <p:ph type="sldNum" sz="quarter" idx="12"/>
          </p:nvPr>
        </p:nvSpPr>
        <p:spPr/>
        <p:txBody>
          <a:bodyPr/>
          <a:lstStyle/>
          <a:p>
            <a:fld id="{675E2A65-5BD4-41C7-99F5-B5C44285A09C}" type="slidenum">
              <a:rPr lang="en-US" smtClean="0"/>
              <a:t>‹#›</a:t>
            </a:fld>
            <a:endParaRPr lang="en-US"/>
          </a:p>
        </p:txBody>
      </p:sp>
    </p:spTree>
    <p:extLst>
      <p:ext uri="{BB962C8B-B14F-4D97-AF65-F5344CB8AC3E}">
        <p14:creationId xmlns:p14="http://schemas.microsoft.com/office/powerpoint/2010/main" val="40506229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9D2357A-B9F1-69B1-DA12-3FED1EFF813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9017B26-8385-CD14-6E3C-B1AB78B7F81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7BBCAA-F7D6-3033-6F01-BE58D557AD0C}"/>
              </a:ext>
            </a:extLst>
          </p:cNvPr>
          <p:cNvSpPr>
            <a:spLocks noGrp="1"/>
          </p:cNvSpPr>
          <p:nvPr>
            <p:ph type="dt" sz="half" idx="10"/>
          </p:nvPr>
        </p:nvSpPr>
        <p:spPr/>
        <p:txBody>
          <a:bodyPr/>
          <a:lstStyle/>
          <a:p>
            <a:fld id="{ADEBCBBD-DBDA-465A-BDB8-2A0ACB447F10}" type="datetimeFigureOut">
              <a:rPr lang="en-US" smtClean="0"/>
              <a:t>9/4/2023</a:t>
            </a:fld>
            <a:endParaRPr lang="en-US"/>
          </a:p>
        </p:txBody>
      </p:sp>
      <p:sp>
        <p:nvSpPr>
          <p:cNvPr id="5" name="Footer Placeholder 4">
            <a:extLst>
              <a:ext uri="{FF2B5EF4-FFF2-40B4-BE49-F238E27FC236}">
                <a16:creationId xmlns:a16="http://schemas.microsoft.com/office/drawing/2014/main" id="{7619C83F-312B-0F6F-6790-7C4CE50AF4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3A4DB2-5F88-5A99-309D-41214622D035}"/>
              </a:ext>
            </a:extLst>
          </p:cNvPr>
          <p:cNvSpPr>
            <a:spLocks noGrp="1"/>
          </p:cNvSpPr>
          <p:nvPr>
            <p:ph type="sldNum" sz="quarter" idx="12"/>
          </p:nvPr>
        </p:nvSpPr>
        <p:spPr/>
        <p:txBody>
          <a:bodyPr/>
          <a:lstStyle/>
          <a:p>
            <a:fld id="{675E2A65-5BD4-41C7-99F5-B5C44285A09C}" type="slidenum">
              <a:rPr lang="en-US" smtClean="0"/>
              <a:t>‹#›</a:t>
            </a:fld>
            <a:endParaRPr lang="en-US"/>
          </a:p>
        </p:txBody>
      </p:sp>
    </p:spTree>
    <p:extLst>
      <p:ext uri="{BB962C8B-B14F-4D97-AF65-F5344CB8AC3E}">
        <p14:creationId xmlns:p14="http://schemas.microsoft.com/office/powerpoint/2010/main" val="2482526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959911-5F9B-079D-BE27-E2A9B47EDB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124AD52-45B0-00FE-54EE-1577443C7BD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C84584-5D00-B7DE-6D79-D9A2929B803D}"/>
              </a:ext>
            </a:extLst>
          </p:cNvPr>
          <p:cNvSpPr>
            <a:spLocks noGrp="1"/>
          </p:cNvSpPr>
          <p:nvPr>
            <p:ph type="dt" sz="half" idx="10"/>
          </p:nvPr>
        </p:nvSpPr>
        <p:spPr/>
        <p:txBody>
          <a:bodyPr/>
          <a:lstStyle/>
          <a:p>
            <a:fld id="{ADEBCBBD-DBDA-465A-BDB8-2A0ACB447F10}" type="datetimeFigureOut">
              <a:rPr lang="en-US" smtClean="0"/>
              <a:t>9/4/2023</a:t>
            </a:fld>
            <a:endParaRPr lang="en-US"/>
          </a:p>
        </p:txBody>
      </p:sp>
      <p:sp>
        <p:nvSpPr>
          <p:cNvPr id="5" name="Footer Placeholder 4">
            <a:extLst>
              <a:ext uri="{FF2B5EF4-FFF2-40B4-BE49-F238E27FC236}">
                <a16:creationId xmlns:a16="http://schemas.microsoft.com/office/drawing/2014/main" id="{8A49D01D-E37F-BFF9-4EC9-ECC7DEC14B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4F3FFD-D2C0-8D69-81D1-A2EF5C049B70}"/>
              </a:ext>
            </a:extLst>
          </p:cNvPr>
          <p:cNvSpPr>
            <a:spLocks noGrp="1"/>
          </p:cNvSpPr>
          <p:nvPr>
            <p:ph type="sldNum" sz="quarter" idx="12"/>
          </p:nvPr>
        </p:nvSpPr>
        <p:spPr/>
        <p:txBody>
          <a:bodyPr/>
          <a:lstStyle/>
          <a:p>
            <a:fld id="{675E2A65-5BD4-41C7-99F5-B5C44285A09C}" type="slidenum">
              <a:rPr lang="en-US" smtClean="0"/>
              <a:t>‹#›</a:t>
            </a:fld>
            <a:endParaRPr lang="en-US"/>
          </a:p>
        </p:txBody>
      </p:sp>
    </p:spTree>
    <p:extLst>
      <p:ext uri="{BB962C8B-B14F-4D97-AF65-F5344CB8AC3E}">
        <p14:creationId xmlns:p14="http://schemas.microsoft.com/office/powerpoint/2010/main" val="82509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DFA2E-9575-CFAA-2C16-648EF77F5A3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F69D23C-A41E-07DE-0EB1-96E34BE5A32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E986B63-623F-4E0B-58D3-B9B6C58DA2FE}"/>
              </a:ext>
            </a:extLst>
          </p:cNvPr>
          <p:cNvSpPr>
            <a:spLocks noGrp="1"/>
          </p:cNvSpPr>
          <p:nvPr>
            <p:ph type="dt" sz="half" idx="10"/>
          </p:nvPr>
        </p:nvSpPr>
        <p:spPr/>
        <p:txBody>
          <a:bodyPr/>
          <a:lstStyle/>
          <a:p>
            <a:fld id="{ADEBCBBD-DBDA-465A-BDB8-2A0ACB447F10}" type="datetimeFigureOut">
              <a:rPr lang="en-US" smtClean="0"/>
              <a:t>9/4/2023</a:t>
            </a:fld>
            <a:endParaRPr lang="en-US"/>
          </a:p>
        </p:txBody>
      </p:sp>
      <p:sp>
        <p:nvSpPr>
          <p:cNvPr id="5" name="Footer Placeholder 4">
            <a:extLst>
              <a:ext uri="{FF2B5EF4-FFF2-40B4-BE49-F238E27FC236}">
                <a16:creationId xmlns:a16="http://schemas.microsoft.com/office/drawing/2014/main" id="{E5C74411-A8A3-24C5-393B-47C5AFEF82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54FEBE-6FFC-F983-B761-93BA901EBBE3}"/>
              </a:ext>
            </a:extLst>
          </p:cNvPr>
          <p:cNvSpPr>
            <a:spLocks noGrp="1"/>
          </p:cNvSpPr>
          <p:nvPr>
            <p:ph type="sldNum" sz="quarter" idx="12"/>
          </p:nvPr>
        </p:nvSpPr>
        <p:spPr/>
        <p:txBody>
          <a:bodyPr/>
          <a:lstStyle/>
          <a:p>
            <a:fld id="{675E2A65-5BD4-41C7-99F5-B5C44285A09C}" type="slidenum">
              <a:rPr lang="en-US" smtClean="0"/>
              <a:t>‹#›</a:t>
            </a:fld>
            <a:endParaRPr lang="en-US"/>
          </a:p>
        </p:txBody>
      </p:sp>
    </p:spTree>
    <p:extLst>
      <p:ext uri="{BB962C8B-B14F-4D97-AF65-F5344CB8AC3E}">
        <p14:creationId xmlns:p14="http://schemas.microsoft.com/office/powerpoint/2010/main" val="12271885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CC24B-6ECE-7BD9-C802-585B3E9BE0F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0E2B8F9-9621-DCEA-00B1-FB9AC3D62F2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3F9B8E1-1B61-E3B5-7857-C94CB01A6EB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9439B50-4FC5-A130-CC03-90DF4BB80FBB}"/>
              </a:ext>
            </a:extLst>
          </p:cNvPr>
          <p:cNvSpPr>
            <a:spLocks noGrp="1"/>
          </p:cNvSpPr>
          <p:nvPr>
            <p:ph type="dt" sz="half" idx="10"/>
          </p:nvPr>
        </p:nvSpPr>
        <p:spPr/>
        <p:txBody>
          <a:bodyPr/>
          <a:lstStyle/>
          <a:p>
            <a:fld id="{ADEBCBBD-DBDA-465A-BDB8-2A0ACB447F10}" type="datetimeFigureOut">
              <a:rPr lang="en-US" smtClean="0"/>
              <a:t>9/4/2023</a:t>
            </a:fld>
            <a:endParaRPr lang="en-US"/>
          </a:p>
        </p:txBody>
      </p:sp>
      <p:sp>
        <p:nvSpPr>
          <p:cNvPr id="6" name="Footer Placeholder 5">
            <a:extLst>
              <a:ext uri="{FF2B5EF4-FFF2-40B4-BE49-F238E27FC236}">
                <a16:creationId xmlns:a16="http://schemas.microsoft.com/office/drawing/2014/main" id="{36AD7DC2-A9C4-98F0-1A14-A1A0E0CAF66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3291F21-E7D5-F4E9-8873-F48EEB8F33EB}"/>
              </a:ext>
            </a:extLst>
          </p:cNvPr>
          <p:cNvSpPr>
            <a:spLocks noGrp="1"/>
          </p:cNvSpPr>
          <p:nvPr>
            <p:ph type="sldNum" sz="quarter" idx="12"/>
          </p:nvPr>
        </p:nvSpPr>
        <p:spPr/>
        <p:txBody>
          <a:bodyPr/>
          <a:lstStyle/>
          <a:p>
            <a:fld id="{675E2A65-5BD4-41C7-99F5-B5C44285A09C}" type="slidenum">
              <a:rPr lang="en-US" smtClean="0"/>
              <a:t>‹#›</a:t>
            </a:fld>
            <a:endParaRPr lang="en-US"/>
          </a:p>
        </p:txBody>
      </p:sp>
    </p:spTree>
    <p:extLst>
      <p:ext uri="{BB962C8B-B14F-4D97-AF65-F5344CB8AC3E}">
        <p14:creationId xmlns:p14="http://schemas.microsoft.com/office/powerpoint/2010/main" val="15836372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C1FDB8-3D7E-85D5-FB4E-E9F1ECD3066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E381A38-517B-5E6C-E99B-12FF73DE6A0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21FE744-1301-D77D-4B67-4BDD33D8321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D8A0ED6-C498-1032-4A63-43BAFFF8D18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25CAD4E-0FFA-D573-95CD-83D0EB94978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CD72EF5-71DE-50CA-C521-316E4CC8E8F4}"/>
              </a:ext>
            </a:extLst>
          </p:cNvPr>
          <p:cNvSpPr>
            <a:spLocks noGrp="1"/>
          </p:cNvSpPr>
          <p:nvPr>
            <p:ph type="dt" sz="half" idx="10"/>
          </p:nvPr>
        </p:nvSpPr>
        <p:spPr/>
        <p:txBody>
          <a:bodyPr/>
          <a:lstStyle/>
          <a:p>
            <a:fld id="{ADEBCBBD-DBDA-465A-BDB8-2A0ACB447F10}" type="datetimeFigureOut">
              <a:rPr lang="en-US" smtClean="0"/>
              <a:t>9/4/2023</a:t>
            </a:fld>
            <a:endParaRPr lang="en-US"/>
          </a:p>
        </p:txBody>
      </p:sp>
      <p:sp>
        <p:nvSpPr>
          <p:cNvPr id="8" name="Footer Placeholder 7">
            <a:extLst>
              <a:ext uri="{FF2B5EF4-FFF2-40B4-BE49-F238E27FC236}">
                <a16:creationId xmlns:a16="http://schemas.microsoft.com/office/drawing/2014/main" id="{FC7E7060-FE31-DEEA-4B6F-539911463AD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C97A0FE-86BD-1A76-27F5-EB12AD2F2E4B}"/>
              </a:ext>
            </a:extLst>
          </p:cNvPr>
          <p:cNvSpPr>
            <a:spLocks noGrp="1"/>
          </p:cNvSpPr>
          <p:nvPr>
            <p:ph type="sldNum" sz="quarter" idx="12"/>
          </p:nvPr>
        </p:nvSpPr>
        <p:spPr/>
        <p:txBody>
          <a:bodyPr/>
          <a:lstStyle/>
          <a:p>
            <a:fld id="{675E2A65-5BD4-41C7-99F5-B5C44285A09C}" type="slidenum">
              <a:rPr lang="en-US" smtClean="0"/>
              <a:t>‹#›</a:t>
            </a:fld>
            <a:endParaRPr lang="en-US"/>
          </a:p>
        </p:txBody>
      </p:sp>
    </p:spTree>
    <p:extLst>
      <p:ext uri="{BB962C8B-B14F-4D97-AF65-F5344CB8AC3E}">
        <p14:creationId xmlns:p14="http://schemas.microsoft.com/office/powerpoint/2010/main" val="2927445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8BC74-FD36-5D03-5A58-FF10794E49E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17B17DD-51EC-3C40-437F-923EF72819E7}"/>
              </a:ext>
            </a:extLst>
          </p:cNvPr>
          <p:cNvSpPr>
            <a:spLocks noGrp="1"/>
          </p:cNvSpPr>
          <p:nvPr>
            <p:ph type="dt" sz="half" idx="10"/>
          </p:nvPr>
        </p:nvSpPr>
        <p:spPr/>
        <p:txBody>
          <a:bodyPr/>
          <a:lstStyle/>
          <a:p>
            <a:fld id="{ADEBCBBD-DBDA-465A-BDB8-2A0ACB447F10}" type="datetimeFigureOut">
              <a:rPr lang="en-US" smtClean="0"/>
              <a:t>9/4/2023</a:t>
            </a:fld>
            <a:endParaRPr lang="en-US"/>
          </a:p>
        </p:txBody>
      </p:sp>
      <p:sp>
        <p:nvSpPr>
          <p:cNvPr id="4" name="Footer Placeholder 3">
            <a:extLst>
              <a:ext uri="{FF2B5EF4-FFF2-40B4-BE49-F238E27FC236}">
                <a16:creationId xmlns:a16="http://schemas.microsoft.com/office/drawing/2014/main" id="{E2C5C0BC-323D-3F00-8FB9-95A8EAE80BF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19FC6E7-64DE-E6C2-EE3D-E7360C653944}"/>
              </a:ext>
            </a:extLst>
          </p:cNvPr>
          <p:cNvSpPr>
            <a:spLocks noGrp="1"/>
          </p:cNvSpPr>
          <p:nvPr>
            <p:ph type="sldNum" sz="quarter" idx="12"/>
          </p:nvPr>
        </p:nvSpPr>
        <p:spPr/>
        <p:txBody>
          <a:bodyPr/>
          <a:lstStyle/>
          <a:p>
            <a:fld id="{675E2A65-5BD4-41C7-99F5-B5C44285A09C}" type="slidenum">
              <a:rPr lang="en-US" smtClean="0"/>
              <a:t>‹#›</a:t>
            </a:fld>
            <a:endParaRPr lang="en-US"/>
          </a:p>
        </p:txBody>
      </p:sp>
    </p:spTree>
    <p:extLst>
      <p:ext uri="{BB962C8B-B14F-4D97-AF65-F5344CB8AC3E}">
        <p14:creationId xmlns:p14="http://schemas.microsoft.com/office/powerpoint/2010/main" val="32947821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120F253-D59F-11CC-119D-B9B3C80F1364}"/>
              </a:ext>
            </a:extLst>
          </p:cNvPr>
          <p:cNvSpPr>
            <a:spLocks noGrp="1"/>
          </p:cNvSpPr>
          <p:nvPr>
            <p:ph type="dt" sz="half" idx="10"/>
          </p:nvPr>
        </p:nvSpPr>
        <p:spPr/>
        <p:txBody>
          <a:bodyPr/>
          <a:lstStyle/>
          <a:p>
            <a:fld id="{ADEBCBBD-DBDA-465A-BDB8-2A0ACB447F10}" type="datetimeFigureOut">
              <a:rPr lang="en-US" smtClean="0"/>
              <a:t>9/4/2023</a:t>
            </a:fld>
            <a:endParaRPr lang="en-US"/>
          </a:p>
        </p:txBody>
      </p:sp>
      <p:sp>
        <p:nvSpPr>
          <p:cNvPr id="3" name="Footer Placeholder 2">
            <a:extLst>
              <a:ext uri="{FF2B5EF4-FFF2-40B4-BE49-F238E27FC236}">
                <a16:creationId xmlns:a16="http://schemas.microsoft.com/office/drawing/2014/main" id="{52E41033-8F67-D01D-EAB9-878F3EFE11F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DB19804-4604-C1DF-9DBA-7A1BC0BF4EC4}"/>
              </a:ext>
            </a:extLst>
          </p:cNvPr>
          <p:cNvSpPr>
            <a:spLocks noGrp="1"/>
          </p:cNvSpPr>
          <p:nvPr>
            <p:ph type="sldNum" sz="quarter" idx="12"/>
          </p:nvPr>
        </p:nvSpPr>
        <p:spPr/>
        <p:txBody>
          <a:bodyPr/>
          <a:lstStyle/>
          <a:p>
            <a:fld id="{675E2A65-5BD4-41C7-99F5-B5C44285A09C}" type="slidenum">
              <a:rPr lang="en-US" smtClean="0"/>
              <a:t>‹#›</a:t>
            </a:fld>
            <a:endParaRPr lang="en-US"/>
          </a:p>
        </p:txBody>
      </p:sp>
    </p:spTree>
    <p:extLst>
      <p:ext uri="{BB962C8B-B14F-4D97-AF65-F5344CB8AC3E}">
        <p14:creationId xmlns:p14="http://schemas.microsoft.com/office/powerpoint/2010/main" val="2055714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F04758-6245-9A05-F76D-4062A4741B9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3CEF4C9-33C5-7B99-5A37-19514C2A2B3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CD3AAE-BBEB-9DEE-2560-99F7EC7DC7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8209745-A863-B31C-DCAC-C5D6C316BFD2}"/>
              </a:ext>
            </a:extLst>
          </p:cNvPr>
          <p:cNvSpPr>
            <a:spLocks noGrp="1"/>
          </p:cNvSpPr>
          <p:nvPr>
            <p:ph type="dt" sz="half" idx="10"/>
          </p:nvPr>
        </p:nvSpPr>
        <p:spPr/>
        <p:txBody>
          <a:bodyPr/>
          <a:lstStyle/>
          <a:p>
            <a:fld id="{ADEBCBBD-DBDA-465A-BDB8-2A0ACB447F10}" type="datetimeFigureOut">
              <a:rPr lang="en-US" smtClean="0"/>
              <a:t>9/4/2023</a:t>
            </a:fld>
            <a:endParaRPr lang="en-US"/>
          </a:p>
        </p:txBody>
      </p:sp>
      <p:sp>
        <p:nvSpPr>
          <p:cNvPr id="6" name="Footer Placeholder 5">
            <a:extLst>
              <a:ext uri="{FF2B5EF4-FFF2-40B4-BE49-F238E27FC236}">
                <a16:creationId xmlns:a16="http://schemas.microsoft.com/office/drawing/2014/main" id="{BDBED514-1CC1-4EC1-327F-6E0D17522A4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D33D27D-9B99-59CC-A024-818DEB61055B}"/>
              </a:ext>
            </a:extLst>
          </p:cNvPr>
          <p:cNvSpPr>
            <a:spLocks noGrp="1"/>
          </p:cNvSpPr>
          <p:nvPr>
            <p:ph type="sldNum" sz="quarter" idx="12"/>
          </p:nvPr>
        </p:nvSpPr>
        <p:spPr/>
        <p:txBody>
          <a:bodyPr/>
          <a:lstStyle/>
          <a:p>
            <a:fld id="{675E2A65-5BD4-41C7-99F5-B5C44285A09C}" type="slidenum">
              <a:rPr lang="en-US" smtClean="0"/>
              <a:t>‹#›</a:t>
            </a:fld>
            <a:endParaRPr lang="en-US"/>
          </a:p>
        </p:txBody>
      </p:sp>
    </p:spTree>
    <p:extLst>
      <p:ext uri="{BB962C8B-B14F-4D97-AF65-F5344CB8AC3E}">
        <p14:creationId xmlns:p14="http://schemas.microsoft.com/office/powerpoint/2010/main" val="2578045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CA050-AF32-2564-22FD-B78B252B9A3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E27B05B-68EB-50AD-011A-F3820510932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C340AA1-1783-A532-DD04-DDF83B6F24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D623F7D-F7C2-0BA8-4898-8AEBBEC41AA7}"/>
              </a:ext>
            </a:extLst>
          </p:cNvPr>
          <p:cNvSpPr>
            <a:spLocks noGrp="1"/>
          </p:cNvSpPr>
          <p:nvPr>
            <p:ph type="dt" sz="half" idx="10"/>
          </p:nvPr>
        </p:nvSpPr>
        <p:spPr/>
        <p:txBody>
          <a:bodyPr/>
          <a:lstStyle/>
          <a:p>
            <a:fld id="{ADEBCBBD-DBDA-465A-BDB8-2A0ACB447F10}" type="datetimeFigureOut">
              <a:rPr lang="en-US" smtClean="0"/>
              <a:t>9/4/2023</a:t>
            </a:fld>
            <a:endParaRPr lang="en-US"/>
          </a:p>
        </p:txBody>
      </p:sp>
      <p:sp>
        <p:nvSpPr>
          <p:cNvPr id="6" name="Footer Placeholder 5">
            <a:extLst>
              <a:ext uri="{FF2B5EF4-FFF2-40B4-BE49-F238E27FC236}">
                <a16:creationId xmlns:a16="http://schemas.microsoft.com/office/drawing/2014/main" id="{5B01014E-7190-6ACB-D1BD-CC07EB36236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81177F-DF7D-62DD-2507-A4A5E9A038F1}"/>
              </a:ext>
            </a:extLst>
          </p:cNvPr>
          <p:cNvSpPr>
            <a:spLocks noGrp="1"/>
          </p:cNvSpPr>
          <p:nvPr>
            <p:ph type="sldNum" sz="quarter" idx="12"/>
          </p:nvPr>
        </p:nvSpPr>
        <p:spPr/>
        <p:txBody>
          <a:bodyPr/>
          <a:lstStyle/>
          <a:p>
            <a:fld id="{675E2A65-5BD4-41C7-99F5-B5C44285A09C}" type="slidenum">
              <a:rPr lang="en-US" smtClean="0"/>
              <a:t>‹#›</a:t>
            </a:fld>
            <a:endParaRPr lang="en-US"/>
          </a:p>
        </p:txBody>
      </p:sp>
    </p:spTree>
    <p:extLst>
      <p:ext uri="{BB962C8B-B14F-4D97-AF65-F5344CB8AC3E}">
        <p14:creationId xmlns:p14="http://schemas.microsoft.com/office/powerpoint/2010/main" val="2927798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5A09913-3B9A-9428-72A0-605320ACCD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8821263-AA58-80FB-9766-21D7D326236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F8A65F-756E-1005-1A4F-492A0DAD0BB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EBCBBD-DBDA-465A-BDB8-2A0ACB447F10}" type="datetimeFigureOut">
              <a:rPr lang="en-US" smtClean="0"/>
              <a:t>9/4/2023</a:t>
            </a:fld>
            <a:endParaRPr lang="en-US"/>
          </a:p>
        </p:txBody>
      </p:sp>
      <p:sp>
        <p:nvSpPr>
          <p:cNvPr id="5" name="Footer Placeholder 4">
            <a:extLst>
              <a:ext uri="{FF2B5EF4-FFF2-40B4-BE49-F238E27FC236}">
                <a16:creationId xmlns:a16="http://schemas.microsoft.com/office/drawing/2014/main" id="{5FD96C49-5999-1A4E-ACB2-ECE12B2C7EF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B31E0C6-30C1-D524-1F39-9D112075D19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5E2A65-5BD4-41C7-99F5-B5C44285A09C}" type="slidenum">
              <a:rPr lang="en-US" smtClean="0"/>
              <a:t>‹#›</a:t>
            </a:fld>
            <a:endParaRPr lang="en-US"/>
          </a:p>
        </p:txBody>
      </p:sp>
    </p:spTree>
    <p:extLst>
      <p:ext uri="{BB962C8B-B14F-4D97-AF65-F5344CB8AC3E}">
        <p14:creationId xmlns:p14="http://schemas.microsoft.com/office/powerpoint/2010/main" val="13142528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arxiv.org/abs/2307.10635" TargetMode="External"/><Relationship Id="rId2" Type="http://schemas.openxmlformats.org/officeDocument/2006/relationships/hyperlink" Target="https://arxiv.org/abs/2308.05713"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478C9-2656-7E05-C47F-409C23AF37CE}"/>
              </a:ext>
            </a:extLst>
          </p:cNvPr>
          <p:cNvSpPr>
            <a:spLocks noGrp="1"/>
          </p:cNvSpPr>
          <p:nvPr>
            <p:ph type="ctrTitle"/>
          </p:nvPr>
        </p:nvSpPr>
        <p:spPr>
          <a:xfrm>
            <a:off x="1524000" y="1122363"/>
            <a:ext cx="9144000" cy="2804178"/>
          </a:xfrm>
        </p:spPr>
        <p:txBody>
          <a:bodyPr>
            <a:normAutofit/>
          </a:bodyPr>
          <a:lstStyle/>
          <a:p>
            <a:r>
              <a:rPr lang="en-US" dirty="0"/>
              <a:t>Experiments </a:t>
            </a:r>
            <a:r>
              <a:rPr lang="en-US"/>
              <a:t>with </a:t>
            </a:r>
            <a:br>
              <a:rPr lang="en-US"/>
            </a:br>
            <a:r>
              <a:rPr lang="en-US"/>
              <a:t>GPT-4 </a:t>
            </a:r>
            <a:r>
              <a:rPr lang="en-US" dirty="0"/>
              <a:t>plus </a:t>
            </a:r>
            <a:r>
              <a:rPr lang="en-US"/>
              <a:t>plug-ins </a:t>
            </a:r>
            <a:br>
              <a:rPr lang="en-US"/>
            </a:br>
            <a:r>
              <a:rPr lang="en-US"/>
              <a:t>on </a:t>
            </a:r>
            <a:r>
              <a:rPr lang="en-US" dirty="0"/>
              <a:t>physics/math problems</a:t>
            </a:r>
          </a:p>
        </p:txBody>
      </p:sp>
      <p:sp>
        <p:nvSpPr>
          <p:cNvPr id="3" name="Subtitle 2">
            <a:extLst>
              <a:ext uri="{FF2B5EF4-FFF2-40B4-BE49-F238E27FC236}">
                <a16:creationId xmlns:a16="http://schemas.microsoft.com/office/drawing/2014/main" id="{77EF90DC-3332-3166-2CB6-ABF9AD7AFD61}"/>
              </a:ext>
            </a:extLst>
          </p:cNvPr>
          <p:cNvSpPr>
            <a:spLocks noGrp="1"/>
          </p:cNvSpPr>
          <p:nvPr>
            <p:ph type="subTitle" idx="1"/>
          </p:nvPr>
        </p:nvSpPr>
        <p:spPr>
          <a:xfrm>
            <a:off x="1524000" y="4274391"/>
            <a:ext cx="9144000" cy="1655762"/>
          </a:xfrm>
        </p:spPr>
        <p:txBody>
          <a:bodyPr>
            <a:normAutofit/>
          </a:bodyPr>
          <a:lstStyle/>
          <a:p>
            <a:pPr algn="r"/>
            <a:r>
              <a:rPr lang="en-US" dirty="0"/>
              <a:t>Ernest Davis</a:t>
            </a:r>
          </a:p>
          <a:p>
            <a:pPr algn="r"/>
            <a:r>
              <a:rPr lang="en-US" dirty="0"/>
              <a:t>Reliability of current Large Language Models</a:t>
            </a:r>
          </a:p>
          <a:p>
            <a:pPr algn="r"/>
            <a:r>
              <a:rPr lang="en-US" dirty="0"/>
              <a:t>NSF Panel, September 5, 2023 </a:t>
            </a:r>
          </a:p>
        </p:txBody>
      </p:sp>
    </p:spTree>
    <p:extLst>
      <p:ext uri="{BB962C8B-B14F-4D97-AF65-F5344CB8AC3E}">
        <p14:creationId xmlns:p14="http://schemas.microsoft.com/office/powerpoint/2010/main" val="41528045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502E82-CB9E-301E-AC10-1CB8962CB8EC}"/>
              </a:ext>
            </a:extLst>
          </p:cNvPr>
          <p:cNvSpPr>
            <a:spLocks noGrp="1"/>
          </p:cNvSpPr>
          <p:nvPr>
            <p:ph type="title"/>
          </p:nvPr>
        </p:nvSpPr>
        <p:spPr/>
        <p:txBody>
          <a:bodyPr/>
          <a:lstStyle/>
          <a:p>
            <a:pPr algn="ctr"/>
            <a:r>
              <a:rPr lang="en-US" dirty="0"/>
              <a:t>Weaknesses</a:t>
            </a:r>
          </a:p>
        </p:txBody>
      </p:sp>
      <p:sp>
        <p:nvSpPr>
          <p:cNvPr id="3" name="Content Placeholder 2">
            <a:extLst>
              <a:ext uri="{FF2B5EF4-FFF2-40B4-BE49-F238E27FC236}">
                <a16:creationId xmlns:a16="http://schemas.microsoft.com/office/drawing/2014/main" id="{ECE4BFF0-BC7C-27B7-9F51-41BD83B6C94F}"/>
              </a:ext>
            </a:extLst>
          </p:cNvPr>
          <p:cNvSpPr>
            <a:spLocks noGrp="1"/>
          </p:cNvSpPr>
          <p:nvPr>
            <p:ph idx="1"/>
          </p:nvPr>
        </p:nvSpPr>
        <p:spPr/>
        <p:txBody>
          <a:bodyPr>
            <a:normAutofit/>
          </a:bodyPr>
          <a:lstStyle/>
          <a:p>
            <a:r>
              <a:rPr lang="en-US" dirty="0"/>
              <a:t>Spatial reasoning and visualization</a:t>
            </a:r>
          </a:p>
          <a:p>
            <a:r>
              <a:rPr lang="en-US" dirty="0"/>
              <a:t>Multistep reasoning</a:t>
            </a:r>
          </a:p>
          <a:p>
            <a:r>
              <a:rPr lang="en-US" dirty="0"/>
              <a:t>Large and small numbers (unreliable)</a:t>
            </a:r>
          </a:p>
          <a:p>
            <a:endParaRPr lang="en-US" dirty="0"/>
          </a:p>
          <a:p>
            <a:pPr marL="0" indent="0">
              <a:buNone/>
            </a:pPr>
            <a:br>
              <a:rPr lang="en-US" dirty="0"/>
            </a:br>
            <a:endParaRPr lang="en-US" dirty="0"/>
          </a:p>
          <a:p>
            <a:endParaRPr lang="en-US" dirty="0"/>
          </a:p>
          <a:p>
            <a:endParaRPr lang="en-US" dirty="0"/>
          </a:p>
        </p:txBody>
      </p:sp>
    </p:spTree>
    <p:extLst>
      <p:ext uri="{BB962C8B-B14F-4D97-AF65-F5344CB8AC3E}">
        <p14:creationId xmlns:p14="http://schemas.microsoft.com/office/powerpoint/2010/main" val="15837846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A0F77-B63B-6391-C9A2-3DEDB2E52A0C}"/>
              </a:ext>
            </a:extLst>
          </p:cNvPr>
          <p:cNvSpPr>
            <a:spLocks noGrp="1"/>
          </p:cNvSpPr>
          <p:nvPr>
            <p:ph type="title"/>
          </p:nvPr>
        </p:nvSpPr>
        <p:spPr/>
        <p:txBody>
          <a:bodyPr/>
          <a:lstStyle/>
          <a:p>
            <a:pPr algn="ctr"/>
            <a:r>
              <a:rPr lang="en-US" b="1" dirty="0"/>
              <a:t>Bottom line</a:t>
            </a:r>
            <a:endParaRPr lang="en-US" dirty="0"/>
          </a:p>
        </p:txBody>
      </p:sp>
      <p:sp>
        <p:nvSpPr>
          <p:cNvPr id="3" name="Content Placeholder 2">
            <a:extLst>
              <a:ext uri="{FF2B5EF4-FFF2-40B4-BE49-F238E27FC236}">
                <a16:creationId xmlns:a16="http://schemas.microsoft.com/office/drawing/2014/main" id="{3AE9AA51-4F78-7AA3-E547-3D965E40D9F5}"/>
              </a:ext>
            </a:extLst>
          </p:cNvPr>
          <p:cNvSpPr>
            <a:spLocks noGrp="1"/>
          </p:cNvSpPr>
          <p:nvPr>
            <p:ph idx="1"/>
          </p:nvPr>
        </p:nvSpPr>
        <p:spPr/>
        <p:txBody>
          <a:bodyPr>
            <a:normAutofit lnSpcReduction="10000"/>
          </a:bodyPr>
          <a:lstStyle/>
          <a:p>
            <a:pPr marL="0" indent="0">
              <a:buNone/>
            </a:pPr>
            <a:r>
              <a:rPr lang="en-US" b="1" dirty="0"/>
              <a:t>:</a:t>
            </a:r>
          </a:p>
          <a:p>
            <a:pPr marL="0" indent="0">
              <a:buNone/>
            </a:pPr>
            <a:r>
              <a:rPr lang="en-US" dirty="0"/>
              <a:t>Overall impressive. At the level of a middling math/physics major.</a:t>
            </a:r>
          </a:p>
          <a:p>
            <a:pPr marL="0" indent="0">
              <a:buNone/>
            </a:pPr>
            <a:br>
              <a:rPr lang="en-US" dirty="0"/>
            </a:br>
            <a:r>
              <a:rPr lang="en-US" dirty="0"/>
              <a:t>A lot of room for improvement. </a:t>
            </a:r>
          </a:p>
          <a:p>
            <a:pPr marL="0" indent="0">
              <a:buNone/>
            </a:pPr>
            <a:br>
              <a:rPr lang="en-US" dirty="0"/>
            </a:br>
            <a:r>
              <a:rPr lang="en-US" dirty="0"/>
              <a:t>Some low-hanging fruit, some challenges that seem very hard.</a:t>
            </a:r>
          </a:p>
          <a:p>
            <a:pPr marL="0" indent="0">
              <a:buNone/>
            </a:pPr>
            <a:br>
              <a:rPr lang="en-US"/>
            </a:br>
            <a:r>
              <a:rPr lang="en-US"/>
              <a:t>Might </a:t>
            </a:r>
            <a:r>
              <a:rPr lang="en-US" dirty="0"/>
              <a:t>be more useful in interactive mode between user and GPT.</a:t>
            </a:r>
            <a:br>
              <a:rPr lang="en-US" dirty="0"/>
            </a:br>
            <a:br>
              <a:rPr lang="en-US" dirty="0"/>
            </a:br>
            <a:endParaRPr lang="en-US" dirty="0"/>
          </a:p>
        </p:txBody>
      </p:sp>
    </p:spTree>
    <p:extLst>
      <p:ext uri="{BB962C8B-B14F-4D97-AF65-F5344CB8AC3E}">
        <p14:creationId xmlns:p14="http://schemas.microsoft.com/office/powerpoint/2010/main" val="3880549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82DC2-5326-A79A-33E4-133838714185}"/>
              </a:ext>
            </a:extLst>
          </p:cNvPr>
          <p:cNvSpPr>
            <a:spLocks noGrp="1"/>
          </p:cNvSpPr>
          <p:nvPr>
            <p:ph type="title"/>
          </p:nvPr>
        </p:nvSpPr>
        <p:spPr/>
        <p:txBody>
          <a:bodyPr/>
          <a:lstStyle/>
          <a:p>
            <a:pPr algn="ctr"/>
            <a:r>
              <a:rPr lang="en-US" dirty="0"/>
              <a:t>GPT-4+Code Interpreter/Wolfram Alpha </a:t>
            </a:r>
            <a:br>
              <a:rPr lang="en-US" dirty="0"/>
            </a:br>
            <a:r>
              <a:rPr lang="en-US" dirty="0"/>
              <a:t>plug-ins</a:t>
            </a:r>
          </a:p>
        </p:txBody>
      </p:sp>
      <p:sp>
        <p:nvSpPr>
          <p:cNvPr id="3" name="Content Placeholder 2">
            <a:extLst>
              <a:ext uri="{FF2B5EF4-FFF2-40B4-BE49-F238E27FC236}">
                <a16:creationId xmlns:a16="http://schemas.microsoft.com/office/drawing/2014/main" id="{2429E6F1-3F44-6008-B340-7387F3E8ED83}"/>
              </a:ext>
            </a:extLst>
          </p:cNvPr>
          <p:cNvSpPr>
            <a:spLocks noGrp="1"/>
          </p:cNvSpPr>
          <p:nvPr>
            <p:ph idx="1"/>
          </p:nvPr>
        </p:nvSpPr>
        <p:spPr/>
        <p:txBody>
          <a:bodyPr>
            <a:normAutofit fontScale="92500" lnSpcReduction="10000"/>
          </a:bodyPr>
          <a:lstStyle/>
          <a:p>
            <a:pPr marL="0" indent="0">
              <a:buNone/>
            </a:pPr>
            <a:r>
              <a:rPr lang="en-US" dirty="0"/>
              <a:t>User gives prompt to GPT-4.</a:t>
            </a:r>
          </a:p>
          <a:p>
            <a:pPr marL="0" indent="0">
              <a:buNone/>
            </a:pPr>
            <a:r>
              <a:rPr lang="en-US" dirty="0"/>
              <a:t>GPT-4 decides whether to call plug-In to do some of the problem solving.</a:t>
            </a:r>
          </a:p>
          <a:p>
            <a:pPr marL="0" indent="0">
              <a:buNone/>
            </a:pPr>
            <a:r>
              <a:rPr lang="en-US" dirty="0"/>
              <a:t>GPT-4 constructs Python/Mathematica code, calls plug-in.</a:t>
            </a:r>
          </a:p>
          <a:p>
            <a:pPr marL="0" indent="0">
              <a:buNone/>
            </a:pPr>
            <a:r>
              <a:rPr lang="en-US" dirty="0"/>
              <a:t>Plugin executes code, returns result to GPT-4.</a:t>
            </a:r>
          </a:p>
          <a:p>
            <a:pPr marL="0" indent="0">
              <a:buNone/>
            </a:pPr>
            <a:r>
              <a:rPr lang="en-US" dirty="0"/>
              <a:t>GPT-4 interprets result, gives answer plus discussion to user.</a:t>
            </a:r>
          </a:p>
          <a:p>
            <a:pPr marL="0" indent="0">
              <a:buNone/>
            </a:pPr>
            <a:r>
              <a:rPr lang="en-US" dirty="0"/>
              <a:t>Multiple calls to plug-in may be required, either because the problem has multiple parts, or because the first attempt fails.</a:t>
            </a:r>
          </a:p>
          <a:p>
            <a:pPr marL="0" indent="0">
              <a:buNone/>
            </a:pPr>
            <a:r>
              <a:rPr lang="en-US" dirty="0"/>
              <a:t>User can see a trace of the communications between GPT-4 and the plug-in, plus GPT-4’s “thought processes” along the way.</a:t>
            </a:r>
            <a:br>
              <a:rPr lang="en-US" dirty="0"/>
            </a:br>
            <a:endParaRPr lang="en-US" dirty="0"/>
          </a:p>
        </p:txBody>
      </p:sp>
    </p:spTree>
    <p:extLst>
      <p:ext uri="{BB962C8B-B14F-4D97-AF65-F5344CB8AC3E}">
        <p14:creationId xmlns:p14="http://schemas.microsoft.com/office/powerpoint/2010/main" val="29094069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8430F6-16E1-B7A8-58EA-67873BEB3B6D}"/>
              </a:ext>
            </a:extLst>
          </p:cNvPr>
          <p:cNvSpPr>
            <a:spLocks noGrp="1"/>
          </p:cNvSpPr>
          <p:nvPr>
            <p:ph type="title"/>
          </p:nvPr>
        </p:nvSpPr>
        <p:spPr/>
        <p:txBody>
          <a:bodyPr/>
          <a:lstStyle/>
          <a:p>
            <a:pPr algn="ctr"/>
            <a:r>
              <a:rPr lang="en-US" dirty="0"/>
              <a:t>Experiments</a:t>
            </a:r>
          </a:p>
        </p:txBody>
      </p:sp>
      <p:sp>
        <p:nvSpPr>
          <p:cNvPr id="3" name="Content Placeholder 2">
            <a:extLst>
              <a:ext uri="{FF2B5EF4-FFF2-40B4-BE49-F238E27FC236}">
                <a16:creationId xmlns:a16="http://schemas.microsoft.com/office/drawing/2014/main" id="{A7275DF6-765E-88BF-CF47-F548C7089A7A}"/>
              </a:ext>
            </a:extLst>
          </p:cNvPr>
          <p:cNvSpPr>
            <a:spLocks noGrp="1"/>
          </p:cNvSpPr>
          <p:nvPr>
            <p:ph idx="1"/>
          </p:nvPr>
        </p:nvSpPr>
        <p:spPr/>
        <p:txBody>
          <a:bodyPr>
            <a:normAutofit fontScale="92500" lnSpcReduction="20000"/>
          </a:bodyPr>
          <a:lstStyle/>
          <a:p>
            <a:r>
              <a:rPr lang="en-US" dirty="0"/>
              <a:t>Experiments by Scott Aaronson and me, June-August 2023</a:t>
            </a:r>
          </a:p>
          <a:p>
            <a:r>
              <a:rPr lang="en-US" dirty="0"/>
              <a:t>Three sets of original problems:</a:t>
            </a:r>
          </a:p>
          <a:p>
            <a:pPr lvl="1"/>
            <a:r>
              <a:rPr lang="en-US" dirty="0"/>
              <a:t>“Motivated Numerical” (Scott, 20 problems)</a:t>
            </a:r>
          </a:p>
          <a:p>
            <a:pPr lvl="1"/>
            <a:r>
              <a:rPr lang="en-US" dirty="0"/>
              <a:t>“Arbitrary Numerical” (Me, 32 problems)</a:t>
            </a:r>
          </a:p>
          <a:p>
            <a:pPr lvl="1"/>
            <a:r>
              <a:rPr lang="en-US" dirty="0"/>
              <a:t>“Calculation-free” multiple-choice/True-False (Me, 53 problems).</a:t>
            </a:r>
          </a:p>
          <a:p>
            <a:r>
              <a:rPr lang="en-US" dirty="0"/>
              <a:t>No prompt engineering</a:t>
            </a:r>
          </a:p>
          <a:p>
            <a:pPr marL="0" indent="0">
              <a:buNone/>
            </a:pPr>
            <a:r>
              <a:rPr lang="en-US" dirty="0">
                <a:hlinkClick r:id="rId2"/>
              </a:rPr>
              <a:t>Link to our paper. </a:t>
            </a:r>
            <a:endParaRPr lang="en-US" dirty="0"/>
          </a:p>
          <a:p>
            <a:pPr marL="0" indent="0">
              <a:buNone/>
            </a:pPr>
            <a:endParaRPr lang="en-US" dirty="0"/>
          </a:p>
          <a:p>
            <a:pPr marL="0" indent="0">
              <a:buNone/>
            </a:pPr>
            <a:r>
              <a:rPr lang="en-US" dirty="0"/>
              <a:t>See also “</a:t>
            </a:r>
            <a:r>
              <a:rPr lang="en-US" dirty="0" err="1">
                <a:hlinkClick r:id="rId3"/>
              </a:rPr>
              <a:t>SciBench</a:t>
            </a:r>
            <a:r>
              <a:rPr lang="en-US" dirty="0"/>
              <a:t>” (Wang et al. 2023). 800 problems from college textbooks and exams. 14 different models.</a:t>
            </a:r>
          </a:p>
          <a:p>
            <a:pPr marL="0" indent="0">
              <a:buNone/>
            </a:pPr>
            <a:br>
              <a:rPr lang="en-US" dirty="0"/>
            </a:br>
            <a:r>
              <a:rPr lang="en-US" dirty="0"/>
              <a:t> </a:t>
            </a:r>
          </a:p>
        </p:txBody>
      </p:sp>
    </p:spTree>
    <p:extLst>
      <p:ext uri="{BB962C8B-B14F-4D97-AF65-F5344CB8AC3E}">
        <p14:creationId xmlns:p14="http://schemas.microsoft.com/office/powerpoint/2010/main" val="3914067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7E7C55-ADD1-3B24-E3B9-CC8889372D20}"/>
              </a:ext>
            </a:extLst>
          </p:cNvPr>
          <p:cNvSpPr>
            <a:spLocks noGrp="1"/>
          </p:cNvSpPr>
          <p:nvPr>
            <p:ph type="title"/>
          </p:nvPr>
        </p:nvSpPr>
        <p:spPr/>
        <p:txBody>
          <a:bodyPr/>
          <a:lstStyle/>
          <a:p>
            <a:pPr algn="ctr"/>
            <a:r>
              <a:rPr lang="en-US" dirty="0"/>
              <a:t>Wide range of difficulty</a:t>
            </a:r>
          </a:p>
        </p:txBody>
      </p:sp>
      <p:sp>
        <p:nvSpPr>
          <p:cNvPr id="3" name="Content Placeholder 2">
            <a:extLst>
              <a:ext uri="{FF2B5EF4-FFF2-40B4-BE49-F238E27FC236}">
                <a16:creationId xmlns:a16="http://schemas.microsoft.com/office/drawing/2014/main" id="{7577261E-34B2-413D-BA9F-8729428896A6}"/>
              </a:ext>
            </a:extLst>
          </p:cNvPr>
          <p:cNvSpPr>
            <a:spLocks noGrp="1"/>
          </p:cNvSpPr>
          <p:nvPr>
            <p:ph idx="1"/>
          </p:nvPr>
        </p:nvSpPr>
        <p:spPr/>
        <p:txBody>
          <a:bodyPr/>
          <a:lstStyle/>
          <a:p>
            <a:r>
              <a:rPr lang="en-US" dirty="0"/>
              <a:t>Most in “Calculation-Free” can be answered by “the man on the street” with access to Wikipedia and maps without explicitly calculating.</a:t>
            </a:r>
          </a:p>
          <a:p>
            <a:r>
              <a:rPr lang="en-US" dirty="0"/>
              <a:t>Several numerical that high school student with access to Wikipedia and a calculator can answer.</a:t>
            </a:r>
          </a:p>
          <a:p>
            <a:r>
              <a:rPr lang="en-US" dirty="0"/>
              <a:t>All but a few can be solved with some thought by a strong college math/physics major.</a:t>
            </a:r>
          </a:p>
          <a:p>
            <a:r>
              <a:rPr lang="en-US" dirty="0"/>
              <a:t>A few are quite tough. A strong math/physics major may well not get 100%, if they haven’t taken the relevant courses (not all of which are required).</a:t>
            </a:r>
          </a:p>
          <a:p>
            <a:endParaRPr lang="en-US" dirty="0"/>
          </a:p>
        </p:txBody>
      </p:sp>
    </p:spTree>
    <p:extLst>
      <p:ext uri="{BB962C8B-B14F-4D97-AF65-F5344CB8AC3E}">
        <p14:creationId xmlns:p14="http://schemas.microsoft.com/office/powerpoint/2010/main" val="3836705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AFFC6-7159-C90D-E208-981BF77B31E8}"/>
              </a:ext>
            </a:extLst>
          </p:cNvPr>
          <p:cNvSpPr>
            <a:spLocks noGrp="1"/>
          </p:cNvSpPr>
          <p:nvPr>
            <p:ph type="title"/>
          </p:nvPr>
        </p:nvSpPr>
        <p:spPr/>
        <p:txBody>
          <a:bodyPr/>
          <a:lstStyle/>
          <a:p>
            <a:pPr algn="ctr"/>
            <a:r>
              <a:rPr lang="en-US" dirty="0"/>
              <a:t>Impressive Successes</a:t>
            </a:r>
          </a:p>
        </p:txBody>
      </p:sp>
      <p:sp>
        <p:nvSpPr>
          <p:cNvPr id="3" name="Content Placeholder 2">
            <a:extLst>
              <a:ext uri="{FF2B5EF4-FFF2-40B4-BE49-F238E27FC236}">
                <a16:creationId xmlns:a16="http://schemas.microsoft.com/office/drawing/2014/main" id="{E604F8E8-0EC7-50D2-9445-954EB5F4FE3F}"/>
              </a:ext>
            </a:extLst>
          </p:cNvPr>
          <p:cNvSpPr>
            <a:spLocks noGrp="1"/>
          </p:cNvSpPr>
          <p:nvPr>
            <p:ph idx="1"/>
          </p:nvPr>
        </p:nvSpPr>
        <p:spPr/>
        <p:txBody>
          <a:bodyPr/>
          <a:lstStyle/>
          <a:p>
            <a:r>
              <a:rPr lang="en-US" dirty="0"/>
              <a:t>What is the probability that a randomly-chosen 100 x 100 matrix over the finite field F</a:t>
            </a:r>
            <a:r>
              <a:rPr lang="en-US" baseline="-25000" dirty="0"/>
              <a:t>2</a:t>
            </a:r>
            <a:r>
              <a:rPr lang="en-US" dirty="0"/>
              <a:t> is invertible?</a:t>
            </a:r>
          </a:p>
          <a:p>
            <a:r>
              <a:rPr lang="en-US" dirty="0"/>
              <a:t>A point p is chosen at random within the 100-dimensional box </a:t>
            </a:r>
            <a:br>
              <a:rPr lang="en-US" dirty="0"/>
            </a:br>
            <a:r>
              <a:rPr lang="en-US" dirty="0"/>
              <a:t>B = [0, 100]</a:t>
            </a:r>
            <a:r>
              <a:rPr lang="en-US" baseline="30000" dirty="0"/>
              <a:t>100</a:t>
            </a:r>
            <a:r>
              <a:rPr lang="en-US" dirty="0"/>
              <a:t> following a uniform distribution. What is the probability that the Euclidean distance from p to the boundary of B is less than 1?</a:t>
            </a:r>
          </a:p>
          <a:p>
            <a:r>
              <a:rPr lang="en-US" dirty="0"/>
              <a:t>Let C be the center of the earth. Can there be three earth satellites X, Y, and Z such that C, X, Y, and Z are always coplanar?</a:t>
            </a:r>
          </a:p>
          <a:p>
            <a:endParaRPr lang="en-US" dirty="0"/>
          </a:p>
        </p:txBody>
      </p:sp>
    </p:spTree>
    <p:extLst>
      <p:ext uri="{BB962C8B-B14F-4D97-AF65-F5344CB8AC3E}">
        <p14:creationId xmlns:p14="http://schemas.microsoft.com/office/powerpoint/2010/main" val="1438907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44BB15-4858-63A6-7DD8-B394D06CF8DC}"/>
              </a:ext>
            </a:extLst>
          </p:cNvPr>
          <p:cNvSpPr>
            <a:spLocks noGrp="1"/>
          </p:cNvSpPr>
          <p:nvPr>
            <p:ph type="title"/>
          </p:nvPr>
        </p:nvSpPr>
        <p:spPr/>
        <p:txBody>
          <a:bodyPr/>
          <a:lstStyle/>
          <a:p>
            <a:pPr algn="ctr"/>
            <a:r>
              <a:rPr lang="en-US" dirty="0"/>
              <a:t>Failures</a:t>
            </a:r>
          </a:p>
        </p:txBody>
      </p:sp>
      <p:sp>
        <p:nvSpPr>
          <p:cNvPr id="3" name="Content Placeholder 2">
            <a:extLst>
              <a:ext uri="{FF2B5EF4-FFF2-40B4-BE49-F238E27FC236}">
                <a16:creationId xmlns:a16="http://schemas.microsoft.com/office/drawing/2014/main" id="{303BEA26-EEBF-FA71-FDD4-07DC5C812F60}"/>
              </a:ext>
            </a:extLst>
          </p:cNvPr>
          <p:cNvSpPr>
            <a:spLocks noGrp="1"/>
          </p:cNvSpPr>
          <p:nvPr>
            <p:ph idx="1"/>
          </p:nvPr>
        </p:nvSpPr>
        <p:spPr/>
        <p:txBody>
          <a:bodyPr/>
          <a:lstStyle/>
          <a:p>
            <a:pPr marL="0" indent="0">
              <a:buNone/>
            </a:pPr>
            <a:r>
              <a:rPr lang="en-US" dirty="0"/>
              <a:t>What is the Shannon entropy of a positive integer </a:t>
            </a:r>
            <a:r>
              <a:rPr lang="en-US" i="1" dirty="0"/>
              <a:t>n</a:t>
            </a:r>
            <a:r>
              <a:rPr lang="en-US" dirty="0"/>
              <a:t> that’s chosen with probability </a:t>
            </a:r>
            <a:r>
              <a:rPr lang="en-US" dirty="0" err="1"/>
              <a:t>Pr</a:t>
            </a:r>
            <a:r>
              <a:rPr lang="en-US" dirty="0"/>
              <a:t>[n] = 6/(π</a:t>
            </a:r>
            <a:r>
              <a:rPr lang="en-US" baseline="30000" dirty="0"/>
              <a:t>2</a:t>
            </a:r>
            <a:r>
              <a:rPr lang="en-US" dirty="0"/>
              <a:t> · </a:t>
            </a:r>
            <a:r>
              <a:rPr lang="en-US" i="1" dirty="0"/>
              <a:t>n</a:t>
            </a:r>
            <a:r>
              <a:rPr lang="en-US" baseline="30000" dirty="0"/>
              <a:t>2</a:t>
            </a:r>
            <a:r>
              <a:rPr lang="en-US" dirty="0"/>
              <a:t>)?</a:t>
            </a:r>
          </a:p>
          <a:p>
            <a:pPr marL="0" indent="0">
              <a:buNone/>
            </a:pPr>
            <a:endParaRPr lang="en-US" dirty="0"/>
          </a:p>
          <a:p>
            <a:pPr marL="0" indent="0">
              <a:buNone/>
            </a:pPr>
            <a:r>
              <a:rPr lang="en-US" b="1" dirty="0"/>
              <a:t>Answer: </a:t>
            </a:r>
            <a:r>
              <a:rPr lang="en-US" dirty="0"/>
              <a:t>2.362. </a:t>
            </a:r>
            <a:br>
              <a:rPr lang="en-US" dirty="0"/>
            </a:br>
            <a:r>
              <a:rPr lang="en-US" b="1" dirty="0"/>
              <a:t>GPT4+WA: </a:t>
            </a:r>
            <a:r>
              <a:rPr lang="en-US" dirty="0"/>
              <a:t>did not return an answer. </a:t>
            </a:r>
            <a:br>
              <a:rPr lang="en-US" dirty="0"/>
            </a:br>
            <a:r>
              <a:rPr lang="en-US" b="1" dirty="0"/>
              <a:t>GPT4+CI: </a:t>
            </a:r>
            <a:r>
              <a:rPr lang="en-US" dirty="0"/>
              <a:t>0.9265 (wrote it as a sum and got the sign wrong on one part).</a:t>
            </a:r>
          </a:p>
        </p:txBody>
      </p:sp>
    </p:spTree>
    <p:extLst>
      <p:ext uri="{BB962C8B-B14F-4D97-AF65-F5344CB8AC3E}">
        <p14:creationId xmlns:p14="http://schemas.microsoft.com/office/powerpoint/2010/main" val="10042617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CC7702-B959-657D-0BEF-44DD67AD0FEA}"/>
              </a:ext>
            </a:extLst>
          </p:cNvPr>
          <p:cNvSpPr>
            <a:spLocks noGrp="1"/>
          </p:cNvSpPr>
          <p:nvPr>
            <p:ph type="title"/>
          </p:nvPr>
        </p:nvSpPr>
        <p:spPr/>
        <p:txBody>
          <a:bodyPr/>
          <a:lstStyle/>
          <a:p>
            <a:pPr algn="ctr"/>
            <a:r>
              <a:rPr lang="en-US" dirty="0"/>
              <a:t>Failures</a:t>
            </a:r>
          </a:p>
        </p:txBody>
      </p:sp>
      <p:sp>
        <p:nvSpPr>
          <p:cNvPr id="3" name="Content Placeholder 2">
            <a:extLst>
              <a:ext uri="{FF2B5EF4-FFF2-40B4-BE49-F238E27FC236}">
                <a16:creationId xmlns:a16="http://schemas.microsoft.com/office/drawing/2014/main" id="{2E5F28B3-AE3F-34A8-53C2-565E63BDA619}"/>
              </a:ext>
            </a:extLst>
          </p:cNvPr>
          <p:cNvSpPr>
            <a:spLocks noGrp="1"/>
          </p:cNvSpPr>
          <p:nvPr>
            <p:ph idx="1"/>
          </p:nvPr>
        </p:nvSpPr>
        <p:spPr/>
        <p:txBody>
          <a:bodyPr/>
          <a:lstStyle/>
          <a:p>
            <a:pPr marL="0" indent="0">
              <a:buNone/>
            </a:pPr>
            <a:r>
              <a:rPr lang="en-US" b="1" dirty="0"/>
              <a:t>Prompt: </a:t>
            </a:r>
            <a:r>
              <a:rPr lang="en-US" dirty="0"/>
              <a:t>Viewed from Vega, what is the angle between Sirius and the Sun?</a:t>
            </a:r>
            <a:br>
              <a:rPr lang="en-US" dirty="0"/>
            </a:br>
            <a:endParaRPr lang="en-US" dirty="0"/>
          </a:p>
          <a:p>
            <a:pPr marL="0" indent="0">
              <a:buNone/>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GPT4+WA: </a:t>
            </a:r>
            <a:r>
              <a:rPr kumimoji="0" lang="en-US" sz="2800" i="0" u="none" strike="noStrike" kern="1200" cap="none" spc="0" normalizeH="0" baseline="0" noProof="0" dirty="0">
                <a:ln>
                  <a:noFill/>
                </a:ln>
                <a:solidFill>
                  <a:prstClr val="black"/>
                </a:solidFill>
                <a:effectLst/>
                <a:uLnTx/>
                <a:uFillTx/>
                <a:latin typeface="Calibri" panose="020F0502020204030204"/>
                <a:ea typeface="+mn-ea"/>
                <a:cs typeface="+mn-cs"/>
              </a:rPr>
              <a:t>Used an inappropriate formula from spherical geometry.</a:t>
            </a:r>
            <a:endParaRPr lang="en-US" dirty="0"/>
          </a:p>
          <a:p>
            <a:pPr marL="0" indent="0">
              <a:buNone/>
            </a:pPr>
            <a:br>
              <a:rPr lang="en-US" dirty="0"/>
            </a:br>
            <a:r>
              <a:rPr lang="en-US" b="1" dirty="0"/>
              <a:t>GPT4+CI: </a:t>
            </a:r>
            <a:r>
              <a:rPr lang="en-US" dirty="0"/>
              <a:t>The angle between Sirius and the Sun as viewed from Vega depends on the time of year, as well as the specific time of day. This is because the Earth and Vega both orbit the Sun, but at different rates, and because the Earth also rotates on its axis. . . .</a:t>
            </a:r>
          </a:p>
        </p:txBody>
      </p:sp>
    </p:spTree>
    <p:extLst>
      <p:ext uri="{BB962C8B-B14F-4D97-AF65-F5344CB8AC3E}">
        <p14:creationId xmlns:p14="http://schemas.microsoft.com/office/powerpoint/2010/main" val="8378281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EA166F-9419-CD73-42EA-B2B7DE270CDB}"/>
              </a:ext>
            </a:extLst>
          </p:cNvPr>
          <p:cNvSpPr>
            <a:spLocks noGrp="1"/>
          </p:cNvSpPr>
          <p:nvPr>
            <p:ph type="title"/>
          </p:nvPr>
        </p:nvSpPr>
        <p:spPr/>
        <p:txBody>
          <a:bodyPr/>
          <a:lstStyle/>
          <a:p>
            <a:pPr algn="ctr"/>
            <a:r>
              <a:rPr lang="en-US" dirty="0"/>
              <a:t>Failures</a:t>
            </a:r>
          </a:p>
        </p:txBody>
      </p:sp>
      <p:sp>
        <p:nvSpPr>
          <p:cNvPr id="3" name="Content Placeholder 2">
            <a:extLst>
              <a:ext uri="{FF2B5EF4-FFF2-40B4-BE49-F238E27FC236}">
                <a16:creationId xmlns:a16="http://schemas.microsoft.com/office/drawing/2014/main" id="{B691B095-B8BE-D549-34B8-CD1200896A2A}"/>
              </a:ext>
            </a:extLst>
          </p:cNvPr>
          <p:cNvSpPr>
            <a:spLocks noGrp="1"/>
          </p:cNvSpPr>
          <p:nvPr>
            <p:ph idx="1"/>
          </p:nvPr>
        </p:nvSpPr>
        <p:spPr/>
        <p:txBody>
          <a:bodyPr/>
          <a:lstStyle/>
          <a:p>
            <a:pPr marL="0" indent="0">
              <a:buNone/>
            </a:pPr>
            <a:r>
              <a:rPr lang="en-US" dirty="0"/>
              <a:t>Joe says that he lives 10 miles from Lake Michigan, that Beth lives 10 miles from Lake Michigan, and that he and Beth live 100 miles apart. Is it possible that Joe is telling the truth?</a:t>
            </a:r>
          </a:p>
          <a:p>
            <a:pPr marL="0" indent="0">
              <a:buNone/>
            </a:pPr>
            <a:endParaRPr lang="en-US" dirty="0"/>
          </a:p>
          <a:p>
            <a:pPr marL="0" indent="0">
              <a:buNone/>
            </a:pPr>
            <a:r>
              <a:rPr lang="en-US" b="1" dirty="0"/>
              <a:t>Answer:</a:t>
            </a:r>
            <a:r>
              <a:rPr lang="en-US" dirty="0"/>
              <a:t> Yes</a:t>
            </a:r>
          </a:p>
          <a:p>
            <a:pPr marL="0" indent="0">
              <a:buNone/>
            </a:pPr>
            <a:r>
              <a:rPr lang="en-US" b="1" dirty="0"/>
              <a:t>Both plug-ins: </a:t>
            </a:r>
            <a:r>
              <a:rPr lang="en-US" dirty="0"/>
              <a:t>No.</a:t>
            </a:r>
          </a:p>
        </p:txBody>
      </p:sp>
    </p:spTree>
    <p:extLst>
      <p:ext uri="{BB962C8B-B14F-4D97-AF65-F5344CB8AC3E}">
        <p14:creationId xmlns:p14="http://schemas.microsoft.com/office/powerpoint/2010/main" val="10537352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B171A7-2C2B-449E-527C-7B9BF4DA83F1}"/>
              </a:ext>
            </a:extLst>
          </p:cNvPr>
          <p:cNvSpPr>
            <a:spLocks noGrp="1"/>
          </p:cNvSpPr>
          <p:nvPr>
            <p:ph type="title"/>
          </p:nvPr>
        </p:nvSpPr>
        <p:spPr/>
        <p:txBody>
          <a:bodyPr/>
          <a:lstStyle/>
          <a:p>
            <a:pPr algn="ctr"/>
            <a:r>
              <a:rPr lang="en-US" dirty="0"/>
              <a:t>Sources of error</a:t>
            </a:r>
          </a:p>
        </p:txBody>
      </p:sp>
      <p:sp>
        <p:nvSpPr>
          <p:cNvPr id="3" name="Content Placeholder 2">
            <a:extLst>
              <a:ext uri="{FF2B5EF4-FFF2-40B4-BE49-F238E27FC236}">
                <a16:creationId xmlns:a16="http://schemas.microsoft.com/office/drawing/2014/main" id="{85D35954-8F57-9B50-827D-EB0346B4F5DB}"/>
              </a:ext>
            </a:extLst>
          </p:cNvPr>
          <p:cNvSpPr>
            <a:spLocks noGrp="1"/>
          </p:cNvSpPr>
          <p:nvPr>
            <p:ph idx="1"/>
          </p:nvPr>
        </p:nvSpPr>
        <p:spPr/>
        <p:txBody>
          <a:bodyPr>
            <a:normAutofit fontScale="92500" lnSpcReduction="10000"/>
          </a:bodyPr>
          <a:lstStyle/>
          <a:p>
            <a:r>
              <a:rPr lang="en-US" dirty="0"/>
              <a:t>Misinterpreted the problem</a:t>
            </a:r>
          </a:p>
          <a:p>
            <a:r>
              <a:rPr lang="en-US" dirty="0"/>
              <a:t>Wrong physical theory (e.g. classical rather than relativistic).</a:t>
            </a:r>
          </a:p>
          <a:p>
            <a:r>
              <a:rPr lang="en-US" dirty="0"/>
              <a:t>Wrong mathematical formulation</a:t>
            </a:r>
          </a:p>
          <a:p>
            <a:r>
              <a:rPr lang="en-US" dirty="0"/>
              <a:t>Error in calling the plug-in , especially Wolfram Alpha.</a:t>
            </a:r>
            <a:br>
              <a:rPr lang="en-US" dirty="0"/>
            </a:br>
            <a:r>
              <a:rPr lang="en-US" dirty="0"/>
              <a:t>Often multiple unsuccessful attempts; once, 40 unsuccessful attempts.</a:t>
            </a:r>
          </a:p>
          <a:p>
            <a:r>
              <a:rPr lang="en-US" dirty="0"/>
              <a:t>Error in interpreting or accepting the answer from the plug-in (rare)</a:t>
            </a:r>
          </a:p>
          <a:p>
            <a:r>
              <a:rPr lang="en-US" dirty="0"/>
              <a:t>Fail to detect an impossible or meaningless answer</a:t>
            </a:r>
          </a:p>
          <a:p>
            <a:r>
              <a:rPr lang="en-US" dirty="0"/>
              <a:t>Fail to call plug-in when it would have been useful. GPT sometimes, unwisely, decides to do its own calculations.</a:t>
            </a:r>
          </a:p>
          <a:p>
            <a:r>
              <a:rPr lang="en-US" dirty="0"/>
              <a:t>Called plug-in uselessly.</a:t>
            </a:r>
          </a:p>
        </p:txBody>
      </p:sp>
    </p:spTree>
    <p:extLst>
      <p:ext uri="{BB962C8B-B14F-4D97-AF65-F5344CB8AC3E}">
        <p14:creationId xmlns:p14="http://schemas.microsoft.com/office/powerpoint/2010/main" val="1463761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218</TotalTime>
  <Words>775</Words>
  <Application>Microsoft Office PowerPoint</Application>
  <PresentationFormat>Widescreen</PresentationFormat>
  <Paragraphs>66</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Experiments with  GPT-4 plus plug-ins  on physics/math problems</vt:lpstr>
      <vt:lpstr>GPT-4+Code Interpreter/Wolfram Alpha  plug-ins</vt:lpstr>
      <vt:lpstr>Experiments</vt:lpstr>
      <vt:lpstr>Wide range of difficulty</vt:lpstr>
      <vt:lpstr>Impressive Successes</vt:lpstr>
      <vt:lpstr>Failures</vt:lpstr>
      <vt:lpstr>Failures</vt:lpstr>
      <vt:lpstr>Failures</vt:lpstr>
      <vt:lpstr>Sources of error</vt:lpstr>
      <vt:lpstr>Weaknesses</vt:lpstr>
      <vt:lpstr>Bottom line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Issues with GPT scientific plug-ins</dc:title>
  <dc:creator>Ernest Davis</dc:creator>
  <cp:lastModifiedBy>Ernest Davis</cp:lastModifiedBy>
  <cp:revision>5</cp:revision>
  <dcterms:created xsi:type="dcterms:W3CDTF">2023-08-30T16:33:37Z</dcterms:created>
  <dcterms:modified xsi:type="dcterms:W3CDTF">2023-09-04T22:34:59Z</dcterms:modified>
</cp:coreProperties>
</file>