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BBBF0-7F8A-4E45-87C3-0275B928C5C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FC206-21EE-4B28-8422-709348C010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2133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Evaluating Progress in Commonsense Reasoning</a:t>
            </a:r>
            <a:br>
              <a:rPr lang="en-US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3600" dirty="0" smtClean="0"/>
              <a:t>Ernest Davis, AI Summit, February 2014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8153400" cy="35052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One area of AI that has made little progress in 55 years (McCarthy, 58) has been commonsense reasoning.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AI programs of practical success almost all avoid it. Sometimes they use a statistical </a:t>
            </a:r>
            <a:r>
              <a:rPr lang="en-US" dirty="0" smtClean="0">
                <a:solidFill>
                  <a:schemeClr val="tx1"/>
                </a:solidFill>
              </a:rPr>
              <a:t>proxy (e.g. </a:t>
            </a:r>
            <a:r>
              <a:rPr lang="en-US" dirty="0" smtClean="0">
                <a:solidFill>
                  <a:schemeClr val="tx1"/>
                </a:solidFill>
              </a:rPr>
              <a:t>nearby words are a proxy for context). 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for </a:t>
            </a:r>
            <a:r>
              <a:rPr lang="en-US" dirty="0" smtClean="0"/>
              <a:t>human-level </a:t>
            </a:r>
            <a:r>
              <a:rPr lang="en-US" dirty="0" smtClean="0"/>
              <a:t>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NLP: “Jim [yelled at/comforted] Kevin because he was so upset.” (H. Levesque)</a:t>
            </a:r>
          </a:p>
          <a:p>
            <a:r>
              <a:rPr lang="en-US" dirty="0" smtClean="0"/>
              <a:t>Vision: Understand horse’s head scene in </a:t>
            </a:r>
            <a:r>
              <a:rPr lang="en-US" i="1" dirty="0" smtClean="0"/>
              <a:t>The Godfather.</a:t>
            </a:r>
          </a:p>
          <a:p>
            <a:r>
              <a:rPr lang="en-US" dirty="0" smtClean="0"/>
              <a:t>Robotics: Don’t serve drinks in a glass with a dead cockroach.</a:t>
            </a:r>
          </a:p>
          <a:p>
            <a:r>
              <a:rPr lang="en-US" dirty="0" smtClean="0"/>
              <a:t>Scientific reasoning: Does it ever happen that there is a lunar eclipse one day and a solar eclipse the next?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evaluation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One of the many things we lack is a good way to measure progress, set of benchmark problems.</a:t>
            </a:r>
          </a:p>
          <a:p>
            <a:pPr>
              <a:buNone/>
            </a:pPr>
            <a:r>
              <a:rPr lang="en-US" dirty="0" smtClean="0"/>
              <a:t>Consequently, </a:t>
            </a:r>
            <a:r>
              <a:rPr lang="en-US" dirty="0"/>
              <a:t>i</a:t>
            </a:r>
            <a:r>
              <a:rPr lang="en-US" dirty="0" smtClean="0"/>
              <a:t>t is not known what problems are actually important. </a:t>
            </a:r>
            <a:r>
              <a:rPr lang="en-US" dirty="0"/>
              <a:t>R</a:t>
            </a:r>
            <a:r>
              <a:rPr lang="en-US" dirty="0" smtClean="0"/>
              <a:t>esearch is susceptible to the lamppost problem. </a:t>
            </a:r>
          </a:p>
          <a:p>
            <a:pPr>
              <a:buNone/>
            </a:pPr>
            <a:r>
              <a:rPr lang="en-US" dirty="0" smtClean="0"/>
              <a:t>E.g. qualitative spatial reasoning has produced lots of </a:t>
            </a:r>
            <a:r>
              <a:rPr lang="en-US" sz="2000" dirty="0" smtClean="0"/>
              <a:t>[sometimes] </a:t>
            </a:r>
            <a:r>
              <a:rPr lang="en-US" dirty="0" smtClean="0"/>
              <a:t>lovely, </a:t>
            </a:r>
            <a:r>
              <a:rPr lang="en-US" sz="2000" dirty="0" smtClean="0"/>
              <a:t>[almost always] </a:t>
            </a:r>
            <a:r>
              <a:rPr lang="en-US" dirty="0" smtClean="0"/>
              <a:t>useless theorems.</a:t>
            </a:r>
          </a:p>
          <a:p>
            <a:pPr>
              <a:buNone/>
            </a:pPr>
            <a:r>
              <a:rPr lang="en-US" sz="2000" dirty="0" smtClean="0"/>
              <a:t>(I am as  guilty of this as anyone else.)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Project to hand-annotate a small corpus of texts with </a:t>
            </a:r>
            <a:r>
              <a:rPr lang="en-US" i="1" dirty="0" smtClean="0"/>
              <a:t>all </a:t>
            </a:r>
            <a:r>
              <a:rPr lang="en-US" dirty="0" smtClean="0"/>
              <a:t>the commonsense reasoning needed to interpret them.</a:t>
            </a:r>
          </a:p>
          <a:p>
            <a:pPr>
              <a:buNone/>
            </a:pPr>
            <a:r>
              <a:rPr lang="en-US" sz="2800" dirty="0" smtClean="0"/>
              <a:t>(P. Clark, E. Davis, G. Marcus, L. Morgenstern, A. </a:t>
            </a:r>
            <a:r>
              <a:rPr lang="en-US" sz="2800" dirty="0" err="1" smtClean="0"/>
              <a:t>Plasek</a:t>
            </a:r>
            <a:r>
              <a:rPr lang="en-US" sz="2800" dirty="0" smtClean="0"/>
              <a:t>)</a:t>
            </a:r>
          </a:p>
          <a:p>
            <a:pPr>
              <a:buNone/>
            </a:pPr>
            <a:r>
              <a:rPr lang="en-US" sz="2800" dirty="0" smtClean="0"/>
              <a:t>Any suggestions about how to do this meaningfully and usefully would be much appreciated.</a:t>
            </a:r>
          </a:p>
          <a:p>
            <a:r>
              <a:rPr lang="en-US" dirty="0" smtClean="0"/>
              <a:t>Similar collections needed for other </a:t>
            </a:r>
            <a:r>
              <a:rPr lang="en-US" dirty="0" smtClean="0"/>
              <a:t>tasks — planning, robotics, vision — </a:t>
            </a:r>
            <a:r>
              <a:rPr lang="en-US" dirty="0" smtClean="0"/>
              <a:t>and for integrating tasks.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CYC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CYC (D. </a:t>
            </a:r>
            <a:r>
              <a:rPr lang="en-US" dirty="0" err="1" smtClean="0"/>
              <a:t>Lenat</a:t>
            </a:r>
            <a:r>
              <a:rPr lang="en-US" dirty="0" smtClean="0"/>
              <a:t>): A large, hand-constructed knowledge base of commonsense knowledge.</a:t>
            </a:r>
          </a:p>
          <a:p>
            <a:pPr>
              <a:buNone/>
            </a:pPr>
            <a:r>
              <a:rPr lang="en-US" dirty="0" err="1" smtClean="0"/>
              <a:t>ResearchCYC</a:t>
            </a:r>
            <a:r>
              <a:rPr lang="en-US" dirty="0" smtClean="0"/>
              <a:t> (a subset) has 500K concepts and 5M facts.</a:t>
            </a:r>
          </a:p>
          <a:p>
            <a:pPr>
              <a:buNone/>
            </a:pPr>
            <a:r>
              <a:rPr lang="en-US" dirty="0" smtClean="0"/>
              <a:t>Little impact </a:t>
            </a:r>
            <a:r>
              <a:rPr lang="en-US" dirty="0" smtClean="0"/>
              <a:t>to date on </a:t>
            </a:r>
            <a:r>
              <a:rPr lang="en-US" dirty="0" smtClean="0"/>
              <a:t>AI community. Much less than </a:t>
            </a:r>
            <a:r>
              <a:rPr lang="en-US" dirty="0" err="1" smtClean="0"/>
              <a:t>WordNet</a:t>
            </a:r>
            <a:r>
              <a:rPr lang="en-US" dirty="0" smtClean="0"/>
              <a:t> or Wikipedia</a:t>
            </a:r>
            <a:r>
              <a:rPr lang="en-US" dirty="0" smtClean="0"/>
              <a:t>. But the reasons may in part be superficial e.g. poor user interface.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No systematic description or evaluation has been published.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339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Evaluating Progress in Commonsense Reasoning  Ernest Davis, AI Summit, February 2014 </vt:lpstr>
      <vt:lpstr>Necessary for human-level AI</vt:lpstr>
      <vt:lpstr>No evaluation measure</vt:lpstr>
      <vt:lpstr>Benchmarks</vt:lpstr>
      <vt:lpstr>Evaluating CYC</vt:lpstr>
    </vt:vector>
  </TitlesOfParts>
  <Company>CIMS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Progress in Commonsense Reasoning  Ernest Davis, AI Summit, February 2014 </dc:title>
  <dc:creator>davise</dc:creator>
  <cp:lastModifiedBy>davise</cp:lastModifiedBy>
  <cp:revision>6</cp:revision>
  <dcterms:created xsi:type="dcterms:W3CDTF">2014-02-13T16:52:50Z</dcterms:created>
  <dcterms:modified xsi:type="dcterms:W3CDTF">2014-02-19T01:21:50Z</dcterms:modified>
</cp:coreProperties>
</file>