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Default Extension="jpeg" ContentType="image/jpeg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Default Extension="pdf" ContentType="application/pdf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58" r:id="rId4"/>
    <p:sldId id="263" r:id="rId5"/>
    <p:sldId id="304" r:id="rId6"/>
    <p:sldId id="293" r:id="rId7"/>
    <p:sldId id="303" r:id="rId8"/>
    <p:sldId id="266" r:id="rId9"/>
    <p:sldId id="269" r:id="rId10"/>
    <p:sldId id="286" r:id="rId11"/>
    <p:sldId id="305" r:id="rId12"/>
    <p:sldId id="291" r:id="rId13"/>
    <p:sldId id="273" r:id="rId14"/>
    <p:sldId id="274" r:id="rId15"/>
    <p:sldId id="275" r:id="rId16"/>
    <p:sldId id="287" r:id="rId17"/>
    <p:sldId id="276" r:id="rId18"/>
    <p:sldId id="277" r:id="rId19"/>
    <p:sldId id="288" r:id="rId20"/>
    <p:sldId id="292" r:id="rId21"/>
    <p:sldId id="271" r:id="rId22"/>
    <p:sldId id="295" r:id="rId23"/>
    <p:sldId id="297" r:id="rId24"/>
    <p:sldId id="298" r:id="rId25"/>
    <p:sldId id="299" r:id="rId26"/>
    <p:sldId id="300" r:id="rId27"/>
    <p:sldId id="301" r:id="rId28"/>
    <p:sldId id="302" r:id="rId29"/>
    <p:sldId id="306" r:id="rId30"/>
    <p:sldId id="284" r:id="rId31"/>
    <p:sldId id="285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1B418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353" autoAdjust="0"/>
    <p:restoredTop sz="94692" autoAdjust="0"/>
  </p:normalViewPr>
  <p:slideViewPr>
    <p:cSldViewPr snapToGrid="0" snapToObjects="1">
      <p:cViewPr varScale="1">
        <p:scale>
          <a:sx n="109" d="100"/>
          <a:sy n="109" d="100"/>
        </p:scale>
        <p:origin x="-73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5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557808-C641-6A48-8921-80214F8D57EA}" type="datetimeFigureOut">
              <a:rPr lang="en-US" smtClean="0"/>
              <a:pPr/>
              <a:t>4/1/12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9DD2F7-037A-2F47-9F72-8AC2788597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ADB6-30DF-294D-B12E-E54A3516CDBF}" type="datetimeFigureOut">
              <a:rPr lang="en-US" smtClean="0"/>
              <a:pPr/>
              <a:t>4/1/12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4677-5AC9-DA4B-8B79-BA0382FEED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ADB6-30DF-294D-B12E-E54A3516CDBF}" type="datetimeFigureOut">
              <a:rPr lang="en-US" smtClean="0"/>
              <a:pPr/>
              <a:t>4/1/12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4677-5AC9-DA4B-8B79-BA0382FEED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ADB6-30DF-294D-B12E-E54A3516CDBF}" type="datetimeFigureOut">
              <a:rPr lang="en-US" smtClean="0"/>
              <a:pPr/>
              <a:t>4/1/12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4677-5AC9-DA4B-8B79-BA0382FEED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ADB6-30DF-294D-B12E-E54A3516CDBF}" type="datetimeFigureOut">
              <a:rPr lang="en-US" smtClean="0"/>
              <a:pPr/>
              <a:t>4/1/12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4677-5AC9-DA4B-8B79-BA0382FEED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ADB6-30DF-294D-B12E-E54A3516CDBF}" type="datetimeFigureOut">
              <a:rPr lang="en-US" smtClean="0"/>
              <a:pPr/>
              <a:t>4/1/12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4677-5AC9-DA4B-8B79-BA0382FEED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ADB6-30DF-294D-B12E-E54A3516CDBF}" type="datetimeFigureOut">
              <a:rPr lang="en-US" smtClean="0"/>
              <a:pPr/>
              <a:t>4/1/12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4677-5AC9-DA4B-8B79-BA0382FEED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ADB6-30DF-294D-B12E-E54A3516CDBF}" type="datetimeFigureOut">
              <a:rPr lang="en-US" smtClean="0"/>
              <a:pPr/>
              <a:t>4/1/12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4677-5AC9-DA4B-8B79-BA0382FEED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ADB6-30DF-294D-B12E-E54A3516CDBF}" type="datetimeFigureOut">
              <a:rPr lang="en-US" smtClean="0"/>
              <a:pPr/>
              <a:t>4/1/12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4677-5AC9-DA4B-8B79-BA0382FEED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ADB6-30DF-294D-B12E-E54A3516CDBF}" type="datetimeFigureOut">
              <a:rPr lang="en-US" smtClean="0"/>
              <a:pPr/>
              <a:t>4/1/12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4677-5AC9-DA4B-8B79-BA0382FEED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ADB6-30DF-294D-B12E-E54A3516CDBF}" type="datetimeFigureOut">
              <a:rPr lang="en-US" smtClean="0"/>
              <a:pPr/>
              <a:t>4/1/12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4677-5AC9-DA4B-8B79-BA0382FEED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ADB6-30DF-294D-B12E-E54A3516CDBF}" type="datetimeFigureOut">
              <a:rPr lang="en-US" smtClean="0"/>
              <a:pPr/>
              <a:t>4/1/12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4677-5AC9-DA4B-8B79-BA0382FEED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6ADB6-30DF-294D-B12E-E54A3516CDBF}" type="datetimeFigureOut">
              <a:rPr lang="en-US" smtClean="0"/>
              <a:pPr/>
              <a:t>4/1/12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34677-5AC9-DA4B-8B79-BA0382FEED3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df"/><Relationship Id="rId3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11.pn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4" Type="http://schemas.openxmlformats.org/officeDocument/2006/relationships/image" Target="../media/image19.pdf"/><Relationship Id="rId5" Type="http://schemas.openxmlformats.org/officeDocument/2006/relationships/image" Target="../media/image20.png"/><Relationship Id="rId6" Type="http://schemas.openxmlformats.org/officeDocument/2006/relationships/image" Target="../media/image5.pdf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d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Relationship Id="rId3" Type="http://schemas.openxmlformats.org/officeDocument/2006/relationships/image" Target="../media/image23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5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6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1B4188"/>
                </a:solidFill>
                <a:cs typeface="Arial"/>
              </a:rPr>
              <a:t>Modeling, visualizing, and annotating </a:t>
            </a:r>
            <a:r>
              <a:rPr lang="en-US" dirty="0" err="1" smtClean="0">
                <a:solidFill>
                  <a:srgbClr val="1B4188"/>
                </a:solidFill>
                <a:cs typeface="Arial"/>
              </a:rPr>
              <a:t>immunoreceptor</a:t>
            </a:r>
            <a:r>
              <a:rPr lang="en-US" dirty="0" smtClean="0">
                <a:solidFill>
                  <a:srgbClr val="1B4188"/>
                </a:solidFill>
                <a:cs typeface="Arial"/>
              </a:rPr>
              <a:t> signaling systems</a:t>
            </a:r>
            <a:endParaRPr lang="en-US" dirty="0">
              <a:solidFill>
                <a:srgbClr val="1B4188"/>
              </a:solidFill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6880" y="3886200"/>
            <a:ext cx="6791036" cy="1752600"/>
          </a:xfrm>
        </p:spPr>
        <p:txBody>
          <a:bodyPr wrap="square"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/>
              </a:rPr>
              <a:t>Lily Chylek</a:t>
            </a:r>
          </a:p>
          <a:p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/>
              </a:rPr>
              <a:t>Cornell University &amp; Los Alamos National Laboratory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1B4188"/>
                </a:solidFill>
              </a:rPr>
              <a:t>What do we need from a diagram?</a:t>
            </a:r>
            <a:endParaRPr lang="en-US" dirty="0">
              <a:solidFill>
                <a:srgbClr val="1B418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comprehensive representation of molecules and interactions in a model. </a:t>
            </a:r>
          </a:p>
          <a:p>
            <a:r>
              <a:rPr lang="en-US" dirty="0" smtClean="0"/>
              <a:t>Understandable, not overloaded with information.</a:t>
            </a:r>
          </a:p>
          <a:p>
            <a:r>
              <a:rPr lang="en-US" dirty="0" smtClean="0"/>
              <a:t>Connections to rules and biological knowledge.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B4188"/>
                </a:solidFill>
                <a:cs typeface="Arial"/>
              </a:rPr>
              <a:t>Outline</a:t>
            </a:r>
            <a:endParaRPr lang="en-US" dirty="0">
              <a:solidFill>
                <a:srgbClr val="1B4188"/>
              </a:solidFill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/>
          </a:bodyPr>
          <a:lstStyle/>
          <a:p>
            <a:r>
              <a:rPr lang="en-US" sz="3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Methods for model visualization</a:t>
            </a:r>
          </a:p>
          <a:p>
            <a:r>
              <a:rPr lang="en-US" sz="3000" dirty="0" smtClean="0"/>
              <a:t>Extended contact map and model guide</a:t>
            </a:r>
          </a:p>
          <a:p>
            <a:r>
              <a:rPr lang="en-US" sz="3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Applications: large-scale models of </a:t>
            </a:r>
            <a:r>
              <a:rPr lang="en-US" sz="3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immunoreceptor</a:t>
            </a:r>
            <a:r>
              <a:rPr lang="en-US" sz="3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signaling</a:t>
            </a:r>
            <a:endParaRPr lang="en-US" sz="3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1B4188"/>
                </a:solidFill>
              </a:rPr>
              <a:t>Extended contact map</a:t>
            </a:r>
            <a:endParaRPr lang="en-US" dirty="0">
              <a:solidFill>
                <a:srgbClr val="1B418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1109" y="3015027"/>
            <a:ext cx="4235691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What is the big picture of molecules and interactions in a model?</a:t>
            </a:r>
          </a:p>
          <a:p>
            <a:pPr marL="182880" indent="-182880">
              <a:buNone/>
            </a:pPr>
            <a:endParaRPr lang="en-US" sz="3429" b="1" dirty="0" smtClean="0"/>
          </a:p>
        </p:txBody>
      </p:sp>
      <p:pic>
        <p:nvPicPr>
          <p:cNvPr id="6" name="Picture 5" descr="FceRI_ECM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780808" y="1316492"/>
            <a:ext cx="3670300" cy="5448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1B4188"/>
                </a:solidFill>
              </a:rPr>
              <a:t>Extended contact map</a:t>
            </a:r>
            <a:endParaRPr lang="en-US" dirty="0">
              <a:solidFill>
                <a:srgbClr val="1B418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7630" y="1600200"/>
            <a:ext cx="4119170" cy="4525963"/>
          </a:xfrm>
        </p:spPr>
        <p:txBody>
          <a:bodyPr>
            <a:normAutofit/>
          </a:bodyPr>
          <a:lstStyle/>
          <a:p>
            <a:r>
              <a:rPr lang="en-US" sz="3000" dirty="0" smtClean="0"/>
              <a:t>Multiple levels of nesting to show protein substructure.</a:t>
            </a:r>
            <a:endParaRPr lang="en-US" sz="3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434" y="1600200"/>
            <a:ext cx="3756717" cy="22094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B4188"/>
                </a:solidFill>
              </a:rPr>
              <a:t>Extended contact map</a:t>
            </a:r>
            <a:endParaRPr lang="en-US" dirty="0">
              <a:solidFill>
                <a:srgbClr val="1B418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7630" y="1600200"/>
            <a:ext cx="4119170" cy="4525963"/>
          </a:xfrm>
        </p:spPr>
        <p:txBody>
          <a:bodyPr>
            <a:normAutofit/>
          </a:bodyPr>
          <a:lstStyle/>
          <a:p>
            <a:r>
              <a:rPr lang="en-US" sz="3000" dirty="0" smtClean="0"/>
              <a:t>Multiple levels of nesting to show protein substructure.</a:t>
            </a:r>
          </a:p>
          <a:p>
            <a:r>
              <a:rPr lang="en-US" sz="3000" dirty="0" smtClean="0"/>
              <a:t>Distinguish different types of interactions (binding vs. catalysis).</a:t>
            </a:r>
          </a:p>
          <a:p>
            <a:pPr>
              <a:buNone/>
            </a:pPr>
            <a:endParaRPr lang="en-US" sz="3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434" y="1600200"/>
            <a:ext cx="3756717" cy="220941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4714" y="1576898"/>
            <a:ext cx="4248437" cy="41022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B4188"/>
                </a:solidFill>
              </a:rPr>
              <a:t>Extended contact map</a:t>
            </a:r>
            <a:endParaRPr lang="en-US" dirty="0">
              <a:solidFill>
                <a:srgbClr val="1B418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7630" y="1600200"/>
            <a:ext cx="4119170" cy="4525963"/>
          </a:xfrm>
        </p:spPr>
        <p:txBody>
          <a:bodyPr>
            <a:normAutofit/>
          </a:bodyPr>
          <a:lstStyle/>
          <a:p>
            <a:r>
              <a:rPr lang="en-US" sz="3000" dirty="0" smtClean="0"/>
              <a:t>Multiple levels of nesting to show protein substructure.</a:t>
            </a:r>
          </a:p>
          <a:p>
            <a:r>
              <a:rPr lang="en-US" sz="3000" dirty="0" smtClean="0"/>
              <a:t>Distinguish different types of interactions (binding vs. catalysis).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434" y="1600200"/>
            <a:ext cx="3756717" cy="220941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4714" y="1576898"/>
            <a:ext cx="4248437" cy="410220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012" y="1505896"/>
            <a:ext cx="4349899" cy="421325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48454" y="1566160"/>
            <a:ext cx="4294197" cy="41010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B4188"/>
                </a:solidFill>
              </a:rPr>
              <a:t>Extended contact map</a:t>
            </a:r>
            <a:endParaRPr lang="en-US" dirty="0">
              <a:solidFill>
                <a:srgbClr val="1B418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7630" y="1600200"/>
            <a:ext cx="4119170" cy="4525963"/>
          </a:xfrm>
        </p:spPr>
        <p:txBody>
          <a:bodyPr>
            <a:normAutofit/>
          </a:bodyPr>
          <a:lstStyle/>
          <a:p>
            <a:r>
              <a:rPr lang="en-US" sz="3000" dirty="0" smtClean="0"/>
              <a:t>Multiple levels of nesting to show protein substructure.</a:t>
            </a:r>
          </a:p>
          <a:p>
            <a:r>
              <a:rPr lang="en-US" sz="3000" dirty="0" smtClean="0"/>
              <a:t>Distinguish different types of interactions (binding vs. catalysis).</a:t>
            </a:r>
          </a:p>
          <a:p>
            <a:r>
              <a:rPr lang="en-US" sz="3000" dirty="0" smtClean="0"/>
              <a:t>Show sites of post-translational modification.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434" y="1600200"/>
            <a:ext cx="3756717" cy="220941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4714" y="1576898"/>
            <a:ext cx="4248437" cy="410220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6492" y="1565247"/>
            <a:ext cx="4271323" cy="411385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9012" y="1505896"/>
            <a:ext cx="4349899" cy="42132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B4188"/>
                </a:solidFill>
              </a:rPr>
              <a:t>Extended contact map</a:t>
            </a:r>
            <a:endParaRPr lang="en-US" dirty="0">
              <a:solidFill>
                <a:srgbClr val="1B418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7630" y="1600200"/>
            <a:ext cx="4119170" cy="4525963"/>
          </a:xfrm>
        </p:spPr>
        <p:txBody>
          <a:bodyPr>
            <a:normAutofit/>
          </a:bodyPr>
          <a:lstStyle/>
          <a:p>
            <a:r>
              <a:rPr lang="en-US" sz="3000" dirty="0" smtClean="0"/>
              <a:t>Use tags to show locations of molecules.</a:t>
            </a:r>
            <a:endParaRPr lang="en-US" sz="30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9012" y="1505896"/>
            <a:ext cx="4349899" cy="421325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4622" y="1540850"/>
            <a:ext cx="4240011" cy="43193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B4188"/>
                </a:solidFill>
              </a:rPr>
              <a:t>Extended contact map</a:t>
            </a:r>
            <a:endParaRPr lang="en-US" dirty="0">
              <a:solidFill>
                <a:srgbClr val="1B418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7630" y="1600200"/>
            <a:ext cx="4119170" cy="4525963"/>
          </a:xfrm>
        </p:spPr>
        <p:txBody>
          <a:bodyPr>
            <a:normAutofit/>
          </a:bodyPr>
          <a:lstStyle/>
          <a:p>
            <a:r>
              <a:rPr lang="en-US" sz="3000" dirty="0" smtClean="0"/>
              <a:t>Use tags to show locations of molecules.</a:t>
            </a:r>
          </a:p>
          <a:p>
            <a:r>
              <a:rPr lang="en-US" sz="3000" dirty="0" smtClean="0"/>
              <a:t>Use shading to indicate hierarchy of molecules in signaling. </a:t>
            </a:r>
            <a:endParaRPr lang="en-US" sz="30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4622" y="1540850"/>
            <a:ext cx="4240011" cy="431937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5842" y="1584964"/>
            <a:ext cx="4180661" cy="423715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642" y="1584964"/>
            <a:ext cx="431800" cy="28188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B4188"/>
                </a:solidFill>
              </a:rPr>
              <a:t>Extended contact map</a:t>
            </a:r>
            <a:endParaRPr lang="en-US" dirty="0">
              <a:solidFill>
                <a:srgbClr val="1B418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7630" y="1600200"/>
            <a:ext cx="4119170" cy="4525963"/>
          </a:xfrm>
        </p:spPr>
        <p:txBody>
          <a:bodyPr>
            <a:normAutofit/>
          </a:bodyPr>
          <a:lstStyle/>
          <a:p>
            <a:r>
              <a:rPr lang="en-US" sz="3000" dirty="0" smtClean="0"/>
              <a:t>Use tags to show locations of molecules.</a:t>
            </a:r>
          </a:p>
          <a:p>
            <a:r>
              <a:rPr lang="en-US" sz="3000" dirty="0" smtClean="0"/>
              <a:t>Use shading to indicate hierarchy of molecules in signaling. </a:t>
            </a:r>
          </a:p>
          <a:p>
            <a:r>
              <a:rPr lang="en-US" sz="3000" dirty="0" smtClean="0"/>
              <a:t>Connect interactions to rules, where context is accounted for. </a:t>
            </a:r>
          </a:p>
          <a:p>
            <a:pPr>
              <a:buNone/>
            </a:pPr>
            <a:endParaRPr lang="en-US" sz="30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4622" y="1540850"/>
            <a:ext cx="4240011" cy="431937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5842" y="1573094"/>
            <a:ext cx="4180661" cy="423715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alphaModFix amt="0"/>
          </a:blip>
          <a:stretch>
            <a:fillRect/>
          </a:stretch>
        </p:blipFill>
        <p:spPr>
          <a:xfrm>
            <a:off x="83090" y="1564590"/>
            <a:ext cx="4294010" cy="426002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0882" y="1582832"/>
            <a:ext cx="4275621" cy="42417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B4188"/>
                </a:solidFill>
                <a:cs typeface="Arial"/>
              </a:rPr>
              <a:t>Outline</a:t>
            </a:r>
            <a:endParaRPr lang="en-US" dirty="0">
              <a:solidFill>
                <a:srgbClr val="1B4188"/>
              </a:solidFill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/>
          </a:bodyPr>
          <a:lstStyle/>
          <a:p>
            <a:r>
              <a:rPr lang="en-US" sz="3000" dirty="0" smtClean="0"/>
              <a:t>Methods for model visualization</a:t>
            </a:r>
          </a:p>
          <a:p>
            <a:r>
              <a:rPr lang="en-US" sz="3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Extended contact map and model guide</a:t>
            </a:r>
          </a:p>
          <a:p>
            <a:r>
              <a:rPr lang="en-US" sz="3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Applications: large-scale models of </a:t>
            </a:r>
            <a:r>
              <a:rPr lang="en-US" sz="3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immunoreceptor</a:t>
            </a:r>
            <a:r>
              <a:rPr lang="en-US" sz="3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signaling</a:t>
            </a:r>
            <a:endParaRPr lang="en-US" sz="3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B4188"/>
                </a:solidFill>
              </a:rPr>
              <a:t>Extended contact map</a:t>
            </a:r>
            <a:endParaRPr lang="en-US" dirty="0">
              <a:solidFill>
                <a:srgbClr val="1B418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7630" y="1600200"/>
            <a:ext cx="4119170" cy="4525963"/>
          </a:xfrm>
        </p:spPr>
        <p:txBody>
          <a:bodyPr>
            <a:normAutofit/>
          </a:bodyPr>
          <a:lstStyle/>
          <a:p>
            <a:r>
              <a:rPr lang="en-US" sz="3000" dirty="0" smtClean="0"/>
              <a:t>Use tags to show locations of molecules.</a:t>
            </a:r>
          </a:p>
          <a:p>
            <a:r>
              <a:rPr lang="en-US" sz="3000" dirty="0" smtClean="0"/>
              <a:t>Use shading to indicate hierarchy of molecules in signaling. </a:t>
            </a:r>
          </a:p>
          <a:p>
            <a:r>
              <a:rPr lang="en-US" sz="3000" dirty="0" smtClean="0"/>
              <a:t>Connect interaction to </a:t>
            </a:r>
            <a:r>
              <a:rPr lang="en-US" sz="3000" dirty="0" err="1" smtClean="0"/>
              <a:t>rule(s</a:t>
            </a:r>
            <a:r>
              <a:rPr lang="en-US" sz="3000" dirty="0" smtClean="0"/>
              <a:t>), where context is accounted for. </a:t>
            </a:r>
          </a:p>
          <a:p>
            <a:pPr>
              <a:buNone/>
            </a:pPr>
            <a:endParaRPr lang="en-US" sz="30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4622" y="1540850"/>
            <a:ext cx="4240011" cy="431937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5842" y="1573094"/>
            <a:ext cx="4180661" cy="423715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alphaModFix amt="0"/>
          </a:blip>
          <a:stretch>
            <a:fillRect/>
          </a:stretch>
        </p:blipFill>
        <p:spPr>
          <a:xfrm>
            <a:off x="83090" y="1564590"/>
            <a:ext cx="4294010" cy="426002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0882" y="1582832"/>
            <a:ext cx="4275621" cy="424177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47088" y="1573100"/>
            <a:ext cx="8837608" cy="42158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6459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1B4188"/>
                </a:solidFill>
              </a:rPr>
              <a:t>Annotation: Model guide</a:t>
            </a:r>
            <a:endParaRPr lang="en-US" dirty="0">
              <a:solidFill>
                <a:srgbClr val="1B4188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42296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4" descr="Annontation-Component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224120" y="1417638"/>
            <a:ext cx="2781300" cy="5181600"/>
          </a:xfrm>
          <a:prstGeom prst="rect">
            <a:avLst/>
          </a:prstGeom>
        </p:spPr>
      </p:pic>
      <p:pic>
        <p:nvPicPr>
          <p:cNvPr id="6" name="Picture 5" descr="Annotation-Interaction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tretch>
                <a:fillRect/>
              </a:stretch>
            </p:blipFill>
          </mc:Choice>
          <mc:Fallback>
            <p:blipFill>
              <a:blip r:embed="rId5"/>
              <a:stretch>
                <a:fillRect/>
              </a:stretch>
            </p:blipFill>
          </mc:Fallback>
        </mc:AlternateContent>
        <p:spPr>
          <a:xfrm>
            <a:off x="6205583" y="1417638"/>
            <a:ext cx="2768600" cy="5181600"/>
          </a:xfrm>
          <a:prstGeom prst="rect">
            <a:avLst/>
          </a:prstGeom>
        </p:spPr>
      </p:pic>
      <p:pic>
        <p:nvPicPr>
          <p:cNvPr id="7" name="Picture 6" descr="FceRI_ECM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6"/>
              <a:stretch>
                <a:fillRect/>
              </a:stretch>
            </p:blipFill>
          </mc:Choice>
          <mc:Fallback>
            <p:blipFill>
              <a:blip r:embed="rId7"/>
              <a:stretch>
                <a:fillRect/>
              </a:stretch>
            </p:blipFill>
          </mc:Fallback>
        </mc:AlternateContent>
        <p:spPr>
          <a:xfrm>
            <a:off x="3144477" y="1936797"/>
            <a:ext cx="2948305" cy="4376549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3726664" y="3810257"/>
            <a:ext cx="528407" cy="509889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16200000" flipV="1">
            <a:off x="2591943" y="2675533"/>
            <a:ext cx="1501857" cy="804681"/>
          </a:xfrm>
          <a:prstGeom prst="line">
            <a:avLst/>
          </a:prstGeom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552915" y="5590232"/>
            <a:ext cx="24966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95733" y="5590232"/>
            <a:ext cx="24966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FF0000"/>
                </a:solidFill>
              </a:rPr>
              <a:t>8</a:t>
            </a:r>
          </a:p>
        </p:txBody>
      </p:sp>
      <p:cxnSp>
        <p:nvCxnSpPr>
          <p:cNvPr id="12" name="Straight Connector 11"/>
          <p:cNvCxnSpPr/>
          <p:nvPr/>
        </p:nvCxnSpPr>
        <p:spPr>
          <a:xfrm rot="5400000" flipH="1" flipV="1">
            <a:off x="4277573" y="3631196"/>
            <a:ext cx="3393075" cy="592726"/>
          </a:xfrm>
          <a:prstGeom prst="line">
            <a:avLst/>
          </a:prstGeom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6200000" flipV="1">
            <a:off x="5510634" y="5326863"/>
            <a:ext cx="565101" cy="29365"/>
          </a:xfrm>
          <a:prstGeom prst="line">
            <a:avLst/>
          </a:prstGeom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457200" y="2237029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1B4188"/>
                </a:solidFill>
              </a:rPr>
              <a:t>Can we model and visualize other common processes in cell signaling?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422275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en-US" sz="440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1B4188"/>
                </a:solidFill>
              </a:rPr>
              <a:t>Ubiquitination</a:t>
            </a:r>
            <a:r>
              <a:rPr lang="en-US" dirty="0" smtClean="0">
                <a:solidFill>
                  <a:srgbClr val="1B4188"/>
                </a:solidFill>
              </a:rPr>
              <a:t> cascade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123592" y="2136775"/>
            <a:ext cx="3762375" cy="39147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E1 catalyzes transfer of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ubiquitin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from itself to E2.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800" baseline="0" dirty="0" smtClean="0"/>
              <a:t>E3 catalyzes transfer of </a:t>
            </a:r>
            <a:r>
              <a:rPr lang="en-US" sz="2800" baseline="0" dirty="0" err="1" smtClean="0"/>
              <a:t>ubiquitin</a:t>
            </a:r>
            <a:r>
              <a:rPr lang="en-US" sz="2800" dirty="0" smtClean="0"/>
              <a:t> from E2 to target protein. 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624" y="2283306"/>
            <a:ext cx="4344126" cy="20882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1B4188"/>
                </a:solidFill>
              </a:rPr>
              <a:t>HRas</a:t>
            </a:r>
            <a:endParaRPr lang="en-US" dirty="0" smtClean="0">
              <a:solidFill>
                <a:srgbClr val="1B4188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123592" y="2136775"/>
            <a:ext cx="3762375" cy="39147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HRas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a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GTPase</a:t>
            </a:r>
            <a:r>
              <a:rPr lang="en-US" sz="2800" dirty="0" smtClean="0"/>
              <a:t>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1803" y="2136776"/>
            <a:ext cx="1771770" cy="294276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05205" y="2136775"/>
            <a:ext cx="990431" cy="3914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1B4188"/>
                </a:solidFill>
              </a:rPr>
              <a:t>HRas</a:t>
            </a:r>
            <a:endParaRPr lang="en-US" dirty="0" smtClean="0">
              <a:solidFill>
                <a:srgbClr val="1B4188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123592" y="2136775"/>
            <a:ext cx="3762375" cy="39147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HRas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a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GTPase</a:t>
            </a:r>
            <a:r>
              <a:rPr lang="en-US" sz="2800" dirty="0" smtClean="0"/>
              <a:t>, s</a:t>
            </a:r>
            <a:r>
              <a:rPr lang="en-US" sz="2800" baseline="0" dirty="0" smtClean="0"/>
              <a:t>timulated</a:t>
            </a:r>
            <a:r>
              <a:rPr lang="en-US" sz="2800" dirty="0" smtClean="0"/>
              <a:t> by </a:t>
            </a:r>
            <a:r>
              <a:rPr lang="en-US" sz="2800" dirty="0" err="1" smtClean="0"/>
              <a:t>RasGAP</a:t>
            </a:r>
            <a:r>
              <a:rPr lang="en-US" sz="2800" dirty="0" smtClean="0"/>
              <a:t>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1803" y="2136776"/>
            <a:ext cx="1771770" cy="294276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147" y="2118700"/>
            <a:ext cx="3471275" cy="32026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052854" y="2218332"/>
            <a:ext cx="535998" cy="3914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1B4188"/>
                </a:solidFill>
              </a:rPr>
              <a:t>HRas</a:t>
            </a:r>
            <a:endParaRPr lang="en-US" dirty="0" smtClean="0">
              <a:solidFill>
                <a:srgbClr val="1B4188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123592" y="2136775"/>
            <a:ext cx="3762375" cy="39147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HRas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a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GTPase</a:t>
            </a:r>
            <a:r>
              <a:rPr lang="en-US" sz="2800" dirty="0" smtClean="0"/>
              <a:t>, s</a:t>
            </a:r>
            <a:r>
              <a:rPr lang="en-US" sz="2800" baseline="0" dirty="0" smtClean="0"/>
              <a:t>timulated</a:t>
            </a:r>
            <a:r>
              <a:rPr lang="en-US" sz="2800" dirty="0" smtClean="0"/>
              <a:t> by </a:t>
            </a:r>
            <a:r>
              <a:rPr lang="en-US" sz="2800" dirty="0" err="1" smtClean="0"/>
              <a:t>RasGAP</a:t>
            </a:r>
            <a:r>
              <a:rPr lang="en-US" sz="2800" dirty="0" smtClean="0"/>
              <a:t>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800" dirty="0" smtClean="0"/>
              <a:t>Nucleotide exchange stimulated by Sos1.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789" y="2543633"/>
            <a:ext cx="4955803" cy="30430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1B4188"/>
                </a:solidFill>
              </a:rPr>
              <a:t>HRas</a:t>
            </a:r>
            <a:endParaRPr lang="en-US" dirty="0" smtClean="0">
              <a:solidFill>
                <a:srgbClr val="1B4188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172015" y="2136775"/>
            <a:ext cx="3762375" cy="39147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HRas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a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GTPase</a:t>
            </a:r>
            <a:r>
              <a:rPr lang="en-US" sz="2800" dirty="0" smtClean="0"/>
              <a:t>, s</a:t>
            </a:r>
            <a:r>
              <a:rPr lang="en-US" sz="2800" baseline="0" dirty="0" smtClean="0"/>
              <a:t>timulated</a:t>
            </a:r>
            <a:r>
              <a:rPr lang="en-US" sz="2800" dirty="0" smtClean="0"/>
              <a:t> by </a:t>
            </a:r>
            <a:r>
              <a:rPr lang="en-US" sz="2800" dirty="0" err="1" smtClean="0"/>
              <a:t>RasGAP</a:t>
            </a:r>
            <a:r>
              <a:rPr lang="en-US" sz="2800" dirty="0" smtClean="0"/>
              <a:t>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800" dirty="0" smtClean="0"/>
              <a:t>Nucleotide exchange stimulated by Sos1.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800" dirty="0" smtClean="0"/>
              <a:t>Sos1 </a:t>
            </a:r>
            <a:r>
              <a:rPr lang="en-US" sz="2800" dirty="0" err="1" smtClean="0"/>
              <a:t>allosterically</a:t>
            </a:r>
            <a:r>
              <a:rPr lang="en-US" sz="2800" dirty="0" smtClean="0"/>
              <a:t> activated by binding </a:t>
            </a:r>
            <a:r>
              <a:rPr lang="en-US" sz="2800" dirty="0" err="1" smtClean="0"/>
              <a:t>HRas</a:t>
            </a:r>
            <a:r>
              <a:rPr lang="en-US" sz="2800" dirty="0" smtClean="0"/>
              <a:t>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50" y="2305521"/>
            <a:ext cx="5172672" cy="30856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1B4188"/>
                </a:solidFill>
              </a:rPr>
              <a:t>HRas</a:t>
            </a:r>
            <a:endParaRPr lang="en-US" dirty="0" smtClean="0">
              <a:solidFill>
                <a:srgbClr val="1B4188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00200"/>
            <a:ext cx="5283200" cy="4000500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5123592" y="2136775"/>
            <a:ext cx="3762375" cy="39147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HRas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a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GTPase</a:t>
            </a:r>
            <a:r>
              <a:rPr lang="en-US" sz="2800" dirty="0" smtClean="0"/>
              <a:t>, s</a:t>
            </a:r>
            <a:r>
              <a:rPr lang="en-US" sz="2800" baseline="0" dirty="0" smtClean="0"/>
              <a:t>timulated</a:t>
            </a:r>
            <a:r>
              <a:rPr lang="en-US" sz="2800" dirty="0" smtClean="0"/>
              <a:t> by </a:t>
            </a:r>
            <a:r>
              <a:rPr lang="en-US" sz="2800" dirty="0" err="1" smtClean="0"/>
              <a:t>RasGAP</a:t>
            </a:r>
            <a:r>
              <a:rPr lang="en-US" sz="2800" dirty="0" smtClean="0"/>
              <a:t>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800" dirty="0" smtClean="0"/>
              <a:t>Nucleotide exchange stimulated by Sos1.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800" dirty="0" smtClean="0"/>
              <a:t>Sos1 </a:t>
            </a:r>
            <a:r>
              <a:rPr lang="en-US" sz="2800" dirty="0" err="1" smtClean="0"/>
              <a:t>allosterically</a:t>
            </a:r>
            <a:r>
              <a:rPr lang="en-US" sz="2800" dirty="0" smtClean="0"/>
              <a:t> activated by binding </a:t>
            </a:r>
            <a:r>
              <a:rPr lang="en-US" sz="2800" dirty="0" err="1" smtClean="0"/>
              <a:t>HRas</a:t>
            </a:r>
            <a:r>
              <a:rPr lang="en-US" sz="2800" dirty="0" smtClean="0"/>
              <a:t>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800" dirty="0" smtClean="0"/>
              <a:t>Raf-1 binds GTP-bound </a:t>
            </a:r>
            <a:r>
              <a:rPr lang="en-US" sz="2800" dirty="0" err="1" smtClean="0"/>
              <a:t>HRas</a:t>
            </a:r>
            <a:r>
              <a:rPr lang="en-US" sz="2800" dirty="0" smtClean="0"/>
              <a:t>.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B4188"/>
                </a:solidFill>
                <a:cs typeface="Arial"/>
              </a:rPr>
              <a:t>Outline</a:t>
            </a:r>
            <a:endParaRPr lang="en-US" dirty="0">
              <a:solidFill>
                <a:srgbClr val="1B4188"/>
              </a:solidFill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/>
          </a:bodyPr>
          <a:lstStyle/>
          <a:p>
            <a:r>
              <a:rPr lang="en-US" sz="3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Methods for model visualization</a:t>
            </a:r>
          </a:p>
          <a:p>
            <a:r>
              <a:rPr lang="en-US" sz="3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Extended contact map and model guide</a:t>
            </a:r>
          </a:p>
          <a:p>
            <a:r>
              <a:rPr lang="en-US" sz="3000" dirty="0" smtClean="0"/>
              <a:t>Applications: large-scale models of </a:t>
            </a:r>
            <a:r>
              <a:rPr lang="en-US" sz="3000" dirty="0" err="1" smtClean="0"/>
              <a:t>immunoreceptor</a:t>
            </a:r>
            <a:r>
              <a:rPr lang="en-US" sz="3000" dirty="0" smtClean="0"/>
              <a:t> signaling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B4188"/>
                </a:solidFill>
              </a:rPr>
              <a:t>Signaling proteins</a:t>
            </a:r>
            <a:endParaRPr lang="en-US" dirty="0">
              <a:solidFill>
                <a:srgbClr val="1B418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Multiple components mediate interactions with other proteins. </a:t>
            </a:r>
          </a:p>
          <a:p>
            <a:r>
              <a:rPr lang="en-US" sz="2400" dirty="0" smtClean="0"/>
              <a:t>Interactions regulated by post-translational modifications at multiple sites. </a:t>
            </a:r>
          </a:p>
          <a:p>
            <a:r>
              <a:rPr lang="en-US" sz="2400" dirty="0" smtClean="0"/>
              <a:t>Combinatorial complexity: many possible binding and modification states.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8317" y="5482275"/>
            <a:ext cx="1421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/>
                <a:cs typeface="Arial"/>
              </a:rPr>
              <a:t>ZAP-70</a:t>
            </a:r>
            <a:endParaRPr lang="en-US" sz="2800" b="1" dirty="0">
              <a:latin typeface="Arial"/>
              <a:cs typeface="Arial"/>
            </a:endParaRP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86480" y="4130453"/>
            <a:ext cx="6222180" cy="267084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B4188"/>
                </a:solidFill>
              </a:rPr>
              <a:t>Conclusions</a:t>
            </a:r>
            <a:endParaRPr lang="en-US" dirty="0">
              <a:solidFill>
                <a:srgbClr val="1B418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we formulate larger models, it will be necessary to have a consistent means of model visualization and annotation. </a:t>
            </a:r>
          </a:p>
          <a:p>
            <a:r>
              <a:rPr lang="en-US" dirty="0" smtClean="0"/>
              <a:t>An extended contact map and model guide annotate a signal-transduction system in a form that is both visual and executable.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5474" y="5458340"/>
            <a:ext cx="68036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http://</a:t>
            </a:r>
            <a:r>
              <a:rPr lang="en-US" sz="2200" dirty="0" err="1" smtClean="0"/>
              <a:t>bionetgen.org/index.php/Extended_Contact_Maps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B4188"/>
                </a:solidFill>
              </a:rPr>
              <a:t>Thanks!</a:t>
            </a:r>
            <a:endParaRPr lang="en-US" dirty="0">
              <a:solidFill>
                <a:srgbClr val="1B418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Bill </a:t>
            </a:r>
            <a:r>
              <a:rPr lang="en-US" dirty="0" err="1" smtClean="0"/>
              <a:t>Hlavacek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Bin </a:t>
            </a:r>
            <a:r>
              <a:rPr lang="en-US" dirty="0" err="1" smtClean="0"/>
              <a:t>Hu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Michael </a:t>
            </a:r>
            <a:r>
              <a:rPr lang="en-US" dirty="0" err="1" smtClean="0"/>
              <a:t>Blinov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Thierry </a:t>
            </a:r>
            <a:r>
              <a:rPr lang="en-US" dirty="0" err="1" smtClean="0"/>
              <a:t>Emonet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Jim </a:t>
            </a:r>
            <a:r>
              <a:rPr lang="en-US" dirty="0" err="1" smtClean="0"/>
              <a:t>Faeder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Byron Goldstein</a:t>
            </a:r>
          </a:p>
          <a:p>
            <a:pPr>
              <a:buNone/>
            </a:pPr>
            <a:r>
              <a:rPr lang="en-US" dirty="0" smtClean="0"/>
              <a:t>Ryan </a:t>
            </a:r>
            <a:r>
              <a:rPr lang="en-US" dirty="0" err="1" smtClean="0"/>
              <a:t>Gutenkunst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Jason </a:t>
            </a:r>
            <a:r>
              <a:rPr lang="en-US" dirty="0" err="1" smtClean="0"/>
              <a:t>Haugh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Tomasz </a:t>
            </a:r>
            <a:r>
              <a:rPr lang="en-US" dirty="0" err="1" smtClean="0"/>
              <a:t>Lipniacki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Richard Posner</a:t>
            </a:r>
          </a:p>
          <a:p>
            <a:pPr>
              <a:buNone/>
            </a:pPr>
            <a:r>
              <a:rPr lang="en-US" dirty="0" smtClean="0"/>
              <a:t>Jin Yang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1B4188"/>
                </a:solidFill>
              </a:rPr>
              <a:t>Features of early events in </a:t>
            </a:r>
            <a:r>
              <a:rPr lang="en-US" dirty="0" err="1" smtClean="0">
                <a:solidFill>
                  <a:srgbClr val="1B4188"/>
                </a:solidFill>
              </a:rPr>
              <a:t>immunoreceptor</a:t>
            </a:r>
            <a:r>
              <a:rPr lang="en-US" dirty="0" smtClean="0">
                <a:solidFill>
                  <a:srgbClr val="1B4188"/>
                </a:solidFill>
              </a:rPr>
              <a:t> signaling</a:t>
            </a:r>
            <a:endParaRPr lang="en-US" dirty="0">
              <a:solidFill>
                <a:srgbClr val="1B418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Multi-subunit receptors (e.g., </a:t>
            </a:r>
            <a:r>
              <a:rPr lang="en-US" sz="3000" dirty="0" err="1" smtClean="0"/>
              <a:t>Fc</a:t>
            </a:r>
            <a:r>
              <a:rPr lang="en-US" sz="2800" dirty="0" err="1" smtClean="0"/>
              <a:t>ε</a:t>
            </a:r>
            <a:r>
              <a:rPr lang="en-US" sz="3000" dirty="0" err="1" smtClean="0"/>
              <a:t>RI</a:t>
            </a:r>
            <a:r>
              <a:rPr lang="en-US" sz="3000" dirty="0" smtClean="0"/>
              <a:t>, TCR) interact with </a:t>
            </a:r>
            <a:r>
              <a:rPr lang="en-US" sz="3000" dirty="0" err="1" smtClean="0"/>
              <a:t>ligands</a:t>
            </a:r>
            <a:r>
              <a:rPr lang="en-US" sz="3000" dirty="0" smtClean="0"/>
              <a:t> </a:t>
            </a:r>
          </a:p>
          <a:p>
            <a:r>
              <a:rPr lang="en-US" sz="3000" dirty="0" err="1" smtClean="0"/>
              <a:t>Phosphorylation</a:t>
            </a:r>
            <a:r>
              <a:rPr lang="en-US" sz="3000" dirty="0" smtClean="0"/>
              <a:t> of tyrosine residues in ITAM motifs</a:t>
            </a:r>
          </a:p>
          <a:p>
            <a:r>
              <a:rPr lang="en-US" sz="3000" dirty="0" smtClean="0"/>
              <a:t>Binding of SH2 </a:t>
            </a:r>
            <a:r>
              <a:rPr lang="en-US" sz="3000" dirty="0" smtClean="0"/>
              <a:t>domain</a:t>
            </a:r>
            <a:r>
              <a:rPr lang="en-US" sz="3000" dirty="0" smtClean="0"/>
              <a:t>s </a:t>
            </a:r>
            <a:r>
              <a:rPr lang="en-US" sz="3000" dirty="0" smtClean="0"/>
              <a:t>to </a:t>
            </a:r>
            <a:r>
              <a:rPr lang="en-US" sz="3000" dirty="0" smtClean="0"/>
              <a:t>receptor</a:t>
            </a:r>
            <a:endParaRPr lang="en-US" sz="3000" dirty="0" smtClean="0"/>
          </a:p>
          <a:p>
            <a:r>
              <a:rPr lang="en-US" sz="3000" dirty="0" smtClean="0"/>
              <a:t>Regulation of </a:t>
            </a:r>
            <a:r>
              <a:rPr lang="en-US" sz="3000" dirty="0" err="1" smtClean="0"/>
              <a:t>kinases</a:t>
            </a:r>
            <a:r>
              <a:rPr lang="en-US" sz="3000" dirty="0" smtClean="0"/>
              <a:t> </a:t>
            </a:r>
            <a:r>
              <a:rPr lang="en-US" sz="3000" dirty="0" smtClean="0"/>
              <a:t>by </a:t>
            </a:r>
            <a:r>
              <a:rPr lang="en-US" sz="3000" dirty="0" err="1" smtClean="0"/>
              <a:t>phosphorylation</a:t>
            </a:r>
            <a:r>
              <a:rPr lang="en-US" sz="3000" dirty="0" smtClean="0"/>
              <a:t> of specific residues </a:t>
            </a:r>
            <a:endParaRPr lang="en-US" sz="30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457199" y="5225277"/>
            <a:ext cx="773423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Rule-based modeling offers a viable approach to modeling these (and other) cell signaling systems.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B4188"/>
                </a:solidFill>
              </a:rPr>
              <a:t>Rule-based modeling</a:t>
            </a:r>
            <a:endParaRPr lang="en-US" dirty="0">
              <a:solidFill>
                <a:srgbClr val="1B418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3000" b="1" dirty="0" smtClean="0"/>
              <a:t>Prospects: </a:t>
            </a:r>
          </a:p>
          <a:p>
            <a:r>
              <a:rPr lang="en-US" sz="3000" dirty="0" smtClean="0"/>
              <a:t>A great deal of information is available about a number of signal transduction systems.</a:t>
            </a:r>
          </a:p>
          <a:p>
            <a:r>
              <a:rPr lang="en-US" sz="3000" dirty="0" smtClean="0"/>
              <a:t>This information can be used to specify rules. </a:t>
            </a:r>
          </a:p>
          <a:p>
            <a:r>
              <a:rPr lang="en-US" sz="3000" dirty="0" smtClean="0"/>
              <a:t>Algorithms and software tools are available that allow us to simulate large-scale rule-based models. </a:t>
            </a:r>
          </a:p>
          <a:p>
            <a:pPr>
              <a:buNone/>
            </a:pPr>
            <a:r>
              <a:rPr lang="en-US" sz="3000" b="1" dirty="0" smtClean="0"/>
              <a:t>Challenges:</a:t>
            </a:r>
          </a:p>
          <a:p>
            <a:r>
              <a:rPr lang="en-US" sz="3027" dirty="0" smtClean="0"/>
              <a:t>How can we communicate the content of a large model?</a:t>
            </a:r>
          </a:p>
          <a:p>
            <a:r>
              <a:rPr lang="en-US" sz="3027" dirty="0" smtClean="0"/>
              <a:t>Can we associate each rule with its biological basis?</a:t>
            </a:r>
            <a:endParaRPr lang="en-US" sz="3027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B4188"/>
                </a:solidFill>
              </a:rPr>
              <a:t>Rule-based modeling</a:t>
            </a:r>
            <a:endParaRPr lang="en-US" dirty="0">
              <a:solidFill>
                <a:srgbClr val="1B418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3000" b="1" dirty="0" smtClean="0"/>
              <a:t>Prospects: </a:t>
            </a:r>
          </a:p>
          <a:p>
            <a:r>
              <a:rPr lang="en-US" sz="3000" dirty="0" smtClean="0"/>
              <a:t>A great deal of information is available about a number of signal transduction systems.</a:t>
            </a:r>
          </a:p>
          <a:p>
            <a:r>
              <a:rPr lang="en-US" sz="3000" dirty="0" smtClean="0"/>
              <a:t>This information can be used to specify rules. </a:t>
            </a:r>
          </a:p>
          <a:p>
            <a:r>
              <a:rPr lang="en-US" sz="3000" dirty="0" smtClean="0"/>
              <a:t>Algorithms and software tools are available that allow us to simulate large-scale rule-based models. </a:t>
            </a:r>
          </a:p>
          <a:p>
            <a:pPr>
              <a:buNone/>
            </a:pPr>
            <a:r>
              <a:rPr lang="en-US" sz="3000" b="1" dirty="0" smtClean="0"/>
              <a:t>Challenges:</a:t>
            </a:r>
          </a:p>
          <a:p>
            <a:r>
              <a:rPr lang="en-US" sz="3027" dirty="0" smtClean="0"/>
              <a:t>How can we communicate the content of a large model?</a:t>
            </a:r>
          </a:p>
          <a:p>
            <a:r>
              <a:rPr lang="en-US" sz="3027" dirty="0" smtClean="0"/>
              <a:t>Can we associate each rule with its biological basis?</a:t>
            </a:r>
            <a:endParaRPr lang="en-US" sz="3027" dirty="0"/>
          </a:p>
        </p:txBody>
      </p:sp>
      <p:sp>
        <p:nvSpPr>
          <p:cNvPr id="4" name="Rectangle 3"/>
          <p:cNvSpPr/>
          <p:nvPr/>
        </p:nvSpPr>
        <p:spPr>
          <a:xfrm>
            <a:off x="0" y="1417638"/>
            <a:ext cx="8866549" cy="285992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507994" y="1417638"/>
            <a:ext cx="6491098" cy="25353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Rec(a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) + </a:t>
            </a:r>
            <a:r>
              <a:rPr kumimoji="0" lang="en-US" sz="105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Lig(l,l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) &lt;-&gt; Rec(a!1).Lig(l!1,l) kp1, km1Rec(a) + Lig(l,l!1) &lt;-&gt; Rec(a!2).Lig(l!2,l!1) kp2,km2</a:t>
            </a:r>
          </a:p>
          <a:p>
            <a:pPr marL="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Rec(b∼Y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) + Lyn(U,SH2) &lt;-&gt; Rec(b∼Y!1).Lyn(U!1,SH2) </a:t>
            </a:r>
            <a:r>
              <a:rPr kumimoji="0" lang="en-US" sz="105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kpL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, </a:t>
            </a:r>
            <a:r>
              <a:rPr kumimoji="0" lang="en-US" sz="105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kmL</a:t>
            </a:r>
            <a:endParaRPr kumimoji="0" lang="en-US" sz="105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/>
              <a:ea typeface="+mn-ea"/>
              <a:cs typeface="Courier New"/>
            </a:endParaRPr>
          </a:p>
          <a:p>
            <a:pPr marL="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Lig(l!1,l!2).Lyn(U!3,SH2).Rec(a!2,b Y!3).Rec(a!1,b∼Y) -&gt; Lig(l!1,l!2).Lyn(U!3,SH2).Rec(a!2,b Y!3).Rec(a!1,b∼pY) </a:t>
            </a:r>
            <a:r>
              <a:rPr kumimoji="0" lang="en-US" sz="105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pLb</a:t>
            </a:r>
            <a:endParaRPr kumimoji="0" lang="en-US" sz="105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/>
              <a:ea typeface="+mn-ea"/>
              <a:cs typeface="Courier New"/>
            </a:endParaRPr>
          </a:p>
          <a:p>
            <a:pPr marL="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Lig(l!1,l!2).Lyn(U,SH2!3).Rec(a!2,b pY!3).Rec(a!1,b∼Y) -&gt; Lig(l!1,l!2).Lyn(U,SH2!3).Rec(a!2,b pY!3).Rec(a!1,b∼pY) </a:t>
            </a:r>
            <a:r>
              <a:rPr kumimoji="0" lang="en-US" sz="105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pLbs</a:t>
            </a:r>
            <a:endParaRPr kumimoji="0" lang="en-US" sz="105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/>
              <a:ea typeface="+mn-ea"/>
              <a:cs typeface="Courier New"/>
            </a:endParaRPr>
          </a:p>
          <a:p>
            <a:pPr marL="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Lig(l!1,l!2).Lyn(U!3,SH2).Rec(a!2,b Y!3).Rec(a!1,g∼Y) -&gt; Lig(l!1,l!2).Lyn(U!3,SH2).Rec(a!2,b Y!3).Rec(a!1,g∼pY) </a:t>
            </a:r>
            <a:r>
              <a:rPr kumimoji="0" lang="en-US" sz="105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pLg</a:t>
            </a:r>
            <a:endParaRPr kumimoji="0" lang="en-US" sz="105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/>
              <a:ea typeface="+mn-ea"/>
              <a:cs typeface="Courier New"/>
            </a:endParaRPr>
          </a:p>
          <a:p>
            <a:pPr marL="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Lig(l!1,l!2).Lyn(U,SH2!3).Rec(a!2,b pY!3).Rec(a!1,g∼Y) -&gt; Lig(l!1,l!2).Lyn(U,SH2!3).Rec(a!2,b pY!3).Rec(a!1,g∼pY) </a:t>
            </a:r>
            <a:r>
              <a:rPr kumimoji="0" lang="en-US" sz="105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pLgs</a:t>
            </a:r>
            <a:endParaRPr kumimoji="0" lang="en-US" sz="105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/>
              <a:ea typeface="+mn-ea"/>
              <a:cs typeface="Courier New"/>
            </a:endParaRPr>
          </a:p>
          <a:p>
            <a:pPr marL="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Rec(b∼pY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) + Lyn(U,SH2) &lt;-&gt; Rec(b∼pY!1).Lyn(U,SH2!1) </a:t>
            </a:r>
            <a:r>
              <a:rPr kumimoji="0" lang="en-US" sz="105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kpLs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, </a:t>
            </a:r>
            <a:r>
              <a:rPr kumimoji="0" lang="en-US" sz="105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kmLsRec(g∼pY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) + Syk(tSH2) &lt;-&gt; Rec(g∼pY!1).Syk(tSH2!1) </a:t>
            </a:r>
            <a:r>
              <a:rPr kumimoji="0" lang="en-US" sz="105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kpS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, </a:t>
            </a:r>
            <a:r>
              <a:rPr kumimoji="0" lang="en-US" sz="105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kmS</a:t>
            </a:r>
            <a:endParaRPr kumimoji="0" lang="en-US" sz="105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/>
              <a:ea typeface="+mn-ea"/>
              <a:cs typeface="Courier New"/>
            </a:endParaRPr>
          </a:p>
          <a:p>
            <a:pPr marL="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Lig(l!1,l!2).Lyn(U!3,SH2).Rec(a!2,b∼Y!3).Rec(a!1,g pY!4).Syk(tSH2!4,l∼Y) -&gt; Lig(l!1,l!2).Lyn(U!3,SH2).Rec(a!2,b∼Y!3).Rec(a!1,g pY!4).Syk(tSH2!4,l∼pY) </a:t>
            </a:r>
            <a:r>
              <a:rPr kumimoji="0" lang="en-US" sz="105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+mn-ea"/>
                <a:cs typeface="Courier New"/>
              </a:rPr>
              <a:t>pLS</a:t>
            </a:r>
            <a:endParaRPr kumimoji="0" lang="en-US" sz="105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/>
              <a:ea typeface="+mn-ea"/>
              <a:cs typeface="Courier New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07994" y="1417638"/>
            <a:ext cx="6491098" cy="272261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100000"/>
                  <a:satMod val="130000"/>
                  <a:alpha val="0"/>
                </a:schemeClr>
              </a:gs>
              <a:gs pos="100000">
                <a:schemeClr val="accent1">
                  <a:tint val="50000"/>
                  <a:shade val="100000"/>
                  <a:satMod val="350000"/>
                  <a:alpha val="0"/>
                </a:schemeClr>
              </a:gs>
            </a:gsLst>
            <a:lin ang="16200000" scaled="0"/>
            <a:tileRect/>
          </a:gra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B4188"/>
                </a:solidFill>
              </a:rPr>
              <a:t>Method 1: Individual rules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451350" y="1600200"/>
            <a:ext cx="4235450" cy="4525963"/>
          </a:xfrm>
        </p:spPr>
        <p:txBody>
          <a:bodyPr/>
          <a:lstStyle/>
          <a:p>
            <a:pPr>
              <a:buFont typeface="Arial" charset="0"/>
              <a:buNone/>
            </a:pPr>
            <a:endParaRPr lang="en-US" b="1" dirty="0" smtClean="0"/>
          </a:p>
          <a:p>
            <a:pPr>
              <a:buFont typeface="Arial" charset="0"/>
              <a:buNone/>
            </a:pP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135749" y="3623217"/>
            <a:ext cx="755105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+mn-lt"/>
                <a:ea typeface="+mn-ea"/>
                <a:cs typeface="+mn-cs"/>
              </a:rPr>
              <a:t>How are components transformed by a rule?</a:t>
            </a:r>
          </a:p>
          <a:p>
            <a:pPr marL="182880" indent="-18288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latin typeface="+mn-lt"/>
              <a:ea typeface="+mn-ea"/>
              <a:cs typeface="+mn-cs"/>
            </a:endParaRPr>
          </a:p>
          <a:p>
            <a:pPr marL="182880" indent="-18288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+mn-lt"/>
                <a:ea typeface="+mn-ea"/>
                <a:cs typeface="+mn-cs"/>
              </a:rPr>
              <a:t>Advantage</a:t>
            </a:r>
          </a:p>
          <a:p>
            <a:pPr marL="182880" indent="-18288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2400" dirty="0">
                <a:latin typeface="+mn-lt"/>
                <a:ea typeface="+mn-ea"/>
                <a:cs typeface="+mn-cs"/>
              </a:rPr>
              <a:t>Rules are easily visualized.</a:t>
            </a:r>
          </a:p>
          <a:p>
            <a:pPr marL="182880" indent="-18288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2400" dirty="0"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+mn-lt"/>
                <a:ea typeface="+mn-ea"/>
                <a:cs typeface="+mn-cs"/>
              </a:rPr>
              <a:t>Problem</a:t>
            </a:r>
            <a:endParaRPr lang="en-US" sz="2000" b="1" dirty="0">
              <a:latin typeface="+mn-lt"/>
              <a:ea typeface="+mn-ea"/>
              <a:cs typeface="+mn-cs"/>
            </a:endParaRPr>
          </a:p>
          <a:p>
            <a:pPr marL="182880" indent="-18288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2400" dirty="0">
                <a:latin typeface="+mn-lt"/>
                <a:ea typeface="+mn-ea"/>
                <a:cs typeface="+mn-cs"/>
              </a:rPr>
              <a:t>Locally comprehensible, globally incomprehensible.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880" y="1733549"/>
            <a:ext cx="4211312" cy="14195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1B4188"/>
                </a:solidFill>
              </a:rPr>
              <a:t>Method 2: Contact map</a:t>
            </a:r>
            <a:endParaRPr lang="en-US" dirty="0">
              <a:solidFill>
                <a:srgbClr val="1B418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1108" y="1417638"/>
            <a:ext cx="4235691" cy="487383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2581" b="1" dirty="0" smtClean="0"/>
              <a:t>How do molecules bind?</a:t>
            </a:r>
          </a:p>
          <a:p>
            <a:pPr marL="182880" indent="-182880">
              <a:buNone/>
            </a:pPr>
            <a:endParaRPr lang="en-US" sz="2581" b="1" dirty="0" smtClean="0"/>
          </a:p>
          <a:p>
            <a:pPr marL="182880" indent="-182880">
              <a:buNone/>
            </a:pPr>
            <a:r>
              <a:rPr lang="en-US" sz="2581" b="1" dirty="0" smtClean="0"/>
              <a:t>Advantages</a:t>
            </a:r>
          </a:p>
          <a:p>
            <a:pPr marL="182880" indent="-182880"/>
            <a:r>
              <a:rPr lang="en-US" sz="2581" dirty="0" smtClean="0"/>
              <a:t>All molecules, components, states, and binding interactions are presented.</a:t>
            </a:r>
          </a:p>
          <a:p>
            <a:pPr marL="182880" indent="-182880"/>
            <a:r>
              <a:rPr lang="en-US" sz="2581" dirty="0" smtClean="0"/>
              <a:t>Can be generated automatically (</a:t>
            </a:r>
            <a:r>
              <a:rPr lang="en-US" sz="2581" dirty="0" err="1" smtClean="0"/>
              <a:t>GetBonNie</a:t>
            </a:r>
            <a:r>
              <a:rPr lang="en-US" sz="2581" dirty="0" smtClean="0"/>
              <a:t>, </a:t>
            </a:r>
            <a:r>
              <a:rPr lang="en-US" sz="2581" dirty="0" err="1" smtClean="0"/>
              <a:t>RuleBender</a:t>
            </a:r>
            <a:r>
              <a:rPr lang="en-US" sz="2581" dirty="0" smtClean="0"/>
              <a:t>, </a:t>
            </a:r>
            <a:r>
              <a:rPr lang="en-US" sz="2581" dirty="0" err="1" smtClean="0"/>
              <a:t>Rulebase</a:t>
            </a:r>
            <a:r>
              <a:rPr lang="en-US" sz="2581" dirty="0" smtClean="0"/>
              <a:t>/Kappa).</a:t>
            </a:r>
          </a:p>
          <a:p>
            <a:pPr>
              <a:buNone/>
            </a:pPr>
            <a:r>
              <a:rPr lang="en-US" sz="2581" b="1" dirty="0" smtClean="0"/>
              <a:t>Problems</a:t>
            </a:r>
          </a:p>
          <a:p>
            <a:pPr marL="182880" indent="-182880"/>
            <a:r>
              <a:rPr lang="en-US" sz="2581" dirty="0" smtClean="0"/>
              <a:t>Lacks clear representation of enzyme-substrate relationships.</a:t>
            </a:r>
          </a:p>
          <a:p>
            <a:pPr marL="182880" indent="-182880"/>
            <a:r>
              <a:rPr lang="en-US" sz="2581" dirty="0" smtClean="0"/>
              <a:t>Does not always show accurate substructure.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49" y="2025199"/>
            <a:ext cx="4332713" cy="26208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1B4188"/>
                </a:solidFill>
              </a:rPr>
              <a:t>Method 3: Molecular interaction map</a:t>
            </a:r>
            <a:endParaRPr lang="en-US" dirty="0">
              <a:solidFill>
                <a:srgbClr val="1B418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1108" y="1600200"/>
            <a:ext cx="4235691" cy="45259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3429" b="1" dirty="0" smtClean="0"/>
              <a:t>How do molecules interact, and how do interactions affect each other?</a:t>
            </a:r>
          </a:p>
          <a:p>
            <a:pPr marL="182880" indent="-182880">
              <a:buNone/>
            </a:pPr>
            <a:endParaRPr lang="en-US" sz="3429" b="1" dirty="0" smtClean="0"/>
          </a:p>
          <a:p>
            <a:pPr marL="182880" indent="-182880">
              <a:buNone/>
            </a:pPr>
            <a:r>
              <a:rPr lang="en-US" sz="3429" b="1" dirty="0" smtClean="0"/>
              <a:t>Advantage</a:t>
            </a:r>
          </a:p>
          <a:p>
            <a:pPr marL="182880" indent="-182880"/>
            <a:r>
              <a:rPr lang="en-US" sz="3429" dirty="0" smtClean="0"/>
              <a:t>Catalytic interactions are distinguishable from binding interactions. </a:t>
            </a:r>
          </a:p>
          <a:p>
            <a:pPr marL="182880" indent="-182880"/>
            <a:r>
              <a:rPr lang="en-US" sz="3429" dirty="0" smtClean="0"/>
              <a:t>Each molecule is shown only once.</a:t>
            </a:r>
          </a:p>
          <a:p>
            <a:pPr marL="182880" indent="-182880"/>
            <a:endParaRPr lang="en-US" sz="3429" dirty="0" smtClean="0"/>
          </a:p>
          <a:p>
            <a:pPr>
              <a:buNone/>
            </a:pPr>
            <a:r>
              <a:rPr lang="en-US" sz="3429" b="1" dirty="0" smtClean="0"/>
              <a:t>Problem</a:t>
            </a:r>
          </a:p>
          <a:p>
            <a:pPr marL="182880" indent="-182880"/>
            <a:r>
              <a:rPr lang="en-US" sz="3429" dirty="0" smtClean="0"/>
              <a:t>Too much information (context).  Maps become cluttered for complex networks.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168" y="1221659"/>
            <a:ext cx="4099182" cy="53530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11365</TotalTime>
  <Words>1526</Words>
  <Application>Microsoft Macintosh PowerPoint</Application>
  <PresentationFormat>On-screen Show (4:3)</PresentationFormat>
  <Paragraphs>146</Paragraphs>
  <Slides>31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Modeling, visualizing, and annotating immunoreceptor signaling systems</vt:lpstr>
      <vt:lpstr>Outline</vt:lpstr>
      <vt:lpstr>Signaling proteins</vt:lpstr>
      <vt:lpstr>Features of early events in immunoreceptor signaling</vt:lpstr>
      <vt:lpstr>Rule-based modeling</vt:lpstr>
      <vt:lpstr>Rule-based modeling</vt:lpstr>
      <vt:lpstr>Method 1: Individual rules</vt:lpstr>
      <vt:lpstr>Method 2: Contact map</vt:lpstr>
      <vt:lpstr>Method 3: Molecular interaction map</vt:lpstr>
      <vt:lpstr>What do we need from a diagram?</vt:lpstr>
      <vt:lpstr>Outline</vt:lpstr>
      <vt:lpstr>Extended contact map</vt:lpstr>
      <vt:lpstr>Extended contact map</vt:lpstr>
      <vt:lpstr>Extended contact map</vt:lpstr>
      <vt:lpstr>Extended contact map</vt:lpstr>
      <vt:lpstr>Extended contact map</vt:lpstr>
      <vt:lpstr>Extended contact map</vt:lpstr>
      <vt:lpstr>Extended contact map</vt:lpstr>
      <vt:lpstr>Extended contact map</vt:lpstr>
      <vt:lpstr>Extended contact map</vt:lpstr>
      <vt:lpstr>Annotation: Model guide</vt:lpstr>
      <vt:lpstr>Can we model and visualize other common processes in cell signaling?</vt:lpstr>
      <vt:lpstr>Ubiquitination cascade</vt:lpstr>
      <vt:lpstr>HRas</vt:lpstr>
      <vt:lpstr>HRas</vt:lpstr>
      <vt:lpstr>HRas</vt:lpstr>
      <vt:lpstr>HRas</vt:lpstr>
      <vt:lpstr>HRas</vt:lpstr>
      <vt:lpstr>Outline</vt:lpstr>
      <vt:lpstr>Conclusions</vt:lpstr>
      <vt:lpstr>Thanks!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Visualizing and annotating rule-based models</dc:title>
  <dc:creator>Lily Chylek</dc:creator>
  <cp:lastModifiedBy>Lily Chylek</cp:lastModifiedBy>
  <cp:revision>35</cp:revision>
  <dcterms:created xsi:type="dcterms:W3CDTF">2012-04-01T18:02:37Z</dcterms:created>
  <dcterms:modified xsi:type="dcterms:W3CDTF">2012-04-01T18:04:43Z</dcterms:modified>
</cp:coreProperties>
</file>