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60" r:id="rId2"/>
    <p:sldId id="286" r:id="rId3"/>
    <p:sldId id="299" r:id="rId4"/>
    <p:sldId id="292" r:id="rId5"/>
    <p:sldId id="288" r:id="rId6"/>
    <p:sldId id="300" r:id="rId7"/>
    <p:sldId id="336" r:id="rId8"/>
    <p:sldId id="289" r:id="rId9"/>
    <p:sldId id="301" r:id="rId10"/>
    <p:sldId id="302" r:id="rId11"/>
    <p:sldId id="362" r:id="rId12"/>
    <p:sldId id="359" r:id="rId13"/>
    <p:sldId id="337" r:id="rId14"/>
    <p:sldId id="370" r:id="rId15"/>
    <p:sldId id="319" r:id="rId16"/>
    <p:sldId id="388" r:id="rId17"/>
    <p:sldId id="272" r:id="rId18"/>
    <p:sldId id="278" r:id="rId19"/>
    <p:sldId id="355" r:id="rId20"/>
    <p:sldId id="356" r:id="rId21"/>
    <p:sldId id="322" r:id="rId22"/>
    <p:sldId id="323" r:id="rId23"/>
    <p:sldId id="324" r:id="rId24"/>
    <p:sldId id="309" r:id="rId25"/>
    <p:sldId id="332" r:id="rId26"/>
    <p:sldId id="326" r:id="rId27"/>
    <p:sldId id="327" r:id="rId28"/>
    <p:sldId id="329" r:id="rId29"/>
    <p:sldId id="369" r:id="rId30"/>
    <p:sldId id="330" r:id="rId31"/>
    <p:sldId id="331" r:id="rId32"/>
    <p:sldId id="335" r:id="rId33"/>
    <p:sldId id="342" r:id="rId34"/>
    <p:sldId id="338" r:id="rId35"/>
    <p:sldId id="363" r:id="rId36"/>
    <p:sldId id="366" r:id="rId37"/>
    <p:sldId id="372" r:id="rId38"/>
    <p:sldId id="345" r:id="rId39"/>
    <p:sldId id="339" r:id="rId40"/>
    <p:sldId id="343" r:id="rId41"/>
    <p:sldId id="347" r:id="rId42"/>
    <p:sldId id="346" r:id="rId43"/>
    <p:sldId id="350" r:id="rId44"/>
    <p:sldId id="374" r:id="rId45"/>
    <p:sldId id="376" r:id="rId46"/>
    <p:sldId id="354" r:id="rId47"/>
    <p:sldId id="305" r:id="rId48"/>
    <p:sldId id="306" r:id="rId49"/>
    <p:sldId id="394" r:id="rId50"/>
    <p:sldId id="398" r:id="rId51"/>
    <p:sldId id="404" r:id="rId52"/>
    <p:sldId id="399" r:id="rId53"/>
    <p:sldId id="405" r:id="rId54"/>
    <p:sldId id="396" r:id="rId55"/>
    <p:sldId id="395" r:id="rId56"/>
    <p:sldId id="351" r:id="rId57"/>
    <p:sldId id="360" r:id="rId58"/>
    <p:sldId id="364" r:id="rId59"/>
    <p:sldId id="348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0000"/>
    <a:srgbClr val="1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58" autoAdjust="0"/>
  </p:normalViewPr>
  <p:slideViewPr>
    <p:cSldViewPr>
      <p:cViewPr>
        <p:scale>
          <a:sx n="68" d="100"/>
          <a:sy n="68" d="100"/>
        </p:scale>
        <p:origin x="-712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BF61631-CDA8-E247-AED2-2C311C788EB8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07FFFF1-8662-394F-907E-7BF21FC6F6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897388-7341-9C45-8BEE-4EA042CD14E0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Non-maximal suppression across VW. Like an L-</a:t>
            </a:r>
            <a:r>
              <a:rPr lang="en-US" dirty="0" err="1">
                <a:latin typeface="Calibri" charset="0"/>
              </a:rPr>
              <a:t>Inf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normalization</a:t>
            </a: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Max = k-means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9D18E-A186-7346-8D37-80FBCA8F9CA9}" type="slidenum">
              <a:rPr lang="en-US">
                <a:latin typeface="Calibri" charset="0"/>
              </a:rPr>
              <a:pPr eaLnBrk="1" hangingPunct="1"/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</a:t>
            </a:r>
            <a:r>
              <a:rPr lang="en-US" baseline="0" dirty="0" smtClean="0"/>
              <a:t> not clear. Explain better. Y-axis is change in value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</a:t>
            </a:r>
            <a:r>
              <a:rPr lang="en-US" dirty="0" err="1" smtClean="0"/>
              <a:t>Leonardis</a:t>
            </a:r>
            <a:r>
              <a:rPr lang="en-US" dirty="0" smtClean="0"/>
              <a:t> &amp; </a:t>
            </a:r>
            <a:r>
              <a:rPr lang="en-US" dirty="0" err="1" smtClean="0"/>
              <a:t>Fidler</a:t>
            </a:r>
            <a:r>
              <a:rPr lang="en-US" dirty="0" smtClean="0"/>
              <a:t> paper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far for labels</a:t>
            </a:r>
            <a:r>
              <a:rPr lang="en-US" baseline="0" dirty="0" smtClean="0"/>
              <a:t> to trickle down (vanishing gradients)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Only information from layer below.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Input is supervision.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5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overall energy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5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5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separate operations </a:t>
            </a:r>
          </a:p>
          <a:p>
            <a:endParaRPr lang="en-US" dirty="0" smtClean="0"/>
          </a:p>
          <a:p>
            <a:r>
              <a:rPr lang="en-US" dirty="0" smtClean="0"/>
              <a:t>Do it at the same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65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williams</a:t>
            </a:r>
            <a:r>
              <a:rPr lang="en-US" baseline="0" dirty="0" smtClean="0"/>
              <a:t> oral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86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Occlusion mask: </a:t>
            </a:r>
            <a:r>
              <a:rPr lang="en-US" dirty="0" err="1" smtClean="0"/>
              <a:t>bootom</a:t>
            </a:r>
            <a:r>
              <a:rPr lang="en-US" dirty="0" smtClean="0"/>
              <a:t> right quad for sofa interpretation</a:t>
            </a:r>
          </a:p>
          <a:p>
            <a:endParaRPr lang="en-US" dirty="0" smtClean="0"/>
          </a:p>
          <a:p>
            <a:r>
              <a:rPr lang="en-US" dirty="0" smtClean="0"/>
              <a:t>Can’t decide locally </a:t>
            </a:r>
          </a:p>
          <a:p>
            <a:endParaRPr lang="en-US" dirty="0" smtClean="0"/>
          </a:p>
          <a:p>
            <a:r>
              <a:rPr lang="en-US" dirty="0" smtClean="0"/>
              <a:t>If you knew solution, would know what features</a:t>
            </a:r>
            <a:r>
              <a:rPr lang="en-US" baseline="0" dirty="0" smtClean="0"/>
              <a:t> to extract.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596C69-AE36-284C-949C-F99E2AC5BD2A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DPM is shape hierarchical </a:t>
            </a:r>
          </a:p>
          <a:p>
            <a:endParaRPr lang="en-US" dirty="0" smtClean="0"/>
          </a:p>
          <a:p>
            <a:r>
              <a:rPr lang="en-US" dirty="0" smtClean="0"/>
              <a:t>HOG templates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DPM is shape hierarchical </a:t>
            </a:r>
          </a:p>
          <a:p>
            <a:endParaRPr lang="en-US" dirty="0" smtClean="0"/>
          </a:p>
          <a:p>
            <a:r>
              <a:rPr lang="en-US" dirty="0" smtClean="0"/>
              <a:t>HOG templates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4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Song</a:t>
            </a:r>
            <a:r>
              <a:rPr lang="en-US" baseline="0" dirty="0" smtClean="0"/>
              <a:t> Chun ‘s clock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64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8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DA59-8F14-0040-B62F-D5942C8F1EF2}" type="slidenum">
              <a:rPr lang="en-US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38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I am going to say about Neuroscience, although techniques do have strong connections.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clear that classic methods, e.g.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convnets</a:t>
            </a:r>
            <a:r>
              <a:rPr lang="en-US" baseline="0" dirty="0" smtClean="0"/>
              <a:t> are purely supervised.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bring out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differeces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to existing ML stuff, mainly unsupervised learning part. Make use of </a:t>
            </a:r>
            <a:r>
              <a:rPr lang="en-US" baseline="0" dirty="0" err="1" smtClean="0"/>
              <a:t>unlabaled</a:t>
            </a:r>
            <a:r>
              <a:rPr lang="en-US" baseline="0" dirty="0" smtClean="0"/>
              <a:t> data (lots of it).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Restructure to bigger emphasis on unsupervised.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clear that classic methods, e.g.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convnets</a:t>
            </a:r>
            <a:r>
              <a:rPr lang="en-US" baseline="0" dirty="0" smtClean="0"/>
              <a:t> are purely supervised.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40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Winder and Brown paper. Slightly smoothed view of things. 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9E4BAA-47D2-074E-BD97-5C24CD7E4793}" type="slidenum">
              <a:rPr lang="en-US">
                <a:latin typeface="Calibri" charset="0"/>
              </a:rPr>
              <a:pPr eaLnBrk="1" hangingPunct="1"/>
              <a:t>17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Selection instead of normalization?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Note pooling is across space, not across Gabor </a:t>
            </a:r>
            <a:r>
              <a:rPr lang="en-US" dirty="0" smtClean="0">
                <a:latin typeface="Calibri" charset="0"/>
              </a:rPr>
              <a:t>channel</a:t>
            </a: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Normalization is really</a:t>
            </a:r>
            <a:r>
              <a:rPr lang="en-US" baseline="0" dirty="0" smtClean="0">
                <a:latin typeface="Calibri" charset="0"/>
              </a:rPr>
              <a:t> nonlinear (small elements not rescaled)</a:t>
            </a:r>
            <a:endParaRPr lang="en-US" dirty="0">
              <a:latin typeface="Calibri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0D5EB2-4CC1-0E4D-A149-A27675925D18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4E84A-0176-EE4E-B186-D9C1EBA5F72F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A5016-B72B-504A-8458-3133EB6C04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92914-F90F-EC45-AE20-5DA5805DEF7A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0E5D0-5AD2-2042-B0FE-135F408872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6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2A87E6-A349-A441-A108-69DDF47A6B7D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EC2EB-D81D-4E42-9CE9-491052C963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8B2FD9-E099-F74F-B214-229EDBD41DD2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D91C6-01EF-0A41-B5E1-177FB710B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1D56-C780-5A46-9BDA-3EC4C2994460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8655B-7F20-A446-88C5-45F4CB4B6C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C9CA5F-2C8A-8347-8613-5C35D0864172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56A7F-5C6C-284E-9ED3-472736025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CCB38F-3211-D34F-BF87-0BA5D77B8186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15CBB-AE76-1E46-8329-BC8C9AA5A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F82364-7965-F040-AB9E-92C5CB0D9942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56CCC-73A3-3445-AA4A-1656F9F45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5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20F4F-8F5D-9442-9B6B-A8FBDD21D37A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751EF-34A5-E740-9DEE-6F965E56E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48AD63-4121-B04B-B1FE-5F04A154D394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21D11-F97C-1F43-B035-E29DBE93B6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CD3B6D-7D79-664E-B0F6-48555CBEA5EC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FB11D-ABA6-F148-A49C-E019F74F0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9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41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349FD48-39DD-9240-A18E-BF89C1AE5CAD}" type="datetimeFigureOut">
              <a:rPr lang="en-US"/>
              <a:pPr/>
              <a:t>6/16/12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E340B22-B33F-C24B-81D0-5A54274118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Albertus Extra Bold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lbertus Extra Bol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dobe Caslon Pro" pitchFamily="18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dobe Caslon Pro" pitchFamily="18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dobe Caslon Pro" pitchFamily="18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dobe Caslon Pro" pitchFamily="18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dobe Caslon Pro" pitchFamily="18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csc2515/deeprefs.html" TargetMode="External"/><Relationship Id="rId4" Type="http://schemas.openxmlformats.org/officeDocument/2006/relationships/hyperlink" Target="http://torch5.sourceforge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eplearning.net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Vision-David-Marr/dp/0716712849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holarpedia.org/article/Neocognitron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i.stanford.edu/~quocle/TCNNweb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 txBox="1">
            <a:spLocks/>
          </p:cNvSpPr>
          <p:nvPr/>
        </p:nvSpPr>
        <p:spPr bwMode="auto">
          <a:xfrm>
            <a:off x="228600" y="381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Albertus Extra Bold" charset="0"/>
              </a:rPr>
              <a:t>Deep Learning &amp; </a:t>
            </a:r>
            <a:r>
              <a:rPr lang="en-US" sz="4800" dirty="0" smtClean="0">
                <a:solidFill>
                  <a:srgbClr val="FFFFFF"/>
                </a:solidFill>
                <a:latin typeface="Albertus Extra Bold" charset="0"/>
              </a:rPr>
              <a:t/>
            </a:r>
            <a:br>
              <a:rPr lang="en-US" sz="4800" dirty="0" smtClean="0">
                <a:solidFill>
                  <a:srgbClr val="FFFFFF"/>
                </a:solidFill>
                <a:latin typeface="Albertus Extra Bold" charset="0"/>
              </a:rPr>
            </a:br>
            <a:r>
              <a:rPr lang="en-US" sz="4800" dirty="0" smtClean="0">
                <a:solidFill>
                  <a:srgbClr val="FFFFFF"/>
                </a:solidFill>
                <a:latin typeface="Albertus Extra Bold" charset="0"/>
              </a:rPr>
              <a:t>Feature </a:t>
            </a:r>
            <a:r>
              <a:rPr lang="en-US" sz="4800" dirty="0">
                <a:solidFill>
                  <a:srgbClr val="FFFFFF"/>
                </a:solidFill>
                <a:latin typeface="Albertus Extra Bold" charset="0"/>
              </a:rPr>
              <a:t>Learning </a:t>
            </a:r>
          </a:p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Albertus Extra Bold" charset="0"/>
              </a:rPr>
              <a:t>Methods for Vision</a:t>
            </a:r>
          </a:p>
        </p:txBody>
      </p:sp>
      <p:sp>
        <p:nvSpPr>
          <p:cNvPr id="2051" name="Subtitle 2"/>
          <p:cNvSpPr txBox="1">
            <a:spLocks/>
          </p:cNvSpPr>
          <p:nvPr/>
        </p:nvSpPr>
        <p:spPr bwMode="auto">
          <a:xfrm>
            <a:off x="762000" y="3276600"/>
            <a:ext cx="7505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-1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sz="3200">
              <a:solidFill>
                <a:srgbClr val="FFFFFF"/>
              </a:solidFill>
              <a:latin typeface="Adobe Caslon Pro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latin typeface="Adobe Caslon Pro" charset="0"/>
              </a:rPr>
              <a:t>Rob Fergus (NYU)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latin typeface="Adobe Caslon Pro" charset="0"/>
              </a:rPr>
              <a:t>Kai Yu (Baidu)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latin typeface="Adobe Caslon Pro" charset="0"/>
              </a:rPr>
              <a:t>Marc</a:t>
            </a:r>
            <a:r>
              <a:rPr lang="ja-JP" altLang="en-US" sz="2400">
                <a:solidFill>
                  <a:srgbClr val="FFFFFF"/>
                </a:solidFill>
                <a:latin typeface="Adobe Caslon Pro" charset="0"/>
              </a:rPr>
              <a:t>’</a:t>
            </a:r>
            <a:r>
              <a:rPr lang="en-US" altLang="ja-JP" sz="2400">
                <a:solidFill>
                  <a:srgbClr val="FFFFFF"/>
                </a:solidFill>
                <a:latin typeface="Adobe Caslon Pro" charset="0"/>
              </a:rPr>
              <a:t>Aurelio Ranzato (Google)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latin typeface="Adobe Caslon Pro" charset="0"/>
              </a:rPr>
              <a:t>Honglak Lee (Michigan)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Ruslan Salakhutdinov (U. Toronto)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Graham Taylor (University of Guelph)</a:t>
            </a:r>
            <a:endParaRPr lang="en-US" sz="2000">
              <a:solidFill>
                <a:srgbClr val="FFFFFF"/>
              </a:solidFill>
              <a:latin typeface="Adobe Caslon Pro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855628" y="2438400"/>
            <a:ext cx="72168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588" indent="-1588" algn="ctr">
              <a:spcBef>
                <a:spcPct val="20000"/>
              </a:spcBef>
            </a:pPr>
            <a:r>
              <a:rPr lang="en-US" sz="4000" i="1" dirty="0">
                <a:solidFill>
                  <a:srgbClr val="FFFFFF"/>
                </a:solidFill>
                <a:latin typeface="Adobe Caslon Pro" charset="0"/>
              </a:rPr>
              <a:t>CVPR 2012 </a:t>
            </a:r>
            <a:r>
              <a:rPr lang="en-US" sz="4000" i="1" dirty="0" smtClean="0">
                <a:solidFill>
                  <a:srgbClr val="FFFFFF"/>
                </a:solidFill>
                <a:latin typeface="Adobe Caslon Pro" charset="0"/>
              </a:rPr>
              <a:t>Tutorial: 9am-5:30pm</a:t>
            </a:r>
            <a:endParaRPr lang="en-US" sz="4000" i="1" dirty="0">
              <a:solidFill>
                <a:srgbClr val="FFFFFF"/>
              </a:solidFill>
              <a:latin typeface="Adobe Caslon 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latin typeface="Albertus Extra Bold" charset="0"/>
              </a:rPr>
              <a:t>Why Hierarchy?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dobe Caslon Pro" charset="0"/>
              </a:rPr>
              <a:t>Theoretical: </a:t>
            </a:r>
            <a:endParaRPr lang="en-US" sz="2400" dirty="0" smtClean="0">
              <a:latin typeface="Adobe Caslon Pro" charset="0"/>
            </a:endParaRPr>
          </a:p>
          <a:p>
            <a:pPr marL="1195388" indent="0">
              <a:buNone/>
            </a:pPr>
            <a:r>
              <a:rPr lang="en-US" sz="2400" dirty="0" smtClean="0">
                <a:latin typeface="Adobe Caslon Pro" charset="0"/>
              </a:rPr>
              <a:t>“…well-known depth-breadth tradeoff in circuits design [</a:t>
            </a:r>
            <a:r>
              <a:rPr lang="en-US" sz="2400" dirty="0" err="1" smtClean="0">
                <a:latin typeface="Adobe Caslon Pro" charset="0"/>
              </a:rPr>
              <a:t>Hastad</a:t>
            </a:r>
            <a:r>
              <a:rPr lang="en-US" sz="2400" dirty="0" smtClean="0">
                <a:latin typeface="Adobe Caslon Pro" charset="0"/>
              </a:rPr>
              <a:t> 1987]. </a:t>
            </a:r>
            <a:r>
              <a:rPr lang="en-US" sz="2400" dirty="0">
                <a:latin typeface="Adobe Caslon Pro" charset="0"/>
              </a:rPr>
              <a:t> </a:t>
            </a:r>
            <a:r>
              <a:rPr lang="en-US" sz="2400" dirty="0" smtClean="0">
                <a:latin typeface="Adobe Caslon Pro" charset="0"/>
              </a:rPr>
              <a:t>This suggests many functions can be much more efﬁciently represented with deeper architectures…”  [</a:t>
            </a:r>
            <a:r>
              <a:rPr lang="en-US" sz="2400" dirty="0" err="1" smtClean="0">
                <a:latin typeface="Adobe Caslon Pro" charset="0"/>
              </a:rPr>
              <a:t>Bengio</a:t>
            </a:r>
            <a:r>
              <a:rPr lang="en-US" sz="2400" dirty="0" smtClean="0">
                <a:latin typeface="Adobe Caslon Pro" charset="0"/>
              </a:rPr>
              <a:t> </a:t>
            </a:r>
            <a:r>
              <a:rPr lang="en-US" sz="2400" dirty="0">
                <a:latin typeface="Adobe Caslon Pro" charset="0"/>
              </a:rPr>
              <a:t>&amp; </a:t>
            </a:r>
            <a:r>
              <a:rPr lang="en-US" sz="2400" dirty="0" err="1">
                <a:latin typeface="Adobe Caslon Pro" charset="0"/>
              </a:rPr>
              <a:t>LeCun</a:t>
            </a:r>
            <a:r>
              <a:rPr lang="en-US" sz="2400" dirty="0">
                <a:latin typeface="Adobe Caslon Pro" charset="0"/>
              </a:rPr>
              <a:t> </a:t>
            </a:r>
            <a:r>
              <a:rPr lang="en-US" sz="2400" dirty="0" smtClean="0">
                <a:latin typeface="Adobe Caslon Pro" charset="0"/>
              </a:rPr>
              <a:t>2007]</a:t>
            </a:r>
          </a:p>
          <a:p>
            <a:pPr marL="1195388" indent="0">
              <a:buNone/>
            </a:pPr>
            <a:endParaRPr lang="en-US" dirty="0" smtClean="0">
              <a:latin typeface="Adobe Caslon Pro" charset="0"/>
            </a:endParaRPr>
          </a:p>
          <a:p>
            <a:pPr marL="0" indent="0">
              <a:buNone/>
            </a:pPr>
            <a:r>
              <a:rPr lang="en-US" dirty="0" smtClean="0">
                <a:latin typeface="Adobe Caslon Pro" charset="0"/>
              </a:rPr>
              <a:t>Biological: 	Visual cortex is hierarchical</a:t>
            </a:r>
            <a:endParaRPr lang="en-US" dirty="0">
              <a:latin typeface="Adobe Caslo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2841"/>
          <a:stretch/>
        </p:blipFill>
        <p:spPr>
          <a:xfrm>
            <a:off x="3352800" y="4441639"/>
            <a:ext cx="4419600" cy="22065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7418201" y="5951291"/>
            <a:ext cx="1108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prstClr val="white"/>
                </a:solidFill>
                <a:latin typeface="Adobe Caslon Pro" charset="0"/>
              </a:rPr>
              <a:t>[Thorpe]</a:t>
            </a:r>
            <a:endParaRPr lang="en-US" sz="2000" dirty="0">
              <a:solidFill>
                <a:prstClr val="white"/>
              </a:solidFill>
              <a:latin typeface="Adobe Caslon Pro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96863" y="1003300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Hierarchies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93837"/>
            <a:ext cx="5410200" cy="1554163"/>
          </a:xfrm>
        </p:spPr>
        <p:txBody>
          <a:bodyPr/>
          <a:lstStyle/>
          <a:p>
            <a:r>
              <a:rPr lang="en-US" dirty="0" smtClean="0"/>
              <a:t>Spatial Pyramid Matching</a:t>
            </a:r>
          </a:p>
          <a:p>
            <a:pPr lvl="1"/>
            <a:r>
              <a:rPr lang="en-US" dirty="0" err="1" smtClean="0"/>
              <a:t>Lazebnik</a:t>
            </a:r>
            <a:r>
              <a:rPr lang="en-US" dirty="0" smtClean="0"/>
              <a:t> et al. CVPR’06</a:t>
            </a:r>
          </a:p>
          <a:p>
            <a:pPr lvl="1"/>
            <a:endParaRPr lang="en-US" sz="1800" dirty="0"/>
          </a:p>
          <a:p>
            <a:r>
              <a:rPr lang="en-US" dirty="0" smtClean="0"/>
              <a:t>2 layer hierarchy</a:t>
            </a:r>
          </a:p>
          <a:p>
            <a:pPr lvl="1"/>
            <a:r>
              <a:rPr lang="en-US" dirty="0" smtClean="0"/>
              <a:t>Spatial Pyramid</a:t>
            </a:r>
            <a:br>
              <a:rPr lang="en-US" dirty="0" smtClean="0"/>
            </a:br>
            <a:r>
              <a:rPr lang="en-US" dirty="0" smtClean="0"/>
              <a:t>Descriptor pools</a:t>
            </a:r>
            <a:br>
              <a:rPr lang="en-US" dirty="0" smtClean="0"/>
            </a:br>
            <a:r>
              <a:rPr lang="en-US" dirty="0" err="1" smtClean="0"/>
              <a:t>VQ’d</a:t>
            </a:r>
            <a:r>
              <a:rPr lang="en-US" dirty="0" smtClean="0"/>
              <a:t> SIFT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43000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 Arrow 10"/>
          <p:cNvSpPr/>
          <p:nvPr/>
        </p:nvSpPr>
        <p:spPr>
          <a:xfrm>
            <a:off x="6324600" y="5334000"/>
            <a:ext cx="533400" cy="5334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24400" y="5867400"/>
            <a:ext cx="38100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Image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0" y="4495800"/>
            <a:ext cx="4038600" cy="838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dobe Caslon Pro"/>
                <a:cs typeface="Adobe Caslon Pro"/>
              </a:rPr>
              <a:t>SIFT Descriptors</a:t>
            </a:r>
            <a:endParaRPr lang="en-US" sz="2800" dirty="0">
              <a:latin typeface="Adobe Caslon Pro"/>
              <a:cs typeface="Adobe Caslon Pr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43400" y="3124200"/>
            <a:ext cx="4419600" cy="8382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dobe Caslon Pro"/>
                <a:cs typeface="Adobe Caslon Pro"/>
              </a:rPr>
              <a:t>Spatial Pyramid Descriptor</a:t>
            </a:r>
            <a:endParaRPr lang="en-US" sz="2800" dirty="0">
              <a:latin typeface="Adobe Caslon Pro"/>
              <a:cs typeface="Adobe Caslon Pro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6324600" y="3962400"/>
            <a:ext cx="533400" cy="5334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324600" y="2590800"/>
            <a:ext cx="533400" cy="5334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44051" y="1981200"/>
            <a:ext cx="17235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Adobe Caslon Pro" pitchFamily="18" charset="0"/>
              </a:rPr>
              <a:t>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Hierarchies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93837"/>
            <a:ext cx="8229600" cy="4525963"/>
          </a:xfrm>
        </p:spPr>
        <p:txBody>
          <a:bodyPr/>
          <a:lstStyle/>
          <a:p>
            <a:r>
              <a:rPr lang="en-US" dirty="0" err="1" smtClean="0"/>
              <a:t>Lampert</a:t>
            </a:r>
            <a:r>
              <a:rPr lang="en-US" dirty="0" smtClean="0"/>
              <a:t> et al. CVPR’09</a:t>
            </a:r>
          </a:p>
          <a:p>
            <a:pPr lvl="1"/>
            <a:endParaRPr lang="en-US" sz="1800" dirty="0"/>
          </a:p>
          <a:p>
            <a:r>
              <a:rPr lang="en-US" dirty="0" smtClean="0"/>
              <a:t>Learn attributes, then classes</a:t>
            </a:r>
            <a:br>
              <a:rPr lang="en-US" dirty="0" smtClean="0"/>
            </a:br>
            <a:r>
              <a:rPr lang="en-US" dirty="0" smtClean="0"/>
              <a:t>as combination of attributes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43000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171700"/>
            <a:ext cx="3414281" cy="438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506273"/>
            <a:ext cx="3962400" cy="20469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4038600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Class</a:t>
            </a:r>
            <a:b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</a:b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Labels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45956" y="5105400"/>
            <a:ext cx="1454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Attributes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80155" y="5874603"/>
            <a:ext cx="1226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Image </a:t>
            </a:r>
            <a:b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</a:b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Features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157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1676400"/>
          </a:xfrm>
        </p:spPr>
        <p:txBody>
          <a:bodyPr/>
          <a:lstStyle/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Adobe Caslon Pro" charset="0"/>
              </a:rPr>
              <a:t>Each layer of hierarchy extracts features from output of previous layer</a:t>
            </a:r>
            <a:endParaRPr lang="en-US" dirty="0">
              <a:latin typeface="Adobe Caslon Pro" charset="0"/>
            </a:endParaRP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Adobe Caslon Pro" charset="0"/>
              </a:rPr>
              <a:t>All the way from pixels </a:t>
            </a:r>
            <a:r>
              <a:rPr lang="en-US" dirty="0">
                <a:latin typeface="Adobe Caslon Pro" charset="0"/>
                <a:sym typeface="Wingdings" charset="0"/>
              </a:rPr>
              <a:t> classifier</a:t>
            </a: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Adobe Caslon Pro" charset="0"/>
              </a:rPr>
              <a:t>Layers have the (nearly) same structure</a:t>
            </a:r>
            <a:endParaRPr lang="en-US" dirty="0">
              <a:latin typeface="Adobe Caslon Pro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lbertus Extra Bold" charset="0"/>
              </a:rPr>
              <a:t>Learning a Hierarchy </a:t>
            </a:r>
            <a:br>
              <a:rPr lang="en-US" dirty="0" smtClean="0">
                <a:latin typeface="Albertus Extra Bold" charset="0"/>
              </a:rPr>
            </a:br>
            <a:r>
              <a:rPr lang="en-US" dirty="0" smtClean="0">
                <a:latin typeface="Albertus Extra Bold" charset="0"/>
              </a:rPr>
              <a:t>of Feature Extractors </a:t>
            </a:r>
            <a:endParaRPr lang="en-US" dirty="0">
              <a:latin typeface="Albertus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597025" y="41910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806825" y="41910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16625" y="41910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292225" y="44958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3121025" y="44958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5330825" y="44958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540625" y="44958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997825" y="4306888"/>
            <a:ext cx="1069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Adobe Caslon Pro" charset="0"/>
              </a:rPr>
              <a:t>Simple </a:t>
            </a:r>
            <a:br>
              <a:rPr lang="en-US">
                <a:solidFill>
                  <a:srgbClr val="FFFFFF"/>
                </a:solidFill>
                <a:latin typeface="Adobe Caslon Pro" charset="0"/>
              </a:rPr>
            </a:br>
            <a:r>
              <a:rPr lang="en-US">
                <a:solidFill>
                  <a:srgbClr val="FFFFFF"/>
                </a:solidFill>
                <a:latin typeface="Adobe Caslon Pro" charset="0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76200" y="41910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Adobe Caslon Pro" charset="0"/>
              </a:rPr>
              <a:t>Image/Video</a:t>
            </a:r>
          </a:p>
          <a:p>
            <a:pPr algn="ctr" eaLnBrk="1" hangingPunct="1"/>
            <a:r>
              <a:rPr lang="en-US">
                <a:solidFill>
                  <a:srgbClr val="FFFFFF"/>
                </a:solidFill>
                <a:latin typeface="Adobe Caslon Pro" charset="0"/>
              </a:rPr>
              <a:t>Pixels</a:t>
            </a: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304800" y="54102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Adobe Caslon Pro" charset="0"/>
                <a:cs typeface="+mn-cs"/>
              </a:rPr>
              <a:t>Train all layers jointly</a:t>
            </a:r>
          </a:p>
          <a:p>
            <a:pPr lvl="1" eaLnBrk="1" hangingPunct="1">
              <a:spcBef>
                <a:spcPct val="20000"/>
              </a:spcBef>
              <a:buFont typeface="Arial"/>
              <a:buChar char="•"/>
            </a:pPr>
            <a:endParaRPr lang="en-US" sz="1600" dirty="0">
              <a:solidFill>
                <a:prstClr val="white"/>
              </a:solidFill>
              <a:latin typeface="Adobe Caslon Pro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7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Multistage </a:t>
            </a:r>
            <a:r>
              <a:rPr lang="en-US" sz="3200" dirty="0" err="1" smtClean="0"/>
              <a:t>Hubel­Wiesel</a:t>
            </a:r>
            <a:r>
              <a:rPr lang="en-US" sz="3200" dirty="0" smtClean="0"/>
              <a:t> Architecture 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43000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3"/>
          <a:stretch/>
        </p:blipFill>
        <p:spPr>
          <a:xfrm>
            <a:off x="5348110" y="2895600"/>
            <a:ext cx="3676599" cy="295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4019" y="640080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Slide: </a:t>
            </a:r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Y.LeCun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0" y="3581400"/>
            <a:ext cx="9906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Stack multiple stages of simple cells / complex cells layers</a:t>
            </a:r>
          </a:p>
          <a:p>
            <a:r>
              <a:rPr lang="en-US" sz="2400" dirty="0" smtClean="0"/>
              <a:t>Higher stages compute more global, more invariant features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lassification layer on top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History:</a:t>
            </a:r>
          </a:p>
          <a:p>
            <a:r>
              <a:rPr lang="en-US" sz="2400" dirty="0" err="1" smtClean="0"/>
              <a:t>Neocognitron</a:t>
            </a:r>
            <a:r>
              <a:rPr lang="en-US" sz="2400" dirty="0" smtClean="0"/>
              <a:t> [Fukushima 1971-1982]</a:t>
            </a:r>
          </a:p>
          <a:p>
            <a:r>
              <a:rPr lang="en-US" sz="2400" dirty="0" smtClean="0"/>
              <a:t>Convolutional Nets [</a:t>
            </a:r>
            <a:r>
              <a:rPr lang="en-US" sz="2400" dirty="0" err="1" smtClean="0"/>
              <a:t>LeCun</a:t>
            </a:r>
            <a:r>
              <a:rPr lang="en-US" sz="2400" dirty="0" smtClean="0"/>
              <a:t> 1988-2007] </a:t>
            </a:r>
          </a:p>
          <a:p>
            <a:r>
              <a:rPr lang="en-US" sz="2400" dirty="0" smtClean="0"/>
              <a:t>HMAX [</a:t>
            </a:r>
            <a:r>
              <a:rPr lang="en-US" sz="2400" dirty="0" err="1" smtClean="0"/>
              <a:t>Poggio</a:t>
            </a:r>
            <a:r>
              <a:rPr lang="en-US" sz="2400" dirty="0" smtClean="0"/>
              <a:t> 2002-2006]</a:t>
            </a:r>
          </a:p>
          <a:p>
            <a:r>
              <a:rPr lang="en-US" sz="2400" dirty="0" smtClean="0"/>
              <a:t>Many others…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QUESTION: How do we find (or learn) the filters?</a:t>
            </a:r>
          </a:p>
        </p:txBody>
      </p:sp>
    </p:spTree>
    <p:extLst>
      <p:ext uri="{BB962C8B-B14F-4D97-AF65-F5344CB8AC3E}">
        <p14:creationId xmlns:p14="http://schemas.microsoft.com/office/powerpoint/2010/main" val="235056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Classic Approach to Training</a:t>
            </a:r>
            <a:endParaRPr lang="en-US" dirty="0">
              <a:latin typeface="Albertus Extra Bold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dobe Caslon Pro" charset="0"/>
              </a:rPr>
              <a:t>Supervised</a:t>
            </a:r>
          </a:p>
          <a:p>
            <a:pPr lvl="1"/>
            <a:r>
              <a:rPr lang="en-US" dirty="0" smtClean="0">
                <a:latin typeface="Adobe Caslon Pro" charset="0"/>
              </a:rPr>
              <a:t>Back-propagation</a:t>
            </a:r>
          </a:p>
          <a:p>
            <a:pPr lvl="1"/>
            <a:r>
              <a:rPr lang="en-US" dirty="0" smtClean="0">
                <a:latin typeface="Adobe Caslon Pro" charset="0"/>
              </a:rPr>
              <a:t>Lots of labeled data</a:t>
            </a:r>
          </a:p>
          <a:p>
            <a:pPr lvl="1"/>
            <a:r>
              <a:rPr lang="en-US" dirty="0" smtClean="0">
                <a:latin typeface="Adobe Caslon Pro" charset="0"/>
              </a:rPr>
              <a:t>E.g. Convolutional </a:t>
            </a:r>
            <a:br>
              <a:rPr lang="en-US" dirty="0" smtClean="0">
                <a:latin typeface="Adobe Caslon Pro" charset="0"/>
              </a:rPr>
            </a:br>
            <a:r>
              <a:rPr lang="en-US" dirty="0" smtClean="0">
                <a:latin typeface="Adobe Caslon Pro" charset="0"/>
              </a:rPr>
              <a:t>Neural Networks</a:t>
            </a:r>
          </a:p>
          <a:p>
            <a:pPr lvl="1"/>
            <a:endParaRPr lang="en-US" dirty="0" smtClean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Problem: </a:t>
            </a:r>
          </a:p>
          <a:p>
            <a:pPr lvl="1"/>
            <a:r>
              <a:rPr lang="en-US" dirty="0" smtClean="0">
                <a:latin typeface="Adobe Caslon Pro" charset="0"/>
              </a:rPr>
              <a:t>Difficult to train deep models (vanishing gradients)</a:t>
            </a:r>
          </a:p>
          <a:p>
            <a:pPr lvl="1"/>
            <a:r>
              <a:rPr lang="en-US" dirty="0" smtClean="0">
                <a:latin typeface="Adobe Caslon Pro" charset="0"/>
              </a:rPr>
              <a:t>Getting enough labels</a:t>
            </a:r>
            <a:endParaRPr lang="en-US" dirty="0">
              <a:latin typeface="Adobe Casl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 descr="lenet5.png"/>
          <p:cNvPicPr>
            <a:picLocks noChangeAspect="1"/>
          </p:cNvPicPr>
          <p:nvPr/>
        </p:nvPicPr>
        <p:blipFill rotWithShape="1">
          <a:blip r:embed="rId3" cstate="print"/>
          <a:srcRect r="12606"/>
          <a:stretch/>
        </p:blipFill>
        <p:spPr bwMode="auto">
          <a:xfrm>
            <a:off x="4343400" y="2209800"/>
            <a:ext cx="4648200" cy="15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8800" y="3733800"/>
            <a:ext cx="202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en-US" dirty="0" err="1" smtClean="0">
                <a:solidFill>
                  <a:prstClr val="white"/>
                </a:solidFill>
                <a:latin typeface="Adobe Caslon Pro" pitchFamily="18" charset="0"/>
              </a:rPr>
              <a:t>LeCun</a:t>
            </a:r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 </a:t>
            </a:r>
            <a:r>
              <a:rPr lang="en-US" i="1" dirty="0" smtClean="0">
                <a:solidFill>
                  <a:prstClr val="white"/>
                </a:solidFill>
                <a:latin typeface="Adobe Caslon Pro" pitchFamily="18" charset="0"/>
              </a:rPr>
              <a:t>et al.</a:t>
            </a:r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1998]</a:t>
            </a:r>
            <a:endParaRPr lang="en-US" dirty="0">
              <a:solidFill>
                <a:prstClr val="white"/>
              </a:solidFill>
              <a:latin typeface="Adobe Caslon Pro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dobe Caslon Pro" charset="0"/>
              </a:rPr>
              <a:t>Unsupervised training</a:t>
            </a:r>
          </a:p>
          <a:p>
            <a:endParaRPr lang="en-US" dirty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Model distribution of input data</a:t>
            </a:r>
          </a:p>
          <a:p>
            <a:pPr marL="457200" lvl="1" indent="0">
              <a:buNone/>
            </a:pPr>
            <a:endParaRPr lang="en-US" dirty="0" smtClean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Can use unlabeled data (unlimited)</a:t>
            </a:r>
          </a:p>
          <a:p>
            <a:pPr lvl="1"/>
            <a:endParaRPr lang="en-US" dirty="0" smtClean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Refine with standard supervised techniques (e.g. </a:t>
            </a:r>
            <a:r>
              <a:rPr lang="en-US" dirty="0" err="1" smtClean="0">
                <a:latin typeface="Adobe Caslon Pro" charset="0"/>
              </a:rPr>
              <a:t>backprop</a:t>
            </a:r>
            <a:r>
              <a:rPr lang="en-US" dirty="0" smtClean="0">
                <a:latin typeface="Adobe Caslon Pro" charset="0"/>
              </a:rPr>
              <a:t>)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60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Single Layer Architecture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429000" y="2133600"/>
            <a:ext cx="2362200" cy="10398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dobe Caslon Pro"/>
                <a:cs typeface="Adobe Caslon Pro"/>
              </a:rPr>
              <a:t>Filter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9000" y="3505200"/>
            <a:ext cx="2362200" cy="103981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dobe Caslon Pro"/>
                <a:cs typeface="Adobe Caslon Pro"/>
              </a:rPr>
              <a:t>Normalize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876800"/>
            <a:ext cx="2362200" cy="103981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dobe Caslon Pro"/>
                <a:cs typeface="Adobe Caslon Pro"/>
              </a:rPr>
              <a:t>Pool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 rot="5400000">
            <a:off x="4400550" y="3143250"/>
            <a:ext cx="3048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 rot="5400000">
            <a:off x="4410075" y="4505325"/>
            <a:ext cx="28575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45" name="Content Placeholder 2"/>
          <p:cNvSpPr txBox="1">
            <a:spLocks/>
          </p:cNvSpPr>
          <p:nvPr/>
        </p:nvSpPr>
        <p:spPr bwMode="auto">
          <a:xfrm>
            <a:off x="762000" y="1295400"/>
            <a:ext cx="655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D9D9D9"/>
                </a:solidFill>
                <a:latin typeface="Adobe Caslon Pro" charset="0"/>
              </a:rPr>
              <a:t>Input: 	Image Pixels / Features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762000" y="6172200"/>
            <a:ext cx="609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solidFill>
                  <a:srgbClr val="D9D9D9"/>
                </a:solidFill>
                <a:latin typeface="Adobe Caslon Pro" charset="0"/>
              </a:rPr>
              <a:t>Output: 	   Features / 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400550" y="1771650"/>
            <a:ext cx="3048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5400000">
            <a:off x="4400550" y="5886450"/>
            <a:ext cx="3048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019800" y="3276600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D9D9D9"/>
                </a:solidFill>
                <a:latin typeface="Adobe Caslon Pro" charset="0"/>
              </a:rPr>
              <a:t>Details in the boxes matter</a:t>
            </a:r>
          </a:p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rgbClr val="D9D9D9"/>
                </a:solidFill>
                <a:latin typeface="Adobe Caslon Pro" charset="0"/>
              </a:rPr>
              <a:t>(especially in a hierarchy)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-3200400" y="3124200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dirty="0" smtClean="0">
                <a:solidFill>
                  <a:srgbClr val="D9D9D9"/>
                </a:solidFill>
                <a:latin typeface="Adobe Caslon Pro" charset="0"/>
              </a:rPr>
              <a:t>Not an</a:t>
            </a:r>
            <a:br>
              <a:rPr lang="en-US" sz="3200" dirty="0" smtClean="0">
                <a:solidFill>
                  <a:srgbClr val="D9D9D9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srgbClr val="D9D9D9"/>
                </a:solidFill>
                <a:latin typeface="Adobe Caslon Pro" charset="0"/>
              </a:rPr>
              <a:t>exact</a:t>
            </a:r>
            <a:br>
              <a:rPr lang="en-US" sz="3200" dirty="0" smtClean="0">
                <a:solidFill>
                  <a:srgbClr val="D9D9D9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srgbClr val="D9D9D9"/>
                </a:solidFill>
                <a:latin typeface="Adobe Caslon Pro" charset="0"/>
              </a:rPr>
              <a:t>separation</a:t>
            </a:r>
            <a:endParaRPr lang="en-US" sz="2000" dirty="0">
              <a:solidFill>
                <a:srgbClr val="D9D9D9"/>
              </a:solidFill>
              <a:latin typeface="Adobe Caslon Pro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43000" y="76200"/>
            <a:ext cx="6781800" cy="914400"/>
          </a:xfrm>
          <a:prstGeom prst="round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19400" y="2133600"/>
            <a:ext cx="3429000" cy="38100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Layer n</a:t>
            </a: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649 0.03496 0.13316 0.06991 0.13334 0.10371 C 0.13351 0.1375 0.02396 0.18588 0.00122 0.20301 " pathEditMode="relative" ptsTypes="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389 -0.03611 -0.1276 -0.07199 -0.12778 -0.10509 C -0.12795 -0.13819 -0.02222 -0.18287 -0.00104 -0.19838 " pathEditMode="relative" ptsTypes="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22" grpId="0"/>
      <p:bldP spid="22" grpId="1"/>
      <p:bldP spid="16" grpId="0" animBg="1"/>
      <p:bldP spid="17" grpId="0" animBg="1"/>
      <p:bldP spid="18" grpId="0"/>
      <p:bldP spid="19" grpId="0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lbertus Extra Bold" charset="0"/>
              </a:rPr>
              <a:t>Example Feature Learning Architectures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Content Placeholder 2"/>
          <p:cNvSpPr txBox="1">
            <a:spLocks/>
          </p:cNvSpPr>
          <p:nvPr/>
        </p:nvSpPr>
        <p:spPr bwMode="auto">
          <a:xfrm>
            <a:off x="0" y="1676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Pixels /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Features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28800" y="1447800"/>
            <a:ext cx="71628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5366" name="Content Placeholder 2"/>
          <p:cNvSpPr txBox="1">
            <a:spLocks/>
          </p:cNvSpPr>
          <p:nvPr/>
        </p:nvSpPr>
        <p:spPr bwMode="auto">
          <a:xfrm>
            <a:off x="1981200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Filter with </a:t>
            </a:r>
            <a:br>
              <a:rPr lang="en-US" sz="2400">
                <a:solidFill>
                  <a:schemeClr val="bg1"/>
                </a:solidFill>
                <a:latin typeface="Adobe Caslon Pro" charset="0"/>
              </a:rPr>
            </a:br>
            <a:r>
              <a:rPr lang="en-US" sz="2400">
                <a:solidFill>
                  <a:schemeClr val="bg1"/>
                </a:solidFill>
                <a:latin typeface="Adobe Caslon Pro" charset="0"/>
              </a:rPr>
              <a:t>Dictionary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>
                <a:solidFill>
                  <a:schemeClr val="bg1"/>
                </a:solidFill>
                <a:latin typeface="Adobe Caslon Pro" charset="0"/>
              </a:rPr>
              <a:t>(patch/tiled/convolutional)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288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4F6228"/>
              </a:solidFill>
              <a:latin typeface="Adobe Caslon Pro"/>
              <a:cs typeface="Adobe Caslon Pro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81200" y="54864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Spatial/Feature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(Sum or Max)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28800" y="3276600"/>
            <a:ext cx="71628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0" y="3505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Normalization</a:t>
            </a:r>
            <a:br>
              <a:rPr lang="en-US" sz="2400" dirty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between </a:t>
            </a:r>
            <a:br>
              <a:rPr lang="en-US" sz="2400" dirty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feature responses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772400" y="56388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Features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 rot="5400000">
            <a:off x="52006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73914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3624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320" r="1006" b="49690"/>
          <a:stretch>
            <a:fillRect/>
          </a:stretch>
        </p:blipFill>
        <p:spPr bwMode="auto">
          <a:xfrm>
            <a:off x="3667125" y="1752600"/>
            <a:ext cx="2047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urved Left Arrow 38"/>
          <p:cNvSpPr>
            <a:spLocks noChangeArrowheads="1"/>
          </p:cNvSpPr>
          <p:nvPr/>
        </p:nvSpPr>
        <p:spPr bwMode="auto">
          <a:xfrm rot="10800000">
            <a:off x="990600" y="2590800"/>
            <a:ext cx="685800" cy="1600200"/>
          </a:xfrm>
          <a:prstGeom prst="curvedLeftArrow">
            <a:avLst>
              <a:gd name="adj1" fmla="val 24997"/>
              <a:gd name="adj2" fmla="val 51614"/>
              <a:gd name="adj3" fmla="val 25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78" name="Content Placeholder 2"/>
          <p:cNvSpPr txBox="1">
            <a:spLocks/>
          </p:cNvSpPr>
          <p:nvPr/>
        </p:nvSpPr>
        <p:spPr bwMode="auto">
          <a:xfrm>
            <a:off x="5943600" y="16002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  + Non-linearity </a:t>
            </a:r>
          </a:p>
        </p:txBody>
      </p:sp>
      <p:cxnSp>
        <p:nvCxnSpPr>
          <p:cNvPr id="30738" name="Straight Arrow Connector 40"/>
          <p:cNvCxnSpPr>
            <a:cxnSpLocks noChangeShapeType="1"/>
          </p:cNvCxnSpPr>
          <p:nvPr/>
        </p:nvCxnSpPr>
        <p:spPr bwMode="auto">
          <a:xfrm>
            <a:off x="7162800" y="2057400"/>
            <a:ext cx="0" cy="8382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0739" name="Straight Arrow Connector 41"/>
          <p:cNvCxnSpPr>
            <a:cxnSpLocks noChangeShapeType="1"/>
          </p:cNvCxnSpPr>
          <p:nvPr/>
        </p:nvCxnSpPr>
        <p:spPr bwMode="auto">
          <a:xfrm>
            <a:off x="6248400" y="2438400"/>
            <a:ext cx="1828800" cy="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7" name="Freeform 46"/>
          <p:cNvSpPr>
            <a:spLocks/>
          </p:cNvSpPr>
          <p:nvPr/>
        </p:nvSpPr>
        <p:spPr bwMode="auto">
          <a:xfrm>
            <a:off x="6348413" y="2157413"/>
            <a:ext cx="1522412" cy="600075"/>
          </a:xfrm>
          <a:custGeom>
            <a:avLst/>
            <a:gdLst>
              <a:gd name="T0" fmla="*/ 0 w 1521719"/>
              <a:gd name="T1" fmla="*/ 578417 h 600558"/>
              <a:gd name="T2" fmla="*/ 504509 w 1521719"/>
              <a:gd name="T3" fmla="*/ 567503 h 600558"/>
              <a:gd name="T4" fmla="*/ 833535 w 1521719"/>
              <a:gd name="T5" fmla="*/ 283752 h 600558"/>
              <a:gd name="T6" fmla="*/ 1052888 w 1521719"/>
              <a:gd name="T7" fmla="*/ 54568 h 600558"/>
              <a:gd name="T8" fmla="*/ 1524493 w 1521719"/>
              <a:gd name="T9" fmla="*/ 0 h 600558"/>
              <a:gd name="T10" fmla="*/ 1524493 w 1521719"/>
              <a:gd name="T11" fmla="*/ 0 h 6005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1719"/>
              <a:gd name="T19" fmla="*/ 0 h 600558"/>
              <a:gd name="T20" fmla="*/ 1521719 w 1521719"/>
              <a:gd name="T21" fmla="*/ 600558 h 6005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1719" h="600558">
                <a:moveTo>
                  <a:pt x="0" y="580282"/>
                </a:moveTo>
                <a:cubicBezTo>
                  <a:pt x="182460" y="599442"/>
                  <a:pt x="364921" y="618602"/>
                  <a:pt x="503591" y="569333"/>
                </a:cubicBezTo>
                <a:cubicBezTo>
                  <a:pt x="642261" y="520064"/>
                  <a:pt x="740789" y="370432"/>
                  <a:pt x="832019" y="284667"/>
                </a:cubicBezTo>
                <a:cubicBezTo>
                  <a:pt x="923249" y="198902"/>
                  <a:pt x="936022" y="102188"/>
                  <a:pt x="1050972" y="54744"/>
                </a:cubicBezTo>
                <a:cubicBezTo>
                  <a:pt x="1165922" y="7300"/>
                  <a:pt x="1521719" y="0"/>
                  <a:pt x="1521719" y="0"/>
                </a:cubicBezTo>
              </a:path>
            </a:pathLst>
          </a:custGeom>
          <a:noFill/>
          <a:ln w="25400" cap="flat" cmpd="sng">
            <a:solidFill>
              <a:srgbClr val="953735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9" name="Double Bracket 48"/>
          <p:cNvSpPr>
            <a:spLocks noChangeArrowheads="1"/>
          </p:cNvSpPr>
          <p:nvPr/>
        </p:nvSpPr>
        <p:spPr bwMode="auto">
          <a:xfrm>
            <a:off x="6019800" y="1752600"/>
            <a:ext cx="2362200" cy="990600"/>
          </a:xfrm>
          <a:prstGeom prst="bracketPair">
            <a:avLst>
              <a:gd name="adj" fmla="val 16667"/>
            </a:avLst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629400" y="34290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chemeClr val="bg1"/>
                </a:solidFill>
                <a:latin typeface="Adobe Caslon Pro" charset="0"/>
              </a:rPr>
              <a:t>Local Contrast Normalization </a:t>
            </a:r>
            <a:br>
              <a:rPr lang="en-US" sz="2000" dirty="0">
                <a:solidFill>
                  <a:schemeClr val="bg1"/>
                </a:solidFill>
                <a:latin typeface="Adobe Caslon Pro" charset="0"/>
              </a:rPr>
            </a:br>
            <a:r>
              <a:rPr lang="en-US" sz="2000" dirty="0">
                <a:solidFill>
                  <a:schemeClr val="bg1"/>
                </a:solidFill>
                <a:latin typeface="Adobe Caslon Pro" charset="0"/>
              </a:rPr>
              <a:t>(Subtractive </a:t>
            </a:r>
            <a:r>
              <a:rPr lang="en-US" sz="2000" dirty="0" smtClean="0">
                <a:solidFill>
                  <a:schemeClr val="bg1"/>
                </a:solidFill>
                <a:latin typeface="Adobe Caslon Pro" charset="0"/>
              </a:rPr>
              <a:t>&amp; </a:t>
            </a:r>
            <a:r>
              <a:rPr lang="en-US" sz="2000" dirty="0">
                <a:solidFill>
                  <a:schemeClr val="bg1"/>
                </a:solidFill>
                <a:latin typeface="Adobe Caslon Pro" charset="0"/>
              </a:rPr>
              <a:t>Divisive)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4343400" y="3505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(Group)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2000">
              <a:solidFill>
                <a:schemeClr val="bg1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Sparsity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191000" y="5305425"/>
            <a:ext cx="2609850" cy="1323975"/>
            <a:chOff x="1128713" y="1447800"/>
            <a:chExt cx="5735755" cy="2847975"/>
          </a:xfrm>
        </p:grpSpPr>
        <p:pic>
          <p:nvPicPr>
            <p:cNvPr id="153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173"/>
            <a:stretch>
              <a:fillRect/>
            </a:stretch>
          </p:blipFill>
          <p:spPr bwMode="auto">
            <a:xfrm>
              <a:off x="1128713" y="1447800"/>
              <a:ext cx="5735755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1770671" y="1468289"/>
              <a:ext cx="418668" cy="68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516438" y="1468289"/>
              <a:ext cx="418668" cy="68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886200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5410200" y="3505200"/>
            <a:ext cx="0" cy="1143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6705600" y="3505200"/>
            <a:ext cx="0" cy="1143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6" name="Content Placeholder 2"/>
          <p:cNvSpPr txBox="1">
            <a:spLocks/>
          </p:cNvSpPr>
          <p:nvPr/>
        </p:nvSpPr>
        <p:spPr bwMode="auto">
          <a:xfrm>
            <a:off x="5410200" y="3505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Max 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/ 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Softmax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0" y="4114800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Not an</a:t>
            </a:r>
            <a:br>
              <a:rPr lang="en-US" sz="2800" dirty="0">
                <a:solidFill>
                  <a:schemeClr val="bg1"/>
                </a:solidFill>
                <a:latin typeface="Adobe Caslon Pro" charset="0"/>
              </a:rPr>
            </a:br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exact</a:t>
            </a:r>
            <a:br>
              <a:rPr lang="en-US" sz="2800" dirty="0">
                <a:solidFill>
                  <a:schemeClr val="bg1"/>
                </a:solidFill>
                <a:latin typeface="Adobe Caslon Pro" charset="0"/>
              </a:rPr>
            </a:br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separation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3" grpId="0" animBg="1"/>
      <p:bldP spid="15" grpId="0" animBg="1"/>
      <p:bldP spid="16" grpId="0" animBg="1"/>
      <p:bldP spid="39" grpId="0" animBg="1"/>
      <p:bldP spid="57" grpId="0"/>
      <p:bldP spid="58" grpId="0"/>
      <p:bldP spid="76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SIFT Descriptor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1447800" cy="1295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>
                <a:latin typeface="Adobe Caslon Pro" charset="0"/>
              </a:rPr>
              <a:t>Image </a:t>
            </a:r>
            <a:br>
              <a:rPr lang="en-US">
                <a:latin typeface="Adobe Caslon Pro" charset="0"/>
              </a:rPr>
            </a:br>
            <a:r>
              <a:rPr lang="en-US">
                <a:latin typeface="Adobe Caslon Pro" charset="0"/>
              </a:rPr>
              <a:t>Pixels</a:t>
            </a:r>
          </a:p>
        </p:txBody>
      </p:sp>
      <p:pic>
        <p:nvPicPr>
          <p:cNvPr id="235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4501" r="6670" b="9323"/>
          <a:stretch>
            <a:fillRect/>
          </a:stretch>
        </p:blipFill>
        <p:spPr bwMode="auto">
          <a:xfrm>
            <a:off x="42672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288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3558" name="Content Placeholder 2"/>
          <p:cNvSpPr txBox="1">
            <a:spLocks/>
          </p:cNvSpPr>
          <p:nvPr/>
        </p:nvSpPr>
        <p:spPr bwMode="auto">
          <a:xfrm>
            <a:off x="19812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Apply</a:t>
            </a:r>
            <a:br>
              <a:rPr lang="en-US" sz="2400">
                <a:solidFill>
                  <a:schemeClr val="bg1"/>
                </a:solidFill>
                <a:latin typeface="Adobe Caslon Pro" charset="0"/>
              </a:rPr>
            </a:br>
            <a:r>
              <a:rPr lang="en-US" sz="2400">
                <a:solidFill>
                  <a:schemeClr val="bg1"/>
                </a:solidFill>
                <a:latin typeface="Adobe Caslon Pro" charset="0"/>
              </a:rPr>
              <a:t>Gabor filters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5254" r="6113" b="10590"/>
          <a:stretch>
            <a:fillRect/>
          </a:stretch>
        </p:blipFill>
        <p:spPr bwMode="auto">
          <a:xfrm>
            <a:off x="38100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8288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4F6228"/>
              </a:solidFill>
              <a:latin typeface="Adobe Caslon Pro"/>
              <a:cs typeface="Adobe Caslon Pro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812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(Sum) </a:t>
            </a:r>
          </a:p>
        </p:txBody>
      </p:sp>
      <p:cxnSp>
        <p:nvCxnSpPr>
          <p:cNvPr id="37897" name="Straight Arrow Connector 15"/>
          <p:cNvCxnSpPr>
            <a:cxnSpLocks noChangeShapeType="1"/>
          </p:cNvCxnSpPr>
          <p:nvPr/>
        </p:nvCxnSpPr>
        <p:spPr bwMode="auto">
          <a:xfrm>
            <a:off x="10744200" y="48768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8288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574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Normalize </a:t>
            </a:r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to unit length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724400" y="5181600"/>
            <a:ext cx="1295400" cy="1371600"/>
            <a:chOff x="6553200" y="4648200"/>
            <a:chExt cx="1295400" cy="1371600"/>
          </a:xfrm>
        </p:grpSpPr>
        <p:cxnSp>
          <p:nvCxnSpPr>
            <p:cNvPr id="37907" name="Straight Arrow Connector 17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908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909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7" name="Oval 26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7913" name="Straight Arrow Connector 30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7772400" y="5334000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chemeClr val="bg1"/>
                </a:solidFill>
                <a:latin typeface="Adobe Caslon Pro" charset="0"/>
              </a:rPr>
              <a:t>Feature </a:t>
            </a:r>
            <a:br>
              <a:rPr lang="en-US" sz="3200">
                <a:solidFill>
                  <a:schemeClr val="bg1"/>
                </a:solidFill>
                <a:latin typeface="Adobe Caslon Pro" charset="0"/>
              </a:rPr>
            </a:br>
            <a:r>
              <a:rPr lang="en-US" sz="3200">
                <a:solidFill>
                  <a:schemeClr val="bg1"/>
                </a:solidFill>
                <a:latin typeface="Adobe Caslon Pro" charset="0"/>
              </a:rPr>
              <a:t>Vector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43624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73914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Right Arrow 29"/>
          <p:cNvSpPr>
            <a:spLocks noChangeArrowheads="1"/>
          </p:cNvSpPr>
          <p:nvPr/>
        </p:nvSpPr>
        <p:spPr bwMode="auto">
          <a:xfrm rot="5400000">
            <a:off x="43624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2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1" grpId="0"/>
      <p:bldP spid="39" grpId="0"/>
      <p:bldP spid="41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Tutorial Overview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Content Placeholder 2"/>
          <p:cNvSpPr txBox="1">
            <a:spLocks/>
          </p:cNvSpPr>
          <p:nvPr/>
        </p:nvSpPr>
        <p:spPr bwMode="auto">
          <a:xfrm>
            <a:off x="228600" y="1295400"/>
            <a:ext cx="9372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9.00am: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	Introduction			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Rob Fergus (NYU)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10.00am:	Coffee Break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10.30am: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Sparse Coding		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Kai Yu (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Baidu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11.30am: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Neural Networks	</a:t>
            </a:r>
            <a:r>
              <a:rPr lang="en-US" sz="2200" dirty="0" err="1" smtClean="0">
                <a:solidFill>
                  <a:srgbClr val="C3D69B"/>
                </a:solidFill>
                <a:latin typeface="Adobe Caslon Pro" charset="0"/>
              </a:rPr>
              <a:t>Marc’</a:t>
            </a:r>
            <a:r>
              <a:rPr lang="en-US" altLang="ja-JP" sz="2200" dirty="0" err="1" smtClean="0">
                <a:solidFill>
                  <a:srgbClr val="C3D69B"/>
                </a:solidFill>
                <a:latin typeface="Adobe Caslon Pro" charset="0"/>
              </a:rPr>
              <a:t>Aurelio</a:t>
            </a:r>
            <a:r>
              <a:rPr lang="en-US" altLang="ja-JP" sz="2200" dirty="0" smtClean="0">
                <a:solidFill>
                  <a:srgbClr val="C3D69B"/>
                </a:solidFill>
                <a:latin typeface="Adobe Caslon Pro" charset="0"/>
              </a:rPr>
              <a:t> </a:t>
            </a:r>
            <a:r>
              <a:rPr lang="en-US" altLang="ja-JP" sz="2200" dirty="0" err="1">
                <a:solidFill>
                  <a:srgbClr val="C3D69B"/>
                </a:solidFill>
                <a:latin typeface="Adobe Caslon Pro" charset="0"/>
              </a:rPr>
              <a:t>Ranzato</a:t>
            </a:r>
            <a:r>
              <a:rPr lang="en-US" altLang="ja-JP" sz="2200" dirty="0">
                <a:solidFill>
                  <a:srgbClr val="C3D69B"/>
                </a:solidFill>
                <a:latin typeface="Adobe Caslon Pro" charset="0"/>
              </a:rPr>
              <a:t> (Google)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12.30pm:	Lunch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1.30pm: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Restricted Boltzmann 	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Honglak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 Lee (Michigan)</a:t>
            </a:r>
            <a:br>
              <a:rPr lang="en-US" sz="2200" dirty="0">
                <a:solidFill>
                  <a:srgbClr val="C3D69B"/>
                </a:solidFill>
                <a:latin typeface="Adobe Caslon Pro" charset="0"/>
              </a:rPr>
            </a:b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	Machines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2.30pm: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Deep Boltzmann	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Ruslan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 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Salakhutdinov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 (Toronto)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	   		Machines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3.00pm:	Coffee Break</a:t>
            </a:r>
          </a:p>
          <a:p>
            <a:pPr eaLnBrk="1" hangingPunct="1">
              <a:spcBef>
                <a:spcPct val="20000"/>
              </a:spcBef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3.30pm: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Transfer Learning 	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Ruslan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 </a:t>
            </a:r>
            <a:r>
              <a:rPr lang="en-US" sz="2200" dirty="0" err="1">
                <a:solidFill>
                  <a:srgbClr val="C3D69B"/>
                </a:solidFill>
                <a:latin typeface="Adobe Caslon Pro" charset="0"/>
              </a:rPr>
              <a:t>Salakhutdinov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 (Toronto)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	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4.00pm: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Motion &amp; Video 	</a:t>
            </a:r>
            <a:r>
              <a:rPr lang="en-US" sz="2200" dirty="0">
                <a:solidFill>
                  <a:srgbClr val="C3D69B"/>
                </a:solidFill>
                <a:latin typeface="Adobe Caslon Pro" charset="0"/>
              </a:rPr>
              <a:t>Graham Taylor (Guelph)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5.00pm:</a:t>
            </a:r>
            <a:r>
              <a:rPr lang="en-US" sz="2200" dirty="0">
                <a:solidFill>
                  <a:schemeClr val="bg1"/>
                </a:solidFill>
                <a:latin typeface="Adobe Caslon Pro" charset="0"/>
              </a:rPr>
              <a:t>	Summary / Q &amp; </a:t>
            </a:r>
            <a:r>
              <a:rPr lang="en-US" sz="2200" dirty="0" smtClean="0">
                <a:solidFill>
                  <a:schemeClr val="bg1"/>
                </a:solidFill>
                <a:latin typeface="Adobe Caslon Pro" charset="0"/>
              </a:rPr>
              <a:t>A	</a:t>
            </a:r>
            <a:r>
              <a:rPr lang="en-US" sz="2200" dirty="0" smtClean="0">
                <a:solidFill>
                  <a:srgbClr val="C3D69B"/>
                </a:solidFill>
                <a:latin typeface="Adobe Caslon Pro" charset="0"/>
              </a:rPr>
              <a:t>All</a:t>
            </a:r>
            <a:endParaRPr lang="en-US" sz="2200" dirty="0">
              <a:solidFill>
                <a:srgbClr val="C3D69B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 dirty="0">
                <a:solidFill>
                  <a:srgbClr val="595959"/>
                </a:solidFill>
                <a:latin typeface="Adobe Caslon Pro" charset="0"/>
              </a:rPr>
              <a:t>5.30pm:</a:t>
            </a:r>
            <a:r>
              <a:rPr lang="en-US" sz="2200" dirty="0">
                <a:solidFill>
                  <a:srgbClr val="D9D9D9"/>
                </a:solidFill>
                <a:latin typeface="Adobe Caslon Pro" charset="0"/>
              </a:rPr>
              <a:t>	End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1447800" cy="1295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>
                <a:latin typeface="Adobe Caslon Pro" charset="0"/>
              </a:rPr>
              <a:t>SIFT</a:t>
            </a:r>
            <a:br>
              <a:rPr lang="en-US" sz="2800">
                <a:latin typeface="Adobe Caslon Pro" charset="0"/>
              </a:rPr>
            </a:br>
            <a:r>
              <a:rPr lang="en-US" sz="2800">
                <a:latin typeface="Adobe Caslon Pro" charset="0"/>
              </a:rPr>
              <a:t>Features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19812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Filter with </a:t>
            </a:r>
            <a:br>
              <a:rPr lang="en-US" sz="2400">
                <a:solidFill>
                  <a:schemeClr val="bg1"/>
                </a:solidFill>
                <a:latin typeface="Adobe Caslon Pro" charset="0"/>
              </a:rPr>
            </a:br>
            <a:r>
              <a:rPr lang="en-US" sz="2400">
                <a:solidFill>
                  <a:schemeClr val="bg1"/>
                </a:solidFill>
                <a:latin typeface="Adobe Caslon Pro" charset="0"/>
              </a:rPr>
              <a:t>Visual Words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4F6228"/>
              </a:solidFill>
              <a:latin typeface="Adobe Caslon Pro"/>
              <a:cs typeface="Adobe Caslon Pro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81200" y="52578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Multi-scale</a:t>
            </a:r>
            <a:br>
              <a:rPr lang="en-US" sz="2400">
                <a:solidFill>
                  <a:schemeClr val="bg1"/>
                </a:solidFill>
                <a:latin typeface="Adobe Caslon Pro" charset="0"/>
              </a:rPr>
            </a:br>
            <a:r>
              <a:rPr lang="en-US" sz="2400">
                <a:solidFill>
                  <a:schemeClr val="bg1"/>
                </a:solidFill>
                <a:latin typeface="Adobe Caslon Pro" charset="0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(Sum) </a:t>
            </a:r>
          </a:p>
        </p:txBody>
      </p:sp>
      <p:cxnSp>
        <p:nvCxnSpPr>
          <p:cNvPr id="39942" name="Straight Arrow Connector 15"/>
          <p:cNvCxnSpPr>
            <a:cxnSpLocks noChangeShapeType="1"/>
          </p:cNvCxnSpPr>
          <p:nvPr/>
        </p:nvCxnSpPr>
        <p:spPr bwMode="auto">
          <a:xfrm>
            <a:off x="10744200" y="48768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8288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0" y="38100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Max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7772400" y="56388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Adobe Caslon Pro" charset="0"/>
              </a:rPr>
              <a:t>Classifier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43624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73914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Right Arrow 29"/>
          <p:cNvSpPr>
            <a:spLocks noChangeArrowheads="1"/>
          </p:cNvSpPr>
          <p:nvPr/>
        </p:nvSpPr>
        <p:spPr bwMode="auto">
          <a:xfrm rot="5400000">
            <a:off x="43624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9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Spatial Pyramid Matching</a:t>
            </a:r>
          </a:p>
        </p:txBody>
      </p:sp>
      <p:sp>
        <p:nvSpPr>
          <p:cNvPr id="24593" name="Content Placeholder 2"/>
          <p:cNvSpPr txBox="1">
            <a:spLocks/>
          </p:cNvSpPr>
          <p:nvPr/>
        </p:nvSpPr>
        <p:spPr bwMode="auto">
          <a:xfrm>
            <a:off x="7162800" y="12192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Adobe Caslon Pro" charset="0"/>
              </a:rPr>
              <a:t>Lazebnik, </a:t>
            </a:r>
            <a:br>
              <a:rPr lang="en-US" sz="2000">
                <a:solidFill>
                  <a:schemeClr val="bg1"/>
                </a:solidFill>
                <a:latin typeface="Adobe Caslon Pro" charset="0"/>
              </a:rPr>
            </a:br>
            <a:r>
              <a:rPr lang="en-US" sz="2000">
                <a:solidFill>
                  <a:schemeClr val="bg1"/>
                </a:solidFill>
                <a:latin typeface="Adobe Caslon Pro" charset="0"/>
              </a:rPr>
              <a:t>Schmid, </a:t>
            </a:r>
            <a:br>
              <a:rPr lang="en-US" sz="2000">
                <a:solidFill>
                  <a:schemeClr val="bg1"/>
                </a:solidFill>
                <a:latin typeface="Adobe Caslon Pro" charset="0"/>
              </a:rPr>
            </a:br>
            <a:r>
              <a:rPr lang="en-US" sz="2000">
                <a:solidFill>
                  <a:schemeClr val="bg1"/>
                </a:solidFill>
                <a:latin typeface="Adobe Caslon Pro" charset="0"/>
              </a:rPr>
              <a:t>Ponce </a:t>
            </a:r>
            <a:br>
              <a:rPr lang="en-US" sz="2000">
                <a:solidFill>
                  <a:schemeClr val="bg1"/>
                </a:solidFill>
                <a:latin typeface="Adobe Caslon Pro" charset="0"/>
              </a:rPr>
            </a:br>
            <a:r>
              <a:rPr lang="en-US" sz="2000">
                <a:solidFill>
                  <a:schemeClr val="bg1"/>
                </a:solidFill>
                <a:latin typeface="Adobe Caslon Pro" charset="0"/>
              </a:rPr>
              <a:t>[CVPR 2006]</a:t>
            </a:r>
          </a:p>
        </p:txBody>
      </p:sp>
      <p:pic>
        <p:nvPicPr>
          <p:cNvPr id="24594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t="22466" r="28233" b="38148"/>
          <a:stretch>
            <a:fillRect/>
          </a:stretch>
        </p:blipFill>
        <p:spPr bwMode="auto">
          <a:xfrm>
            <a:off x="4343400" y="17526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733800" y="5410200"/>
            <a:ext cx="3352800" cy="1006475"/>
            <a:chOff x="2209800" y="2895600"/>
            <a:chExt cx="3352800" cy="819902"/>
          </a:xfrm>
        </p:grpSpPr>
        <p:pic>
          <p:nvPicPr>
            <p:cNvPr id="24601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42" r="73505"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9" t="61342" r="36185"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45" t="61342"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724400" y="3429000"/>
            <a:ext cx="1447800" cy="1295400"/>
            <a:chOff x="6400800" y="4648200"/>
            <a:chExt cx="1447800" cy="1295400"/>
          </a:xfrm>
        </p:grpSpPr>
        <p:cxnSp>
          <p:nvCxnSpPr>
            <p:cNvPr id="39957" name="Straight Arrow Connector 42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8" name="Straight Arrow Connector 43"/>
            <p:cNvCxnSpPr>
              <a:cxnSpLocks noChangeShapeType="1"/>
            </p:cNvCxnSpPr>
            <p:nvPr/>
          </p:nvCxnSpPr>
          <p:spPr bwMode="auto">
            <a:xfrm flipH="1">
              <a:off x="6400800" y="5181600"/>
              <a:ext cx="762000" cy="7620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9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6" name="Cube 45"/>
          <p:cNvSpPr>
            <a:spLocks noChangeArrowheads="1"/>
          </p:cNvSpPr>
          <p:nvPr/>
        </p:nvSpPr>
        <p:spPr bwMode="auto">
          <a:xfrm>
            <a:off x="4953000" y="37338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0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1" grpId="0"/>
      <p:bldP spid="39" grpId="0"/>
      <p:bldP spid="41" grpId="0" animBg="1"/>
      <p:bldP spid="29" grpId="0" animBg="1"/>
      <p:bldP spid="30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Filtering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>
                <a:latin typeface="Adobe Caslon Pro" charset="0"/>
              </a:rPr>
              <a:t>Patch</a:t>
            </a:r>
          </a:p>
          <a:p>
            <a:pPr lvl="1"/>
            <a:r>
              <a:rPr lang="en-US" dirty="0">
                <a:latin typeface="Adobe Caslon Pro" charset="0"/>
              </a:rPr>
              <a:t> </a:t>
            </a:r>
            <a:r>
              <a:rPr lang="en-US" dirty="0" smtClean="0">
                <a:latin typeface="Adobe Caslon Pro" charset="0"/>
              </a:rPr>
              <a:t>Image as a set of patches</a:t>
            </a:r>
            <a:endParaRPr lang="en-US" dirty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2" descr="patch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6943" r="17863" b="42697"/>
          <a:stretch>
            <a:fillRect/>
          </a:stretch>
        </p:blipFill>
        <p:spPr bwMode="auto">
          <a:xfrm>
            <a:off x="152400" y="2895600"/>
            <a:ext cx="38592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1752600" y="5562600"/>
            <a:ext cx="1004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Input</a:t>
            </a:r>
          </a:p>
        </p:txBody>
      </p:sp>
      <p:pic>
        <p:nvPicPr>
          <p:cNvPr id="14" name="Picture 13" descr="sparse_coding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9718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181600" y="4724400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#patches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-5400000">
            <a:off x="4400550" y="5734050"/>
            <a:ext cx="117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dobe Caslon Pro" charset="0"/>
              </a:rPr>
              <a:t>#filters</a:t>
            </a:r>
          </a:p>
        </p:txBody>
      </p:sp>
      <p:pic>
        <p:nvPicPr>
          <p:cNvPr id="9" name="Picture 8" descr="r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35841" r="36082" b="39384"/>
          <a:stretch>
            <a:fillRect/>
          </a:stretch>
        </p:blipFill>
        <p:spPr bwMode="auto">
          <a:xfrm>
            <a:off x="5257800" y="5257800"/>
            <a:ext cx="3560763" cy="1316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4495800" y="3124200"/>
            <a:ext cx="7620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6553200" y="4572000"/>
            <a:ext cx="7620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682130" y="4267200"/>
            <a:ext cx="1095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dobe Caslon Pro" charset="0"/>
              </a:rPr>
              <a:t>Filters</a:t>
            </a:r>
            <a:endParaRPr lang="en-US" sz="2800" dirty="0">
              <a:solidFill>
                <a:schemeClr val="bg1"/>
              </a:solidFill>
              <a:latin typeface="Adobe Caslon 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Filtering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2F2F2"/>
                </a:solidFill>
                <a:latin typeface="Adobe Caslon Pro" charset="0"/>
              </a:rPr>
              <a:t>Convolutional</a:t>
            </a:r>
          </a:p>
          <a:p>
            <a:pPr lvl="1">
              <a:defRPr/>
            </a:pPr>
            <a:r>
              <a:rPr lang="en-US" dirty="0" smtClean="0">
                <a:latin typeface="Adobe Caslon Pro" charset="0"/>
              </a:rPr>
              <a:t>Translation </a:t>
            </a:r>
            <a:r>
              <a:rPr lang="en-US" dirty="0" err="1" smtClean="0">
                <a:latin typeface="Adobe Caslon Pro" charset="0"/>
              </a:rPr>
              <a:t>equivariance</a:t>
            </a:r>
            <a:endParaRPr lang="en-US" dirty="0" smtClean="0">
              <a:latin typeface="Adobe Caslon Pro" charset="0"/>
            </a:endParaRPr>
          </a:p>
          <a:p>
            <a:pPr lvl="1">
              <a:defRPr/>
            </a:pPr>
            <a:r>
              <a:rPr lang="en-US" dirty="0" smtClean="0">
                <a:latin typeface="Adobe Caslon Pro" charset="0"/>
              </a:rPr>
              <a:t>Tied filter weights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1800" dirty="0" smtClean="0">
                <a:latin typeface="Adobe Caslon Pro" charset="0"/>
              </a:rPr>
              <a:t>(same at each position </a:t>
            </a:r>
            <a:r>
              <a:rPr lang="en-US" sz="1800" dirty="0" smtClean="0">
                <a:latin typeface="Adobe Caslon Pro" charset="0"/>
                <a:sym typeface="Wingdings"/>
              </a:rPr>
              <a:t> </a:t>
            </a:r>
            <a:r>
              <a:rPr lang="en-US" sz="1800" dirty="0" smtClean="0">
                <a:latin typeface="Adobe Caslon Pro" charset="0"/>
              </a:rPr>
              <a:t>few parameters)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828800" y="6257925"/>
            <a:ext cx="1004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3900" y="6248400"/>
            <a:ext cx="2044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3238" y="3148013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3733800"/>
            <a:ext cx="20478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FFFFFF"/>
                </a:solidFill>
                <a:latin typeface="Albertus Extra Bold" charset="0"/>
              </a:rPr>
              <a:t>Translation Equivariance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Input translation </a:t>
            </a:r>
            <a:r>
              <a:rPr lang="en-US" dirty="0" smtClean="0">
                <a:latin typeface="Adobe Caslon Pro" charset="0"/>
                <a:sym typeface="Wingdings"/>
              </a:rPr>
              <a:t> translation of features</a:t>
            </a:r>
          </a:p>
          <a:p>
            <a:pPr lvl="1"/>
            <a:r>
              <a:rPr lang="en-US" dirty="0" smtClean="0">
                <a:latin typeface="Adobe Caslon Pro" charset="0"/>
              </a:rPr>
              <a:t>Fewer </a:t>
            </a:r>
            <a:r>
              <a:rPr lang="en-US" dirty="0">
                <a:latin typeface="Adobe Caslon Pro" charset="0"/>
              </a:rPr>
              <a:t>filters </a:t>
            </a:r>
            <a:r>
              <a:rPr lang="en-US" dirty="0" smtClean="0">
                <a:latin typeface="Adobe Caslon Pro" charset="0"/>
              </a:rPr>
              <a:t>needed: no </a:t>
            </a:r>
            <a:r>
              <a:rPr lang="en-US" dirty="0">
                <a:latin typeface="Adobe Caslon Pro" charset="0"/>
              </a:rPr>
              <a:t>translated replications</a:t>
            </a:r>
          </a:p>
          <a:p>
            <a:pPr lvl="1"/>
            <a:r>
              <a:rPr lang="en-US" dirty="0">
                <a:latin typeface="Adobe Caslon Pro" charset="0"/>
              </a:rPr>
              <a:t>But still need to cover orientation/frequency</a:t>
            </a:r>
          </a:p>
          <a:p>
            <a:endParaRPr lang="en-US" dirty="0">
              <a:latin typeface="Adobe Caslon Pro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8" descr="sparse_coding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9718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320" r="1007" b="-490"/>
          <a:stretch>
            <a:fillRect/>
          </a:stretch>
        </p:blipFill>
        <p:spPr bwMode="auto">
          <a:xfrm>
            <a:off x="5791200" y="3505200"/>
            <a:ext cx="20478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1905000" y="6096000"/>
            <a:ext cx="1954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Patch-based</a:t>
            </a:r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5662613" y="6105525"/>
            <a:ext cx="226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Convolutional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Filtering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3581400" cy="1905000"/>
          </a:xfrm>
        </p:spPr>
        <p:txBody>
          <a:bodyPr/>
          <a:lstStyle/>
          <a:p>
            <a:r>
              <a:rPr lang="en-US">
                <a:latin typeface="Adobe Caslon Pro" charset="0"/>
              </a:rPr>
              <a:t>Tiled</a:t>
            </a:r>
          </a:p>
          <a:p>
            <a:pPr lvl="1"/>
            <a:r>
              <a:rPr lang="en-US" sz="2400">
                <a:latin typeface="Adobe Caslon Pro" charset="0"/>
              </a:rPr>
              <a:t>Filters repeat every n</a:t>
            </a:r>
          </a:p>
          <a:p>
            <a:pPr lvl="1"/>
            <a:r>
              <a:rPr lang="en-US" sz="2400">
                <a:latin typeface="Adobe Caslon Pro" charset="0"/>
              </a:rPr>
              <a:t>More filters than</a:t>
            </a:r>
            <a:br>
              <a:rPr lang="en-US" sz="2400">
                <a:latin typeface="Adobe Caslon Pro" charset="0"/>
              </a:rPr>
            </a:br>
            <a:r>
              <a:rPr lang="en-US" sz="2400">
                <a:latin typeface="Adobe Caslon Pro" charset="0"/>
              </a:rPr>
              <a:t>convolution for given # features</a:t>
            </a:r>
          </a:p>
          <a:p>
            <a:pPr lvl="1"/>
            <a:endParaRPr lang="en-US">
              <a:latin typeface="Adobe Caslon Pro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066800" y="4505325"/>
            <a:ext cx="777875" cy="7731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6096000" y="4114800"/>
            <a:ext cx="1004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Input</a:t>
            </a:r>
          </a:p>
        </p:txBody>
      </p:sp>
      <p:pic>
        <p:nvPicPr>
          <p:cNvPr id="194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066800" y="5419725"/>
            <a:ext cx="777875" cy="77311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50287" r="52721" b="28177"/>
          <a:stretch>
            <a:fillRect/>
          </a:stretch>
        </p:blipFill>
        <p:spPr bwMode="auto">
          <a:xfrm>
            <a:off x="1981200" y="5419725"/>
            <a:ext cx="773113" cy="7778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28177" r="52721" b="50287"/>
          <a:stretch>
            <a:fillRect/>
          </a:stretch>
        </p:blipFill>
        <p:spPr bwMode="auto">
          <a:xfrm>
            <a:off x="1981200" y="4505325"/>
            <a:ext cx="773113" cy="7778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95800" y="14478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57800" y="14478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57800" y="22860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95800" y="22860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19800" y="14478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14478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62600" y="14478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24600" y="14478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00600" y="22860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2600" y="22860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95800" y="18288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257800" y="18288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19800" y="18288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495800" y="26670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57800" y="26670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0600" y="1828800"/>
            <a:ext cx="762000" cy="838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62600" y="1828800"/>
            <a:ext cx="762000" cy="838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324600" y="1828800"/>
            <a:ext cx="762000" cy="838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00600" y="2667000"/>
            <a:ext cx="762000" cy="838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2667000"/>
            <a:ext cx="762000" cy="838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45" descr="filter_z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781800" y="4648200"/>
            <a:ext cx="2160588" cy="145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9" name="Rectangle 46"/>
          <p:cNvSpPr>
            <a:spLocks noChangeArrowheads="1"/>
          </p:cNvSpPr>
          <p:nvPr/>
        </p:nvSpPr>
        <p:spPr bwMode="auto">
          <a:xfrm>
            <a:off x="1447800" y="6334125"/>
            <a:ext cx="110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Filters</a:t>
            </a:r>
          </a:p>
        </p:txBody>
      </p:sp>
      <p:pic>
        <p:nvPicPr>
          <p:cNvPr id="48" name="Picture 47" descr="filter_z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553200" y="4876800"/>
            <a:ext cx="2160588" cy="145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filter_z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267200" y="4648200"/>
            <a:ext cx="2160588" cy="145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filter_z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3962400" y="4876800"/>
            <a:ext cx="2151063" cy="1433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362575" y="6334125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Feature maps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7" grpId="0" animBg="1"/>
      <p:bldP spid="28" grpId="0" animBg="1"/>
      <p:bldP spid="32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15" grpId="0" animBg="1"/>
      <p:bldP spid="37" grpId="0" animBg="1"/>
      <p:bldP spid="38" grpId="0" animBg="1"/>
      <p:bldP spid="39" grpId="0" animBg="1"/>
      <p:bldP spid="40" grpId="0" animBg="1"/>
      <p:bldP spid="16" grpId="0" animBg="1"/>
      <p:bldP spid="41" grpId="0" animBg="1"/>
      <p:bldP spid="42" grpId="0" animBg="1"/>
      <p:bldP spid="43" grpId="0" animBg="1"/>
      <p:bldP spid="44" grpId="0" animBg="1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rgbClr val="FFFFFF"/>
                </a:solidFill>
                <a:latin typeface="Albertus Extra Bold" charset="0"/>
              </a:rPr>
              <a:t>Filtering</a:t>
            </a:r>
            <a:endParaRPr lang="en-US" sz="3200" dirty="0">
              <a:solidFill>
                <a:srgbClr val="FFFFFF"/>
              </a:solidFill>
              <a:latin typeface="Albertus Extra Bold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Non-linearity</a:t>
            </a:r>
            <a:endParaRPr lang="en-US" dirty="0">
              <a:latin typeface="Adobe Caslon Pro" charset="0"/>
            </a:endParaRPr>
          </a:p>
          <a:p>
            <a:pPr lvl="1"/>
            <a:r>
              <a:rPr lang="en-US" dirty="0" smtClean="0">
                <a:latin typeface="Adobe Caslon Pro" charset="0"/>
              </a:rPr>
              <a:t>Per-feature independent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latin typeface="Adobe Caslon Pro" charset="0"/>
              </a:rPr>
              <a:t>Tanh</a:t>
            </a:r>
            <a:endParaRPr lang="en-US" dirty="0">
              <a:solidFill>
                <a:srgbClr val="FF0000"/>
              </a:solidFill>
              <a:latin typeface="Adobe Caslon Pro" charset="0"/>
            </a:endParaRPr>
          </a:p>
          <a:p>
            <a:pPr lvl="1"/>
            <a:r>
              <a:rPr lang="en-US" dirty="0" smtClean="0">
                <a:solidFill>
                  <a:srgbClr val="12FF00"/>
                </a:solidFill>
                <a:latin typeface="Adobe Caslon Pro" charset="0"/>
              </a:rPr>
              <a:t>Sigmoid</a:t>
            </a:r>
            <a:r>
              <a:rPr lang="en-US" dirty="0" smtClean="0">
                <a:latin typeface="Adobe Caslon Pro" charset="0"/>
              </a:rPr>
              <a:t>: 1/(1+exp(-x))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latin typeface="Adobe Caslon Pro" charset="0"/>
              </a:rPr>
              <a:t>Rectified linear</a:t>
            </a:r>
            <a:endParaRPr lang="en-US" dirty="0">
              <a:solidFill>
                <a:srgbClr val="3366FF"/>
              </a:solidFill>
              <a:latin typeface="Adobe Caslon Pro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rect_lin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82" y="4087878"/>
            <a:ext cx="3390718" cy="2541522"/>
          </a:xfrm>
          <a:prstGeom prst="rect">
            <a:avLst/>
          </a:prstGeom>
        </p:spPr>
      </p:pic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82319"/>
            <a:ext cx="3398134" cy="2547081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82" y="1373099"/>
            <a:ext cx="3352800" cy="25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4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Normalization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4" name="Rectangle 39"/>
          <p:cNvSpPr>
            <a:spLocks noChangeArrowheads="1"/>
          </p:cNvSpPr>
          <p:nvPr/>
        </p:nvSpPr>
        <p:spPr bwMode="auto">
          <a:xfrm>
            <a:off x="6759970" y="5867400"/>
            <a:ext cx="977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Filters</a:t>
            </a:r>
          </a:p>
        </p:txBody>
      </p:sp>
      <p:pic>
        <p:nvPicPr>
          <p:cNvPr id="40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" y="3200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491182" y="5876925"/>
            <a:ext cx="1004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obe Caslon Pro" charset="0"/>
              </a:rPr>
              <a:t>Input</a:t>
            </a:r>
          </a:p>
        </p:txBody>
      </p:sp>
      <p:pic>
        <p:nvPicPr>
          <p:cNvPr id="6" name="Picture 5" descr="filter_arra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8505" r="18503" b="12296"/>
          <a:stretch/>
        </p:blipFill>
        <p:spPr>
          <a:xfrm>
            <a:off x="6074170" y="3429000"/>
            <a:ext cx="2307830" cy="23001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24000"/>
            <a:ext cx="6442789" cy="102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Adobe Caslon Pro" charset="0"/>
              </a:rPr>
              <a:t>Contrast </a:t>
            </a: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normalization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See Divisive Normalization in Neuroscience </a:t>
            </a:r>
            <a:endParaRPr lang="en-US" sz="2400" dirty="0">
              <a:solidFill>
                <a:prstClr val="white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4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8392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Contrast normalization (across feature maps)</a:t>
            </a:r>
          </a:p>
          <a:p>
            <a:pPr lvl="1"/>
            <a:r>
              <a:rPr lang="en-US" dirty="0" smtClean="0">
                <a:latin typeface="Adobe Caslon Pro" charset="0"/>
              </a:rPr>
              <a:t>Local mean = </a:t>
            </a:r>
            <a:r>
              <a:rPr lang="en-US" dirty="0" smtClean="0">
                <a:latin typeface="Adobe Caslon Pro" charset="0"/>
              </a:rPr>
              <a:t>0, local </a:t>
            </a:r>
            <a:r>
              <a:rPr lang="en-US" dirty="0" smtClean="0">
                <a:latin typeface="Adobe Caslon Pro" charset="0"/>
              </a:rPr>
              <a:t>std. = </a:t>
            </a:r>
            <a:r>
              <a:rPr lang="en-US" dirty="0" smtClean="0">
                <a:latin typeface="Adobe Caslon Pro" charset="0"/>
              </a:rPr>
              <a:t>1, “Local</a:t>
            </a:r>
            <a:r>
              <a:rPr lang="en-US" dirty="0" smtClean="0">
                <a:latin typeface="Adobe Caslon Pro" charset="0"/>
              </a:rPr>
              <a:t>” </a:t>
            </a:r>
            <a:r>
              <a:rPr lang="en-US" dirty="0" smtClean="0">
                <a:latin typeface="Adobe Caslon Pro" charset="0"/>
                <a:sym typeface="Wingdings"/>
              </a:rPr>
              <a:t> 7x7 Gaussian </a:t>
            </a:r>
            <a:endParaRPr lang="en-US" dirty="0">
              <a:latin typeface="Adobe Caslon Pro" charset="0"/>
              <a:sym typeface="Wingdings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dobe Caslon Pro" charset="0"/>
                <a:sym typeface="Wingdings"/>
              </a:rPr>
              <a:t>Equalizes the features maps</a:t>
            </a:r>
            <a:endParaRPr lang="en-US" dirty="0" smtClean="0">
              <a:solidFill>
                <a:srgbClr val="FF0000"/>
              </a:solidFill>
              <a:latin typeface="Adobe Caslon Pro" charset="0"/>
            </a:endParaRPr>
          </a:p>
          <a:p>
            <a:pPr lvl="1"/>
            <a:endParaRPr lang="en-US" dirty="0" smtClean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Normalization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4" name="Rectangle 39"/>
          <p:cNvSpPr>
            <a:spLocks noChangeArrowheads="1"/>
          </p:cNvSpPr>
          <p:nvPr/>
        </p:nvSpPr>
        <p:spPr bwMode="auto">
          <a:xfrm>
            <a:off x="1295400" y="6027003"/>
            <a:ext cx="1890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Feature Maps</a:t>
            </a:r>
          </a:p>
          <a:p>
            <a:endParaRPr lang="en-US" sz="2400" dirty="0">
              <a:solidFill>
                <a:schemeClr val="bg1"/>
              </a:solidFill>
              <a:latin typeface="Adobe Caslon Pro" charset="0"/>
            </a:endParaRPr>
          </a:p>
        </p:txBody>
      </p:sp>
      <p:sp>
        <p:nvSpPr>
          <p:cNvPr id="20505" name="Rectangle 40"/>
          <p:cNvSpPr>
            <a:spLocks noChangeArrowheads="1"/>
          </p:cNvSpPr>
          <p:nvPr/>
        </p:nvSpPr>
        <p:spPr bwMode="auto">
          <a:xfrm>
            <a:off x="4896351" y="5791200"/>
            <a:ext cx="40190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Feature Maps</a:t>
            </a:r>
            <a:br>
              <a:rPr lang="en-US" sz="2400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After Contrast Normalization</a:t>
            </a:r>
            <a:endParaRPr lang="en-US" sz="2400" dirty="0">
              <a:solidFill>
                <a:schemeClr val="bg1"/>
              </a:solidFill>
              <a:latin typeface="Adobe Caslon Pro" charset="0"/>
            </a:endParaRPr>
          </a:p>
        </p:txBody>
      </p:sp>
      <p:pic>
        <p:nvPicPr>
          <p:cNvPr id="2" name="Picture 1" descr="un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4617" r="9907" b="17876"/>
          <a:stretch/>
        </p:blipFill>
        <p:spPr>
          <a:xfrm>
            <a:off x="152400" y="2974622"/>
            <a:ext cx="4246879" cy="2800694"/>
          </a:xfrm>
          <a:prstGeom prst="rect">
            <a:avLst/>
          </a:prstGeom>
        </p:spPr>
      </p:pic>
      <p:pic>
        <p:nvPicPr>
          <p:cNvPr id="3" name="Picture 2" descr="nor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9762" b="17913"/>
          <a:stretch/>
        </p:blipFill>
        <p:spPr>
          <a:xfrm>
            <a:off x="4724400" y="2971800"/>
            <a:ext cx="4267200" cy="2800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5800" y="3200400"/>
            <a:ext cx="533400" cy="533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840000"/>
              </a:gs>
              <a:gs pos="9000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67000" y="3200400"/>
            <a:ext cx="533400" cy="533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840000"/>
              </a:gs>
              <a:gs pos="9000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800" y="4648200"/>
            <a:ext cx="533400" cy="533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840000"/>
              </a:gs>
              <a:gs pos="9000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4648200"/>
            <a:ext cx="533400" cy="533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840000"/>
              </a:gs>
              <a:gs pos="9000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ross 6"/>
          <p:cNvSpPr/>
          <p:nvPr/>
        </p:nvSpPr>
        <p:spPr>
          <a:xfrm>
            <a:off x="5334000" y="3352800"/>
            <a:ext cx="381000" cy="381000"/>
          </a:xfrm>
          <a:prstGeom prst="plus">
            <a:avLst>
              <a:gd name="adj" fmla="val 47097"/>
            </a:avLst>
          </a:prstGeom>
          <a:solidFill>
            <a:srgbClr val="12FF00"/>
          </a:solidFill>
          <a:ln>
            <a:solidFill>
              <a:srgbClr val="12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ross 16"/>
          <p:cNvSpPr/>
          <p:nvPr/>
        </p:nvSpPr>
        <p:spPr>
          <a:xfrm>
            <a:off x="7239000" y="3352800"/>
            <a:ext cx="381000" cy="381000"/>
          </a:xfrm>
          <a:prstGeom prst="plus">
            <a:avLst>
              <a:gd name="adj" fmla="val 47097"/>
            </a:avLst>
          </a:prstGeom>
          <a:solidFill>
            <a:srgbClr val="12FF00"/>
          </a:solidFill>
          <a:ln>
            <a:solidFill>
              <a:srgbClr val="12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/>
          <p:cNvSpPr/>
          <p:nvPr/>
        </p:nvSpPr>
        <p:spPr>
          <a:xfrm>
            <a:off x="5334000" y="4724400"/>
            <a:ext cx="381000" cy="381000"/>
          </a:xfrm>
          <a:prstGeom prst="plus">
            <a:avLst>
              <a:gd name="adj" fmla="val 47097"/>
            </a:avLst>
          </a:prstGeom>
          <a:solidFill>
            <a:srgbClr val="12FF00"/>
          </a:solidFill>
          <a:ln>
            <a:solidFill>
              <a:srgbClr val="12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/>
          <p:cNvSpPr/>
          <p:nvPr/>
        </p:nvSpPr>
        <p:spPr>
          <a:xfrm>
            <a:off x="7239000" y="4724400"/>
            <a:ext cx="381000" cy="381000"/>
          </a:xfrm>
          <a:prstGeom prst="plus">
            <a:avLst>
              <a:gd name="adj" fmla="val 47097"/>
            </a:avLst>
          </a:prstGeom>
          <a:solidFill>
            <a:srgbClr val="12FF00"/>
          </a:solidFill>
          <a:ln>
            <a:solidFill>
              <a:srgbClr val="12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7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Albertus Extra Bold" charset="0"/>
              </a:rPr>
              <a:t>Normalization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16" descr="sparse_coding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r="74855"/>
          <a:stretch>
            <a:fillRect/>
          </a:stretch>
        </p:blipFill>
        <p:spPr bwMode="auto">
          <a:xfrm>
            <a:off x="1747838" y="1752600"/>
            <a:ext cx="2635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parse_codingb.pdf"/>
          <p:cNvPicPr>
            <a:picLocks noChangeAspect="1"/>
          </p:cNvPicPr>
          <p:nvPr/>
        </p:nvPicPr>
        <p:blipFill>
          <a:blip r:embed="rId3"/>
          <a:srcRect l="422" t="14082" r="89023" b="4948"/>
          <a:stretch>
            <a:fillRect/>
          </a:stretch>
        </p:blipFill>
        <p:spPr>
          <a:xfrm>
            <a:off x="228600" y="4343400"/>
            <a:ext cx="685800" cy="701675"/>
          </a:xfrm>
          <a:prstGeom prst="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</p:pic>
      <p:cxnSp>
        <p:nvCxnSpPr>
          <p:cNvPr id="22" name="Straight Connector 21"/>
          <p:cNvCxnSpPr/>
          <p:nvPr/>
        </p:nvCxnSpPr>
        <p:spPr>
          <a:xfrm>
            <a:off x="3733800" y="1752600"/>
            <a:ext cx="0" cy="4419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00400" y="5410200"/>
            <a:ext cx="533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0" y="59436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flipH="1">
            <a:off x="3733800" y="5715000"/>
            <a:ext cx="46038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81400" y="40386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33800" y="26670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687763" y="3505200"/>
            <a:ext cx="46037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733800" y="43434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81400" y="46482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33800" y="48768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33800" y="29718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33800" y="19050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657600" y="21336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33800" y="23622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429000" y="3200400"/>
            <a:ext cx="3048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38100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733800" y="51816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04" name="Rectangle 39"/>
          <p:cNvSpPr>
            <a:spLocks noChangeArrowheads="1"/>
          </p:cNvSpPr>
          <p:nvPr/>
        </p:nvSpPr>
        <p:spPr bwMode="auto">
          <a:xfrm>
            <a:off x="1371600" y="6334125"/>
            <a:ext cx="977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dobe Caslon Pro" charset="0"/>
              </a:rPr>
              <a:t>Filters</a:t>
            </a:r>
          </a:p>
        </p:txBody>
      </p:sp>
      <p:sp>
        <p:nvSpPr>
          <p:cNvPr id="20505" name="Rectangle 40"/>
          <p:cNvSpPr>
            <a:spLocks noChangeArrowheads="1"/>
          </p:cNvSpPr>
          <p:nvPr/>
        </p:nvSpPr>
        <p:spPr bwMode="auto">
          <a:xfrm>
            <a:off x="3128963" y="6334125"/>
            <a:ext cx="1214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dobe Caslon Pro" charset="0"/>
              </a:rPr>
              <a:t>Features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8148637" y="1752600"/>
            <a:ext cx="0" cy="4419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615237" y="5410200"/>
            <a:ext cx="533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08" name="Rectangle 58"/>
          <p:cNvSpPr>
            <a:spLocks noChangeArrowheads="1"/>
          </p:cNvSpPr>
          <p:nvPr/>
        </p:nvSpPr>
        <p:spPr bwMode="auto">
          <a:xfrm>
            <a:off x="7543800" y="6334125"/>
            <a:ext cx="1312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dobe Caslon Pro" charset="0"/>
              </a:rPr>
              <a:t>K-means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6221412" y="1752600"/>
            <a:ext cx="0" cy="4419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688012" y="5410200"/>
            <a:ext cx="533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221412" y="26670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069012" y="46482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1371600"/>
            <a:ext cx="830580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916612" y="3200400"/>
            <a:ext cx="3048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14" name="Rectangle 76"/>
          <p:cNvSpPr>
            <a:spLocks noChangeArrowheads="1"/>
          </p:cNvSpPr>
          <p:nvPr/>
        </p:nvSpPr>
        <p:spPr bwMode="auto">
          <a:xfrm>
            <a:off x="5230812" y="6334125"/>
            <a:ext cx="200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dobe Caslon Pro" charset="0"/>
              </a:rPr>
              <a:t>Sparse Coding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686800" cy="1630363"/>
          </a:xfrm>
        </p:spPr>
        <p:txBody>
          <a:bodyPr/>
          <a:lstStyle/>
          <a:p>
            <a:r>
              <a:rPr lang="en-US" dirty="0" err="1" smtClean="0">
                <a:latin typeface="Adobe Caslon Pro" charset="0"/>
              </a:rPr>
              <a:t>Sparsity</a:t>
            </a:r>
            <a:endParaRPr lang="en-US" dirty="0" smtClean="0">
              <a:latin typeface="Adobe Caslon Pro" charset="0"/>
            </a:endParaRPr>
          </a:p>
          <a:p>
            <a:pPr lvl="1"/>
            <a:r>
              <a:rPr lang="en-US" dirty="0" smtClean="0">
                <a:latin typeface="Adobe Caslon Pro" charset="0"/>
              </a:rPr>
              <a:t>Constrain L</a:t>
            </a:r>
            <a:r>
              <a:rPr lang="en-US" baseline="-25000" dirty="0" smtClean="0">
                <a:latin typeface="Adobe Caslon Pro" charset="0"/>
              </a:rPr>
              <a:t>0 </a:t>
            </a:r>
            <a:r>
              <a:rPr lang="en-US" dirty="0" smtClean="0">
                <a:latin typeface="Adobe Caslon Pro" charset="0"/>
              </a:rPr>
              <a:t>or L</a:t>
            </a:r>
            <a:r>
              <a:rPr lang="en-US" baseline="-25000" dirty="0" smtClean="0">
                <a:latin typeface="Adobe Caslon Pro" charset="0"/>
              </a:rPr>
              <a:t>1</a:t>
            </a:r>
            <a:r>
              <a:rPr lang="en-US" dirty="0" smtClean="0">
                <a:latin typeface="Adobe Caslon Pro" charset="0"/>
              </a:rPr>
              <a:t> norm of features</a:t>
            </a:r>
          </a:p>
          <a:p>
            <a:pPr lvl="1"/>
            <a:r>
              <a:rPr lang="en-US" dirty="0" smtClean="0">
                <a:latin typeface="Adobe Caslon Pro" charset="0"/>
              </a:rPr>
              <a:t>Iterate with filtering operation (ISTA sparse coding)</a:t>
            </a:r>
          </a:p>
          <a:p>
            <a:pPr lvl="1"/>
            <a:endParaRPr lang="en-US" dirty="0" smtClean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</p:txBody>
      </p:sp>
      <p:sp>
        <p:nvSpPr>
          <p:cNvPr id="63" name="Rectangle 39"/>
          <p:cNvSpPr>
            <a:spLocks noChangeArrowheads="1"/>
          </p:cNvSpPr>
          <p:nvPr/>
        </p:nvSpPr>
        <p:spPr bwMode="auto">
          <a:xfrm>
            <a:off x="152400" y="5410200"/>
            <a:ext cx="889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Input </a:t>
            </a:r>
            <a:br>
              <a:rPr lang="en-US" sz="2400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Patch</a:t>
            </a:r>
            <a:endParaRPr lang="en-US" sz="2400" dirty="0">
              <a:solidFill>
                <a:schemeClr val="bg1"/>
              </a:solidFill>
              <a:latin typeface="Adobe Caslon Pro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362200" y="4572000"/>
            <a:ext cx="762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4343400" y="4572000"/>
            <a:ext cx="990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4343400" y="4572000"/>
            <a:ext cx="2667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0508" grpId="0"/>
      <p:bldP spid="61" grpId="0" animBg="1"/>
      <p:bldP spid="61" grpId="1" animBg="1"/>
      <p:bldP spid="65" grpId="0" animBg="1"/>
      <p:bldP spid="65" grpId="1" animBg="1"/>
      <p:bldP spid="68" grpId="0" animBg="1"/>
      <p:bldP spid="68" grpId="1" animBg="1"/>
      <p:bldP spid="74" grpId="0" animBg="1"/>
      <p:bldP spid="74" grpId="1" animBg="1"/>
      <p:bldP spid="20514" grpId="0"/>
      <p:bldP spid="20514" grpId="1"/>
      <p:bldP spid="64" grpId="0" animBg="1"/>
      <p:bldP spid="64" grpId="1" animBg="1"/>
      <p:bldP spid="6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Role of Normalization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143000" y="76200"/>
            <a:ext cx="6781800" cy="9144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35845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5259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dobe Caslon Pro" charset="0"/>
              </a:rPr>
              <a:t>Induces </a:t>
            </a:r>
            <a:r>
              <a:rPr lang="en-US" sz="2800" dirty="0">
                <a:solidFill>
                  <a:srgbClr val="FF0000"/>
                </a:solidFill>
                <a:latin typeface="Adobe Caslon Pro" charset="0"/>
              </a:rPr>
              <a:t>local competition between features</a:t>
            </a:r>
            <a:r>
              <a:rPr lang="en-US" sz="2800" dirty="0">
                <a:latin typeface="Adobe Caslon Pro" charset="0"/>
              </a:rPr>
              <a:t> </a:t>
            </a:r>
            <a:r>
              <a:rPr lang="en-US" sz="2800" dirty="0" smtClean="0">
                <a:latin typeface="Adobe Caslon Pro" charset="0"/>
              </a:rPr>
              <a:t/>
            </a:r>
            <a:br>
              <a:rPr lang="en-US" sz="2800" dirty="0" smtClean="0">
                <a:latin typeface="Adobe Caslon Pro" charset="0"/>
              </a:rPr>
            </a:br>
            <a:r>
              <a:rPr lang="en-US" sz="2800" dirty="0" smtClean="0">
                <a:latin typeface="Adobe Caslon Pro" charset="0"/>
              </a:rPr>
              <a:t>to </a:t>
            </a:r>
            <a:r>
              <a:rPr lang="en-US" sz="2800" dirty="0">
                <a:latin typeface="Adobe Caslon Pro" charset="0"/>
              </a:rPr>
              <a:t>explain input</a:t>
            </a:r>
          </a:p>
          <a:p>
            <a:pPr lvl="1" eaLnBrk="1" hangingPunct="1"/>
            <a:r>
              <a:rPr lang="en-US" altLang="ja-JP" sz="2400" dirty="0">
                <a:latin typeface="Adobe Caslon Pro" charset="0"/>
              </a:rPr>
              <a:t> </a:t>
            </a:r>
            <a:r>
              <a:rPr lang="ja-JP" altLang="en-US" sz="2000" dirty="0">
                <a:latin typeface="Adobe Caslon Pro" charset="0"/>
              </a:rPr>
              <a:t>“</a:t>
            </a:r>
            <a:r>
              <a:rPr lang="en-US" altLang="ja-JP" sz="2000" dirty="0">
                <a:latin typeface="Adobe Caslon Pro" charset="0"/>
              </a:rPr>
              <a:t>Explaining away</a:t>
            </a:r>
            <a:r>
              <a:rPr lang="ja-JP" altLang="en-US" sz="2000" dirty="0">
                <a:latin typeface="Adobe Caslon Pro" charset="0"/>
              </a:rPr>
              <a:t>”</a:t>
            </a:r>
            <a:r>
              <a:rPr lang="en-US" altLang="ja-JP" sz="2000" dirty="0">
                <a:latin typeface="Adobe Caslon Pro" charset="0"/>
              </a:rPr>
              <a:t> </a:t>
            </a:r>
            <a:r>
              <a:rPr lang="en-US" altLang="ja-JP" sz="2000" dirty="0" smtClean="0">
                <a:latin typeface="Adobe Caslon Pro" charset="0"/>
              </a:rPr>
              <a:t>in graphical models</a:t>
            </a:r>
            <a:endParaRPr lang="en-US" altLang="ja-JP" sz="1000" dirty="0">
              <a:latin typeface="Adobe Caslon Pro" charset="0"/>
            </a:endParaRPr>
          </a:p>
          <a:p>
            <a:pPr lvl="1" eaLnBrk="1" hangingPunct="1"/>
            <a:r>
              <a:rPr lang="en-US" sz="2000" dirty="0">
                <a:latin typeface="Adobe Caslon Pro" charset="0"/>
              </a:rPr>
              <a:t>  Just like top-down models</a:t>
            </a:r>
          </a:p>
          <a:p>
            <a:pPr lvl="1" eaLnBrk="1" hangingPunct="1"/>
            <a:r>
              <a:rPr lang="en-US" sz="2000" dirty="0">
                <a:latin typeface="Adobe Caslon Pro" charset="0"/>
              </a:rPr>
              <a:t>  But more local </a:t>
            </a:r>
            <a:r>
              <a:rPr lang="en-US" sz="2000" dirty="0" smtClean="0">
                <a:latin typeface="Adobe Caslon Pro" charset="0"/>
              </a:rPr>
              <a:t>mechanism</a:t>
            </a:r>
          </a:p>
          <a:p>
            <a:pPr lvl="1" eaLnBrk="1" hangingPunct="1"/>
            <a:endParaRPr lang="en-US" sz="2000" dirty="0">
              <a:latin typeface="Adobe Caslon Pro" charset="0"/>
            </a:endParaRPr>
          </a:p>
          <a:p>
            <a:pPr eaLnBrk="1" hangingPunct="1"/>
            <a:r>
              <a:rPr lang="en-US" sz="2400" dirty="0" smtClean="0">
                <a:latin typeface="Adobe Caslon Pro" charset="0"/>
              </a:rPr>
              <a:t>Filtering alone cannot </a:t>
            </a:r>
            <a:br>
              <a:rPr lang="en-US" sz="2400" dirty="0" smtClean="0">
                <a:latin typeface="Adobe Caslon Pro" charset="0"/>
              </a:rPr>
            </a:br>
            <a:r>
              <a:rPr lang="en-US" sz="2400" dirty="0" smtClean="0">
                <a:latin typeface="Adobe Caslon Pro" charset="0"/>
              </a:rPr>
              <a:t>do this!</a:t>
            </a:r>
          </a:p>
          <a:p>
            <a:pPr lvl="1" eaLnBrk="1" hangingPunct="1"/>
            <a:endParaRPr lang="en-US" sz="2000" dirty="0">
              <a:latin typeface="Adobe Caslon Pro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dobe Caslon Pro" charset="0"/>
            </a:endParaRPr>
          </a:p>
          <a:p>
            <a:pPr lvl="1" eaLnBrk="1" hangingPunct="1">
              <a:buFont typeface="Arial" charset="0"/>
              <a:buNone/>
            </a:pPr>
            <a:endParaRPr lang="en-US" sz="2400" dirty="0">
              <a:latin typeface="Adobe Caslon Pro" charset="0"/>
            </a:endParaRPr>
          </a:p>
          <a:p>
            <a:pPr lvl="1" eaLnBrk="1" hangingPunct="1">
              <a:buFont typeface="Arial" charset="0"/>
              <a:buNone/>
            </a:pPr>
            <a:endParaRPr lang="en-US" sz="2400" dirty="0">
              <a:latin typeface="Adobe Caslon Pro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2400" dirty="0">
                <a:latin typeface="Adobe Caslon Pro" charset="0"/>
              </a:rPr>
              <a:t> </a:t>
            </a:r>
          </a:p>
        </p:txBody>
      </p:sp>
      <p:pic>
        <p:nvPicPr>
          <p:cNvPr id="17" name="Picture 16" descr="conv_spar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048000"/>
            <a:ext cx="439578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81000" y="5029200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Adobe Caslon Pro" charset="0"/>
              </a:rPr>
              <a:t>Example: </a:t>
            </a:r>
          </a:p>
          <a:p>
            <a:r>
              <a:rPr lang="en-US" sz="2400">
                <a:solidFill>
                  <a:srgbClr val="FFFFFF"/>
                </a:solidFill>
                <a:latin typeface="Adobe Caslon Pro" charset="0"/>
              </a:rPr>
              <a:t>Convolutional Sparse Coding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013575" y="5486400"/>
            <a:ext cx="228600" cy="228600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727575" y="35052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870575" y="35052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937375" y="35052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080375" y="35052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03975" y="4648200"/>
            <a:ext cx="633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Myriad Pro" charset="0"/>
              </a:rPr>
              <a:t>Filters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405688" y="4419600"/>
            <a:ext cx="979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Myriad Pro" charset="0"/>
              </a:rPr>
              <a:t>Convolution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613775" y="40386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|.|</a:t>
            </a:r>
            <a:r>
              <a:rPr lang="en-US" baseline="-25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470775" y="40386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|.|</a:t>
            </a:r>
            <a:r>
              <a:rPr lang="en-US" baseline="-25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07150" y="40386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|.|</a:t>
            </a:r>
            <a:r>
              <a:rPr lang="en-US" baseline="-25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260975" y="4049713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|.|</a:t>
            </a:r>
            <a:r>
              <a:rPr lang="en-US" baseline="-25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09600" y="58674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obe Caslon Pro" charset="0"/>
              </a:rPr>
              <a:t>f</a:t>
            </a:r>
            <a:r>
              <a:rPr lang="en-US" dirty="0" smtClean="0">
                <a:solidFill>
                  <a:srgbClr val="FFFFFF"/>
                </a:solidFill>
                <a:latin typeface="Adobe Caslon Pro" charset="0"/>
              </a:rPr>
              <a:t>rom </a:t>
            </a:r>
            <a:r>
              <a:rPr lang="en-US" dirty="0" err="1" smtClean="0">
                <a:solidFill>
                  <a:srgbClr val="FFFFFF"/>
                </a:solidFill>
                <a:latin typeface="Adobe Caslon Pro" charset="0"/>
              </a:rPr>
              <a:t>Zeiler</a:t>
            </a:r>
            <a:r>
              <a:rPr lang="en-US" dirty="0" smtClean="0">
                <a:solidFill>
                  <a:srgbClr val="FFFFFF"/>
                </a:solidFill>
                <a:latin typeface="Adobe Caslon Pro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dobe Caslon Pro" charset="0"/>
              </a:rPr>
              <a:t>et al. [CVPR’10/ICCV’11</a:t>
            </a:r>
            <a:r>
              <a:rPr lang="en-US" dirty="0" smtClean="0">
                <a:solidFill>
                  <a:srgbClr val="FFFFFF"/>
                </a:solidFill>
                <a:latin typeface="Adobe Caslon Pro" charset="0"/>
              </a:rPr>
              <a:t>]</a:t>
            </a:r>
            <a:endParaRPr lang="en-US" dirty="0">
              <a:solidFill>
                <a:srgbClr val="FFFFFF"/>
              </a:solidFill>
              <a:latin typeface="Adobe Caslon Pro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495800" y="5181600"/>
            <a:ext cx="1981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001000" y="5334000"/>
            <a:ext cx="990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572000" y="5181600"/>
            <a:ext cx="1905000" cy="1295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93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Overview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Learning Feature Hierarchies </a:t>
            </a:r>
            <a:r>
              <a:rPr lang="en-US" dirty="0" smtClean="0">
                <a:latin typeface="Adobe Caslon Pro" charset="0"/>
              </a:rPr>
              <a:t>for </a:t>
            </a:r>
            <a:r>
              <a:rPr lang="en-US" dirty="0" smtClean="0">
                <a:latin typeface="Adobe Caslon Pro" charset="0"/>
              </a:rPr>
              <a:t>Vision</a:t>
            </a:r>
          </a:p>
          <a:p>
            <a:pPr lvl="1"/>
            <a:r>
              <a:rPr lang="en-US" dirty="0" smtClean="0">
                <a:latin typeface="Adobe Caslon Pro" charset="0"/>
              </a:rPr>
              <a:t>Mainly for recognition</a:t>
            </a:r>
            <a:endParaRPr lang="en-US" dirty="0">
              <a:latin typeface="Adobe Caslon Pro" charset="0"/>
            </a:endParaRPr>
          </a:p>
          <a:p>
            <a:pPr lvl="1"/>
            <a:endParaRPr lang="en-US" dirty="0" smtClean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Many possible titles:</a:t>
            </a:r>
          </a:p>
          <a:p>
            <a:pPr lvl="1"/>
            <a:r>
              <a:rPr lang="en-US" dirty="0" smtClean="0">
                <a:latin typeface="Adobe Caslon Pro" charset="0"/>
              </a:rPr>
              <a:t>Deep </a:t>
            </a:r>
            <a:r>
              <a:rPr lang="en-US" dirty="0">
                <a:latin typeface="Adobe Caslon Pro" charset="0"/>
              </a:rPr>
              <a:t>Learning</a:t>
            </a:r>
          </a:p>
          <a:p>
            <a:pPr lvl="1"/>
            <a:r>
              <a:rPr lang="en-US" dirty="0">
                <a:latin typeface="Adobe Caslon Pro" charset="0"/>
              </a:rPr>
              <a:t>Feature Learning</a:t>
            </a:r>
          </a:p>
          <a:p>
            <a:pPr lvl="1"/>
            <a:r>
              <a:rPr lang="en-US" dirty="0" smtClean="0">
                <a:latin typeface="Adobe Caslon Pro" charset="0"/>
              </a:rPr>
              <a:t>Unsupervised Feature Learning</a:t>
            </a:r>
          </a:p>
          <a:p>
            <a:pPr lvl="1"/>
            <a:endParaRPr lang="en-US" dirty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This talk:    Basic concepts</a:t>
            </a:r>
            <a:br>
              <a:rPr lang="en-US" dirty="0" smtClean="0">
                <a:latin typeface="Adobe Caslon Pro" charset="0"/>
              </a:rPr>
            </a:br>
            <a:r>
              <a:rPr lang="en-US" dirty="0" smtClean="0">
                <a:latin typeface="Adobe Caslon Pro" charset="0"/>
              </a:rPr>
              <a:t>				    Links to existing vision approaches</a:t>
            </a:r>
            <a:endParaRPr lang="en-US" dirty="0">
              <a:latin typeface="Adobe Caslon Pro" charset="0"/>
            </a:endParaRPr>
          </a:p>
          <a:p>
            <a:pPr lvl="1"/>
            <a:endParaRPr lang="en-US" dirty="0" smtClean="0">
              <a:latin typeface="Adobe Caslon Pro" charset="0"/>
            </a:endParaRPr>
          </a:p>
          <a:p>
            <a:pPr lvl="1"/>
            <a:endParaRPr lang="en-US" dirty="0">
              <a:latin typeface="Adobe Casl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lbertus Extra Bold" charset="0"/>
              </a:rPr>
              <a:t>Pooling</a:t>
            </a:r>
            <a:endParaRPr lang="en-US" dirty="0">
              <a:latin typeface="Albertus Extra Bold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144463"/>
            <a:ext cx="5638800" cy="762000"/>
          </a:xfrm>
          <a:prstGeom prst="roundRect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733800" y="26670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33800" y="29718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33800" y="19050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657600" y="21336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33800" y="2362200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077200" y="2667000"/>
            <a:ext cx="1524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1371600"/>
            <a:ext cx="830580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Spatial Pooling</a:t>
            </a:r>
          </a:p>
          <a:p>
            <a:pPr lvl="1"/>
            <a:r>
              <a:rPr lang="en-US" dirty="0" smtClean="0">
                <a:latin typeface="Adobe Caslon Pro" charset="0"/>
              </a:rPr>
              <a:t>Non-overlapping / overlapping regions</a:t>
            </a:r>
          </a:p>
          <a:p>
            <a:pPr lvl="1"/>
            <a:r>
              <a:rPr lang="en-US" dirty="0" smtClean="0">
                <a:latin typeface="Adobe Caslon Pro" charset="0"/>
              </a:rPr>
              <a:t>Sum or max</a:t>
            </a:r>
          </a:p>
          <a:p>
            <a:pPr lvl="1"/>
            <a:r>
              <a:rPr lang="en-US" dirty="0" err="1" smtClean="0">
                <a:latin typeface="Adobe Caslon Pro" charset="0"/>
              </a:rPr>
              <a:t>Boureau</a:t>
            </a:r>
            <a:r>
              <a:rPr lang="en-US" dirty="0" smtClean="0">
                <a:latin typeface="Adobe Caslon Pro" charset="0"/>
              </a:rPr>
              <a:t> et al. ICML’10 for theoretical analysis</a:t>
            </a: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685800" y="3810000"/>
            <a:ext cx="3581400" cy="23347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00" y="3886200"/>
            <a:ext cx="2286000" cy="1524000"/>
            <a:chOff x="762000" y="3886200"/>
            <a:chExt cx="2286000" cy="1524000"/>
          </a:xfrm>
        </p:grpSpPr>
        <p:sp>
          <p:nvSpPr>
            <p:cNvPr id="41" name="Rectangle 40"/>
            <p:cNvSpPr/>
            <p:nvPr/>
          </p:nvSpPr>
          <p:spPr>
            <a:xfrm>
              <a:off x="762000" y="3886200"/>
              <a:ext cx="762000" cy="7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24000" y="3886200"/>
              <a:ext cx="762000" cy="7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286000" y="3886200"/>
              <a:ext cx="762000" cy="7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2000" y="4648200"/>
              <a:ext cx="762000" cy="7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24000" y="4648200"/>
              <a:ext cx="762000" cy="7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62000" y="38862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143000" y="38862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62000" y="42672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143000" y="42672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4442" r="9366" b="17938"/>
          <a:stretch/>
        </p:blipFill>
        <p:spPr>
          <a:xfrm>
            <a:off x="6096000" y="5181600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800600" y="4048780"/>
            <a:ext cx="1662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dobe Caslon Pro" charset="0"/>
                <a:cs typeface="+mn-cs"/>
              </a:rPr>
              <a:t>Max</a:t>
            </a:r>
            <a:endParaRPr lang="en-US" sz="2800" dirty="0">
              <a:solidFill>
                <a:prstClr val="white"/>
              </a:solidFill>
              <a:latin typeface="Adobe Caslon Pro" charset="0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00600" y="5562600"/>
            <a:ext cx="1662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dobe Caslon Pro" charset="0"/>
                <a:cs typeface="+mn-cs"/>
              </a:rPr>
              <a:t>Sum</a:t>
            </a:r>
            <a:endParaRPr lang="en-US" sz="2800" dirty="0">
              <a:solidFill>
                <a:prstClr val="white"/>
              </a:solidFill>
              <a:latin typeface="Adobe Caslon Pro" charset="0"/>
              <a:cs typeface="+mn-cs"/>
            </a:endParaRP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6096000" y="3657600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283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8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Role of Pooling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715000" cy="1477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dirty="0">
                <a:latin typeface="Adobe Caslon Pro" charset="0"/>
              </a:rPr>
              <a:t>Spatial pooling</a:t>
            </a:r>
          </a:p>
          <a:p>
            <a:pPr lvl="1" eaLnBrk="1" hangingPunct="1"/>
            <a:r>
              <a:rPr lang="en-US" sz="2600" dirty="0">
                <a:latin typeface="Adobe Caslon Pro" charset="0"/>
              </a:rPr>
              <a:t>Invariance to </a:t>
            </a:r>
            <a:r>
              <a:rPr lang="en-US" sz="2600" dirty="0" smtClean="0">
                <a:latin typeface="Adobe Caslon Pro" charset="0"/>
              </a:rPr>
              <a:t>small transformations</a:t>
            </a:r>
          </a:p>
          <a:p>
            <a:pPr lvl="1" eaLnBrk="1" hangingPunct="1"/>
            <a:r>
              <a:rPr lang="en-US" sz="2600" dirty="0">
                <a:solidFill>
                  <a:srgbClr val="FFFFFF"/>
                </a:solidFill>
                <a:latin typeface="Adobe Caslon Pro" charset="0"/>
              </a:rPr>
              <a:t>Larger receptive </a:t>
            </a:r>
            <a:r>
              <a:rPr lang="en-US" sz="2600" dirty="0" smtClean="0">
                <a:solidFill>
                  <a:srgbClr val="FFFFFF"/>
                </a:solidFill>
                <a:latin typeface="Adobe Caslon Pro" charset="0"/>
              </a:rPr>
              <a:t>fields </a:t>
            </a:r>
            <a:br>
              <a:rPr lang="en-US" sz="2600" dirty="0" smtClean="0">
                <a:solidFill>
                  <a:srgbClr val="FFFFFF"/>
                </a:solidFill>
                <a:latin typeface="Adobe Caslon Pro" charset="0"/>
              </a:rPr>
            </a:br>
            <a:r>
              <a:rPr lang="en-US" sz="2600" dirty="0" smtClean="0">
                <a:solidFill>
                  <a:srgbClr val="FFFFFF"/>
                </a:solidFill>
                <a:latin typeface="Adobe Caslon Pro" charset="0"/>
              </a:rPr>
              <a:t>(see more of input)</a:t>
            </a:r>
            <a:endParaRPr lang="en-US" sz="2600" dirty="0">
              <a:solidFill>
                <a:srgbClr val="FFFFFF"/>
              </a:solidFill>
              <a:latin typeface="Adobe Caslon Pro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100" dirty="0">
              <a:latin typeface="Adobe Casl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143000" y="76200"/>
            <a:ext cx="6781800" cy="9144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4" t="54324" r="1926" b="7443"/>
          <a:stretch>
            <a:fillRect/>
          </a:stretch>
        </p:blipFill>
        <p:spPr bwMode="auto">
          <a:xfrm>
            <a:off x="6081967" y="2484890"/>
            <a:ext cx="2978406" cy="7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56329" r="55948" b="7414"/>
          <a:stretch>
            <a:fillRect/>
          </a:stretch>
        </p:blipFill>
        <p:spPr bwMode="auto">
          <a:xfrm>
            <a:off x="6081967" y="1752600"/>
            <a:ext cx="298583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2696" r="51431" b="3693"/>
          <a:stretch>
            <a:fillRect/>
          </a:stretch>
        </p:blipFill>
        <p:spPr bwMode="auto">
          <a:xfrm>
            <a:off x="6553200" y="3581400"/>
            <a:ext cx="2209800" cy="227832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081967" y="1752600"/>
            <a:ext cx="2971800" cy="14478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879" name="Content Placeholder 2"/>
          <p:cNvSpPr txBox="1">
            <a:spLocks/>
          </p:cNvSpPr>
          <p:nvPr/>
        </p:nvSpPr>
        <p:spPr bwMode="auto">
          <a:xfrm>
            <a:off x="6553200" y="5867400"/>
            <a:ext cx="472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Adobe Caslon Pro" charset="0"/>
              </a:rPr>
              <a:t>Zeiler</a:t>
            </a:r>
            <a:r>
              <a:rPr lang="en-US" sz="1200" dirty="0">
                <a:solidFill>
                  <a:schemeClr val="bg1"/>
                </a:solidFill>
                <a:latin typeface="Adobe Caslon Pro" charset="0"/>
              </a:rPr>
              <a:t>, Taylor, Fergus [ICCV 2011]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81600" y="2971800"/>
            <a:ext cx="4114800" cy="3211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819400" y="4964466"/>
            <a:ext cx="1297459" cy="800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1955965" y="5139123"/>
            <a:ext cx="193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it-IT" sz="1400" dirty="0" err="1">
                <a:solidFill>
                  <a:prstClr val="white"/>
                </a:solidFill>
                <a:latin typeface="Adobe Caslon Pro" pitchFamily="18" charset="0"/>
              </a:rPr>
              <a:t>Kavukcuoglu</a:t>
            </a:r>
            <a:r>
              <a:rPr lang="en-US" sz="1400" dirty="0">
                <a:solidFill>
                  <a:prstClr val="white"/>
                </a:solidFill>
                <a:latin typeface="Adobe Caslon Pro" pitchFamily="18" charset="0"/>
              </a:rPr>
              <a:t> et al., ‘09]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-6533917" y="4259383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Change in descriptor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3505200" y="619533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Translation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51" y="5997714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FFFFFF"/>
              </a:solidFill>
              <a:latin typeface="Adobe Caslon Pro" charset="0"/>
              <a:cs typeface="+mn-cs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dobe Caslon Pro" charset="0"/>
                <a:cs typeface="+mn-cs"/>
              </a:rPr>
              <a:t>Videos from: http://</a:t>
            </a:r>
            <a:r>
              <a:rPr lang="en-US" sz="2000" dirty="0" err="1" smtClean="0">
                <a:solidFill>
                  <a:srgbClr val="FFFFFF"/>
                </a:solidFill>
                <a:latin typeface="Adobe Caslon Pro" charset="0"/>
                <a:cs typeface="+mn-cs"/>
              </a:rPr>
              <a:t>ai.stanford.edu</a:t>
            </a:r>
            <a:r>
              <a:rPr lang="en-US" sz="2000" dirty="0" smtClean="0">
                <a:solidFill>
                  <a:srgbClr val="FFFFFF"/>
                </a:solidFill>
                <a:latin typeface="Adobe Caslon Pro" charset="0"/>
                <a:cs typeface="+mn-cs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dobe Caslon Pro" charset="0"/>
                <a:cs typeface="+mn-cs"/>
              </a:rPr>
              <a:t>quocle</a:t>
            </a:r>
            <a:r>
              <a:rPr lang="en-US" sz="2000" dirty="0" smtClean="0">
                <a:solidFill>
                  <a:srgbClr val="FFFFFF"/>
                </a:solidFill>
                <a:latin typeface="Adobe Caslon Pro" charset="0"/>
                <a:cs typeface="+mn-cs"/>
              </a:rPr>
              <a:t>/</a:t>
            </a:r>
            <a:r>
              <a:rPr lang="en-US" sz="2000" dirty="0" err="1" smtClean="0">
                <a:solidFill>
                  <a:srgbClr val="FFFFFF"/>
                </a:solidFill>
                <a:latin typeface="Adobe Caslon Pro" charset="0"/>
                <a:cs typeface="+mn-cs"/>
              </a:rPr>
              <a:t>TCNNweb</a:t>
            </a:r>
            <a:endParaRPr lang="en-US" sz="1400" dirty="0"/>
          </a:p>
        </p:txBody>
      </p:sp>
      <p:pic>
        <p:nvPicPr>
          <p:cNvPr id="9" name="cifar_mono_mm_l1_m_16_ws_8_ts_1_st_1_p_1_mp_0_mpst_0_fun_square_act_squareroot_act_box_0_rs_0_topo_0_comb_p_0_MI_170_TI_0_network_unit_879_eig_low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4191000"/>
            <a:ext cx="2743200" cy="1828800"/>
          </a:xfrm>
          <a:prstGeom prst="rect">
            <a:avLst/>
          </a:prstGeom>
        </p:spPr>
      </p:pic>
      <p:pic>
        <p:nvPicPr>
          <p:cNvPr id="10" name="cifar_mono_mm_l1_m_16_ws_8_ts_1_st_1_p_1_mp_0_mpst_0_fun_square_act_squareroot_act_box_0_rs_0_topo_0_comb_p_0_MI_170_TI_0_network_unit_879_eig_low_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7000" y="4191000"/>
            <a:ext cx="2743200" cy="182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486400" y="457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Q.V. Le, J. </a:t>
            </a:r>
            <a:r>
              <a:rPr lang="en-US" dirty="0" err="1"/>
              <a:t>Ngiam</a:t>
            </a:r>
            <a:r>
              <a:rPr lang="en-US" dirty="0"/>
              <a:t>, Z. Chen, D. Chia, P. </a:t>
            </a:r>
            <a:r>
              <a:rPr lang="en-US" dirty="0" err="1"/>
              <a:t>Koh</a:t>
            </a:r>
            <a:r>
              <a:rPr lang="en-US" dirty="0"/>
              <a:t>, A.Y. Ng </a:t>
            </a:r>
          </a:p>
          <a:p>
            <a:r>
              <a:rPr lang="en-US" dirty="0"/>
              <a:t>Tiled Convolutional Neural Networks. NIPS, 2010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3200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dobe Caslon Pro" charset="0"/>
                <a:cs typeface="+mn-cs"/>
              </a:rPr>
              <a:t>Visualization technique from</a:t>
            </a:r>
            <a:br>
              <a:rPr lang="en-US" sz="2400" dirty="0" smtClean="0">
                <a:solidFill>
                  <a:srgbClr val="FFFFFF"/>
                </a:solidFill>
                <a:latin typeface="Adobe Caslon Pro" charset="0"/>
                <a:cs typeface="+mn-cs"/>
              </a:rPr>
            </a:br>
            <a:r>
              <a:rPr lang="en-US" sz="2400" dirty="0" smtClean="0">
                <a:solidFill>
                  <a:srgbClr val="FFFFFF"/>
                </a:solidFill>
                <a:latin typeface="Adobe Caslon Pro" charset="0"/>
                <a:cs typeface="+mn-cs"/>
              </a:rPr>
              <a:t>[Le et al. NIPS’10]: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488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Role of Pooling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143000" y="76200"/>
            <a:ext cx="6781800" cy="9144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12"/>
          <a:stretch>
            <a:fillRect/>
          </a:stretch>
        </p:blipFill>
        <p:spPr bwMode="auto">
          <a:xfrm>
            <a:off x="5715000" y="3732212"/>
            <a:ext cx="32766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257800" y="64770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>
                <a:solidFill>
                  <a:schemeClr val="bg1"/>
                </a:solidFill>
                <a:latin typeface="Adobe Caslon Pro" charset="0"/>
              </a:rPr>
              <a:t>Chen, Zhu, Lin, Yuille, Zhang [NIPS 2007]</a:t>
            </a:r>
          </a:p>
        </p:txBody>
      </p:sp>
      <p:pic>
        <p:nvPicPr>
          <p:cNvPr id="18" name="Picture 17" descr="3d_poo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5284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04800" y="1295400"/>
            <a:ext cx="84582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2100" dirty="0">
              <a:solidFill>
                <a:srgbClr val="FFFFFF"/>
              </a:solidFill>
              <a:latin typeface="Adobe Caslon Pr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Adobe Caslon Pro" charset="0"/>
              </a:rPr>
              <a:t>Pooling across feature </a:t>
            </a:r>
            <a:r>
              <a:rPr lang="en-US" sz="3200" dirty="0" smtClean="0">
                <a:solidFill>
                  <a:srgbClr val="FFFFFF"/>
                </a:solidFill>
                <a:latin typeface="Adobe Caslon Pro" charset="0"/>
              </a:rPr>
              <a:t>groups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dobe Caslon Pro" charset="0"/>
              </a:rPr>
              <a:t>Additional form of inter-feature </a:t>
            </a: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competition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Gives </a:t>
            </a:r>
            <a:r>
              <a:rPr lang="en-US" sz="2600" dirty="0">
                <a:solidFill>
                  <a:schemeClr val="bg1"/>
                </a:solidFill>
                <a:latin typeface="Adobe Caslon Pro" charset="0"/>
              </a:rPr>
              <a:t>AND/OR type </a:t>
            </a: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behavior via </a:t>
            </a: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(sum / max</a:t>
            </a: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Adobe Caslon Pro" charset="0"/>
              </a:rPr>
              <a:t>Compositional </a:t>
            </a:r>
            <a:r>
              <a:rPr lang="en-US" sz="2600" dirty="0">
                <a:solidFill>
                  <a:schemeClr val="bg1"/>
                </a:solidFill>
                <a:latin typeface="Adobe Caslon Pro" charset="0"/>
              </a:rPr>
              <a:t>models of Zhu, </a:t>
            </a:r>
            <a:r>
              <a:rPr lang="en-US" sz="2600" dirty="0" err="1">
                <a:solidFill>
                  <a:schemeClr val="bg1"/>
                </a:solidFill>
                <a:latin typeface="Adobe Caslon Pro" charset="0"/>
              </a:rPr>
              <a:t>Yuille</a:t>
            </a:r>
            <a:endParaRPr lang="en-US" sz="2600" dirty="0">
              <a:solidFill>
                <a:schemeClr val="bg1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02868"/>
            <a:ext cx="178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it-IT" dirty="0" err="1" smtClean="0">
                <a:solidFill>
                  <a:prstClr val="white"/>
                </a:solidFill>
                <a:latin typeface="Adobe Caslon Pro" pitchFamily="18" charset="0"/>
              </a:rPr>
              <a:t>Zeiler</a:t>
            </a:r>
            <a:r>
              <a:rPr lang="en-US" dirty="0" smtClean="0">
                <a:solidFill>
                  <a:prstClr val="white"/>
                </a:solidFill>
                <a:latin typeface="Adobe Caslon Pro" pitchFamily="18" charset="0"/>
              </a:rPr>
              <a:t> et al., ‘11]</a:t>
            </a:r>
            <a:endParaRPr lang="en-US" sz="2000" dirty="0" smtClean="0">
              <a:solidFill>
                <a:prstClr val="white"/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7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have class labels at top </a:t>
            </a:r>
            <a:r>
              <a:rPr lang="en-US" dirty="0" smtClean="0"/>
              <a:t>layer</a:t>
            </a:r>
            <a:endParaRPr lang="en-US" dirty="0" smtClean="0"/>
          </a:p>
          <a:p>
            <a:r>
              <a:rPr lang="en-US" dirty="0" smtClean="0"/>
              <a:t>Intermediate layers have to be trained unsupervised</a:t>
            </a:r>
          </a:p>
          <a:p>
            <a:endParaRPr lang="en-US" dirty="0"/>
          </a:p>
          <a:p>
            <a:r>
              <a:rPr lang="en-US" dirty="0" smtClean="0"/>
              <a:t>Reconstruct input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layer: image</a:t>
            </a:r>
          </a:p>
          <a:p>
            <a:pPr lvl="1"/>
            <a:r>
              <a:rPr lang="en-US" dirty="0" smtClean="0"/>
              <a:t>Subsequent layers: features from layer </a:t>
            </a:r>
            <a:r>
              <a:rPr lang="en-US" dirty="0" smtClean="0"/>
              <a:t>beneath</a:t>
            </a:r>
          </a:p>
          <a:p>
            <a:pPr lvl="1"/>
            <a:r>
              <a:rPr lang="en-US" dirty="0" smtClean="0"/>
              <a:t>Need constraint to avoid learning identity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Auto-Encoder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3000" y="3429000"/>
            <a:ext cx="2133600" cy="1447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1200" y="3429000"/>
            <a:ext cx="2133600" cy="1447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715000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5715000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0800000">
            <a:off x="2819400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0800000">
            <a:off x="2819400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90600" y="579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(Image/ Features)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600" y="198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Output 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7969" y="33967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200" y="3352800"/>
            <a:ext cx="16594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Feed-back /</a:t>
            </a:r>
            <a:br>
              <a:rPr lang="en-US" sz="24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generative /</a:t>
            </a:r>
            <a:br>
              <a:rPr lang="en-US" sz="24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top-down</a:t>
            </a:r>
          </a:p>
          <a:p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path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7129911" y="3817203"/>
            <a:ext cx="21595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Feed-forward /</a:t>
            </a:r>
            <a:br>
              <a:rPr lang="en-US" sz="24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bottom-up path</a:t>
            </a:r>
            <a:endParaRPr lang="en-US" sz="1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43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Auto-Encoder Example 1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2999" y="3429000"/>
            <a:ext cx="2133600" cy="1447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(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Wx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)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1199" y="3429000"/>
            <a:ext cx="2133600" cy="1447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(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W</a:t>
            </a:r>
            <a:r>
              <a:rPr lang="en-US" sz="3200" baseline="30000" dirty="0" err="1" smtClean="0">
                <a:latin typeface="Lucida Grande"/>
                <a:ea typeface="Lucida Grande"/>
                <a:cs typeface="Lucida Grande"/>
              </a:rPr>
              <a:t>T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z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)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714999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5714999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0800000">
            <a:off x="2819399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0800000">
            <a:off x="2819399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90599" y="579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(Binary) Input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x</a:t>
            </a:r>
            <a:endParaRPr lang="en-US" sz="2400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599" y="198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(Binary) Features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z</a:t>
            </a:r>
            <a:endParaRPr lang="en-US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7162799" y="3124200"/>
            <a:ext cx="609600" cy="20574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17968" y="33967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4078" y="1219200"/>
            <a:ext cx="799449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prstClr val="white"/>
                </a:solidFill>
                <a:latin typeface="Adobe Caslon Pro" pitchFamily="18" charset="0"/>
              </a:rPr>
              <a:t>Restricted Boltzmann Machine [Hinton ’02]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9999" y="3352800"/>
            <a:ext cx="152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Encoder filters W</a:t>
            </a:r>
          </a:p>
          <a:p>
            <a:endParaRPr lang="en-US" sz="20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Sigmoid function </a:t>
            </a:r>
            <a:r>
              <a:rPr lang="el-GR" sz="2000" dirty="0" smtClean="0">
                <a:solidFill>
                  <a:prstClr val="white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(.)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0" y="3399472"/>
            <a:ext cx="152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Decoder filters </a:t>
            </a:r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W</a:t>
            </a:r>
            <a:r>
              <a:rPr lang="en-US" sz="2000" baseline="30000" dirty="0" smtClean="0">
                <a:solidFill>
                  <a:prstClr val="white"/>
                </a:solidFill>
                <a:latin typeface="Adobe Caslon Pro" pitchFamily="18" charset="0"/>
              </a:rPr>
              <a:t>T</a:t>
            </a:r>
            <a:endParaRPr lang="en-US" sz="2000" baseline="300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pPr algn="r"/>
            <a:endParaRPr lang="en-US" sz="20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pPr algn="r"/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Sigmoid function </a:t>
            </a:r>
            <a:r>
              <a:rPr lang="el-GR" sz="2000" dirty="0" smtClean="0">
                <a:solidFill>
                  <a:prstClr val="white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(.)</a:t>
            </a:r>
            <a:endParaRPr lang="en-US" sz="2000" dirty="0"/>
          </a:p>
        </p:txBody>
      </p:sp>
      <p:sp>
        <p:nvSpPr>
          <p:cNvPr id="25" name="Left Brace 24"/>
          <p:cNvSpPr/>
          <p:nvPr/>
        </p:nvSpPr>
        <p:spPr>
          <a:xfrm rot="10800000">
            <a:off x="1295399" y="3124200"/>
            <a:ext cx="609600" cy="20574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5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Auto-Encoder Example 2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2999" y="3429000"/>
            <a:ext cx="2133600" cy="1447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(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Wx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)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1199" y="3429000"/>
            <a:ext cx="2133600" cy="1447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Dz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714999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5714999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0800000">
            <a:off x="2819399" y="49530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0800000">
            <a:off x="2819399" y="2590800"/>
            <a:ext cx="533400" cy="762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90599" y="579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Patch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x</a:t>
            </a:r>
            <a:endParaRPr lang="en-US" sz="2400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599" y="198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Sparse Features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z</a:t>
            </a:r>
            <a:endParaRPr lang="en-US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7162799" y="3124200"/>
            <a:ext cx="609600" cy="20574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17968" y="33967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70599" y="1305580"/>
            <a:ext cx="800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Adobe Caslon Pro" pitchFamily="18" charset="0"/>
              </a:rPr>
              <a:t>Predictive Sparse </a:t>
            </a:r>
            <a:r>
              <a:rPr lang="en-US" sz="2800" dirty="0">
                <a:solidFill>
                  <a:prstClr val="white"/>
                </a:solidFill>
                <a:latin typeface="Adobe Caslon Pro" pitchFamily="18" charset="0"/>
              </a:rPr>
              <a:t>Decomposition  </a:t>
            </a: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en-US" sz="2400" dirty="0" err="1" smtClean="0">
                <a:solidFill>
                  <a:prstClr val="white"/>
                </a:solidFill>
                <a:latin typeface="Adobe Caslon Pro" pitchFamily="18" charset="0"/>
              </a:rPr>
              <a:t>Ranzato</a:t>
            </a: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dobe Caslon Pro" pitchFamily="18" charset="0"/>
              </a:rPr>
              <a:t>et al</a:t>
            </a: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., ‘</a:t>
            </a: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07]</a:t>
            </a:r>
            <a:endParaRPr lang="en-US" sz="2800" dirty="0" smtClean="0">
              <a:solidFill>
                <a:prstClr val="white"/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19999" y="3352800"/>
            <a:ext cx="152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Encoder filters W</a:t>
            </a:r>
          </a:p>
          <a:p>
            <a:endParaRPr lang="en-US" sz="20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Sigmoid function </a:t>
            </a:r>
            <a:r>
              <a:rPr lang="el-GR" sz="2000" dirty="0" smtClean="0">
                <a:solidFill>
                  <a:prstClr val="white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(.)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0" y="3916740"/>
            <a:ext cx="152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Decoder filters D</a:t>
            </a:r>
          </a:p>
          <a:p>
            <a:pPr algn="r"/>
            <a:endParaRPr lang="en-US" sz="24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25" name="Left Brace 24"/>
          <p:cNvSpPr/>
          <p:nvPr/>
        </p:nvSpPr>
        <p:spPr>
          <a:xfrm rot="10800000">
            <a:off x="1295399" y="3810000"/>
            <a:ext cx="609600" cy="11430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6200" y="2743200"/>
            <a:ext cx="1524000" cy="8382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dobe Caslon Pro"/>
                <a:cs typeface="Adobe Caslon Pro"/>
              </a:rPr>
              <a:t>L</a:t>
            </a:r>
            <a:r>
              <a:rPr lang="en-US" sz="2800" baseline="-25000" dirty="0" smtClean="0">
                <a:latin typeface="Adobe Caslon Pro"/>
                <a:cs typeface="Adobe Caslon Pro"/>
              </a:rPr>
              <a:t>1</a:t>
            </a:r>
            <a:r>
              <a:rPr lang="en-US" sz="2800" dirty="0" smtClean="0">
                <a:latin typeface="Adobe Caslon Pro"/>
                <a:cs typeface="Adobe Caslon Pro"/>
              </a:rPr>
              <a:t> </a:t>
            </a:r>
            <a:r>
              <a:rPr lang="en-US" sz="2800" dirty="0" err="1" smtClean="0">
                <a:latin typeface="Adobe Caslon Pro"/>
                <a:cs typeface="Adobe Caslon Pro"/>
              </a:rPr>
              <a:t>Sparsity</a:t>
            </a:r>
            <a:endParaRPr lang="en-US" sz="2800" dirty="0">
              <a:latin typeface="Adobe Caslon Pro"/>
              <a:cs typeface="Adobe Caslon Pro"/>
            </a:endParaRPr>
          </a:p>
        </p:txBody>
      </p:sp>
      <p:sp>
        <p:nvSpPr>
          <p:cNvPr id="13" name="Bent Arrow 12"/>
          <p:cNvSpPr/>
          <p:nvPr/>
        </p:nvSpPr>
        <p:spPr>
          <a:xfrm>
            <a:off x="304800" y="2057400"/>
            <a:ext cx="685800" cy="685800"/>
          </a:xfrm>
          <a:prstGeom prst="ben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4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Auto-Encoder Example 2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2999" y="2971800"/>
            <a:ext cx="2133600" cy="1447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(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Wx</a:t>
            </a:r>
            <a:r>
              <a:rPr lang="en-US" sz="3200" dirty="0" smtClean="0">
                <a:latin typeface="Lucida Grande"/>
                <a:ea typeface="Lucida Grande"/>
                <a:cs typeface="Lucida Grande"/>
              </a:rPr>
              <a:t>)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1199" y="2971800"/>
            <a:ext cx="2133600" cy="1447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Lucida Grande"/>
                <a:ea typeface="Lucida Grande"/>
                <a:cs typeface="Lucida Grande"/>
              </a:rPr>
              <a:t>Dz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5714999" y="4419600"/>
            <a:ext cx="533400" cy="381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5714999" y="2514600"/>
            <a:ext cx="533400" cy="4572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0800000">
            <a:off x="2819399" y="4419600"/>
            <a:ext cx="533400" cy="381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0800000">
            <a:off x="2819399" y="2514599"/>
            <a:ext cx="533400" cy="381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90599" y="48006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Patch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x</a:t>
            </a:r>
            <a:endParaRPr lang="en-US" sz="2400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599" y="1981200"/>
            <a:ext cx="7010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Sparse Features </a:t>
            </a:r>
            <a:r>
              <a:rPr lang="en-US" sz="3200" b="1" dirty="0" smtClean="0">
                <a:solidFill>
                  <a:schemeClr val="tx1"/>
                </a:solidFill>
                <a:latin typeface="Adobe Caslon Pro"/>
                <a:cs typeface="Adobe Caslon Pro"/>
              </a:rPr>
              <a:t>z</a:t>
            </a:r>
            <a:endParaRPr lang="en-US" b="1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7162799" y="2590800"/>
            <a:ext cx="609600" cy="20574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17968" y="33967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70599" y="1305580"/>
            <a:ext cx="8584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Adobe Caslon Pro" pitchFamily="18" charset="0"/>
              </a:rPr>
              <a:t>Predictive Sparse </a:t>
            </a:r>
            <a:r>
              <a:rPr lang="en-US" sz="2800" dirty="0">
                <a:solidFill>
                  <a:prstClr val="white"/>
                </a:solidFill>
                <a:latin typeface="Adobe Caslon Pro" pitchFamily="18" charset="0"/>
              </a:rPr>
              <a:t>Decomposition  </a:t>
            </a:r>
            <a:r>
              <a:rPr lang="en-US" sz="2400" dirty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it-IT" sz="2400" dirty="0" err="1">
                <a:solidFill>
                  <a:prstClr val="white"/>
                </a:solidFill>
                <a:latin typeface="Adobe Caslon Pro" pitchFamily="18" charset="0"/>
              </a:rPr>
              <a:t>Kavukcuoglu</a:t>
            </a:r>
            <a:r>
              <a:rPr lang="en-US" sz="2400" dirty="0">
                <a:solidFill>
                  <a:prstClr val="white"/>
                </a:solidFill>
                <a:latin typeface="Adobe Caslon Pro" pitchFamily="18" charset="0"/>
              </a:rPr>
              <a:t> et al</a:t>
            </a:r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., ‘09]</a:t>
            </a:r>
            <a:endParaRPr lang="en-US" sz="2800" dirty="0" smtClean="0">
              <a:solidFill>
                <a:prstClr val="white"/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19999" y="2819400"/>
            <a:ext cx="152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Encoder filters W</a:t>
            </a:r>
          </a:p>
          <a:p>
            <a:endParaRPr lang="en-US" sz="20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Sigmoid function </a:t>
            </a:r>
            <a:r>
              <a:rPr lang="el-GR" sz="2000" dirty="0" smtClean="0">
                <a:solidFill>
                  <a:prstClr val="white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dirty="0" smtClean="0">
                <a:solidFill>
                  <a:prstClr val="white"/>
                </a:solidFill>
                <a:latin typeface="Adobe Caslon Pro" pitchFamily="18" charset="0"/>
              </a:rPr>
              <a:t>(.)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0" y="3733800"/>
            <a:ext cx="152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Adobe Caslon Pro" pitchFamily="18" charset="0"/>
              </a:rPr>
              <a:t>Decoder filters D</a:t>
            </a:r>
          </a:p>
          <a:p>
            <a:pPr algn="r"/>
            <a:endParaRPr lang="en-US" sz="2400" dirty="0" smtClean="0">
              <a:solidFill>
                <a:prstClr val="white"/>
              </a:solidFill>
              <a:latin typeface="Adobe Caslon Pro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25" name="Left Brace 24"/>
          <p:cNvSpPr/>
          <p:nvPr/>
        </p:nvSpPr>
        <p:spPr>
          <a:xfrm rot="10800000">
            <a:off x="1295399" y="3657600"/>
            <a:ext cx="609600" cy="990600"/>
          </a:xfrm>
          <a:prstGeom prst="leftBrac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6200" y="2743200"/>
            <a:ext cx="1524000" cy="8382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dobe Caslon Pro"/>
                <a:cs typeface="Adobe Caslon Pro"/>
              </a:rPr>
              <a:t>L</a:t>
            </a:r>
            <a:r>
              <a:rPr lang="en-US" sz="2800" baseline="-25000" dirty="0" smtClean="0">
                <a:latin typeface="Adobe Caslon Pro"/>
                <a:cs typeface="Adobe Caslon Pro"/>
              </a:rPr>
              <a:t>1</a:t>
            </a:r>
            <a:r>
              <a:rPr lang="en-US" sz="2800" dirty="0" smtClean="0">
                <a:latin typeface="Adobe Caslon Pro"/>
                <a:cs typeface="Adobe Caslon Pro"/>
              </a:rPr>
              <a:t> </a:t>
            </a:r>
            <a:r>
              <a:rPr lang="en-US" sz="2800" dirty="0" err="1" smtClean="0">
                <a:latin typeface="Adobe Caslon Pro"/>
                <a:cs typeface="Adobe Caslon Pro"/>
              </a:rPr>
              <a:t>Sparsity</a:t>
            </a:r>
            <a:endParaRPr lang="en-US" sz="2800" dirty="0">
              <a:latin typeface="Adobe Caslon Pro"/>
              <a:cs typeface="Adobe Caslon Pro"/>
            </a:endParaRPr>
          </a:p>
        </p:txBody>
      </p:sp>
      <p:sp>
        <p:nvSpPr>
          <p:cNvPr id="13" name="Bent Arrow 12"/>
          <p:cNvSpPr/>
          <p:nvPr/>
        </p:nvSpPr>
        <p:spPr>
          <a:xfrm>
            <a:off x="304800" y="2057400"/>
            <a:ext cx="685800" cy="685800"/>
          </a:xfrm>
          <a:prstGeom prst="ben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4275" y="6248400"/>
            <a:ext cx="16081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dobe Caslon Pro" pitchFamily="18" charset="0"/>
              </a:rPr>
              <a:t>Training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410200"/>
            <a:ext cx="8191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of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Autoencoder</a:t>
            </a:r>
            <a:r>
              <a:rPr lang="en-US" dirty="0" smtClean="0"/>
              <a:t> (most Deep Learning methods)</a:t>
            </a:r>
          </a:p>
          <a:p>
            <a:pPr lvl="1"/>
            <a:r>
              <a:rPr lang="en-US" dirty="0" smtClean="0"/>
              <a:t>RBMs / DBMs 	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</a:t>
            </a:r>
            <a:r>
              <a:rPr lang="en-US" dirty="0">
                <a:solidFill>
                  <a:srgbClr val="C3D69B"/>
                </a:solidFill>
                <a:latin typeface="Adobe Caslon Pro" charset="0"/>
              </a:rPr>
              <a:t>Lee / </a:t>
            </a:r>
            <a:r>
              <a:rPr lang="en-US" dirty="0" err="1" smtClean="0">
                <a:solidFill>
                  <a:srgbClr val="C3D69B"/>
                </a:solidFill>
                <a:latin typeface="Adobe Caslon Pro" charset="0"/>
              </a:rPr>
              <a:t>Salakhutdinov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]</a:t>
            </a:r>
            <a:endParaRPr lang="en-US" dirty="0" smtClean="0"/>
          </a:p>
          <a:p>
            <a:pPr lvl="1"/>
            <a:r>
              <a:rPr lang="en-US" dirty="0" err="1" smtClean="0"/>
              <a:t>Denoising</a:t>
            </a:r>
            <a:r>
              <a:rPr lang="en-US" dirty="0" smtClean="0"/>
              <a:t> </a:t>
            </a:r>
            <a:r>
              <a:rPr lang="en-US" dirty="0" err="1" smtClean="0"/>
              <a:t>autoencoders</a:t>
            </a:r>
            <a:r>
              <a:rPr lang="en-US" dirty="0" smtClean="0"/>
              <a:t> 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</a:t>
            </a:r>
            <a:r>
              <a:rPr lang="en-US" dirty="0" err="1" smtClean="0">
                <a:solidFill>
                  <a:srgbClr val="C3D69B"/>
                </a:solidFill>
                <a:latin typeface="Adobe Caslon Pro" charset="0"/>
              </a:rPr>
              <a:t>Ranzato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]</a:t>
            </a:r>
            <a:endParaRPr lang="en-US" dirty="0"/>
          </a:p>
          <a:p>
            <a:pPr lvl="1"/>
            <a:r>
              <a:rPr lang="en-US" sz="2000" dirty="0" smtClean="0"/>
              <a:t>Predictive sparse </a:t>
            </a:r>
            <a:r>
              <a:rPr lang="en-US" sz="2000" dirty="0" smtClean="0"/>
              <a:t>decomposition</a:t>
            </a:r>
            <a:r>
              <a:rPr lang="en-US" dirty="0" smtClean="0"/>
              <a:t>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</a:t>
            </a:r>
            <a:r>
              <a:rPr lang="en-US" dirty="0" err="1" smtClean="0">
                <a:solidFill>
                  <a:srgbClr val="C3D69B"/>
                </a:solidFill>
                <a:latin typeface="Adobe Caslon Pro" charset="0"/>
              </a:rPr>
              <a:t>Ranzato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]</a:t>
            </a:r>
            <a:endParaRPr lang="en-US" dirty="0" smtClean="0"/>
          </a:p>
          <a:p>
            <a:r>
              <a:rPr lang="en-US" dirty="0" smtClean="0"/>
              <a:t>Decoder-only</a:t>
            </a:r>
          </a:p>
          <a:p>
            <a:pPr lvl="1"/>
            <a:r>
              <a:rPr lang="en-US" dirty="0" smtClean="0"/>
              <a:t>Sparse coding 	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[Yu]</a:t>
            </a:r>
            <a:endParaRPr lang="en-US" dirty="0" smtClean="0"/>
          </a:p>
          <a:p>
            <a:pPr lvl="1"/>
            <a:r>
              <a:rPr lang="en-US" dirty="0" err="1" smtClean="0"/>
              <a:t>Deconvolutional</a:t>
            </a:r>
            <a:r>
              <a:rPr lang="en-US" dirty="0" smtClean="0"/>
              <a:t> Nets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[Yu]</a:t>
            </a:r>
            <a:r>
              <a:rPr lang="en-US" dirty="0" smtClean="0"/>
              <a:t> </a:t>
            </a:r>
          </a:p>
          <a:p>
            <a:r>
              <a:rPr lang="en-US" dirty="0" smtClean="0"/>
              <a:t>Encoder-only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eural nets (supervised) 	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[</a:t>
            </a:r>
            <a:r>
              <a:rPr lang="en-US" dirty="0" err="1" smtClean="0">
                <a:solidFill>
                  <a:srgbClr val="C3D69B"/>
                </a:solidFill>
                <a:latin typeface="Adobe Caslon Pro" charset="0"/>
              </a:rPr>
              <a:t>Ranzato</a:t>
            </a:r>
            <a:r>
              <a:rPr lang="en-US" dirty="0" smtClean="0">
                <a:solidFill>
                  <a:srgbClr val="C3D69B"/>
                </a:solidFill>
                <a:latin typeface="Adobe Caslon Pro" charset="0"/>
              </a:rPr>
              <a:t>]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97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p Arrow 7"/>
          <p:cNvSpPr/>
          <p:nvPr/>
        </p:nvSpPr>
        <p:spPr>
          <a:xfrm rot="10800000">
            <a:off x="3352800" y="5105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791200" y="5105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Stacked Auto-Encoders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29200" y="53340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7000" y="53340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6324600"/>
            <a:ext cx="4572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Image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4200" y="1295400"/>
            <a:ext cx="3124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Class label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7969" y="32443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676400" y="46482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8" name="Up Arrow 17"/>
          <p:cNvSpPr/>
          <p:nvPr/>
        </p:nvSpPr>
        <p:spPr>
          <a:xfrm rot="10800000">
            <a:off x="3352800" y="34290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5791200" y="34290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29200" y="36576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67000" y="36576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6400" y="29718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7" name="Up Arrow 26"/>
          <p:cNvSpPr/>
          <p:nvPr/>
        </p:nvSpPr>
        <p:spPr>
          <a:xfrm rot="10800000">
            <a:off x="3352800" y="17526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5791200" y="17526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029200" y="19812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67000" y="19812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2" y="594360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[Hinton </a:t>
            </a:r>
            <a:r>
              <a:rPr lang="en-US" dirty="0">
                <a:solidFill>
                  <a:schemeClr val="bg1"/>
                </a:solidFill>
                <a:latin typeface="Adobe Caslon Pro" charset="0"/>
              </a:rPr>
              <a:t>&amp; </a:t>
            </a:r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Salakhutdinov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Science ‘06] </a:t>
            </a:r>
            <a:endParaRPr lang="en-US" dirty="0">
              <a:solidFill>
                <a:schemeClr val="bg1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9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lbertus Extra Bold" charset="0"/>
              </a:rPr>
              <a:t>Existing Recognition Approach</a:t>
            </a:r>
            <a:endParaRPr lang="en-US" dirty="0">
              <a:latin typeface="Albertus Extra Bol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2733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Hand-designed</a:t>
            </a:r>
            <a:b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</a:br>
            <a: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Feature Extraction</a:t>
            </a:r>
            <a:endParaRPr lang="en-US" sz="2800" dirty="0">
              <a:solidFill>
                <a:schemeClr val="lt1"/>
              </a:solidFill>
              <a:latin typeface="Adobe Caslon Pro"/>
              <a:ea typeface="+mn-ea"/>
              <a:cs typeface="Adobe Caslon Pro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5104909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Trainable</a:t>
            </a:r>
            <a:b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</a:br>
            <a:r>
              <a:rPr lang="en-US" sz="2800" dirty="0" smtClean="0">
                <a:solidFill>
                  <a:schemeClr val="lt1"/>
                </a:solidFill>
                <a:latin typeface="Adobe Caslon Pro"/>
                <a:ea typeface="+mn-ea"/>
                <a:cs typeface="Adobe Caslon Pro"/>
              </a:rPr>
              <a:t>Classifier</a:t>
            </a:r>
            <a:endParaRPr lang="en-US" sz="2800" dirty="0">
              <a:solidFill>
                <a:schemeClr val="lt1"/>
              </a:solidFill>
              <a:latin typeface="Adobe Caslon Pro"/>
              <a:ea typeface="+mn-ea"/>
              <a:cs typeface="Adobe Caslon Pro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367934" y="27432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4342909" y="27432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771909" y="27432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51909" y="24384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  <a:latin typeface="Adobe Caslon Pro" charset="0"/>
              </a:rPr>
              <a:t>Image/Video</a:t>
            </a:r>
          </a:p>
          <a:p>
            <a:pPr algn="ctr" eaLnBrk="1" hangingPunct="1"/>
            <a:r>
              <a:rPr lang="en-US" dirty="0">
                <a:solidFill>
                  <a:srgbClr val="FFFFFF"/>
                </a:solidFill>
                <a:latin typeface="Adobe Caslon Pro" charset="0"/>
              </a:rPr>
              <a:t>Pixels</a:t>
            </a: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457200" y="41910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dobe Caslon Pro" charset="0"/>
              </a:rPr>
              <a:t>Features are not learned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endParaRPr lang="en-US" sz="3200" dirty="0" smtClean="0">
              <a:solidFill>
                <a:schemeClr val="bg1"/>
              </a:solidFill>
              <a:latin typeface="Adobe Caslon Pro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dobe Caslon Pro" charset="0"/>
              </a:rPr>
              <a:t>Trainable classifier is often generic (e.g. SVM)</a:t>
            </a:r>
            <a:endParaRPr lang="en-US" sz="3200" dirty="0">
              <a:solidFill>
                <a:schemeClr val="bg1"/>
              </a:solidFill>
              <a:latin typeface="Adobe Caslon Pro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8152909" y="2554069"/>
            <a:ext cx="838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  <a:latin typeface="Adobe Caslon Pro" charset="0"/>
              </a:rPr>
              <a:t>Object</a:t>
            </a:r>
            <a:br>
              <a:rPr lang="en-US" dirty="0" smtClean="0">
                <a:solidFill>
                  <a:srgbClr val="FFFFFF"/>
                </a:solidFill>
                <a:latin typeface="Adobe Caslon Pro" charset="0"/>
              </a:rPr>
            </a:br>
            <a:r>
              <a:rPr lang="en-US" dirty="0" smtClean="0">
                <a:solidFill>
                  <a:srgbClr val="FFFFFF"/>
                </a:solidFill>
                <a:latin typeface="Adobe Caslon Pro" charset="0"/>
              </a:rPr>
              <a:t>Class</a:t>
            </a:r>
            <a:endParaRPr lang="en-US" dirty="0">
              <a:solidFill>
                <a:srgbClr val="FFFFFF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4019" y="640080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Slide: </a:t>
            </a:r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Y.LeCun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p Arrow 16"/>
          <p:cNvSpPr/>
          <p:nvPr/>
        </p:nvSpPr>
        <p:spPr>
          <a:xfrm>
            <a:off x="5791200" y="5105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At Test </a:t>
            </a:r>
            <a:r>
              <a:rPr lang="en-US" dirty="0">
                <a:latin typeface="Albertus Extra Bold" charset="0"/>
              </a:rPr>
              <a:t>T</a:t>
            </a:r>
            <a:r>
              <a:rPr lang="en-US" dirty="0" smtClean="0">
                <a:latin typeface="Albertus Extra Bold" charset="0"/>
              </a:rPr>
              <a:t>ime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29200" y="53340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6324600"/>
            <a:ext cx="4572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Image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4200" y="1295400"/>
            <a:ext cx="3124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Class label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7969" y="32443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676400" y="46482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5791200" y="34290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29200" y="36576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6400" y="29718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8" name="Up Arrow 27"/>
          <p:cNvSpPr/>
          <p:nvPr/>
        </p:nvSpPr>
        <p:spPr>
          <a:xfrm>
            <a:off x="5791200" y="17526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029200" y="19812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981200"/>
            <a:ext cx="3810000" cy="36933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Adobe Caslon Pro" charset="0"/>
              </a:rPr>
              <a:t>Remove decoders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Use feed-forward path</a:t>
            </a:r>
          </a:p>
          <a:p>
            <a:pPr marL="457200" indent="-457200">
              <a:buFont typeface="Arial"/>
              <a:buChar char="•"/>
            </a:pPr>
            <a:endParaRPr lang="en-US" sz="2600" dirty="0">
              <a:solidFill>
                <a:prstClr val="white"/>
              </a:solidFill>
              <a:latin typeface="Adobe Caslon Pro" charset="0"/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Gives standard</a:t>
            </a: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(Convolutional)</a:t>
            </a:r>
            <a:b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</a:b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Neural </a:t>
            </a: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Network</a:t>
            </a:r>
          </a:p>
          <a:p>
            <a:pPr marL="457200" indent="-457200">
              <a:buFont typeface="Arial"/>
              <a:buChar char="•"/>
            </a:pPr>
            <a:endParaRPr lang="en-US" sz="2600" dirty="0">
              <a:solidFill>
                <a:prstClr val="white"/>
              </a:solidFill>
              <a:latin typeface="Adobe Caslon Pro" charset="0"/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Adobe Caslon Pro" charset="0"/>
                <a:sym typeface="Wingdings"/>
              </a:rPr>
              <a:t>Can fine-tune with </a:t>
            </a:r>
            <a:r>
              <a:rPr lang="en-US" sz="2600" dirty="0" err="1" smtClean="0">
                <a:solidFill>
                  <a:prstClr val="white"/>
                </a:solidFill>
                <a:latin typeface="Adobe Caslon Pro" charset="0"/>
                <a:sym typeface="Wingdings"/>
              </a:rPr>
              <a:t>backprop</a:t>
            </a:r>
            <a:endParaRPr lang="en-US" sz="2600" dirty="0"/>
          </a:p>
        </p:txBody>
      </p:sp>
      <p:sp>
        <p:nvSpPr>
          <p:cNvPr id="18" name="Rectangle 17"/>
          <p:cNvSpPr/>
          <p:nvPr/>
        </p:nvSpPr>
        <p:spPr>
          <a:xfrm>
            <a:off x="1692" y="594360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[Hinton </a:t>
            </a:r>
            <a:r>
              <a:rPr lang="en-US" dirty="0">
                <a:solidFill>
                  <a:schemeClr val="bg1"/>
                </a:solidFill>
                <a:latin typeface="Adobe Caslon Pro" charset="0"/>
              </a:rPr>
              <a:t>&amp; </a:t>
            </a:r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Salakhutdinov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Science ‘06] </a:t>
            </a:r>
            <a:endParaRPr lang="en-US" dirty="0">
              <a:solidFill>
                <a:schemeClr val="bg1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8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Information Flow in Vision Models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5240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dobe Caslon Pro" charset="0"/>
              </a:rPr>
              <a:t>Top-down (TD) </a:t>
            </a:r>
            <a:r>
              <a:rPr lang="en-US" sz="2800" dirty="0" err="1" smtClean="0">
                <a:latin typeface="Adobe Caslon Pro" charset="0"/>
              </a:rPr>
              <a:t>vs</a:t>
            </a:r>
            <a:r>
              <a:rPr lang="en-US" sz="2800" dirty="0" smtClean="0">
                <a:latin typeface="Adobe Caslon Pro" charset="0"/>
              </a:rPr>
              <a:t> bottom-up (BU)</a:t>
            </a:r>
          </a:p>
          <a:p>
            <a:endParaRPr lang="en-US" sz="2800" dirty="0" smtClean="0">
              <a:latin typeface="Adobe Caslon Pro" charset="0"/>
            </a:endParaRPr>
          </a:p>
          <a:p>
            <a:r>
              <a:rPr lang="en-US" sz="2800" dirty="0" smtClean="0">
                <a:latin typeface="Adobe Caslon Pro" charset="0"/>
              </a:rPr>
              <a:t>In Vision typically:</a:t>
            </a:r>
            <a:br>
              <a:rPr lang="en-US" sz="2800" dirty="0" smtClean="0">
                <a:latin typeface="Adobe Caslon Pro" charset="0"/>
              </a:rPr>
            </a:br>
            <a:r>
              <a:rPr lang="en-US" sz="2800" dirty="0" smtClean="0">
                <a:latin typeface="Adobe Caslon Pro" charset="0"/>
              </a:rPr>
              <a:t> BU appearance + TD shape</a:t>
            </a:r>
          </a:p>
          <a:p>
            <a:pPr lvl="1"/>
            <a:r>
              <a:rPr lang="en-US" sz="2400" dirty="0" smtClean="0">
                <a:latin typeface="Adobe Caslon Pro" charset="0"/>
              </a:rPr>
              <a:t>Example 1: MRF’s</a:t>
            </a:r>
          </a:p>
          <a:p>
            <a:pPr lvl="1"/>
            <a:r>
              <a:rPr lang="en-US" sz="2400" dirty="0" smtClean="0">
                <a:latin typeface="Adobe Caslon Pro" charset="0"/>
              </a:rPr>
              <a:t>Example 2: Parts &amp; Structure </a:t>
            </a:r>
            <a:br>
              <a:rPr lang="en-US" sz="2400" dirty="0" smtClean="0">
                <a:latin typeface="Adobe Caslon Pro" charset="0"/>
              </a:rPr>
            </a:br>
            <a:r>
              <a:rPr lang="en-US" sz="2400" dirty="0" smtClean="0">
                <a:latin typeface="Adobe Caslon Pro" charset="0"/>
              </a:rPr>
              <a:t>				     models</a:t>
            </a:r>
          </a:p>
          <a:p>
            <a:pPr lvl="1"/>
            <a:endParaRPr lang="en-US" sz="2400" dirty="0">
              <a:latin typeface="Adobe Caslon Pro" charset="0"/>
            </a:endParaRPr>
          </a:p>
          <a:p>
            <a:r>
              <a:rPr lang="en-US" sz="2800" dirty="0" smtClean="0">
                <a:latin typeface="Adobe Caslon Pro" charset="0"/>
              </a:rPr>
              <a:t>Context models</a:t>
            </a:r>
          </a:p>
          <a:p>
            <a:pPr lvl="1"/>
            <a:r>
              <a:rPr lang="en-US" sz="2400" dirty="0" smtClean="0">
                <a:latin typeface="Adobe Caslon Pro" charset="0"/>
              </a:rPr>
              <a:t>E.g. </a:t>
            </a:r>
            <a:r>
              <a:rPr lang="en-US" sz="2400" dirty="0" err="1" smtClean="0">
                <a:latin typeface="Adobe Caslon Pro" charset="0"/>
              </a:rPr>
              <a:t>Torralba</a:t>
            </a:r>
            <a:r>
              <a:rPr lang="en-US" sz="2400" dirty="0" smtClean="0">
                <a:latin typeface="Adobe Caslon Pro" charset="0"/>
              </a:rPr>
              <a:t> </a:t>
            </a:r>
            <a:r>
              <a:rPr lang="en-US" sz="2400" dirty="0" smtClean="0">
                <a:latin typeface="Adobe Caslon Pro" charset="0"/>
              </a:rPr>
              <a:t>et al. NIPS</a:t>
            </a:r>
            <a:r>
              <a:rPr lang="en-US" sz="2400" dirty="0" smtClean="0">
                <a:latin typeface="Adobe Caslon Pro" charset="0"/>
              </a:rPr>
              <a:t>’05</a:t>
            </a:r>
          </a:p>
          <a:p>
            <a:endParaRPr lang="en-US" sz="2800" dirty="0" smtClean="0">
              <a:latin typeface="Adobe Caslon Pro" charset="0"/>
            </a:endParaRPr>
          </a:p>
          <a:p>
            <a:endParaRPr lang="en-US" sz="2800" dirty="0">
              <a:latin typeface="Adobe Caslon Pro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69589" y="2819400"/>
            <a:ext cx="1981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Image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69589" y="1295400"/>
            <a:ext cx="1981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Class label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0" name="Up Arrow 9"/>
          <p:cNvSpPr/>
          <p:nvPr/>
        </p:nvSpPr>
        <p:spPr>
          <a:xfrm rot="10800000">
            <a:off x="7174389" y="1676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8317389" y="1676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5789" y="1905000"/>
            <a:ext cx="77457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dobe Caslon Pro" charset="0"/>
              </a:rPr>
              <a:t>D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own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12589" y="1905000"/>
            <a:ext cx="90281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Bottom</a:t>
            </a:r>
            <a:br>
              <a:rPr lang="en-US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Up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429000"/>
            <a:ext cx="3263900" cy="32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p Arrow 7"/>
          <p:cNvSpPr/>
          <p:nvPr/>
        </p:nvSpPr>
        <p:spPr>
          <a:xfrm rot="10800000">
            <a:off x="3352800" y="5105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791200" y="51054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 Extra Bold" charset="0"/>
              </a:rPr>
              <a:t>Deep Boltzmann Machines</a:t>
            </a:r>
            <a:endParaRPr lang="en-US" dirty="0">
              <a:latin typeface="Albertus Extra Bold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29200" y="53340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7000" y="53340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6324600"/>
            <a:ext cx="4572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Input Image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4200" y="1295400"/>
            <a:ext cx="3124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Class label</a:t>
            </a:r>
            <a:endParaRPr lang="en-US" sz="20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7969" y="3244334"/>
            <a:ext cx="50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Caslon Pro" charset="0"/>
              </a:rPr>
              <a:t>e.g.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676400" y="46482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18" name="Up Arrow 17"/>
          <p:cNvSpPr/>
          <p:nvPr/>
        </p:nvSpPr>
        <p:spPr>
          <a:xfrm rot="10800000">
            <a:off x="3352800" y="34290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5791200" y="34290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29200" y="36576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67000" y="36576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6400" y="2971800"/>
            <a:ext cx="6096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dobe Caslon Pro"/>
                <a:cs typeface="Adobe Caslon Pro"/>
              </a:rPr>
              <a:t>Features</a:t>
            </a:r>
            <a:endParaRPr lang="en-US" sz="2400" dirty="0">
              <a:solidFill>
                <a:schemeClr val="tx1"/>
              </a:solidFill>
              <a:latin typeface="Adobe Caslon Pro"/>
              <a:cs typeface="Adobe Caslon Pro"/>
            </a:endParaRPr>
          </a:p>
        </p:txBody>
      </p:sp>
      <p:sp>
        <p:nvSpPr>
          <p:cNvPr id="27" name="Up Arrow 26"/>
          <p:cNvSpPr/>
          <p:nvPr/>
        </p:nvSpPr>
        <p:spPr>
          <a:xfrm rot="10800000">
            <a:off x="3352800" y="17526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5791200" y="1752600"/>
            <a:ext cx="304800" cy="11430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029200" y="1981200"/>
            <a:ext cx="1752600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Encoder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67000" y="1981200"/>
            <a:ext cx="17526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dobe Caslon Pro"/>
                <a:cs typeface="Adobe Caslon Pro"/>
              </a:rPr>
              <a:t>Decoder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049" y="1371600"/>
            <a:ext cx="2484167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Both pathways</a:t>
            </a:r>
            <a:br>
              <a:rPr lang="en-US" sz="28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use at train &amp;</a:t>
            </a:r>
            <a:br>
              <a:rPr lang="en-US" sz="28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test time</a:t>
            </a:r>
          </a:p>
          <a:p>
            <a:endParaRPr lang="en-US" sz="2800" dirty="0">
              <a:solidFill>
                <a:prstClr val="white"/>
              </a:solidFill>
              <a:latin typeface="Adobe Caslon Pro" charset="0"/>
            </a:endParaRPr>
          </a:p>
          <a:p>
            <a:endParaRPr lang="en-US" sz="2000" dirty="0" smtClean="0">
              <a:solidFill>
                <a:prstClr val="white"/>
              </a:solidFill>
              <a:latin typeface="Adobe Caslon Pro" charset="0"/>
            </a:endParaRPr>
          </a:p>
          <a:p>
            <a:endParaRPr lang="en-US" sz="2000" dirty="0" smtClean="0">
              <a:solidFill>
                <a:prstClr val="white"/>
              </a:solidFill>
              <a:latin typeface="Adobe Caslon Pro" charset="0"/>
            </a:endParaRPr>
          </a:p>
          <a:p>
            <a:endParaRPr lang="en-US" sz="2800" dirty="0">
              <a:solidFill>
                <a:prstClr val="white"/>
              </a:solidFill>
              <a:latin typeface="Adobe Caslon Pro" charset="0"/>
            </a:endParaRPr>
          </a:p>
          <a:p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TD modulation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of</a:t>
            </a:r>
            <a:br>
              <a:rPr lang="en-US" sz="28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BU features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2538" y="1383268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Salakhutdinov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 &amp; Hinton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AISTATS’09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86600" y="2667000"/>
            <a:ext cx="2057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See also:</a:t>
            </a:r>
          </a:p>
          <a:p>
            <a:pPr algn="r"/>
            <a:endParaRPr lang="en-US" sz="2400" dirty="0">
              <a:solidFill>
                <a:schemeClr val="bg1"/>
              </a:solidFill>
              <a:latin typeface="Adobe Caslon Pro" charset="0"/>
            </a:endParaRPr>
          </a:p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Adobe Caslon Pro" charset="0"/>
              </a:rPr>
              <a:t>Eslami</a:t>
            </a: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 et al.</a:t>
            </a:r>
            <a:br>
              <a:rPr lang="en-US" sz="2400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CVPR’12 Oral</a:t>
            </a:r>
            <a:br>
              <a:rPr lang="en-US" sz="2400" dirty="0" smtClean="0">
                <a:solidFill>
                  <a:schemeClr val="bg1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dobe Caslon Pro" charset="0"/>
              </a:rPr>
              <a:t>on Monday</a:t>
            </a:r>
          </a:p>
          <a:p>
            <a:pPr algn="r"/>
            <a:endParaRPr lang="en-US" sz="2400" dirty="0">
              <a:solidFill>
                <a:schemeClr val="bg1"/>
              </a:solidFill>
              <a:latin typeface="Adobe Caslon Pro" charset="0"/>
            </a:endParaRPr>
          </a:p>
          <a:p>
            <a:pPr algn="r"/>
            <a:endParaRPr lang="en-US" sz="2400" dirty="0" smtClean="0">
              <a:solidFill>
                <a:schemeClr val="bg1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8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0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0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0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7" grpId="0" animBg="1"/>
      <p:bldP spid="2" grpId="0" animBg="1"/>
      <p:bldP spid="5" grpId="0" animBg="1"/>
      <p:bldP spid="5" grpId="1" animBg="1"/>
      <p:bldP spid="5" grpId="2" animBg="1"/>
      <p:bldP spid="4" grpId="0" animBg="1"/>
      <p:bldP spid="4" grpId="1" animBg="1"/>
      <p:bldP spid="4" grpId="2" animBg="1"/>
      <p:bldP spid="12" grpId="0" animBg="1"/>
      <p:bldP spid="12" grpId="1" animBg="1"/>
      <p:bldP spid="12" grpId="2" animBg="1"/>
      <p:bldP spid="12" grpId="3" animBg="1"/>
      <p:bldP spid="11" grpId="0"/>
      <p:bldP spid="11" grpId="1"/>
      <p:bldP spid="11" grpId="2"/>
      <p:bldP spid="16" grpId="0" animBg="1"/>
      <p:bldP spid="18" grpId="0" animBg="1"/>
      <p:bldP spid="18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4" grpId="0" animBg="1"/>
      <p:bldP spid="24" grpId="1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Top-Down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4525963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600" dirty="0" smtClean="0"/>
              <a:t>Example: Occlusion</a:t>
            </a:r>
            <a:endParaRPr lang="en-US" sz="26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600" dirty="0" smtClean="0"/>
              <a:t>BU </a:t>
            </a:r>
            <a:r>
              <a:rPr lang="en-US" sz="2600" dirty="0" smtClean="0"/>
              <a:t>alone can’t separate sofa from cabinet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600" dirty="0" smtClean="0"/>
              <a:t>Need TD information to focus on relevant part of </a:t>
            </a:r>
            <a:r>
              <a:rPr lang="en-US" sz="2600" dirty="0" smtClean="0"/>
              <a:t>region</a:t>
            </a:r>
            <a:endParaRPr lang="en-US" sz="26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t="13336" b="13336"/>
          <a:stretch>
            <a:fillRect/>
          </a:stretch>
        </p:blipFill>
        <p:spPr bwMode="auto">
          <a:xfrm>
            <a:off x="381000" y="3733800"/>
            <a:ext cx="4904276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4200" y="4114800"/>
            <a:ext cx="914400" cy="762000"/>
          </a:xfrm>
          <a:prstGeom prst="rect">
            <a:avLst/>
          </a:prstGeom>
          <a:noFill/>
          <a:ln w="38100">
            <a:solidFill>
              <a:srgbClr val="12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55364" t="22481" r="26974" b="54926"/>
          <a:stretch/>
        </p:blipFill>
        <p:spPr bwMode="auto">
          <a:xfrm>
            <a:off x="5943600" y="3810000"/>
            <a:ext cx="2590800" cy="248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8" name="Straight Connector 7"/>
          <p:cNvCxnSpPr>
            <a:stCxn id="5" idx="0"/>
          </p:cNvCxnSpPr>
          <p:nvPr/>
        </p:nvCxnSpPr>
        <p:spPr>
          <a:xfrm flipV="1">
            <a:off x="3581400" y="3810000"/>
            <a:ext cx="2362200" cy="304800"/>
          </a:xfrm>
          <a:prstGeom prst="line">
            <a:avLst/>
          </a:prstGeom>
          <a:ln>
            <a:solidFill>
              <a:srgbClr val="12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</p:cNvCxnSpPr>
          <p:nvPr/>
        </p:nvCxnSpPr>
        <p:spPr>
          <a:xfrm>
            <a:off x="3581400" y="4876800"/>
            <a:ext cx="2362200" cy="1371600"/>
          </a:xfrm>
          <a:prstGeom prst="line">
            <a:avLst/>
          </a:prstGeom>
          <a:ln>
            <a:solidFill>
              <a:srgbClr val="12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9601200" y="4938888"/>
            <a:ext cx="1763888" cy="1933223"/>
          </a:xfrm>
          <a:custGeom>
            <a:avLst/>
            <a:gdLst>
              <a:gd name="connsiteX0" fmla="*/ 0 w 1763888"/>
              <a:gd name="connsiteY0" fmla="*/ 1933223 h 1933223"/>
              <a:gd name="connsiteX1" fmla="*/ 28222 w 1763888"/>
              <a:gd name="connsiteY1" fmla="*/ 719667 h 1933223"/>
              <a:gd name="connsiteX2" fmla="*/ 127000 w 1763888"/>
              <a:gd name="connsiteY2" fmla="*/ 592667 h 1933223"/>
              <a:gd name="connsiteX3" fmla="*/ 959555 w 1763888"/>
              <a:gd name="connsiteY3" fmla="*/ 578556 h 1933223"/>
              <a:gd name="connsiteX4" fmla="*/ 1340555 w 1763888"/>
              <a:gd name="connsiteY4" fmla="*/ 564445 h 1933223"/>
              <a:gd name="connsiteX5" fmla="*/ 1453444 w 1763888"/>
              <a:gd name="connsiteY5" fmla="*/ 14111 h 1933223"/>
              <a:gd name="connsiteX6" fmla="*/ 1763888 w 1763888"/>
              <a:gd name="connsiteY6" fmla="*/ 0 h 1933223"/>
              <a:gd name="connsiteX7" fmla="*/ 1763888 w 1763888"/>
              <a:gd name="connsiteY7" fmla="*/ 1933223 h 1933223"/>
              <a:gd name="connsiteX8" fmla="*/ 0 w 1763888"/>
              <a:gd name="connsiteY8" fmla="*/ 1933223 h 193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3888" h="1933223">
                <a:moveTo>
                  <a:pt x="0" y="1933223"/>
                </a:moveTo>
                <a:lnTo>
                  <a:pt x="28222" y="719667"/>
                </a:lnTo>
                <a:lnTo>
                  <a:pt x="127000" y="592667"/>
                </a:lnTo>
                <a:lnTo>
                  <a:pt x="959555" y="578556"/>
                </a:lnTo>
                <a:lnTo>
                  <a:pt x="1340555" y="564445"/>
                </a:lnTo>
                <a:lnTo>
                  <a:pt x="1453444" y="14111"/>
                </a:lnTo>
                <a:lnTo>
                  <a:pt x="1763888" y="0"/>
                </a:lnTo>
                <a:lnTo>
                  <a:pt x="1763888" y="1933223"/>
                </a:lnTo>
                <a:lnTo>
                  <a:pt x="0" y="1933223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971823" y="3798711"/>
            <a:ext cx="2638777" cy="2525889"/>
          </a:xfrm>
          <a:custGeom>
            <a:avLst/>
            <a:gdLst>
              <a:gd name="connsiteX0" fmla="*/ 0 w 2638777"/>
              <a:gd name="connsiteY0" fmla="*/ 2511778 h 2525889"/>
              <a:gd name="connsiteX1" fmla="*/ 874889 w 2638777"/>
              <a:gd name="connsiteY1" fmla="*/ 2525889 h 2525889"/>
              <a:gd name="connsiteX2" fmla="*/ 874889 w 2638777"/>
              <a:gd name="connsiteY2" fmla="*/ 1298222 h 2525889"/>
              <a:gd name="connsiteX3" fmla="*/ 1016000 w 2638777"/>
              <a:gd name="connsiteY3" fmla="*/ 1143000 h 2525889"/>
              <a:gd name="connsiteX4" fmla="*/ 2229555 w 2638777"/>
              <a:gd name="connsiteY4" fmla="*/ 1114778 h 2525889"/>
              <a:gd name="connsiteX5" fmla="*/ 2342444 w 2638777"/>
              <a:gd name="connsiteY5" fmla="*/ 578556 h 2525889"/>
              <a:gd name="connsiteX6" fmla="*/ 2638777 w 2638777"/>
              <a:gd name="connsiteY6" fmla="*/ 564444 h 2525889"/>
              <a:gd name="connsiteX7" fmla="*/ 2624666 w 2638777"/>
              <a:gd name="connsiteY7" fmla="*/ 0 h 2525889"/>
              <a:gd name="connsiteX8" fmla="*/ 14111 w 2638777"/>
              <a:gd name="connsiteY8" fmla="*/ 14111 h 2525889"/>
              <a:gd name="connsiteX9" fmla="*/ 0 w 2638777"/>
              <a:gd name="connsiteY9" fmla="*/ 2511778 h 252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8777" h="2525889">
                <a:moveTo>
                  <a:pt x="0" y="2511778"/>
                </a:moveTo>
                <a:lnTo>
                  <a:pt x="874889" y="2525889"/>
                </a:lnTo>
                <a:lnTo>
                  <a:pt x="874889" y="1298222"/>
                </a:lnTo>
                <a:lnTo>
                  <a:pt x="1016000" y="1143000"/>
                </a:lnTo>
                <a:lnTo>
                  <a:pt x="2229555" y="1114778"/>
                </a:lnTo>
                <a:lnTo>
                  <a:pt x="2342444" y="578556"/>
                </a:lnTo>
                <a:lnTo>
                  <a:pt x="2638777" y="564444"/>
                </a:lnTo>
                <a:lnTo>
                  <a:pt x="2624666" y="0"/>
                </a:lnTo>
                <a:lnTo>
                  <a:pt x="14111" y="14111"/>
                </a:lnTo>
                <a:cubicBezTo>
                  <a:pt x="9407" y="846667"/>
                  <a:pt x="4704" y="1679222"/>
                  <a:pt x="0" y="2511778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Models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448800" y="3429000"/>
            <a:ext cx="4642317" cy="3325215"/>
            <a:chOff x="-2968859" y="699911"/>
            <a:chExt cx="5937717" cy="4253089"/>
          </a:xfrm>
        </p:grpSpPr>
        <p:grpSp>
          <p:nvGrpSpPr>
            <p:cNvPr id="9" name="Group 8"/>
            <p:cNvGrpSpPr/>
            <p:nvPr/>
          </p:nvGrpSpPr>
          <p:grpSpPr>
            <a:xfrm>
              <a:off x="-2968859" y="699911"/>
              <a:ext cx="5937717" cy="4253089"/>
              <a:chOff x="914400" y="685800"/>
              <a:chExt cx="5937717" cy="42530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b="37984"/>
              <a:stretch/>
            </p:blipFill>
            <p:spPr>
              <a:xfrm>
                <a:off x="914400" y="685800"/>
                <a:ext cx="5937717" cy="425308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343400" y="685800"/>
                <a:ext cx="2362200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-914400" y="4572000"/>
              <a:ext cx="3810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2667000"/>
            <a:ext cx="4114800" cy="3886200"/>
            <a:chOff x="0" y="1676400"/>
            <a:chExt cx="4114800" cy="3886200"/>
          </a:xfrm>
        </p:grpSpPr>
        <p:sp>
          <p:nvSpPr>
            <p:cNvPr id="12" name="Rectangle 11"/>
            <p:cNvSpPr/>
            <p:nvPr/>
          </p:nvSpPr>
          <p:spPr>
            <a:xfrm>
              <a:off x="1143000" y="1676400"/>
              <a:ext cx="1752600" cy="76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9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14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2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906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002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718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2400" y="5105400"/>
              <a:ext cx="3962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HOG Pyramid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13" idx="2"/>
            </p:cNvCxnSpPr>
            <p:nvPr/>
          </p:nvCxnSpPr>
          <p:spPr>
            <a:xfrm>
              <a:off x="914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057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47800" y="2438400"/>
              <a:ext cx="0" cy="2667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192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819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88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2004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0" y="1676400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Root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0" y="2895600"/>
              <a:ext cx="653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Parts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0" y="3886200"/>
              <a:ext cx="6410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Sub-</a:t>
              </a:r>
              <a:b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</a:br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parts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70" y="2819400"/>
            <a:ext cx="4802030" cy="350520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28600" y="1295400"/>
            <a:ext cx="8534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E.g. Deformable Parts </a:t>
            </a: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Model    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[</a:t>
            </a:r>
            <a:r>
              <a:rPr lang="en-US" sz="2400" dirty="0" err="1" smtClean="0">
                <a:solidFill>
                  <a:prstClr val="white"/>
                </a:solidFill>
                <a:latin typeface="Adobe Caslon Pro" charset="0"/>
              </a:rPr>
              <a:t>Felzenszwalb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 et al. PAMI’10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], [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Zhu et al. CVPR</a:t>
            </a:r>
            <a:r>
              <a:rPr lang="en-US" sz="2400" dirty="0">
                <a:solidFill>
                  <a:prstClr val="white"/>
                </a:solidFill>
                <a:latin typeface="Adobe Caslon Pro" charset="0"/>
              </a:rPr>
              <a:t>’10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]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Note</a:t>
            </a:r>
            <a:r>
              <a:rPr lang="en-US" sz="2400" dirty="0">
                <a:solidFill>
                  <a:prstClr val="white"/>
                </a:solidFill>
                <a:latin typeface="Adobe Caslon Pro" charset="0"/>
              </a:rPr>
              <a:t>: Shape part is 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hierarchical</a:t>
            </a:r>
            <a:endParaRPr lang="en-US" sz="2400" dirty="0">
              <a:solidFill>
                <a:prstClr val="white"/>
              </a:solidFill>
              <a:latin typeface="Adobe Caslon Pro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4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95800" y="6324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3" algn="r"/>
            <a:r>
              <a:rPr lang="en-US" sz="1400" dirty="0">
                <a:solidFill>
                  <a:prstClr val="white"/>
                </a:solidFill>
                <a:latin typeface="Adobe Caslon Pro" charset="0"/>
              </a:rPr>
              <a:t>[</a:t>
            </a:r>
            <a:r>
              <a:rPr lang="en-US" sz="1400" dirty="0" err="1">
                <a:solidFill>
                  <a:prstClr val="white"/>
                </a:solidFill>
                <a:latin typeface="Adobe Caslon Pro" charset="0"/>
              </a:rPr>
              <a:t>Felzenszwalb</a:t>
            </a:r>
            <a:r>
              <a:rPr lang="en-US" sz="1400" dirty="0">
                <a:solidFill>
                  <a:prstClr val="white"/>
                </a:solidFill>
                <a:latin typeface="Adobe Caslon Pro" charset="0"/>
              </a:rPr>
              <a:t> et al. PAMI’10]</a:t>
            </a:r>
          </a:p>
        </p:txBody>
      </p:sp>
    </p:spTree>
    <p:extLst>
      <p:ext uri="{BB962C8B-B14F-4D97-AF65-F5344CB8AC3E}">
        <p14:creationId xmlns:p14="http://schemas.microsoft.com/office/powerpoint/2010/main" val="22492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4138"/>
            <a:ext cx="8229600" cy="1143000"/>
          </a:xfrm>
        </p:spPr>
        <p:txBody>
          <a:bodyPr/>
          <a:lstStyle/>
          <a:p>
            <a:r>
              <a:rPr lang="en-US" dirty="0" smtClean="0"/>
              <a:t>Hierarchical Model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876800" y="5879068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Input Image/ Features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0200" y="4812268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705600" y="4812268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001000" y="4812268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562600" y="3669268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43800" y="3669268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53200" y="3669268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19800" y="2450068"/>
            <a:ext cx="17526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5193268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34200" y="5193268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5193268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0" y="4278868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9" idx="0"/>
          </p:cNvCxnSpPr>
          <p:nvPr/>
        </p:nvCxnSpPr>
        <p:spPr>
          <a:xfrm>
            <a:off x="6858000" y="321206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2"/>
            <a:endCxn id="38" idx="0"/>
          </p:cNvCxnSpPr>
          <p:nvPr/>
        </p:nvCxnSpPr>
        <p:spPr>
          <a:xfrm>
            <a:off x="6896100" y="3212068"/>
            <a:ext cx="9525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0" idx="2"/>
            <a:endCxn id="37" idx="0"/>
          </p:cNvCxnSpPr>
          <p:nvPr/>
        </p:nvCxnSpPr>
        <p:spPr>
          <a:xfrm flipH="1">
            <a:off x="5867400" y="3212068"/>
            <a:ext cx="10287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35" idx="0"/>
          </p:cNvCxnSpPr>
          <p:nvPr/>
        </p:nvCxnSpPr>
        <p:spPr>
          <a:xfrm>
            <a:off x="5715000" y="4278868"/>
            <a:ext cx="11811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6" idx="0"/>
          </p:cNvCxnSpPr>
          <p:nvPr/>
        </p:nvCxnSpPr>
        <p:spPr>
          <a:xfrm>
            <a:off x="5715000" y="4278868"/>
            <a:ext cx="2476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2"/>
            <a:endCxn id="36" idx="0"/>
          </p:cNvCxnSpPr>
          <p:nvPr/>
        </p:nvCxnSpPr>
        <p:spPr>
          <a:xfrm>
            <a:off x="7848600" y="4278868"/>
            <a:ext cx="3429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2"/>
            <a:endCxn id="35" idx="0"/>
          </p:cNvCxnSpPr>
          <p:nvPr/>
        </p:nvCxnSpPr>
        <p:spPr>
          <a:xfrm flipH="1">
            <a:off x="6896100" y="4278868"/>
            <a:ext cx="952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8" idx="2"/>
            <a:endCxn id="34" idx="0"/>
          </p:cNvCxnSpPr>
          <p:nvPr/>
        </p:nvCxnSpPr>
        <p:spPr>
          <a:xfrm flipH="1">
            <a:off x="5600700" y="4278868"/>
            <a:ext cx="22479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39" idx="2"/>
            <a:endCxn id="35" idx="0"/>
          </p:cNvCxnSpPr>
          <p:nvPr/>
        </p:nvCxnSpPr>
        <p:spPr>
          <a:xfrm>
            <a:off x="6858000" y="4278868"/>
            <a:ext cx="381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9" idx="2"/>
            <a:endCxn id="36" idx="0"/>
          </p:cNvCxnSpPr>
          <p:nvPr/>
        </p:nvCxnSpPr>
        <p:spPr>
          <a:xfrm>
            <a:off x="6858000" y="4278868"/>
            <a:ext cx="1333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39" idx="2"/>
            <a:endCxn id="34" idx="0"/>
          </p:cNvCxnSpPr>
          <p:nvPr/>
        </p:nvCxnSpPr>
        <p:spPr>
          <a:xfrm flipH="1">
            <a:off x="5600700" y="4278868"/>
            <a:ext cx="12573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44803" y="4856684"/>
            <a:ext cx="2517620" cy="655762"/>
            <a:chOff x="606580" y="4083016"/>
            <a:chExt cx="2517620" cy="655762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" t="49765" r="1007" b="-1657"/>
            <a:stretch/>
          </p:blipFill>
          <p:spPr bwMode="auto">
            <a:xfrm>
              <a:off x="1905001" y="4083016"/>
              <a:ext cx="1219199" cy="641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" t="319" r="1007" b="49197"/>
            <a:stretch/>
          </p:blipFill>
          <p:spPr bwMode="auto">
            <a:xfrm>
              <a:off x="606580" y="4114800"/>
              <a:ext cx="1219199" cy="623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l="52052"/>
          <a:stretch/>
        </p:blipFill>
        <p:spPr>
          <a:xfrm>
            <a:off x="111427" y="3819446"/>
            <a:ext cx="4384373" cy="76422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/>
          <a:srcRect r="69835" b="40126"/>
          <a:stretch/>
        </p:blipFill>
        <p:spPr>
          <a:xfrm>
            <a:off x="924476" y="2145268"/>
            <a:ext cx="2758274" cy="136976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33409" y="6336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3"/>
            <a:r>
              <a:rPr lang="en-US" dirty="0" smtClean="0">
                <a:solidFill>
                  <a:prstClr val="white"/>
                </a:solidFill>
                <a:latin typeface="Adobe Caslon Pro" charset="0"/>
              </a:rPr>
              <a:t>[</a:t>
            </a:r>
            <a:r>
              <a:rPr lang="en-US" dirty="0" err="1" smtClean="0">
                <a:solidFill>
                  <a:prstClr val="white"/>
                </a:solidFill>
                <a:latin typeface="Adobe Caslon Pro" charset="0"/>
              </a:rPr>
              <a:t>Zeiler</a:t>
            </a:r>
            <a:r>
              <a:rPr lang="en-US" dirty="0" smtClean="0">
                <a:solidFill>
                  <a:prstClr val="white"/>
                </a:solidFill>
                <a:latin typeface="Adobe Caslon Pro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Adobe Caslon Pro" charset="0"/>
              </a:rPr>
              <a:t>et al. </a:t>
            </a:r>
            <a:r>
              <a:rPr lang="en-US" dirty="0" smtClean="0">
                <a:solidFill>
                  <a:prstClr val="white"/>
                </a:solidFill>
                <a:latin typeface="Adobe Caslon Pro" charset="0"/>
              </a:rPr>
              <a:t>ICCV’11]</a:t>
            </a:r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2413" y="5879068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Input Image/ Features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2189313" y="3516868"/>
            <a:ext cx="228600" cy="304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-Down Arrow 58"/>
          <p:cNvSpPr/>
          <p:nvPr/>
        </p:nvSpPr>
        <p:spPr>
          <a:xfrm>
            <a:off x="2189313" y="4583668"/>
            <a:ext cx="228600" cy="304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-Down Arrow 59"/>
          <p:cNvSpPr/>
          <p:nvPr/>
        </p:nvSpPr>
        <p:spPr>
          <a:xfrm>
            <a:off x="2189313" y="5498068"/>
            <a:ext cx="228600" cy="381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8600" y="138178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Adobe Caslon Pro" charset="0"/>
              </a:rPr>
              <a:t>Most Deep Learning models are hierarchical</a:t>
            </a:r>
            <a:endParaRPr lang="en-US" sz="2400" dirty="0">
              <a:solidFill>
                <a:prstClr val="white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2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4138"/>
            <a:ext cx="8229600" cy="1143000"/>
          </a:xfrm>
        </p:spPr>
        <p:txBody>
          <a:bodyPr/>
          <a:lstStyle/>
          <a:p>
            <a:r>
              <a:rPr lang="en-US" dirty="0" smtClean="0"/>
              <a:t>Multi-scale    </a:t>
            </a:r>
            <a:r>
              <a:rPr lang="en-US" dirty="0" err="1" smtClean="0"/>
              <a:t>vs</a:t>
            </a:r>
            <a:r>
              <a:rPr lang="en-US" dirty="0" smtClean="0"/>
              <a:t>    Hierarchical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876800" y="5105400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Input Image/ Features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0200" y="4038600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705600" y="4038600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001000" y="4038600"/>
            <a:ext cx="38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562600" y="2895600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43800" y="2895600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53200" y="2895600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19800" y="1676400"/>
            <a:ext cx="17526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4419600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34200" y="4419600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4419600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0" y="35052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9" idx="0"/>
          </p:cNvCxnSpPr>
          <p:nvPr/>
        </p:nvCxnSpPr>
        <p:spPr>
          <a:xfrm>
            <a:off x="6858000" y="24384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2"/>
            <a:endCxn id="38" idx="0"/>
          </p:cNvCxnSpPr>
          <p:nvPr/>
        </p:nvCxnSpPr>
        <p:spPr>
          <a:xfrm>
            <a:off x="6896100" y="2438400"/>
            <a:ext cx="9525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0" idx="2"/>
            <a:endCxn id="37" idx="0"/>
          </p:cNvCxnSpPr>
          <p:nvPr/>
        </p:nvCxnSpPr>
        <p:spPr>
          <a:xfrm flipH="1">
            <a:off x="5867400" y="2438400"/>
            <a:ext cx="10287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35" idx="0"/>
          </p:cNvCxnSpPr>
          <p:nvPr/>
        </p:nvCxnSpPr>
        <p:spPr>
          <a:xfrm>
            <a:off x="5715000" y="3505200"/>
            <a:ext cx="11811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6" idx="0"/>
          </p:cNvCxnSpPr>
          <p:nvPr/>
        </p:nvCxnSpPr>
        <p:spPr>
          <a:xfrm>
            <a:off x="5715000" y="3505200"/>
            <a:ext cx="2476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2"/>
            <a:endCxn id="36" idx="0"/>
          </p:cNvCxnSpPr>
          <p:nvPr/>
        </p:nvCxnSpPr>
        <p:spPr>
          <a:xfrm>
            <a:off x="7848600" y="3505200"/>
            <a:ext cx="3429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2"/>
            <a:endCxn id="35" idx="0"/>
          </p:cNvCxnSpPr>
          <p:nvPr/>
        </p:nvCxnSpPr>
        <p:spPr>
          <a:xfrm flipH="1">
            <a:off x="6896100" y="3505200"/>
            <a:ext cx="952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8" idx="2"/>
            <a:endCxn id="34" idx="0"/>
          </p:cNvCxnSpPr>
          <p:nvPr/>
        </p:nvCxnSpPr>
        <p:spPr>
          <a:xfrm flipH="1">
            <a:off x="5600700" y="3505200"/>
            <a:ext cx="22479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39" idx="2"/>
            <a:endCxn id="35" idx="0"/>
          </p:cNvCxnSpPr>
          <p:nvPr/>
        </p:nvCxnSpPr>
        <p:spPr>
          <a:xfrm>
            <a:off x="6858000" y="3505200"/>
            <a:ext cx="381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9" idx="2"/>
            <a:endCxn id="36" idx="0"/>
          </p:cNvCxnSpPr>
          <p:nvPr/>
        </p:nvCxnSpPr>
        <p:spPr>
          <a:xfrm>
            <a:off x="6858000" y="3505200"/>
            <a:ext cx="13335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39" idx="2"/>
            <a:endCxn id="34" idx="0"/>
          </p:cNvCxnSpPr>
          <p:nvPr/>
        </p:nvCxnSpPr>
        <p:spPr>
          <a:xfrm flipH="1">
            <a:off x="5600700" y="3505200"/>
            <a:ext cx="12573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0" y="1676400"/>
            <a:ext cx="4114800" cy="4876800"/>
            <a:chOff x="0" y="1676400"/>
            <a:chExt cx="4114800" cy="4876800"/>
          </a:xfrm>
        </p:grpSpPr>
        <p:sp>
          <p:nvSpPr>
            <p:cNvPr id="4" name="Rectangle 3"/>
            <p:cNvSpPr/>
            <p:nvPr/>
          </p:nvSpPr>
          <p:spPr>
            <a:xfrm>
              <a:off x="1143000" y="1676400"/>
              <a:ext cx="1752600" cy="76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9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14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52600" y="2895600"/>
              <a:ext cx="609600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1800" y="40386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400" y="5722203"/>
              <a:ext cx="38523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  <a:latin typeface="Adobe Caslon Pro" charset="0"/>
                </a:rPr>
                <a:t>Appearance term of each part</a:t>
              </a:r>
              <a:br>
                <a:rPr lang="en-US" sz="2400" dirty="0" smtClean="0">
                  <a:solidFill>
                    <a:prstClr val="white"/>
                  </a:solidFill>
                  <a:latin typeface="Adobe Caslon Pro" charset="0"/>
                </a:rPr>
              </a:br>
              <a:r>
                <a:rPr lang="en-US" sz="2400" dirty="0" smtClean="0">
                  <a:solidFill>
                    <a:prstClr val="white"/>
                  </a:solidFill>
                  <a:latin typeface="Adobe Caslon Pro" charset="0"/>
                </a:rPr>
                <a:t>is independent of others</a:t>
              </a:r>
              <a:endParaRPr lang="en-US" sz="2000" dirty="0">
                <a:solidFill>
                  <a:prstClr val="white"/>
                </a:solidFill>
                <a:latin typeface="Adobe Caslon Pro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" y="5105400"/>
              <a:ext cx="3962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Feature Pyramid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5" idx="2"/>
            </p:cNvCxnSpPr>
            <p:nvPr/>
          </p:nvCxnSpPr>
          <p:spPr>
            <a:xfrm>
              <a:off x="914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7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47800" y="2438400"/>
              <a:ext cx="0" cy="2667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192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819400" y="3505200"/>
              <a:ext cx="0" cy="160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8288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00400" y="4419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0" y="1676400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Root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0" y="2895600"/>
              <a:ext cx="653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Parts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0" y="3886200"/>
              <a:ext cx="6410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Sub-</a:t>
              </a:r>
              <a:b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</a:br>
              <a:r>
                <a:rPr lang="en-US" dirty="0" smtClean="0">
                  <a:solidFill>
                    <a:prstClr val="white"/>
                  </a:solidFill>
                  <a:latin typeface="Adobe Caslon Pro" charset="0"/>
                </a:rPr>
                <a:t>parts</a:t>
              </a:r>
            </a:p>
          </p:txBody>
        </p:sp>
      </p:grpSp>
      <p:sp>
        <p:nvSpPr>
          <p:cNvPr id="85" name="Rectangle 84"/>
          <p:cNvSpPr/>
          <p:nvPr/>
        </p:nvSpPr>
        <p:spPr>
          <a:xfrm>
            <a:off x="4876800" y="5715000"/>
            <a:ext cx="38651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Parts at one layer of hierarchy </a:t>
            </a:r>
            <a:br>
              <a:rPr lang="en-US" sz="24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Adobe Caslon Pro" charset="0"/>
              </a:rPr>
              <a:t>depend</a:t>
            </a:r>
            <a:r>
              <a:rPr lang="en-US" sz="2400" dirty="0" smtClean="0">
                <a:solidFill>
                  <a:prstClr val="white"/>
                </a:solidFill>
                <a:latin typeface="Adobe Caslon Pro" charset="0"/>
              </a:rPr>
              <a:t> on others</a:t>
            </a:r>
            <a:endParaRPr lang="en-US" sz="2000" dirty="0">
              <a:solidFill>
                <a:prstClr val="white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Learn everything</a:t>
            </a:r>
            <a:endParaRPr lang="en-US" dirty="0">
              <a:latin typeface="Adobe Caslon Pro" charset="0"/>
            </a:endParaRPr>
          </a:p>
          <a:p>
            <a:pPr lvl="1"/>
            <a:r>
              <a:rPr lang="en-US" dirty="0" smtClean="0">
                <a:latin typeface="Adobe Caslon Pro" charset="0"/>
              </a:rPr>
              <a:t>Homogenous architecture</a:t>
            </a:r>
          </a:p>
          <a:p>
            <a:pPr lvl="1"/>
            <a:r>
              <a:rPr lang="en-US" dirty="0" smtClean="0">
                <a:latin typeface="Adobe Caslon Pro" charset="0"/>
              </a:rPr>
              <a:t>Same for </a:t>
            </a:r>
            <a:r>
              <a:rPr lang="en-US" dirty="0">
                <a:latin typeface="Adobe Caslon Pro" charset="0"/>
              </a:rPr>
              <a:t>all modalities</a:t>
            </a:r>
          </a:p>
          <a:p>
            <a:pPr lvl="1"/>
            <a:r>
              <a:rPr lang="en-US" dirty="0">
                <a:latin typeface="Adobe Caslon Pro" charset="0"/>
              </a:rPr>
              <a:t>Only concession </a:t>
            </a:r>
            <a:r>
              <a:rPr lang="en-US" dirty="0" smtClean="0">
                <a:latin typeface="Adobe Caslon Pro" charset="0"/>
              </a:rPr>
              <a:t>topology (2D </a:t>
            </a:r>
            <a:r>
              <a:rPr lang="en-US" dirty="0" err="1" smtClean="0">
                <a:latin typeface="Adobe Caslon Pro" charset="0"/>
              </a:rPr>
              <a:t>vs</a:t>
            </a:r>
            <a:r>
              <a:rPr lang="en-US" dirty="0" smtClean="0">
                <a:latin typeface="Adobe Caslon Pro" charset="0"/>
              </a:rPr>
              <a:t> 1D)</a:t>
            </a:r>
            <a:endParaRPr lang="en-US" dirty="0">
              <a:latin typeface="Adobe Caslon Pro" charset="0"/>
            </a:endParaRPr>
          </a:p>
          <a:p>
            <a:pPr lvl="1"/>
            <a:endParaRPr lang="en-US" dirty="0">
              <a:latin typeface="Adobe Caslon Pro" charset="0"/>
            </a:endParaRPr>
          </a:p>
          <a:p>
            <a:pPr lvl="1"/>
            <a:endParaRPr lang="en-US" dirty="0">
              <a:latin typeface="Adobe Caslon Pro" charset="0"/>
            </a:endParaRPr>
          </a:p>
          <a:p>
            <a:pPr lvl="1"/>
            <a:endParaRPr lang="en-US" dirty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Build </a:t>
            </a:r>
            <a:r>
              <a:rPr lang="en-US" dirty="0" smtClean="0">
                <a:latin typeface="Adobe Caslon Pro" charset="0"/>
              </a:rPr>
              <a:t>vision knowledge into structure</a:t>
            </a:r>
            <a:endParaRPr lang="en-US" dirty="0" smtClean="0">
              <a:latin typeface="Adobe Caslon Pro" charset="0"/>
            </a:endParaRPr>
          </a:p>
          <a:p>
            <a:pPr lvl="1"/>
            <a:r>
              <a:rPr lang="en-US" dirty="0" smtClean="0">
                <a:latin typeface="Adobe Caslon Pro" charset="0"/>
              </a:rPr>
              <a:t>Shape, occlusion etc.</a:t>
            </a:r>
            <a:endParaRPr lang="en-US" dirty="0">
              <a:latin typeface="Adobe Caslon Pro" charset="0"/>
            </a:endParaRPr>
          </a:p>
          <a:p>
            <a:pPr lvl="1"/>
            <a:r>
              <a:rPr lang="en-US" dirty="0">
                <a:latin typeface="Adobe Caslon Pro" charset="0"/>
              </a:rPr>
              <a:t>Stochastic </a:t>
            </a:r>
            <a:r>
              <a:rPr lang="en-US" dirty="0" smtClean="0">
                <a:latin typeface="Adobe Caslon Pro" charset="0"/>
              </a:rPr>
              <a:t>grammars</a:t>
            </a:r>
            <a:r>
              <a:rPr lang="en-US" dirty="0">
                <a:latin typeface="Adobe Caslon Pro" charset="0"/>
              </a:rPr>
              <a:t>, parts and structure models</a:t>
            </a:r>
          </a:p>
        </p:txBody>
      </p:sp>
      <p:grpSp>
        <p:nvGrpSpPr>
          <p:cNvPr id="32772" name="Group 32771"/>
          <p:cNvGrpSpPr/>
          <p:nvPr/>
        </p:nvGrpSpPr>
        <p:grpSpPr>
          <a:xfrm>
            <a:off x="6172200" y="1371600"/>
            <a:ext cx="2819400" cy="1600200"/>
            <a:chOff x="6172200" y="1676400"/>
            <a:chExt cx="2819400" cy="1600200"/>
          </a:xfrm>
        </p:grpSpPr>
        <p:sp>
          <p:nvSpPr>
            <p:cNvPr id="7" name="Oval 6"/>
            <p:cNvSpPr/>
            <p:nvPr/>
          </p:nvSpPr>
          <p:spPr bwMode="auto">
            <a:xfrm>
              <a:off x="6553200" y="1676400"/>
              <a:ext cx="533400" cy="533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7696200" y="2743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315200" y="1676400"/>
              <a:ext cx="533400" cy="533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077200" y="1676400"/>
              <a:ext cx="533400" cy="533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458200" y="2743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172200" y="2743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934200" y="2743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/>
            <p:cNvCxnSpPr>
              <a:stCxn id="7" idx="4"/>
              <a:endCxn id="12" idx="0"/>
            </p:cNvCxnSpPr>
            <p:nvPr/>
          </p:nvCxnSpPr>
          <p:spPr bwMode="auto">
            <a:xfrm flipH="1">
              <a:off x="6438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7" idx="4"/>
              <a:endCxn id="13" idx="0"/>
            </p:cNvCxnSpPr>
            <p:nvPr/>
          </p:nvCxnSpPr>
          <p:spPr bwMode="auto">
            <a:xfrm>
              <a:off x="6819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4"/>
              <a:endCxn id="8" idx="0"/>
            </p:cNvCxnSpPr>
            <p:nvPr/>
          </p:nvCxnSpPr>
          <p:spPr bwMode="auto">
            <a:xfrm>
              <a:off x="6819900" y="2209800"/>
              <a:ext cx="1143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11" idx="0"/>
            </p:cNvCxnSpPr>
            <p:nvPr/>
          </p:nvCxnSpPr>
          <p:spPr bwMode="auto">
            <a:xfrm>
              <a:off x="6819900" y="2209800"/>
              <a:ext cx="1905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9" idx="4"/>
              <a:endCxn id="11" idx="0"/>
            </p:cNvCxnSpPr>
            <p:nvPr/>
          </p:nvCxnSpPr>
          <p:spPr bwMode="auto">
            <a:xfrm>
              <a:off x="7581900" y="2209800"/>
              <a:ext cx="1143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9" idx="4"/>
              <a:endCxn id="8" idx="0"/>
            </p:cNvCxnSpPr>
            <p:nvPr/>
          </p:nvCxnSpPr>
          <p:spPr bwMode="auto">
            <a:xfrm>
              <a:off x="7581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" idx="4"/>
              <a:endCxn id="13" idx="0"/>
            </p:cNvCxnSpPr>
            <p:nvPr/>
          </p:nvCxnSpPr>
          <p:spPr bwMode="auto">
            <a:xfrm flipH="1">
              <a:off x="7200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4"/>
              <a:endCxn id="12" idx="0"/>
            </p:cNvCxnSpPr>
            <p:nvPr/>
          </p:nvCxnSpPr>
          <p:spPr bwMode="auto">
            <a:xfrm flipH="1">
              <a:off x="6438900" y="2209800"/>
              <a:ext cx="1143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0" idx="4"/>
              <a:endCxn id="12" idx="0"/>
            </p:cNvCxnSpPr>
            <p:nvPr/>
          </p:nvCxnSpPr>
          <p:spPr bwMode="auto">
            <a:xfrm flipH="1">
              <a:off x="6438900" y="2209800"/>
              <a:ext cx="1905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4"/>
              <a:endCxn id="13" idx="0"/>
            </p:cNvCxnSpPr>
            <p:nvPr/>
          </p:nvCxnSpPr>
          <p:spPr bwMode="auto">
            <a:xfrm flipH="1">
              <a:off x="7200900" y="2209800"/>
              <a:ext cx="1143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0" idx="4"/>
              <a:endCxn id="8" idx="0"/>
            </p:cNvCxnSpPr>
            <p:nvPr/>
          </p:nvCxnSpPr>
          <p:spPr bwMode="auto">
            <a:xfrm flipH="1">
              <a:off x="7962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0" idx="4"/>
              <a:endCxn id="11" idx="0"/>
            </p:cNvCxnSpPr>
            <p:nvPr/>
          </p:nvCxnSpPr>
          <p:spPr bwMode="auto">
            <a:xfrm>
              <a:off x="8343900" y="2209800"/>
              <a:ext cx="381000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69" name="Up-Down Arrow 32768"/>
          <p:cNvSpPr/>
          <p:nvPr/>
        </p:nvSpPr>
        <p:spPr>
          <a:xfrm>
            <a:off x="2743200" y="3581400"/>
            <a:ext cx="609600" cy="1371600"/>
          </a:xfrm>
          <a:prstGeom prst="upDownArrow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15445" y="3962400"/>
            <a:ext cx="36473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How much learning?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0"/>
            <a:ext cx="7239000" cy="4525963"/>
          </a:xfrm>
        </p:spPr>
        <p:txBody>
          <a:bodyPr/>
          <a:lstStyle/>
          <a:p>
            <a:r>
              <a:rPr lang="en-US" dirty="0" smtClean="0"/>
              <a:t>Stochastic Grammar Models</a:t>
            </a:r>
          </a:p>
          <a:p>
            <a:pPr lvl="1"/>
            <a:r>
              <a:rPr lang="en-US" dirty="0" smtClean="0"/>
              <a:t>Set of production rules for objects</a:t>
            </a:r>
          </a:p>
          <a:p>
            <a:pPr lvl="1"/>
            <a:r>
              <a:rPr lang="en-US" dirty="0" smtClean="0"/>
              <a:t>Zhu &amp; Mumford, Stochastic Grammar of Images, F&amp;T 2006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196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4794" r="8328" b="14854"/>
          <a:stretch/>
        </p:blipFill>
        <p:spPr bwMode="auto">
          <a:xfrm>
            <a:off x="3581400" y="3810000"/>
            <a:ext cx="4087070" cy="29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7033609" y="5690932"/>
            <a:ext cx="187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Adobe Caslon Pro" charset="0"/>
              </a:rPr>
              <a:t>[S.C</a:t>
            </a:r>
            <a:r>
              <a:rPr lang="en-US" sz="2000" dirty="0">
                <a:solidFill>
                  <a:prstClr val="white"/>
                </a:solidFill>
                <a:latin typeface="Adobe Caslon Pro" charset="0"/>
              </a:rPr>
              <a:t>. Zhu et al</a:t>
            </a:r>
            <a:r>
              <a:rPr lang="en-US" sz="2000" dirty="0" smtClean="0">
                <a:solidFill>
                  <a:prstClr val="white"/>
                </a:solidFill>
                <a:latin typeface="Adobe Caslon Pro" charset="0"/>
              </a:rPr>
              <a:t>.]</a:t>
            </a:r>
            <a:endParaRPr lang="en-US" sz="2000" dirty="0">
              <a:solidFill>
                <a:prstClr val="white"/>
              </a:solidFill>
              <a:latin typeface="Adobe Caslon 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341437"/>
            <a:ext cx="7086600" cy="4525963"/>
          </a:xfrm>
        </p:spPr>
        <p:txBody>
          <a:bodyPr/>
          <a:lstStyle/>
          <a:p>
            <a:pPr marL="465138" lvl="1" indent="-457200">
              <a:buFont typeface="Arial"/>
              <a:buChar char="•"/>
            </a:pPr>
            <a:r>
              <a:rPr lang="en-US" dirty="0"/>
              <a:t>R. </a:t>
            </a:r>
            <a:r>
              <a:rPr lang="en-US" dirty="0" err="1"/>
              <a:t>Girshick</a:t>
            </a:r>
            <a:r>
              <a:rPr lang="en-US" dirty="0"/>
              <a:t>, P. </a:t>
            </a:r>
            <a:r>
              <a:rPr lang="en-US" dirty="0" err="1"/>
              <a:t>Felzenszwalb</a:t>
            </a:r>
            <a:r>
              <a:rPr lang="en-US" dirty="0"/>
              <a:t>, D. </a:t>
            </a:r>
            <a:r>
              <a:rPr lang="en-US" dirty="0" err="1" smtClean="0"/>
              <a:t>McAllester</a:t>
            </a:r>
            <a:r>
              <a:rPr lang="en-US" dirty="0" smtClean="0"/>
              <a:t>,  Object </a:t>
            </a:r>
            <a:r>
              <a:rPr lang="en-US" dirty="0"/>
              <a:t>Detection with Grammar </a:t>
            </a:r>
            <a:r>
              <a:rPr lang="en-US" dirty="0" smtClean="0"/>
              <a:t>Models, NIPS 2011</a:t>
            </a:r>
          </a:p>
          <a:p>
            <a:pPr marL="465138" lvl="1" indent="-45720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earn local appearance</a:t>
            </a:r>
            <a:br>
              <a:rPr lang="en-US" dirty="0" smtClean="0"/>
            </a:br>
            <a:r>
              <a:rPr lang="en-US" dirty="0" smtClean="0"/>
              <a:t>&amp; shape</a:t>
            </a:r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0386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93243"/>
            <a:ext cx="2920982" cy="2126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458912"/>
            <a:ext cx="6659679" cy="2361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4495323"/>
            <a:ext cx="1600200" cy="22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8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lbertus Extra Bold" charset="0"/>
              </a:rPr>
              <a:t>Motivation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08000" y="1295400"/>
            <a:ext cx="9017000" cy="45259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dobe Caslon Pro" charset="0"/>
              </a:rPr>
              <a:t>Features are key to recent progress in recognition</a:t>
            </a:r>
          </a:p>
          <a:p>
            <a:pPr eaLnBrk="1" hangingPunct="1"/>
            <a:endParaRPr lang="en-US" sz="2400" dirty="0">
              <a:latin typeface="Adobe Caslon Pro" charset="0"/>
            </a:endParaRPr>
          </a:p>
          <a:p>
            <a:pPr eaLnBrk="1" hangingPunct="1"/>
            <a:r>
              <a:rPr lang="en-US" sz="2400" dirty="0" smtClean="0">
                <a:latin typeface="Adobe Caslon Pro" charset="0"/>
              </a:rPr>
              <a:t>Multitude </a:t>
            </a:r>
            <a:r>
              <a:rPr lang="en-US" sz="2400" dirty="0">
                <a:latin typeface="Adobe Caslon Pro" charset="0"/>
              </a:rPr>
              <a:t>of hand-designed features currently in use</a:t>
            </a:r>
          </a:p>
          <a:p>
            <a:pPr lvl="1" eaLnBrk="1" hangingPunct="1"/>
            <a:r>
              <a:rPr lang="en-US" sz="1800" dirty="0">
                <a:latin typeface="Adobe Caslon Pro" charset="0"/>
              </a:rPr>
              <a:t>SIFT, HOG, LBP, MSER, Color-SIFT………….</a:t>
            </a:r>
          </a:p>
          <a:p>
            <a:pPr lvl="1" eaLnBrk="1" hangingPunct="1"/>
            <a:endParaRPr lang="en-US" sz="2000" dirty="0">
              <a:latin typeface="Adobe Caslon Pro" charset="0"/>
            </a:endParaRPr>
          </a:p>
          <a:p>
            <a:pPr eaLnBrk="1" hangingPunct="1"/>
            <a:r>
              <a:rPr lang="en-US" sz="2400" dirty="0" smtClean="0">
                <a:latin typeface="Adobe Caslon Pro" charset="0"/>
              </a:rPr>
              <a:t>Where next? Better classifiers? Or keep building more features?</a:t>
            </a:r>
            <a:endParaRPr lang="en-US" sz="2400" dirty="0">
              <a:latin typeface="Adobe Casl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941763"/>
            <a:ext cx="19700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74688" y="6211888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dobe Caslon Pro" charset="0"/>
              </a:rPr>
              <a:t>Felzenszwalb,  Girshick, </a:t>
            </a:r>
            <a:br>
              <a:rPr lang="en-US">
                <a:solidFill>
                  <a:srgbClr val="FFFFFF"/>
                </a:solidFill>
                <a:latin typeface="Adobe Caslon Pro" charset="0"/>
              </a:rPr>
            </a:br>
            <a:r>
              <a:rPr lang="en-US">
                <a:solidFill>
                  <a:srgbClr val="FFFFFF"/>
                </a:solidFill>
                <a:latin typeface="Adobe Caslon Pro" charset="0"/>
              </a:rPr>
              <a:t>McAllester and Ramanan, PAMI 2007</a:t>
            </a: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38613"/>
            <a:ext cx="39258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424488"/>
            <a:ext cx="2886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992688"/>
            <a:ext cx="7762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4532313" y="6105525"/>
            <a:ext cx="448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dobe Caslon Pro" charset="0"/>
              </a:rPr>
              <a:t>Yan &amp; Huang </a:t>
            </a:r>
            <a:br>
              <a:rPr lang="en-US">
                <a:solidFill>
                  <a:srgbClr val="FFFFFF"/>
                </a:solidFill>
                <a:latin typeface="Adobe Caslon Pro" charset="0"/>
              </a:rPr>
            </a:br>
            <a:r>
              <a:rPr lang="en-US" sz="1400">
                <a:solidFill>
                  <a:srgbClr val="FFFFFF"/>
                </a:solidFill>
                <a:latin typeface="Adobe Caslon Pro" charset="0"/>
              </a:rPr>
              <a:t>(Winner of PASCAL 2010 classification competition)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70037"/>
            <a:ext cx="7239000" cy="4525963"/>
          </a:xfrm>
        </p:spPr>
        <p:txBody>
          <a:bodyPr/>
          <a:lstStyle/>
          <a:p>
            <a:r>
              <a:rPr lang="en-US" dirty="0" smtClean="0"/>
              <a:t>Parts and Structure models</a:t>
            </a:r>
          </a:p>
          <a:p>
            <a:pPr lvl="1"/>
            <a:r>
              <a:rPr lang="en-US" dirty="0" smtClean="0"/>
              <a:t>Defined connectivity graph</a:t>
            </a:r>
          </a:p>
          <a:p>
            <a:pPr lvl="1"/>
            <a:r>
              <a:rPr lang="en-US" dirty="0" smtClean="0"/>
              <a:t>Learn appearance / relative position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35814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505200"/>
            <a:ext cx="3319047" cy="279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581400"/>
            <a:ext cx="3431557" cy="26346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6236395"/>
            <a:ext cx="3280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dobe Caslon Pro" pitchFamily="18" charset="0"/>
              </a:rPr>
              <a:t>[</a:t>
            </a:r>
            <a:r>
              <a:rPr lang="en-US" sz="1400" dirty="0" err="1" smtClean="0">
                <a:solidFill>
                  <a:prstClr val="white"/>
                </a:solidFill>
                <a:latin typeface="Adobe Caslon Pro" pitchFamily="18" charset="0"/>
              </a:rPr>
              <a:t>Felzenszwalb</a:t>
            </a:r>
            <a:r>
              <a:rPr lang="en-US" sz="1400" dirty="0" smtClean="0">
                <a:solidFill>
                  <a:prstClr val="white"/>
                </a:solidFill>
                <a:latin typeface="Adobe Caslon Pro" pitchFamily="18" charset="0"/>
              </a:rPr>
              <a:t> &amp; </a:t>
            </a:r>
            <a:r>
              <a:rPr lang="en-US" sz="1400" dirty="0" err="1" smtClean="0">
                <a:solidFill>
                  <a:prstClr val="white"/>
                </a:solidFill>
                <a:latin typeface="Adobe Caslon Pro" pitchFamily="18" charset="0"/>
              </a:rPr>
              <a:t>Huttenlocher</a:t>
            </a:r>
            <a:r>
              <a:rPr lang="en-US" sz="1400" dirty="0" smtClean="0">
                <a:solidFill>
                  <a:prstClr val="white"/>
                </a:solidFill>
                <a:latin typeface="Adobe Caslon Pro" pitchFamily="18" charset="0"/>
              </a:rPr>
              <a:t> CVPR’00 ]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5943600" y="6248400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[</a:t>
            </a:r>
            <a:r>
              <a:rPr lang="en-US" sz="1400" dirty="0" err="1">
                <a:solidFill>
                  <a:srgbClr val="FFFFFF"/>
                </a:solidFill>
                <a:latin typeface="Adobe Caslon Pro"/>
                <a:cs typeface="Adobe Caslon Pro"/>
              </a:rPr>
              <a:t>Fischler</a:t>
            </a:r>
            <a:r>
              <a:rPr lang="en-US" sz="1400" dirty="0">
                <a:solidFill>
                  <a:srgbClr val="FFFFFF"/>
                </a:solidFill>
                <a:latin typeface="Adobe Caslon Pro"/>
                <a:cs typeface="Adobe Caslon Pro"/>
              </a:rPr>
              <a:t> and R. </a:t>
            </a:r>
            <a:r>
              <a:rPr lang="en-US" sz="1400" dirty="0" err="1" smtClean="0">
                <a:solidFill>
                  <a:srgbClr val="FFFFFF"/>
                </a:solidFill>
                <a:latin typeface="Adobe Caslon Pro"/>
                <a:cs typeface="Adobe Caslon Pro"/>
              </a:rPr>
              <a:t>Elschlager</a:t>
            </a:r>
            <a:r>
              <a:rPr lang="en-US" sz="14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 1973 ]</a:t>
            </a:r>
            <a:endParaRPr lang="en-US" sz="1000" dirty="0">
              <a:solidFill>
                <a:srgbClr val="FFFFFF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418994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37338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843" y="2870200"/>
            <a:ext cx="4006757" cy="3759200"/>
          </a:xfrm>
          <a:prstGeom prst="rect">
            <a:avLst/>
          </a:prstGeom>
        </p:spPr>
      </p:pic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1336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Fidler</a:t>
            </a:r>
            <a:r>
              <a:rPr lang="en-US" dirty="0" smtClean="0"/>
              <a:t> et al. ECCV’10</a:t>
            </a:r>
          </a:p>
          <a:p>
            <a:r>
              <a:rPr lang="en-US" dirty="0" err="1" smtClean="0"/>
              <a:t>Fidler</a:t>
            </a:r>
            <a:r>
              <a:rPr lang="en-US" dirty="0" smtClean="0"/>
              <a:t> &amp; </a:t>
            </a:r>
            <a:r>
              <a:rPr lang="en-US" dirty="0" err="1" smtClean="0"/>
              <a:t>Leonardis</a:t>
            </a:r>
            <a:r>
              <a:rPr lang="en-US" dirty="0" smtClean="0"/>
              <a:t> CVPR’07</a:t>
            </a:r>
          </a:p>
          <a:p>
            <a:endParaRPr lang="en-US" dirty="0"/>
          </a:p>
          <a:p>
            <a:r>
              <a:rPr lang="en-US" dirty="0" smtClean="0"/>
              <a:t>Hierarchy</a:t>
            </a:r>
            <a:br>
              <a:rPr lang="en-US" dirty="0" smtClean="0"/>
            </a:br>
            <a:r>
              <a:rPr lang="en-US" dirty="0" smtClean="0"/>
              <a:t>of parts</a:t>
            </a:r>
            <a:br>
              <a:rPr lang="en-US" dirty="0" smtClean="0"/>
            </a:br>
            <a:r>
              <a:rPr lang="en-US" dirty="0" smtClean="0"/>
              <a:t>and structure</a:t>
            </a:r>
            <a:br>
              <a:rPr lang="en-US" dirty="0" smtClean="0"/>
            </a:br>
            <a:r>
              <a:rPr lang="en-US" dirty="0" smtClean="0"/>
              <a:t>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70037"/>
            <a:ext cx="7239000" cy="4525963"/>
          </a:xfrm>
        </p:spPr>
        <p:txBody>
          <a:bodyPr/>
          <a:lstStyle/>
          <a:p>
            <a:r>
              <a:rPr lang="en-US" sz="2800" dirty="0" smtClean="0"/>
              <a:t>Leo Zhu, </a:t>
            </a:r>
            <a:r>
              <a:rPr lang="en-US" sz="2800" dirty="0" err="1" smtClean="0"/>
              <a:t>Yuanhao</a:t>
            </a:r>
            <a:r>
              <a:rPr lang="en-US" sz="2800" dirty="0" smtClean="0"/>
              <a:t> Chen, Alan </a:t>
            </a:r>
            <a:r>
              <a:rPr lang="en-US" sz="2800" dirty="0" err="1" smtClean="0"/>
              <a:t>Yuille</a:t>
            </a:r>
            <a:r>
              <a:rPr lang="en-US" sz="2800" dirty="0" smtClean="0"/>
              <a:t> &amp; collaborators</a:t>
            </a:r>
          </a:p>
          <a:p>
            <a:pPr lvl="1"/>
            <a:r>
              <a:rPr lang="en-US" sz="2400" dirty="0" smtClean="0"/>
              <a:t>Recursive composition, AND/OR graph</a:t>
            </a:r>
          </a:p>
          <a:p>
            <a:pPr lvl="1"/>
            <a:r>
              <a:rPr lang="en-US" sz="2400" dirty="0" smtClean="0"/>
              <a:t>Learn # units at layer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32766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456886"/>
            <a:ext cx="4495800" cy="32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28956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1828800" y="1371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Transforming Auto-Encoders</a:t>
            </a:r>
          </a:p>
          <a:p>
            <a:pPr lvl="1"/>
            <a:r>
              <a:rPr lang="en-US" dirty="0" smtClean="0"/>
              <a:t> [Hinton et al. ICANN’11] </a:t>
            </a:r>
          </a:p>
          <a:p>
            <a:r>
              <a:rPr lang="en-US" dirty="0" err="1" smtClean="0"/>
              <a:t>Deconvolutional</a:t>
            </a:r>
            <a:r>
              <a:rPr lang="en-US" dirty="0" smtClean="0"/>
              <a:t> Networks 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Zeiler</a:t>
            </a:r>
            <a:r>
              <a:rPr lang="en-US" dirty="0" smtClean="0"/>
              <a:t> et al. ICCV’11]</a:t>
            </a:r>
          </a:p>
          <a:p>
            <a:r>
              <a:rPr lang="en-US" dirty="0" smtClean="0"/>
              <a:t>Explicit representation of what/where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484498"/>
            <a:ext cx="3124200" cy="221413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1665" t="38156" b="2517"/>
          <a:stretch>
            <a:fillRect/>
          </a:stretch>
        </p:blipFill>
        <p:spPr bwMode="auto">
          <a:xfrm>
            <a:off x="5181600" y="4495800"/>
            <a:ext cx="383231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2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447800"/>
            <a:ext cx="7239000" cy="4525963"/>
          </a:xfrm>
        </p:spPr>
        <p:txBody>
          <a:bodyPr/>
          <a:lstStyle/>
          <a:p>
            <a:r>
              <a:rPr lang="en-US" dirty="0" smtClean="0"/>
              <a:t>Neural Nets / Auto-encoders</a:t>
            </a:r>
          </a:p>
          <a:p>
            <a:pPr lvl="1"/>
            <a:r>
              <a:rPr lang="en-US" dirty="0" smtClean="0"/>
              <a:t>Dedicated </a:t>
            </a:r>
            <a:br>
              <a:rPr lang="en-US" dirty="0" smtClean="0"/>
            </a:br>
            <a:r>
              <a:rPr lang="en-US" dirty="0" smtClean="0"/>
              <a:t>pooling / LCN</a:t>
            </a:r>
            <a:br>
              <a:rPr lang="en-US" dirty="0" smtClean="0"/>
            </a:br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No separation of </a:t>
            </a:r>
            <a:br>
              <a:rPr lang="en-US" dirty="0" smtClean="0"/>
            </a:br>
            <a:r>
              <a:rPr lang="en-US" dirty="0" smtClean="0"/>
              <a:t>what/where</a:t>
            </a:r>
          </a:p>
          <a:p>
            <a:pPr lvl="1"/>
            <a:r>
              <a:rPr lang="en-US" dirty="0" smtClean="0"/>
              <a:t>Modality </a:t>
            </a:r>
            <a:br>
              <a:rPr lang="en-US" dirty="0" smtClean="0"/>
            </a:br>
            <a:r>
              <a:rPr lang="en-US" dirty="0" smtClean="0"/>
              <a:t>independent </a:t>
            </a:r>
            <a:br>
              <a:rPr lang="en-US" dirty="0" smtClean="0"/>
            </a:br>
            <a:r>
              <a:rPr lang="en-US" dirty="0" smtClean="0"/>
              <a:t>(e.g. speech, </a:t>
            </a:r>
            <a:br>
              <a:rPr lang="en-US" dirty="0" smtClean="0"/>
            </a:br>
            <a:r>
              <a:rPr lang="en-US" dirty="0" smtClean="0"/>
              <a:t>images)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26670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200000">
            <a:off x="3748747" y="5348947"/>
            <a:ext cx="231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Adobe Caslon Pro" charset="0"/>
              </a:rPr>
              <a:t>[Le et </a:t>
            </a:r>
            <a:r>
              <a:rPr lang="en-US" sz="2000" dirty="0">
                <a:solidFill>
                  <a:prstClr val="white"/>
                </a:solidFill>
                <a:latin typeface="Adobe Caslon Pro" charset="0"/>
              </a:rPr>
              <a:t>al</a:t>
            </a:r>
            <a:r>
              <a:rPr lang="en-US" sz="2000" dirty="0" smtClean="0">
                <a:solidFill>
                  <a:prstClr val="white"/>
                </a:solidFill>
                <a:latin typeface="Adobe Caslon Pro" charset="0"/>
              </a:rPr>
              <a:t>., ICML’12]</a:t>
            </a:r>
            <a:endParaRPr lang="en-US" sz="2000" dirty="0">
              <a:solidFill>
                <a:prstClr val="white"/>
              </a:solidFill>
              <a:latin typeface="Adobe Caslon Pro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05400" y="2133600"/>
            <a:ext cx="3847156" cy="4537764"/>
            <a:chOff x="-4380556" y="2057400"/>
            <a:chExt cx="3847156" cy="4537764"/>
          </a:xfrm>
        </p:grpSpPr>
        <p:grpSp>
          <p:nvGrpSpPr>
            <p:cNvPr id="13" name="Group 12"/>
            <p:cNvGrpSpPr/>
            <p:nvPr/>
          </p:nvGrpSpPr>
          <p:grpSpPr>
            <a:xfrm>
              <a:off x="-4380556" y="2057400"/>
              <a:ext cx="3847156" cy="4537764"/>
              <a:chOff x="-4380556" y="2057400"/>
              <a:chExt cx="3847156" cy="453776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16770" t="23690" r="31706" b="10143"/>
              <a:stretch/>
            </p:blipFill>
            <p:spPr>
              <a:xfrm>
                <a:off x="-4380556" y="2057400"/>
                <a:ext cx="3847156" cy="453776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-1600200" y="2133600"/>
                <a:ext cx="1066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838200" y="4343400"/>
              <a:ext cx="3048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806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Structure Spectrum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70037"/>
            <a:ext cx="7239000" cy="4525963"/>
          </a:xfrm>
        </p:spPr>
        <p:txBody>
          <a:bodyPr/>
          <a:lstStyle/>
          <a:p>
            <a:r>
              <a:rPr lang="en-US" dirty="0" smtClean="0"/>
              <a:t>Boltzmann Machines</a:t>
            </a:r>
          </a:p>
          <a:p>
            <a:pPr lvl="1"/>
            <a:r>
              <a:rPr lang="en-US" dirty="0" smtClean="0"/>
              <a:t>Homogenous </a:t>
            </a:r>
            <a:br>
              <a:rPr lang="en-US" dirty="0" smtClean="0"/>
            </a:br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No separation of </a:t>
            </a:r>
            <a:br>
              <a:rPr lang="en-US" dirty="0" smtClean="0"/>
            </a:br>
            <a:r>
              <a:rPr lang="en-US" dirty="0" smtClean="0"/>
              <a:t>what/where</a:t>
            </a:r>
          </a:p>
          <a:p>
            <a:pPr lvl="1"/>
            <a:r>
              <a:rPr lang="en-US" dirty="0" smtClean="0"/>
              <a:t>Modality </a:t>
            </a:r>
            <a:br>
              <a:rPr lang="en-US" dirty="0" smtClean="0"/>
            </a:br>
            <a:r>
              <a:rPr lang="en-US" dirty="0" smtClean="0"/>
              <a:t>independent </a:t>
            </a:r>
            <a:br>
              <a:rPr lang="en-US" dirty="0" smtClean="0"/>
            </a:br>
            <a:r>
              <a:rPr lang="en-US" dirty="0" smtClean="0"/>
              <a:t>(e.g. speech, images)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457200" y="2057400"/>
            <a:ext cx="914400" cy="3581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1176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Learn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15000"/>
            <a:ext cx="1338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Hand</a:t>
            </a:r>
            <a:br>
              <a:rPr lang="en-US" sz="3200" dirty="0" smtClean="0">
                <a:solidFill>
                  <a:prstClr val="white"/>
                </a:solidFill>
                <a:latin typeface="Adobe Caslon Pro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Adobe Caslon Pro" charset="0"/>
              </a:rPr>
              <a:t>specify</a:t>
            </a:r>
            <a:endParaRPr lang="en-US" sz="3200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2362200"/>
            <a:ext cx="914400" cy="9144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698" y="2209800"/>
            <a:ext cx="3307102" cy="40165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53000" y="6172200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[</a:t>
            </a:r>
            <a:r>
              <a:rPr lang="en-US" dirty="0" err="1" smtClean="0">
                <a:solidFill>
                  <a:schemeClr val="bg1"/>
                </a:solidFill>
                <a:latin typeface="Adobe Caslon Pro" charset="0"/>
              </a:rPr>
              <a:t>Salakhutdinov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&amp; 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Hinton AISTATS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’</a:t>
            </a:r>
            <a:r>
              <a:rPr lang="en-US" dirty="0" smtClean="0">
                <a:solidFill>
                  <a:schemeClr val="bg1"/>
                </a:solidFill>
                <a:latin typeface="Adobe Caslon Pro" charset="0"/>
              </a:rPr>
              <a:t>09]</a:t>
            </a:r>
            <a:endParaRPr lang="en-US" dirty="0" smtClean="0">
              <a:solidFill>
                <a:schemeClr val="bg1"/>
              </a:solidFill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6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State-of-the-art on some (simpler) datasets</a:t>
            </a:r>
          </a:p>
          <a:p>
            <a:endParaRPr lang="en-US" sz="1050" dirty="0"/>
          </a:p>
          <a:p>
            <a:r>
              <a:rPr lang="en-US" sz="2400" dirty="0" smtClean="0"/>
              <a:t>Classification</a:t>
            </a:r>
          </a:p>
          <a:p>
            <a:pPr lvl="1"/>
            <a:r>
              <a:rPr lang="en-US" sz="2000" dirty="0" smtClean="0"/>
              <a:t>ILSVRC 2010 (~</a:t>
            </a:r>
            <a:r>
              <a:rPr lang="en-US" sz="2000" dirty="0" smtClean="0"/>
              <a:t>1.4M </a:t>
            </a:r>
            <a:r>
              <a:rPr lang="en-US" sz="2000" dirty="0" smtClean="0"/>
              <a:t>images)</a:t>
            </a:r>
          </a:p>
          <a:p>
            <a:pPr lvl="2"/>
            <a:r>
              <a:rPr lang="en-US" sz="1800" dirty="0" smtClean="0"/>
              <a:t>NEC/UIUC Winners (Sparse coding)  </a:t>
            </a:r>
          </a:p>
          <a:p>
            <a:pPr lvl="1"/>
            <a:r>
              <a:rPr lang="en-US" sz="2000" dirty="0" smtClean="0"/>
              <a:t>Full </a:t>
            </a:r>
            <a:r>
              <a:rPr lang="en-US" sz="2000" dirty="0" err="1" smtClean="0"/>
              <a:t>ImageNet</a:t>
            </a:r>
            <a:r>
              <a:rPr lang="en-US" sz="2000" dirty="0" smtClean="0"/>
              <a:t> (~16M images @ 2011)</a:t>
            </a:r>
          </a:p>
          <a:p>
            <a:pPr lvl="2"/>
            <a:r>
              <a:rPr lang="en-US" sz="1800" dirty="0" smtClean="0"/>
              <a:t>Le et al. ICML’12  15.8%  (</a:t>
            </a:r>
            <a:r>
              <a:rPr lang="en-US" sz="1800" dirty="0" err="1" smtClean="0"/>
              <a:t>vs</a:t>
            </a:r>
            <a:r>
              <a:rPr lang="en-US" sz="1800" dirty="0" smtClean="0"/>
              <a:t> 9.3% Weston et al.)</a:t>
            </a:r>
          </a:p>
          <a:p>
            <a:r>
              <a:rPr lang="en-US" sz="2400" dirty="0" smtClean="0"/>
              <a:t>Video </a:t>
            </a:r>
          </a:p>
          <a:p>
            <a:pPr lvl="1"/>
            <a:r>
              <a:rPr lang="en-US" sz="2000" dirty="0" err="1" smtClean="0"/>
              <a:t>Holywood</a:t>
            </a:r>
            <a:r>
              <a:rPr lang="en-US" sz="2000" dirty="0" smtClean="0"/>
              <a:t> 2 (Action Recognition): </a:t>
            </a:r>
            <a:r>
              <a:rPr lang="en-US" sz="1800" dirty="0" smtClean="0"/>
              <a:t>Le et al. CVPR’11  53.3%  (</a:t>
            </a:r>
            <a:r>
              <a:rPr lang="en-US" sz="1800" dirty="0" err="1" smtClean="0"/>
              <a:t>vs</a:t>
            </a:r>
            <a:r>
              <a:rPr lang="en-US" sz="1800" dirty="0" smtClean="0"/>
              <a:t> 50.9%)</a:t>
            </a:r>
          </a:p>
          <a:p>
            <a:r>
              <a:rPr lang="en-US" sz="2400" dirty="0" smtClean="0"/>
              <a:t>Detection</a:t>
            </a:r>
          </a:p>
          <a:p>
            <a:pPr lvl="1"/>
            <a:r>
              <a:rPr lang="en-US" sz="2000" dirty="0" smtClean="0"/>
              <a:t>INRIA Pedestrians: </a:t>
            </a:r>
            <a:r>
              <a:rPr lang="en-US" sz="1800" dirty="0" err="1" smtClean="0"/>
              <a:t>Sermanet</a:t>
            </a:r>
            <a:r>
              <a:rPr lang="en-US" sz="1800" dirty="0" smtClean="0"/>
              <a:t> &amp; </a:t>
            </a:r>
            <a:r>
              <a:rPr lang="en-US" sz="1800" dirty="0" err="1" smtClean="0"/>
              <a:t>LeCun</a:t>
            </a:r>
            <a:r>
              <a:rPr lang="en-US" sz="1800" dirty="0" smtClean="0"/>
              <a:t> (6.6% </a:t>
            </a:r>
            <a:r>
              <a:rPr lang="en-US" sz="1800" dirty="0" err="1" smtClean="0"/>
              <a:t>vs</a:t>
            </a:r>
            <a:r>
              <a:rPr lang="en-US" sz="1800" dirty="0" smtClean="0"/>
              <a:t> 8.6% miss rate @ 1FPPI)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yet state-of-the-art on more challenging ones (e.g. PASCAL VOC Detection)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Unsupervised Learning of Feature Hierarchies</a:t>
            </a:r>
          </a:p>
          <a:p>
            <a:pPr lvl="1"/>
            <a:r>
              <a:rPr lang="en-US" dirty="0" smtClean="0"/>
              <a:t>Detailed explanation in following talks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Showing promise on vision benchmarks</a:t>
            </a:r>
          </a:p>
          <a:p>
            <a:r>
              <a:rPr lang="en-US" dirty="0" smtClean="0"/>
              <a:t>Success in other modalities (speech, text)</a:t>
            </a:r>
          </a:p>
          <a:p>
            <a:endParaRPr lang="en-US" dirty="0" smtClean="0"/>
          </a:p>
          <a:p>
            <a:r>
              <a:rPr lang="en-US" dirty="0" smtClean="0"/>
              <a:t>But few Deep Learning papers at CVPR!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64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http://deeplearning.net/</a:t>
            </a:r>
            <a:endParaRPr lang="nl-NL" dirty="0" smtClean="0"/>
          </a:p>
          <a:p>
            <a:r>
              <a:rPr lang="hu-HU" dirty="0" smtClean="0">
                <a:hlinkClick r:id="rId3"/>
              </a:rPr>
              <a:t>http://www.cs.toronto.edu/~hinton/csc2515/</a:t>
            </a:r>
            <a:r>
              <a:rPr lang="hu-HU" dirty="0" smtClean="0">
                <a:hlinkClick r:id="rId3"/>
              </a:rPr>
              <a:t>deeprefs.html</a:t>
            </a:r>
            <a:endParaRPr lang="hu-HU" dirty="0" smtClean="0"/>
          </a:p>
          <a:p>
            <a:r>
              <a:rPr lang="hu-HU" dirty="0" smtClean="0"/>
              <a:t>http</a:t>
            </a:r>
            <a:r>
              <a:rPr lang="hu-HU" dirty="0"/>
              <a:t>://www.cs.toronto.edu/~hinton/MatlabForSciencePaper.html</a:t>
            </a:r>
            <a:endParaRPr lang="nl-NL" dirty="0"/>
          </a:p>
          <a:p>
            <a:r>
              <a:rPr lang="nl-NL" dirty="0" smtClean="0"/>
              <a:t>NIPS 2011 workshop on </a:t>
            </a:r>
            <a:r>
              <a:rPr lang="nl-NL" dirty="0" err="1" smtClean="0"/>
              <a:t>Deep</a:t>
            </a:r>
            <a:r>
              <a:rPr lang="nl-NL" dirty="0" smtClean="0"/>
              <a:t> Learning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Unsupervised</a:t>
            </a:r>
            <a:r>
              <a:rPr lang="nl-NL" dirty="0" smtClean="0"/>
              <a:t> Feature Learning</a:t>
            </a:r>
          </a:p>
          <a:p>
            <a:pPr lvl="1"/>
            <a:r>
              <a:rPr lang="nl-NL" sz="2400" dirty="0" smtClean="0"/>
              <a:t>http://deeplearningworkshopnips2011.wordpress.com/</a:t>
            </a:r>
          </a:p>
          <a:p>
            <a:r>
              <a:rPr lang="nl-NL" dirty="0"/>
              <a:t>Torch5 </a:t>
            </a:r>
            <a:r>
              <a:rPr lang="fr-FR" dirty="0">
                <a:hlinkClick r:id="rId4"/>
              </a:rPr>
              <a:t>http://torch5.sourceforge.net/</a:t>
            </a:r>
            <a:endParaRPr lang="fr-FR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1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400" y="84138"/>
            <a:ext cx="8534400" cy="1143000"/>
          </a:xfrm>
        </p:spPr>
        <p:txBody>
          <a:bodyPr/>
          <a:lstStyle/>
          <a:p>
            <a:r>
              <a:rPr lang="en-US" sz="3600" dirty="0" smtClean="0">
                <a:latin typeface="Albertus Extra Bold" charset="0"/>
              </a:rPr>
              <a:t>What Limits Current Performance?</a:t>
            </a:r>
            <a:endParaRPr lang="en-US" sz="3600" dirty="0">
              <a:latin typeface="Albertus Extra Bold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Ablation studies on Deformable Parts Model </a:t>
            </a:r>
            <a:endParaRPr lang="en-US" dirty="0">
              <a:latin typeface="Adobe Caslon Pro" charset="0"/>
            </a:endParaRPr>
          </a:p>
          <a:p>
            <a:pPr lvl="1"/>
            <a:r>
              <a:rPr lang="pl-PL" dirty="0" smtClean="0">
                <a:latin typeface="Adobe Caslon Pro" charset="0"/>
              </a:rPr>
              <a:t> </a:t>
            </a:r>
            <a:r>
              <a:rPr lang="pl-PL" sz="2400" dirty="0" err="1" smtClean="0">
                <a:latin typeface="Adobe Caslon Pro" charset="0"/>
              </a:rPr>
              <a:t>Felzenszwalb</a:t>
            </a:r>
            <a:r>
              <a:rPr lang="pl-PL" sz="2400" dirty="0" smtClean="0">
                <a:latin typeface="Adobe Caslon Pro" charset="0"/>
              </a:rPr>
              <a:t>, </a:t>
            </a:r>
            <a:r>
              <a:rPr lang="pl-PL" sz="2400" dirty="0" err="1">
                <a:latin typeface="Adobe Caslon Pro" charset="0"/>
              </a:rPr>
              <a:t>G</a:t>
            </a:r>
            <a:r>
              <a:rPr lang="pl-PL" sz="2400" dirty="0" err="1" smtClean="0">
                <a:latin typeface="Adobe Caslon Pro" charset="0"/>
              </a:rPr>
              <a:t>irshick</a:t>
            </a:r>
            <a:r>
              <a:rPr lang="pl-PL" sz="2400" dirty="0" smtClean="0">
                <a:latin typeface="Adobe Caslon Pro" charset="0"/>
              </a:rPr>
              <a:t>, </a:t>
            </a:r>
            <a:r>
              <a:rPr lang="pl-PL" sz="2400" dirty="0" err="1" smtClean="0">
                <a:latin typeface="Adobe Caslon Pro" charset="0"/>
              </a:rPr>
              <a:t>McAllester</a:t>
            </a:r>
            <a:r>
              <a:rPr lang="pl-PL" sz="2400" dirty="0" smtClean="0">
                <a:latin typeface="Adobe Caslon Pro" charset="0"/>
              </a:rPr>
              <a:t>, </a:t>
            </a:r>
            <a:r>
              <a:rPr lang="pl-PL" sz="2400" dirty="0" err="1" smtClean="0">
                <a:latin typeface="Adobe Caslon Pro" charset="0"/>
              </a:rPr>
              <a:t>Ramanan</a:t>
            </a:r>
            <a:r>
              <a:rPr lang="pl-PL" sz="2400" dirty="0" smtClean="0">
                <a:latin typeface="Adobe Caslon Pro" charset="0"/>
              </a:rPr>
              <a:t>, PAMI’10</a:t>
            </a:r>
            <a:endParaRPr lang="en-US" sz="2400" dirty="0">
              <a:latin typeface="Adobe Caslon Pro" charset="0"/>
            </a:endParaRPr>
          </a:p>
          <a:p>
            <a:endParaRPr lang="en-US" sz="2000" dirty="0">
              <a:latin typeface="Adobe Caslon Pro" charset="0"/>
            </a:endParaRPr>
          </a:p>
          <a:p>
            <a:r>
              <a:rPr lang="en-US" sz="3000" dirty="0" smtClean="0">
                <a:latin typeface="Adobe Caslon Pro" charset="0"/>
              </a:rPr>
              <a:t>Replace each part with </a:t>
            </a:r>
            <a:r>
              <a:rPr lang="en-US" sz="3000" dirty="0" smtClean="0">
                <a:latin typeface="Adobe Caslon Pro" charset="0"/>
              </a:rPr>
              <a:t>humans (Amazon Turk)</a:t>
            </a:r>
            <a:r>
              <a:rPr lang="en-US" dirty="0" smtClean="0">
                <a:latin typeface="Adobe Caslon Pro" charset="0"/>
              </a:rPr>
              <a:t>:</a:t>
            </a:r>
            <a:endParaRPr lang="en-US" dirty="0" smtClean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  <a:p>
            <a:endParaRPr lang="en-US" dirty="0" smtClean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  <a:p>
            <a:endParaRPr lang="en-US" dirty="0" smtClean="0">
              <a:latin typeface="Adobe Caslon Pro" charset="0"/>
            </a:endParaRPr>
          </a:p>
          <a:p>
            <a:endParaRPr lang="en-US" dirty="0">
              <a:latin typeface="Adobe Caslon Pro" charset="0"/>
            </a:endParaRPr>
          </a:p>
          <a:p>
            <a:endParaRPr lang="en-US" dirty="0" smtClean="0">
              <a:latin typeface="Adobe Caslon Pro" charset="0"/>
            </a:endParaRPr>
          </a:p>
          <a:p>
            <a:r>
              <a:rPr lang="en-US" dirty="0" smtClean="0">
                <a:latin typeface="Adobe Caslon Pro" charset="0"/>
              </a:rPr>
              <a:t>Also removal of part deformations has small (&lt;2%) effect. Are “Deformable Parts” necessary in the Deformable Parts Model? </a:t>
            </a:r>
            <a:r>
              <a:rPr lang="en-US" dirty="0" err="1" smtClean="0">
                <a:latin typeface="Adobe Caslon Pro" charset="0"/>
              </a:rPr>
              <a:t>Divvala</a:t>
            </a:r>
            <a:r>
              <a:rPr lang="en-US" dirty="0" smtClean="0">
                <a:latin typeface="Adobe Caslon Pro" charset="0"/>
              </a:rPr>
              <a:t>, Hebert, </a:t>
            </a:r>
            <a:r>
              <a:rPr lang="en-US" dirty="0" err="1" smtClean="0">
                <a:latin typeface="Adobe Caslon Pro" charset="0"/>
              </a:rPr>
              <a:t>Efros</a:t>
            </a:r>
            <a:r>
              <a:rPr lang="en-US" dirty="0" smtClean="0">
                <a:latin typeface="Adobe Caslon Pro" charset="0"/>
              </a:rPr>
              <a:t>, </a:t>
            </a:r>
            <a:r>
              <a:rPr lang="en-US" dirty="0" err="1" smtClean="0">
                <a:latin typeface="Adobe Caslon Pro" charset="0"/>
              </a:rPr>
              <a:t>Arxiv</a:t>
            </a:r>
            <a:r>
              <a:rPr lang="en-US" dirty="0" smtClean="0">
                <a:latin typeface="Adobe Caslon Pro" charset="0"/>
              </a:rPr>
              <a:t>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352800"/>
            <a:ext cx="5661546" cy="2477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1600" y="5786735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Adobe Caslon Pro" charset="0"/>
              </a:rPr>
              <a:t>Parikh &amp; </a:t>
            </a:r>
            <a:r>
              <a:rPr lang="en-US" sz="2400" dirty="0" err="1">
                <a:solidFill>
                  <a:prstClr val="white"/>
                </a:solidFill>
                <a:latin typeface="Adobe Caslon Pro" charset="0"/>
              </a:rPr>
              <a:t>Zitnick</a:t>
            </a:r>
            <a:r>
              <a:rPr lang="en-US" sz="2400" dirty="0">
                <a:solidFill>
                  <a:prstClr val="white"/>
                </a:solidFill>
                <a:latin typeface="Adobe Caslon Pro" charset="0"/>
              </a:rPr>
              <a:t>, CVPR’10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0436"/>
            <a:ext cx="8229600" cy="4525963"/>
          </a:xfrm>
        </p:spPr>
        <p:txBody>
          <a:bodyPr/>
          <a:lstStyle/>
          <a:p>
            <a:r>
              <a:rPr lang="en-US" sz="1600" dirty="0" smtClean="0"/>
              <a:t>[Slide 5]</a:t>
            </a:r>
          </a:p>
          <a:p>
            <a:r>
              <a:rPr lang="en-US" sz="1600" dirty="0"/>
              <a:t>P. </a:t>
            </a:r>
            <a:r>
              <a:rPr lang="en-US" sz="1600" dirty="0" err="1"/>
              <a:t>Felzenszwalb</a:t>
            </a:r>
            <a:r>
              <a:rPr lang="en-US" sz="1600" dirty="0"/>
              <a:t>, R. </a:t>
            </a:r>
            <a:r>
              <a:rPr lang="en-US" sz="1600" dirty="0" err="1"/>
              <a:t>Girshick</a:t>
            </a:r>
            <a:r>
              <a:rPr lang="en-US" sz="1600" dirty="0"/>
              <a:t>, D. </a:t>
            </a:r>
            <a:r>
              <a:rPr lang="en-US" sz="1600" dirty="0" err="1"/>
              <a:t>McAllester</a:t>
            </a:r>
            <a:r>
              <a:rPr lang="en-US" sz="1600" dirty="0"/>
              <a:t>, D. </a:t>
            </a:r>
            <a:r>
              <a:rPr lang="en-US" sz="1600" dirty="0" err="1" smtClean="0"/>
              <a:t>Ramanan</a:t>
            </a:r>
            <a:r>
              <a:rPr lang="en-US" sz="1600" dirty="0" smtClean="0"/>
              <a:t>, Object </a:t>
            </a:r>
            <a:r>
              <a:rPr lang="en-US" sz="1600" dirty="0"/>
              <a:t>Detection with Discriminatively Trained Part Based </a:t>
            </a:r>
            <a:r>
              <a:rPr lang="en-US" sz="1600" dirty="0" err="1" smtClean="0"/>
              <a:t>Models,IEEE</a:t>
            </a:r>
            <a:r>
              <a:rPr lang="en-US" sz="1600" dirty="0" smtClean="0"/>
              <a:t> </a:t>
            </a:r>
            <a:r>
              <a:rPr lang="en-US" sz="1600" dirty="0"/>
              <a:t>Transactions on Pattern Analysis and Machine Intelligence, Vol. 32, No. 9, September </a:t>
            </a:r>
            <a:r>
              <a:rPr lang="en-US" sz="1600" dirty="0" smtClean="0"/>
              <a:t>2010</a:t>
            </a:r>
          </a:p>
          <a:p>
            <a:r>
              <a:rPr lang="hu-HU" sz="1600" dirty="0"/>
              <a:t>Zheng Song*, Qiang Chen*, Zhongyang Huang, Yang Hua, and Shuicheng Yan. Con­tex­tu­al­iz­ing Ob­ject De­tec­tion and Clas­si­fi­ca­tion. In CVPR'11. (* in­di­cates equal con­tri­bu­tion) [No. 1 per­for­mance in VOC'10 clas­si­fi­ca­tion task]</a:t>
            </a:r>
            <a:endParaRPr lang="en-US" sz="1600" dirty="0"/>
          </a:p>
          <a:p>
            <a:r>
              <a:rPr lang="en-US" sz="1600" dirty="0" smtClean="0"/>
              <a:t>[Slide 6]</a:t>
            </a:r>
          </a:p>
          <a:p>
            <a:r>
              <a:rPr lang="en-US" sz="1600" dirty="0"/>
              <a:t>Finding the Weakest Link in Person </a:t>
            </a:r>
            <a:r>
              <a:rPr lang="en-US" sz="1600" dirty="0" smtClean="0"/>
              <a:t>Detectors, D</a:t>
            </a:r>
            <a:r>
              <a:rPr lang="en-US" sz="1600" dirty="0"/>
              <a:t>. Parikh, and C. L.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CVPR</a:t>
            </a:r>
            <a:r>
              <a:rPr lang="en-US" sz="1600" dirty="0"/>
              <a:t>, 2011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[</a:t>
            </a:r>
            <a:r>
              <a:rPr lang="en-US" sz="1600" dirty="0"/>
              <a:t>Slide 7</a:t>
            </a:r>
            <a:r>
              <a:rPr lang="en-US" sz="1600" dirty="0" smtClean="0"/>
              <a:t>]</a:t>
            </a:r>
          </a:p>
          <a:p>
            <a:r>
              <a:rPr lang="en-US" sz="1600" dirty="0" err="1" smtClean="0"/>
              <a:t>Gehler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/>
              <a:t>Nowozin</a:t>
            </a:r>
            <a:r>
              <a:rPr lang="en-US" sz="1600" dirty="0"/>
              <a:t>, On Feature Combination for Multiclass Object Classification, ICCV’</a:t>
            </a:r>
            <a:r>
              <a:rPr lang="en-US" sz="1600" dirty="0"/>
              <a:t>09</a:t>
            </a:r>
          </a:p>
          <a:p>
            <a:pPr marL="400050"/>
            <a:r>
              <a:rPr lang="en-US" sz="1600" dirty="0"/>
              <a:t>[Slide 8]</a:t>
            </a:r>
            <a:endParaRPr lang="en-US" sz="1600" dirty="0"/>
          </a:p>
          <a:p>
            <a:r>
              <a:rPr lang="pl-PL" sz="1600" dirty="0">
                <a:hlinkClick r:id="rId2"/>
              </a:rPr>
              <a:t>http://www.amazon.com/Vision-David-Marr/dp/</a:t>
            </a:r>
            <a:r>
              <a:rPr lang="pl-PL" sz="1600" dirty="0" smtClean="0">
                <a:hlinkClick r:id="rId2"/>
              </a:rPr>
              <a:t>0716712849</a:t>
            </a:r>
            <a:endParaRPr lang="pl-PL" sz="1600" dirty="0" smtClean="0"/>
          </a:p>
          <a:p>
            <a:r>
              <a:rPr lang="en-US" sz="1600" dirty="0" smtClean="0"/>
              <a:t>[</a:t>
            </a:r>
            <a:r>
              <a:rPr lang="en-US" sz="1600" dirty="0"/>
              <a:t>Slide 10] </a:t>
            </a:r>
            <a:endParaRPr lang="en-US" sz="1600" dirty="0" smtClean="0"/>
          </a:p>
          <a:p>
            <a:r>
              <a:rPr lang="en-US" sz="1600" dirty="0" err="1" smtClean="0"/>
              <a:t>Yoshua</a:t>
            </a:r>
            <a:r>
              <a:rPr lang="en-US" sz="1600" dirty="0" smtClean="0"/>
              <a:t> </a:t>
            </a:r>
            <a:r>
              <a:rPr lang="en-US" sz="1600" dirty="0" err="1"/>
              <a:t>Bengio</a:t>
            </a:r>
            <a:r>
              <a:rPr lang="en-US" sz="1600" dirty="0"/>
              <a:t> and </a:t>
            </a:r>
            <a:r>
              <a:rPr lang="en-US" sz="1600" dirty="0" err="1"/>
              <a:t>Yann</a:t>
            </a:r>
            <a:r>
              <a:rPr lang="en-US" sz="1600" dirty="0"/>
              <a:t> </a:t>
            </a:r>
            <a:r>
              <a:rPr lang="en-US" sz="1600" dirty="0" err="1"/>
              <a:t>LeCun</a:t>
            </a:r>
            <a:r>
              <a:rPr lang="en-US" sz="1600" dirty="0"/>
              <a:t>: Scaling learning algorithms towards AI, in </a:t>
            </a:r>
            <a:r>
              <a:rPr lang="en-US" sz="1600" dirty="0" err="1"/>
              <a:t>Bottou</a:t>
            </a:r>
            <a:r>
              <a:rPr lang="en-US" sz="1600" dirty="0"/>
              <a:t>, L. and </a:t>
            </a:r>
            <a:r>
              <a:rPr lang="en-US" sz="1600" dirty="0" err="1"/>
              <a:t>Chapelle</a:t>
            </a:r>
            <a:r>
              <a:rPr lang="en-US" sz="1600" dirty="0"/>
              <a:t>, O. and </a:t>
            </a:r>
            <a:r>
              <a:rPr lang="en-US" sz="1600" dirty="0" err="1"/>
              <a:t>DeCoste</a:t>
            </a:r>
            <a:r>
              <a:rPr lang="en-US" sz="1600" dirty="0"/>
              <a:t>, D. and Weston, J. (</a:t>
            </a:r>
            <a:r>
              <a:rPr lang="en-US" sz="1600" dirty="0" err="1"/>
              <a:t>Eds</a:t>
            </a:r>
            <a:r>
              <a:rPr lang="en-US" sz="1600" dirty="0"/>
              <a:t>), Large-Scale Kernel Machines, MIT Press, </a:t>
            </a:r>
            <a:r>
              <a:rPr lang="en-US" sz="1600" dirty="0"/>
              <a:t>2007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5895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[Slide 11]</a:t>
            </a:r>
          </a:p>
          <a:p>
            <a:r>
              <a:rPr lang="en-US" sz="1600" dirty="0"/>
              <a:t>S. </a:t>
            </a:r>
            <a:r>
              <a:rPr lang="en-US" sz="1600" dirty="0" err="1"/>
              <a:t>Lazebnik</a:t>
            </a:r>
            <a:r>
              <a:rPr lang="en-US" sz="1600" dirty="0"/>
              <a:t>, C. </a:t>
            </a:r>
            <a:r>
              <a:rPr lang="en-US" sz="1600" dirty="0" err="1"/>
              <a:t>Schmid</a:t>
            </a:r>
            <a:r>
              <a:rPr lang="en-US" sz="1600" dirty="0"/>
              <a:t>, and J. Ponce, </a:t>
            </a:r>
            <a:r>
              <a:rPr lang="en-US" sz="1600" dirty="0" smtClean="0"/>
              <a:t>Beyond </a:t>
            </a:r>
            <a:r>
              <a:rPr lang="en-US" sz="1600" dirty="0"/>
              <a:t>Bags of Features: Spatial Pyramid Matching for Recognizing Natural Scene </a:t>
            </a:r>
            <a:r>
              <a:rPr lang="en-US" sz="1600" dirty="0" smtClean="0"/>
              <a:t>Categories, CVPR </a:t>
            </a:r>
            <a:r>
              <a:rPr lang="en-US" sz="1600" dirty="0"/>
              <a:t>2006</a:t>
            </a:r>
            <a:endParaRPr lang="en-US" sz="1600" dirty="0" smtClean="0"/>
          </a:p>
          <a:p>
            <a:r>
              <a:rPr lang="en-US" sz="1600" dirty="0" smtClean="0"/>
              <a:t>[Slide 12]</a:t>
            </a:r>
          </a:p>
          <a:p>
            <a:r>
              <a:rPr lang="en-US" sz="1600" dirty="0" err="1"/>
              <a:t>Christoph</a:t>
            </a:r>
            <a:r>
              <a:rPr lang="en-US" sz="1600" dirty="0"/>
              <a:t> H. </a:t>
            </a:r>
            <a:r>
              <a:rPr lang="en-US" sz="1600" dirty="0" err="1"/>
              <a:t>Lampert</a:t>
            </a:r>
            <a:r>
              <a:rPr lang="en-US" sz="1600" dirty="0"/>
              <a:t>, </a:t>
            </a:r>
            <a:r>
              <a:rPr lang="en-US" sz="1600" dirty="0" err="1"/>
              <a:t>Hannes</a:t>
            </a:r>
            <a:r>
              <a:rPr lang="en-US" sz="1600" dirty="0"/>
              <a:t> </a:t>
            </a:r>
            <a:r>
              <a:rPr lang="en-US" sz="1600" dirty="0" err="1"/>
              <a:t>Nickisch</a:t>
            </a:r>
            <a:r>
              <a:rPr lang="en-US" sz="1600" dirty="0"/>
              <a:t>, Stefan </a:t>
            </a:r>
            <a:r>
              <a:rPr lang="en-US" sz="1600" dirty="0" err="1"/>
              <a:t>Harmeling</a:t>
            </a:r>
            <a:r>
              <a:rPr lang="en-US" sz="1600" dirty="0"/>
              <a:t>: "Learning To Detect Unseen Object Classes by Between-Class Attribute Transfer", IEEE Computer Vision and Pattern Recognition (CVPR), Miami, FL, 2009 </a:t>
            </a:r>
            <a:endParaRPr lang="en-US" sz="1600" dirty="0" smtClean="0"/>
          </a:p>
          <a:p>
            <a:r>
              <a:rPr lang="en-US" sz="1600" dirty="0"/>
              <a:t>[Slide 14] </a:t>
            </a:r>
            <a:r>
              <a:rPr lang="en-US" sz="1600" dirty="0" err="1"/>
              <a:t>Riesenhuber</a:t>
            </a:r>
            <a:r>
              <a:rPr lang="en-US" sz="1600" dirty="0"/>
              <a:t>, M. &amp; </a:t>
            </a:r>
            <a:r>
              <a:rPr lang="en-US" sz="1600" dirty="0" err="1"/>
              <a:t>Poggio</a:t>
            </a:r>
            <a:r>
              <a:rPr lang="en-US" sz="1600" dirty="0"/>
              <a:t>, T. (1999). Hierarchical Models of Object Recognition in Cortex. Nature Neuroscience 2: 1019-1025.</a:t>
            </a:r>
          </a:p>
          <a:p>
            <a:r>
              <a:rPr lang="en-US" sz="1600" dirty="0">
                <a:hlinkClick r:id="rId2"/>
              </a:rPr>
              <a:t>http://www.scholarpedia.org/article/Neocognitron</a:t>
            </a:r>
            <a:endParaRPr lang="en-US" sz="1600" dirty="0"/>
          </a:p>
          <a:p>
            <a:r>
              <a:rPr lang="en-US" sz="1600" dirty="0"/>
              <a:t>K. Fukushima: "</a:t>
            </a:r>
            <a:r>
              <a:rPr lang="en-US" sz="1600" dirty="0" err="1"/>
              <a:t>Neocognitron</a:t>
            </a:r>
            <a:r>
              <a:rPr lang="en-US" sz="1600" dirty="0"/>
              <a:t>: A self-organizing neural network model for a mechanism of pattern recognition unaffected by shift in position", Biological Cybernetics, 36[4], pp. 193-202 (April 1980).</a:t>
            </a:r>
          </a:p>
          <a:p>
            <a:r>
              <a:rPr lang="en-US" sz="1600" dirty="0"/>
              <a:t>Y. </a:t>
            </a:r>
            <a:r>
              <a:rPr lang="en-US" sz="1600" dirty="0" err="1"/>
              <a:t>LeCun</a:t>
            </a:r>
            <a:r>
              <a:rPr lang="en-US" sz="1600" dirty="0"/>
              <a:t>, L. </a:t>
            </a:r>
            <a:r>
              <a:rPr lang="en-US" sz="1600" dirty="0" err="1"/>
              <a:t>Bottou</a:t>
            </a:r>
            <a:r>
              <a:rPr lang="en-US" sz="1600" dirty="0"/>
              <a:t>, Y. </a:t>
            </a:r>
            <a:r>
              <a:rPr lang="en-US" sz="1600" dirty="0" err="1"/>
              <a:t>Bengio</a:t>
            </a:r>
            <a:r>
              <a:rPr lang="en-US" sz="1600" dirty="0"/>
              <a:t> and P. </a:t>
            </a:r>
            <a:r>
              <a:rPr lang="en-US" sz="1600" dirty="0" err="1"/>
              <a:t>Haffner</a:t>
            </a:r>
            <a:r>
              <a:rPr lang="en-US" sz="1600" dirty="0"/>
              <a:t>: Gradient-Based Learning Applied to Document Recognition, Proceedings of the IEEE, 86(11):2278-2324, November 1998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7671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[Slide 30]</a:t>
            </a:r>
          </a:p>
          <a:p>
            <a:r>
              <a:rPr lang="en-US" sz="1800" dirty="0" smtClean="0"/>
              <a:t>Y</a:t>
            </a:r>
            <a:r>
              <a:rPr lang="en-US" sz="1800" dirty="0"/>
              <a:t>-</a:t>
            </a:r>
            <a:r>
              <a:rPr lang="en-US" sz="1800" dirty="0" err="1"/>
              <a:t>Lan</a:t>
            </a:r>
            <a:r>
              <a:rPr lang="en-US" sz="1800" dirty="0"/>
              <a:t> </a:t>
            </a:r>
            <a:r>
              <a:rPr lang="en-US" sz="1800" dirty="0" err="1"/>
              <a:t>Boureau</a:t>
            </a:r>
            <a:r>
              <a:rPr lang="en-US" sz="1800" dirty="0"/>
              <a:t>, Jean Ponce, and </a:t>
            </a:r>
            <a:r>
              <a:rPr lang="en-US" sz="1800" dirty="0" err="1"/>
              <a:t>Yann</a:t>
            </a:r>
            <a:r>
              <a:rPr lang="en-US" sz="1800" dirty="0"/>
              <a:t> </a:t>
            </a:r>
            <a:r>
              <a:rPr lang="en-US" sz="1800" dirty="0" err="1" smtClean="0"/>
              <a:t>LeCun</a:t>
            </a:r>
            <a:r>
              <a:rPr lang="en-US" sz="1800" dirty="0" smtClean="0"/>
              <a:t>, A </a:t>
            </a:r>
            <a:r>
              <a:rPr lang="en-US" sz="1800" dirty="0"/>
              <a:t>theoretical analysis of feature pooling in vision algorithms, </a:t>
            </a:r>
            <a:r>
              <a:rPr lang="en-US" sz="1800" dirty="0" smtClean="0"/>
              <a:t>Proc</a:t>
            </a:r>
            <a:r>
              <a:rPr lang="en-US" sz="1800" dirty="0"/>
              <a:t>. International Conference on Machine learning (ICML'10), 2010 </a:t>
            </a:r>
            <a:endParaRPr lang="en-US" sz="1800" dirty="0" smtClean="0"/>
          </a:p>
          <a:p>
            <a:r>
              <a:rPr lang="en-US" sz="1800" dirty="0" smtClean="0"/>
              <a:t>[Slide 31]</a:t>
            </a:r>
          </a:p>
          <a:p>
            <a:r>
              <a:rPr lang="en-US" sz="1800" dirty="0"/>
              <a:t>Q.V. Le, J. </a:t>
            </a:r>
            <a:r>
              <a:rPr lang="en-US" sz="1800" dirty="0" err="1"/>
              <a:t>Ngiam</a:t>
            </a:r>
            <a:r>
              <a:rPr lang="en-US" sz="1800" dirty="0"/>
              <a:t>, Z. Chen, D. Chia, P. </a:t>
            </a:r>
            <a:r>
              <a:rPr lang="en-US" sz="1800" dirty="0" err="1"/>
              <a:t>Koh</a:t>
            </a:r>
            <a:r>
              <a:rPr lang="en-US" sz="1800" dirty="0"/>
              <a:t>, A.Y. Ng , </a:t>
            </a:r>
            <a:r>
              <a:rPr lang="en-US" sz="1800" dirty="0" smtClean="0"/>
              <a:t>Tiled </a:t>
            </a:r>
            <a:r>
              <a:rPr lang="en-US" sz="1800" dirty="0"/>
              <a:t>Convolutional Neural Networks. NIPS, </a:t>
            </a:r>
            <a:r>
              <a:rPr lang="en-US" sz="1800" dirty="0" smtClean="0"/>
              <a:t>2010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 charset="0"/>
                <a:hlinkClick r:id="rId2"/>
              </a:rPr>
              <a:t>http://ai.stanford.edu/~quocle/</a:t>
            </a:r>
            <a:r>
              <a:rPr lang="en-US" sz="1800" dirty="0" smtClean="0">
                <a:solidFill>
                  <a:srgbClr val="FFFFFF"/>
                </a:solidFill>
                <a:latin typeface="Adobe Caslon Pro" charset="0"/>
                <a:hlinkClick r:id="rId2"/>
              </a:rPr>
              <a:t>TCNNweb</a:t>
            </a:r>
            <a:endParaRPr lang="en-US" sz="1800" dirty="0" smtClean="0">
              <a:solidFill>
                <a:srgbClr val="FFFFFF"/>
              </a:solidFill>
              <a:latin typeface="Adobe Caslon Pro" charset="0"/>
            </a:endParaRPr>
          </a:p>
          <a:p>
            <a:r>
              <a:rPr lang="en-US" sz="1800" dirty="0"/>
              <a:t>Matthew D. </a:t>
            </a:r>
            <a:r>
              <a:rPr lang="en-US" sz="1800" dirty="0" err="1"/>
              <a:t>Zeiler</a:t>
            </a:r>
            <a:r>
              <a:rPr lang="en-US" sz="1800" dirty="0"/>
              <a:t>, Graham W. Taylor, and Rob </a:t>
            </a:r>
            <a:r>
              <a:rPr lang="en-US" sz="1800" dirty="0" smtClean="0"/>
              <a:t>Fergus, Adaptive </a:t>
            </a:r>
            <a:r>
              <a:rPr lang="en-US" sz="1800" dirty="0" err="1"/>
              <a:t>Deconvolutional</a:t>
            </a:r>
            <a:r>
              <a:rPr lang="en-US" sz="1800" dirty="0"/>
              <a:t> Networks for Mid and High Level Feature </a:t>
            </a:r>
            <a:r>
              <a:rPr lang="en-US" sz="1800" dirty="0" smtClean="0"/>
              <a:t>Learning, International </a:t>
            </a:r>
            <a:r>
              <a:rPr lang="en-US" sz="1800" dirty="0"/>
              <a:t>Conference on Computer Vision(November 6-13, 2011)</a:t>
            </a:r>
            <a:endParaRPr lang="en-US" sz="1800" dirty="0" smtClean="0"/>
          </a:p>
          <a:p>
            <a:r>
              <a:rPr lang="en-US" sz="1800" dirty="0" smtClean="0"/>
              <a:t>[Slide 32]</a:t>
            </a:r>
          </a:p>
          <a:p>
            <a:r>
              <a:rPr lang="en-US" sz="1800" dirty="0" err="1"/>
              <a:t>Yuanhao</a:t>
            </a:r>
            <a:r>
              <a:rPr lang="en-US" sz="1800" dirty="0"/>
              <a:t> Chen, Long Zhu, </a:t>
            </a:r>
            <a:r>
              <a:rPr lang="en-US" sz="1800" dirty="0" err="1"/>
              <a:t>Chenxi</a:t>
            </a:r>
            <a:r>
              <a:rPr lang="en-US" sz="1800" dirty="0"/>
              <a:t> Lin, Alan </a:t>
            </a:r>
            <a:r>
              <a:rPr lang="en-US" sz="1800" dirty="0" err="1"/>
              <a:t>Yuille</a:t>
            </a:r>
            <a:r>
              <a:rPr lang="en-US" sz="1800" dirty="0"/>
              <a:t>, </a:t>
            </a:r>
            <a:r>
              <a:rPr lang="en-US" sz="1800" dirty="0" err="1"/>
              <a:t>Hongjiang</a:t>
            </a:r>
            <a:r>
              <a:rPr lang="en-US" sz="1800" dirty="0"/>
              <a:t> Zhang. Rapid Inference on a Novel AND/OR graph for Object Detection, Segmentation and Parsing. NIPS 2007. 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0073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[Slide 35]</a:t>
            </a:r>
          </a:p>
          <a:p>
            <a:r>
              <a:rPr lang="fi-FI" sz="1800" dirty="0"/>
              <a:t>P. </a:t>
            </a:r>
            <a:r>
              <a:rPr lang="fi-FI" sz="1800" dirty="0" err="1"/>
              <a:t>Smolensky</a:t>
            </a:r>
            <a:r>
              <a:rPr lang="fi-FI" sz="1800" dirty="0"/>
              <a:t>, </a:t>
            </a:r>
            <a:r>
              <a:rPr lang="fi-FI" sz="1800" dirty="0" err="1"/>
              <a:t>Parallel</a:t>
            </a:r>
            <a:r>
              <a:rPr lang="fi-FI" sz="1800" dirty="0"/>
              <a:t> Distributed Processing: Volume 1: </a:t>
            </a:r>
            <a:r>
              <a:rPr lang="fi-FI" sz="1800" dirty="0" err="1"/>
              <a:t>Foundations</a:t>
            </a:r>
            <a:r>
              <a:rPr lang="fi-FI" sz="1800" dirty="0"/>
              <a:t>, D. E. </a:t>
            </a:r>
            <a:r>
              <a:rPr lang="fi-FI" sz="1800" dirty="0" err="1"/>
              <a:t>Rumelhart</a:t>
            </a:r>
            <a:r>
              <a:rPr lang="fi-FI" sz="1800" dirty="0"/>
              <a:t>, J. L. </a:t>
            </a:r>
            <a:r>
              <a:rPr lang="fi-FI" sz="1800" dirty="0" err="1"/>
              <a:t>McClelland</a:t>
            </a:r>
            <a:r>
              <a:rPr lang="fi-FI" sz="1800" dirty="0"/>
              <a:t>, </a:t>
            </a:r>
            <a:r>
              <a:rPr lang="fi-FI" sz="1800" dirty="0" err="1"/>
              <a:t>Eds</a:t>
            </a:r>
            <a:r>
              <a:rPr lang="fi-FI" sz="1800" dirty="0"/>
              <a:t>. (MIT Press, Cambridge, 1986), </a:t>
            </a:r>
            <a:r>
              <a:rPr lang="fi-FI" sz="1800" dirty="0" err="1"/>
              <a:t>pp</a:t>
            </a:r>
            <a:r>
              <a:rPr lang="fi-FI" sz="1800" dirty="0"/>
              <a:t>. 194–281.</a:t>
            </a:r>
          </a:p>
          <a:p>
            <a:r>
              <a:rPr lang="fi-FI" sz="1800" dirty="0"/>
              <a:t>G. E. </a:t>
            </a:r>
            <a:r>
              <a:rPr lang="fi-FI" sz="1800" dirty="0" err="1"/>
              <a:t>Hinton</a:t>
            </a:r>
            <a:r>
              <a:rPr lang="fi-FI" sz="1800" dirty="0"/>
              <a:t>, </a:t>
            </a:r>
            <a:r>
              <a:rPr lang="fi-FI" sz="1800" dirty="0" err="1"/>
              <a:t>Neural</a:t>
            </a:r>
            <a:r>
              <a:rPr lang="fi-FI" sz="1800" dirty="0"/>
              <a:t> </a:t>
            </a:r>
            <a:r>
              <a:rPr lang="fi-FI" sz="1800" dirty="0" err="1"/>
              <a:t>Comput</a:t>
            </a:r>
            <a:r>
              <a:rPr lang="fi-FI" sz="1800" dirty="0"/>
              <a:t>. 14, 1711 (2002).</a:t>
            </a:r>
          </a:p>
          <a:p>
            <a:r>
              <a:rPr lang="en-US" sz="1800" dirty="0" smtClean="0"/>
              <a:t>[Slide 36]</a:t>
            </a:r>
          </a:p>
          <a:p>
            <a:r>
              <a:rPr lang="en-US" sz="1800" dirty="0"/>
              <a:t>M. </a:t>
            </a:r>
            <a:r>
              <a:rPr lang="en-US" sz="1800" dirty="0" err="1"/>
              <a:t>Ranzato</a:t>
            </a:r>
            <a:r>
              <a:rPr lang="en-US" sz="1800" dirty="0"/>
              <a:t>, Y. </a:t>
            </a:r>
            <a:r>
              <a:rPr lang="en-US" sz="1800" dirty="0" err="1"/>
              <a:t>Boureau</a:t>
            </a:r>
            <a:r>
              <a:rPr lang="en-US" sz="1800" dirty="0"/>
              <a:t>, Y. </a:t>
            </a:r>
            <a:r>
              <a:rPr lang="en-US" sz="1800" dirty="0" err="1"/>
              <a:t>LeCun</a:t>
            </a:r>
            <a:r>
              <a:rPr lang="en-US" sz="1800" dirty="0"/>
              <a:t>. "Sparse Feature Learning for Deep Belief Networks". Advances in Neural Information Processing Systems 20 (NIPS 2007)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[Slide 39]</a:t>
            </a:r>
          </a:p>
          <a:p>
            <a:r>
              <a:rPr lang="en-US" sz="1800" dirty="0"/>
              <a:t>Hinton, G. E. and </a:t>
            </a:r>
            <a:r>
              <a:rPr lang="en-US" sz="1800" dirty="0" err="1"/>
              <a:t>Salakhutdinov</a:t>
            </a:r>
            <a:r>
              <a:rPr lang="en-US" sz="1800" dirty="0"/>
              <a:t>, R. </a:t>
            </a:r>
            <a:r>
              <a:rPr lang="en-US" sz="1800" dirty="0" smtClean="0"/>
              <a:t>R., Reducing </a:t>
            </a:r>
            <a:r>
              <a:rPr lang="en-US" sz="1800" dirty="0"/>
              <a:t>the dimensionality of data with neural </a:t>
            </a:r>
            <a:r>
              <a:rPr lang="en-US" sz="1800" dirty="0" smtClean="0"/>
              <a:t>networks. Science</a:t>
            </a:r>
            <a:r>
              <a:rPr lang="en-US" sz="1800" dirty="0"/>
              <a:t>, Vol. 313. no. 5786, pp. 504 - 507, 28 July 2006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[Slide 41]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Torralba</a:t>
            </a:r>
            <a:r>
              <a:rPr lang="en-US" sz="1800" dirty="0"/>
              <a:t>, K. P. Murphy and W. T. Freeman, Contextual Models for Object Detection using Boosted Random Fields, Adv. in Neural Information Processing Systems 17 (NIPS), pp. 1401-1408, 2005.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8314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[Slide 42]</a:t>
            </a:r>
          </a:p>
          <a:p>
            <a:r>
              <a:rPr lang="en-US" sz="1800" dirty="0" err="1"/>
              <a:t>Ruslan</a:t>
            </a:r>
            <a:r>
              <a:rPr lang="en-US" sz="1800" dirty="0"/>
              <a:t> </a:t>
            </a:r>
            <a:r>
              <a:rPr lang="en-US" sz="1800" dirty="0" err="1"/>
              <a:t>Salakhutdinov</a:t>
            </a:r>
            <a:r>
              <a:rPr lang="en-US" sz="1800" dirty="0"/>
              <a:t> and Geoffrey Hinton, Deep Boltzmann Machines, 12th International Conference on Artificial Intelligence and Statistics (2009).</a:t>
            </a:r>
          </a:p>
          <a:p>
            <a:r>
              <a:rPr lang="en-US" sz="1800" dirty="0" smtClean="0"/>
              <a:t>[Slide 44]</a:t>
            </a:r>
          </a:p>
          <a:p>
            <a:r>
              <a:rPr lang="en-US" sz="1800" dirty="0"/>
              <a:t>P. </a:t>
            </a:r>
            <a:r>
              <a:rPr lang="en-US" sz="1800" dirty="0" err="1"/>
              <a:t>Felzenszwalb</a:t>
            </a:r>
            <a:r>
              <a:rPr lang="en-US" sz="1800" dirty="0"/>
              <a:t>, R. </a:t>
            </a:r>
            <a:r>
              <a:rPr lang="en-US" sz="1800" dirty="0" err="1"/>
              <a:t>Girshick</a:t>
            </a:r>
            <a:r>
              <a:rPr lang="en-US" sz="1800" dirty="0"/>
              <a:t>, D. </a:t>
            </a:r>
            <a:r>
              <a:rPr lang="en-US" sz="1800" dirty="0" err="1"/>
              <a:t>McAllester</a:t>
            </a:r>
            <a:r>
              <a:rPr lang="en-US" sz="1800" dirty="0"/>
              <a:t>, D. </a:t>
            </a:r>
            <a:r>
              <a:rPr lang="en-US" sz="1800" dirty="0" err="1"/>
              <a:t>Ramanan</a:t>
            </a:r>
            <a:r>
              <a:rPr lang="en-US" sz="1800" dirty="0"/>
              <a:t>, Object Detection with Discriminatively Trained Part Based </a:t>
            </a:r>
            <a:r>
              <a:rPr lang="en-US" sz="1800" dirty="0" err="1"/>
              <a:t>Models,IEEE</a:t>
            </a:r>
            <a:r>
              <a:rPr lang="en-US" sz="1800" dirty="0"/>
              <a:t> Transactions on Pattern Analysis and Machine Intelligence, Vol. 32, No. 9, September </a:t>
            </a:r>
            <a:r>
              <a:rPr lang="en-US" sz="1800" dirty="0" smtClean="0"/>
              <a:t>2010</a:t>
            </a:r>
          </a:p>
          <a:p>
            <a:r>
              <a:rPr lang="en-US" sz="1800" dirty="0"/>
              <a:t>Long Zhu, </a:t>
            </a:r>
            <a:r>
              <a:rPr lang="en-US" sz="1800" dirty="0" err="1"/>
              <a:t>Yuanhao</a:t>
            </a:r>
            <a:r>
              <a:rPr lang="en-US" sz="1800" dirty="0"/>
              <a:t> Chen, Alan </a:t>
            </a:r>
            <a:r>
              <a:rPr lang="en-US" sz="1800" dirty="0" err="1"/>
              <a:t>Yuille</a:t>
            </a:r>
            <a:r>
              <a:rPr lang="en-US" sz="1800" dirty="0"/>
              <a:t>, William Freeman. Latent Hierarchical Structural Learning for Object Detection. CVPR 2010. </a:t>
            </a:r>
            <a:endParaRPr lang="en-US" sz="1800" dirty="0" smtClean="0"/>
          </a:p>
          <a:p>
            <a:r>
              <a:rPr lang="en-US" sz="1800" dirty="0" smtClean="0"/>
              <a:t>[Slide 45]</a:t>
            </a:r>
          </a:p>
          <a:p>
            <a:r>
              <a:rPr lang="en-US" sz="1800" dirty="0"/>
              <a:t>Matthew D. </a:t>
            </a:r>
            <a:r>
              <a:rPr lang="en-US" sz="1800" dirty="0" err="1"/>
              <a:t>Zeiler</a:t>
            </a:r>
            <a:r>
              <a:rPr lang="en-US" sz="1800" dirty="0"/>
              <a:t>, Graham W. Taylor, and Rob Fergus, Adaptive </a:t>
            </a:r>
            <a:r>
              <a:rPr lang="en-US" sz="1800" dirty="0" err="1"/>
              <a:t>Deconvolutional</a:t>
            </a:r>
            <a:r>
              <a:rPr lang="en-US" sz="1800" dirty="0"/>
              <a:t> Networks for Mid and High Level Feature Learning, International Conference on Computer Vision(November 6-13, 2011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6065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[Slide 48]</a:t>
            </a:r>
          </a:p>
          <a:p>
            <a:r>
              <a:rPr lang="en-US" sz="1800" dirty="0" smtClean="0"/>
              <a:t>S.C</a:t>
            </a:r>
            <a:r>
              <a:rPr lang="en-US" sz="1800" dirty="0"/>
              <a:t>. Zhu and D. Mumford, A Stochastic Grammar of Images, Foundations and Trends in Computer Graphics and Vision, Vol.2, No.4, </a:t>
            </a:r>
            <a:r>
              <a:rPr lang="en-US" sz="1800" dirty="0" err="1"/>
              <a:t>pp</a:t>
            </a:r>
            <a:r>
              <a:rPr lang="en-US" sz="1800" dirty="0"/>
              <a:t> 259-362, 2006.  </a:t>
            </a:r>
            <a:endParaRPr lang="en-US" sz="1800" dirty="0" smtClean="0"/>
          </a:p>
          <a:p>
            <a:r>
              <a:rPr lang="en-US" sz="1800" dirty="0" smtClean="0"/>
              <a:t>[Slide 49]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Girshick</a:t>
            </a:r>
            <a:r>
              <a:rPr lang="en-US" sz="1800" dirty="0"/>
              <a:t>, P. </a:t>
            </a:r>
            <a:r>
              <a:rPr lang="en-US" sz="1800" dirty="0" err="1"/>
              <a:t>Felzenszwalb</a:t>
            </a:r>
            <a:r>
              <a:rPr lang="en-US" sz="1800" dirty="0"/>
              <a:t>, D. </a:t>
            </a:r>
            <a:r>
              <a:rPr lang="en-US" sz="1800" dirty="0" err="1"/>
              <a:t>McAllester</a:t>
            </a:r>
            <a:r>
              <a:rPr lang="en-US" sz="1800" dirty="0"/>
              <a:t>, Object Detection with Grammar Models, NIPS 2011</a:t>
            </a:r>
          </a:p>
          <a:p>
            <a:r>
              <a:rPr lang="en-US" sz="1800" dirty="0" smtClean="0"/>
              <a:t>[Slide 50]</a:t>
            </a:r>
          </a:p>
          <a:p>
            <a:r>
              <a:rPr lang="en-US" sz="1800" dirty="0"/>
              <a:t>P. </a:t>
            </a:r>
            <a:r>
              <a:rPr lang="en-US" sz="1800" dirty="0" err="1"/>
              <a:t>Felzenszwalb</a:t>
            </a:r>
            <a:r>
              <a:rPr lang="en-US" sz="1800" dirty="0"/>
              <a:t>, D. </a:t>
            </a:r>
            <a:r>
              <a:rPr lang="en-US" sz="1800" dirty="0" err="1"/>
              <a:t>Huttenlocher</a:t>
            </a:r>
            <a:r>
              <a:rPr lang="en-US" sz="1800" dirty="0"/>
              <a:t>, Pictorial Structures for Object Recognition, International Journal of Computer Vision, Vol. 61, No. 1, January </a:t>
            </a:r>
            <a:r>
              <a:rPr lang="en-US" sz="1800" dirty="0" smtClean="0"/>
              <a:t>2005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. </a:t>
            </a:r>
            <a:r>
              <a:rPr lang="en-US" sz="1800" dirty="0" err="1"/>
              <a:t>Fischler</a:t>
            </a:r>
            <a:r>
              <a:rPr lang="en-US" sz="1800" dirty="0"/>
              <a:t> and R. </a:t>
            </a:r>
            <a:r>
              <a:rPr lang="en-US" sz="1800" dirty="0" err="1"/>
              <a:t>Elschlager</a:t>
            </a:r>
            <a:r>
              <a:rPr lang="en-US" sz="1800" dirty="0"/>
              <a:t>. The Representation and Matching of </a:t>
            </a:r>
            <a:r>
              <a:rPr lang="en-US" sz="1800" dirty="0" err="1"/>
              <a:t>Pictoral</a:t>
            </a:r>
            <a:r>
              <a:rPr lang="en-US" sz="1800" dirty="0"/>
              <a:t> Structures. (1973)</a:t>
            </a:r>
          </a:p>
          <a:p>
            <a:r>
              <a:rPr lang="en-US" sz="1800" dirty="0"/>
              <a:t>[Slide 51]</a:t>
            </a:r>
          </a:p>
          <a:p>
            <a:r>
              <a:rPr lang="en-US" sz="1800" dirty="0"/>
              <a:t>S. </a:t>
            </a:r>
            <a:r>
              <a:rPr lang="en-US" sz="1800" dirty="0" err="1"/>
              <a:t>Fidler</a:t>
            </a:r>
            <a:r>
              <a:rPr lang="en-US" sz="1800" dirty="0"/>
              <a:t>, M. </a:t>
            </a:r>
            <a:r>
              <a:rPr lang="en-US" sz="1800" dirty="0" err="1"/>
              <a:t>Boben</a:t>
            </a:r>
            <a:r>
              <a:rPr lang="en-US" sz="1800" dirty="0"/>
              <a:t>, A. </a:t>
            </a:r>
            <a:r>
              <a:rPr lang="en-US" sz="1800" dirty="0" err="1"/>
              <a:t>Leonardis</a:t>
            </a:r>
            <a:r>
              <a:rPr lang="en-US" sz="1800" dirty="0"/>
              <a:t>. A coarse-to-fine Taxonomy of Constellations for Fast Multi-class Object Detection. ECCV 2010. </a:t>
            </a:r>
          </a:p>
          <a:p>
            <a:r>
              <a:rPr lang="en-US" sz="1800" dirty="0"/>
              <a:t>S. </a:t>
            </a:r>
            <a:r>
              <a:rPr lang="en-US" sz="1800" dirty="0" err="1"/>
              <a:t>Fidler</a:t>
            </a:r>
            <a:r>
              <a:rPr lang="en-US" sz="1800" dirty="0"/>
              <a:t> and A. </a:t>
            </a:r>
            <a:r>
              <a:rPr lang="en-US" sz="1800" dirty="0" err="1"/>
              <a:t>Leonardis</a:t>
            </a:r>
            <a:r>
              <a:rPr lang="en-US" sz="1800" dirty="0"/>
              <a:t>. Towards Scalable Representations of Object Categories: Learning a Hierarchy of Parts. CVPR 2007.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7829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42" y="1600200"/>
            <a:ext cx="8229600" cy="4525963"/>
          </a:xfrm>
        </p:spPr>
        <p:txBody>
          <a:bodyPr/>
          <a:lstStyle/>
          <a:p>
            <a:r>
              <a:rPr lang="en-US" sz="1600" dirty="0" smtClean="0"/>
              <a:t>[Slide 52]</a:t>
            </a:r>
          </a:p>
          <a:p>
            <a:r>
              <a:rPr lang="en-US" sz="1600" dirty="0"/>
              <a:t>Long Zhu, </a:t>
            </a:r>
            <a:r>
              <a:rPr lang="en-US" sz="1600" dirty="0" err="1"/>
              <a:t>Chenxi</a:t>
            </a:r>
            <a:r>
              <a:rPr lang="en-US" sz="1600" dirty="0"/>
              <a:t> Lin, </a:t>
            </a:r>
            <a:r>
              <a:rPr lang="en-US" sz="1600" dirty="0" err="1"/>
              <a:t>Haoda</a:t>
            </a:r>
            <a:r>
              <a:rPr lang="en-US" sz="1600" dirty="0"/>
              <a:t> Huang, </a:t>
            </a:r>
            <a:r>
              <a:rPr lang="en-US" sz="1600" dirty="0" err="1"/>
              <a:t>Yuanhao</a:t>
            </a:r>
            <a:r>
              <a:rPr lang="en-US" sz="1600" dirty="0"/>
              <a:t> Chen, Alan </a:t>
            </a:r>
            <a:r>
              <a:rPr lang="en-US" sz="1600" dirty="0" err="1"/>
              <a:t>Yuille</a:t>
            </a:r>
            <a:r>
              <a:rPr lang="en-US" sz="1600" dirty="0"/>
              <a:t>. Unsupervised Structure Learning: Hierarchical Recursive Composition, Suspicious Coincidence and Competitive Exclusion. ECCV 2008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[Slide 53]</a:t>
            </a:r>
          </a:p>
          <a:p>
            <a:r>
              <a:rPr lang="en-US" sz="1600" dirty="0" smtClean="0"/>
              <a:t>Hinton</a:t>
            </a:r>
            <a:r>
              <a:rPr lang="en-US" sz="1600" dirty="0"/>
              <a:t>, G. E., </a:t>
            </a:r>
            <a:r>
              <a:rPr lang="en-US" sz="1600" dirty="0" err="1"/>
              <a:t>Krizhevsky</a:t>
            </a:r>
            <a:r>
              <a:rPr lang="en-US" sz="1600" dirty="0"/>
              <a:t>, A. and Wang, S, Transforming Auto-encoders. ICANN-11: International Conference on Artificial Neural Networks, </a:t>
            </a:r>
            <a:r>
              <a:rPr lang="en-US" sz="1600" dirty="0" smtClean="0"/>
              <a:t>2011</a:t>
            </a:r>
          </a:p>
          <a:p>
            <a:r>
              <a:rPr lang="en-US" sz="1600" dirty="0"/>
              <a:t>Matthew D. </a:t>
            </a:r>
            <a:r>
              <a:rPr lang="en-US" sz="1600" dirty="0" err="1"/>
              <a:t>Zeiler</a:t>
            </a:r>
            <a:r>
              <a:rPr lang="en-US" sz="1600" dirty="0"/>
              <a:t>, Graham W. Taylor, and Rob Fergus, Adaptive </a:t>
            </a:r>
            <a:r>
              <a:rPr lang="en-US" sz="1600" dirty="0" err="1"/>
              <a:t>Deconvolutional</a:t>
            </a:r>
            <a:r>
              <a:rPr lang="en-US" sz="1600" dirty="0"/>
              <a:t> Networks for Mid and High Level Feature Learning, International Conference on Computer Vision(November 6-13, 2011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[Slide 54]</a:t>
            </a:r>
          </a:p>
          <a:p>
            <a:r>
              <a:rPr lang="en-US" sz="1600" dirty="0"/>
              <a:t>Q.V. Le, M.A. </a:t>
            </a:r>
            <a:r>
              <a:rPr lang="en-US" sz="1600" dirty="0" err="1"/>
              <a:t>Ranzato</a:t>
            </a:r>
            <a:r>
              <a:rPr lang="en-US" sz="1600" dirty="0"/>
              <a:t>, R. </a:t>
            </a:r>
            <a:r>
              <a:rPr lang="en-US" sz="1600" dirty="0" err="1"/>
              <a:t>Monga</a:t>
            </a:r>
            <a:r>
              <a:rPr lang="en-US" sz="1600" dirty="0"/>
              <a:t>, M. Devin, K. Chen, G.S. </a:t>
            </a:r>
            <a:r>
              <a:rPr lang="en-US" sz="1600" dirty="0" err="1"/>
              <a:t>Corrado</a:t>
            </a:r>
            <a:r>
              <a:rPr lang="en-US" sz="1600" dirty="0"/>
              <a:t>, J. Dean, A.Y. Ng., Building high-level features using large scale unsupervised learning. ICML, 2012.</a:t>
            </a:r>
          </a:p>
          <a:p>
            <a:r>
              <a:rPr lang="en-US" sz="1600" dirty="0" smtClean="0"/>
              <a:t>[Slide 55]</a:t>
            </a:r>
            <a:endParaRPr lang="en-US" sz="1600" dirty="0"/>
          </a:p>
          <a:p>
            <a:r>
              <a:rPr lang="en-US" sz="1600" dirty="0" err="1"/>
              <a:t>Ruslan</a:t>
            </a:r>
            <a:r>
              <a:rPr lang="en-US" sz="1600" dirty="0"/>
              <a:t> </a:t>
            </a:r>
            <a:r>
              <a:rPr lang="en-US" sz="1600" dirty="0" err="1"/>
              <a:t>Salakhutdinov</a:t>
            </a:r>
            <a:r>
              <a:rPr lang="en-US" sz="1600" dirty="0"/>
              <a:t> and Geoffrey Hinton, Deep Boltzmann Machines, 12th International Conference on Artificial Intelligence and Statistics (2009).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1141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[Slide 56]</a:t>
            </a:r>
          </a:p>
          <a:p>
            <a:r>
              <a:rPr lang="pl-PL" sz="2800" dirty="0"/>
              <a:t>http://</a:t>
            </a:r>
            <a:r>
              <a:rPr lang="pl-PL" sz="2800" dirty="0" err="1"/>
              <a:t>www.image-net.org</a:t>
            </a:r>
            <a:r>
              <a:rPr lang="pl-PL" sz="2800" dirty="0"/>
              <a:t>/</a:t>
            </a:r>
            <a:r>
              <a:rPr lang="pl-PL" sz="2800" dirty="0" err="1"/>
              <a:t>challenges</a:t>
            </a:r>
            <a:r>
              <a:rPr lang="pl-PL" sz="2800" dirty="0"/>
              <a:t>/LSVRC/2010/</a:t>
            </a:r>
            <a:endParaRPr lang="en-US" sz="2800" dirty="0" smtClean="0"/>
          </a:p>
          <a:p>
            <a:r>
              <a:rPr lang="en-US" sz="2800" dirty="0"/>
              <a:t>Q.V. Le, M.A. </a:t>
            </a:r>
            <a:r>
              <a:rPr lang="en-US" sz="2800" dirty="0" err="1"/>
              <a:t>Ranzato</a:t>
            </a:r>
            <a:r>
              <a:rPr lang="en-US" sz="2800" dirty="0"/>
              <a:t>, R. </a:t>
            </a:r>
            <a:r>
              <a:rPr lang="en-US" sz="2800" dirty="0" err="1"/>
              <a:t>Monga</a:t>
            </a:r>
            <a:r>
              <a:rPr lang="en-US" sz="2800" dirty="0"/>
              <a:t>, M. Devin, K. Chen, G.S. </a:t>
            </a:r>
            <a:r>
              <a:rPr lang="en-US" sz="2800" dirty="0" err="1"/>
              <a:t>Corrado</a:t>
            </a:r>
            <a:r>
              <a:rPr lang="en-US" sz="2800" dirty="0"/>
              <a:t>, J. Dean, A.Y. Ng., Building high-level features using large scale unsupervised learning. ICML, 2012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Q.V. Le, W.Y. </a:t>
            </a:r>
            <a:r>
              <a:rPr lang="en-US" sz="2800" dirty="0" err="1"/>
              <a:t>Zou</a:t>
            </a:r>
            <a:r>
              <a:rPr lang="en-US" sz="2800" dirty="0"/>
              <a:t>, S.Y. </a:t>
            </a:r>
            <a:r>
              <a:rPr lang="en-US" sz="2800" dirty="0" err="1"/>
              <a:t>Yeung</a:t>
            </a:r>
            <a:r>
              <a:rPr lang="en-US" sz="2800" dirty="0"/>
              <a:t>, A.Y. Ng</a:t>
            </a:r>
            <a:r>
              <a:rPr lang="en-US" sz="2800" dirty="0" smtClean="0"/>
              <a:t>., Learning </a:t>
            </a:r>
            <a:r>
              <a:rPr lang="en-US" sz="2800" dirty="0"/>
              <a:t>hierarchical </a:t>
            </a:r>
            <a:r>
              <a:rPr lang="en-US" sz="2800" dirty="0" err="1"/>
              <a:t>spatio</a:t>
            </a:r>
            <a:r>
              <a:rPr lang="en-US" sz="2800" dirty="0"/>
              <a:t>-temporal features for action </a:t>
            </a:r>
            <a:r>
              <a:rPr lang="en-US" sz="2800" dirty="0" smtClean="0"/>
              <a:t>recognition with </a:t>
            </a:r>
            <a:r>
              <a:rPr lang="en-US" sz="2800" dirty="0"/>
              <a:t>independent subspace </a:t>
            </a:r>
            <a:r>
              <a:rPr lang="en-US" sz="2800" dirty="0" smtClean="0"/>
              <a:t>analysis, CVPR 2011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496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Hand-Crafted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</a:rPr>
              <a:t>LP-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β  </a:t>
            </a:r>
            <a:r>
              <a:rPr lang="en-US" dirty="0">
                <a:latin typeface="Adobe Caslon Pro" charset="0"/>
              </a:rPr>
              <a:t>Multiple Kernel Learning</a:t>
            </a:r>
          </a:p>
          <a:p>
            <a:pPr lvl="1"/>
            <a:r>
              <a:rPr lang="en-US" dirty="0" err="1" smtClean="0">
                <a:latin typeface="Adobe Caslon Pro" charset="0"/>
              </a:rPr>
              <a:t>Gehler</a:t>
            </a:r>
            <a:r>
              <a:rPr lang="en-US" dirty="0" smtClean="0">
                <a:latin typeface="Adobe Caslon Pro" charset="0"/>
              </a:rPr>
              <a:t> and </a:t>
            </a:r>
            <a:r>
              <a:rPr lang="en-US" dirty="0" err="1" smtClean="0">
                <a:latin typeface="Adobe Caslon Pro" charset="0"/>
              </a:rPr>
              <a:t>Nowozin</a:t>
            </a:r>
            <a:r>
              <a:rPr lang="en-US" dirty="0" smtClean="0">
                <a:latin typeface="Adobe Caslon Pro" charset="0"/>
              </a:rPr>
              <a:t>, On Feature Combination for Multiclass Object Classification, ICCV’09</a:t>
            </a:r>
          </a:p>
          <a:p>
            <a:r>
              <a:rPr lang="en-US" dirty="0" smtClean="0">
                <a:latin typeface="Adobe Caslon Pro" charset="0"/>
              </a:rPr>
              <a:t>39 different kernels</a:t>
            </a:r>
          </a:p>
          <a:p>
            <a:pPr lvl="1"/>
            <a:r>
              <a:rPr lang="en-US" dirty="0" smtClean="0">
                <a:latin typeface="Adobe Caslon Pro" charset="0"/>
              </a:rPr>
              <a:t>PHOG, SIFT, V1S+,</a:t>
            </a:r>
            <a:br>
              <a:rPr lang="en-US" dirty="0" smtClean="0">
                <a:latin typeface="Adobe Caslon Pro" charset="0"/>
              </a:rPr>
            </a:br>
            <a:r>
              <a:rPr lang="en-US" dirty="0" smtClean="0">
                <a:latin typeface="Adobe Caslon Pro" charset="0"/>
              </a:rPr>
              <a:t>Region </a:t>
            </a:r>
            <a:r>
              <a:rPr lang="en-US" dirty="0" err="1" smtClean="0">
                <a:latin typeface="Adobe Caslon Pro" charset="0"/>
              </a:rPr>
              <a:t>Cov</a:t>
            </a:r>
            <a:r>
              <a:rPr lang="en-US" dirty="0" smtClean="0">
                <a:latin typeface="Adobe Caslon Pro" charset="0"/>
              </a:rPr>
              <a:t>.  Etc.  </a:t>
            </a:r>
          </a:p>
          <a:p>
            <a:r>
              <a:rPr lang="en-US" dirty="0" smtClean="0">
                <a:sym typeface="Wingdings"/>
              </a:rPr>
              <a:t>MKL only gets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few % gain over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averaging features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Features are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doing the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819400"/>
            <a:ext cx="4651653" cy="3860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0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241300" y="1485900"/>
            <a:ext cx="9017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Adobe Caslon Pro" charset="0"/>
              </a:rPr>
              <a:t>Mid-level cues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FFFFFF"/>
              </a:solidFill>
              <a:latin typeface="Adobe Caslon Pro" charset="0"/>
            </a:endParaRPr>
          </a:p>
          <a:p>
            <a:pPr lvl="1" eaLnBrk="1" hangingPunct="1">
              <a:spcBef>
                <a:spcPct val="20000"/>
              </a:spcBef>
            </a:pPr>
            <a:endParaRPr lang="en-US" sz="2400">
              <a:solidFill>
                <a:srgbClr val="FFFFFF"/>
              </a:solidFill>
              <a:latin typeface="Adobe Caslon Pro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endParaRPr lang="en-US" sz="2400">
              <a:solidFill>
                <a:srgbClr val="FFFFFF"/>
              </a:solidFill>
              <a:latin typeface="Adobe Caslon Pro" charset="0"/>
            </a:endParaRP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lbertus Extra Bold" charset="0"/>
              </a:rPr>
              <a:t>Mid-Level Representations</a:t>
            </a:r>
            <a:endParaRPr lang="en-US" dirty="0">
              <a:latin typeface="Albertus Extra Bol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57600"/>
            <a:ext cx="44148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3733800"/>
            <a:ext cx="344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ja-JP" altLang="en-US">
                <a:solidFill>
                  <a:srgbClr val="FFFFFF"/>
                </a:solidFill>
                <a:latin typeface="Adobe Caslon Pro" charset="0"/>
              </a:rPr>
              <a:t>“</a:t>
            </a:r>
            <a:r>
              <a:rPr lang="en-US" altLang="ja-JP">
                <a:solidFill>
                  <a:srgbClr val="FFFFFF"/>
                </a:solidFill>
                <a:latin typeface="Adobe Caslon Pro" charset="0"/>
              </a:rPr>
              <a:t>Tokens</a:t>
            </a:r>
            <a:r>
              <a:rPr lang="ja-JP" altLang="en-US">
                <a:solidFill>
                  <a:srgbClr val="FFFFFF"/>
                </a:solidFill>
                <a:latin typeface="Adobe Caslon Pro" charset="0"/>
              </a:rPr>
              <a:t>”</a:t>
            </a:r>
            <a:r>
              <a:rPr lang="en-US" altLang="ja-JP">
                <a:solidFill>
                  <a:srgbClr val="FFFFFF"/>
                </a:solidFill>
                <a:latin typeface="Adobe Caslon Pro" charset="0"/>
              </a:rPr>
              <a:t>  from Vision by D.Marr:</a:t>
            </a:r>
            <a:endParaRPr lang="en-US">
              <a:solidFill>
                <a:srgbClr val="FFFFFF"/>
              </a:solidFill>
              <a:latin typeface="Adobe Caslon Pro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57250" y="2657475"/>
            <a:ext cx="56197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14475" y="2657475"/>
            <a:ext cx="56197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3252787" y="2443163"/>
            <a:ext cx="676275" cy="38100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3538537" y="2319338"/>
            <a:ext cx="676275" cy="38100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5667375" y="2657475"/>
            <a:ext cx="4191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5524500" y="2447925"/>
            <a:ext cx="69532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V="1">
            <a:off x="7510463" y="2633662"/>
            <a:ext cx="514350" cy="9525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781925" y="2409825"/>
            <a:ext cx="381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3" name="Rectangle 24"/>
          <p:cNvSpPr>
            <a:spLocks noChangeArrowheads="1"/>
          </p:cNvSpPr>
          <p:nvPr/>
        </p:nvSpPr>
        <p:spPr bwMode="auto">
          <a:xfrm>
            <a:off x="693738" y="2952750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FFFFFF"/>
                </a:solidFill>
                <a:latin typeface="Adobe Caslon Pro" charset="0"/>
              </a:rPr>
              <a:t>Continuation</a:t>
            </a:r>
          </a:p>
        </p:txBody>
      </p:sp>
      <p:sp>
        <p:nvSpPr>
          <p:cNvPr id="7184" name="Rectangle 25"/>
          <p:cNvSpPr>
            <a:spLocks noChangeArrowheads="1"/>
          </p:cNvSpPr>
          <p:nvPr/>
        </p:nvSpPr>
        <p:spPr bwMode="auto">
          <a:xfrm>
            <a:off x="3189288" y="2952750"/>
            <a:ext cx="1338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FFFFFF"/>
                </a:solidFill>
                <a:latin typeface="Adobe Caslon Pro" charset="0"/>
              </a:rPr>
              <a:t>Parallelism</a:t>
            </a:r>
          </a:p>
        </p:txBody>
      </p:sp>
      <p:sp>
        <p:nvSpPr>
          <p:cNvPr id="7185" name="Rectangle 26"/>
          <p:cNvSpPr>
            <a:spLocks noChangeArrowheads="1"/>
          </p:cNvSpPr>
          <p:nvPr/>
        </p:nvSpPr>
        <p:spPr bwMode="auto">
          <a:xfrm>
            <a:off x="5408613" y="2952750"/>
            <a:ext cx="1171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FFFFFF"/>
                </a:solidFill>
                <a:latin typeface="Adobe Caslon Pro" charset="0"/>
              </a:rPr>
              <a:t>Junctions</a:t>
            </a:r>
          </a:p>
        </p:txBody>
      </p:sp>
      <p:sp>
        <p:nvSpPr>
          <p:cNvPr id="7186" name="Rectangle 27"/>
          <p:cNvSpPr>
            <a:spLocks noChangeArrowheads="1"/>
          </p:cNvSpPr>
          <p:nvPr/>
        </p:nvSpPr>
        <p:spPr bwMode="auto">
          <a:xfrm>
            <a:off x="7504113" y="2952750"/>
            <a:ext cx="1030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FFFFFF"/>
                </a:solidFill>
                <a:latin typeface="Adobe Caslon Pro" charset="0"/>
              </a:rPr>
              <a:t>Corners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7675" y="2047875"/>
            <a:ext cx="2095500" cy="130492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0350" y="2047875"/>
            <a:ext cx="2009775" cy="130492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67300" y="2047875"/>
            <a:ext cx="1695450" cy="130492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91350" y="2047875"/>
            <a:ext cx="1905000" cy="130492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4" name="Picture 10" descr="erm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2" t="23151" r="31876" b="71706"/>
          <a:stretch>
            <a:fillRect/>
          </a:stretch>
        </p:blipFill>
        <p:spPr bwMode="auto">
          <a:xfrm>
            <a:off x="4589463" y="5070475"/>
            <a:ext cx="6508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erm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9" t="17148" r="37727" b="76851"/>
          <a:stretch>
            <a:fillRect/>
          </a:stretch>
        </p:blipFill>
        <p:spPr bwMode="auto">
          <a:xfrm>
            <a:off x="5992813" y="5026025"/>
            <a:ext cx="8128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bicyc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1636713" y="5270500"/>
            <a:ext cx="73183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8" descr="viol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6" b="52684"/>
          <a:stretch>
            <a:fillRect/>
          </a:stretch>
        </p:blipFill>
        <p:spPr bwMode="auto">
          <a:xfrm>
            <a:off x="7210425" y="4933950"/>
            <a:ext cx="12573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 descr="viol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3"/>
          <a:stretch>
            <a:fillRect/>
          </a:stretch>
        </p:blipFill>
        <p:spPr bwMode="auto">
          <a:xfrm>
            <a:off x="2835275" y="5175250"/>
            <a:ext cx="1057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77813" y="4473575"/>
            <a:ext cx="2390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dobe Caslon Pro" charset="0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latin typeface="Adobe Caslon Pro" charset="0"/>
              </a:rPr>
              <a:t>bject </a:t>
            </a:r>
            <a:r>
              <a:rPr lang="en-US" sz="2800" dirty="0">
                <a:solidFill>
                  <a:srgbClr val="FFFFFF"/>
                </a:solidFill>
                <a:latin typeface="Adobe Caslon Pro" charset="0"/>
              </a:rPr>
              <a:t>parts: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911225" y="4419600"/>
            <a:ext cx="732313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4400" y="5791200"/>
            <a:ext cx="732313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28600" y="6096000"/>
            <a:ext cx="902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Adobe Caslon Pro" charset="0"/>
              </a:rPr>
              <a:t>Difficult to hand-engineer  </a:t>
            </a:r>
            <a:r>
              <a:rPr lang="en-US" sz="2800">
                <a:solidFill>
                  <a:srgbClr val="FFFFFF"/>
                </a:solidFill>
                <a:latin typeface="Adobe Caslon Pro" charset="0"/>
                <a:sym typeface="Wingdings" charset="0"/>
              </a:rPr>
              <a:t> What about learning them?</a:t>
            </a:r>
            <a:endParaRPr lang="en-US" sz="2800">
              <a:solidFill>
                <a:srgbClr val="FFFFFF"/>
              </a:solidFill>
              <a:latin typeface="Adobe Caslon 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lbertus Extra Bold" charset="0"/>
              </a:rPr>
              <a:t>Why Learn Features?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4800" y="1646237"/>
            <a:ext cx="8534400" cy="4525963"/>
          </a:xfrm>
        </p:spPr>
        <p:txBody>
          <a:bodyPr/>
          <a:lstStyle/>
          <a:p>
            <a:r>
              <a:rPr lang="en-US" sz="2800" dirty="0" smtClean="0">
                <a:latin typeface="Adobe Caslon Pro" charset="0"/>
              </a:rPr>
              <a:t>Better performance</a:t>
            </a:r>
          </a:p>
          <a:p>
            <a:endParaRPr lang="en-US" sz="2800" dirty="0" smtClean="0">
              <a:latin typeface="Adobe Caslon Pro" charset="0"/>
            </a:endParaRPr>
          </a:p>
          <a:p>
            <a:r>
              <a:rPr lang="en-US" sz="2800" dirty="0" smtClean="0">
                <a:latin typeface="Adobe Caslon Pro" charset="0"/>
              </a:rPr>
              <a:t>Other domains (unclear how to hand engineer):</a:t>
            </a:r>
            <a:endParaRPr lang="en-US" sz="2800" dirty="0">
              <a:latin typeface="Adobe Caslon Pro" charset="0"/>
            </a:endParaRPr>
          </a:p>
          <a:p>
            <a:pPr lvl="1"/>
            <a:r>
              <a:rPr lang="en-US" sz="2400" dirty="0" err="1">
                <a:latin typeface="Adobe Caslon Pro" charset="0"/>
              </a:rPr>
              <a:t>Kinect</a:t>
            </a:r>
            <a:endParaRPr lang="en-US" sz="2400" dirty="0">
              <a:latin typeface="Adobe Caslon Pro" charset="0"/>
            </a:endParaRPr>
          </a:p>
          <a:p>
            <a:pPr lvl="1"/>
            <a:r>
              <a:rPr lang="en-US" sz="2400" dirty="0">
                <a:latin typeface="Adobe Caslon Pro" charset="0"/>
              </a:rPr>
              <a:t>Video</a:t>
            </a:r>
          </a:p>
          <a:p>
            <a:pPr lvl="1"/>
            <a:r>
              <a:rPr lang="en-US" sz="2400" dirty="0">
                <a:latin typeface="Adobe Caslon Pro" charset="0"/>
              </a:rPr>
              <a:t>Multi </a:t>
            </a:r>
            <a:r>
              <a:rPr lang="en-US" sz="2400" dirty="0" smtClean="0">
                <a:latin typeface="Adobe Caslon Pro" charset="0"/>
              </a:rPr>
              <a:t>spectral</a:t>
            </a:r>
          </a:p>
          <a:p>
            <a:pPr lvl="1"/>
            <a:endParaRPr lang="en-US" sz="2400" dirty="0">
              <a:latin typeface="Adobe Caslon Pro" charset="0"/>
            </a:endParaRPr>
          </a:p>
          <a:p>
            <a:r>
              <a:rPr lang="en-US" sz="2800" dirty="0" smtClean="0">
                <a:latin typeface="Adobe Caslon Pro" charset="0"/>
              </a:rPr>
              <a:t>Feature computation time</a:t>
            </a:r>
          </a:p>
          <a:p>
            <a:pPr lvl="1"/>
            <a:r>
              <a:rPr lang="en-US" sz="2400" dirty="0" smtClean="0">
                <a:latin typeface="Adobe Caslon Pro" charset="0"/>
              </a:rPr>
              <a:t>Dozen</a:t>
            </a:r>
            <a:r>
              <a:rPr lang="en-US" altLang="ja-JP" sz="2400" dirty="0" smtClean="0">
                <a:latin typeface="Adobe Caslon Pro" charset="0"/>
              </a:rPr>
              <a:t>s of features now regularly used</a:t>
            </a:r>
            <a:endParaRPr lang="en-US" sz="2400" dirty="0" smtClean="0">
              <a:latin typeface="Adobe Caslon Pro" charset="0"/>
            </a:endParaRPr>
          </a:p>
          <a:p>
            <a:pPr lvl="1"/>
            <a:r>
              <a:rPr lang="en-US" sz="2400" dirty="0" smtClean="0">
                <a:latin typeface="Adobe Caslon Pro" charset="0"/>
              </a:rPr>
              <a:t>Getting prohibitive for large datasets (10’s sec /image) </a:t>
            </a:r>
          </a:p>
          <a:p>
            <a:endParaRPr lang="en-US" sz="2800" dirty="0">
              <a:latin typeface="Adobe Casl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6863" y="1163638"/>
            <a:ext cx="8621712" cy="0"/>
          </a:xfrm>
          <a:prstGeom prst="line">
            <a:avLst/>
          </a:prstGeom>
          <a:ln w="50800" cap="rnd">
            <a:solidFill>
              <a:srgbClr val="EAB2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8390" b="80590"/>
          <a:stretch/>
        </p:blipFill>
        <p:spPr>
          <a:xfrm>
            <a:off x="3962400" y="3200400"/>
            <a:ext cx="3935027" cy="144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15516</TotalTime>
  <Words>3594</Words>
  <Application>Microsoft Macintosh PowerPoint</Application>
  <PresentationFormat>On-screen Show (4:3)</PresentationFormat>
  <Paragraphs>720</Paragraphs>
  <Slides>67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2_Office Theme</vt:lpstr>
      <vt:lpstr>PowerPoint Presentation</vt:lpstr>
      <vt:lpstr>Tutorial Overview</vt:lpstr>
      <vt:lpstr>Overview</vt:lpstr>
      <vt:lpstr>Existing Recognition Approach</vt:lpstr>
      <vt:lpstr>Motivation</vt:lpstr>
      <vt:lpstr>What Limits Current Performance?</vt:lpstr>
      <vt:lpstr>Hand-Crafted Features</vt:lpstr>
      <vt:lpstr>Mid-Level Representations</vt:lpstr>
      <vt:lpstr>Why Learn Features?</vt:lpstr>
      <vt:lpstr>Why Hierarchy?</vt:lpstr>
      <vt:lpstr>Hierarchies in Vision</vt:lpstr>
      <vt:lpstr>Hierarchies in Vision</vt:lpstr>
      <vt:lpstr>Learning a Hierarchy  of Feature Extractors </vt:lpstr>
      <vt:lpstr>Multistage Hubel­Wiesel Architecture </vt:lpstr>
      <vt:lpstr>Classic Approach to Training</vt:lpstr>
      <vt:lpstr>Deep Learning</vt:lpstr>
      <vt:lpstr>Single Layer Architecture </vt:lpstr>
      <vt:lpstr>Example Feature Learning Architectures</vt:lpstr>
      <vt:lpstr>SIFT Descriptor</vt:lpstr>
      <vt:lpstr>Spatial Pyramid Matching</vt:lpstr>
      <vt:lpstr>Filtering</vt:lpstr>
      <vt:lpstr>Filtering</vt:lpstr>
      <vt:lpstr>Translation Equivariance</vt:lpstr>
      <vt:lpstr>Filtering</vt:lpstr>
      <vt:lpstr>Filtering</vt:lpstr>
      <vt:lpstr>Normalization</vt:lpstr>
      <vt:lpstr>Normalization</vt:lpstr>
      <vt:lpstr>Normalization</vt:lpstr>
      <vt:lpstr>Role of Normalization </vt:lpstr>
      <vt:lpstr>Pooling</vt:lpstr>
      <vt:lpstr>Role of Pooling </vt:lpstr>
      <vt:lpstr>Role of Pooling </vt:lpstr>
      <vt:lpstr>Unsupervised Learning</vt:lpstr>
      <vt:lpstr>Auto-Encoder</vt:lpstr>
      <vt:lpstr>Auto-Encoder Example 1</vt:lpstr>
      <vt:lpstr>Auto-Encoder Example 2</vt:lpstr>
      <vt:lpstr>Auto-Encoder Example 2</vt:lpstr>
      <vt:lpstr>Taxonomy of Approaches</vt:lpstr>
      <vt:lpstr>Stacked Auto-Encoders</vt:lpstr>
      <vt:lpstr>At Test Time</vt:lpstr>
      <vt:lpstr>Information Flow in Vision Models</vt:lpstr>
      <vt:lpstr>Deep Boltzmann Machines</vt:lpstr>
      <vt:lpstr>Why is Top-Down important?</vt:lpstr>
      <vt:lpstr>Multi-Scale Models</vt:lpstr>
      <vt:lpstr>Hierarchical Model</vt:lpstr>
      <vt:lpstr>Multi-scale    vs    Hierarchical</vt:lpstr>
      <vt:lpstr>Structure Spectrum</vt:lpstr>
      <vt:lpstr>Structure Spectrum</vt:lpstr>
      <vt:lpstr>Structure Spectrum</vt:lpstr>
      <vt:lpstr>Structure Spectrum</vt:lpstr>
      <vt:lpstr>Structure Spectrum</vt:lpstr>
      <vt:lpstr>Structure Spectrum</vt:lpstr>
      <vt:lpstr>Structure Spectrum</vt:lpstr>
      <vt:lpstr>Structure Spectrum</vt:lpstr>
      <vt:lpstr>Structure Spectrum</vt:lpstr>
      <vt:lpstr>Performance of Deep Learning</vt:lpstr>
      <vt:lpstr>Summary</vt:lpstr>
      <vt:lpstr>Further Resources</vt:lpstr>
      <vt:lpstr>PowerPoint Presentation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Company>NYU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 Fergus</dc:creator>
  <cp:lastModifiedBy>Rob Fergus</cp:lastModifiedBy>
  <cp:revision>299</cp:revision>
  <dcterms:created xsi:type="dcterms:W3CDTF">2011-08-18T19:05:52Z</dcterms:created>
  <dcterms:modified xsi:type="dcterms:W3CDTF">2012-06-17T15:23:23Z</dcterms:modified>
</cp:coreProperties>
</file>