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2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7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28.bin" ContentType="application/vnd.openxmlformats-officedocument.oleObject"/>
  <Override PartName="/ppt/notesSlides/notesSlide29.xml" ContentType="application/vnd.openxmlformats-officedocument.presentationml.notesSlide+xml"/>
  <Override PartName="/ppt/embeddings/oleObject29.bin" ContentType="application/vnd.openxmlformats-officedocument.oleObject"/>
  <Override PartName="/ppt/notesSlides/notesSlide30.xml" ContentType="application/vnd.openxmlformats-officedocument.presentationml.notesSlide+xml"/>
  <Override PartName="/ppt/embeddings/oleObject30.bin" ContentType="application/vnd.openxmlformats-officedocument.oleObject"/>
  <Override PartName="/ppt/notesSlides/notesSlide31.xml" ContentType="application/vnd.openxmlformats-officedocument.presentationml.notesSlide+xml"/>
  <Override PartName="/ppt/embeddings/oleObject31.bin" ContentType="application/vnd.openxmlformats-officedocument.oleObject"/>
  <Override PartName="/ppt/notesSlides/notesSlide32.xml" ContentType="application/vnd.openxmlformats-officedocument.presentationml.notesSlide+xml"/>
  <Override PartName="/ppt/embeddings/oleObject32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33.bin" ContentType="application/vnd.openxmlformats-officedocument.oleObject"/>
  <Override PartName="/ppt/notesSlides/notesSlide35.xml" ContentType="application/vnd.openxmlformats-officedocument.presentationml.notesSlide+xml"/>
  <Override PartName="/ppt/embeddings/oleObject34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37.bin" ContentType="application/vnd.openxmlformats-officedocument.oleObject"/>
  <Override PartName="/ppt/notesSlides/notesSlide52.xml" ContentType="application/vnd.openxmlformats-officedocument.presentationml.notesSlide+xml"/>
  <Override PartName="/ppt/embeddings/oleObject38.bin" ContentType="application/vnd.openxmlformats-officedocument.oleObject"/>
  <Override PartName="/ppt/notesSlides/notesSlide53.xml" ContentType="application/vnd.openxmlformats-officedocument.presentationml.notesSlide+xml"/>
  <Override PartName="/ppt/embeddings/oleObject39.bin" ContentType="application/vnd.openxmlformats-officedocument.oleObject"/>
  <Override PartName="/ppt/notesSlides/notesSlide54.xml" ContentType="application/vnd.openxmlformats-officedocument.presentationml.notesSlide+xml"/>
  <Override PartName="/ppt/embeddings/oleObject40.bin" ContentType="application/vnd.openxmlformats-officedocument.oleObject"/>
  <Override PartName="/ppt/notesSlides/notesSlide55.xml" ContentType="application/vnd.openxmlformats-officedocument.presentationml.notesSlide+xml"/>
  <Override PartName="/ppt/embeddings/oleObject41.bin" ContentType="application/vnd.openxmlformats-officedocument.oleObject"/>
  <Override PartName="/ppt/notesSlides/notesSlide56.xml" ContentType="application/vnd.openxmlformats-officedocument.presentationml.notesSlide+xml"/>
  <Override PartName="/ppt/embeddings/oleObject42.bin" ContentType="application/vnd.openxmlformats-officedocument.oleObject"/>
  <Override PartName="/ppt/notesSlides/notesSlide57.xml" ContentType="application/vnd.openxmlformats-officedocument.presentationml.notesSlide+xml"/>
  <Override PartName="/ppt/embeddings/oleObject43.bin" ContentType="application/vnd.openxmlformats-officedocument.oleObject"/>
  <Override PartName="/ppt/notesSlides/notesSlide58.xml" ContentType="application/vnd.openxmlformats-officedocument.presentationml.notesSlide+xml"/>
  <Override PartName="/ppt/embeddings/oleObject44.bin" ContentType="application/vnd.openxmlformats-officedocument.oleObject"/>
  <Override PartName="/ppt/notesSlides/notesSlide59.xml" ContentType="application/vnd.openxmlformats-officedocument.presentationml.notesSlide+xml"/>
  <Override PartName="/ppt/embeddings/oleObject45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46.bin" ContentType="application/vnd.openxmlformats-officedocument.oleObject"/>
  <Override PartName="/ppt/notesSlides/notesSlide63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66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67.xml" ContentType="application/vnd.openxmlformats-officedocument.presentationml.notesSlide+xml"/>
  <Override PartName="/ppt/embeddings/oleObject55.bin" ContentType="application/vnd.openxmlformats-officedocument.oleObject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embeddings/oleObject56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embeddings/oleObject57.bin" ContentType="application/vnd.openxmlformats-officedocument.oleObject"/>
  <Override PartName="/ppt/embeddings/Microsoft_Equation1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Microsoft_Equation2.bin" ContentType="application/vnd.openxmlformats-officedocument.oleObject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embeddings/oleObject60.bin" ContentType="application/vnd.openxmlformats-officedocument.oleObject"/>
  <Override PartName="/ppt/embeddings/Microsoft_Equation3.bin" ContentType="application/vnd.openxmlformats-officedocument.oleObject"/>
  <Override PartName="/ppt/notesSlides/notesSlide87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Microsoft_Equation4.bin" ContentType="application/vnd.openxmlformats-officedocument.oleObject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7" r:id="rId6"/>
    <p:sldMasterId id="2147483729" r:id="rId7"/>
    <p:sldMasterId id="2147483742" r:id="rId8"/>
    <p:sldMasterId id="2147483755" r:id="rId9"/>
  </p:sldMasterIdLst>
  <p:notesMasterIdLst>
    <p:notesMasterId r:id="rId141"/>
  </p:notesMasterIdLst>
  <p:sldIdLst>
    <p:sldId id="256" r:id="rId10"/>
    <p:sldId id="320" r:id="rId11"/>
    <p:sldId id="321" r:id="rId12"/>
    <p:sldId id="322" r:id="rId13"/>
    <p:sldId id="324" r:id="rId14"/>
    <p:sldId id="323" r:id="rId15"/>
    <p:sldId id="257" r:id="rId16"/>
    <p:sldId id="283" r:id="rId17"/>
    <p:sldId id="258" r:id="rId18"/>
    <p:sldId id="259" r:id="rId19"/>
    <p:sldId id="325" r:id="rId20"/>
    <p:sldId id="260" r:id="rId21"/>
    <p:sldId id="261" r:id="rId22"/>
    <p:sldId id="399" r:id="rId23"/>
    <p:sldId id="262" r:id="rId24"/>
    <p:sldId id="326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327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4" r:id="rId46"/>
    <p:sldId id="328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5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52" r:id="rId96"/>
    <p:sldId id="353" r:id="rId97"/>
    <p:sldId id="354" r:id="rId98"/>
    <p:sldId id="355" r:id="rId99"/>
    <p:sldId id="356" r:id="rId100"/>
    <p:sldId id="357" r:id="rId101"/>
    <p:sldId id="39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7" r:id="rId1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120" Type="http://schemas.openxmlformats.org/officeDocument/2006/relationships/slide" Target="slides/slide111.xml"/><Relationship Id="rId121" Type="http://schemas.openxmlformats.org/officeDocument/2006/relationships/slide" Target="slides/slide112.xml"/><Relationship Id="rId122" Type="http://schemas.openxmlformats.org/officeDocument/2006/relationships/slide" Target="slides/slide113.xml"/><Relationship Id="rId123" Type="http://schemas.openxmlformats.org/officeDocument/2006/relationships/slide" Target="slides/slide114.xml"/><Relationship Id="rId124" Type="http://schemas.openxmlformats.org/officeDocument/2006/relationships/slide" Target="slides/slide115.xml"/><Relationship Id="rId125" Type="http://schemas.openxmlformats.org/officeDocument/2006/relationships/slide" Target="slides/slide116.xml"/><Relationship Id="rId126" Type="http://schemas.openxmlformats.org/officeDocument/2006/relationships/slide" Target="slides/slide117.xml"/><Relationship Id="rId127" Type="http://schemas.openxmlformats.org/officeDocument/2006/relationships/slide" Target="slides/slide118.xml"/><Relationship Id="rId128" Type="http://schemas.openxmlformats.org/officeDocument/2006/relationships/slide" Target="slides/slide119.xml"/><Relationship Id="rId129" Type="http://schemas.openxmlformats.org/officeDocument/2006/relationships/slide" Target="slides/slide12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90" Type="http://schemas.openxmlformats.org/officeDocument/2006/relationships/slide" Target="slides/slide81.xml"/><Relationship Id="rId91" Type="http://schemas.openxmlformats.org/officeDocument/2006/relationships/slide" Target="slides/slide82.xml"/><Relationship Id="rId92" Type="http://schemas.openxmlformats.org/officeDocument/2006/relationships/slide" Target="slides/slide83.xml"/><Relationship Id="rId93" Type="http://schemas.openxmlformats.org/officeDocument/2006/relationships/slide" Target="slides/slide84.xml"/><Relationship Id="rId94" Type="http://schemas.openxmlformats.org/officeDocument/2006/relationships/slide" Target="slides/slide85.xml"/><Relationship Id="rId95" Type="http://schemas.openxmlformats.org/officeDocument/2006/relationships/slide" Target="slides/slide86.xml"/><Relationship Id="rId96" Type="http://schemas.openxmlformats.org/officeDocument/2006/relationships/slide" Target="slides/slide87.xml"/><Relationship Id="rId101" Type="http://schemas.openxmlformats.org/officeDocument/2006/relationships/slide" Target="slides/slide92.xml"/><Relationship Id="rId102" Type="http://schemas.openxmlformats.org/officeDocument/2006/relationships/slide" Target="slides/slide93.xml"/><Relationship Id="rId103" Type="http://schemas.openxmlformats.org/officeDocument/2006/relationships/slide" Target="slides/slide94.xml"/><Relationship Id="rId104" Type="http://schemas.openxmlformats.org/officeDocument/2006/relationships/slide" Target="slides/slide95.xml"/><Relationship Id="rId105" Type="http://schemas.openxmlformats.org/officeDocument/2006/relationships/slide" Target="slides/slide96.xml"/><Relationship Id="rId106" Type="http://schemas.openxmlformats.org/officeDocument/2006/relationships/slide" Target="slides/slide97.xml"/><Relationship Id="rId107" Type="http://schemas.openxmlformats.org/officeDocument/2006/relationships/slide" Target="slides/slide98.xml"/><Relationship Id="rId108" Type="http://schemas.openxmlformats.org/officeDocument/2006/relationships/slide" Target="slides/slide99.xml"/><Relationship Id="rId109" Type="http://schemas.openxmlformats.org/officeDocument/2006/relationships/slide" Target="slides/slide100.xml"/><Relationship Id="rId97" Type="http://schemas.openxmlformats.org/officeDocument/2006/relationships/slide" Target="slides/slide88.xml"/><Relationship Id="rId98" Type="http://schemas.openxmlformats.org/officeDocument/2006/relationships/slide" Target="slides/slide89.xml"/><Relationship Id="rId99" Type="http://schemas.openxmlformats.org/officeDocument/2006/relationships/slide" Target="slides/slide90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00" Type="http://schemas.openxmlformats.org/officeDocument/2006/relationships/slide" Target="slides/slide91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slide" Target="slides/slide63.xml"/><Relationship Id="rId73" Type="http://schemas.openxmlformats.org/officeDocument/2006/relationships/slide" Target="slides/slide64.xml"/><Relationship Id="rId74" Type="http://schemas.openxmlformats.org/officeDocument/2006/relationships/slide" Target="slides/slide65.xml"/><Relationship Id="rId75" Type="http://schemas.openxmlformats.org/officeDocument/2006/relationships/slide" Target="slides/slide66.xml"/><Relationship Id="rId76" Type="http://schemas.openxmlformats.org/officeDocument/2006/relationships/slide" Target="slides/slide67.xml"/><Relationship Id="rId77" Type="http://schemas.openxmlformats.org/officeDocument/2006/relationships/slide" Target="slides/slide68.xml"/><Relationship Id="rId78" Type="http://schemas.openxmlformats.org/officeDocument/2006/relationships/slide" Target="slides/slide69.xml"/><Relationship Id="rId79" Type="http://schemas.openxmlformats.org/officeDocument/2006/relationships/slide" Target="slides/slide70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30" Type="http://schemas.openxmlformats.org/officeDocument/2006/relationships/slide" Target="slides/slide121.xml"/><Relationship Id="rId131" Type="http://schemas.openxmlformats.org/officeDocument/2006/relationships/slide" Target="slides/slide122.xml"/><Relationship Id="rId132" Type="http://schemas.openxmlformats.org/officeDocument/2006/relationships/slide" Target="slides/slide123.xml"/><Relationship Id="rId133" Type="http://schemas.openxmlformats.org/officeDocument/2006/relationships/slide" Target="slides/slide124.xml"/><Relationship Id="rId134" Type="http://schemas.openxmlformats.org/officeDocument/2006/relationships/slide" Target="slides/slide125.xml"/><Relationship Id="rId135" Type="http://schemas.openxmlformats.org/officeDocument/2006/relationships/slide" Target="slides/slide126.xml"/><Relationship Id="rId136" Type="http://schemas.openxmlformats.org/officeDocument/2006/relationships/slide" Target="slides/slide127.xml"/><Relationship Id="rId137" Type="http://schemas.openxmlformats.org/officeDocument/2006/relationships/slide" Target="slides/slide128.xml"/><Relationship Id="rId138" Type="http://schemas.openxmlformats.org/officeDocument/2006/relationships/slide" Target="slides/slide129.xml"/><Relationship Id="rId139" Type="http://schemas.openxmlformats.org/officeDocument/2006/relationships/slide" Target="slides/slide13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110" Type="http://schemas.openxmlformats.org/officeDocument/2006/relationships/slide" Target="slides/slide101.xml"/><Relationship Id="rId111" Type="http://schemas.openxmlformats.org/officeDocument/2006/relationships/slide" Target="slides/slide102.xml"/><Relationship Id="rId112" Type="http://schemas.openxmlformats.org/officeDocument/2006/relationships/slide" Target="slides/slide103.xml"/><Relationship Id="rId113" Type="http://schemas.openxmlformats.org/officeDocument/2006/relationships/slide" Target="slides/slide104.xml"/><Relationship Id="rId114" Type="http://schemas.openxmlformats.org/officeDocument/2006/relationships/slide" Target="slides/slide105.xml"/><Relationship Id="rId115" Type="http://schemas.openxmlformats.org/officeDocument/2006/relationships/slide" Target="slides/slide106.xml"/><Relationship Id="rId116" Type="http://schemas.openxmlformats.org/officeDocument/2006/relationships/slide" Target="slides/slide107.xml"/><Relationship Id="rId117" Type="http://schemas.openxmlformats.org/officeDocument/2006/relationships/slide" Target="slides/slide108.xml"/><Relationship Id="rId118" Type="http://schemas.openxmlformats.org/officeDocument/2006/relationships/slide" Target="slides/slide109.xml"/><Relationship Id="rId119" Type="http://schemas.openxmlformats.org/officeDocument/2006/relationships/slide" Target="slides/slide11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80" Type="http://schemas.openxmlformats.org/officeDocument/2006/relationships/slide" Target="slides/slide71.xml"/><Relationship Id="rId81" Type="http://schemas.openxmlformats.org/officeDocument/2006/relationships/slide" Target="slides/slide72.xml"/><Relationship Id="rId82" Type="http://schemas.openxmlformats.org/officeDocument/2006/relationships/slide" Target="slides/slide73.xml"/><Relationship Id="rId83" Type="http://schemas.openxmlformats.org/officeDocument/2006/relationships/slide" Target="slides/slide74.xml"/><Relationship Id="rId84" Type="http://schemas.openxmlformats.org/officeDocument/2006/relationships/slide" Target="slides/slide75.xml"/><Relationship Id="rId85" Type="http://schemas.openxmlformats.org/officeDocument/2006/relationships/slide" Target="slides/slide76.xml"/><Relationship Id="rId86" Type="http://schemas.openxmlformats.org/officeDocument/2006/relationships/slide" Target="slides/slide77.xml"/><Relationship Id="rId87" Type="http://schemas.openxmlformats.org/officeDocument/2006/relationships/slide" Target="slides/slide78.xml"/><Relationship Id="rId88" Type="http://schemas.openxmlformats.org/officeDocument/2006/relationships/slide" Target="slides/slide79.xml"/><Relationship Id="rId89" Type="http://schemas.openxmlformats.org/officeDocument/2006/relationships/slide" Target="slides/slide80.xml"/><Relationship Id="rId140" Type="http://schemas.openxmlformats.org/officeDocument/2006/relationships/slide" Target="slides/slide131.xml"/><Relationship Id="rId141" Type="http://schemas.openxmlformats.org/officeDocument/2006/relationships/notesMaster" Target="notesMasters/notesMaster1.xml"/><Relationship Id="rId142" Type="http://schemas.openxmlformats.org/officeDocument/2006/relationships/printerSettings" Target="printerSettings/printerSettings1.bin"/><Relationship Id="rId143" Type="http://schemas.openxmlformats.org/officeDocument/2006/relationships/presProps" Target="presProps.xml"/><Relationship Id="rId144" Type="http://schemas.openxmlformats.org/officeDocument/2006/relationships/viewProps" Target="viewProps.xml"/><Relationship Id="rId145" Type="http://schemas.openxmlformats.org/officeDocument/2006/relationships/theme" Target="theme/theme1.xml"/><Relationship Id="rId14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4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Relationship Id="rId2" Type="http://schemas.openxmlformats.org/officeDocument/2006/relationships/image" Target="../media/image11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Relationship Id="rId2" Type="http://schemas.openxmlformats.org/officeDocument/2006/relationships/image" Target="../media/image115.wmf"/><Relationship Id="rId3" Type="http://schemas.openxmlformats.org/officeDocument/2006/relationships/image" Target="../media/image11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Relationship Id="rId2" Type="http://schemas.openxmlformats.org/officeDocument/2006/relationships/image" Target="../media/image133.wmf"/><Relationship Id="rId3" Type="http://schemas.openxmlformats.org/officeDocument/2006/relationships/image" Target="../media/image1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819EBAE-97CB-5445-9BD3-AF0793D0A98D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2D12C2-9A2A-A245-B92C-6D4A958D4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7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6C94A6-E571-2C49-B4D8-46FED799BE5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26E3285-6019-4D43-AB3A-871D23C0782C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ED4C5AD-DE04-0E43-9EDC-3054991A35A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8C4AB69-25BF-D946-AD25-A98118955B36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761D0AE-FDB5-D248-BC87-23D4821D6FFB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5934E6-4A3B-1748-8E6F-53DDB9749C86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014F6DC-3E4E-2542-B85D-744C12DCC96D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Fit to earlier data with an appropriate choice of 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5C9DF8E-72E8-B041-992B-71ECBDD892E6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03645C9-12C9-9E4C-B7F9-06D9C1863147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2A69E42-0F86-9349-883C-864695294224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algorithm contains concepts that are hugely useful; in my experience, everyone with some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experience of applied problems who doesn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 yet know RANSAC is almost immediately able to use it to simplify some problem they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ve seen.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2341EB8-4EA2-624D-97CE-F528EC5B6F76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2038A8-6597-BE40-BE45-166AAAF3328A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7644CE6-66CC-494B-A00F-BE211A60464B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B8107D8-B70B-2241-900E-5D11B507C676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9478083-2A4A-944F-A3A4-9F9F0338EE07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DA8EAD-BF5B-DE43-9F89-FAF4BD78CD30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9F7BDC3-C0B6-8248-90F1-861ECAB9F24E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EB26B7-4D82-734A-9A82-3CEDAAF6D16E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78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7D13D62-98C4-B844-BA7D-28A70D0BDC68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88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5EAA391-480B-354E-8793-4055FCB796E2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BE6A2A-74B9-E04F-BEA1-C42D4B1447F2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0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8D4E5F-CAB4-634A-846A-C906B73BD93F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6ED4D4-CCCD-374A-9377-D502D2990F8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66E4F29-A22C-5443-B8FD-C444F57E1DE3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6A1DF4-655D-504B-88B9-92AFBEBCF379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4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EC1BD7-1717-F448-9B3A-8BA15CF7BA56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140BCF-17DA-074F-A297-45B68A8018EC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60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B6F4E1-80CB-134C-BC7C-E131F2C3EA8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95FB9F-08A5-C240-B5BA-D71A6CE1A229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190785D-7470-B745-9546-692BF0770440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Figure 15.1, top half.  Note that most points in the vote array are very dark, because they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get only one vote.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9777C5D-8053-3B45-9221-2A9FA0D18B7E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17E9224-1D0B-1845-9C3A-601F6780B607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BAE1B5-F994-BA45-80A0-3FA1665B120A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0392132-98FF-FE49-A03E-07FA4DEBB9EC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B3FE92-CBC5-F643-BB17-9E0E39F5F5A2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15.1 lower half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555E95-4C1E-EF4E-8403-E58AC2FAAFB7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42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15.1 lower half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AEBDDCD-FEFF-A843-BEFE-E38599BE4552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This is the number of votes that the real line of 20 points gets with increasing noise (figure15.3)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DACEED3-F738-7F4A-B621-935C3C79DAE0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63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C90F438-2253-584D-AF22-BE0EE0215FDA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7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Figure 15.4; as the noise increases in a picture without a line, the number of points in the max cell goes</a:t>
            </a:r>
          </a:p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up, too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165573C-3874-D84E-9F10-5026FFAD69B3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83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EBD6BA9-698B-FF4F-929F-3FEC86D0A29F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93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EBFCEF-289E-1D42-8DB9-041DB9F4EE6B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0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A6AB3E-52A3-044F-A6E4-6BD7538977D5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14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52E04C-77CB-C84B-91FE-138CA6011399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24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67EB95-688F-6249-AD7E-10B2CEB15B5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5F92E2C-D159-8C42-ADFB-05795230ED34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602EA4D-8F72-DB49-A263-117716C34721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37908EB-7726-964D-A586-19B56B6302C6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0C3AFC2-4837-A442-A2AD-2B734442FECB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65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5A5D84A-E5AC-1441-8B08-D4E4B05F48A4}" type="slidenum">
              <a:rPr lang="en-US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828ED4-5754-7242-A513-4B8D38362540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85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847A985-E591-3846-8EBC-5672E5A245A9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96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2CEDE9C-E14A-9C42-A3AE-67EA44C6541B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AC49FB-14FA-5B44-AC95-DDF33FE0E8B9}" type="slidenum">
              <a:rPr lang="en-US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16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A672D9F-71B4-E74E-8B83-ECEE2A05A7D9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C2C62-E9ED-3B4B-9B76-408B4C2E479E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7B72DC8-C617-E14C-A992-066A64DA694C}" type="slidenum">
              <a:rPr lang="en-US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37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A54A122-A82D-9740-AB30-FE21ACB61DAC}" type="slidenum">
              <a:rPr lang="en-US">
                <a:solidFill>
                  <a:srgbClr val="000000"/>
                </a:solidFill>
              </a:rPr>
              <a:pPr/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8287D13-BEC3-7943-81C5-0D38EE25DBB5}" type="slidenum">
              <a:rPr lang="en-US">
                <a:solidFill>
                  <a:srgbClr val="000000"/>
                </a:solidFill>
              </a:rPr>
              <a:pPr/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61FE88-7D0B-1F4F-A19C-2BA60127BFAD}" type="slidenum">
              <a:rPr lang="en-US">
                <a:solidFill>
                  <a:srgbClr val="000000"/>
                </a:solidFill>
              </a:rPr>
              <a:pPr/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BBC8635-77F6-604F-B213-EA1B9005DDF5}" type="slidenum">
              <a:rPr lang="en-US">
                <a:solidFill>
                  <a:srgbClr val="000000"/>
                </a:solidFill>
              </a:rPr>
              <a:pPr/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9C0138D-0973-9545-92DD-3484E2C83A1D}" type="slidenum">
              <a:rPr lang="en-US">
                <a:solidFill>
                  <a:srgbClr val="000000"/>
                </a:solidFill>
              </a:rPr>
              <a:pPr/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BCC7F4-1C85-D949-B83D-026D9E20893E}" type="slidenum">
              <a:rPr lang="en-US">
                <a:solidFill>
                  <a:srgbClr val="000000"/>
                </a:solidFill>
              </a:rPr>
              <a:pPr/>
              <a:t>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9B60606-8E2A-AC4F-B39C-0734939EB420}" type="slidenum">
              <a:rPr lang="en-US">
                <a:solidFill>
                  <a:srgbClr val="000000"/>
                </a:solidFill>
              </a:rPr>
              <a:pPr/>
              <a:t>80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08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B7EC5E-21C6-8447-A3DE-3DC546D8610E}" type="slidenum">
              <a:rPr lang="en-US">
                <a:solidFill>
                  <a:srgbClr val="000000"/>
                </a:solidFill>
              </a:rPr>
              <a:pPr/>
              <a:t>81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36B77D-5507-6C4B-B793-3707EB4388A3}" type="slidenum">
              <a:rPr lang="en-US">
                <a:solidFill>
                  <a:srgbClr val="000000"/>
                </a:solidFill>
              </a:rPr>
              <a:pPr/>
              <a:t>82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E0ABB3B-7862-C34B-BFB7-FDDBAE9CF082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EB32F40-D140-1641-B40F-49B718304E4C}" type="slidenum">
              <a:rPr lang="en-US">
                <a:solidFill>
                  <a:srgbClr val="000000"/>
                </a:solidFill>
              </a:rPr>
              <a:pPr/>
              <a:t>83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9C41E42-7470-C14A-BDFE-76F64E86A112}" type="slidenum">
              <a:rPr lang="en-US">
                <a:solidFill>
                  <a:srgbClr val="000000"/>
                </a:solidFill>
              </a:rPr>
              <a:pPr/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560139-2760-E640-BF26-03D470A5DC02}" type="slidenum">
              <a:rPr lang="en-US">
                <a:solidFill>
                  <a:srgbClr val="000000"/>
                </a:solidFill>
              </a:rPr>
              <a:pPr/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665EA48-B42C-8849-A04D-0186A35D224E}" type="slidenum">
              <a:rPr lang="en-US">
                <a:solidFill>
                  <a:srgbClr val="000000"/>
                </a:solidFill>
              </a:rPr>
              <a:pPr/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A8D87C5-F22C-474B-92D8-ADCD66A13E85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848E4E-93C3-344A-ADF7-6BA635797B85}" type="slidenum">
              <a:rPr lang="en-US">
                <a:solidFill>
                  <a:srgbClr val="000000"/>
                </a:solidFill>
              </a:rPr>
              <a:pPr/>
              <a:t>88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4234B7-A786-064B-89E4-5D02332BC41D}" type="slidenum">
              <a:rPr lang="en-US">
                <a:solidFill>
                  <a:srgbClr val="000000"/>
                </a:solidFill>
              </a:rPr>
              <a:pPr/>
              <a:t>89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B37AD6-3C09-4C4D-B1AB-DB1A1B770477}" type="slidenum">
              <a:rPr lang="en-US">
                <a:solidFill>
                  <a:srgbClr val="000000"/>
                </a:solidFill>
              </a:rPr>
              <a:pPr/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11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94AF8C-A853-304C-9CC2-6AE1C2BBDF5E}" type="slidenum">
              <a:rPr lang="en-US">
                <a:solidFill>
                  <a:srgbClr val="000000"/>
                </a:solidFill>
              </a:rPr>
              <a:pPr/>
              <a:t>91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CA4AA40-B28A-6B4B-95A4-4662699958FF}" type="slidenum">
              <a:rPr lang="en-US">
                <a:solidFill>
                  <a:srgbClr val="000000"/>
                </a:solidFill>
              </a:rPr>
              <a:pPr/>
              <a:t>92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7072524-0019-3541-B61C-4C631815E007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90F6DDE-C204-4F0C-A4E6-AE3014ABC716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B20B841-EC46-4312-945A-478C0FCAF27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A:  H(x,y) = I(x+u, y+v)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908511B-1C34-46DC-A291-8A1725E326E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A:  u and v are unknown, 1 equation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FE78074-25BF-4CF8-8DDC-2C2C1C53DB65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5" y="683381"/>
            <a:ext cx="4481214" cy="3413881"/>
          </a:xfrm>
          <a:ln/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r>
              <a:rPr lang="en-US"/>
              <a:t>Suppose M = vv^T .  What are the eigenvectors and eigenvalues?  Start by considering Mv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E7BB55-2AC9-47D7-A0F4-91D58FEAC250}" type="slidenum">
              <a:rPr lang="en-US" sz="1100" b="1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sz="11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5" y="683381"/>
            <a:ext cx="4481214" cy="3413881"/>
          </a:xfrm>
          <a:ln/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F9C54E0-5321-49F5-BD9F-3BF67DD0318A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414BC7A6-3C45-467A-9AC7-5B4B31733D45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6CC682A-05D7-43BE-B57D-011238A65B77}" type="slidenum">
              <a:rPr lang="en-US" sz="1100" b="1">
                <a:solidFill>
                  <a:prstClr val="black"/>
                </a:solidFill>
                <a:latin typeface="Arial" charset="0"/>
                <a:cs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B9D640-A90A-3649-83DE-4B68F02B61D7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D2A5C-9245-1241-8AC4-5F05B4C9AA51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B47F-3F6D-CA40-B8C8-B71CC9BC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8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3D6A9-DBD8-384A-BA80-9544907AC446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659F9-FFA1-F940-9C5E-C7F06FBCC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18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CCB6C-108D-4F4A-BE8A-08CFCD67720E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F7E8-7FBA-1349-AAD7-2DEC43815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6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18BF6-13C8-1740-B011-9E1AA8798B41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0313-5701-4B4E-9DB1-609FC010A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3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D966D-03EC-054A-AA8D-90106BFE087F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CF30-D4EA-2645-A5C9-C20E4104B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94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37D00-9ABC-9C46-8AFA-386DB6325C47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6BA0-E420-6D4D-8E74-9C50F14B9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8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7E07A-165E-F247-BC68-B9F33379D1F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6072-CCAB-BB43-947C-8C80CC740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54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91C05-68D8-9F45-9080-BFDDF2B21910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00E5-098D-B549-BFBB-FDF805692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6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31813-E62A-F94B-A987-71DDDF7B0776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E8B6-08CA-BF45-96B2-1746AAEDC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989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2A380-33C8-C649-B97C-95FF6EFECA27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740C5-3D89-A244-8FD2-933D36408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0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68BDF-D915-A84F-A939-57DE99286787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35D2-F6C1-4147-8CC7-22D4E4E2F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9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CA0CD-912B-AF42-A5F5-BB76A2294FDB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D60F8-D07A-CF45-A7D2-FE90F8960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8689E-0465-8447-9775-101BE8531DD4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558B-1BC1-5248-860F-C215F5AAF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8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6EADF-9B27-DF4F-A060-34DDAEAC7351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8B80-7C50-5246-86E1-10A0BBC1A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671875-C786-D840-B3A1-BC98FAC64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0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5B9C0B7-2CDA-2244-9CC8-352C4F428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D175942-EAFB-8C49-AE03-188B8018C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1C1254B-5E17-3E4B-8F28-DE56EB7D8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683C044-EBBE-0343-B682-5942BCB64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E5E9CF7-2034-6342-814C-9DB0FBD7D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556D299-1B7F-B646-B308-F942DEDAE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7EE5D70-0057-A046-BFF3-AC68A8605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5804E-56DD-874E-B98C-B30E5810597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FE3E-D0E3-D44D-AC88-E08D7A2C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7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3F10E7-A8B2-FA4A-98A2-BCB6F9B99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DF9F9C4-F7DC-0A4E-8B0E-0022586F7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5DB070-663C-7F47-B8F6-4BD21B3C3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161F5A6-1E67-0F49-8565-CACF52D10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2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071901-750D-1A4F-A2B2-5A917F02C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5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0D1D6F-AD1B-5F42-873F-73C07D6A1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7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502EEE8-9DC4-284B-97C1-AF300724E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0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CBC5AC-F22F-C84C-A54C-CEA0C1653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EBF5F1B-F731-F142-AE2C-0580BE8D8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3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3B9C156-BA39-FC46-A8BA-BDF5D0738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F77E6-9ABA-A444-8A1C-B80EE273754F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D29D-8BDD-674D-A5CE-7946CE5D2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4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C88B491-CE92-0C4D-B773-EDAA9A22D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118C22-BF09-E340-8BFA-19BC38F4E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6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020909C-D4C8-9342-A369-28EF65690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6615F18-C238-CA4F-8E02-084B0B462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8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845566-6F27-4444-A84E-D319B5CF9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DAC8D26-6C2A-634A-91A8-E31DE2012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DF7A31A-E90E-934D-889D-4DD6C4CA1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1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FC77A47-1856-BF48-BF62-CAE986479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2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9C9EB9-E724-FA4E-9F66-1989C6854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54541DE-0C42-F14A-A8E0-1431E2515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CC95A-EDF5-274D-88CE-B54FFF316BB4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9CB09-E092-C940-8797-959F51BD9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5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2297248-999F-CC42-956A-E7CC61F49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1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9FC806-A550-A444-A6AE-CCF14761C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8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23FE21-DAF8-FD44-8E3B-A1377CF9C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79C15B1-E329-9F47-BDDD-5250074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7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12975F-9D91-444D-B1C5-77A79E6C4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7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955DCB6-59C4-0F40-8E92-571E5DFFD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9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24583BE-56AC-8346-AB16-AE5A84F27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8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0137856-9AF0-D84F-B92E-399A25BF5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8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2FACB68-A931-AD40-9FAC-CB007931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50B42A-B86F-024D-853B-016F8350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BDD41-E106-6F4F-A21A-50D155B43A5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6882-6B19-A046-AEC1-D15EC908C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47B08EF-3826-4647-AB38-DF6894360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1D1D580-6B06-FF4D-8EDC-F3423EE78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5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D747473-8A86-8346-A5E3-2D541D21A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9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85FF855-459F-6D43-998C-626E22BAD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1AAAAC-74E1-6D45-857E-49026D50C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5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425F5E-4B2B-5B43-B418-998678D53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9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FCEF604-ED79-E148-A728-A1E7F2528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8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05B8773-0484-BC4B-941D-9A7A184DE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8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C379090-77B6-8743-B1F8-3E1FCAD89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14DC8C7-CE0F-0B42-9097-2A06F8691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C51A1-35C2-674A-B496-95BDEA31A884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23851-1173-6F48-B0CA-60F759EC9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8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E7D6789-7029-D446-BF1B-171181099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17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CB095FC-FE36-5A45-9CC0-2FFCF2381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F7B593C-D76B-454A-BA31-1140BC101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9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22AD075-791E-FC47-A0A0-8E60E39DF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0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01FA0C-554E-5746-908C-13A6368DE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21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738F35-51A5-244D-873F-EA3F0B8AE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4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1302F6-D6F2-DC49-9194-1DAB2970C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7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4488DD-1872-204D-BC9A-CFC258323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6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2051FC6-DC4C-A544-AAA1-FBAAF2B77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4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30C3015-F9B3-1E4E-80D7-D15EAB57D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64B15-181F-A844-8FA1-682799F21EFC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8A033-339A-E847-B087-59A1E83D0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7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4E85B27-43D3-9548-9FCB-DE3745578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9F60D21-DC86-8D44-B396-1BDA1A0E3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3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C29D95-5A4A-2D4A-B172-9FD89FB56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3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4E0AC28-7C0C-4248-902C-1D28331AC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5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EFD1020-6AF8-D84E-BDEF-C2A0F5C57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1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B228FAB-DA29-674D-AA0E-107E6CE9B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7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B49FC-6682-9042-84E1-82F996FC4AA5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6D1A-50EF-F042-8AD6-074655E02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09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lbertus Extra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  <a:lvl2pPr>
              <a:defRPr>
                <a:latin typeface="Book Antiqua" pitchFamily="18" charset="0"/>
              </a:defRPr>
            </a:lvl2pPr>
            <a:lvl3pPr>
              <a:defRPr>
                <a:latin typeface="Book Antiqua" pitchFamily="18" charset="0"/>
              </a:defRPr>
            </a:lvl3pPr>
            <a:lvl4pPr>
              <a:defRPr>
                <a:latin typeface="Book Antiqua" pitchFamily="18" charset="0"/>
              </a:defRPr>
            </a:lvl4pPr>
            <a:lvl5pPr>
              <a:defRPr>
                <a:latin typeface="Book Antiqu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B225B-30E8-314A-A055-033179C04AEF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A9D87-65AB-9149-9781-1A1E62BF0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5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53F7F-780E-5444-B29A-0B9818D45066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9A01E-895D-D04B-868D-3C9EF4C80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5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B8213-CAFD-BB48-9B86-D60DCFE4FD4C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8231-AFDF-E04C-AEB3-C3AF4B71A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AA500-FED0-954A-B633-2F170C4C002C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F36B-9C58-8D4C-B706-4EDC8361D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6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ABAF6-BE1B-2F47-A45F-7253A83E8534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9EDA-B0B7-6045-A179-D73A2E922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18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D48B6-27E3-B54A-8218-B4A27A21098E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EA60-6E49-824C-8567-3BBCA1D2F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3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3186D-60A6-3F41-8100-94BCC3C1F48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FF62-1CEC-E445-A7BE-C2F906EA7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0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3C59D-864C-1145-9EF9-BF571AD65074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6757-F9B9-DD40-AB7C-0448B9341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4792D-1C66-E149-B7D9-E46E06E7567E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B929-C6B3-4246-AA29-B1B2063E9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7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089F0-8838-8B43-8978-57617825C8C8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20B-640A-7541-B857-4FCC6EC71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8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0C017-990A-1940-A332-75647FB6FB0A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4135-D839-A441-B9DF-1570B32BD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5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117508-6C3A-E445-A2B4-CA574EFE2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1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9198A8C1-DEA9-1D41-857B-854989B5D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73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F77080F2-55B1-9543-9B56-CB70A3BDB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C5F9F-CCDC-314E-B347-68BC6D92EF2F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2E90-0E6F-DC49-AE84-A45B381C3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2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5F483977-73E1-6249-8677-D7A9F6AE6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6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1AA99535-3F7C-0B44-AD38-7DE1AF6BB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2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BE627B21-DF63-2945-86FA-D48260BEB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8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8A8D652-E35B-8645-A898-E01BD6537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9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8BEEF0C9-7CC7-754F-AE63-BFA600D7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8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ED798B0-8CEA-D24A-8F2D-057B4D42F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1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703FD341-95FD-DC43-869F-6802DE610A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9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6ECA8C19-EA37-6D4F-91CF-DB59F7D0B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2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BCEE2A3B-18BB-2246-BB34-8137F40EB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0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fld id="{F7CA5E7F-D833-3C4C-AB70-A9F4EAD8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2B98DB9-FAC0-BD40-89DB-56E1E3132E76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E966F27-D0F9-2542-BB60-0AAF8D30F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617569B-2B9A-B747-AE2A-6671C1F374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6C6F863-D69F-E241-B209-F28BEDCD4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C8C494B7-6F7F-BC49-BCC0-EBB6F921AC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03A28A8-1A7D-4C4A-9289-734DCAA8C0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19823CF-4DED-6A42-819C-2D12A22AE6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b="1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F38C59-CAB7-CA49-A078-A2BCB656A4AE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EB35ACE-972B-9A45-A13E-B4B5A89C49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9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A6A64E7-0EC1-F642-B06F-5D3D299FFD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5EA2DB3-0C39-014E-827D-622B4AC6F7CA}" type="datetimeFigureOut">
              <a:rPr lang="en-US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B92732D-B753-9B4F-94BB-F56B1142E6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image" Target="../media/image88.png"/><Relationship Id="rId5" Type="http://schemas.openxmlformats.org/officeDocument/2006/relationships/hyperlink" Target="http://www.sandlotscience.com/Ambiguous/Barberpole_Illusion.htm" TargetMode="External"/><Relationship Id="rId6" Type="http://schemas.openxmlformats.org/officeDocument/2006/relationships/hyperlink" Target="http://www.liv.ac.uk/~marcob/Trieste/barberpole.html" TargetMode="External"/><Relationship Id="rId7" Type="http://schemas.openxmlformats.org/officeDocument/2006/relationships/image" Target="../media/image89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Relationship Id="rId9" Type="http://schemas.openxmlformats.org/officeDocument/2006/relationships/slideLayout" Target="../slideLayouts/slideLayout90.xml"/><Relationship Id="rId10" Type="http://schemas.openxmlformats.org/officeDocument/2006/relationships/image" Target="../media/image90.png"/></Relationships>
</file>

<file path=ppt/slides/_rels/slide10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6.png"/><Relationship Id="rId14" Type="http://schemas.openxmlformats.org/officeDocument/2006/relationships/image" Target="../media/image98.png"/><Relationship Id="rId15" Type="http://schemas.openxmlformats.org/officeDocument/2006/relationships/image" Target="../media/image99.png"/><Relationship Id="rId16" Type="http://schemas.openxmlformats.org/officeDocument/2006/relationships/image" Target="../media/image100.png"/><Relationship Id="rId17" Type="http://schemas.openxmlformats.org/officeDocument/2006/relationships/image" Target="../media/image101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slideLayout" Target="../slideLayouts/slideLayout90.xml"/><Relationship Id="rId10" Type="http://schemas.openxmlformats.org/officeDocument/2006/relationships/image" Target="../media/image91.png"/></Relationships>
</file>

<file path=ppt/slides/_rels/slide10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10" Type="http://schemas.openxmlformats.org/officeDocument/2006/relationships/tags" Target="../tags/tag43.xml"/><Relationship Id="rId11" Type="http://schemas.openxmlformats.org/officeDocument/2006/relationships/tags" Target="../tags/tag44.xml"/><Relationship Id="rId12" Type="http://schemas.openxmlformats.org/officeDocument/2006/relationships/tags" Target="../tags/tag45.xml"/><Relationship Id="rId13" Type="http://schemas.openxmlformats.org/officeDocument/2006/relationships/slideLayout" Target="../slideLayouts/slideLayout90.xml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tags" Target="../tags/tag4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112.w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13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90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114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115.w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16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9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90.xml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7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image" Target="../media/image117.pn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9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jpeg"/><Relationship Id="rId6" Type="http://schemas.openxmlformats.org/officeDocument/2006/relationships/image" Target="../media/image121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9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jpeg"/><Relationship Id="rId6" Type="http://schemas.openxmlformats.org/officeDocument/2006/relationships/image" Target="../media/image121.pn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9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133.wmf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134.wmf"/><Relationship Id="rId8" Type="http://schemas.openxmlformats.org/officeDocument/2006/relationships/image" Target="../media/image1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9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35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133.wmf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136.wmf"/><Relationship Id="rId10" Type="http://schemas.openxmlformats.org/officeDocument/2006/relationships/image" Target="../media/image130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9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Layout" Target="../slideLayouts/slideLayout90.xml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/Relationships>
</file>

<file path=ppt/slides/_rels/slide1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" Type="http://schemas.openxmlformats.org/officeDocument/2006/relationships/tags" Target="../tags/tag59.xml"/><Relationship Id="rId2" Type="http://schemas.openxmlformats.org/officeDocument/2006/relationships/tags" Target="../tags/tag60.xml"/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Layout" Target="../slideLayouts/slideLayout90.xml"/><Relationship Id="rId7" Type="http://schemas.openxmlformats.org/officeDocument/2006/relationships/image" Target="../media/image143.png"/><Relationship Id="rId8" Type="http://schemas.openxmlformats.org/officeDocument/2006/relationships/image" Target="../media/image139.png"/><Relationship Id="rId9" Type="http://schemas.openxmlformats.org/officeDocument/2006/relationships/image" Target="../media/image142.png"/><Relationship Id="rId10" Type="http://schemas.openxmlformats.org/officeDocument/2006/relationships/image" Target="../media/image144.png"/></Relationships>
</file>

<file path=ppt/slides/_rels/slide1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42.png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slideLayout" Target="../slideLayouts/slideLayout90.xml"/><Relationship Id="rId9" Type="http://schemas.openxmlformats.org/officeDocument/2006/relationships/image" Target="../media/image147.png"/><Relationship Id="rId10" Type="http://schemas.openxmlformats.org/officeDocument/2006/relationships/image" Target="../media/image13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1" Type="http://schemas.openxmlformats.org/officeDocument/2006/relationships/tags" Target="../tags/tag71.xml"/><Relationship Id="rId2" Type="http://schemas.openxmlformats.org/officeDocument/2006/relationships/slideLayout" Target="../slideLayouts/slideLayout9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53.gi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slideLayout" Target="../slideLayouts/slideLayout90.xml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38.png"/><Relationship Id="rId9" Type="http://schemas.openxmlformats.org/officeDocument/2006/relationships/image" Target="../media/image156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gif"/><Relationship Id="rId4" Type="http://schemas.openxmlformats.org/officeDocument/2006/relationships/image" Target="../media/image159.gif"/><Relationship Id="rId5" Type="http://schemas.openxmlformats.org/officeDocument/2006/relationships/image" Target="../media/image160.gif"/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57.gi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png"/><Relationship Id="rId10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ai.sri.com/pubs/files/83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6.wmf"/><Relationship Id="rId8" Type="http://schemas.openxmlformats.org/officeDocument/2006/relationships/image" Target="../media/image3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43.pn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4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6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www.cs.rochester.edu/~dana/HoughT.pdf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cs.rochester.edu/~dana/HoughT.pdf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7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hyperlink" Target="http://www.pascal-network.org/challenges/VOC/pubs/leibe04.pdf" TargetMode="External"/><Relationship Id="rId5" Type="http://schemas.openxmlformats.org/officeDocument/2006/relationships/image" Target="../media/image59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8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1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9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62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9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3.pn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64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9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5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6.w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67.w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68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8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9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9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9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70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73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5.png"/><Relationship Id="rId14" Type="http://schemas.openxmlformats.org/officeDocument/2006/relationships/image" Target="../media/image74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slideLayout" Target="../slideLayouts/slideLayout90.xml"/><Relationship Id="rId9" Type="http://schemas.openxmlformats.org/officeDocument/2006/relationships/notesSlide" Target="../notesSlides/notesSlide81.xml"/><Relationship Id="rId10" Type="http://schemas.openxmlformats.org/officeDocument/2006/relationships/image" Target="../media/image76.png"/></Relationships>
</file>

<file path=ppt/slides/_rels/slide9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slideLayout" Target="../slideLayouts/slideLayout90.xml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Fitting &amp; Matching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Lectures 7 &amp; 8  </a:t>
            </a:r>
            <a:r>
              <a:rPr lang="en-US" dirty="0">
                <a:solidFill>
                  <a:srgbClr val="898989"/>
                </a:solidFill>
                <a:latin typeface="Calibri" charset="0"/>
              </a:rPr>
              <a:t>– Prof.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</a:rPr>
              <a:t>Fergus</a:t>
            </a:r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2884" name="Text Box 18"/>
          <p:cNvSpPr txBox="1">
            <a:spLocks noChangeArrowheads="1"/>
          </p:cNvSpPr>
          <p:nvPr/>
        </p:nvSpPr>
        <p:spPr bwMode="auto">
          <a:xfrm>
            <a:off x="381000" y="6334125"/>
            <a:ext cx="834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</a:rPr>
              <a:t>Slides  from: S. Lazebnik, S. Seitz, M. Pollefeys, A. Effros.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Fitting: Issues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If we know which points belong to the line, how do we find the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optimal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line parameters?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Least squares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there are outliers?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Robust fitting, RANSAC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there are many lines?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Voting methods: RANSAC, Hough transform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What if we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re not even sure it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 line?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Model selection</a:t>
            </a:r>
          </a:p>
        </p:txBody>
      </p:sp>
      <p:sp>
        <p:nvSpPr>
          <p:cNvPr id="13210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Q:  how many unknowns and equations per pixel?</a:t>
            </a:r>
          </a:p>
        </p:txBody>
      </p:sp>
      <p:pic>
        <p:nvPicPr>
          <p:cNvPr id="23556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4225" y="1219200"/>
            <a:ext cx="26876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685800" y="213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6858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Intuitively, what does this constraint mean?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2793" name="Rectangle 9"/>
          <p:cNvSpPr>
            <a:spLocks noChangeArrowheads="1"/>
          </p:cNvSpPr>
          <p:nvPr/>
        </p:nvSpPr>
        <p:spPr bwMode="auto">
          <a:xfrm>
            <a:off x="685800" y="3124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component of the flow in the gradient direction is determined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component of the flow parallel to an edge is unknown</a:t>
            </a:r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228600" y="4876800"/>
            <a:ext cx="62722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This explains the Barber Pole illusion</a:t>
            </a:r>
          </a:p>
          <a:p>
            <a:pPr marL="457200"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5"/>
              </a:rPr>
              <a:t>http://www.sandlotscience.com/Ambiguous/Barberpole_Illusion.htm</a:t>
            </a:r>
            <a:endParaRPr lang="en-US" sz="16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57200"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  <a:hlinkClick r:id="rId6"/>
              </a:rPr>
              <a:t>http://www.liv.ac.uk/~marcob/Trieste/barberpole.html</a:t>
            </a: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02795" name="Text Box 11"/>
          <p:cNvSpPr txBox="1">
            <a:spLocks noChangeArrowheads="1"/>
          </p:cNvSpPr>
          <p:nvPr/>
        </p:nvSpPr>
        <p:spPr bwMode="auto">
          <a:xfrm>
            <a:off x="2346325" y="2251075"/>
            <a:ext cx="357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 unknowns, one equation</a:t>
            </a:r>
          </a:p>
        </p:txBody>
      </p:sp>
      <p:pic>
        <p:nvPicPr>
          <p:cNvPr id="502797" name="Picture 13" descr="250px-Barberspo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40386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5945188" y="6553200"/>
            <a:ext cx="319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http://en.wikipedia.org/wiki/Barber's_pole</a:t>
            </a:r>
          </a:p>
        </p:txBody>
      </p:sp>
    </p:spTree>
    <p:extLst>
      <p:ext uri="{BB962C8B-B14F-4D97-AF65-F5344CB8AC3E}">
        <p14:creationId xmlns:p14="http://schemas.microsoft.com/office/powerpoint/2010/main" val="377886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0" grpId="0" build="p" autoUpdateAnimBg="0"/>
      <p:bldP spid="502792" grpId="0" build="p" autoUpdateAnimBg="0"/>
      <p:bldP spid="502793" grpId="0" build="p" autoUpdateAnimBg="0"/>
      <p:bldP spid="502794" grpId="0" build="p" autoUpdateAnimBg="0"/>
      <p:bldP spid="50279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Freeform 2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5859" name="Freeform 3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 problem</a:t>
            </a:r>
          </a:p>
        </p:txBody>
      </p:sp>
    </p:spTree>
    <p:extLst>
      <p:ext uri="{BB962C8B-B14F-4D97-AF65-F5344CB8AC3E}">
        <p14:creationId xmlns:p14="http://schemas.microsoft.com/office/powerpoint/2010/main" val="259708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animBg="1"/>
      <p:bldP spid="50585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Freeform 3"/>
          <p:cNvSpPr>
            <a:spLocks/>
          </p:cNvSpPr>
          <p:nvPr/>
        </p:nvSpPr>
        <p:spPr bwMode="auto">
          <a:xfrm rot="-1470704">
            <a:off x="2894013" y="22637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4836" name="Freeform 4"/>
          <p:cNvSpPr>
            <a:spLocks/>
          </p:cNvSpPr>
          <p:nvPr/>
        </p:nvSpPr>
        <p:spPr bwMode="auto">
          <a:xfrm rot="-1470704">
            <a:off x="3922713" y="2403475"/>
            <a:ext cx="1677987" cy="3181350"/>
          </a:xfrm>
          <a:custGeom>
            <a:avLst/>
            <a:gdLst>
              <a:gd name="T0" fmla="*/ 0 w 722"/>
              <a:gd name="T1" fmla="*/ 0 h 819"/>
              <a:gd name="T2" fmla="*/ 1131828 w 722"/>
              <a:gd name="T3" fmla="*/ 536052 h 819"/>
              <a:gd name="T4" fmla="*/ 1677987 w 722"/>
              <a:gd name="T5" fmla="*/ 3181350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790700" y="1295400"/>
            <a:ext cx="5346700" cy="5067300"/>
          </a:xfrm>
          <a:custGeom>
            <a:avLst/>
            <a:gdLst>
              <a:gd name="T0" fmla="*/ 661740770 w 21600"/>
              <a:gd name="T1" fmla="*/ 0 h 21600"/>
              <a:gd name="T2" fmla="*/ 193804253 w 21600"/>
              <a:gd name="T3" fmla="*/ 174078407 h 21600"/>
              <a:gd name="T4" fmla="*/ 0 w 21600"/>
              <a:gd name="T5" fmla="*/ 594387272 h 21600"/>
              <a:gd name="T6" fmla="*/ 193804253 w 21600"/>
              <a:gd name="T7" fmla="*/ 1014695960 h 21600"/>
              <a:gd name="T8" fmla="*/ 661740770 w 21600"/>
              <a:gd name="T9" fmla="*/ 1188774543 h 21600"/>
              <a:gd name="T10" fmla="*/ 1129676606 w 21600"/>
              <a:gd name="T11" fmla="*/ 1014695960 h 21600"/>
              <a:gd name="T12" fmla="*/ 1323481539 w 21600"/>
              <a:gd name="T13" fmla="*/ 594387272 h 21600"/>
              <a:gd name="T14" fmla="*/ 1129676606 w 21600"/>
              <a:gd name="T15" fmla="*/ 17407840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1" y="10800"/>
                </a:moveTo>
                <a:cubicBezTo>
                  <a:pt x="7041" y="12876"/>
                  <a:pt x="8724" y="14559"/>
                  <a:pt x="10800" y="14559"/>
                </a:cubicBezTo>
                <a:cubicBezTo>
                  <a:pt x="12876" y="14559"/>
                  <a:pt x="14559" y="12876"/>
                  <a:pt x="14559" y="10800"/>
                </a:cubicBezTo>
                <a:cubicBezTo>
                  <a:pt x="14559" y="8724"/>
                  <a:pt x="12876" y="7041"/>
                  <a:pt x="10800" y="7041"/>
                </a:cubicBezTo>
                <a:cubicBezTo>
                  <a:pt x="8724" y="7041"/>
                  <a:pt x="7041" y="8724"/>
                  <a:pt x="704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 problem</a:t>
            </a:r>
          </a:p>
        </p:txBody>
      </p:sp>
    </p:spTree>
    <p:extLst>
      <p:ext uri="{BB962C8B-B14F-4D97-AF65-F5344CB8AC3E}">
        <p14:creationId xmlns:p14="http://schemas.microsoft.com/office/powerpoint/2010/main" val="15123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animBg="1"/>
      <p:bldP spid="50483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the aperture problem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How to get more equations for a pixel?</a:t>
            </a:r>
          </a:p>
          <a:p>
            <a:pPr lvl="1"/>
            <a:r>
              <a:rPr lang="en-US" sz="1800" smtClean="0"/>
              <a:t>Basic idea:  impose additional constraints</a:t>
            </a:r>
          </a:p>
          <a:p>
            <a:pPr lvl="2"/>
            <a:r>
              <a:rPr lang="en-US" sz="1600" smtClean="0"/>
              <a:t>most common is to assume that the flow field is smooth locally</a:t>
            </a:r>
          </a:p>
          <a:p>
            <a:pPr lvl="2"/>
            <a:r>
              <a:rPr lang="en-US" sz="1600" smtClean="0"/>
              <a:t>one method:  pretend the pixel’s neighbors have the same (u,v)</a:t>
            </a:r>
          </a:p>
          <a:p>
            <a:pPr lvl="3"/>
            <a:r>
              <a:rPr lang="en-US" sz="1400" smtClean="0"/>
              <a:t>If we use a 5x5 window, that gives us 25 equations per pixel!</a:t>
            </a:r>
          </a:p>
        </p:txBody>
      </p:sp>
      <p:pic>
        <p:nvPicPr>
          <p:cNvPr id="503825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44763" y="2646363"/>
            <a:ext cx="2989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408113" y="3403600"/>
            <a:ext cx="6130925" cy="2082800"/>
            <a:chOff x="887" y="1952"/>
            <a:chExt cx="3862" cy="1312"/>
          </a:xfrm>
        </p:grpSpPr>
        <p:pic>
          <p:nvPicPr>
            <p:cNvPr id="26630" name="Picture 20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05" y="3004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23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957" y="3005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25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36" y="3005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33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92" y="3185"/>
              <a:ext cx="34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3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94" y="3187"/>
              <a:ext cx="3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38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82" y="3185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40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87" y="1952"/>
              <a:ext cx="386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3514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version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How to get more equations for a pixel?</a:t>
            </a:r>
          </a:p>
          <a:p>
            <a:pPr lvl="1"/>
            <a:r>
              <a:rPr lang="en-US" sz="1800" smtClean="0"/>
              <a:t>Basic idea:  impose additional constraints</a:t>
            </a:r>
          </a:p>
          <a:p>
            <a:pPr lvl="2"/>
            <a:r>
              <a:rPr lang="en-US" sz="1600" smtClean="0"/>
              <a:t>most common is to assume that the flow field is smooth locally</a:t>
            </a:r>
          </a:p>
          <a:p>
            <a:pPr lvl="2"/>
            <a:r>
              <a:rPr lang="en-US" sz="1600" smtClean="0"/>
              <a:t>one method:  pretend the pixel’s neighbors have the same (u,v)</a:t>
            </a:r>
          </a:p>
          <a:p>
            <a:pPr lvl="3"/>
            <a:r>
              <a:rPr lang="en-US" sz="1400" smtClean="0"/>
              <a:t>If we use a 5x5 window, that gives us 25*3 equations per pixel!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03313" y="2971800"/>
            <a:ext cx="6511925" cy="2957513"/>
            <a:chOff x="695" y="2014"/>
            <a:chExt cx="4102" cy="1863"/>
          </a:xfrm>
        </p:grpSpPr>
        <p:pic>
          <p:nvPicPr>
            <p:cNvPr id="27655" name="Picture 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05" y="3600"/>
              <a:ext cx="17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7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57" y="3601"/>
              <a:ext cx="1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8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36" y="3601"/>
              <a:ext cx="7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2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82" y="3781"/>
              <a:ext cx="2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4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90" y="3767"/>
              <a:ext cx="34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5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96" y="3769"/>
              <a:ext cx="33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1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95" y="2014"/>
              <a:ext cx="4102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3" name="Picture 2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057400" y="2652713"/>
            <a:ext cx="46482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958" name="Text Box 22"/>
          <p:cNvSpPr txBox="1">
            <a:spLocks noChangeArrowheads="1"/>
          </p:cNvSpPr>
          <p:nvPr/>
        </p:nvSpPr>
        <p:spPr bwMode="auto">
          <a:xfrm>
            <a:off x="541338" y="5851525"/>
            <a:ext cx="487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Note that RGB is not enough to disambiguate </a:t>
            </a:r>
            <a:b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because R, G &amp; B are correlated</a:t>
            </a:r>
            <a:b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Just provides better gradient</a:t>
            </a:r>
          </a:p>
        </p:txBody>
      </p:sp>
    </p:spTree>
    <p:extLst>
      <p:ext uri="{BB962C8B-B14F-4D97-AF65-F5344CB8AC3E}">
        <p14:creationId xmlns:p14="http://schemas.microsoft.com/office/powerpoint/2010/main" val="32807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5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Lukas-Kanade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Prob:  we have more equations than unknowns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524000" y="1420813"/>
            <a:ext cx="1592263" cy="484187"/>
            <a:chOff x="1680" y="945"/>
            <a:chExt cx="1003" cy="305"/>
          </a:xfrm>
        </p:grpSpPr>
        <p:pic>
          <p:nvPicPr>
            <p:cNvPr id="28694" name="Picture 2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24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26" descr="Edittex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28" descr="Edittex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71750" y="3213100"/>
            <a:ext cx="1866900" cy="139700"/>
            <a:chOff x="1620" y="2024"/>
            <a:chExt cx="1176" cy="88"/>
          </a:xfrm>
        </p:grpSpPr>
        <p:pic>
          <p:nvPicPr>
            <p:cNvPr id="28691" name="Picture 3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20" y="2024"/>
              <a:ext cx="21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31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93" y="2025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Picture 34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85" y="2024"/>
              <a:ext cx="21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85800" y="3960813"/>
            <a:ext cx="8001000" cy="2592387"/>
            <a:chOff x="432" y="2495"/>
            <a:chExt cx="5040" cy="1633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769" y="2495"/>
              <a:ext cx="3503" cy="817"/>
              <a:chOff x="769" y="1919"/>
              <a:chExt cx="3503" cy="817"/>
            </a:xfrm>
          </p:grpSpPr>
          <p:pic>
            <p:nvPicPr>
              <p:cNvPr id="28688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769" y="1919"/>
                <a:ext cx="350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9" name="Picture 1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1440" y="2547"/>
                <a:ext cx="42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0" name="Picture 19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677" y="2542"/>
                <a:ext cx="35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87" name="Rectangle 38"/>
            <p:cNvSpPr>
              <a:spLocks noChangeArrowheads="1"/>
            </p:cNvSpPr>
            <p:nvPr/>
          </p:nvSpPr>
          <p:spPr bwMode="auto">
            <a:xfrm>
              <a:off x="432" y="3504"/>
              <a:ext cx="504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The summations are over all pixels in the K x K window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This technique was first proposed by Lukas &amp; Kanade (1981)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85800" y="1374775"/>
            <a:ext cx="7772400" cy="1139825"/>
            <a:chOff x="432" y="866"/>
            <a:chExt cx="4896" cy="718"/>
          </a:xfrm>
        </p:grpSpPr>
        <p:pic>
          <p:nvPicPr>
            <p:cNvPr id="28683" name="Picture 4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020" y="866"/>
              <a:ext cx="182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Line 42"/>
            <p:cNvSpPr>
              <a:spLocks noChangeShapeType="1"/>
            </p:cNvSpPr>
            <p:nvPr/>
          </p:nvSpPr>
          <p:spPr bwMode="auto">
            <a:xfrm>
              <a:off x="2208" y="10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685" name="Rectangle 43"/>
            <p:cNvSpPr>
              <a:spLocks noChangeArrowheads="1"/>
            </p:cNvSpPr>
            <p:nvPr/>
          </p:nvSpPr>
          <p:spPr bwMode="auto">
            <a:xfrm>
              <a:off x="432" y="1287"/>
              <a:ext cx="489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Solution:  solve least squares problem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85800" y="2389188"/>
            <a:ext cx="7772400" cy="758825"/>
            <a:chOff x="432" y="1505"/>
            <a:chExt cx="4896" cy="478"/>
          </a:xfrm>
        </p:grpSpPr>
        <p:pic>
          <p:nvPicPr>
            <p:cNvPr id="28681" name="Picture 32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447" y="1761"/>
              <a:ext cx="145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Rectangle 45"/>
            <p:cNvSpPr>
              <a:spLocks noChangeArrowheads="1"/>
            </p:cNvSpPr>
            <p:nvPr/>
          </p:nvSpPr>
          <p:spPr bwMode="auto">
            <a:xfrm>
              <a:off x="432" y="1505"/>
              <a:ext cx="489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minimum least squares solution given by solution (in d) of: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smtClean="0">
                <a:solidFill>
                  <a:schemeClr val="tx1"/>
                </a:solidFill>
              </a:rPr>
              <a:t>Aperture Problem and Normal Flow</a:t>
            </a:r>
          </a:p>
        </p:txBody>
      </p:sp>
      <p:sp>
        <p:nvSpPr>
          <p:cNvPr id="205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2054" name="Freeform 3"/>
          <p:cNvSpPr>
            <a:spLocks/>
          </p:cNvSpPr>
          <p:nvPr/>
        </p:nvSpPr>
        <p:spPr bwMode="auto">
          <a:xfrm rot="-1470704">
            <a:off x="1558925" y="2060575"/>
            <a:ext cx="823913" cy="1722438"/>
          </a:xfrm>
          <a:custGeom>
            <a:avLst/>
            <a:gdLst>
              <a:gd name="T0" fmla="*/ 0 w 722"/>
              <a:gd name="T1" fmla="*/ 0 h 819"/>
              <a:gd name="T2" fmla="*/ 555742 w 722"/>
              <a:gd name="T3" fmla="*/ 290228 h 819"/>
              <a:gd name="T4" fmla="*/ 823913 w 722"/>
              <a:gd name="T5" fmla="*/ 1722438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Freeform 4"/>
          <p:cNvSpPr>
            <a:spLocks/>
          </p:cNvSpPr>
          <p:nvPr/>
        </p:nvSpPr>
        <p:spPr bwMode="auto">
          <a:xfrm rot="-1470704">
            <a:off x="2063750" y="2136775"/>
            <a:ext cx="825500" cy="1722438"/>
          </a:xfrm>
          <a:custGeom>
            <a:avLst/>
            <a:gdLst>
              <a:gd name="T0" fmla="*/ 0 w 722"/>
              <a:gd name="T1" fmla="*/ 0 h 819"/>
              <a:gd name="T2" fmla="*/ 556812 w 722"/>
              <a:gd name="T3" fmla="*/ 290228 h 819"/>
              <a:gd name="T4" fmla="*/ 825500 w 722"/>
              <a:gd name="T5" fmla="*/ 1722438 h 819"/>
              <a:gd name="T6" fmla="*/ 0 60000 65536"/>
              <a:gd name="T7" fmla="*/ 0 60000 65536"/>
              <a:gd name="T8" fmla="*/ 0 60000 65536"/>
              <a:gd name="T9" fmla="*/ 0 w 722"/>
              <a:gd name="T10" fmla="*/ 0 h 819"/>
              <a:gd name="T11" fmla="*/ 722 w 722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819">
                <a:moveTo>
                  <a:pt x="0" y="0"/>
                </a:moveTo>
                <a:lnTo>
                  <a:pt x="487" y="138"/>
                </a:lnTo>
                <a:lnTo>
                  <a:pt x="722" y="81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AutoShape 5"/>
          <p:cNvSpPr>
            <a:spLocks noChangeArrowheads="1"/>
          </p:cNvSpPr>
          <p:nvPr/>
        </p:nvSpPr>
        <p:spPr bwMode="auto">
          <a:xfrm>
            <a:off x="1016000" y="1536700"/>
            <a:ext cx="2628900" cy="2743200"/>
          </a:xfrm>
          <a:custGeom>
            <a:avLst/>
            <a:gdLst>
              <a:gd name="T0" fmla="*/ 159979522 w 21600"/>
              <a:gd name="T1" fmla="*/ 0 h 21600"/>
              <a:gd name="T2" fmla="*/ 46853203 w 21600"/>
              <a:gd name="T3" fmla="*/ 51016024 h 21600"/>
              <a:gd name="T4" fmla="*/ 0 w 21600"/>
              <a:gd name="T5" fmla="*/ 174193200 h 21600"/>
              <a:gd name="T6" fmla="*/ 46853203 w 21600"/>
              <a:gd name="T7" fmla="*/ 297370265 h 21600"/>
              <a:gd name="T8" fmla="*/ 159979522 w 21600"/>
              <a:gd name="T9" fmla="*/ 348386401 h 21600"/>
              <a:gd name="T10" fmla="*/ 273105734 w 21600"/>
              <a:gd name="T11" fmla="*/ 297370265 h 21600"/>
              <a:gd name="T12" fmla="*/ 319959043 w 21600"/>
              <a:gd name="T13" fmla="*/ 174193200 h 21600"/>
              <a:gd name="T14" fmla="*/ 273105734 w 21600"/>
              <a:gd name="T15" fmla="*/ 5101602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1" y="10800"/>
                </a:moveTo>
                <a:cubicBezTo>
                  <a:pt x="7041" y="12876"/>
                  <a:pt x="8724" y="14559"/>
                  <a:pt x="10800" y="14559"/>
                </a:cubicBezTo>
                <a:cubicBezTo>
                  <a:pt x="12876" y="14559"/>
                  <a:pt x="14559" y="12876"/>
                  <a:pt x="14559" y="10800"/>
                </a:cubicBezTo>
                <a:cubicBezTo>
                  <a:pt x="14559" y="8724"/>
                  <a:pt x="12876" y="7041"/>
                  <a:pt x="10800" y="7041"/>
                </a:cubicBezTo>
                <a:cubicBezTo>
                  <a:pt x="8724" y="7041"/>
                  <a:pt x="7041" y="8724"/>
                  <a:pt x="704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2801938" y="2849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Line 7"/>
          <p:cNvSpPr>
            <a:spLocks noChangeShapeType="1"/>
          </p:cNvSpPr>
          <p:nvPr/>
        </p:nvSpPr>
        <p:spPr bwMode="auto">
          <a:xfrm flipV="1">
            <a:off x="2152650" y="2527300"/>
            <a:ext cx="319088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Line 8"/>
          <p:cNvSpPr>
            <a:spLocks noChangeShapeType="1"/>
          </p:cNvSpPr>
          <p:nvPr/>
        </p:nvSpPr>
        <p:spPr bwMode="auto">
          <a:xfrm flipV="1">
            <a:off x="2233613" y="2636838"/>
            <a:ext cx="319087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2308225" y="2754313"/>
            <a:ext cx="319088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V="1">
            <a:off x="2382838" y="2870200"/>
            <a:ext cx="319087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2459038" y="2987675"/>
            <a:ext cx="317500" cy="212725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18113" y="1989138"/>
          <a:ext cx="27797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499" name="Equation" r:id="rId3" imgW="1054080" imgH="457200" progId="Equation.3">
                  <p:embed/>
                </p:oleObj>
              </mc:Choice>
              <mc:Fallback>
                <p:oleObj name="Equation" r:id="rId3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1989138"/>
                        <a:ext cx="2779712" cy="11969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3486150" y="1449388"/>
            <a:ext cx="33670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gradient constraint:</a:t>
            </a:r>
          </a:p>
        </p:txBody>
      </p:sp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3714750" y="3240088"/>
            <a:ext cx="41878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Defines a line in the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(u,v)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space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33700" y="3670300"/>
            <a:ext cx="4970463" cy="3022600"/>
            <a:chOff x="1848" y="2312"/>
            <a:chExt cx="3131" cy="190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848" y="2544"/>
              <a:ext cx="3131" cy="1672"/>
              <a:chOff x="1848" y="2544"/>
              <a:chExt cx="3131" cy="1672"/>
            </a:xfrm>
          </p:grpSpPr>
          <p:sp>
            <p:nvSpPr>
              <p:cNvPr id="2071" name="Line 17"/>
              <p:cNvSpPr>
                <a:spLocks noChangeShapeType="1"/>
              </p:cNvSpPr>
              <p:nvPr/>
            </p:nvSpPr>
            <p:spPr bwMode="auto">
              <a:xfrm>
                <a:off x="2432" y="2616"/>
                <a:ext cx="0" cy="1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2" name="Line 18"/>
              <p:cNvSpPr>
                <a:spLocks noChangeShapeType="1"/>
              </p:cNvSpPr>
              <p:nvPr/>
            </p:nvSpPr>
            <p:spPr bwMode="auto">
              <a:xfrm>
                <a:off x="1848" y="34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3" name="Line 19"/>
              <p:cNvSpPr>
                <a:spLocks noChangeShapeType="1"/>
              </p:cNvSpPr>
              <p:nvPr/>
            </p:nvSpPr>
            <p:spPr bwMode="auto">
              <a:xfrm>
                <a:off x="2274" y="2768"/>
                <a:ext cx="982" cy="1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74" name="Rectangle 20"/>
              <p:cNvSpPr>
                <a:spLocks noChangeArrowheads="1"/>
              </p:cNvSpPr>
              <p:nvPr/>
            </p:nvSpPr>
            <p:spPr bwMode="auto">
              <a:xfrm>
                <a:off x="4756" y="3441"/>
                <a:ext cx="223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u</a:t>
                </a: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75" name="Rectangle 21"/>
              <p:cNvSpPr>
                <a:spLocks noChangeArrowheads="1"/>
              </p:cNvSpPr>
              <p:nvPr/>
            </p:nvSpPr>
            <p:spPr bwMode="auto">
              <a:xfrm>
                <a:off x="2436" y="2544"/>
                <a:ext cx="201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v</a:t>
                </a: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600" y="2312"/>
              <a:ext cx="752" cy="880"/>
            </a:xfrm>
            <a:custGeom>
              <a:avLst/>
              <a:gdLst>
                <a:gd name="T0" fmla="*/ 0 w 752"/>
                <a:gd name="T1" fmla="*/ 880 h 880"/>
                <a:gd name="T2" fmla="*/ 600 w 752"/>
                <a:gd name="T3" fmla="*/ 536 h 880"/>
                <a:gd name="T4" fmla="*/ 752 w 752"/>
                <a:gd name="T5" fmla="*/ 0 h 880"/>
                <a:gd name="T6" fmla="*/ 0 60000 65536"/>
                <a:gd name="T7" fmla="*/ 0 60000 65536"/>
                <a:gd name="T8" fmla="*/ 0 60000 65536"/>
                <a:gd name="T9" fmla="*/ 0 w 752"/>
                <a:gd name="T10" fmla="*/ 0 h 880"/>
                <a:gd name="T11" fmla="*/ 752 w 752"/>
                <a:gd name="T12" fmla="*/ 880 h 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" h="880">
                  <a:moveTo>
                    <a:pt x="0" y="880"/>
                  </a:moveTo>
                  <a:cubicBezTo>
                    <a:pt x="237" y="781"/>
                    <a:pt x="475" y="682"/>
                    <a:pt x="600" y="536"/>
                  </a:cubicBezTo>
                  <a:cubicBezTo>
                    <a:pt x="725" y="390"/>
                    <a:pt x="727" y="89"/>
                    <a:pt x="75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66" name="Line 23"/>
          <p:cNvSpPr>
            <a:spLocks noChangeShapeType="1"/>
          </p:cNvSpPr>
          <p:nvPr/>
        </p:nvSpPr>
        <p:spPr bwMode="auto">
          <a:xfrm flipV="1">
            <a:off x="3848100" y="5270500"/>
            <a:ext cx="368300" cy="2794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47688" y="5199063"/>
          <a:ext cx="2544762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0" name="Equation" r:id="rId5" imgW="965160" imgH="444240" progId="Equation.3">
                  <p:embed/>
                </p:oleObj>
              </mc:Choice>
              <mc:Fallback>
                <p:oleObj name="Equation" r:id="rId5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199063"/>
                        <a:ext cx="2544762" cy="11636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25"/>
          <p:cNvSpPr>
            <a:spLocks noChangeArrowheads="1"/>
          </p:cNvSpPr>
          <p:nvPr/>
        </p:nvSpPr>
        <p:spPr bwMode="auto">
          <a:xfrm>
            <a:off x="222250" y="4586288"/>
            <a:ext cx="20034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Normal Flow:</a:t>
            </a:r>
          </a:p>
        </p:txBody>
      </p:sp>
      <p:sp>
        <p:nvSpPr>
          <p:cNvPr id="2068" name="Freeform 26"/>
          <p:cNvSpPr>
            <a:spLocks/>
          </p:cNvSpPr>
          <p:nvPr/>
        </p:nvSpPr>
        <p:spPr bwMode="auto">
          <a:xfrm>
            <a:off x="2082800" y="4851400"/>
            <a:ext cx="1803400" cy="546100"/>
          </a:xfrm>
          <a:custGeom>
            <a:avLst/>
            <a:gdLst>
              <a:gd name="T0" fmla="*/ 0 w 1136"/>
              <a:gd name="T1" fmla="*/ 0 h 344"/>
              <a:gd name="T2" fmla="*/ 1803400 w 1136"/>
              <a:gd name="T3" fmla="*/ 546100 h 344"/>
              <a:gd name="T4" fmla="*/ 0 60000 65536"/>
              <a:gd name="T5" fmla="*/ 0 60000 65536"/>
              <a:gd name="T6" fmla="*/ 0 w 1136"/>
              <a:gd name="T7" fmla="*/ 0 h 344"/>
              <a:gd name="T8" fmla="*/ 1136 w 1136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6" h="344">
                <a:moveTo>
                  <a:pt x="0" y="0"/>
                </a:moveTo>
                <a:cubicBezTo>
                  <a:pt x="473" y="143"/>
                  <a:pt x="947" y="287"/>
                  <a:pt x="1136" y="344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Combining Local Constraints</a:t>
            </a:r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863600" y="2247900"/>
            <a:ext cx="0" cy="1968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863600" y="4203700"/>
            <a:ext cx="2768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711200" y="2590800"/>
            <a:ext cx="3073400" cy="1905000"/>
          </a:xfrm>
          <a:prstGeom prst="line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V="1">
            <a:off x="876300" y="3200400"/>
            <a:ext cx="800100" cy="977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794125" y="428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581025" y="2174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v</a:t>
            </a:r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165100" y="2921000"/>
            <a:ext cx="4445000" cy="14605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 flipV="1">
            <a:off x="889000" y="3683000"/>
            <a:ext cx="1549400" cy="482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>
            <a:off x="406400" y="3632200"/>
            <a:ext cx="4648200" cy="495300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 flipV="1">
            <a:off x="889000" y="3848100"/>
            <a:ext cx="1981200" cy="317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8621" name="Object 2"/>
          <p:cNvGraphicFramePr>
            <a:graphicFrameLocks noChangeAspect="1"/>
          </p:cNvGraphicFramePr>
          <p:nvPr/>
        </p:nvGraphicFramePr>
        <p:xfrm>
          <a:off x="6051550" y="2381250"/>
          <a:ext cx="1930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4" name="Equation" r:id="rId3" imgW="850680" imgH="241200" progId="Equation.3">
                  <p:embed/>
                </p:oleObj>
              </mc:Choice>
              <mc:Fallback>
                <p:oleObj name="Equation" r:id="rId3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381250"/>
                        <a:ext cx="19304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22" name="Object 3"/>
          <p:cNvGraphicFramePr>
            <a:graphicFrameLocks noChangeAspect="1"/>
          </p:cNvGraphicFramePr>
          <p:nvPr/>
        </p:nvGraphicFramePr>
        <p:xfrm>
          <a:off x="6051550" y="2952750"/>
          <a:ext cx="20828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5" name="Equation" r:id="rId5" imgW="888840" imgH="241200" progId="Equation.3">
                  <p:embed/>
                </p:oleObj>
              </mc:Choice>
              <mc:Fallback>
                <p:oleObj name="Equation" r:id="rId5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952750"/>
                        <a:ext cx="20828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8623" name="Object 4"/>
          <p:cNvGraphicFramePr>
            <a:graphicFrameLocks noChangeAspect="1"/>
          </p:cNvGraphicFramePr>
          <p:nvPr/>
        </p:nvGraphicFramePr>
        <p:xfrm>
          <a:off x="6030913" y="3575050"/>
          <a:ext cx="2098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26" name="Equation" r:id="rId7" imgW="876240" imgH="241200" progId="Equation.3">
                  <p:embed/>
                </p:oleObj>
              </mc:Choice>
              <mc:Fallback>
                <p:oleObj name="Equation" r:id="rId7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75050"/>
                        <a:ext cx="20986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689725" y="4219575"/>
            <a:ext cx="614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175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3" grpId="0" animBg="1"/>
      <p:bldP spid="708614" grpId="0" animBg="1"/>
      <p:bldP spid="708617" grpId="0" animBg="1"/>
      <p:bldP spid="708618" grpId="0" animBg="1"/>
      <p:bldP spid="7086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for solvability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/>
            <a:r>
              <a:rPr lang="en-US" smtClean="0"/>
              <a:t>Optimal (u, v) satisfies Lucas-Kanade equation</a:t>
            </a:r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685800" y="3352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When is This Solvable?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be invertible 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not be too small due to noise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eigenvalues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of 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not be too small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sz="2000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should be well-conditioned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/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should not be too large (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= larger eigenvalue)</a:t>
            </a:r>
          </a:p>
          <a:p>
            <a: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US" kern="1200" baseline="3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is solvable when there is no aperture problem</a:t>
            </a: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29703" name="Picture 11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2" name="Picture 2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22313" y="6018213"/>
            <a:ext cx="74310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Eigenvectors of A</a:t>
            </a:r>
            <a:r>
              <a:rPr lang="en-US" baseline="30000"/>
              <a:t>T</a:t>
            </a:r>
            <a:r>
              <a:rPr lang="en-US"/>
              <a:t>A</a:t>
            </a:r>
          </a:p>
        </p:txBody>
      </p:sp>
      <p:pic>
        <p:nvPicPr>
          <p:cNvPr id="1661955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990600"/>
            <a:ext cx="74310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1959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Recall the Harris corner detector: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M = A</a:t>
            </a:r>
            <a:r>
              <a:rPr lang="en-US" sz="2800" i="1" kern="1200" baseline="300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</a:t>
            </a: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is the 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second moment matrix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eigenvectors and eigenvalues of </a:t>
            </a:r>
            <a:r>
              <a:rPr lang="en-US" sz="28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relate to edge direction and magnitude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eigenvector associated with the larger eigenvalue points in the direction of fastest intensity change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 other eigenvector is orthogonal to it</a:t>
            </a:r>
          </a:p>
        </p:txBody>
      </p:sp>
    </p:spTree>
    <p:extLst>
      <p:ext uri="{BB962C8B-B14F-4D97-AF65-F5344CB8AC3E}">
        <p14:creationId xmlns:p14="http://schemas.microsoft.com/office/powerpoint/2010/main" val="29845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AutoShape 2"/>
          <p:cNvSpPr>
            <a:spLocks noChangeArrowheads="1"/>
          </p:cNvSpPr>
          <p:nvPr/>
        </p:nvSpPr>
        <p:spPr bwMode="auto">
          <a:xfrm>
            <a:off x="838200" y="5410200"/>
            <a:ext cx="3124200" cy="533400"/>
          </a:xfrm>
          <a:prstGeom prst="rightArrowCallout">
            <a:avLst>
              <a:gd name="adj1" fmla="val 25000"/>
              <a:gd name="adj2" fmla="val 24093"/>
              <a:gd name="adj3" fmla="val 95043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p:sp>
        <p:nvSpPr>
          <p:cNvPr id="1799172" name="Rectangle 4"/>
          <p:cNvSpPr>
            <a:spLocks noChangeArrowheads="1"/>
          </p:cNvSpPr>
          <p:nvPr/>
        </p:nvSpPr>
        <p:spPr bwMode="auto">
          <a:xfrm>
            <a:off x="4038600" y="20574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3" name="Rectangle 5"/>
          <p:cNvSpPr>
            <a:spLocks noChangeArrowheads="1"/>
          </p:cNvSpPr>
          <p:nvPr/>
        </p:nvSpPr>
        <p:spPr bwMode="auto">
          <a:xfrm>
            <a:off x="777240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endParaRPr lang="ru-RU" sz="2400" kern="1200" baseline="-250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4" name="Rectangle 6"/>
          <p:cNvSpPr>
            <a:spLocks noChangeArrowheads="1"/>
          </p:cNvSpPr>
          <p:nvPr/>
        </p:nvSpPr>
        <p:spPr bwMode="auto">
          <a:xfrm>
            <a:off x="31242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400" kern="1200" baseline="-250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5" name="Freeform 7"/>
          <p:cNvSpPr>
            <a:spLocks/>
          </p:cNvSpPr>
          <p:nvPr/>
        </p:nvSpPr>
        <p:spPr bwMode="auto">
          <a:xfrm>
            <a:off x="4495800" y="2057400"/>
            <a:ext cx="3886200" cy="3937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672" y="0"/>
              </a:cxn>
              <a:cxn ang="0">
                <a:pos x="2448" y="0"/>
              </a:cxn>
              <a:cxn ang="0">
                <a:pos x="2448" y="1872"/>
              </a:cxn>
              <a:cxn ang="0">
                <a:pos x="555" y="2480"/>
              </a:cxn>
              <a:cxn ang="0">
                <a:pos x="0" y="1920"/>
              </a:cxn>
            </a:cxnLst>
            <a:rect l="0" t="0" r="r" b="b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6" name="AutoShape 8"/>
          <p:cNvSpPr>
            <a:spLocks noChangeArrowheads="1"/>
          </p:cNvSpPr>
          <p:nvPr/>
        </p:nvSpPr>
        <p:spPr bwMode="auto">
          <a:xfrm>
            <a:off x="4038600" y="46482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77" name="Rectangle 9"/>
          <p:cNvSpPr>
            <a:spLocks noChangeArrowheads="1"/>
          </p:cNvSpPr>
          <p:nvPr/>
        </p:nvSpPr>
        <p:spPr bwMode="auto">
          <a:xfrm>
            <a:off x="5562600" y="26670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“Corner”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8" name="Rectangle 10"/>
          <p:cNvSpPr>
            <a:spLocks noChangeArrowheads="1"/>
          </p:cNvSpPr>
          <p:nvPr/>
        </p:nvSpPr>
        <p:spPr bwMode="auto">
          <a:xfrm>
            <a:off x="914400" y="5410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are small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79" name="Rectangle 11"/>
          <p:cNvSpPr>
            <a:spLocks noChangeArrowheads="1"/>
          </p:cNvSpPr>
          <p:nvPr/>
        </p:nvSpPr>
        <p:spPr bwMode="auto">
          <a:xfrm>
            <a:off x="7162800" y="54102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0" name="Rectangle 12"/>
          <p:cNvSpPr>
            <a:spLocks noChangeArrowheads="1"/>
          </p:cNvSpPr>
          <p:nvPr/>
        </p:nvSpPr>
        <p:spPr bwMode="auto">
          <a:xfrm>
            <a:off x="4114800" y="2209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kern="1200" baseline="-250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1</a:t>
            </a:r>
            <a:endParaRPr lang="ru-RU" sz="2000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1" name="Rectangle 13"/>
          <p:cNvSpPr>
            <a:spLocks noChangeArrowheads="1"/>
          </p:cNvSpPr>
          <p:nvPr/>
        </p:nvSpPr>
        <p:spPr bwMode="auto">
          <a:xfrm>
            <a:off x="3962400" y="54864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 kern="1200">
              <a:solidFill>
                <a:srgbClr val="0033CC"/>
              </a:solidFill>
              <a:latin typeface="Times New Roman" pitchFamily="18" charset="0"/>
              <a:ea typeface="+mn-ea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99182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Classification of image points using eigenvalues of the second moment matrix:</a:t>
            </a:r>
            <a:endParaRPr lang="ru-RU" sz="2800" kern="1200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9183" name="Oval 15"/>
          <p:cNvSpPr>
            <a:spLocks noChangeArrowheads="1"/>
          </p:cNvSpPr>
          <p:nvPr/>
        </p:nvSpPr>
        <p:spPr bwMode="auto">
          <a:xfrm>
            <a:off x="6934200" y="24384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4" name="Oval 16"/>
          <p:cNvSpPr>
            <a:spLocks noChangeArrowheads="1"/>
          </p:cNvSpPr>
          <p:nvPr/>
        </p:nvSpPr>
        <p:spPr bwMode="auto">
          <a:xfrm>
            <a:off x="4184650" y="21336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5" name="Oval 1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99186" name="Oval 18"/>
          <p:cNvSpPr>
            <a:spLocks noChangeArrowheads="1"/>
          </p:cNvSpPr>
          <p:nvPr/>
        </p:nvSpPr>
        <p:spPr bwMode="auto">
          <a:xfrm rot="5542000">
            <a:off x="6650832" y="58618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26100" y="1803400"/>
            <a:ext cx="2260600" cy="2159000"/>
            <a:chOff x="728" y="1376"/>
            <a:chExt cx="1424" cy="1360"/>
          </a:xfrm>
        </p:grpSpPr>
        <p:sp>
          <p:nvSpPr>
            <p:cNvPr id="30751" name="Oval 4"/>
            <p:cNvSpPr>
              <a:spLocks noChangeArrowheads="1"/>
            </p:cNvSpPr>
            <p:nvPr/>
          </p:nvSpPr>
          <p:spPr bwMode="auto">
            <a:xfrm>
              <a:off x="728" y="1376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52" name="Oval 5"/>
            <p:cNvSpPr>
              <a:spLocks noChangeArrowheads="1"/>
            </p:cNvSpPr>
            <p:nvPr/>
          </p:nvSpPr>
          <p:spPr bwMode="auto">
            <a:xfrm>
              <a:off x="1312" y="1720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6" y="1824"/>
              <a:ext cx="656" cy="576"/>
              <a:chOff x="816" y="1824"/>
              <a:chExt cx="656" cy="576"/>
            </a:xfrm>
          </p:grpSpPr>
          <p:sp>
            <p:nvSpPr>
              <p:cNvPr id="30758" name="Line 7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9" name="Line 8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54" name="Line 9"/>
            <p:cNvSpPr>
              <a:spLocks noChangeShapeType="1"/>
            </p:cNvSpPr>
            <p:nvPr/>
          </p:nvSpPr>
          <p:spPr bwMode="auto">
            <a:xfrm>
              <a:off x="1464" y="1832"/>
              <a:ext cx="272" cy="20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88" y="2040"/>
              <a:ext cx="656" cy="576"/>
              <a:chOff x="816" y="1824"/>
              <a:chExt cx="656" cy="576"/>
            </a:xfrm>
          </p:grpSpPr>
          <p:sp>
            <p:nvSpPr>
              <p:cNvPr id="30756" name="Line 11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7" name="Line 12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97000" y="1752600"/>
            <a:ext cx="2260600" cy="2159000"/>
            <a:chOff x="2416" y="1472"/>
            <a:chExt cx="1424" cy="1360"/>
          </a:xfrm>
        </p:grpSpPr>
        <p:sp>
          <p:nvSpPr>
            <p:cNvPr id="30740" name="Oval 14"/>
            <p:cNvSpPr>
              <a:spLocks noChangeArrowheads="1"/>
            </p:cNvSpPr>
            <p:nvPr/>
          </p:nvSpPr>
          <p:spPr bwMode="auto">
            <a:xfrm>
              <a:off x="2416" y="1472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41" name="Oval 15"/>
            <p:cNvSpPr>
              <a:spLocks noChangeArrowheads="1"/>
            </p:cNvSpPr>
            <p:nvPr/>
          </p:nvSpPr>
          <p:spPr bwMode="auto">
            <a:xfrm>
              <a:off x="2944" y="2200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04" y="1920"/>
              <a:ext cx="656" cy="576"/>
              <a:chOff x="816" y="1824"/>
              <a:chExt cx="656" cy="576"/>
            </a:xfrm>
          </p:grpSpPr>
          <p:sp>
            <p:nvSpPr>
              <p:cNvPr id="30749" name="Line 17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50" name="Line 18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>
              <a:off x="3080" y="2296"/>
              <a:ext cx="272" cy="20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776" y="2136"/>
              <a:ext cx="656" cy="576"/>
              <a:chOff x="816" y="1824"/>
              <a:chExt cx="656" cy="576"/>
            </a:xfrm>
          </p:grpSpPr>
          <p:sp>
            <p:nvSpPr>
              <p:cNvPr id="30747" name="Line 21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48" name="Line 22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45" name="Line 23"/>
            <p:cNvSpPr>
              <a:spLocks noChangeShapeType="1"/>
            </p:cNvSpPr>
            <p:nvPr/>
          </p:nvSpPr>
          <p:spPr bwMode="auto">
            <a:xfrm flipV="1">
              <a:off x="3072" y="2240"/>
              <a:ext cx="344" cy="4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46" name="Line 24"/>
            <p:cNvSpPr>
              <a:spLocks noChangeShapeType="1"/>
            </p:cNvSpPr>
            <p:nvPr/>
          </p:nvSpPr>
          <p:spPr bwMode="auto">
            <a:xfrm>
              <a:off x="3064" y="2296"/>
              <a:ext cx="256" cy="36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581400" y="3860800"/>
            <a:ext cx="2260600" cy="2159000"/>
            <a:chOff x="2096" y="2656"/>
            <a:chExt cx="1424" cy="1360"/>
          </a:xfrm>
        </p:grpSpPr>
        <p:sp>
          <p:nvSpPr>
            <p:cNvPr id="30726" name="Oval 26"/>
            <p:cNvSpPr>
              <a:spLocks noChangeArrowheads="1"/>
            </p:cNvSpPr>
            <p:nvPr/>
          </p:nvSpPr>
          <p:spPr bwMode="auto">
            <a:xfrm>
              <a:off x="2096" y="2656"/>
              <a:ext cx="1424" cy="1360"/>
            </a:xfrm>
            <a:prstGeom prst="ellipse">
              <a:avLst/>
            </a:prstGeom>
            <a:solidFill>
              <a:srgbClr val="EAEAEA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27" name="Oval 27"/>
            <p:cNvSpPr>
              <a:spLocks noChangeArrowheads="1"/>
            </p:cNvSpPr>
            <p:nvPr/>
          </p:nvSpPr>
          <p:spPr bwMode="auto">
            <a:xfrm>
              <a:off x="2448" y="3384"/>
              <a:ext cx="216" cy="216"/>
            </a:xfrm>
            <a:prstGeom prst="ellipse">
              <a:avLst/>
            </a:prstGeom>
            <a:solidFill>
              <a:srgbClr val="0000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192" y="3088"/>
              <a:ext cx="656" cy="576"/>
              <a:chOff x="816" y="1824"/>
              <a:chExt cx="656" cy="576"/>
            </a:xfrm>
          </p:grpSpPr>
          <p:sp>
            <p:nvSpPr>
              <p:cNvPr id="30738" name="Line 29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39" name="Line 30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99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29" name="Line 31"/>
            <p:cNvSpPr>
              <a:spLocks noChangeShapeType="1"/>
            </p:cNvSpPr>
            <p:nvPr/>
          </p:nvSpPr>
          <p:spPr bwMode="auto">
            <a:xfrm>
              <a:off x="2568" y="3496"/>
              <a:ext cx="304" cy="312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464" y="3304"/>
              <a:ext cx="656" cy="576"/>
              <a:chOff x="816" y="1824"/>
              <a:chExt cx="656" cy="576"/>
            </a:xfrm>
          </p:grpSpPr>
          <p:sp>
            <p:nvSpPr>
              <p:cNvPr id="30736" name="Line 33"/>
              <p:cNvSpPr>
                <a:spLocks noChangeShapeType="1"/>
              </p:cNvSpPr>
              <p:nvPr/>
            </p:nvSpPr>
            <p:spPr bwMode="auto">
              <a:xfrm flipV="1">
                <a:off x="816" y="1824"/>
                <a:ext cx="656" cy="24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737" name="Line 34"/>
              <p:cNvSpPr>
                <a:spLocks noChangeShapeType="1"/>
              </p:cNvSpPr>
              <p:nvPr/>
            </p:nvSpPr>
            <p:spPr bwMode="auto">
              <a:xfrm flipH="1">
                <a:off x="1328" y="1832"/>
                <a:ext cx="144" cy="568"/>
              </a:xfrm>
              <a:prstGeom prst="line">
                <a:avLst/>
              </a:prstGeom>
              <a:noFill/>
              <a:ln w="28575" cap="sq">
                <a:solidFill>
                  <a:srgbClr val="CC00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731" name="Line 35"/>
            <p:cNvSpPr>
              <a:spLocks noChangeShapeType="1"/>
            </p:cNvSpPr>
            <p:nvPr/>
          </p:nvSpPr>
          <p:spPr bwMode="auto">
            <a:xfrm flipV="1">
              <a:off x="2560" y="3408"/>
              <a:ext cx="400" cy="80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2" name="Line 36"/>
            <p:cNvSpPr>
              <a:spLocks noChangeShapeType="1"/>
            </p:cNvSpPr>
            <p:nvPr/>
          </p:nvSpPr>
          <p:spPr bwMode="auto">
            <a:xfrm>
              <a:off x="2544" y="3496"/>
              <a:ext cx="48" cy="328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3" name="Line 37"/>
            <p:cNvSpPr>
              <a:spLocks noChangeShapeType="1"/>
            </p:cNvSpPr>
            <p:nvPr/>
          </p:nvSpPr>
          <p:spPr bwMode="auto">
            <a:xfrm flipH="1" flipV="1">
              <a:off x="2296" y="3440"/>
              <a:ext cx="256" cy="56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4" name="Line 38"/>
            <p:cNvSpPr>
              <a:spLocks noChangeShapeType="1"/>
            </p:cNvSpPr>
            <p:nvPr/>
          </p:nvSpPr>
          <p:spPr bwMode="auto">
            <a:xfrm flipH="1" flipV="1">
              <a:off x="2256" y="3256"/>
              <a:ext cx="280" cy="224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35" name="Line 39"/>
            <p:cNvSpPr>
              <a:spLocks noChangeShapeType="1"/>
            </p:cNvSpPr>
            <p:nvPr/>
          </p:nvSpPr>
          <p:spPr bwMode="auto">
            <a:xfrm flipH="1">
              <a:off x="2352" y="3496"/>
              <a:ext cx="200" cy="200"/>
            </a:xfrm>
            <a:prstGeom prst="line">
              <a:avLst/>
            </a:prstGeom>
            <a:noFill/>
            <a:ln w="28575" cap="sq">
              <a:solidFill>
                <a:srgbClr val="CC3300"/>
              </a:solidFill>
              <a:miter lim="800000"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725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Patch Analysis</a:t>
            </a:r>
          </a:p>
        </p:txBody>
      </p:sp>
    </p:spTree>
    <p:extLst>
      <p:ext uri="{BB962C8B-B14F-4D97-AF65-F5344CB8AC3E}">
        <p14:creationId xmlns:p14="http://schemas.microsoft.com/office/powerpoint/2010/main" val="397641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Edge</a:t>
            </a:r>
          </a:p>
        </p:txBody>
      </p:sp>
      <p:pic>
        <p:nvPicPr>
          <p:cNvPr id="31747" name="Picture 3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zoom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sur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1295400" y="5611813"/>
            <a:ext cx="3625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large gradients, all the same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large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small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1753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5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u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3543300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zoom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texture region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95400" y="5611813"/>
            <a:ext cx="4022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gradients have small magnitude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small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small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2776" name="Picture 1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7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textured region</a:t>
            </a:r>
          </a:p>
        </p:txBody>
      </p:sp>
      <p:pic>
        <p:nvPicPr>
          <p:cNvPr id="33795" name="Picture 3" descr="zoo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ur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3798" name="Picture 6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295400" y="5611813"/>
            <a:ext cx="49926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gradients are different, large magnitudes</a:t>
            </a:r>
          </a:p>
          <a:p>
            <a: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large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 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large </a:t>
            </a:r>
            <a:r>
              <a:rPr lang="en-US" sz="2000" kern="120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l</a:t>
            </a:r>
            <a:r>
              <a:rPr lang="en-US" sz="2000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3380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30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is a two image problem BUT</a:t>
            </a:r>
          </a:p>
          <a:p>
            <a:pPr lvl="1"/>
            <a:r>
              <a:rPr lang="en-US" sz="1800" smtClean="0"/>
              <a:t>Can measure sensitivity by just looking at one of the images!</a:t>
            </a:r>
          </a:p>
          <a:p>
            <a:pPr lvl="1"/>
            <a:r>
              <a:rPr lang="en-US" sz="1800" smtClean="0"/>
              <a:t>This tells us which pixels are easy to track, which are hard</a:t>
            </a:r>
          </a:p>
          <a:p>
            <a:pPr lvl="2"/>
            <a:r>
              <a:rPr lang="en-US" sz="1600" smtClean="0"/>
              <a:t>very useful later on when we do feature tracking...</a:t>
            </a:r>
          </a:p>
        </p:txBody>
      </p:sp>
    </p:spTree>
    <p:extLst>
      <p:ext uri="{BB962C8B-B14F-4D97-AF65-F5344CB8AC3E}">
        <p14:creationId xmlns:p14="http://schemas.microsoft.com/office/powerpoint/2010/main" val="18060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1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39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6463" y="4357688"/>
            <a:ext cx="1355725" cy="1676400"/>
            <a:chOff x="2160" y="2880"/>
            <a:chExt cx="960" cy="1056"/>
          </a:xfrm>
        </p:grpSpPr>
        <p:pic>
          <p:nvPicPr>
            <p:cNvPr id="1811462" name="Picture 6" descr="TRANSL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2880"/>
              <a:ext cx="960" cy="1056"/>
            </a:xfrm>
            <a:prstGeom prst="rect">
              <a:avLst/>
            </a:prstGeom>
            <a:noFill/>
          </p:spPr>
        </p:pic>
        <p:sp>
          <p:nvSpPr>
            <p:cNvPr id="1811463" name="Rectangle 7"/>
            <p:cNvSpPr>
              <a:spLocks noChangeArrowheads="1"/>
            </p:cNvSpPr>
            <p:nvPr/>
          </p:nvSpPr>
          <p:spPr bwMode="auto">
            <a:xfrm>
              <a:off x="2160" y="2880"/>
              <a:ext cx="672" cy="88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64" name="Rectangle 8"/>
            <p:cNvSpPr>
              <a:spLocks noChangeArrowheads="1"/>
            </p:cNvSpPr>
            <p:nvPr/>
          </p:nvSpPr>
          <p:spPr bwMode="auto">
            <a:xfrm>
              <a:off x="2413" y="3056"/>
              <a:ext cx="707" cy="880"/>
            </a:xfrm>
            <a:prstGeom prst="rect">
              <a:avLst/>
            </a:prstGeom>
            <a:noFill/>
            <a:ln w="28575">
              <a:solidFill>
                <a:srgbClr val="60C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65" name="Text Box 9"/>
          <p:cNvSpPr txBox="1">
            <a:spLocks noChangeArrowheads="1"/>
          </p:cNvSpPr>
          <p:nvPr/>
        </p:nvSpPr>
        <p:spPr bwMode="auto">
          <a:xfrm>
            <a:off x="914400" y="3976688"/>
            <a:ext cx="1416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Translation</a:t>
            </a:r>
          </a:p>
        </p:txBody>
      </p:sp>
      <p:sp>
        <p:nvSpPr>
          <p:cNvPr id="1811466" name="Text Box 10"/>
          <p:cNvSpPr txBox="1">
            <a:spLocks noChangeArrowheads="1"/>
          </p:cNvSpPr>
          <p:nvPr/>
        </p:nvSpPr>
        <p:spPr bwMode="auto">
          <a:xfrm>
            <a:off x="838200" y="6019800"/>
            <a:ext cx="1504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2 unknowns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71788" y="4357688"/>
            <a:ext cx="1422400" cy="1676400"/>
            <a:chOff x="816" y="2928"/>
            <a:chExt cx="864" cy="912"/>
          </a:xfrm>
        </p:grpSpPr>
        <p:pic>
          <p:nvPicPr>
            <p:cNvPr id="1811469" name="Picture 13" descr="AFFIN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1470" name="Rectangle 14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1" name="Line 15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2" name="Line 16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3" name="Line 17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74" name="Line 18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75" name="Text Box 19"/>
          <p:cNvSpPr txBox="1">
            <a:spLocks noChangeArrowheads="1"/>
          </p:cNvSpPr>
          <p:nvPr/>
        </p:nvSpPr>
        <p:spPr bwMode="auto">
          <a:xfrm>
            <a:off x="3155950" y="3940175"/>
            <a:ext cx="831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Affine</a:t>
            </a:r>
          </a:p>
        </p:txBody>
      </p:sp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2820988" y="6054725"/>
            <a:ext cx="1504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6 unknowns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03788" y="4357688"/>
            <a:ext cx="1354137" cy="1676400"/>
            <a:chOff x="3696" y="2976"/>
            <a:chExt cx="864" cy="912"/>
          </a:xfrm>
        </p:grpSpPr>
        <p:pic>
          <p:nvPicPr>
            <p:cNvPr id="1811479" name="Picture 23" descr="PERSPECTIV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1480" name="Rectangle 24"/>
            <p:cNvSpPr>
              <a:spLocks noChangeArrowheads="1"/>
            </p:cNvSpPr>
            <p:nvPr/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1" name="Line 25"/>
            <p:cNvSpPr>
              <a:spLocks noChangeShapeType="1"/>
            </p:cNvSpPr>
            <p:nvPr/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2" name="Line 26"/>
            <p:cNvSpPr>
              <a:spLocks noChangeShapeType="1"/>
            </p:cNvSpPr>
            <p:nvPr/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3" name="Line 27"/>
            <p:cNvSpPr>
              <a:spLocks noChangeShapeType="1"/>
            </p:cNvSpPr>
            <p:nvPr/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84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85" name="Text Box 29"/>
          <p:cNvSpPr txBox="1">
            <a:spLocks noChangeArrowheads="1"/>
          </p:cNvSpPr>
          <p:nvPr/>
        </p:nvSpPr>
        <p:spPr bwMode="auto">
          <a:xfrm>
            <a:off x="4843463" y="3940175"/>
            <a:ext cx="146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Perspective</a:t>
            </a:r>
          </a:p>
        </p:txBody>
      </p:sp>
      <p:sp>
        <p:nvSpPr>
          <p:cNvPr id="1811486" name="Text Box 30"/>
          <p:cNvSpPr txBox="1">
            <a:spLocks noChangeArrowheads="1"/>
          </p:cNvSpPr>
          <p:nvPr/>
        </p:nvSpPr>
        <p:spPr bwMode="auto">
          <a:xfrm>
            <a:off x="4800600" y="6059488"/>
            <a:ext cx="1504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8 unknowns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935788" y="4357688"/>
            <a:ext cx="1354137" cy="1676400"/>
            <a:chOff x="4944" y="2976"/>
            <a:chExt cx="912" cy="816"/>
          </a:xfrm>
        </p:grpSpPr>
        <p:pic>
          <p:nvPicPr>
            <p:cNvPr id="1811489" name="Picture 33" descr="ro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2976"/>
              <a:ext cx="912" cy="816"/>
            </a:xfrm>
            <a:prstGeom prst="rect">
              <a:avLst/>
            </a:prstGeom>
            <a:noFill/>
          </p:spPr>
        </p:pic>
        <p:sp>
          <p:nvSpPr>
            <p:cNvPr id="1811490" name="Rectangle 34"/>
            <p:cNvSpPr>
              <a:spLocks noChangeArrowheads="1"/>
            </p:cNvSpPr>
            <p:nvPr/>
          </p:nvSpPr>
          <p:spPr bwMode="auto">
            <a:xfrm>
              <a:off x="4944" y="3024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1" name="Line 35"/>
            <p:cNvSpPr>
              <a:spLocks noChangeShapeType="1"/>
            </p:cNvSpPr>
            <p:nvPr/>
          </p:nvSpPr>
          <p:spPr bwMode="auto">
            <a:xfrm>
              <a:off x="5184" y="3072"/>
              <a:ext cx="48" cy="67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2" name="Line 36"/>
            <p:cNvSpPr>
              <a:spLocks noChangeShapeType="1"/>
            </p:cNvSpPr>
            <p:nvPr/>
          </p:nvSpPr>
          <p:spPr bwMode="auto">
            <a:xfrm>
              <a:off x="5808" y="2976"/>
              <a:ext cx="48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3" name="Line 37"/>
            <p:cNvSpPr>
              <a:spLocks noChangeShapeType="1"/>
            </p:cNvSpPr>
            <p:nvPr/>
          </p:nvSpPr>
          <p:spPr bwMode="auto">
            <a:xfrm flipV="1">
              <a:off x="5184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1494" name="Line 38"/>
            <p:cNvSpPr>
              <a:spLocks noChangeShapeType="1"/>
            </p:cNvSpPr>
            <p:nvPr/>
          </p:nvSpPr>
          <p:spPr bwMode="auto">
            <a:xfrm>
              <a:off x="5232" y="3744"/>
              <a:ext cx="624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1811495" name="Text Box 39"/>
          <p:cNvSpPr txBox="1">
            <a:spLocks noChangeArrowheads="1"/>
          </p:cNvSpPr>
          <p:nvPr/>
        </p:nvSpPr>
        <p:spPr bwMode="auto">
          <a:xfrm>
            <a:off x="6943725" y="3940175"/>
            <a:ext cx="1390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3D rotation</a:t>
            </a:r>
          </a:p>
        </p:txBody>
      </p:sp>
      <p:sp>
        <p:nvSpPr>
          <p:cNvPr id="1811496" name="Text Box 40"/>
          <p:cNvSpPr txBox="1">
            <a:spLocks noChangeArrowheads="1"/>
          </p:cNvSpPr>
          <p:nvPr/>
        </p:nvSpPr>
        <p:spPr bwMode="auto">
          <a:xfrm>
            <a:off x="6858000" y="6059488"/>
            <a:ext cx="1504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 unknowns</a:t>
            </a:r>
          </a:p>
        </p:txBody>
      </p:sp>
    </p:spTree>
    <p:extLst>
      <p:ext uri="{BB962C8B-B14F-4D97-AF65-F5344CB8AC3E}">
        <p14:creationId xmlns:p14="http://schemas.microsoft.com/office/powerpoint/2010/main" val="36942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6172200" cy="1335087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Substituting into the brightness constancy equation:</a:t>
            </a:r>
            <a:endParaRPr lang="en-US" sz="3200"/>
          </a:p>
        </p:txBody>
      </p:sp>
      <p:graphicFrame>
        <p:nvGraphicFramePr>
          <p:cNvPr id="1815556" name="Object 4"/>
          <p:cNvGraphicFramePr>
            <a:graphicFrameLocks noChangeAspect="1"/>
          </p:cNvGraphicFramePr>
          <p:nvPr/>
        </p:nvGraphicFramePr>
        <p:xfrm>
          <a:off x="635000" y="9906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7" name="Equation" r:id="rId4" imgW="1485720" imgH="457200" progId="Equation.3">
                  <p:embed/>
                </p:oleObj>
              </mc:Choice>
              <mc:Fallback>
                <p:oleObj name="Equation" r:id="rId4" imgW="14857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990600"/>
                        <a:ext cx="297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5558" name="Object 6"/>
          <p:cNvGraphicFramePr>
            <a:graphicFrameLocks noChangeAspect="1"/>
          </p:cNvGraphicFramePr>
          <p:nvPr/>
        </p:nvGraphicFramePr>
        <p:xfrm>
          <a:off x="2957513" y="3048000"/>
          <a:ext cx="32146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8" name="Equation" r:id="rId6" imgW="1218960" imgH="241200" progId="Equation.3">
                  <p:embed/>
                </p:oleObj>
              </mc:Choice>
              <mc:Fallback>
                <p:oleObj name="Equation" r:id="rId6" imgW="121896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048000"/>
                        <a:ext cx="3214687" cy="631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5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motion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35800" y="990600"/>
            <a:ext cx="1422400" cy="1676400"/>
            <a:chOff x="816" y="2928"/>
            <a:chExt cx="864" cy="912"/>
          </a:xfrm>
        </p:grpSpPr>
        <p:pic>
          <p:nvPicPr>
            <p:cNvPr id="1815564" name="Picture 12" descr="AFFI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5565" name="Rectangle 13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6" name="Line 14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7" name="Line 15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8" name="Line 16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5569" name="Line 17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23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555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7602" name="Object 2"/>
          <p:cNvGraphicFramePr>
            <a:graphicFrameLocks noChangeAspect="1"/>
          </p:cNvGraphicFramePr>
          <p:nvPr/>
        </p:nvGraphicFramePr>
        <p:xfrm>
          <a:off x="655638" y="3048000"/>
          <a:ext cx="77517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2" name="Microsoft Equation 3.0" r:id="rId4" imgW="2933640" imgH="241200" progId="Equation.3">
                  <p:embed/>
                </p:oleObj>
              </mc:Choice>
              <mc:Fallback>
                <p:oleObj name="Microsoft Equation 3.0" r:id="rId4" imgW="29336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048000"/>
                        <a:ext cx="7751762" cy="6334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6172200" cy="1335087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Substituting into the brightness constancy equation:</a:t>
            </a:r>
            <a:endParaRPr lang="en-US" sz="3200"/>
          </a:p>
        </p:txBody>
      </p:sp>
      <p:graphicFrame>
        <p:nvGraphicFramePr>
          <p:cNvPr id="1817604" name="Object 4"/>
          <p:cNvGraphicFramePr>
            <a:graphicFrameLocks noChangeAspect="1"/>
          </p:cNvGraphicFramePr>
          <p:nvPr/>
        </p:nvGraphicFramePr>
        <p:xfrm>
          <a:off x="635000" y="990600"/>
          <a:ext cx="297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3" name="Equation" r:id="rId6" imgW="1485720" imgH="457200" progId="Equation.3">
                  <p:embed/>
                </p:oleObj>
              </mc:Choice>
              <mc:Fallback>
                <p:oleObj name="Equation" r:id="rId6" imgW="14857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990600"/>
                        <a:ext cx="2971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5" name="Text Box 5"/>
          <p:cNvSpPr txBox="1">
            <a:spLocks noChangeArrowheads="1"/>
          </p:cNvSpPr>
          <p:nvPr/>
        </p:nvSpPr>
        <p:spPr bwMode="auto">
          <a:xfrm>
            <a:off x="533400" y="3886200"/>
            <a:ext cx="8167688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Each pixel provides 1 linear constraint in </a:t>
            </a:r>
            <a:b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 6 unknowns</a:t>
            </a:r>
          </a:p>
        </p:txBody>
      </p:sp>
      <p:graphicFrame>
        <p:nvGraphicFramePr>
          <p:cNvPr id="1817607" name="Object 7"/>
          <p:cNvGraphicFramePr>
            <a:graphicFrameLocks noChangeAspect="1"/>
          </p:cNvGraphicFramePr>
          <p:nvPr/>
        </p:nvGraphicFramePr>
        <p:xfrm>
          <a:off x="114300" y="5684838"/>
          <a:ext cx="89535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4" name="Equation" r:id="rId8" imgW="3492360" imgH="279360" progId="Equation.3">
                  <p:embed/>
                </p:oleObj>
              </mc:Choice>
              <mc:Fallback>
                <p:oleObj name="Equation" r:id="rId8" imgW="3492360" imgH="27936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684838"/>
                        <a:ext cx="8953500" cy="7159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7608" name="Rectangle 8"/>
          <p:cNvSpPr>
            <a:spLocks noChangeArrowheads="1"/>
          </p:cNvSpPr>
          <p:nvPr/>
        </p:nvSpPr>
        <p:spPr bwMode="auto">
          <a:xfrm>
            <a:off x="533400" y="49799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Least squares minimization:</a:t>
            </a:r>
          </a:p>
        </p:txBody>
      </p:sp>
      <p:sp>
        <p:nvSpPr>
          <p:cNvPr id="18176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35800" y="990600"/>
            <a:ext cx="1422400" cy="1676400"/>
            <a:chOff x="816" y="2928"/>
            <a:chExt cx="864" cy="912"/>
          </a:xfrm>
        </p:grpSpPr>
        <p:pic>
          <p:nvPicPr>
            <p:cNvPr id="1817611" name="Picture 11" descr="AFFIN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6" y="2928"/>
              <a:ext cx="864" cy="912"/>
            </a:xfrm>
            <a:prstGeom prst="rect">
              <a:avLst/>
            </a:prstGeom>
            <a:noFill/>
          </p:spPr>
        </p:pic>
        <p:sp>
          <p:nvSpPr>
            <p:cNvPr id="1817612" name="Rectangle 12"/>
            <p:cNvSpPr>
              <a:spLocks noChangeArrowheads="1"/>
            </p:cNvSpPr>
            <p:nvPr/>
          </p:nvSpPr>
          <p:spPr bwMode="auto">
            <a:xfrm>
              <a:off x="816" y="2928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3" name="Line 13"/>
            <p:cNvSpPr>
              <a:spLocks noChangeShapeType="1"/>
            </p:cNvSpPr>
            <p:nvPr/>
          </p:nvSpPr>
          <p:spPr bwMode="auto">
            <a:xfrm>
              <a:off x="1056" y="2928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4" name="Line 14"/>
            <p:cNvSpPr>
              <a:spLocks noChangeShapeType="1"/>
            </p:cNvSpPr>
            <p:nvPr/>
          </p:nvSpPr>
          <p:spPr bwMode="auto">
            <a:xfrm>
              <a:off x="1632" y="3024"/>
              <a:ext cx="0" cy="81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5" name="Line 15"/>
            <p:cNvSpPr>
              <a:spLocks noChangeShapeType="1"/>
            </p:cNvSpPr>
            <p:nvPr/>
          </p:nvSpPr>
          <p:spPr bwMode="auto">
            <a:xfrm>
              <a:off x="1056" y="2928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17616" name="Line 16"/>
            <p:cNvSpPr>
              <a:spLocks noChangeShapeType="1"/>
            </p:cNvSpPr>
            <p:nvPr/>
          </p:nvSpPr>
          <p:spPr bwMode="auto">
            <a:xfrm>
              <a:off x="1056" y="3744"/>
              <a:ext cx="576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66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7605" grpId="0"/>
      <p:bldP spid="181760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Lukas-Kanade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are the potential causes of errors in this procedure?</a:t>
            </a:r>
          </a:p>
          <a:p>
            <a:pPr lvl="1"/>
            <a:r>
              <a:rPr lang="en-US" smtClean="0"/>
              <a:t>Suppose A</a:t>
            </a:r>
            <a:r>
              <a:rPr lang="en-US" baseline="30000" smtClean="0"/>
              <a:t>T</a:t>
            </a:r>
            <a:r>
              <a:rPr lang="en-US" smtClean="0"/>
              <a:t>A is easily invertible</a:t>
            </a:r>
          </a:p>
          <a:p>
            <a:pPr lvl="1"/>
            <a:r>
              <a:rPr lang="en-US" smtClean="0"/>
              <a:t>Suppose there is not much noise in the image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685800" y="21336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When our assumptions are violated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Brightness constancy is not satisfied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motion is not small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 point does not move like its neighbors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window size is too large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what is the ideal window size?</a:t>
            </a:r>
          </a:p>
        </p:txBody>
      </p:sp>
    </p:spTree>
    <p:extLst>
      <p:ext uri="{BB962C8B-B14F-4D97-AF65-F5344CB8AC3E}">
        <p14:creationId xmlns:p14="http://schemas.microsoft.com/office/powerpoint/2010/main" val="253846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line fitting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Data: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), …, 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  <a:p>
            <a:pPr marL="0" indent="0"/>
            <a:r>
              <a:rPr lang="en-US" sz="2000">
                <a:latin typeface="Arial" charset="0"/>
              </a:rPr>
              <a:t>Line equation: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= m</a:t>
            </a:r>
            <a:r>
              <a:rPr lang="en-US" sz="1200" i="1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</a:t>
            </a:r>
          </a:p>
          <a:p>
            <a:pPr marL="0" indent="0"/>
            <a:r>
              <a:rPr lang="en-US" sz="2000">
                <a:latin typeface="Arial" charset="0"/>
              </a:rPr>
              <a:t>Find (</a:t>
            </a:r>
            <a:r>
              <a:rPr lang="en-US" sz="2000" i="1">
                <a:latin typeface="Times New Roman" charset="0"/>
              </a:rPr>
              <a:t>m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Arial" charset="0"/>
              </a:rPr>
              <a:t>) to minimize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762000" y="2232025"/>
          <a:ext cx="3124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473120" imgH="291960" progId="Equation.3">
                  <p:embed/>
                </p:oleObj>
              </mc:Choice>
              <mc:Fallback>
                <p:oleObj name="Equation" r:id="rId5" imgW="1473120" imgH="291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2025"/>
                        <a:ext cx="31242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y=mx+b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Refinement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685800" y="9144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Iterative Lukas-Kanade Algorithm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Estimate velocity at each pixel by solving Lucas-Kanade equations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Warp H towards I using the estimated flow field</a:t>
            </a:r>
          </a:p>
          <a:p>
            <a:pPr marL="1257300" lvl="2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- use image warping techniques</a:t>
            </a:r>
          </a:p>
          <a:p>
            <a:pPr marL="838200" lvl="1" indent="-381000" algn="l" rtl="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Repeat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90584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pic>
        <p:nvPicPr>
          <p:cNvPr id="37891" name="Picture 3" descr="gradient-constraint4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kern="1200" baseline="-2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378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51413" y="1944688"/>
            <a:ext cx="649287" cy="26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35713" y="2008188"/>
            <a:ext cx="649287" cy="26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367213" y="342582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864"/>
            <a:chExt cx="1729" cy="517"/>
          </a:xfrm>
        </p:grpSpPr>
        <p:sp>
          <p:nvSpPr>
            <p:cNvPr id="37904" name="Text Box 11"/>
            <p:cNvSpPr txBox="1">
              <a:spLocks noChangeArrowheads="1"/>
            </p:cNvSpPr>
            <p:nvPr/>
          </p:nvSpPr>
          <p:spPr bwMode="auto">
            <a:xfrm>
              <a:off x="3655" y="1864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7905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72" y="1936"/>
              <a:ext cx="512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906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6" y="2172"/>
              <a:ext cx="92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79713" y="2705100"/>
            <a:ext cx="1473200" cy="1422400"/>
            <a:chOff x="1775" y="1704"/>
            <a:chExt cx="928" cy="896"/>
          </a:xfrm>
        </p:grpSpPr>
        <p:sp>
          <p:nvSpPr>
            <p:cNvPr id="37901" name="Line 15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7903" name="Picture 1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1600200" y="5562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(using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for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displacement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here instead of </a:t>
            </a: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</a:t>
            </a: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810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38928" name="Picture 5" descr="gradient-constraint4b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9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38930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lang="en-US" kern="1200" baseline="-20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pic>
            <p:nvPicPr>
              <p:cNvPr id="38931" name="Picture 8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8926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27" name="Oval 10"/>
            <p:cNvSpPr>
              <a:spLocks noChangeArrowheads="1"/>
            </p:cNvSpPr>
            <p:nvPr/>
          </p:nvSpPr>
          <p:spPr bwMode="auto">
            <a:xfrm>
              <a:off x="2751" y="243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17813" y="2705100"/>
            <a:ext cx="1473200" cy="1422400"/>
            <a:chOff x="1775" y="1704"/>
            <a:chExt cx="928" cy="896"/>
          </a:xfrm>
        </p:grpSpPr>
        <p:sp>
          <p:nvSpPr>
            <p:cNvPr id="38922" name="Line 12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23" name="Text Box 13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8924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sp>
          <p:nvSpPr>
            <p:cNvPr id="38919" name="Text Box 16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8920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84" y="1852"/>
              <a:ext cx="15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8921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6" y="2084"/>
              <a:ext cx="928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38918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23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39956" name="Picture 5" descr="gradient-constraint4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7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39958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i="1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lang="en-US" kern="1200" baseline="-20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  <p:pic>
            <p:nvPicPr>
              <p:cNvPr id="39959" name="Picture 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9954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955" name="Oval 10"/>
            <p:cNvSpPr>
              <a:spLocks noChangeArrowheads="1"/>
            </p:cNvSpPr>
            <p:nvPr/>
          </p:nvSpPr>
          <p:spPr bwMode="auto">
            <a:xfrm>
              <a:off x="2751" y="254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9940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55" y="1776"/>
              <a:ext cx="1729" cy="517"/>
              <a:chOff x="3655" y="1776"/>
              <a:chExt cx="1729" cy="517"/>
            </a:xfrm>
          </p:grpSpPr>
          <p:sp>
            <p:nvSpPr>
              <p:cNvPr id="39950" name="Text Box 14"/>
              <p:cNvSpPr txBox="1">
                <a:spLocks noChangeArrowheads="1"/>
              </p:cNvSpPr>
              <p:nvPr/>
            </p:nvSpPr>
            <p:spPr bwMode="auto">
              <a:xfrm>
                <a:off x="3655" y="1776"/>
                <a:ext cx="1047" cy="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Initial guess: </a:t>
                </a:r>
              </a:p>
              <a:p>
                <a:pPr algn="l" rtl="0" fontAlgn="base"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Estimate:</a:t>
                </a:r>
              </a:p>
            </p:txBody>
          </p:sp>
          <p:pic>
            <p:nvPicPr>
              <p:cNvPr id="39951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676" y="1848"/>
                <a:ext cx="160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39952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456" y="2080"/>
                <a:ext cx="928" cy="1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39947" name="Text Box 17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Initial guess: </a:t>
              </a:r>
            </a:p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Estimate:</a:t>
              </a:r>
            </a:p>
          </p:txBody>
        </p:sp>
        <p:pic>
          <p:nvPicPr>
            <p:cNvPr id="3994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76" y="1848"/>
              <a:ext cx="160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9949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56" y="2080"/>
              <a:ext cx="92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95613" y="2705100"/>
            <a:ext cx="1473200" cy="1422400"/>
            <a:chOff x="1775" y="1704"/>
            <a:chExt cx="928" cy="896"/>
          </a:xfrm>
        </p:grpSpPr>
        <p:sp>
          <p:nvSpPr>
            <p:cNvPr id="39943" name="Line 21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944" name="Text Box 22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estimate update</a:t>
              </a:r>
            </a:p>
          </p:txBody>
        </p:sp>
        <p:pic>
          <p:nvPicPr>
            <p:cNvPr id="3994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8920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pic>
        <p:nvPicPr>
          <p:cNvPr id="40963" name="Picture 3" descr="gradient-constraint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kern="1200" baseline="-20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096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909763"/>
            <a:ext cx="234632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02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Iterative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Some Implementation Issues: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Warping is not easy (ensure that errors in warping are smaller than the estimate refinement)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Warp one image, take derivatives of the other so you don’t need to re-compute the gradient after each iteration.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Often useful to low-pass filter the images before motion estimation (for better derivative estimation, and linear approximations to image intensity)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94099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garden_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Revisiting the small motion assumption</a:t>
            </a:r>
          </a:p>
        </p:txBody>
      </p:sp>
      <p:sp>
        <p:nvSpPr>
          <p:cNvPr id="51610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5484813"/>
            <a:ext cx="8229600" cy="1220787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Is this motion small enough?</a:t>
            </a:r>
          </a:p>
          <a:p>
            <a:pPr lvl="1"/>
            <a:r>
              <a:rPr lang="en-US" sz="1800" smtClean="0"/>
              <a:t>Probably not—it’s much larger than one pixel (2</a:t>
            </a:r>
            <a:r>
              <a:rPr lang="en-US" sz="1800" baseline="30000" smtClean="0"/>
              <a:t>nd</a:t>
            </a:r>
            <a:r>
              <a:rPr lang="en-US" sz="1800" smtClean="0"/>
              <a:t> order terms dominate)</a:t>
            </a:r>
          </a:p>
          <a:p>
            <a:pPr lvl="1"/>
            <a:r>
              <a:rPr lang="en-US" sz="1800" smtClean="0"/>
              <a:t>How might we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64079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bldLvl="2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liasin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950" y="3116263"/>
            <a:ext cx="3227388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Flow: Aliasing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11213" y="1647825"/>
            <a:ext cx="7445375" cy="114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Temporal aliasing causes ambiguities in optical flow because images can have many pixels with the same intensity.</a:t>
            </a:r>
          </a:p>
          <a:p>
            <a:pPr algn="l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I.e., how do we know which ‘correspondence’ is correct? </a:t>
            </a:r>
          </a:p>
        </p:txBody>
      </p:sp>
      <p:pic>
        <p:nvPicPr>
          <p:cNvPr id="44037" name="Picture 5" descr="aliasin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3122613"/>
            <a:ext cx="32083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31900" y="4943475"/>
            <a:ext cx="283368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nearest match is correct (no aliasing)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940300" y="4943475"/>
            <a:ext cx="283368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nearest match is incorrect (aliasing)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811213" y="5638800"/>
            <a:ext cx="5583237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  <a:defRPr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overcome aliasing: </a:t>
            </a:r>
            <a:r>
              <a:rPr lang="en-US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coarse-to-fine estimation</a:t>
            </a: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705545" name="Oval 9"/>
          <p:cNvSpPr>
            <a:spLocks noChangeAspect="1" noChangeArrowheads="1"/>
          </p:cNvSpPr>
          <p:nvPr/>
        </p:nvSpPr>
        <p:spPr bwMode="auto">
          <a:xfrm>
            <a:off x="1809750" y="4079875"/>
            <a:ext cx="55563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6" name="Oval 10"/>
          <p:cNvSpPr>
            <a:spLocks noChangeAspect="1" noChangeArrowheads="1"/>
          </p:cNvSpPr>
          <p:nvPr/>
        </p:nvSpPr>
        <p:spPr bwMode="auto">
          <a:xfrm>
            <a:off x="1892300" y="4079875"/>
            <a:ext cx="55563" cy="555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rtl="0" fontAlgn="base"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  <a:buFontTx/>
              <a:buChar char="•"/>
            </a:pPr>
            <a:endParaRPr lang="en-US" sz="2000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7" name="Oval 11"/>
          <p:cNvSpPr>
            <a:spLocks noChangeAspect="1" noChangeArrowheads="1"/>
          </p:cNvSpPr>
          <p:nvPr/>
        </p:nvSpPr>
        <p:spPr bwMode="auto">
          <a:xfrm>
            <a:off x="5326063" y="4079875"/>
            <a:ext cx="55562" cy="555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5548" name="Oval 12"/>
          <p:cNvSpPr>
            <a:spLocks noChangeAspect="1" noChangeArrowheads="1"/>
          </p:cNvSpPr>
          <p:nvPr/>
        </p:nvSpPr>
        <p:spPr bwMode="auto">
          <a:xfrm>
            <a:off x="5453063" y="4079875"/>
            <a:ext cx="55562" cy="555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914900" y="3262313"/>
            <a:ext cx="1176338" cy="1204912"/>
            <a:chOff x="3096" y="1833"/>
            <a:chExt cx="741" cy="759"/>
          </a:xfrm>
        </p:grpSpPr>
        <p:sp>
          <p:nvSpPr>
            <p:cNvPr id="44054" name="Line 14"/>
            <p:cNvSpPr>
              <a:spLocks noChangeShapeType="1"/>
            </p:cNvSpPr>
            <p:nvPr/>
          </p:nvSpPr>
          <p:spPr bwMode="auto">
            <a:xfrm>
              <a:off x="3096" y="2592"/>
              <a:ext cx="28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sm" len="sm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055" name="Text Box 15"/>
            <p:cNvSpPr txBox="1">
              <a:spLocks noChangeArrowheads="1"/>
            </p:cNvSpPr>
            <p:nvPr/>
          </p:nvSpPr>
          <p:spPr bwMode="auto">
            <a:xfrm>
              <a:off x="3111" y="1833"/>
              <a:ext cx="726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kern="1200">
                  <a:solidFill>
                    <a:srgbClr val="990000"/>
                  </a:solidFill>
                  <a:latin typeface="Arial" charset="0"/>
                  <a:ea typeface="+mn-ea"/>
                  <a:cs typeface="+mn-cs"/>
                </a:rPr>
                <a:t>actual shift</a:t>
              </a:r>
            </a:p>
          </p:txBody>
        </p:sp>
        <p:sp>
          <p:nvSpPr>
            <p:cNvPr id="44056" name="Freeform 16"/>
            <p:cNvSpPr>
              <a:spLocks/>
            </p:cNvSpPr>
            <p:nvPr/>
          </p:nvSpPr>
          <p:spPr bwMode="auto">
            <a:xfrm rot="16516015" flipH="1">
              <a:off x="2995" y="2274"/>
              <a:ext cx="520" cy="70"/>
            </a:xfrm>
            <a:custGeom>
              <a:avLst/>
              <a:gdLst>
                <a:gd name="T0" fmla="*/ 0 w 704"/>
                <a:gd name="T1" fmla="*/ 70 h 121"/>
                <a:gd name="T2" fmla="*/ 278 w 704"/>
                <a:gd name="T3" fmla="*/ 5 h 121"/>
                <a:gd name="T4" fmla="*/ 520 w 704"/>
                <a:gd name="T5" fmla="*/ 38 h 121"/>
                <a:gd name="T6" fmla="*/ 0 60000 65536"/>
                <a:gd name="T7" fmla="*/ 0 60000 65536"/>
                <a:gd name="T8" fmla="*/ 0 60000 65536"/>
                <a:gd name="T9" fmla="*/ 0 w 704"/>
                <a:gd name="T10" fmla="*/ 0 h 121"/>
                <a:gd name="T11" fmla="*/ 704 w 704"/>
                <a:gd name="T12" fmla="*/ 121 h 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21">
                  <a:moveTo>
                    <a:pt x="0" y="121"/>
                  </a:moveTo>
                  <a:cubicBezTo>
                    <a:pt x="129" y="69"/>
                    <a:pt x="259" y="18"/>
                    <a:pt x="376" y="9"/>
                  </a:cubicBezTo>
                  <a:cubicBezTo>
                    <a:pt x="493" y="0"/>
                    <a:pt x="598" y="32"/>
                    <a:pt x="704" y="65"/>
                  </a:cubicBezTo>
                </a:path>
              </a:pathLst>
            </a:custGeom>
            <a:noFill/>
            <a:ln w="19050">
              <a:solidFill>
                <a:srgbClr val="990000"/>
              </a:solidFill>
              <a:round/>
              <a:headEnd/>
              <a:tailEnd type="stealth" w="sm" len="med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41938" y="4106863"/>
            <a:ext cx="2089150" cy="598487"/>
            <a:chOff x="3365" y="2365"/>
            <a:chExt cx="1316" cy="377"/>
          </a:xfrm>
        </p:grpSpPr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3370" y="2365"/>
              <a:ext cx="9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sm" len="sm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052" name="Text Box 19"/>
            <p:cNvSpPr txBox="1">
              <a:spLocks noChangeArrowheads="1"/>
            </p:cNvSpPr>
            <p:nvPr/>
          </p:nvSpPr>
          <p:spPr bwMode="auto">
            <a:xfrm>
              <a:off x="3741" y="2524"/>
              <a:ext cx="940" cy="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 kern="1200">
                  <a:solidFill>
                    <a:srgbClr val="990000"/>
                  </a:solidFill>
                  <a:latin typeface="Arial" charset="0"/>
                  <a:ea typeface="+mn-ea"/>
                  <a:cs typeface="+mn-cs"/>
                </a:rPr>
                <a:t>estimated shift</a:t>
              </a:r>
            </a:p>
          </p:txBody>
        </p:sp>
        <p:sp>
          <p:nvSpPr>
            <p:cNvPr id="44053" name="Freeform 20"/>
            <p:cNvSpPr>
              <a:spLocks/>
            </p:cNvSpPr>
            <p:nvPr/>
          </p:nvSpPr>
          <p:spPr bwMode="auto">
            <a:xfrm rot="2531935" flipH="1" flipV="1">
              <a:off x="3365" y="2486"/>
              <a:ext cx="422" cy="121"/>
            </a:xfrm>
            <a:custGeom>
              <a:avLst/>
              <a:gdLst>
                <a:gd name="T0" fmla="*/ 0 w 704"/>
                <a:gd name="T1" fmla="*/ 121 h 121"/>
                <a:gd name="T2" fmla="*/ 225 w 704"/>
                <a:gd name="T3" fmla="*/ 9 h 121"/>
                <a:gd name="T4" fmla="*/ 422 w 704"/>
                <a:gd name="T5" fmla="*/ 65 h 121"/>
                <a:gd name="T6" fmla="*/ 0 60000 65536"/>
                <a:gd name="T7" fmla="*/ 0 60000 65536"/>
                <a:gd name="T8" fmla="*/ 0 60000 65536"/>
                <a:gd name="T9" fmla="*/ 0 w 704"/>
                <a:gd name="T10" fmla="*/ 0 h 121"/>
                <a:gd name="T11" fmla="*/ 704 w 704"/>
                <a:gd name="T12" fmla="*/ 121 h 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121">
                  <a:moveTo>
                    <a:pt x="0" y="121"/>
                  </a:moveTo>
                  <a:cubicBezTo>
                    <a:pt x="129" y="69"/>
                    <a:pt x="259" y="18"/>
                    <a:pt x="376" y="9"/>
                  </a:cubicBezTo>
                  <a:cubicBezTo>
                    <a:pt x="493" y="0"/>
                    <a:pt x="598" y="32"/>
                    <a:pt x="704" y="65"/>
                  </a:cubicBezTo>
                </a:path>
              </a:pathLst>
            </a:custGeom>
            <a:noFill/>
            <a:ln w="19050">
              <a:solidFill>
                <a:srgbClr val="990000"/>
              </a:solidFill>
              <a:round/>
              <a:headEnd/>
              <a:tailEnd type="stealth" w="sm" len="med"/>
            </a:ln>
          </p:spPr>
          <p:txBody>
            <a:bodyPr lIns="90488" tIns="44450" rIns="90488" bIns="44450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4404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0826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1311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9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4681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5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078663" y="3109913"/>
            <a:ext cx="5603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625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 autoUpdateAnimBg="0"/>
      <p:bldP spid="705545" grpId="0" animBg="1"/>
      <p:bldP spid="705546" grpId="0" animBg="1" autoUpdateAnimBg="0"/>
      <p:bldP spid="705547" grpId="0" animBg="1"/>
      <p:bldP spid="705548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the resolution!</a:t>
            </a:r>
          </a:p>
        </p:txBody>
      </p:sp>
      <p:pic>
        <p:nvPicPr>
          <p:cNvPr id="45059" name="Picture 3" descr="garden_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garden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garden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garden_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56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46118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119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46116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117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452563"/>
            <a:ext cx="8691563" cy="5321300"/>
            <a:chOff x="112" y="916"/>
            <a:chExt cx="5475" cy="335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12" y="916"/>
              <a:ext cx="5475" cy="3352"/>
              <a:chOff x="112" y="916"/>
              <a:chExt cx="5475" cy="3352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71" cy="3337"/>
                <a:chOff x="112" y="931"/>
                <a:chExt cx="2371" cy="3337"/>
              </a:xfrm>
            </p:grpSpPr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6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9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0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1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2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3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4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15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6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H</a:t>
                  </a:r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298" cy="3352"/>
                <a:chOff x="3289" y="916"/>
                <a:chExt cx="2298" cy="3352"/>
              </a:xfrm>
            </p:grpSpPr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6098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099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1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2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3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4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10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609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17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I</a:t>
                  </a:r>
                </a:p>
              </p:txBody>
            </p:sp>
          </p:grpSp>
        </p:grpSp>
        <p:sp>
          <p:nvSpPr>
            <p:cNvPr id="46092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  <p:sp>
          <p:nvSpPr>
            <p:cNvPr id="46093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6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46087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u=10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88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89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u=2.5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090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kern="1200">
                  <a:solidFill>
                    <a:srgbClr val="D60093"/>
                  </a:solidFill>
                  <a:latin typeface="Arial" charset="0"/>
                  <a:ea typeface="+mn-ea"/>
                  <a:cs typeface="+mn-cs"/>
                </a:rPr>
                <a:t>u=1.25 pixels</a:t>
              </a:r>
              <a:endParaRPr lang="en-US" sz="2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6086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Coarse-to-fine optical flow estimation</a:t>
            </a:r>
          </a:p>
        </p:txBody>
      </p:sp>
    </p:spTree>
    <p:extLst>
      <p:ext uri="{BB962C8B-B14F-4D97-AF65-F5344CB8AC3E}">
        <p14:creationId xmlns:p14="http://schemas.microsoft.com/office/powerpoint/2010/main" val="403701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line fitting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Data: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), …, 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</a:p>
          <a:p>
            <a:pPr marL="0" indent="0"/>
            <a:r>
              <a:rPr lang="en-US" sz="2000">
                <a:latin typeface="Arial" charset="0"/>
              </a:rPr>
              <a:t>Line equation: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= m</a:t>
            </a:r>
            <a:r>
              <a:rPr lang="en-US" sz="1200" i="1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</a:t>
            </a:r>
          </a:p>
          <a:p>
            <a:pPr marL="0" indent="0"/>
            <a:r>
              <a:rPr lang="en-US" sz="2000">
                <a:latin typeface="Arial" charset="0"/>
              </a:rPr>
              <a:t>Find (</a:t>
            </a:r>
            <a:r>
              <a:rPr lang="en-US" sz="2000" i="1">
                <a:latin typeface="Times New Roman" charset="0"/>
              </a:rPr>
              <a:t>m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Arial" charset="0"/>
              </a:rPr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5029200"/>
          <a:ext cx="3181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1612800" imgH="393480" progId="Equation.3">
                  <p:embed/>
                </p:oleObj>
              </mc:Choice>
              <mc:Fallback>
                <p:oleObj name="Equation" r:id="rId5" imgW="1612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29200"/>
                        <a:ext cx="3181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2971800"/>
          <a:ext cx="76200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3835080" imgH="1015920" progId="Equation.3">
                  <p:embed/>
                </p:oleObj>
              </mc:Choice>
              <mc:Fallback>
                <p:oleObj name="Equation" r:id="rId7" imgW="3835080" imgH="1015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6200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0935" name="Text Box 7"/>
          <p:cNvSpPr txBox="1">
            <a:spLocks noChangeArrowheads="1"/>
          </p:cNvSpPr>
          <p:nvPr/>
        </p:nvSpPr>
        <p:spPr bwMode="auto">
          <a:xfrm>
            <a:off x="2895600" y="5867400"/>
            <a:ext cx="624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Arial" charset="0"/>
              </a:rPr>
              <a:t>Normal equations: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least squares solution to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XB=Y</a:t>
            </a: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762000" y="2232025"/>
          <a:ext cx="3124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1473120" imgH="291960" progId="Equation.3">
                  <p:embed/>
                </p:oleObj>
              </mc:Choice>
              <mc:Fallback>
                <p:oleObj name="Equation" r:id="rId9" imgW="14731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2025"/>
                        <a:ext cx="31242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y=mx+b</a:t>
            </a:r>
          </a:p>
        </p:txBody>
      </p:sp>
      <p:graphicFrame>
        <p:nvGraphicFramePr>
          <p:cNvPr id="1660939" name="Object 11"/>
          <p:cNvGraphicFramePr>
            <a:graphicFrameLocks noChangeAspect="1"/>
          </p:cNvGraphicFramePr>
          <p:nvPr/>
        </p:nvGraphicFramePr>
        <p:xfrm>
          <a:off x="838200" y="6019800"/>
          <a:ext cx="19050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1" imgW="901440" imgH="190440" progId="Equation.3">
                  <p:embed/>
                </p:oleObj>
              </mc:Choice>
              <mc:Fallback>
                <p:oleObj name="Equation" r:id="rId11" imgW="901440" imgH="1904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019800"/>
                        <a:ext cx="1905000" cy="401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47150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51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47148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49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J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77800" y="1454150"/>
            <a:ext cx="8691563" cy="5321300"/>
            <a:chOff x="112" y="916"/>
            <a:chExt cx="5475" cy="3352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2" y="916"/>
              <a:ext cx="5475" cy="3352"/>
              <a:chOff x="112" y="916"/>
              <a:chExt cx="5475" cy="3352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371" cy="3337"/>
                <a:chOff x="112" y="931"/>
                <a:chExt cx="2371" cy="3337"/>
              </a:xfrm>
            </p:grpSpPr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714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3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4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5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6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47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1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4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H</a:t>
                  </a:r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298" cy="3352"/>
                <a:chOff x="3289" y="916"/>
                <a:chExt cx="2298" cy="3352"/>
              </a:xfrm>
            </p:grpSpPr>
            <p:grpSp>
              <p:nvGrpSpPr>
                <p:cNvPr id="9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7130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1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2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3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4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5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6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37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712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17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Gaussian pyramid of image I</a:t>
                  </a:r>
                </a:p>
              </p:txBody>
            </p:sp>
          </p:grpSp>
        </p:grpSp>
        <p:sp>
          <p:nvSpPr>
            <p:cNvPr id="47124" name="Text Box 50"/>
            <p:cNvSpPr txBox="1">
              <a:spLocks noChangeArrowheads="1"/>
            </p:cNvSpPr>
            <p:nvPr/>
          </p:nvSpPr>
          <p:spPr bwMode="auto">
            <a:xfrm>
              <a:off x="4124" y="3580"/>
              <a:ext cx="5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I</a:t>
              </a:r>
            </a:p>
          </p:txBody>
        </p:sp>
        <p:sp>
          <p:nvSpPr>
            <p:cNvPr id="47125" name="Text Box 51"/>
            <p:cNvSpPr txBox="1">
              <a:spLocks noChangeArrowheads="1"/>
            </p:cNvSpPr>
            <p:nvPr/>
          </p:nvSpPr>
          <p:spPr bwMode="auto">
            <a:xfrm>
              <a:off x="887" y="3571"/>
              <a:ext cx="6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H</a:t>
              </a:r>
            </a:p>
          </p:txBody>
        </p:sp>
      </p:grpSp>
      <p:sp>
        <p:nvSpPr>
          <p:cNvPr id="47109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Coarse-to-fine optical flow estimation</a:t>
            </a:r>
          </a:p>
        </p:txBody>
      </p:sp>
      <p:sp>
        <p:nvSpPr>
          <p:cNvPr id="47110" name="Text Box 58"/>
          <p:cNvSpPr txBox="1">
            <a:spLocks noChangeArrowheads="1"/>
          </p:cNvSpPr>
          <p:nvPr/>
        </p:nvSpPr>
        <p:spPr bwMode="auto">
          <a:xfrm>
            <a:off x="3276600" y="2498725"/>
            <a:ext cx="197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run iterative L-K</a:t>
            </a:r>
          </a:p>
        </p:txBody>
      </p:sp>
      <p:sp>
        <p:nvSpPr>
          <p:cNvPr id="47111" name="Line 59"/>
          <p:cNvSpPr>
            <a:spLocks noChangeShapeType="1"/>
          </p:cNvSpPr>
          <p:nvPr/>
        </p:nvSpPr>
        <p:spPr bwMode="auto">
          <a:xfrm>
            <a:off x="2362200" y="277495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Line 60"/>
          <p:cNvSpPr>
            <a:spLocks noChangeShapeType="1"/>
          </p:cNvSpPr>
          <p:nvPr/>
        </p:nvSpPr>
        <p:spPr bwMode="auto">
          <a:xfrm flipH="1">
            <a:off x="5334000" y="277495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2670175" y="3489325"/>
            <a:ext cx="3273425" cy="396875"/>
            <a:chOff x="1682" y="2198"/>
            <a:chExt cx="2062" cy="250"/>
          </a:xfrm>
        </p:grpSpPr>
        <p:sp>
          <p:nvSpPr>
            <p:cNvPr id="47120" name="Line 63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21" name="Line 64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22" name="Text Box 65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run iterative L-K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4191000" y="2895600"/>
            <a:ext cx="2152650" cy="593725"/>
            <a:chOff x="2640" y="1824"/>
            <a:chExt cx="1356" cy="374"/>
          </a:xfrm>
        </p:grpSpPr>
        <p:sp>
          <p:nvSpPr>
            <p:cNvPr id="47118" name="Line 61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19" name="Text Box 66"/>
            <p:cNvSpPr txBox="1">
              <a:spLocks noChangeArrowheads="1"/>
            </p:cNvSpPr>
            <p:nvPr/>
          </p:nvSpPr>
          <p:spPr bwMode="auto">
            <a:xfrm>
              <a:off x="2644" y="1862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warp &amp; upsample</a:t>
              </a: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4191000" y="3810000"/>
            <a:ext cx="303213" cy="685800"/>
            <a:chOff x="2640" y="2400"/>
            <a:chExt cx="191" cy="432"/>
          </a:xfrm>
        </p:grpSpPr>
        <p:sp>
          <p:nvSpPr>
            <p:cNvPr id="47116" name="Line 67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117" name="Text Box 68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7399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i="1" smtClean="0"/>
              <a:t>Feature-based methods (e.g. SIFT+Ransac+regression)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Extract visual features (corners, textured areas) and track them over multiple frames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Sparse motion fields, but possibly robust tracking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Suitable especially when image motion is large (10-s of pixels)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i="1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smtClean="0"/>
              <a:t>Direct-methods (e.g. optical flow)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Directly recover image motion from spatio-temporal image brightness variations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Global motion parameters directly recovered without an intermediate feature motion calculation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Dense motion fields, but more sensitive to appearance variations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Suitable for video and when image motion is small (&lt; 10 pixels)</a:t>
            </a:r>
            <a:endParaRPr lang="en-US" sz="1600" b="1" i="1" smtClean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Classes of Techniques</a:t>
            </a:r>
          </a:p>
        </p:txBody>
      </p:sp>
    </p:spTree>
    <p:extLst>
      <p:ext uri="{BB962C8B-B14F-4D97-AF65-F5344CB8AC3E}">
        <p14:creationId xmlns:p14="http://schemas.microsoft.com/office/powerpoint/2010/main" val="31220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990599"/>
            <a:ext cx="82296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</a:p>
          <a:p>
            <a:r>
              <a:rPr lang="en-US" sz="1200" dirty="0"/>
              <a:t>%%%% let's make some points</a:t>
            </a:r>
          </a:p>
          <a:p>
            <a:r>
              <a:rPr lang="en-US" sz="1200" dirty="0"/>
              <a:t>n = 10;</a:t>
            </a:r>
          </a:p>
          <a:p>
            <a:r>
              <a:rPr lang="en-US" sz="1200" dirty="0" err="1"/>
              <a:t>true_grad</a:t>
            </a:r>
            <a:r>
              <a:rPr lang="en-US" sz="1200" dirty="0"/>
              <a:t> = 2;</a:t>
            </a:r>
          </a:p>
          <a:p>
            <a:r>
              <a:rPr lang="en-US" sz="1200" dirty="0" err="1"/>
              <a:t>true_intercept</a:t>
            </a:r>
            <a:r>
              <a:rPr lang="en-US" sz="1200" dirty="0"/>
              <a:t> = 3;</a:t>
            </a:r>
          </a:p>
          <a:p>
            <a:r>
              <a:rPr lang="fi-FI" sz="1200" dirty="0" err="1"/>
              <a:t>noise_level</a:t>
            </a:r>
            <a:r>
              <a:rPr lang="fi-FI" sz="1200" dirty="0"/>
              <a:t> = 0.04;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x = rand(1,n);</a:t>
            </a:r>
          </a:p>
          <a:p>
            <a:r>
              <a:rPr lang="fi-FI" sz="1200" dirty="0"/>
              <a:t>y = </a:t>
            </a:r>
            <a:r>
              <a:rPr lang="fi-FI" sz="1200" dirty="0" err="1"/>
              <a:t>true_grad*x</a:t>
            </a:r>
            <a:r>
              <a:rPr lang="fi-FI" sz="1200" dirty="0"/>
              <a:t> + </a:t>
            </a:r>
            <a:r>
              <a:rPr lang="fi-FI" sz="1200" dirty="0" err="1"/>
              <a:t>true_intercept</a:t>
            </a:r>
            <a:r>
              <a:rPr lang="fi-FI" sz="1200" dirty="0"/>
              <a:t> + randn(1,n)*noise_level;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figure; plot(x,y,'</a:t>
            </a:r>
            <a:r>
              <a:rPr lang="fr-FR" sz="1200" dirty="0" err="1"/>
              <a:t>rx</a:t>
            </a:r>
            <a:r>
              <a:rPr lang="fr-FR" sz="1200" dirty="0"/>
              <a:t>');</a:t>
            </a:r>
          </a:p>
          <a:p>
            <a:r>
              <a:rPr lang="en-US" sz="1200" dirty="0"/>
              <a:t>hold on;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%%% make matrix for linear system</a:t>
            </a:r>
          </a:p>
          <a:p>
            <a:r>
              <a:rPr lang="en-US" sz="1200" dirty="0"/>
              <a:t>X = [x(:) ones(n,1)];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%%% Solve system of equations</a:t>
            </a:r>
          </a:p>
          <a:p>
            <a:r>
              <a:rPr lang="fr-FR" sz="1200" dirty="0"/>
              <a:t>p = </a:t>
            </a:r>
            <a:r>
              <a:rPr lang="fr-FR" sz="1200" dirty="0" err="1"/>
              <a:t>inv</a:t>
            </a:r>
            <a:r>
              <a:rPr lang="fr-FR" sz="1200" dirty="0"/>
              <a:t>(X'*X)*X'*y(:); % Pseudo-inverse</a:t>
            </a:r>
          </a:p>
          <a:p>
            <a:r>
              <a:rPr lang="fi-FI" sz="1200" dirty="0"/>
              <a:t>p = </a:t>
            </a:r>
            <a:r>
              <a:rPr lang="fi-FI" sz="1200" dirty="0" err="1"/>
              <a:t>pinv(X</a:t>
            </a:r>
            <a:r>
              <a:rPr lang="fi-FI" sz="1200" dirty="0"/>
              <a:t>) * y(:); % </a:t>
            </a:r>
            <a:r>
              <a:rPr lang="fi-FI" sz="1200" dirty="0" err="1"/>
              <a:t>Pseduo-inverse</a:t>
            </a:r>
            <a:endParaRPr lang="fi-FI" sz="1200" dirty="0"/>
          </a:p>
          <a:p>
            <a:r>
              <a:rPr lang="en-US" sz="1200" dirty="0"/>
              <a:t>p = X \ y(:); % </a:t>
            </a:r>
            <a:r>
              <a:rPr lang="en-US" sz="1200" dirty="0" err="1"/>
              <a:t>Matlab's</a:t>
            </a:r>
            <a:r>
              <a:rPr lang="en-US" sz="1200" dirty="0"/>
              <a:t> \ operator 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est_grad</a:t>
            </a:r>
            <a:r>
              <a:rPr lang="en-US" sz="1200" dirty="0"/>
              <a:t> = p(1);</a:t>
            </a:r>
          </a:p>
          <a:p>
            <a:r>
              <a:rPr lang="en-US" sz="1200" dirty="0" err="1"/>
              <a:t>est_intercept</a:t>
            </a:r>
            <a:r>
              <a:rPr lang="en-US" sz="1200" dirty="0"/>
              <a:t> = p(2);</a:t>
            </a:r>
          </a:p>
          <a:p>
            <a:r>
              <a:rPr lang="en-US" sz="1200" dirty="0"/>
              <a:t> </a:t>
            </a:r>
          </a:p>
          <a:p>
            <a:r>
              <a:rPr lang="fr-FR" sz="1200" dirty="0"/>
              <a:t>plot(</a:t>
            </a:r>
            <a:r>
              <a:rPr lang="fr-FR" sz="1200" dirty="0" err="1"/>
              <a:t>x,est_grad</a:t>
            </a:r>
            <a:r>
              <a:rPr lang="fr-FR" sz="1200" dirty="0"/>
              <a:t>*x+est_</a:t>
            </a:r>
            <a:r>
              <a:rPr lang="fr-FR" sz="1200" dirty="0" err="1"/>
              <a:t>intercept</a:t>
            </a:r>
            <a:r>
              <a:rPr lang="fr-FR" sz="1200" dirty="0"/>
              <a:t>,'b-');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('True gradient: %f, estimated gradient: %f\n',</a:t>
            </a:r>
            <a:r>
              <a:rPr lang="en-US" sz="1200" dirty="0" err="1"/>
              <a:t>true_grad,est_grad</a:t>
            </a:r>
            <a:r>
              <a:rPr lang="en-US" sz="1200" dirty="0"/>
              <a:t>);</a:t>
            </a:r>
          </a:p>
          <a:p>
            <a:r>
              <a:rPr lang="en-US" sz="1200" dirty="0" err="1"/>
              <a:t>fprintf</a:t>
            </a:r>
            <a:r>
              <a:rPr lang="en-US" sz="1200" dirty="0"/>
              <a:t>('True intercept: %f, estimated intercept: %f\n',</a:t>
            </a:r>
            <a:r>
              <a:rPr lang="en-US" sz="1200" dirty="0" err="1"/>
              <a:t>true_intercept,est_intercept</a:t>
            </a:r>
            <a:r>
              <a:rPr lang="en-US" sz="1200" dirty="0"/>
              <a:t>);</a:t>
            </a:r>
          </a:p>
          <a:p>
            <a:r>
              <a:rPr lang="en-US" sz="1200" dirty="0"/>
              <a:t> </a:t>
            </a:r>
          </a:p>
          <a:p>
            <a:endParaRPr lang="en-US" sz="1200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7219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Problem with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vertical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Not rotation-invariant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Fails completely for vertical lines</a:t>
            </a:r>
          </a:p>
        </p:txBody>
      </p:sp>
      <p:sp>
        <p:nvSpPr>
          <p:cNvPr id="134148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  <a:p>
            <a:pPr marL="0" indent="0"/>
            <a:r>
              <a:rPr lang="en-US" sz="2000">
                <a:latin typeface="Arial" charset="0"/>
              </a:rPr>
              <a:t>Find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d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to minimize the sum of squared perpendicular distances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graphicFrame>
        <p:nvGraphicFramePr>
          <p:cNvPr id="4099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23622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/>
            <a:r>
              <a:rPr lang="en-US" sz="2000">
                <a:latin typeface="Arial" charset="0"/>
              </a:rPr>
              <a:t>Distance between point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and line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i="1">
                <a:latin typeface="Times New Roman" charset="0"/>
              </a:rPr>
              <a:t>ax+by=d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+b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 i="1">
                <a:latin typeface="Times New Roman" charset="0"/>
              </a:rPr>
              <a:t>=</a:t>
            </a:r>
            <a:r>
              <a:rPr lang="en-US" sz="2000">
                <a:latin typeface="Times New Roman" charset="0"/>
              </a:rPr>
              <a:t>1): |</a:t>
            </a:r>
            <a:r>
              <a:rPr lang="en-US" sz="2000" i="1">
                <a:latin typeface="Times New Roman" charset="0"/>
              </a:rPr>
              <a:t>ax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+ by</a:t>
            </a:r>
            <a:r>
              <a:rPr lang="en-US" sz="2000" i="1" baseline="-25000">
                <a:latin typeface="Times New Roman" charset="0"/>
              </a:rPr>
              <a:t>i</a:t>
            </a:r>
            <a:r>
              <a:rPr lang="en-US" sz="2000" i="1">
                <a:latin typeface="Times New Roman" charset="0"/>
              </a:rPr>
              <a:t> – d</a:t>
            </a:r>
            <a:r>
              <a:rPr lang="en-US" sz="2000">
                <a:latin typeface="Times New Roman" charset="0"/>
              </a:rPr>
              <a:t>|</a:t>
            </a:r>
          </a:p>
          <a:p>
            <a:pPr marL="0" indent="0"/>
            <a:r>
              <a:rPr lang="en-US" sz="2000">
                <a:latin typeface="Arial" charset="0"/>
              </a:rPr>
              <a:t>Find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b</a:t>
            </a:r>
            <a:r>
              <a:rPr lang="en-US" sz="2000">
                <a:latin typeface="Times New Roman" charset="0"/>
              </a:rPr>
              <a:t>, </a:t>
            </a:r>
            <a:r>
              <a:rPr lang="en-US" sz="2000" i="1">
                <a:latin typeface="Times New Roman" charset="0"/>
              </a:rPr>
              <a:t>d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Arial" charset="0"/>
              </a:rPr>
              <a:t>to minimize the sum of squared perpendicular distances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y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7162800" y="106680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ax+by=d</a:t>
            </a: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23622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Unit normal: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N=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</a:rPr>
              <a:t>a, b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304800" y="2963863"/>
          <a:ext cx="38862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1981080" imgH="393480" progId="Equation.3">
                  <p:embed/>
                </p:oleObj>
              </mc:Choice>
              <mc:Fallback>
                <p:oleObj name="Equation" r:id="rId8" imgW="19810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63863"/>
                        <a:ext cx="38862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/>
        </p:nvGraphicFramePr>
        <p:xfrm>
          <a:off x="4953000" y="2971800"/>
          <a:ext cx="38862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2120760" imgH="393480" progId="Equation.3">
                  <p:embed/>
                </p:oleObj>
              </mc:Choice>
              <mc:Fallback>
                <p:oleObj name="Equation" r:id="rId10" imgW="21207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862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228600" y="3657600"/>
          <a:ext cx="880745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2" imgW="4356000" imgH="761760" progId="Equation.3">
                  <p:embed/>
                </p:oleObj>
              </mc:Choice>
              <mc:Fallback>
                <p:oleObj name="Equation" r:id="rId12" imgW="435600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807450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8" name="Object 14"/>
          <p:cNvGraphicFramePr>
            <a:graphicFrameLocks noChangeAspect="1"/>
          </p:cNvGraphicFramePr>
          <p:nvPr/>
        </p:nvGraphicFramePr>
        <p:xfrm>
          <a:off x="261938" y="4800600"/>
          <a:ext cx="24812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4" imgW="1257120" imgH="393480" progId="Equation.3">
                  <p:embed/>
                </p:oleObj>
              </mc:Choice>
              <mc:Fallback>
                <p:oleObj name="Equation" r:id="rId14" imgW="12571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800600"/>
                        <a:ext cx="24812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28600" y="5638800"/>
            <a:ext cx="87645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Solution to 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)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N =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0,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subject to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||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||</a:t>
            </a:r>
            <a:r>
              <a:rPr lang="en-US" sz="2400" baseline="30000">
                <a:solidFill>
                  <a:srgbClr val="000000"/>
                </a:solidFill>
                <a:latin typeface="Times New Roman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= 1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: eigenvector of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i="1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associated with the smallest eigenvalue (least squares solution 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homogeneous linear system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UN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=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How do we build panorama?</a:t>
            </a:r>
            <a:endParaRPr lang="ru-RU">
              <a:latin typeface="Albertus Extra Bold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We need to match (align) images</a:t>
            </a:r>
          </a:p>
        </p:txBody>
      </p:sp>
      <p:grpSp>
        <p:nvGrpSpPr>
          <p:cNvPr id="123908" name="Group 6"/>
          <p:cNvGrpSpPr>
            <a:grpSpLocks/>
          </p:cNvGrpSpPr>
          <p:nvPr/>
        </p:nvGrpSpPr>
        <p:grpSpPr bwMode="auto">
          <a:xfrm>
            <a:off x="819150" y="3435350"/>
            <a:ext cx="7486650" cy="2660650"/>
            <a:chOff x="516" y="2164"/>
            <a:chExt cx="4716" cy="1676"/>
          </a:xfrm>
        </p:grpSpPr>
        <p:pic>
          <p:nvPicPr>
            <p:cNvPr id="123909" name="Picture 4" descr="C:\WINDOWS\Desktop\is2003\images\imag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2164"/>
              <a:ext cx="2316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0" name="Picture 5" descr="C:\WINDOWS\Desktop\is2003\images\imag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164"/>
              <a:ext cx="2316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066800"/>
          <a:ext cx="2667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1320480" imgH="711000" progId="Equation.3">
                  <p:embed/>
                </p:oleObj>
              </mc:Choice>
              <mc:Fallback>
                <p:oleObj name="Equation" r:id="rId4" imgW="13204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6670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442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505200" y="990600"/>
          <a:ext cx="5257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6" imgW="2933640" imgH="863280" progId="Equation.3">
                  <p:embed/>
                </p:oleObj>
              </mc:Choice>
              <mc:Fallback>
                <p:oleObj name="Equation" r:id="rId6" imgW="293364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52578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4434" name="Text Box 18"/>
          <p:cNvSpPr txBox="1">
            <a:spLocks noChangeArrowheads="1"/>
          </p:cNvSpPr>
          <p:nvPr/>
        </p:nvSpPr>
        <p:spPr bwMode="auto">
          <a:xfrm>
            <a:off x="4876800" y="26416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second moment matrix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Total least squares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066800"/>
          <a:ext cx="26670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1320480" imgH="711000" progId="Equation.3">
                  <p:embed/>
                </p:oleObj>
              </mc:Choice>
              <mc:Fallback>
                <p:oleObj name="Equation" r:id="rId4" imgW="13204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26670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05200" y="990600"/>
          <a:ext cx="5257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6" imgW="2933640" imgH="863280" progId="Equation.3">
                  <p:embed/>
                </p:oleObj>
              </mc:Choice>
              <mc:Fallback>
                <p:oleObj name="Equation" r:id="rId6" imgW="293364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52578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073275" y="2786063"/>
          <a:ext cx="5241925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Image" r:id="rId8" imgW="5231746" imgH="3682540" progId="Photoshop.Image.10">
                  <p:embed/>
                </p:oleObj>
              </mc:Choice>
              <mc:Fallback>
                <p:oleObj name="Image" r:id="rId8" imgW="5231746" imgH="36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786063"/>
                        <a:ext cx="5241925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191000" y="4733925"/>
          <a:ext cx="6096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0" imgW="380880" imgH="203040" progId="Equation.3">
                  <p:embed/>
                </p:oleObj>
              </mc:Choice>
              <mc:Fallback>
                <p:oleObj name="Equation" r:id="rId10" imgW="3808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33925"/>
                        <a:ext cx="6096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Oval 7"/>
          <p:cNvSpPr>
            <a:spLocks noChangeArrowheads="1"/>
          </p:cNvSpPr>
          <p:nvPr/>
        </p:nvSpPr>
        <p:spPr bwMode="auto">
          <a:xfrm rot="1803588">
            <a:off x="2362200" y="3962400"/>
            <a:ext cx="4572000" cy="12954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4648200" y="3429000"/>
            <a:ext cx="6858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181600" y="3581400"/>
            <a:ext cx="1570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N 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= (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sz="2800">
                <a:solidFill>
                  <a:srgbClr val="000000"/>
                </a:solidFill>
                <a:latin typeface="Times New Roman" charset="0"/>
              </a:rPr>
              <a:t>)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876800" y="26416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second moment matrix</a:t>
            </a:r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4648200" y="4648200"/>
            <a:ext cx="13716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4572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6400800" y="4419600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2" imgW="901440" imgH="228600" progId="Equation.3">
                  <p:embed/>
                </p:oleObj>
              </mc:Choice>
              <mc:Fallback>
                <p:oleObj name="Equation" r:id="rId12" imgW="9014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19600"/>
                        <a:ext cx="1600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Freeform 14"/>
          <p:cNvSpPr>
            <a:spLocks/>
          </p:cNvSpPr>
          <p:nvPr/>
        </p:nvSpPr>
        <p:spPr bwMode="auto">
          <a:xfrm>
            <a:off x="5235575" y="4530725"/>
            <a:ext cx="1150938" cy="233363"/>
          </a:xfrm>
          <a:custGeom>
            <a:avLst/>
            <a:gdLst>
              <a:gd name="T0" fmla="*/ 2147483647 w 725"/>
              <a:gd name="T1" fmla="*/ 2147483647 h 147"/>
              <a:gd name="T2" fmla="*/ 2147483647 w 725"/>
              <a:gd name="T3" fmla="*/ 2147483647 h 147"/>
              <a:gd name="T4" fmla="*/ 0 w 725"/>
              <a:gd name="T5" fmla="*/ 2147483647 h 147"/>
              <a:gd name="T6" fmla="*/ 0 60000 65536"/>
              <a:gd name="T7" fmla="*/ 0 60000 65536"/>
              <a:gd name="T8" fmla="*/ 0 60000 65536"/>
              <a:gd name="T9" fmla="*/ 0 w 725"/>
              <a:gd name="T10" fmla="*/ 0 h 147"/>
              <a:gd name="T11" fmla="*/ 725 w 725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147">
                <a:moveTo>
                  <a:pt x="725" y="45"/>
                </a:moveTo>
                <a:cubicBezTo>
                  <a:pt x="651" y="40"/>
                  <a:pt x="400" y="0"/>
                  <a:pt x="279" y="17"/>
                </a:cubicBezTo>
                <a:cubicBezTo>
                  <a:pt x="158" y="34"/>
                  <a:pt x="58" y="120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squares: Robustness to noise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fit to the red points: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squares: Robustness to noise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Least squares fit with an outlier: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43510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1371600" y="6288088"/>
            <a:ext cx="679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Problem: squared error heavily penalizes outliers</a:t>
            </a:r>
          </a:p>
        </p:txBody>
      </p:sp>
      <p:sp>
        <p:nvSpPr>
          <p:cNvPr id="137222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Robust estimators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160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General approach: minimize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/>
            </a:r>
            <a:br>
              <a:rPr lang="en-US" sz="2400">
                <a:latin typeface="Arial" charset="0"/>
              </a:rPr>
            </a:br>
            <a:r>
              <a:rPr lang="en-US" sz="2400" i="1">
                <a:latin typeface="Times New Roman" charset="0"/>
              </a:rPr>
              <a:t>r</a:t>
            </a:r>
            <a:r>
              <a:rPr lang="en-US" sz="2400" i="1" baseline="-25000">
                <a:latin typeface="Times New Roman" charset="0"/>
              </a:rPr>
              <a:t>i 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i="1">
                <a:latin typeface="Times New Roman" charset="0"/>
              </a:rPr>
              <a:t>x</a:t>
            </a:r>
            <a:r>
              <a:rPr lang="en-US" sz="2400" i="1" baseline="-25000">
                <a:latin typeface="Times New Roman" charset="0"/>
              </a:rPr>
              <a:t>i</a:t>
            </a:r>
            <a:r>
              <a:rPr lang="en-US" sz="2400">
                <a:latin typeface="Times New Roman" charset="0"/>
              </a:rPr>
              <a:t>, </a:t>
            </a:r>
            <a:r>
              <a:rPr lang="el-GR" sz="2400" i="1">
                <a:latin typeface="Times New Roman" charset="0"/>
                <a:cs typeface="Times New Roman" charset="0"/>
              </a:rPr>
              <a:t>θ</a:t>
            </a:r>
            <a:r>
              <a:rPr lang="en-US" sz="2400">
                <a:latin typeface="Times New Roman" charset="0"/>
                <a:cs typeface="Times New Roman" charset="0"/>
              </a:rPr>
              <a:t>) – </a:t>
            </a:r>
            <a:r>
              <a:rPr lang="en-US" sz="2400">
                <a:latin typeface="Arial" charset="0"/>
                <a:cs typeface="Times New Roman" charset="0"/>
              </a:rPr>
              <a:t>residual of ith point w.r.t. model parameters</a:t>
            </a: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l-GR" sz="2400" i="1">
                <a:latin typeface="Times New Roman" charset="0"/>
                <a:cs typeface="Times New Roman" charset="0"/>
              </a:rPr>
              <a:t>θ</a:t>
            </a:r>
            <a:r>
              <a:rPr lang="en-US" sz="2400">
                <a:latin typeface="Times New Roman" charset="0"/>
                <a:cs typeface="Times New Roman" charset="0"/>
              </a:rPr>
              <a:t/>
            </a:r>
            <a:br>
              <a:rPr lang="en-US" sz="2400">
                <a:latin typeface="Times New Roman" charset="0"/>
                <a:cs typeface="Times New Roman" charset="0"/>
              </a:rPr>
            </a:br>
            <a:r>
              <a:rPr lang="el-GR" sz="2400" i="1">
                <a:latin typeface="Times New Roman" charset="0"/>
                <a:cs typeface="Times New Roman" charset="0"/>
              </a:rPr>
              <a:t>ρ</a:t>
            </a:r>
            <a:r>
              <a:rPr lang="en-US" sz="2400">
                <a:latin typeface="Times New Roman" charset="0"/>
                <a:cs typeface="Times New Roman" charset="0"/>
              </a:rPr>
              <a:t> – </a:t>
            </a:r>
            <a:r>
              <a:rPr lang="en-US" sz="2400">
                <a:latin typeface="Arial" charset="0"/>
                <a:cs typeface="Times New Roman" charset="0"/>
              </a:rPr>
              <a:t>robust function</a:t>
            </a:r>
            <a:r>
              <a:rPr lang="en-US" sz="2400">
                <a:latin typeface="Arial" charset="0"/>
              </a:rPr>
              <a:t> with scale parameter </a:t>
            </a:r>
            <a:r>
              <a:rPr lang="el-GR" sz="2400">
                <a:latin typeface="Times New Roman" charset="0"/>
                <a:cs typeface="Times New Roman" charset="0"/>
              </a:rPr>
              <a:t>σ</a:t>
            </a:r>
            <a:r>
              <a:rPr lang="en-US" sz="2400">
                <a:latin typeface="Arial" charset="0"/>
                <a:cs typeface="Times New Roman" charset="0"/>
              </a:rPr>
              <a:t>  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029200" y="8382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1028520" imgH="342720" progId="Equation.3">
                  <p:embed/>
                </p:oleObj>
              </mc:Choice>
              <mc:Fallback>
                <p:oleObj name="Equation" r:id="rId4" imgW="102852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4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5791200" y="3276600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The robust function </a:t>
            </a:r>
            <a:r>
              <a:rPr lang="el-GR" sz="24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ρ</a:t>
            </a:r>
            <a:r>
              <a:rPr lang="en-US" sz="2400">
                <a:solidFill>
                  <a:srgbClr val="000000"/>
                </a:solidFill>
              </a:rPr>
              <a:t> behaves like squared distance for small values of the residual </a:t>
            </a:r>
            <a:r>
              <a:rPr lang="en-US" sz="2400" i="1">
                <a:solidFill>
                  <a:srgbClr val="000000"/>
                </a:solidFill>
              </a:rPr>
              <a:t>u</a:t>
            </a:r>
            <a:r>
              <a:rPr lang="en-US" sz="2400">
                <a:solidFill>
                  <a:srgbClr val="000000"/>
                </a:solidFill>
              </a:rPr>
              <a:t> but saturates for larger values of </a:t>
            </a:r>
            <a:r>
              <a:rPr lang="en-US" sz="2400" i="1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Just right</a:t>
            </a:r>
          </a:p>
        </p:txBody>
      </p:sp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1714500" y="6034088"/>
            <a:ext cx="593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The effect of the outlier is minimized</a:t>
            </a: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7"/>
          <p:cNvSpPr txBox="1">
            <a:spLocks noChangeArrowheads="1"/>
          </p:cNvSpPr>
          <p:nvPr/>
        </p:nvSpPr>
        <p:spPr bwMode="auto">
          <a:xfrm>
            <a:off x="1066800" y="5867400"/>
            <a:ext cx="7153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The error value is almost the same for every</a:t>
            </a:r>
            <a:br>
              <a:rPr lang="en-US" sz="2800">
                <a:solidFill>
                  <a:srgbClr val="000000"/>
                </a:solidFill>
                <a:latin typeface="Arial" charset="0"/>
              </a:rPr>
            </a:br>
            <a:r>
              <a:rPr lang="en-US" sz="2800">
                <a:solidFill>
                  <a:srgbClr val="000000"/>
                </a:solidFill>
                <a:latin typeface="Arial" charset="0"/>
              </a:rPr>
              <a:t>point and the fit is very poor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Too small</a:t>
            </a:r>
          </a:p>
        </p:txBody>
      </p:sp>
      <p:sp>
        <p:nvSpPr>
          <p:cNvPr id="139269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22350"/>
            <a:ext cx="603408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scale: Too large</a:t>
            </a:r>
          </a:p>
        </p:txBody>
      </p:sp>
      <p:sp>
        <p:nvSpPr>
          <p:cNvPr id="140292" name="Text Box 7"/>
          <p:cNvSpPr txBox="1">
            <a:spLocks noChangeArrowheads="1"/>
          </p:cNvSpPr>
          <p:nvPr/>
        </p:nvSpPr>
        <p:spPr bwMode="auto">
          <a:xfrm>
            <a:off x="1357313" y="6034088"/>
            <a:ext cx="679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Behaves much the same as least squares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Robust fitting can deal with a few outliers – what if we have very many?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Random sample consensus (RANSAC):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Very general framework for model fitting in the presence of outliers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Outline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Choose a small subset of points uniformly at random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Fit a model to that subset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Find all remaining points that are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close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to the model and reject the rest as outliers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Do this many times and choose the best model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228600" y="5715000"/>
            <a:ext cx="876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M. A. Fischler, R. C. Bolles. </a:t>
            </a:r>
            <a:r>
              <a:rPr lang="en-US">
                <a:solidFill>
                  <a:srgbClr val="000000"/>
                </a:solidFill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>
                <a:solidFill>
                  <a:srgbClr val="000000"/>
                </a:solidFill>
              </a:rPr>
              <a:t>. Comm. of the ACM, Vol 24, pp 381-395, 1981.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2341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7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528" y="2472"/>
            <a:chExt cx="4715" cy="1678"/>
          </a:xfrm>
        </p:grpSpPr>
        <p:pic>
          <p:nvPicPr>
            <p:cNvPr id="124933" name="Picture 2" descr="C:\WINDOWS\Desktop\iccv2003\images\SIFT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4" name="Picture 3" descr="C:\WINDOWS\Desktop\iccv2003\images\SIF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4932" name="Rectangle 8"/>
          <p:cNvSpPr>
            <a:spLocks noChangeArrowheads="1"/>
          </p:cNvSpPr>
          <p:nvPr/>
        </p:nvSpPr>
        <p:spPr bwMode="auto">
          <a:xfrm>
            <a:off x="838200" y="12192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for line fitting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>
                <a:latin typeface="Arial" charset="0"/>
              </a:rPr>
              <a:t>Repeat </a:t>
            </a:r>
            <a:r>
              <a:rPr lang="en-US" b="1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 times: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Draw </a:t>
            </a:r>
            <a:r>
              <a:rPr lang="en-US" b="1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Fit line to these </a:t>
            </a:r>
            <a:r>
              <a:rPr lang="en-US" b="1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points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Find inliers to this line among the remaining points (i.e., points whose distance from the line is less than </a:t>
            </a:r>
            <a:r>
              <a:rPr lang="en-US" b="1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  <a:p>
            <a:pPr marL="533400" indent="-533400">
              <a:buFontTx/>
              <a:buChar char="•"/>
            </a:pPr>
            <a:r>
              <a:rPr lang="en-US">
                <a:latin typeface="Arial" charset="0"/>
              </a:rPr>
              <a:t>If there are </a:t>
            </a:r>
            <a:r>
              <a:rPr lang="en-US" b="1" i="1">
                <a:latin typeface="Arial" charset="0"/>
              </a:rPr>
              <a:t>d</a:t>
            </a:r>
            <a:r>
              <a:rPr lang="en-US">
                <a:latin typeface="Arial" charset="0"/>
              </a:rPr>
              <a:t> or more inliers, accept the line and refit using all inliers</a:t>
            </a:r>
          </a:p>
        </p:txBody>
      </p:sp>
      <p:sp>
        <p:nvSpPr>
          <p:cNvPr id="143364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sp>
        <p:nvSpPr>
          <p:cNvPr id="144388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/>
        </p:nvGraphicFramePr>
        <p:xfrm>
          <a:off x="39624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43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1231560" imgH="266400" progId="Equation.3">
                  <p:embed/>
                </p:oleObj>
              </mc:Choice>
              <mc:Fallback>
                <p:oleObj name="Equation" r:id="rId4" imgW="123156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  <p:graphicFrame>
        <p:nvGraphicFramePr>
          <p:cNvPr id="10243" name="Object 96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6" imgW="1828800" imgH="241200" progId="Equation.3">
                  <p:embed/>
                </p:oleObj>
              </mc:Choice>
              <mc:Fallback>
                <p:oleObj name="Equation" r:id="rId6" imgW="1828800" imgH="24120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97" descr="ransac_i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"/>
          <a:stretch>
            <a:fillRect/>
          </a:stretch>
        </p:blipFill>
        <p:spPr bwMode="auto">
          <a:xfrm>
            <a:off x="4419600" y="4114800"/>
            <a:ext cx="3657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Choosing the parameters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Initial number of points </a:t>
            </a:r>
            <a:r>
              <a:rPr lang="en-US" sz="2600" i="1">
                <a:latin typeface="Arial" charset="0"/>
              </a:rPr>
              <a:t>s</a:t>
            </a:r>
            <a:endParaRPr lang="en-US" sz="2600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Distance threshold </a:t>
            </a:r>
            <a:r>
              <a:rPr lang="en-US" sz="2600" i="1">
                <a:latin typeface="Arial" charset="0"/>
              </a:rPr>
              <a:t>t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t</a:t>
            </a:r>
            <a:r>
              <a:rPr lang="en-US" sz="1900">
                <a:latin typeface="Arial" charset="0"/>
              </a:rPr>
              <a:t> so probability for inlier is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 (e.g. 0.95) </a:t>
            </a:r>
          </a:p>
          <a:p>
            <a:pPr lvl="1"/>
            <a:r>
              <a:rPr lang="en-US" sz="1900">
                <a:latin typeface="Arial" charset="0"/>
              </a:rPr>
              <a:t>Zero-mean Gaussian noise with std. dev. </a:t>
            </a:r>
            <a:r>
              <a:rPr lang="el-GR" sz="1900">
                <a:latin typeface="Arial" charset="0"/>
              </a:rPr>
              <a:t>σ</a:t>
            </a:r>
            <a:r>
              <a:rPr lang="en-US" sz="1900">
                <a:latin typeface="Arial" charset="0"/>
              </a:rPr>
              <a:t>: t</a:t>
            </a:r>
            <a:r>
              <a:rPr lang="en-US" sz="1700" baseline="30000">
                <a:latin typeface="Arial" charset="0"/>
              </a:rPr>
              <a:t>2</a:t>
            </a:r>
            <a:r>
              <a:rPr lang="en-US" sz="1700">
                <a:latin typeface="Arial" charset="0"/>
              </a:rPr>
              <a:t>=3.84</a:t>
            </a:r>
            <a:r>
              <a:rPr lang="el-GR" sz="1700">
                <a:latin typeface="Arial" charset="0"/>
              </a:rPr>
              <a:t>σ</a:t>
            </a:r>
            <a:r>
              <a:rPr lang="en-US" sz="1700" baseline="30000">
                <a:latin typeface="Arial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Number of samples </a:t>
            </a:r>
            <a:r>
              <a:rPr lang="en-US" sz="2600" i="1">
                <a:latin typeface="Arial" charset="0"/>
              </a:rPr>
              <a:t>N</a:t>
            </a:r>
          </a:p>
          <a:p>
            <a:pPr lvl="1"/>
            <a:r>
              <a:rPr lang="en-US">
                <a:latin typeface="Arial" charset="0"/>
              </a:rPr>
              <a:t>Choose </a:t>
            </a:r>
            <a:r>
              <a:rPr lang="en-US" sz="1900" i="1">
                <a:latin typeface="Arial" charset="0"/>
              </a:rPr>
              <a:t>N</a:t>
            </a:r>
            <a:r>
              <a:rPr lang="en-US" sz="1900">
                <a:latin typeface="Arial" charset="0"/>
              </a:rPr>
              <a:t> so that, with probability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, at least one random sample is free from outliers (e.g. </a:t>
            </a:r>
            <a:r>
              <a:rPr lang="en-US" sz="1900" i="1">
                <a:latin typeface="Arial" charset="0"/>
              </a:rPr>
              <a:t>p</a:t>
            </a:r>
            <a:r>
              <a:rPr lang="en-US" sz="1900">
                <a:latin typeface="Arial" charset="0"/>
              </a:rPr>
              <a:t>=0.99) (outlier ratio: </a:t>
            </a:r>
            <a:r>
              <a:rPr lang="en-US" sz="1900" i="1">
                <a:latin typeface="Arial" charset="0"/>
              </a:rPr>
              <a:t>e</a:t>
            </a:r>
            <a:r>
              <a:rPr lang="en-US" sz="1900">
                <a:latin typeface="Arial" charset="0"/>
              </a:rPr>
              <a:t>)</a:t>
            </a:r>
          </a:p>
          <a:p>
            <a:pPr>
              <a:buFontTx/>
              <a:buChar char="•"/>
            </a:pPr>
            <a:r>
              <a:rPr lang="en-US" sz="2600">
                <a:latin typeface="Arial" charset="0"/>
              </a:rPr>
              <a:t>Consensus set size </a:t>
            </a:r>
            <a:r>
              <a:rPr lang="en-US" sz="2600" i="1">
                <a:latin typeface="Arial" charset="0"/>
              </a:rPr>
              <a:t>d</a:t>
            </a:r>
          </a:p>
          <a:p>
            <a:pPr lvl="1"/>
            <a:r>
              <a:rPr lang="en-US">
                <a:latin typeface="Arial" charset="0"/>
              </a:rPr>
              <a:t>Should match expected inlier ratio</a:t>
            </a:r>
          </a:p>
          <a:p>
            <a:pPr lvl="1"/>
            <a:endParaRPr lang="en-US" sz="1700" baseline="30000">
              <a:latin typeface="Arial" charset="0"/>
            </a:endParaRPr>
          </a:p>
          <a:p>
            <a:pPr>
              <a:buFontTx/>
              <a:buChar char="•"/>
            </a:pPr>
            <a:endParaRPr lang="el-GR" sz="2600">
              <a:latin typeface="Arial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838200"/>
          </a:xfrm>
        </p:spPr>
        <p:txBody>
          <a:bodyPr/>
          <a:lstStyle/>
          <a:p>
            <a:r>
              <a:rPr lang="en-US" sz="3000">
                <a:latin typeface="Arial" charset="0"/>
              </a:rPr>
              <a:t>Adaptively determining the number of samples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Inlier ratio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is often unknown a priori, so pick worst case, e.g. 50%, and adapt if more inliers are found, e.g. 80% would yield </a:t>
            </a:r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=0.2 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Adaptive procedure:</a:t>
            </a:r>
          </a:p>
          <a:p>
            <a:pPr lvl="1"/>
            <a:r>
              <a:rPr lang="en-US" i="1">
                <a:latin typeface="Arial" charset="0"/>
              </a:rPr>
              <a:t>N</a:t>
            </a:r>
            <a:r>
              <a:rPr lang="en-US">
                <a:latin typeface="Arial" charset="0"/>
              </a:rPr>
              <a:t>=∞, </a:t>
            </a:r>
            <a:r>
              <a:rPr lang="en-US" i="1">
                <a:latin typeface="Arial" charset="0"/>
              </a:rPr>
              <a:t>sample_count </a:t>
            </a:r>
            <a:r>
              <a:rPr lang="en-US">
                <a:latin typeface="Arial" charset="0"/>
              </a:rPr>
              <a:t>=0</a:t>
            </a:r>
          </a:p>
          <a:p>
            <a:pPr lvl="1"/>
            <a:r>
              <a:rPr lang="en-US">
                <a:latin typeface="Arial" charset="0"/>
              </a:rPr>
              <a:t>While </a:t>
            </a:r>
            <a:r>
              <a:rPr lang="en-US" i="1">
                <a:latin typeface="Arial" charset="0"/>
              </a:rPr>
              <a:t>N </a:t>
            </a:r>
            <a:r>
              <a:rPr lang="en-US">
                <a:latin typeface="Arial" charset="0"/>
              </a:rPr>
              <a:t>&gt;</a:t>
            </a:r>
            <a:r>
              <a:rPr lang="en-US" i="1">
                <a:latin typeface="Arial" charset="0"/>
              </a:rPr>
              <a:t>sample_count</a:t>
            </a:r>
            <a:endParaRPr lang="en-US">
              <a:latin typeface="Arial" charset="0"/>
            </a:endParaRPr>
          </a:p>
          <a:p>
            <a:pPr lvl="2"/>
            <a:r>
              <a:rPr lang="en-US" sz="2000">
                <a:latin typeface="Arial" charset="0"/>
              </a:rPr>
              <a:t>Choose a sample and count the number of inliers</a:t>
            </a:r>
          </a:p>
          <a:p>
            <a:pPr lvl="2"/>
            <a:r>
              <a:rPr lang="en-US" sz="2000">
                <a:latin typeface="Arial" charset="0"/>
              </a:rPr>
              <a:t>Set e = 1 – (number of inliers)/(total number of points)</a:t>
            </a:r>
          </a:p>
          <a:p>
            <a:pPr lvl="2"/>
            <a:r>
              <a:rPr lang="en-US" sz="2000">
                <a:latin typeface="Arial" charset="0"/>
              </a:rPr>
              <a:t>Recompute </a:t>
            </a:r>
            <a:r>
              <a:rPr lang="en-US" sz="2000" i="1">
                <a:latin typeface="Arial" charset="0"/>
              </a:rPr>
              <a:t>N</a:t>
            </a:r>
            <a:r>
              <a:rPr lang="en-US" sz="2000">
                <a:latin typeface="Arial" charset="0"/>
              </a:rPr>
              <a:t> from </a:t>
            </a:r>
            <a:r>
              <a:rPr lang="en-US" sz="2000" i="1">
                <a:latin typeface="Arial" charset="0"/>
              </a:rPr>
              <a:t>e: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/>
            </a:r>
            <a:br>
              <a:rPr lang="en-US" sz="2000" i="1">
                <a:latin typeface="Arial" charset="0"/>
              </a:rPr>
            </a:br>
            <a:endParaRPr lang="en-US" sz="2000" i="1">
              <a:latin typeface="Arial" charset="0"/>
            </a:endParaRPr>
          </a:p>
          <a:p>
            <a:pPr lvl="2"/>
            <a:r>
              <a:rPr lang="en-US" sz="2000">
                <a:latin typeface="Arial" charset="0"/>
              </a:rPr>
              <a:t>Increment the </a:t>
            </a:r>
            <a:r>
              <a:rPr lang="en-US" sz="2000" i="1">
                <a:latin typeface="Arial" charset="0"/>
              </a:rPr>
              <a:t>sample_count</a:t>
            </a:r>
            <a:r>
              <a:rPr lang="en-US" sz="2000">
                <a:latin typeface="Arial" charset="0"/>
              </a:rPr>
              <a:t> by 1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87625" y="4873625"/>
          <a:ext cx="3509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873625"/>
                        <a:ext cx="35099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Pros</a:t>
            </a:r>
          </a:p>
          <a:p>
            <a:pPr lvl="1"/>
            <a:r>
              <a:rPr lang="en-US">
                <a:latin typeface="Arial" charset="0"/>
              </a:rPr>
              <a:t>Simple and general</a:t>
            </a:r>
          </a:p>
          <a:p>
            <a:pPr lvl="1"/>
            <a:r>
              <a:rPr lang="en-US">
                <a:latin typeface="Arial" charset="0"/>
              </a:rPr>
              <a:t>Applicable to many different problems</a:t>
            </a:r>
          </a:p>
          <a:p>
            <a:pPr lvl="1"/>
            <a:r>
              <a:rPr lang="en-US">
                <a:latin typeface="Arial" charset="0"/>
              </a:rPr>
              <a:t>Often works well in practice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Cons</a:t>
            </a:r>
          </a:p>
          <a:p>
            <a:pPr lvl="1"/>
            <a:r>
              <a:rPr lang="en-US">
                <a:latin typeface="Arial" charset="0"/>
              </a:rPr>
              <a:t>Lots of parameters to tune</a:t>
            </a:r>
          </a:p>
          <a:p>
            <a:pPr lvl="1"/>
            <a:r>
              <a:rPr lang="en-US">
                <a:latin typeface="Arial" charset="0"/>
              </a:rPr>
              <a:t>Can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always get a good initialization of the model based on the minimum number of samples</a:t>
            </a:r>
          </a:p>
          <a:p>
            <a:pPr lvl="1"/>
            <a:r>
              <a:rPr lang="en-US">
                <a:latin typeface="Arial" charset="0"/>
              </a:rPr>
              <a:t>Sometimes too many iterations are required</a:t>
            </a:r>
          </a:p>
          <a:p>
            <a:pPr lvl="1"/>
            <a:r>
              <a:rPr lang="en-US">
                <a:latin typeface="Arial" charset="0"/>
              </a:rPr>
              <a:t>Can fail for extremely low inlier ratios</a:t>
            </a:r>
          </a:p>
          <a:p>
            <a:pPr lvl="1"/>
            <a:r>
              <a:rPr lang="en-US">
                <a:latin typeface="Arial" charset="0"/>
              </a:rPr>
              <a:t>We can often do better than brute-force sampling</a:t>
            </a:r>
          </a:p>
        </p:txBody>
      </p:sp>
      <p:sp>
        <p:nvSpPr>
          <p:cNvPr id="14643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M. Pollefeys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Voting schemes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Let each feature vote for all the models that are compatible with it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Hopefully the noise features will not vote consistently for any single model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Missing data doesn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matter as long as there are enough features remaining to agree on a good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An early type of voting scheme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General outline: </a:t>
            </a:r>
          </a:p>
          <a:p>
            <a:pPr lvl="1"/>
            <a:r>
              <a:rPr lang="en-US">
                <a:latin typeface="Arial" charset="0"/>
              </a:rPr>
              <a:t>Discretize parameter space into bins</a:t>
            </a:r>
          </a:p>
          <a:p>
            <a:pPr lvl="1"/>
            <a:r>
              <a:rPr lang="en-US">
                <a:latin typeface="Arial" charset="0"/>
              </a:rPr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>
                <a:latin typeface="Arial" charset="0"/>
              </a:rPr>
              <a:t>Find bins that have the most votes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143000" y="6140450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P.V.C. Hough, </a:t>
            </a:r>
            <a:r>
              <a:rPr lang="en-US" i="1">
                <a:solidFill>
                  <a:srgbClr val="000000"/>
                </a:solidFill>
              </a:rPr>
              <a:t>Machine Analysis of Bubble Chamber Pictures,</a:t>
            </a:r>
            <a:r>
              <a:rPr lang="en-US">
                <a:solidFill>
                  <a:srgbClr val="000000"/>
                </a:solidFill>
              </a:rPr>
              <a:t> Proc. Int. Conf. High Energy Accelerators and Instrumentation, 1959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295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10" name="AutoShape 6"/>
          <p:cNvSpPr>
            <a:spLocks noChangeArrowheads="1"/>
          </p:cNvSpPr>
          <p:nvPr/>
        </p:nvSpPr>
        <p:spPr bwMode="auto">
          <a:xfrm>
            <a:off x="4267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5562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43" name="Oval 41"/>
          <p:cNvSpPr>
            <a:spLocks noChangeArrowheads="1"/>
          </p:cNvSpPr>
          <p:nvPr/>
        </p:nvSpPr>
        <p:spPr bwMode="auto">
          <a:xfrm>
            <a:off x="1905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4" name="Oval 42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5" name="Oval 43"/>
          <p:cNvSpPr>
            <a:spLocks noChangeArrowheads="1"/>
          </p:cNvSpPr>
          <p:nvPr/>
        </p:nvSpPr>
        <p:spPr bwMode="auto">
          <a:xfrm>
            <a:off x="2438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6" name="Oval 44"/>
          <p:cNvSpPr>
            <a:spLocks noChangeArrowheads="1"/>
          </p:cNvSpPr>
          <p:nvPr/>
        </p:nvSpPr>
        <p:spPr bwMode="auto">
          <a:xfrm>
            <a:off x="2667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7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8" name="Oval 46"/>
          <p:cNvSpPr>
            <a:spLocks noChangeArrowheads="1"/>
          </p:cNvSpPr>
          <p:nvPr/>
        </p:nvSpPr>
        <p:spPr bwMode="auto">
          <a:xfrm>
            <a:off x="3124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9549" name="Text Box 47"/>
          <p:cNvSpPr txBox="1">
            <a:spLocks noChangeArrowheads="1"/>
          </p:cNvSpPr>
          <p:nvPr/>
        </p:nvSpPr>
        <p:spPr bwMode="auto">
          <a:xfrm>
            <a:off x="1741488" y="5470525"/>
            <a:ext cx="163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49550" name="Text Box 48"/>
          <p:cNvSpPr txBox="1">
            <a:spLocks noChangeArrowheads="1"/>
          </p:cNvSpPr>
          <p:nvPr/>
        </p:nvSpPr>
        <p:spPr bwMode="auto">
          <a:xfrm>
            <a:off x="5334000" y="5546725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838200" y="1219200"/>
            <a:ext cx="7086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</p:txBody>
      </p:sp>
      <p:grpSp>
        <p:nvGrpSpPr>
          <p:cNvPr id="125956" name="Group 7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528" y="2472"/>
            <a:chExt cx="4715" cy="1678"/>
          </a:xfrm>
        </p:grpSpPr>
        <p:pic>
          <p:nvPicPr>
            <p:cNvPr id="125957" name="Picture 8" descr="C:\WINDOWS\Desktop\iccv2003\images\SIFT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8" name="Picture 9" descr="C:\WINDOWS\Desktop\iccv2003\images\SIFT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9" name="Line 10"/>
            <p:cNvSpPr>
              <a:spLocks noChangeShapeType="1"/>
            </p:cNvSpPr>
            <p:nvPr/>
          </p:nvSpPr>
          <p:spPr bwMode="auto">
            <a:xfrm flipV="1">
              <a:off x="2064" y="2976"/>
              <a:ext cx="120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0" name="Line 11"/>
            <p:cNvSpPr>
              <a:spLocks noChangeShapeType="1"/>
            </p:cNvSpPr>
            <p:nvPr/>
          </p:nvSpPr>
          <p:spPr bwMode="auto">
            <a:xfrm>
              <a:off x="2658" y="3146"/>
              <a:ext cx="1144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1" name="Line 12"/>
            <p:cNvSpPr>
              <a:spLocks noChangeShapeType="1"/>
            </p:cNvSpPr>
            <p:nvPr/>
          </p:nvSpPr>
          <p:spPr bwMode="auto">
            <a:xfrm flipV="1">
              <a:off x="2338" y="3840"/>
              <a:ext cx="1070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Line 13"/>
            <p:cNvSpPr>
              <a:spLocks noChangeShapeType="1"/>
            </p:cNvSpPr>
            <p:nvPr/>
          </p:nvSpPr>
          <p:spPr bwMode="auto">
            <a:xfrm flipV="1">
              <a:off x="2626" y="3552"/>
              <a:ext cx="1094" cy="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Line 14"/>
            <p:cNvSpPr>
              <a:spLocks noChangeShapeType="1"/>
            </p:cNvSpPr>
            <p:nvPr/>
          </p:nvSpPr>
          <p:spPr bwMode="auto">
            <a:xfrm flipV="1">
              <a:off x="2162" y="3288"/>
              <a:ext cx="1150" cy="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Parameter space representation</a:t>
            </a:r>
          </a:p>
        </p:txBody>
      </p:sp>
      <p:sp>
        <p:nvSpPr>
          <p:cNvPr id="1229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 line in the image corresponds to a point in Hough space</a:t>
            </a: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685800" y="3027363"/>
          <a:ext cx="73152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" r:id="rId4" imgW="10552381" imgH="3657143" progId="Photoshop.Image.10">
                  <p:embed/>
                </p:oleObj>
              </mc:Choice>
              <mc:Fallback>
                <p:oleObj name="Image" r:id="rId4" imgW="10552381" imgH="3657143" progId="Photoshop.Image.1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27363"/>
                        <a:ext cx="731520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1295400" y="2570163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475288" y="2570163"/>
            <a:ext cx="290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What does a point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in the image space map to in the Hough space?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019800" y="3810000"/>
            <a:ext cx="2286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What does a point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in the image space map to in the Hough space?</a:t>
            </a:r>
          </a:p>
          <a:p>
            <a:pPr lvl="1"/>
            <a:r>
              <a:rPr lang="en-US">
                <a:latin typeface="Arial" charset="0"/>
              </a:rPr>
              <a:t>Answer: the solutions of b = –x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0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This is a line in Hough space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Where is the line that contains both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and 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)?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–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 i="1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 +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5867400" y="3810000"/>
            <a:ext cx="2438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Where is the line that contains both (x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) and 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)?</a:t>
            </a:r>
          </a:p>
          <a:p>
            <a:pPr lvl="1"/>
            <a:r>
              <a:rPr lang="en-US">
                <a:latin typeface="Arial" charset="0"/>
              </a:rPr>
              <a:t>It is the intersection of the lines b = –x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0 </a:t>
            </a:r>
            <a:r>
              <a:rPr lang="en-US">
                <a:latin typeface="Arial" charset="0"/>
              </a:rPr>
              <a:t>and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b = –x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m + y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0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–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 i="1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 +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47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Problems with the (m,b) space:</a:t>
            </a:r>
          </a:p>
          <a:p>
            <a:pPr lvl="1"/>
            <a:r>
              <a:rPr lang="en-US" sz="2400">
                <a:latin typeface="Arial" charset="0"/>
              </a:rPr>
              <a:t>Unbounded parameter domain</a:t>
            </a:r>
          </a:p>
          <a:p>
            <a:pPr lvl="1"/>
            <a:r>
              <a:rPr lang="en-US" sz="2400">
                <a:latin typeface="Arial" charset="0"/>
              </a:rPr>
              <a:t>Vertical lines require infinite m</a:t>
            </a:r>
          </a:p>
        </p:txBody>
      </p:sp>
      <p:sp>
        <p:nvSpPr>
          <p:cNvPr id="1505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-repres-houg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9384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Problems with the (m,b) space:</a:t>
            </a:r>
          </a:p>
          <a:p>
            <a:pPr lvl="1"/>
            <a:r>
              <a:rPr lang="en-US" sz="2400">
                <a:latin typeface="Arial" charset="0"/>
              </a:rPr>
              <a:t>Unbounded parameter domain</a:t>
            </a:r>
          </a:p>
          <a:p>
            <a:pPr lvl="1"/>
            <a:r>
              <a:rPr lang="en-US" sz="2400">
                <a:latin typeface="Arial" charset="0"/>
              </a:rPr>
              <a:t>Vertical lines require infinite m</a:t>
            </a:r>
          </a:p>
          <a:p>
            <a:pPr>
              <a:buFontTx/>
              <a:buChar char="•"/>
            </a:pPr>
            <a:r>
              <a:rPr lang="en-US" sz="3200">
                <a:latin typeface="Arial" charset="0"/>
              </a:rPr>
              <a:t>Alternative: polar representation</a:t>
            </a:r>
          </a:p>
          <a:p>
            <a:pPr>
              <a:buFontTx/>
              <a:buChar char="•"/>
            </a:pPr>
            <a:endParaRPr lang="en-US" sz="3200">
              <a:latin typeface="Arial" charset="0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Parameter space representation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397250" y="3944938"/>
          <a:ext cx="3360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944938"/>
                        <a:ext cx="33607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>
                <a:solidFill>
                  <a:srgbClr val="000000"/>
                </a:solidFill>
                <a:latin typeface="Arial Unicode MS" charset="0"/>
              </a:rPr>
              <a:t>Each point will add a sinusoid in the (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mbol" charset="0"/>
              </a:rPr>
              <a:t>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stem" charset="0"/>
              </a:rPr>
              <a:t>,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mbol" charset="0"/>
              </a:rPr>
              <a:t></a:t>
            </a:r>
            <a:r>
              <a:rPr lang="en-US" sz="2400">
                <a:solidFill>
                  <a:srgbClr val="000000"/>
                </a:solidFill>
                <a:latin typeface="Arial Unicode MS" charset="0"/>
                <a:sym typeface="System" charset="0"/>
              </a:rPr>
              <a:t>) parameter space </a:t>
            </a:r>
            <a:r>
              <a:rPr lang="en-US" sz="2400">
                <a:solidFill>
                  <a:srgbClr val="000000"/>
                </a:solidFill>
                <a:latin typeface="Arial Unicode M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Algorithm outline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Initialize accumulator H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to all zeros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For each edge point (x,y)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 the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For θ = 0 to 180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  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 = x cos θ + y sin θ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	   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=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+ 1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 end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end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Find the value(s) of 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where H(θ,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) is a local maximum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>
                <a:latin typeface="Arial" charset="0"/>
              </a:rPr>
              <a:t>The detected line in the image is given by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  <a:cs typeface="Times New Roman" charset="0"/>
              </a:rPr>
              <a:t>ρ</a:t>
            </a:r>
            <a:r>
              <a:rPr lang="en-US">
                <a:latin typeface="Arial" charset="0"/>
              </a:rPr>
              <a:t> = x cos θ + y sin θ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019800" y="914400"/>
          <a:ext cx="25765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5765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019800" y="1981200"/>
            <a:ext cx="3286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solidFill>
                  <a:srgbClr val="000000"/>
                </a:solidFill>
              </a:rPr>
              <a:t>ρ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291388" y="3276600"/>
            <a:ext cx="3254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lum bright="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114550" y="55768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356350" y="5562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Basic illustration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2263775" y="1265238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Square </a:t>
            </a:r>
          </a:p>
        </p:txBody>
      </p:sp>
      <p:pic>
        <p:nvPicPr>
          <p:cNvPr id="152579" name="Picture 4" descr="c-repres-hghs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0863"/>
            <a:ext cx="34734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880100" y="1285875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Circle </a:t>
            </a:r>
          </a:p>
        </p:txBody>
      </p:sp>
      <p:pic>
        <p:nvPicPr>
          <p:cNvPr id="152581" name="Picture 6" descr="c-repres-hghccl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816100"/>
            <a:ext cx="34734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Other shapes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Use these pairs to align images</a:t>
            </a:r>
            <a:endParaRPr lang="ru-RU" sz="2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6980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c-repres-hghc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314450"/>
            <a:ext cx="3454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4" descr="c-repres-imac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2413"/>
            <a:ext cx="4116388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Several lines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 more complicated image</a:t>
            </a: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8913"/>
            <a:ext cx="83058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5181600" y="6477000"/>
            <a:ext cx="364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http://ostatic.com/files/images/ss_hough.jpg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565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572000" y="990600"/>
            <a:ext cx="4114800" cy="464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r>
              <a:rPr lang="en-US">
                <a:latin typeface="Arial" charset="0"/>
              </a:rPr>
              <a:t>Peak gets fuzzy and hard to locate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74850"/>
            <a:ext cx="560228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 of noise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Number of votes for a line of 20 points with increasing noise: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Random points</a:t>
            </a: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Uniform noise can lead to spurious peaks in the array</a:t>
            </a:r>
          </a:p>
        </p:txBody>
      </p:sp>
      <p:sp>
        <p:nvSpPr>
          <p:cNvPr id="158725" name="Text Box 4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features</a:t>
            </a:r>
          </a:p>
        </p:txBody>
      </p:sp>
      <p:sp>
        <p:nvSpPr>
          <p:cNvPr id="158726" name="Text Box 5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votes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4863"/>
            <a:ext cx="5513388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Random points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As the level of uniform noise increases, the maximum number of votes increases too: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Choose a good grid / discretization</a:t>
            </a:r>
          </a:p>
          <a:p>
            <a:pPr lvl="1"/>
            <a:r>
              <a:rPr lang="en-US">
                <a:latin typeface="Arial" charset="0"/>
              </a:rPr>
              <a:t>Too coarse: large votes obtained when too many different lines correspond to a single bucket</a:t>
            </a:r>
          </a:p>
          <a:p>
            <a:pPr lvl="1"/>
            <a:r>
              <a:rPr lang="en-US">
                <a:latin typeface="Arial" charset="0"/>
              </a:rPr>
              <a:t>Too fine: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Try to get rid of irrelevant features </a:t>
            </a:r>
          </a:p>
          <a:p>
            <a:pPr lvl="1"/>
            <a:r>
              <a:rPr lang="en-US">
                <a:latin typeface="Arial" charset="0"/>
              </a:rPr>
              <a:t>Take only edge points with significant gradient magnitude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 for circles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How many dimensions will the parameter space have?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Given an oriented edge point, what are all possible bins that it can vote for?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Hough transform for circles </a:t>
            </a:r>
          </a:p>
        </p:txBody>
      </p:sp>
      <p:graphicFrame>
        <p:nvGraphicFramePr>
          <p:cNvPr id="19458" name="Object 25"/>
          <p:cNvGraphicFramePr>
            <a:graphicFrameLocks noChangeAspect="1"/>
          </p:cNvGraphicFramePr>
          <p:nvPr>
            <p:ph sz="half" idx="1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9466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(x,y)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9473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 i="1">
                <a:solidFill>
                  <a:srgbClr val="000000"/>
                </a:solidFill>
                <a:latin typeface="Arial" charset="0"/>
              </a:rPr>
              <a:t>r</a:t>
            </a:r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59" name="Object 27"/>
          <p:cNvGraphicFramePr>
            <a:graphicFrameLocks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7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2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9483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image space</a:t>
            </a:r>
          </a:p>
        </p:txBody>
      </p:sp>
      <p:sp>
        <p:nvSpPr>
          <p:cNvPr id="19484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Hough parameter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lbertus Extra Bold" charset="0"/>
              </a:rPr>
              <a:t>Matching with Features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838200" y="1219200"/>
            <a:ext cx="7086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Detect feature points in both images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Find corresponding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  <a:latin typeface="Calibri" charset="0"/>
              </a:rPr>
              <a:t>Use these pairs to align images</a:t>
            </a:r>
            <a:endParaRPr lang="ru-RU" sz="280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128004" name="Picture 12" descr="C:\WINDOWS\Desktop\is2003\images\hom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436938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400800" y="1219200"/>
            <a:ext cx="457200" cy="1219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6945313" y="1600200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Previous 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We want to find a shape defined by its boundary points and a reference point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09600" y="59880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D. Ballard, </a:t>
            </a:r>
            <a:r>
              <a:rPr lang="en-US">
                <a:solidFill>
                  <a:srgbClr val="000000"/>
                </a:solidFill>
                <a:hlinkClick r:id="rId3"/>
              </a:rPr>
              <a:t>Generalizing the Hough Transform to Detect Arbitrary Shapes</a:t>
            </a:r>
            <a:r>
              <a:rPr lang="en-US">
                <a:solidFill>
                  <a:srgbClr val="000000"/>
                </a:solidFill>
              </a:rPr>
              <a:t>, Pattern Recognition 13(2), 1981, pp. 111-122.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2514600" y="3078163"/>
            <a:ext cx="4114800" cy="2865437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2" name="Oval 9"/>
          <p:cNvSpPr>
            <a:spLocks noChangeArrowheads="1"/>
          </p:cNvSpPr>
          <p:nvPr/>
        </p:nvSpPr>
        <p:spPr bwMode="auto">
          <a:xfrm>
            <a:off x="4953000" y="4495800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2823" name="Text Box 10"/>
          <p:cNvSpPr txBox="1">
            <a:spLocks noChangeArrowheads="1"/>
          </p:cNvSpPr>
          <p:nvPr/>
        </p:nvSpPr>
        <p:spPr bwMode="auto">
          <a:xfrm>
            <a:off x="4953000" y="4038600"/>
            <a:ext cx="433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8"/>
          <p:cNvSpPr txBox="1">
            <a:spLocks noChangeArrowheads="1"/>
          </p:cNvSpPr>
          <p:nvPr/>
        </p:nvSpPr>
        <p:spPr bwMode="auto">
          <a:xfrm>
            <a:off x="2843213" y="5181600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We want to find a shape defined by its boundary points and a reference point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latin typeface="Arial" charset="0"/>
              </a:rPr>
              <a:t>For every boundary point p, we can compute the displacement vector r = a – p as a function of gradient orientation </a:t>
            </a:r>
            <a:r>
              <a:rPr lang="el-GR">
                <a:latin typeface="Times New Roman" charset="0"/>
                <a:cs typeface="Times New Roman" charset="0"/>
              </a:rPr>
              <a:t>θ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609600" y="59880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D. Ballard, </a:t>
            </a:r>
            <a:r>
              <a:rPr lang="en-US">
                <a:solidFill>
                  <a:srgbClr val="000000"/>
                </a:solidFill>
                <a:hlinkClick r:id="rId3"/>
              </a:rPr>
              <a:t>Generalizing the Hough Transform to Detect Arbitrary Shapes</a:t>
            </a:r>
            <a:r>
              <a:rPr lang="en-US">
                <a:solidFill>
                  <a:srgbClr val="000000"/>
                </a:solidFill>
              </a:rPr>
              <a:t>, Pattern Recognition 13(2), 1981, pp. 111-122.</a:t>
            </a: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3262313" y="5367338"/>
            <a:ext cx="1247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4953000" y="4495800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433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63849" name="Freeform 10"/>
          <p:cNvSpPr>
            <a:spLocks/>
          </p:cNvSpPr>
          <p:nvPr/>
        </p:nvSpPr>
        <p:spPr bwMode="auto">
          <a:xfrm>
            <a:off x="3248025" y="4459288"/>
            <a:ext cx="935038" cy="903287"/>
          </a:xfrm>
          <a:custGeom>
            <a:avLst/>
            <a:gdLst>
              <a:gd name="T0" fmla="*/ 0 w 589"/>
              <a:gd name="T1" fmla="*/ 2147483647 h 569"/>
              <a:gd name="T2" fmla="*/ 2147483647 w 589"/>
              <a:gd name="T3" fmla="*/ 0 h 569"/>
              <a:gd name="T4" fmla="*/ 0 60000 65536"/>
              <a:gd name="T5" fmla="*/ 0 60000 65536"/>
              <a:gd name="T6" fmla="*/ 0 w 589"/>
              <a:gd name="T7" fmla="*/ 0 h 569"/>
              <a:gd name="T8" fmla="*/ 589 w 589"/>
              <a:gd name="T9" fmla="*/ 569 h 5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9" h="569">
                <a:moveTo>
                  <a:pt x="0" y="569"/>
                </a:moveTo>
                <a:lnTo>
                  <a:pt x="58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Freeform 11"/>
          <p:cNvSpPr>
            <a:spLocks/>
          </p:cNvSpPr>
          <p:nvPr/>
        </p:nvSpPr>
        <p:spPr bwMode="auto">
          <a:xfrm>
            <a:off x="3670300" y="4957763"/>
            <a:ext cx="177800" cy="404812"/>
          </a:xfrm>
          <a:custGeom>
            <a:avLst/>
            <a:gdLst>
              <a:gd name="T0" fmla="*/ 0 w 112"/>
              <a:gd name="T1" fmla="*/ 0 h 255"/>
              <a:gd name="T2" fmla="*/ 2147483647 w 112"/>
              <a:gd name="T3" fmla="*/ 2147483647 h 255"/>
              <a:gd name="T4" fmla="*/ 2147483647 w 112"/>
              <a:gd name="T5" fmla="*/ 2147483647 h 255"/>
              <a:gd name="T6" fmla="*/ 0 60000 65536"/>
              <a:gd name="T7" fmla="*/ 0 60000 65536"/>
              <a:gd name="T8" fmla="*/ 0 60000 65536"/>
              <a:gd name="T9" fmla="*/ 0 w 112"/>
              <a:gd name="T10" fmla="*/ 0 h 255"/>
              <a:gd name="T11" fmla="*/ 112 w 112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55">
                <a:moveTo>
                  <a:pt x="0" y="0"/>
                </a:moveTo>
                <a:cubicBezTo>
                  <a:pt x="13" y="17"/>
                  <a:pt x="61" y="69"/>
                  <a:pt x="80" y="111"/>
                </a:cubicBezTo>
                <a:cubicBezTo>
                  <a:pt x="99" y="153"/>
                  <a:pt x="105" y="225"/>
                  <a:pt x="112" y="2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Text Box 13"/>
          <p:cNvSpPr txBox="1">
            <a:spLocks noChangeArrowheads="1"/>
          </p:cNvSpPr>
          <p:nvPr/>
        </p:nvSpPr>
        <p:spPr bwMode="auto">
          <a:xfrm>
            <a:off x="3505200" y="4891088"/>
            <a:ext cx="354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l-GR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θ</a:t>
            </a:r>
          </a:p>
        </p:txBody>
      </p:sp>
      <p:sp>
        <p:nvSpPr>
          <p:cNvPr id="163852" name="Freeform 15"/>
          <p:cNvSpPr>
            <a:spLocks/>
          </p:cNvSpPr>
          <p:nvPr/>
        </p:nvSpPr>
        <p:spPr bwMode="auto">
          <a:xfrm>
            <a:off x="2514600" y="3078163"/>
            <a:ext cx="4114800" cy="2865437"/>
          </a:xfrm>
          <a:custGeom>
            <a:avLst/>
            <a:gdLst>
              <a:gd name="T0" fmla="*/ 2147483647 w 2592"/>
              <a:gd name="T1" fmla="*/ 2147483647 h 1805"/>
              <a:gd name="T2" fmla="*/ 2147483647 w 2592"/>
              <a:gd name="T3" fmla="*/ 2147483647 h 1805"/>
              <a:gd name="T4" fmla="*/ 2147483647 w 2592"/>
              <a:gd name="T5" fmla="*/ 2147483647 h 1805"/>
              <a:gd name="T6" fmla="*/ 2147483647 w 2592"/>
              <a:gd name="T7" fmla="*/ 2147483647 h 1805"/>
              <a:gd name="T8" fmla="*/ 2147483647 w 2592"/>
              <a:gd name="T9" fmla="*/ 2147483647 h 1805"/>
              <a:gd name="T10" fmla="*/ 2147483647 w 2592"/>
              <a:gd name="T11" fmla="*/ 2147483647 h 1805"/>
              <a:gd name="T12" fmla="*/ 2147483647 w 2592"/>
              <a:gd name="T13" fmla="*/ 2147483647 h 1805"/>
              <a:gd name="T14" fmla="*/ 2147483647 w 2592"/>
              <a:gd name="T15" fmla="*/ 2147483647 h 18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92"/>
              <a:gd name="T25" fmla="*/ 0 h 1805"/>
              <a:gd name="T26" fmla="*/ 2592 w 2592"/>
              <a:gd name="T27" fmla="*/ 1805 h 18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92" h="1805">
                <a:moveTo>
                  <a:pt x="91" y="371"/>
                </a:moveTo>
                <a:cubicBezTo>
                  <a:pt x="180" y="111"/>
                  <a:pt x="799" y="42"/>
                  <a:pt x="1134" y="21"/>
                </a:cubicBezTo>
                <a:cubicBezTo>
                  <a:pt x="1469" y="0"/>
                  <a:pt x="1938" y="106"/>
                  <a:pt x="2099" y="247"/>
                </a:cubicBezTo>
                <a:cubicBezTo>
                  <a:pt x="2260" y="388"/>
                  <a:pt x="2020" y="703"/>
                  <a:pt x="2099" y="868"/>
                </a:cubicBezTo>
                <a:cubicBezTo>
                  <a:pt x="2178" y="1034"/>
                  <a:pt x="2555" y="1101"/>
                  <a:pt x="2574" y="1241"/>
                </a:cubicBezTo>
                <a:cubicBezTo>
                  <a:pt x="2592" y="1381"/>
                  <a:pt x="2537" y="1650"/>
                  <a:pt x="2209" y="1707"/>
                </a:cubicBezTo>
                <a:cubicBezTo>
                  <a:pt x="1880" y="1764"/>
                  <a:pt x="955" y="1805"/>
                  <a:pt x="602" y="1582"/>
                </a:cubicBezTo>
                <a:cubicBezTo>
                  <a:pt x="249" y="1360"/>
                  <a:pt x="0" y="651"/>
                  <a:pt x="91" y="371"/>
                </a:cubicBezTo>
                <a:close/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62313" y="4635500"/>
            <a:ext cx="1919287" cy="731838"/>
            <a:chOff x="2055" y="2920"/>
            <a:chExt cx="1209" cy="461"/>
          </a:xfrm>
        </p:grpSpPr>
        <p:sp>
          <p:nvSpPr>
            <p:cNvPr id="163855" name="Text Box 9"/>
            <p:cNvSpPr txBox="1">
              <a:spLocks noChangeArrowheads="1"/>
            </p:cNvSpPr>
            <p:nvPr/>
          </p:nvSpPr>
          <p:spPr bwMode="auto">
            <a:xfrm>
              <a:off x="2767" y="3024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r(</a:t>
              </a:r>
              <a:r>
                <a:rPr lang="el-GR" sz="28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θ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)</a:t>
              </a:r>
              <a:endParaRPr lang="el-GR" sz="280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63856" name="Freeform 12"/>
            <p:cNvSpPr>
              <a:spLocks/>
            </p:cNvSpPr>
            <p:nvPr/>
          </p:nvSpPr>
          <p:spPr bwMode="auto">
            <a:xfrm>
              <a:off x="2055" y="2920"/>
              <a:ext cx="1035" cy="461"/>
            </a:xfrm>
            <a:custGeom>
              <a:avLst/>
              <a:gdLst>
                <a:gd name="T0" fmla="*/ 0 w 1035"/>
                <a:gd name="T1" fmla="*/ 461 h 461"/>
                <a:gd name="T2" fmla="*/ 1035 w 1035"/>
                <a:gd name="T3" fmla="*/ 0 h 461"/>
                <a:gd name="T4" fmla="*/ 0 60000 65536"/>
                <a:gd name="T5" fmla="*/ 0 60000 65536"/>
                <a:gd name="T6" fmla="*/ 0 w 1035"/>
                <a:gd name="T7" fmla="*/ 0 h 461"/>
                <a:gd name="T8" fmla="*/ 1035 w 1035"/>
                <a:gd name="T9" fmla="*/ 461 h 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5" h="461">
                  <a:moveTo>
                    <a:pt x="0" y="461"/>
                  </a:moveTo>
                  <a:lnTo>
                    <a:pt x="1035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54" name="Oval 17"/>
          <p:cNvSpPr>
            <a:spLocks noChangeArrowheads="1"/>
          </p:cNvSpPr>
          <p:nvPr/>
        </p:nvSpPr>
        <p:spPr bwMode="auto">
          <a:xfrm>
            <a:off x="3162300" y="531971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Generalized Hough transform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For model shape: construct a table indexed by </a:t>
            </a:r>
            <a:r>
              <a:rPr lang="en-US" i="1">
                <a:latin typeface="Arial" charset="0"/>
              </a:rPr>
              <a:t>θ </a:t>
            </a:r>
            <a:r>
              <a:rPr lang="en-US">
                <a:latin typeface="Arial" charset="0"/>
              </a:rPr>
              <a:t>storing displacement vectors r as function of gradient direction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Detection: For each edge point 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with gradient orientation </a:t>
            </a:r>
            <a:r>
              <a:rPr lang="en-US" i="1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:</a:t>
            </a:r>
          </a:p>
          <a:p>
            <a:pPr lvl="1"/>
            <a:r>
              <a:rPr lang="en-US">
                <a:latin typeface="Arial" charset="0"/>
              </a:rPr>
              <a:t>Retrieve all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 indexed with </a:t>
            </a:r>
            <a:r>
              <a:rPr lang="en-US" i="1">
                <a:latin typeface="Arial" charset="0"/>
              </a:rPr>
              <a:t>θ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For each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(</a:t>
            </a:r>
            <a:r>
              <a:rPr lang="en-US" i="1">
                <a:latin typeface="Arial" charset="0"/>
              </a:rPr>
              <a:t>θ)</a:t>
            </a:r>
            <a:r>
              <a:rPr lang="en-US">
                <a:latin typeface="Arial" charset="0"/>
              </a:rPr>
              <a:t>, put a vote in the Hough space at 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+ </a:t>
            </a:r>
            <a:r>
              <a:rPr lang="en-US" i="1">
                <a:latin typeface="Arial" charset="0"/>
              </a:rPr>
              <a:t>r</a:t>
            </a:r>
            <a:r>
              <a:rPr lang="en-US">
                <a:latin typeface="Arial" charset="0"/>
              </a:rPr>
              <a:t>(</a:t>
            </a:r>
            <a:r>
              <a:rPr lang="en-US" i="1">
                <a:latin typeface="Arial" charset="0"/>
              </a:rPr>
              <a:t>θ)</a:t>
            </a: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Peak in this Hough space is reference point with most supporting edges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Assumption: translation is the only transformation here, i.e., orientation and scale are fixed</a:t>
            </a:r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7343775" y="6477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K. Grauman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0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4381500" y="6384925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model shape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Freeform 4"/>
          <p:cNvSpPr>
            <a:spLocks/>
          </p:cNvSpPr>
          <p:nvPr/>
        </p:nvSpPr>
        <p:spPr bwMode="auto">
          <a:xfrm>
            <a:off x="3340100" y="3949700"/>
            <a:ext cx="990600" cy="2374900"/>
          </a:xfrm>
          <a:custGeom>
            <a:avLst/>
            <a:gdLst>
              <a:gd name="T0" fmla="*/ 0 w 624"/>
              <a:gd name="T1" fmla="*/ 2147483647 h 1496"/>
              <a:gd name="T2" fmla="*/ 2147483647 w 624"/>
              <a:gd name="T3" fmla="*/ 0 h 1496"/>
              <a:gd name="T4" fmla="*/ 0 60000 65536"/>
              <a:gd name="T5" fmla="*/ 0 60000 65536"/>
              <a:gd name="T6" fmla="*/ 0 w 624"/>
              <a:gd name="T7" fmla="*/ 0 h 1496"/>
              <a:gd name="T8" fmla="*/ 624 w 624"/>
              <a:gd name="T9" fmla="*/ 1496 h 14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1496">
                <a:moveTo>
                  <a:pt x="0" y="1496"/>
                </a:moveTo>
                <a:lnTo>
                  <a:pt x="62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4394200" y="3987800"/>
            <a:ext cx="2667000" cy="2349500"/>
          </a:xfrm>
          <a:custGeom>
            <a:avLst/>
            <a:gdLst>
              <a:gd name="T0" fmla="*/ 2147483647 w 1680"/>
              <a:gd name="T1" fmla="*/ 2147483647 h 1480"/>
              <a:gd name="T2" fmla="*/ 0 w 1680"/>
              <a:gd name="T3" fmla="*/ 0 h 1480"/>
              <a:gd name="T4" fmla="*/ 0 60000 65536"/>
              <a:gd name="T5" fmla="*/ 0 60000 65536"/>
              <a:gd name="T6" fmla="*/ 0 w 1680"/>
              <a:gd name="T7" fmla="*/ 0 h 1480"/>
              <a:gd name="T8" fmla="*/ 1680 w 16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0" h="1480">
                <a:moveTo>
                  <a:pt x="1680" y="14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947988" y="6384925"/>
            <a:ext cx="444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displacement vectors for model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Freeform 4"/>
          <p:cNvSpPr>
            <a:spLocks/>
          </p:cNvSpPr>
          <p:nvPr/>
        </p:nvSpPr>
        <p:spPr bwMode="auto">
          <a:xfrm>
            <a:off x="5181600" y="3949700"/>
            <a:ext cx="990600" cy="2374900"/>
          </a:xfrm>
          <a:custGeom>
            <a:avLst/>
            <a:gdLst>
              <a:gd name="T0" fmla="*/ 0 w 624"/>
              <a:gd name="T1" fmla="*/ 2147483647 h 1496"/>
              <a:gd name="T2" fmla="*/ 2147483647 w 624"/>
              <a:gd name="T3" fmla="*/ 0 h 1496"/>
              <a:gd name="T4" fmla="*/ 0 60000 65536"/>
              <a:gd name="T5" fmla="*/ 0 60000 65536"/>
              <a:gd name="T6" fmla="*/ 0 w 624"/>
              <a:gd name="T7" fmla="*/ 0 h 1496"/>
              <a:gd name="T8" fmla="*/ 624 w 624"/>
              <a:gd name="T9" fmla="*/ 1496 h 14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1496">
                <a:moveTo>
                  <a:pt x="0" y="1496"/>
                </a:moveTo>
                <a:lnTo>
                  <a:pt x="62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514600" y="3987800"/>
            <a:ext cx="2667000" cy="2349500"/>
          </a:xfrm>
          <a:custGeom>
            <a:avLst/>
            <a:gdLst>
              <a:gd name="T0" fmla="*/ 2147483647 w 1680"/>
              <a:gd name="T1" fmla="*/ 2147483647 h 1480"/>
              <a:gd name="T2" fmla="*/ 0 w 1680"/>
              <a:gd name="T3" fmla="*/ 0 h 1480"/>
              <a:gd name="T4" fmla="*/ 0 60000 65536"/>
              <a:gd name="T5" fmla="*/ 0 60000 65536"/>
              <a:gd name="T6" fmla="*/ 0 w 1680"/>
              <a:gd name="T7" fmla="*/ 0 h 1480"/>
              <a:gd name="T8" fmla="*/ 1680 w 16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0" h="1480">
                <a:moveTo>
                  <a:pt x="1680" y="14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47988" y="6384925"/>
            <a:ext cx="439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range of voting locations for test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Freeform 4"/>
          <p:cNvSpPr>
            <a:spLocks/>
          </p:cNvSpPr>
          <p:nvPr/>
        </p:nvSpPr>
        <p:spPr bwMode="auto">
          <a:xfrm>
            <a:off x="5181600" y="3949700"/>
            <a:ext cx="990600" cy="2374900"/>
          </a:xfrm>
          <a:custGeom>
            <a:avLst/>
            <a:gdLst>
              <a:gd name="T0" fmla="*/ 0 w 624"/>
              <a:gd name="T1" fmla="*/ 2147483647 h 1496"/>
              <a:gd name="T2" fmla="*/ 2147483647 w 624"/>
              <a:gd name="T3" fmla="*/ 0 h 1496"/>
              <a:gd name="T4" fmla="*/ 0 60000 65536"/>
              <a:gd name="T5" fmla="*/ 0 60000 65536"/>
              <a:gd name="T6" fmla="*/ 0 w 624"/>
              <a:gd name="T7" fmla="*/ 0 h 1496"/>
              <a:gd name="T8" fmla="*/ 624 w 624"/>
              <a:gd name="T9" fmla="*/ 1496 h 14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1496">
                <a:moveTo>
                  <a:pt x="0" y="1496"/>
                </a:moveTo>
                <a:lnTo>
                  <a:pt x="62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514600" y="3987800"/>
            <a:ext cx="2667000" cy="2349500"/>
          </a:xfrm>
          <a:custGeom>
            <a:avLst/>
            <a:gdLst>
              <a:gd name="T0" fmla="*/ 2147483647 w 1680"/>
              <a:gd name="T1" fmla="*/ 2147483647 h 1480"/>
              <a:gd name="T2" fmla="*/ 0 w 1680"/>
              <a:gd name="T3" fmla="*/ 0 h 1480"/>
              <a:gd name="T4" fmla="*/ 0 60000 65536"/>
              <a:gd name="T5" fmla="*/ 0 60000 65536"/>
              <a:gd name="T6" fmla="*/ 0 w 1680"/>
              <a:gd name="T7" fmla="*/ 0 h 1480"/>
              <a:gd name="T8" fmla="*/ 1680 w 16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0" h="1480">
                <a:moveTo>
                  <a:pt x="1680" y="14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1676400" y="3886200"/>
            <a:ext cx="3657600" cy="2451100"/>
            <a:chOff x="1056" y="2448"/>
            <a:chExt cx="2304" cy="1544"/>
          </a:xfrm>
        </p:grpSpPr>
        <p:sp>
          <p:nvSpPr>
            <p:cNvPr id="23573" name="Freeform 7"/>
            <p:cNvSpPr>
              <a:spLocks/>
            </p:cNvSpPr>
            <p:nvPr/>
          </p:nvSpPr>
          <p:spPr bwMode="auto">
            <a:xfrm>
              <a:off x="2736" y="2488"/>
              <a:ext cx="624" cy="1496"/>
            </a:xfrm>
            <a:custGeom>
              <a:avLst/>
              <a:gdLst>
                <a:gd name="T0" fmla="*/ 0 w 624"/>
                <a:gd name="T1" fmla="*/ 1496 h 1496"/>
                <a:gd name="T2" fmla="*/ 624 w 624"/>
                <a:gd name="T3" fmla="*/ 0 h 1496"/>
                <a:gd name="T4" fmla="*/ 0 60000 65536"/>
                <a:gd name="T5" fmla="*/ 0 60000 65536"/>
                <a:gd name="T6" fmla="*/ 0 w 624"/>
                <a:gd name="T7" fmla="*/ 0 h 1496"/>
                <a:gd name="T8" fmla="*/ 624 w 624"/>
                <a:gd name="T9" fmla="*/ 1496 h 1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496">
                  <a:moveTo>
                    <a:pt x="0" y="1496"/>
                  </a:moveTo>
                  <a:lnTo>
                    <a:pt x="62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8"/>
            <p:cNvSpPr>
              <a:spLocks/>
            </p:cNvSpPr>
            <p:nvPr/>
          </p:nvSpPr>
          <p:spPr bwMode="auto">
            <a:xfrm>
              <a:off x="1056" y="2512"/>
              <a:ext cx="1680" cy="1480"/>
            </a:xfrm>
            <a:custGeom>
              <a:avLst/>
              <a:gdLst>
                <a:gd name="T0" fmla="*/ 1680 w 1680"/>
                <a:gd name="T1" fmla="*/ 1480 h 1480"/>
                <a:gd name="T2" fmla="*/ 0 w 1680"/>
                <a:gd name="T3" fmla="*/ 0 h 1480"/>
                <a:gd name="T4" fmla="*/ 0 60000 65536"/>
                <a:gd name="T5" fmla="*/ 0 60000 65536"/>
                <a:gd name="T6" fmla="*/ 0 w 1680"/>
                <a:gd name="T7" fmla="*/ 0 h 1480"/>
                <a:gd name="T8" fmla="*/ 1680 w 1680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0" h="1480">
                  <a:moveTo>
                    <a:pt x="1680" y="1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9"/>
            <p:cNvSpPr>
              <a:spLocks noChangeShapeType="1"/>
            </p:cNvSpPr>
            <p:nvPr/>
          </p:nvSpPr>
          <p:spPr bwMode="auto">
            <a:xfrm>
              <a:off x="1056" y="2448"/>
              <a:ext cx="23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86200" y="3886200"/>
            <a:ext cx="3657600" cy="2451100"/>
            <a:chOff x="2448" y="2448"/>
            <a:chExt cx="2304" cy="1544"/>
          </a:xfrm>
        </p:grpSpPr>
        <p:sp>
          <p:nvSpPr>
            <p:cNvPr id="23570" name="Freeform 11"/>
            <p:cNvSpPr>
              <a:spLocks/>
            </p:cNvSpPr>
            <p:nvPr/>
          </p:nvSpPr>
          <p:spPr bwMode="auto">
            <a:xfrm>
              <a:off x="4128" y="2488"/>
              <a:ext cx="624" cy="1496"/>
            </a:xfrm>
            <a:custGeom>
              <a:avLst/>
              <a:gdLst>
                <a:gd name="T0" fmla="*/ 0 w 624"/>
                <a:gd name="T1" fmla="*/ 1496 h 1496"/>
                <a:gd name="T2" fmla="*/ 624 w 624"/>
                <a:gd name="T3" fmla="*/ 0 h 1496"/>
                <a:gd name="T4" fmla="*/ 0 60000 65536"/>
                <a:gd name="T5" fmla="*/ 0 60000 65536"/>
                <a:gd name="T6" fmla="*/ 0 w 624"/>
                <a:gd name="T7" fmla="*/ 0 h 1496"/>
                <a:gd name="T8" fmla="*/ 624 w 624"/>
                <a:gd name="T9" fmla="*/ 1496 h 1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496">
                  <a:moveTo>
                    <a:pt x="0" y="1496"/>
                  </a:moveTo>
                  <a:lnTo>
                    <a:pt x="62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2"/>
            <p:cNvSpPr>
              <a:spLocks/>
            </p:cNvSpPr>
            <p:nvPr/>
          </p:nvSpPr>
          <p:spPr bwMode="auto">
            <a:xfrm>
              <a:off x="2448" y="2512"/>
              <a:ext cx="1680" cy="1480"/>
            </a:xfrm>
            <a:custGeom>
              <a:avLst/>
              <a:gdLst>
                <a:gd name="T0" fmla="*/ 1680 w 1680"/>
                <a:gd name="T1" fmla="*/ 1480 h 1480"/>
                <a:gd name="T2" fmla="*/ 0 w 1680"/>
                <a:gd name="T3" fmla="*/ 0 h 1480"/>
                <a:gd name="T4" fmla="*/ 0 60000 65536"/>
                <a:gd name="T5" fmla="*/ 0 60000 65536"/>
                <a:gd name="T6" fmla="*/ 0 w 1680"/>
                <a:gd name="T7" fmla="*/ 0 h 1480"/>
                <a:gd name="T8" fmla="*/ 1680 w 1680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0" h="1480">
                  <a:moveTo>
                    <a:pt x="1680" y="1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3"/>
            <p:cNvSpPr>
              <a:spLocks noChangeShapeType="1"/>
            </p:cNvSpPr>
            <p:nvPr/>
          </p:nvSpPr>
          <p:spPr bwMode="auto">
            <a:xfrm>
              <a:off x="2448" y="2448"/>
              <a:ext cx="23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43400" y="3886200"/>
            <a:ext cx="3657600" cy="2451100"/>
            <a:chOff x="2448" y="2448"/>
            <a:chExt cx="2304" cy="1544"/>
          </a:xfrm>
        </p:grpSpPr>
        <p:sp>
          <p:nvSpPr>
            <p:cNvPr id="23567" name="Freeform 16"/>
            <p:cNvSpPr>
              <a:spLocks/>
            </p:cNvSpPr>
            <p:nvPr/>
          </p:nvSpPr>
          <p:spPr bwMode="auto">
            <a:xfrm>
              <a:off x="4128" y="2488"/>
              <a:ext cx="624" cy="1496"/>
            </a:xfrm>
            <a:custGeom>
              <a:avLst/>
              <a:gdLst>
                <a:gd name="T0" fmla="*/ 0 w 624"/>
                <a:gd name="T1" fmla="*/ 1496 h 1496"/>
                <a:gd name="T2" fmla="*/ 624 w 624"/>
                <a:gd name="T3" fmla="*/ 0 h 1496"/>
                <a:gd name="T4" fmla="*/ 0 60000 65536"/>
                <a:gd name="T5" fmla="*/ 0 60000 65536"/>
                <a:gd name="T6" fmla="*/ 0 w 624"/>
                <a:gd name="T7" fmla="*/ 0 h 1496"/>
                <a:gd name="T8" fmla="*/ 624 w 624"/>
                <a:gd name="T9" fmla="*/ 1496 h 1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496">
                  <a:moveTo>
                    <a:pt x="0" y="1496"/>
                  </a:moveTo>
                  <a:lnTo>
                    <a:pt x="62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7"/>
            <p:cNvSpPr>
              <a:spLocks/>
            </p:cNvSpPr>
            <p:nvPr/>
          </p:nvSpPr>
          <p:spPr bwMode="auto">
            <a:xfrm>
              <a:off x="2448" y="2512"/>
              <a:ext cx="1680" cy="1480"/>
            </a:xfrm>
            <a:custGeom>
              <a:avLst/>
              <a:gdLst>
                <a:gd name="T0" fmla="*/ 1680 w 1680"/>
                <a:gd name="T1" fmla="*/ 1480 h 1480"/>
                <a:gd name="T2" fmla="*/ 0 w 1680"/>
                <a:gd name="T3" fmla="*/ 0 h 1480"/>
                <a:gd name="T4" fmla="*/ 0 60000 65536"/>
                <a:gd name="T5" fmla="*/ 0 60000 65536"/>
                <a:gd name="T6" fmla="*/ 0 w 1680"/>
                <a:gd name="T7" fmla="*/ 0 h 1480"/>
                <a:gd name="T8" fmla="*/ 1680 w 1680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0" h="1480">
                  <a:moveTo>
                    <a:pt x="1680" y="1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8"/>
            <p:cNvSpPr>
              <a:spLocks noChangeShapeType="1"/>
            </p:cNvSpPr>
            <p:nvPr/>
          </p:nvSpPr>
          <p:spPr bwMode="auto">
            <a:xfrm>
              <a:off x="2448" y="2448"/>
              <a:ext cx="23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85800" y="3886200"/>
            <a:ext cx="3657600" cy="2451100"/>
            <a:chOff x="2448" y="2448"/>
            <a:chExt cx="2304" cy="1544"/>
          </a:xfrm>
        </p:grpSpPr>
        <p:sp>
          <p:nvSpPr>
            <p:cNvPr id="23564" name="Freeform 20"/>
            <p:cNvSpPr>
              <a:spLocks/>
            </p:cNvSpPr>
            <p:nvPr/>
          </p:nvSpPr>
          <p:spPr bwMode="auto">
            <a:xfrm>
              <a:off x="4128" y="2488"/>
              <a:ext cx="624" cy="1496"/>
            </a:xfrm>
            <a:custGeom>
              <a:avLst/>
              <a:gdLst>
                <a:gd name="T0" fmla="*/ 0 w 624"/>
                <a:gd name="T1" fmla="*/ 1496 h 1496"/>
                <a:gd name="T2" fmla="*/ 624 w 624"/>
                <a:gd name="T3" fmla="*/ 0 h 1496"/>
                <a:gd name="T4" fmla="*/ 0 60000 65536"/>
                <a:gd name="T5" fmla="*/ 0 60000 65536"/>
                <a:gd name="T6" fmla="*/ 0 w 624"/>
                <a:gd name="T7" fmla="*/ 0 h 1496"/>
                <a:gd name="T8" fmla="*/ 624 w 624"/>
                <a:gd name="T9" fmla="*/ 1496 h 1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496">
                  <a:moveTo>
                    <a:pt x="0" y="1496"/>
                  </a:moveTo>
                  <a:lnTo>
                    <a:pt x="62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1"/>
            <p:cNvSpPr>
              <a:spLocks/>
            </p:cNvSpPr>
            <p:nvPr/>
          </p:nvSpPr>
          <p:spPr bwMode="auto">
            <a:xfrm>
              <a:off x="2448" y="2512"/>
              <a:ext cx="1680" cy="1480"/>
            </a:xfrm>
            <a:custGeom>
              <a:avLst/>
              <a:gdLst>
                <a:gd name="T0" fmla="*/ 1680 w 1680"/>
                <a:gd name="T1" fmla="*/ 1480 h 1480"/>
                <a:gd name="T2" fmla="*/ 0 w 1680"/>
                <a:gd name="T3" fmla="*/ 0 h 1480"/>
                <a:gd name="T4" fmla="*/ 0 60000 65536"/>
                <a:gd name="T5" fmla="*/ 0 60000 65536"/>
                <a:gd name="T6" fmla="*/ 0 w 1680"/>
                <a:gd name="T7" fmla="*/ 0 h 1480"/>
                <a:gd name="T8" fmla="*/ 1680 w 1680"/>
                <a:gd name="T9" fmla="*/ 1480 h 1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0" h="1480">
                  <a:moveTo>
                    <a:pt x="1680" y="1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22"/>
            <p:cNvSpPr>
              <a:spLocks noChangeShapeType="1"/>
            </p:cNvSpPr>
            <p:nvPr/>
          </p:nvSpPr>
          <p:spPr bwMode="auto">
            <a:xfrm>
              <a:off x="2448" y="2448"/>
              <a:ext cx="23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2947988" y="6384925"/>
            <a:ext cx="439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range of voting locations for test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1676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>
            <a:off x="38862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8"/>
          <p:cNvSpPr>
            <a:spLocks noChangeShapeType="1"/>
          </p:cNvSpPr>
          <p:nvPr/>
        </p:nvSpPr>
        <p:spPr bwMode="auto">
          <a:xfrm>
            <a:off x="4343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22"/>
          <p:cNvSpPr>
            <a:spLocks noChangeShapeType="1"/>
          </p:cNvSpPr>
          <p:nvPr/>
        </p:nvSpPr>
        <p:spPr bwMode="auto">
          <a:xfrm>
            <a:off x="6858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27"/>
          <p:cNvSpPr txBox="1">
            <a:spLocks noChangeArrowheads="1"/>
          </p:cNvSpPr>
          <p:nvPr/>
        </p:nvSpPr>
        <p:spPr bwMode="auto">
          <a:xfrm>
            <a:off x="3733800" y="6386513"/>
            <a:ext cx="282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votes for points with </a:t>
            </a:r>
            <a:r>
              <a:rPr lang="el-GR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θ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=</a:t>
            </a:r>
            <a:endParaRPr lang="el-GR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4586" name="Line 28"/>
          <p:cNvSpPr>
            <a:spLocks noChangeShapeType="1"/>
          </p:cNvSpPr>
          <p:nvPr/>
        </p:nvSpPr>
        <p:spPr bwMode="auto">
          <a:xfrm flipV="1">
            <a:off x="6577013" y="647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676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862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343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858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4305300" y="2755900"/>
            <a:ext cx="1231900" cy="1155700"/>
          </a:xfrm>
          <a:custGeom>
            <a:avLst/>
            <a:gdLst>
              <a:gd name="T0" fmla="*/ 2147483647 w 776"/>
              <a:gd name="T1" fmla="*/ 0 h 728"/>
              <a:gd name="T2" fmla="*/ 0 w 776"/>
              <a:gd name="T3" fmla="*/ 2147483647 h 728"/>
              <a:gd name="T4" fmla="*/ 0 60000 65536"/>
              <a:gd name="T5" fmla="*/ 0 60000 65536"/>
              <a:gd name="T6" fmla="*/ 0 w 776"/>
              <a:gd name="T7" fmla="*/ 0 h 728"/>
              <a:gd name="T8" fmla="*/ 776 w 776"/>
              <a:gd name="T9" fmla="*/ 728 h 7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6" h="728">
                <a:moveTo>
                  <a:pt x="776" y="0"/>
                </a:moveTo>
                <a:lnTo>
                  <a:pt x="0" y="728"/>
                </a:lnTo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4292600" y="3898900"/>
            <a:ext cx="3098800" cy="762000"/>
          </a:xfrm>
          <a:custGeom>
            <a:avLst/>
            <a:gdLst>
              <a:gd name="T0" fmla="*/ 2147483647 w 1952"/>
              <a:gd name="T1" fmla="*/ 2147483647 h 480"/>
              <a:gd name="T2" fmla="*/ 0 w 1952"/>
              <a:gd name="T3" fmla="*/ 0 h 480"/>
              <a:gd name="T4" fmla="*/ 0 60000 65536"/>
              <a:gd name="T5" fmla="*/ 0 60000 65536"/>
              <a:gd name="T6" fmla="*/ 0 w 1952"/>
              <a:gd name="T7" fmla="*/ 0 h 480"/>
              <a:gd name="T8" fmla="*/ 1952 w 1952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2" h="480">
                <a:moveTo>
                  <a:pt x="1952" y="4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2947988" y="6384925"/>
            <a:ext cx="444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displacement vectors for model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676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8862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343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858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2844800" y="2438400"/>
            <a:ext cx="3111500" cy="1905000"/>
            <a:chOff x="1792" y="1536"/>
            <a:chExt cx="1960" cy="1200"/>
          </a:xfrm>
        </p:grpSpPr>
        <p:sp>
          <p:nvSpPr>
            <p:cNvPr id="26647" name="Line 14"/>
            <p:cNvSpPr>
              <a:spLocks noChangeShapeType="1"/>
            </p:cNvSpPr>
            <p:nvPr/>
          </p:nvSpPr>
          <p:spPr bwMode="auto">
            <a:xfrm>
              <a:off x="1824" y="1536"/>
              <a:ext cx="1152" cy="12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5"/>
            <p:cNvSpPr>
              <a:spLocks/>
            </p:cNvSpPr>
            <p:nvPr/>
          </p:nvSpPr>
          <p:spPr bwMode="auto">
            <a:xfrm>
              <a:off x="2976" y="2008"/>
              <a:ext cx="776" cy="728"/>
            </a:xfrm>
            <a:custGeom>
              <a:avLst/>
              <a:gdLst>
                <a:gd name="T0" fmla="*/ 776 w 776"/>
                <a:gd name="T1" fmla="*/ 0 h 728"/>
                <a:gd name="T2" fmla="*/ 0 w 776"/>
                <a:gd name="T3" fmla="*/ 728 h 728"/>
                <a:gd name="T4" fmla="*/ 0 60000 65536"/>
                <a:gd name="T5" fmla="*/ 0 60000 65536"/>
                <a:gd name="T6" fmla="*/ 0 w 776"/>
                <a:gd name="T7" fmla="*/ 0 h 728"/>
                <a:gd name="T8" fmla="*/ 776 w 776"/>
                <a:gd name="T9" fmla="*/ 728 h 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6" h="728">
                  <a:moveTo>
                    <a:pt x="776" y="0"/>
                  </a:moveTo>
                  <a:lnTo>
                    <a:pt x="0" y="72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6"/>
            <p:cNvSpPr>
              <a:spLocks/>
            </p:cNvSpPr>
            <p:nvPr/>
          </p:nvSpPr>
          <p:spPr bwMode="auto">
            <a:xfrm>
              <a:off x="1792" y="1536"/>
              <a:ext cx="1952" cy="480"/>
            </a:xfrm>
            <a:custGeom>
              <a:avLst/>
              <a:gdLst>
                <a:gd name="T0" fmla="*/ 1952 w 1952"/>
                <a:gd name="T1" fmla="*/ 480 h 480"/>
                <a:gd name="T2" fmla="*/ 0 w 1952"/>
                <a:gd name="T3" fmla="*/ 0 h 480"/>
                <a:gd name="T4" fmla="*/ 0 60000 65536"/>
                <a:gd name="T5" fmla="*/ 0 60000 65536"/>
                <a:gd name="T6" fmla="*/ 0 w 1952"/>
                <a:gd name="T7" fmla="*/ 0 h 480"/>
                <a:gd name="T8" fmla="*/ 1952 w 195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2" h="480">
                  <a:moveTo>
                    <a:pt x="1952" y="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051300" y="3657600"/>
            <a:ext cx="3111500" cy="1905000"/>
            <a:chOff x="1792" y="1536"/>
            <a:chExt cx="1960" cy="1200"/>
          </a:xfrm>
        </p:grpSpPr>
        <p:sp>
          <p:nvSpPr>
            <p:cNvPr id="26644" name="Line 19"/>
            <p:cNvSpPr>
              <a:spLocks noChangeShapeType="1"/>
            </p:cNvSpPr>
            <p:nvPr/>
          </p:nvSpPr>
          <p:spPr bwMode="auto">
            <a:xfrm>
              <a:off x="1824" y="1536"/>
              <a:ext cx="1152" cy="12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0"/>
            <p:cNvSpPr>
              <a:spLocks/>
            </p:cNvSpPr>
            <p:nvPr/>
          </p:nvSpPr>
          <p:spPr bwMode="auto">
            <a:xfrm>
              <a:off x="2976" y="2008"/>
              <a:ext cx="776" cy="728"/>
            </a:xfrm>
            <a:custGeom>
              <a:avLst/>
              <a:gdLst>
                <a:gd name="T0" fmla="*/ 776 w 776"/>
                <a:gd name="T1" fmla="*/ 0 h 728"/>
                <a:gd name="T2" fmla="*/ 0 w 776"/>
                <a:gd name="T3" fmla="*/ 728 h 728"/>
                <a:gd name="T4" fmla="*/ 0 60000 65536"/>
                <a:gd name="T5" fmla="*/ 0 60000 65536"/>
                <a:gd name="T6" fmla="*/ 0 w 776"/>
                <a:gd name="T7" fmla="*/ 0 h 728"/>
                <a:gd name="T8" fmla="*/ 776 w 776"/>
                <a:gd name="T9" fmla="*/ 728 h 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6" h="728">
                  <a:moveTo>
                    <a:pt x="776" y="0"/>
                  </a:moveTo>
                  <a:lnTo>
                    <a:pt x="0" y="72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1"/>
            <p:cNvSpPr>
              <a:spLocks/>
            </p:cNvSpPr>
            <p:nvPr/>
          </p:nvSpPr>
          <p:spPr bwMode="auto">
            <a:xfrm>
              <a:off x="1792" y="1536"/>
              <a:ext cx="1952" cy="480"/>
            </a:xfrm>
            <a:custGeom>
              <a:avLst/>
              <a:gdLst>
                <a:gd name="T0" fmla="*/ 1952 w 1952"/>
                <a:gd name="T1" fmla="*/ 480 h 480"/>
                <a:gd name="T2" fmla="*/ 0 w 1952"/>
                <a:gd name="T3" fmla="*/ 0 h 480"/>
                <a:gd name="T4" fmla="*/ 0 60000 65536"/>
                <a:gd name="T5" fmla="*/ 0 60000 65536"/>
                <a:gd name="T6" fmla="*/ 0 w 1952"/>
                <a:gd name="T7" fmla="*/ 0 h 480"/>
                <a:gd name="T8" fmla="*/ 1952 w 195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2" h="480">
                  <a:moveTo>
                    <a:pt x="1952" y="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213100" y="2819400"/>
            <a:ext cx="3111500" cy="1905000"/>
            <a:chOff x="1792" y="1536"/>
            <a:chExt cx="1960" cy="1200"/>
          </a:xfrm>
        </p:grpSpPr>
        <p:sp>
          <p:nvSpPr>
            <p:cNvPr id="26641" name="Line 23"/>
            <p:cNvSpPr>
              <a:spLocks noChangeShapeType="1"/>
            </p:cNvSpPr>
            <p:nvPr/>
          </p:nvSpPr>
          <p:spPr bwMode="auto">
            <a:xfrm>
              <a:off x="1824" y="1536"/>
              <a:ext cx="1152" cy="12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24"/>
            <p:cNvSpPr>
              <a:spLocks/>
            </p:cNvSpPr>
            <p:nvPr/>
          </p:nvSpPr>
          <p:spPr bwMode="auto">
            <a:xfrm>
              <a:off x="2976" y="2008"/>
              <a:ext cx="776" cy="728"/>
            </a:xfrm>
            <a:custGeom>
              <a:avLst/>
              <a:gdLst>
                <a:gd name="T0" fmla="*/ 776 w 776"/>
                <a:gd name="T1" fmla="*/ 0 h 728"/>
                <a:gd name="T2" fmla="*/ 0 w 776"/>
                <a:gd name="T3" fmla="*/ 728 h 728"/>
                <a:gd name="T4" fmla="*/ 0 60000 65536"/>
                <a:gd name="T5" fmla="*/ 0 60000 65536"/>
                <a:gd name="T6" fmla="*/ 0 w 776"/>
                <a:gd name="T7" fmla="*/ 0 h 728"/>
                <a:gd name="T8" fmla="*/ 776 w 776"/>
                <a:gd name="T9" fmla="*/ 728 h 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6" h="728">
                  <a:moveTo>
                    <a:pt x="776" y="0"/>
                  </a:moveTo>
                  <a:lnTo>
                    <a:pt x="0" y="72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25"/>
            <p:cNvSpPr>
              <a:spLocks/>
            </p:cNvSpPr>
            <p:nvPr/>
          </p:nvSpPr>
          <p:spPr bwMode="auto">
            <a:xfrm>
              <a:off x="1792" y="1536"/>
              <a:ext cx="1952" cy="480"/>
            </a:xfrm>
            <a:custGeom>
              <a:avLst/>
              <a:gdLst>
                <a:gd name="T0" fmla="*/ 1952 w 1952"/>
                <a:gd name="T1" fmla="*/ 480 h 480"/>
                <a:gd name="T2" fmla="*/ 0 w 1952"/>
                <a:gd name="T3" fmla="*/ 0 h 480"/>
                <a:gd name="T4" fmla="*/ 0 60000 65536"/>
                <a:gd name="T5" fmla="*/ 0 60000 65536"/>
                <a:gd name="T6" fmla="*/ 0 w 1952"/>
                <a:gd name="T7" fmla="*/ 0 h 480"/>
                <a:gd name="T8" fmla="*/ 1952 w 195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2" h="480">
                  <a:moveTo>
                    <a:pt x="1952" y="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594100" y="3200400"/>
            <a:ext cx="3111500" cy="1905000"/>
            <a:chOff x="1792" y="1536"/>
            <a:chExt cx="1960" cy="1200"/>
          </a:xfrm>
        </p:grpSpPr>
        <p:sp>
          <p:nvSpPr>
            <p:cNvPr id="26638" name="Line 27"/>
            <p:cNvSpPr>
              <a:spLocks noChangeShapeType="1"/>
            </p:cNvSpPr>
            <p:nvPr/>
          </p:nvSpPr>
          <p:spPr bwMode="auto">
            <a:xfrm>
              <a:off x="1824" y="1536"/>
              <a:ext cx="1152" cy="12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28"/>
            <p:cNvSpPr>
              <a:spLocks/>
            </p:cNvSpPr>
            <p:nvPr/>
          </p:nvSpPr>
          <p:spPr bwMode="auto">
            <a:xfrm>
              <a:off x="2976" y="2008"/>
              <a:ext cx="776" cy="728"/>
            </a:xfrm>
            <a:custGeom>
              <a:avLst/>
              <a:gdLst>
                <a:gd name="T0" fmla="*/ 776 w 776"/>
                <a:gd name="T1" fmla="*/ 0 h 728"/>
                <a:gd name="T2" fmla="*/ 0 w 776"/>
                <a:gd name="T3" fmla="*/ 728 h 728"/>
                <a:gd name="T4" fmla="*/ 0 60000 65536"/>
                <a:gd name="T5" fmla="*/ 0 60000 65536"/>
                <a:gd name="T6" fmla="*/ 0 w 776"/>
                <a:gd name="T7" fmla="*/ 0 h 728"/>
                <a:gd name="T8" fmla="*/ 776 w 776"/>
                <a:gd name="T9" fmla="*/ 728 h 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6" h="728">
                  <a:moveTo>
                    <a:pt x="776" y="0"/>
                  </a:moveTo>
                  <a:lnTo>
                    <a:pt x="0" y="728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29"/>
            <p:cNvSpPr>
              <a:spLocks/>
            </p:cNvSpPr>
            <p:nvPr/>
          </p:nvSpPr>
          <p:spPr bwMode="auto">
            <a:xfrm>
              <a:off x="1792" y="1536"/>
              <a:ext cx="1952" cy="480"/>
            </a:xfrm>
            <a:custGeom>
              <a:avLst/>
              <a:gdLst>
                <a:gd name="T0" fmla="*/ 1952 w 1952"/>
                <a:gd name="T1" fmla="*/ 480 h 480"/>
                <a:gd name="T2" fmla="*/ 0 w 1952"/>
                <a:gd name="T3" fmla="*/ 0 h 480"/>
                <a:gd name="T4" fmla="*/ 0 60000 65536"/>
                <a:gd name="T5" fmla="*/ 0 60000 65536"/>
                <a:gd name="T6" fmla="*/ 0 w 1952"/>
                <a:gd name="T7" fmla="*/ 0 h 480"/>
                <a:gd name="T8" fmla="*/ 1952 w 1952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2" h="480">
                  <a:moveTo>
                    <a:pt x="1952" y="4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7" name="Text Box 30"/>
          <p:cNvSpPr txBox="1">
            <a:spLocks noChangeArrowheads="1"/>
          </p:cNvSpPr>
          <p:nvPr/>
        </p:nvSpPr>
        <p:spPr bwMode="auto">
          <a:xfrm>
            <a:off x="2947988" y="6384925"/>
            <a:ext cx="439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range of voting locations for test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5"/>
          <p:cNvSpPr txBox="1">
            <a:spLocks noChangeArrowheads="1"/>
          </p:cNvSpPr>
          <p:nvPr/>
        </p:nvSpPr>
        <p:spPr bwMode="auto">
          <a:xfrm>
            <a:off x="3733800" y="6386513"/>
            <a:ext cx="282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votes for points with </a:t>
            </a:r>
            <a:r>
              <a:rPr lang="el-GR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θ</a:t>
            </a:r>
            <a:r>
              <a:rPr lang="en-US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=</a:t>
            </a:r>
            <a:endParaRPr lang="el-GR" sz="20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ph idx="1"/>
          </p:nvPr>
        </p:nvGraphicFramePr>
        <p:xfrm>
          <a:off x="1509713" y="1219200"/>
          <a:ext cx="6124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Image" r:id="rId4" imgW="8165079" imgH="6907937" progId="Photoshop.Image.10">
                  <p:embed/>
                </p:oleObj>
              </mc:Choice>
              <mc:Fallback>
                <p:oleObj name="Image" r:id="rId4" imgW="8165079" imgH="690793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219200"/>
                        <a:ext cx="6124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5146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676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38862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43434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685800" y="38862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895600" y="2438400"/>
            <a:ext cx="1828800" cy="1905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4102100" y="3657600"/>
            <a:ext cx="1828800" cy="1905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>
            <a:off x="3263900" y="2819400"/>
            <a:ext cx="1828800" cy="1905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2"/>
          <p:cNvSpPr>
            <a:spLocks noChangeShapeType="1"/>
          </p:cNvSpPr>
          <p:nvPr/>
        </p:nvSpPr>
        <p:spPr bwMode="auto">
          <a:xfrm>
            <a:off x="3644900" y="3200400"/>
            <a:ext cx="1828800" cy="19050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26"/>
          <p:cNvSpPr>
            <a:spLocks noChangeShapeType="1"/>
          </p:cNvSpPr>
          <p:nvPr/>
        </p:nvSpPr>
        <p:spPr bwMode="auto">
          <a:xfrm flipH="1">
            <a:off x="6553200" y="6477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Application in recognition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Instead of indexing displacements by gradient orientation, index by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visual codeword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B. Leibe, A. Leonardis, and B. Schiele, </a:t>
            </a:r>
            <a:r>
              <a:rPr lang="en-US">
                <a:solidFill>
                  <a:srgbClr val="000000"/>
                </a:solidFill>
                <a:hlinkClick r:id="rId4"/>
              </a:rPr>
              <a:t>Combined Object Categorization and Segmentation with an Implicit Shape Model</a:t>
            </a:r>
            <a:r>
              <a:rPr lang="en-US">
                <a:solidFill>
                  <a:srgbClr val="000000"/>
                </a:solidFill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2868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868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8689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0000"/>
                  </a:solidFill>
                  <a:latin typeface="Arial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0"/>
            <a:ext cx="2592388" cy="1708150"/>
            <a:chOff x="3744" y="2160"/>
            <a:chExt cx="1633" cy="1076"/>
          </a:xfrm>
        </p:grpSpPr>
        <p:graphicFrame>
          <p:nvGraphicFramePr>
            <p:cNvPr id="28674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" name="Image" r:id="rId6" imgW="1066291" imgH="1041270" progId="Photoshop.Image.10">
                    <p:embed/>
                  </p:oleObj>
                </mc:Choice>
                <mc:Fallback>
                  <p:oleObj name="Image" r:id="rId6" imgW="1066291" imgH="1041270" progId="Photoshop.Image.10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0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>
                <a:gd name="T0" fmla="*/ 424 w 907"/>
                <a:gd name="T1" fmla="*/ 79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Text Box 21"/>
            <p:cNvSpPr txBox="1">
              <a:spLocks noChangeArrowheads="1"/>
            </p:cNvSpPr>
            <p:nvPr/>
          </p:nvSpPr>
          <p:spPr bwMode="auto">
            <a:xfrm>
              <a:off x="3812" y="2832"/>
              <a:ext cx="1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</a:rPr>
                <a:t>visual codeword with</a:t>
              </a:r>
              <a:br>
                <a:rPr lang="en-US">
                  <a:solidFill>
                    <a:srgbClr val="000000"/>
                  </a:solidFill>
                  <a:latin typeface="Arial" charset="0"/>
                </a:rPr>
              </a:br>
              <a:r>
                <a:rPr lang="en-US">
                  <a:solidFill>
                    <a:srgbClr val="000000"/>
                  </a:solidFill>
                  <a:latin typeface="Arial" charset="0"/>
                </a:rPr>
                <a:t>displacement vectors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Application in recognition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Instead of indexing displacements by gradient orientation, index by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visual codeword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sp>
        <p:nvSpPr>
          <p:cNvPr id="165893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B. Leibe, A. Leonardis, and B. Schiele, </a:t>
            </a:r>
            <a:r>
              <a:rPr lang="en-US">
                <a:solidFill>
                  <a:srgbClr val="000000"/>
                </a:solidFill>
                <a:hlinkClick r:id="rId4"/>
              </a:rPr>
              <a:t>Combined Object Categorization and Segmentation with an Implicit Shape Model</a:t>
            </a:r>
            <a:r>
              <a:rPr lang="en-US">
                <a:solidFill>
                  <a:srgbClr val="000000"/>
                </a:solidFill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5908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165909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165910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165911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5900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>
                <a:gd name="T0" fmla="*/ 93 w 907"/>
                <a:gd name="T1" fmla="*/ 3 h 235"/>
                <a:gd name="T2" fmla="*/ 0 w 907"/>
                <a:gd name="T3" fmla="*/ 0 h 235"/>
                <a:gd name="T4" fmla="*/ 0 60000 65536"/>
                <a:gd name="T5" fmla="*/ 0 60000 65536"/>
                <a:gd name="T6" fmla="*/ 0 w 907"/>
                <a:gd name="T7" fmla="*/ 0 h 235"/>
                <a:gd name="T8" fmla="*/ 907 w 907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6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5898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165899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lbertus Extra Bold" charset="0"/>
              </a:rPr>
              <a:t>Overview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Fitting techniques</a:t>
            </a:r>
          </a:p>
          <a:p>
            <a:pPr lvl="1"/>
            <a:r>
              <a:rPr lang="en-US">
                <a:latin typeface="Calibri" charset="0"/>
              </a:rPr>
              <a:t>Least Squares</a:t>
            </a:r>
          </a:p>
          <a:p>
            <a:pPr lvl="1"/>
            <a:r>
              <a:rPr lang="en-US">
                <a:latin typeface="Calibri" charset="0"/>
              </a:rPr>
              <a:t>Total Least Squares</a:t>
            </a:r>
          </a:p>
          <a:p>
            <a:r>
              <a:rPr lang="en-US">
                <a:latin typeface="Calibri" charset="0"/>
              </a:rPr>
              <a:t>RANSAC</a:t>
            </a:r>
          </a:p>
          <a:p>
            <a:r>
              <a:rPr lang="en-US">
                <a:latin typeface="Calibri" charset="0"/>
              </a:rPr>
              <a:t>Hough Voting</a:t>
            </a:r>
          </a:p>
          <a:p>
            <a:endParaRPr lang="en-US">
              <a:solidFill>
                <a:srgbClr val="FF0000"/>
              </a:solidFill>
              <a:latin typeface="Calibri" charset="0"/>
            </a:endParaRPr>
          </a:p>
          <a:p>
            <a:r>
              <a:rPr lang="en-US">
                <a:solidFill>
                  <a:srgbClr val="FF0000"/>
                </a:solidFill>
                <a:latin typeface="Calibri" charset="0"/>
              </a:rPr>
              <a:t>Alignment as a fitting problem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Image alignment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Two broad approaches:</a:t>
            </a:r>
          </a:p>
          <a:p>
            <a:pPr lvl="1"/>
            <a:r>
              <a:rPr lang="en-US">
                <a:latin typeface="Arial" charset="0"/>
              </a:rPr>
              <a:t>Direct (pixel-based) alignment</a:t>
            </a:r>
          </a:p>
          <a:p>
            <a:pPr lvl="2"/>
            <a:r>
              <a:rPr lang="en-US">
                <a:latin typeface="Arial" charset="0"/>
              </a:rPr>
              <a:t>Search for alignment where most pixels agree</a:t>
            </a:r>
          </a:p>
          <a:p>
            <a:pPr lvl="1"/>
            <a:r>
              <a:rPr lang="en-US">
                <a:latin typeface="Arial" charset="0"/>
              </a:rPr>
              <a:t>Feature-based alignment</a:t>
            </a:r>
          </a:p>
          <a:p>
            <a:pPr lvl="2"/>
            <a:r>
              <a:rPr lang="en-US">
                <a:latin typeface="Arial" charset="0"/>
              </a:rPr>
              <a:t>Search for alignment where </a:t>
            </a:r>
            <a:r>
              <a:rPr lang="en-US" i="1">
                <a:latin typeface="Arial" charset="0"/>
              </a:rPr>
              <a:t>extracted features</a:t>
            </a:r>
            <a:r>
              <a:rPr lang="en-US">
                <a:latin typeface="Arial" charset="0"/>
              </a:rPr>
              <a:t> agree</a:t>
            </a:r>
          </a:p>
          <a:p>
            <a:pPr lvl="2"/>
            <a:r>
              <a:rPr lang="en-US">
                <a:latin typeface="Arial" charset="0"/>
              </a:rPr>
              <a:t>Can be verified using pixel-based alignment</a:t>
            </a:r>
          </a:p>
        </p:txBody>
      </p:sp>
      <p:sp>
        <p:nvSpPr>
          <p:cNvPr id="167940" name="Line 6"/>
          <p:cNvSpPr>
            <a:spLocks noChangeShapeType="1"/>
          </p:cNvSpPr>
          <p:nvPr/>
        </p:nvSpPr>
        <p:spPr bwMode="auto">
          <a:xfrm flipV="1">
            <a:off x="4540250" y="2327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1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9569450" y="12192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2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557418">
            <a:off x="9417050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3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4652012">
            <a:off x="9567863" y="1066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44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108075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7" name="Oval 7"/>
          <p:cNvSpPr>
            <a:spLocks noChangeAspect="1" noChangeArrowheads="1"/>
          </p:cNvSpPr>
          <p:nvPr/>
        </p:nvSpPr>
        <p:spPr bwMode="auto">
          <a:xfrm>
            <a:off x="3081338" y="137001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8" name="Oval 12"/>
          <p:cNvSpPr>
            <a:spLocks noChangeAspect="1" noChangeArrowheads="1"/>
          </p:cNvSpPr>
          <p:nvPr/>
        </p:nvSpPr>
        <p:spPr bwMode="auto">
          <a:xfrm>
            <a:off x="3690938" y="3013075"/>
            <a:ext cx="119062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9" name="Oval 18"/>
          <p:cNvSpPr>
            <a:spLocks noChangeAspect="1" noChangeArrowheads="1"/>
          </p:cNvSpPr>
          <p:nvPr/>
        </p:nvSpPr>
        <p:spPr bwMode="auto">
          <a:xfrm>
            <a:off x="29718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0" name="Oval 19"/>
          <p:cNvSpPr>
            <a:spLocks noChangeAspect="1" noChangeArrowheads="1"/>
          </p:cNvSpPr>
          <p:nvPr/>
        </p:nvSpPr>
        <p:spPr bwMode="auto">
          <a:xfrm>
            <a:off x="2243138" y="2209800"/>
            <a:ext cx="119062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1" name="Oval 21"/>
          <p:cNvSpPr>
            <a:spLocks noChangeAspect="1" noChangeArrowheads="1"/>
          </p:cNvSpPr>
          <p:nvPr/>
        </p:nvSpPr>
        <p:spPr bwMode="auto">
          <a:xfrm>
            <a:off x="3581400" y="1905000"/>
            <a:ext cx="119063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5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565275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3" name="Oval 8"/>
          <p:cNvSpPr>
            <a:spLocks noChangeAspect="1" noChangeArrowheads="1"/>
          </p:cNvSpPr>
          <p:nvPr/>
        </p:nvSpPr>
        <p:spPr bwMode="auto">
          <a:xfrm>
            <a:off x="6629400" y="1905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4" name="Oval 10"/>
          <p:cNvSpPr>
            <a:spLocks noChangeAspect="1" noChangeArrowheads="1"/>
          </p:cNvSpPr>
          <p:nvPr/>
        </p:nvSpPr>
        <p:spPr bwMode="auto">
          <a:xfrm>
            <a:off x="6629400" y="3046413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5" name="Oval 17"/>
          <p:cNvSpPr>
            <a:spLocks noChangeAspect="1" noChangeArrowheads="1"/>
          </p:cNvSpPr>
          <p:nvPr/>
        </p:nvSpPr>
        <p:spPr bwMode="auto">
          <a:xfrm>
            <a:off x="6248400" y="2624138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6" name="Oval 20"/>
          <p:cNvSpPr>
            <a:spLocks noChangeAspect="1" noChangeArrowheads="1"/>
          </p:cNvSpPr>
          <p:nvPr/>
        </p:nvSpPr>
        <p:spPr bwMode="auto">
          <a:xfrm>
            <a:off x="5943600" y="2209800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27" name="Oval 22"/>
          <p:cNvSpPr>
            <a:spLocks noChangeAspect="1" noChangeArrowheads="1"/>
          </p:cNvSpPr>
          <p:nvPr/>
        </p:nvSpPr>
        <p:spPr bwMode="auto">
          <a:xfrm>
            <a:off x="6815138" y="2286000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56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7417" grpId="0" animBg="1"/>
      <p:bldP spid="17418" grpId="0" animBg="1"/>
      <p:bldP spid="17419" grpId="0" animBg="1"/>
      <p:bldP spid="17420" grpId="0" animBg="1"/>
      <p:bldP spid="17421" grpId="0" animBg="1"/>
      <p:bldP spid="17423" grpId="0" animBg="1"/>
      <p:bldP spid="17424" grpId="0" animBg="1"/>
      <p:bldP spid="17425" grpId="0" animBg="1"/>
      <p:bldP spid="17426" grpId="0" animBg="1"/>
      <p:bldP spid="174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Alignment as fitting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Previously: fitting a model to features in one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9698" name="Object 3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1" name="Group 41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29706" name="Line 35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Oval 25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08" name="Oval 26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09" name="Oval 27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0" name="Oval 28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1" name="Oval 29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2" name="Oval 30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3" name="Oval 32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4" name="Oval 33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715" name="Oval 34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9702" name="Text Box 42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model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that minimizes</a:t>
            </a:r>
          </a:p>
        </p:txBody>
      </p:sp>
      <p:sp>
        <p:nvSpPr>
          <p:cNvPr id="29703" name="Text Box 45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M</a:t>
            </a:r>
          </a:p>
        </p:txBody>
      </p:sp>
      <p:sp>
        <p:nvSpPr>
          <p:cNvPr id="29704" name="Text Box 46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Alignment as fitting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Previously: fitting a model to features in one image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Alignment: fitting a model to a transformation between pairs of features (</a:t>
            </a:r>
            <a:r>
              <a:rPr lang="en-US" i="1">
                <a:latin typeface="Arial" charset="0"/>
              </a:rPr>
              <a:t>matches</a:t>
            </a:r>
            <a:r>
              <a:rPr lang="en-US">
                <a:latin typeface="Arial" charset="0"/>
              </a:rPr>
              <a:t>) in two images</a:t>
            </a:r>
          </a:p>
          <a:p>
            <a:pPr>
              <a:buFontTx/>
              <a:buChar char="•"/>
            </a:pPr>
            <a:endParaRPr lang="en-US">
              <a:latin typeface="Arial" charset="0"/>
            </a:endParaRP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213350" y="2406650"/>
          <a:ext cx="2133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Equation" r:id="rId4" imgW="1143000" imgH="342720" progId="Equation.3">
                  <p:embed/>
                </p:oleObj>
              </mc:Choice>
              <mc:Fallback>
                <p:oleObj name="Equation" r:id="rId4" imgW="11430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406650"/>
                        <a:ext cx="2133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2057400" y="1828800"/>
            <a:ext cx="1555750" cy="1447800"/>
            <a:chOff x="796" y="863"/>
            <a:chExt cx="1316" cy="1249"/>
          </a:xfrm>
        </p:grpSpPr>
        <p:sp>
          <p:nvSpPr>
            <p:cNvPr id="30751" name="Line 6"/>
            <p:cNvSpPr>
              <a:spLocks noChangeShapeType="1"/>
            </p:cNvSpPr>
            <p:nvPr/>
          </p:nvSpPr>
          <p:spPr bwMode="auto">
            <a:xfrm flipV="1">
              <a:off x="796" y="863"/>
              <a:ext cx="1316" cy="12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Oval 7"/>
            <p:cNvSpPr>
              <a:spLocks noChangeAspect="1" noChangeArrowheads="1"/>
            </p:cNvSpPr>
            <p:nvPr/>
          </p:nvSpPr>
          <p:spPr bwMode="auto">
            <a:xfrm>
              <a:off x="960" y="174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3" name="Oval 8"/>
            <p:cNvSpPr>
              <a:spLocks noChangeAspect="1" noChangeArrowheads="1"/>
            </p:cNvSpPr>
            <p:nvPr/>
          </p:nvSpPr>
          <p:spPr bwMode="auto">
            <a:xfrm>
              <a:off x="1200" y="170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4" name="Oval 9"/>
            <p:cNvSpPr>
              <a:spLocks noChangeAspect="1" noChangeArrowheads="1"/>
            </p:cNvSpPr>
            <p:nvPr/>
          </p:nvSpPr>
          <p:spPr bwMode="auto">
            <a:xfrm>
              <a:off x="1344" y="141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5" name="Oval 10"/>
            <p:cNvSpPr>
              <a:spLocks noChangeAspect="1" noChangeArrowheads="1"/>
            </p:cNvSpPr>
            <p:nvPr/>
          </p:nvSpPr>
          <p:spPr bwMode="auto">
            <a:xfrm>
              <a:off x="1584" y="136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6" name="Oval 11"/>
            <p:cNvSpPr>
              <a:spLocks noChangeAspect="1" noChangeArrowheads="1"/>
            </p:cNvSpPr>
            <p:nvPr/>
          </p:nvSpPr>
          <p:spPr bwMode="auto">
            <a:xfrm>
              <a:off x="1776" y="1125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7" name="Oval 12"/>
            <p:cNvSpPr>
              <a:spLocks noChangeAspect="1" noChangeArrowheads="1"/>
            </p:cNvSpPr>
            <p:nvPr/>
          </p:nvSpPr>
          <p:spPr bwMode="auto">
            <a:xfrm>
              <a:off x="1941" y="93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8" name="Oval 13"/>
            <p:cNvSpPr>
              <a:spLocks noChangeAspect="1" noChangeArrowheads="1"/>
            </p:cNvSpPr>
            <p:nvPr/>
          </p:nvSpPr>
          <p:spPr bwMode="auto">
            <a:xfrm>
              <a:off x="1344" y="155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59" name="Oval 14"/>
            <p:cNvSpPr>
              <a:spLocks noChangeAspect="1" noChangeArrowheads="1"/>
            </p:cNvSpPr>
            <p:nvPr/>
          </p:nvSpPr>
          <p:spPr bwMode="auto">
            <a:xfrm>
              <a:off x="2037" y="98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0760" name="Oval 15"/>
            <p:cNvSpPr>
              <a:spLocks noChangeAspect="1" noChangeArrowheads="1"/>
            </p:cNvSpPr>
            <p:nvPr/>
          </p:nvSpPr>
          <p:spPr bwMode="auto">
            <a:xfrm>
              <a:off x="912" y="2037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30723" name="Object 1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981700" y="5638800"/>
          <a:ext cx="2324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6" imgW="1307880" imgH="342720" progId="Equation.3">
                  <p:embed/>
                </p:oleObj>
              </mc:Choice>
              <mc:Fallback>
                <p:oleObj name="Equation" r:id="rId6" imgW="1307880" imgH="3427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638800"/>
                        <a:ext cx="2324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4586288" y="1955800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model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that minimizes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764213" y="4848225"/>
            <a:ext cx="2665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Find transformation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r>
              <a:rPr lang="en-US" sz="2000">
                <a:solidFill>
                  <a:srgbClr val="000000"/>
                </a:solidFill>
                <a:latin typeface="Arial" charset="0"/>
              </a:rPr>
              <a:t>that minimizes</a:t>
            </a:r>
          </a:p>
        </p:txBody>
      </p:sp>
      <p:sp>
        <p:nvSpPr>
          <p:cNvPr id="30729" name="Text Box 19"/>
          <p:cNvSpPr txBox="1">
            <a:spLocks noChangeArrowheads="1"/>
          </p:cNvSpPr>
          <p:nvPr/>
        </p:nvSpPr>
        <p:spPr bwMode="auto">
          <a:xfrm>
            <a:off x="3676650" y="144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M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393950" y="20574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</a:rPr>
              <a:t>i</a:t>
            </a:r>
          </a:p>
        </p:txBody>
      </p:sp>
      <p:grpSp>
        <p:nvGrpSpPr>
          <p:cNvPr id="30731" name="Group 21"/>
          <p:cNvGrpSpPr>
            <a:grpSpLocks/>
          </p:cNvGrpSpPr>
          <p:nvPr/>
        </p:nvGrpSpPr>
        <p:grpSpPr bwMode="auto">
          <a:xfrm>
            <a:off x="1035050" y="4572000"/>
            <a:ext cx="4375150" cy="1981200"/>
            <a:chOff x="192" y="2880"/>
            <a:chExt cx="2756" cy="1248"/>
          </a:xfrm>
        </p:grpSpPr>
        <p:grpSp>
          <p:nvGrpSpPr>
            <p:cNvPr id="30733" name="Group 22"/>
            <p:cNvGrpSpPr>
              <a:grpSpLocks/>
            </p:cNvGrpSpPr>
            <p:nvPr/>
          </p:nvGrpSpPr>
          <p:grpSpPr bwMode="auto">
            <a:xfrm>
              <a:off x="192" y="2906"/>
              <a:ext cx="2756" cy="1222"/>
              <a:chOff x="1276" y="2666"/>
              <a:chExt cx="3284" cy="1462"/>
            </a:xfrm>
          </p:grpSpPr>
          <p:sp>
            <p:nvSpPr>
              <p:cNvPr id="30738" name="Line 23"/>
              <p:cNvSpPr>
                <a:spLocks noChangeShapeType="1"/>
              </p:cNvSpPr>
              <p:nvPr/>
            </p:nvSpPr>
            <p:spPr bwMode="auto">
              <a:xfrm flipV="1">
                <a:off x="2860" y="343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AutoShape 24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276" y="2666"/>
                <a:ext cx="1412" cy="1462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0" name="Oval 25"/>
              <p:cNvSpPr>
                <a:spLocks noChangeAspect="1" noChangeArrowheads="1"/>
              </p:cNvSpPr>
              <p:nvPr/>
            </p:nvSpPr>
            <p:spPr bwMode="auto">
              <a:xfrm>
                <a:off x="1941" y="2831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1" name="Oval 26"/>
              <p:cNvSpPr>
                <a:spLocks noChangeAspect="1" noChangeArrowheads="1"/>
              </p:cNvSpPr>
              <p:nvPr/>
            </p:nvSpPr>
            <p:spPr bwMode="auto">
              <a:xfrm>
                <a:off x="2325" y="3866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2" name="Oval 27"/>
              <p:cNvSpPr>
                <a:spLocks noChangeAspect="1" noChangeArrowheads="1"/>
              </p:cNvSpPr>
              <p:nvPr/>
            </p:nvSpPr>
            <p:spPr bwMode="auto">
              <a:xfrm>
                <a:off x="1872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3" name="Oval 28"/>
              <p:cNvSpPr>
                <a:spLocks noChangeAspect="1" noChangeArrowheads="1"/>
              </p:cNvSpPr>
              <p:nvPr/>
            </p:nvSpPr>
            <p:spPr bwMode="auto">
              <a:xfrm>
                <a:off x="1413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4" name="Oval 29"/>
              <p:cNvSpPr>
                <a:spLocks noChangeAspect="1" noChangeArrowheads="1"/>
              </p:cNvSpPr>
              <p:nvPr/>
            </p:nvSpPr>
            <p:spPr bwMode="auto">
              <a:xfrm>
                <a:off x="2256" y="316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5" name="AutoShape 30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 rot="1247942">
                <a:off x="3628" y="2954"/>
                <a:ext cx="932" cy="1126"/>
              </a:xfrm>
              <a:prstGeom prst="actionButtonHome">
                <a:avLst/>
              </a:prstGeom>
              <a:solidFill>
                <a:schemeClr val="bg2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6" name="Oval 31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75" cy="7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7" name="Oval 32"/>
              <p:cNvSpPr>
                <a:spLocks noChangeAspect="1" noChangeArrowheads="1"/>
              </p:cNvSpPr>
              <p:nvPr/>
            </p:nvSpPr>
            <p:spPr bwMode="auto">
              <a:xfrm>
                <a:off x="4176" y="3887"/>
                <a:ext cx="75" cy="7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8" name="Oval 33"/>
              <p:cNvSpPr>
                <a:spLocks noChangeAspect="1" noChangeArrowheads="1"/>
              </p:cNvSpPr>
              <p:nvPr/>
            </p:nvSpPr>
            <p:spPr bwMode="auto">
              <a:xfrm>
                <a:off x="3936" y="3621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49" name="Oval 34"/>
              <p:cNvSpPr>
                <a:spLocks noChangeAspect="1" noChangeArrowheads="1"/>
              </p:cNvSpPr>
              <p:nvPr/>
            </p:nvSpPr>
            <p:spPr bwMode="auto">
              <a:xfrm>
                <a:off x="3744" y="3360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0750" name="Oval 35"/>
              <p:cNvSpPr>
                <a:spLocks noChangeAspect="1" noChangeArrowheads="1"/>
              </p:cNvSpPr>
              <p:nvPr/>
            </p:nvSpPr>
            <p:spPr bwMode="auto">
              <a:xfrm>
                <a:off x="4293" y="3408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 b="1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0734" name="Text Box 36"/>
            <p:cNvSpPr txBox="1">
              <a:spLocks noChangeArrowheads="1"/>
            </p:cNvSpPr>
            <p:nvPr/>
          </p:nvSpPr>
          <p:spPr bwMode="auto">
            <a:xfrm>
              <a:off x="1649" y="321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T</a:t>
              </a:r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480" y="2880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charset="0"/>
                </a:rPr>
                <a:t>i</a:t>
              </a:r>
            </a:p>
          </p:txBody>
        </p:sp>
        <p:sp>
          <p:nvSpPr>
            <p:cNvPr id="30736" name="Text Box 38"/>
            <p:cNvSpPr txBox="1">
              <a:spLocks noChangeArrowheads="1"/>
            </p:cNvSpPr>
            <p:nvPr/>
          </p:nvSpPr>
          <p:spPr bwMode="auto">
            <a:xfrm>
              <a:off x="2448" y="3072"/>
              <a:ext cx="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charset="0"/>
                </a:rPr>
                <a:t>i</a:t>
              </a:r>
            </a:p>
          </p:txBody>
        </p:sp>
        <p:sp>
          <p:nvSpPr>
            <p:cNvPr id="30737" name="Text Box 39"/>
            <p:cNvSpPr txBox="1">
              <a:spLocks noChangeArrowheads="1"/>
            </p:cNvSpPr>
            <p:nvPr/>
          </p:nvSpPr>
          <p:spPr bwMode="auto">
            <a:xfrm>
              <a:off x="2532" y="308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'</a:t>
              </a:r>
            </a:p>
          </p:txBody>
        </p:sp>
      </p:grp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2D transformation models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Similarity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(translation,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scale, rotation)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Affine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Projective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(homography)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248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 rot="2351569">
            <a:off x="73152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953000" y="1905000"/>
            <a:ext cx="685800" cy="609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 rot="-1318191">
            <a:off x="4973638" y="3352800"/>
            <a:ext cx="1143000" cy="457200"/>
          </a:xfrm>
          <a:prstGeom prst="parallelogram">
            <a:avLst>
              <a:gd name="adj" fmla="val 62500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6858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4572000" y="35814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90" name="AutoShape 19"/>
          <p:cNvSpPr>
            <a:spLocks noChangeArrowheads="1"/>
          </p:cNvSpPr>
          <p:nvPr/>
        </p:nvSpPr>
        <p:spPr bwMode="auto">
          <a:xfrm>
            <a:off x="4572000" y="4876800"/>
            <a:ext cx="304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20"/>
          <p:cNvSpPr>
            <a:spLocks/>
          </p:cNvSpPr>
          <p:nvPr/>
        </p:nvSpPr>
        <p:spPr bwMode="auto">
          <a:xfrm>
            <a:off x="5105400" y="4648200"/>
            <a:ext cx="914400" cy="685800"/>
          </a:xfrm>
          <a:custGeom>
            <a:avLst/>
            <a:gdLst>
              <a:gd name="T0" fmla="*/ 0 w 576"/>
              <a:gd name="T1" fmla="*/ 2147483647 h 432"/>
              <a:gd name="T2" fmla="*/ 2147483647 w 576"/>
              <a:gd name="T3" fmla="*/ 2147483647 h 432"/>
              <a:gd name="T4" fmla="*/ 2147483647 w 576"/>
              <a:gd name="T5" fmla="*/ 0 h 432"/>
              <a:gd name="T6" fmla="*/ 2147483647 w 576"/>
              <a:gd name="T7" fmla="*/ 2147483647 h 432"/>
              <a:gd name="T8" fmla="*/ 0 w 576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432"/>
              <a:gd name="T17" fmla="*/ 576 w 576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432">
                <a:moveTo>
                  <a:pt x="0" y="384"/>
                </a:moveTo>
                <a:lnTo>
                  <a:pt x="96" y="96"/>
                </a:lnTo>
                <a:lnTo>
                  <a:pt x="528" y="0"/>
                </a:lnTo>
                <a:lnTo>
                  <a:pt x="576" y="432"/>
                </a:lnTo>
                <a:lnTo>
                  <a:pt x="0" y="384"/>
                </a:lnTo>
                <a:close/>
              </a:path>
            </a:pathLst>
          </a:cu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76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Let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start with affine transformations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Can be used to initialize fitting for more complex models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84325" y="3276600"/>
          <a:ext cx="28019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Image" r:id="rId4" imgW="5574603" imgH="5079365" progId="Photoshop.Image.10">
                  <p:embed/>
                </p:oleObj>
              </mc:Choice>
              <mc:Fallback>
                <p:oleObj name="Image" r:id="rId4" imgW="5574603" imgH="507936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276600"/>
                        <a:ext cx="28019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708525" y="3276600"/>
          <a:ext cx="3063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Image" r:id="rId6" imgW="6095238" imgH="5079365" progId="Photoshop.Image.10">
                  <p:embed/>
                </p:oleObj>
              </mc:Choice>
              <mc:Fallback>
                <p:oleObj name="Image" r:id="rId6" imgW="6095238" imgH="5079365" progId="Photoshop.Image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276600"/>
                        <a:ext cx="3063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Parallelogram 5"/>
          <p:cNvSpPr>
            <a:spLocks noChangeArrowheads="1"/>
          </p:cNvSpPr>
          <p:nvPr/>
        </p:nvSpPr>
        <p:spPr bwMode="auto">
          <a:xfrm rot="9408807">
            <a:off x="2508250" y="3779838"/>
            <a:ext cx="1631950" cy="814387"/>
          </a:xfrm>
          <a:prstGeom prst="parallelogram">
            <a:avLst>
              <a:gd name="adj" fmla="val 46721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51" name="Parallelogram 6"/>
          <p:cNvSpPr>
            <a:spLocks noChangeArrowheads="1"/>
          </p:cNvSpPr>
          <p:nvPr/>
        </p:nvSpPr>
        <p:spPr bwMode="auto">
          <a:xfrm rot="11858570" flipH="1">
            <a:off x="5313363" y="3887788"/>
            <a:ext cx="1633537" cy="836612"/>
          </a:xfrm>
          <a:prstGeom prst="parallelogram">
            <a:avLst>
              <a:gd name="adj" fmla="val 2997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52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 an affine transformation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Assume we know the correspondences, how do we get the transformation?</a:t>
            </a:r>
          </a:p>
        </p:txBody>
      </p:sp>
      <p:graphicFrame>
        <p:nvGraphicFramePr>
          <p:cNvPr id="32770" name="Object 3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7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3278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8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79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32778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9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0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1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2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83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32771" name="Object 3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37"/>
          <p:cNvGraphicFramePr>
            <a:graphicFrameLocks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39"/>
          <p:cNvGraphicFramePr>
            <a:graphicFrameLocks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Text Box 18"/>
          <p:cNvSpPr txBox="1">
            <a:spLocks noChangeArrowheads="1"/>
          </p:cNvSpPr>
          <p:nvPr/>
        </p:nvSpPr>
        <p:spPr bwMode="auto">
          <a:xfrm>
            <a:off x="0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585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Source: K. Grauman</a:t>
            </a: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Choose a parametric model to represent a set of features</a:t>
            </a:r>
          </a:p>
        </p:txBody>
      </p:sp>
      <p:pic>
        <p:nvPicPr>
          <p:cNvPr id="130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965325"/>
            <a:ext cx="2162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29019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648200"/>
            <a:ext cx="55959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1"/>
          <p:cNvSpPr txBox="1">
            <a:spLocks noChangeArrowheads="1"/>
          </p:cNvSpPr>
          <p:nvPr/>
        </p:nvSpPr>
        <p:spPr bwMode="auto">
          <a:xfrm>
            <a:off x="1952625" y="420528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simple model: lines</a:t>
            </a:r>
          </a:p>
        </p:txBody>
      </p:sp>
      <p:sp>
        <p:nvSpPr>
          <p:cNvPr id="130057" name="Text Box 12"/>
          <p:cNvSpPr txBox="1">
            <a:spLocks noChangeArrowheads="1"/>
          </p:cNvSpPr>
          <p:nvPr/>
        </p:nvSpPr>
        <p:spPr bwMode="auto">
          <a:xfrm>
            <a:off x="4800600" y="4191000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simple model: circles</a:t>
            </a:r>
          </a:p>
        </p:txBody>
      </p:sp>
      <p:sp>
        <p:nvSpPr>
          <p:cNvPr id="130058" name="Text Box 13"/>
          <p:cNvSpPr txBox="1">
            <a:spLocks noChangeArrowheads="1"/>
          </p:cNvSpPr>
          <p:nvPr/>
        </p:nvSpPr>
        <p:spPr bwMode="auto">
          <a:xfrm>
            <a:off x="3403600" y="6324600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complicated model: car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 an affine transformation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9401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Linear system with six unknowns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8"/>
          <p:cNvSpPr txBox="1">
            <a:spLocks noChangeArrowheads="1"/>
          </p:cNvSpPr>
          <p:nvPr/>
        </p:nvSpPr>
        <p:spPr bwMode="auto">
          <a:xfrm>
            <a:off x="7343775" y="6477000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pic>
        <p:nvPicPr>
          <p:cNvPr id="169987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6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7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6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7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</p:txBody>
      </p:sp>
      <p:sp>
        <p:nvSpPr>
          <p:cNvPr id="172038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39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1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2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3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4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5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6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1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2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3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4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5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6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7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8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9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0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1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2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3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4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5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6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7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68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457200" indent="-457200"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3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4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838200" lvl="1" indent="-381000"/>
            <a:r>
              <a:rPr lang="en-US" i="1">
                <a:latin typeface="Arial" charset="0"/>
              </a:rPr>
              <a:t>Verify </a:t>
            </a:r>
            <a:r>
              <a:rPr lang="en-US">
                <a:latin typeface="Arial" charset="0"/>
              </a:rPr>
              <a:t>transformation (search for other matches consistent with 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9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2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3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4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6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7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8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9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0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2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Feature-based alignment outline</a:t>
            </a:r>
          </a:p>
        </p:txBody>
      </p:sp>
      <p:sp>
        <p:nvSpPr>
          <p:cNvPr id="175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Compute </a:t>
            </a:r>
            <a:r>
              <a:rPr lang="en-US" i="1">
                <a:latin typeface="Arial" charset="0"/>
              </a:rPr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>
                <a:latin typeface="Arial" charset="0"/>
              </a:rPr>
              <a:t>Loop:</a:t>
            </a:r>
          </a:p>
          <a:p>
            <a:pPr marL="838200" lvl="1" indent="-381000"/>
            <a:r>
              <a:rPr lang="en-US" i="1">
                <a:latin typeface="Arial" charset="0"/>
              </a:rPr>
              <a:t>Hypothesize</a:t>
            </a:r>
            <a:r>
              <a:rPr lang="en-US">
                <a:latin typeface="Arial" charset="0"/>
              </a:rPr>
              <a:t> transformation </a:t>
            </a:r>
            <a:r>
              <a:rPr lang="en-US" i="1">
                <a:latin typeface="Arial" charset="0"/>
              </a:rPr>
              <a:t>T</a:t>
            </a:r>
            <a:endParaRPr lang="en-US">
              <a:latin typeface="Arial" charset="0"/>
            </a:endParaRPr>
          </a:p>
          <a:p>
            <a:pPr marL="838200" lvl="1" indent="-381000"/>
            <a:r>
              <a:rPr lang="en-US" i="1">
                <a:latin typeface="Arial" charset="0"/>
              </a:rPr>
              <a:t>Verify </a:t>
            </a:r>
            <a:r>
              <a:rPr lang="en-US">
                <a:latin typeface="Arial" charset="0"/>
              </a:rPr>
              <a:t>transformation (search for other matches consistent with </a:t>
            </a:r>
            <a:r>
              <a:rPr lang="en-US" i="1">
                <a:latin typeface="Arial" charset="0"/>
              </a:rPr>
              <a:t>T</a:t>
            </a:r>
            <a:r>
              <a:rPr lang="en-US">
                <a:latin typeface="Arial" charset="0"/>
              </a:rPr>
              <a:t>)</a:t>
            </a:r>
          </a:p>
        </p:txBody>
      </p:sp>
      <p:pic>
        <p:nvPicPr>
          <p:cNvPr id="175108" name="Picture 23" descr="hom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Dealing with outliers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latin typeface="Arial" charset="0"/>
              </a:rPr>
              <a:t>The set of putative matches contains a very high percentage of outliers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Geometric fitting strategies:</a:t>
            </a:r>
          </a:p>
          <a:p>
            <a:pPr lvl="1"/>
            <a:r>
              <a:rPr lang="en-US">
                <a:latin typeface="Arial" charset="0"/>
              </a:rPr>
              <a:t>RANSAC</a:t>
            </a:r>
          </a:p>
          <a:p>
            <a:pPr lvl="1"/>
            <a:r>
              <a:rPr lang="en-US">
                <a:latin typeface="Arial" charset="0"/>
              </a:rPr>
              <a:t>Hough transform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181600"/>
          </a:xfrm>
        </p:spPr>
        <p:txBody>
          <a:bodyPr/>
          <a:lstStyle/>
          <a:p>
            <a:pPr marL="533400" indent="-533400"/>
            <a:r>
              <a:rPr lang="en-US">
                <a:latin typeface="Arial" charset="0"/>
              </a:rPr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Randomly select a </a:t>
            </a:r>
            <a:r>
              <a:rPr lang="en-US" i="1">
                <a:latin typeface="Arial" charset="0"/>
              </a:rPr>
              <a:t>seed group</a:t>
            </a:r>
            <a:r>
              <a:rPr lang="en-US">
                <a:latin typeface="Arial" charset="0"/>
              </a:rPr>
              <a:t> of matches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Compute transformation from seed group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Find </a:t>
            </a:r>
            <a:r>
              <a:rPr lang="en-US" i="1">
                <a:latin typeface="Arial" charset="0"/>
              </a:rPr>
              <a:t>inliers </a:t>
            </a:r>
            <a:r>
              <a:rPr lang="en-US">
                <a:latin typeface="Arial" charset="0"/>
              </a:rPr>
              <a:t>to this transformation 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latin typeface="Arial" charset="0"/>
              </a:rPr>
              <a:t>If the number of inliers is sufficiently large, re-compute least-squares estimate of transformation on all of the inliers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pPr marL="533400" indent="-533400"/>
            <a:r>
              <a:rPr lang="en-US">
                <a:latin typeface="Arial" charset="0"/>
              </a:rPr>
              <a:t>Keep the transformation with the largest number of inliers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Putative matches</a:t>
            </a:r>
          </a:p>
        </p:txBody>
      </p:sp>
      <p:sp>
        <p:nvSpPr>
          <p:cNvPr id="178188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Fitting: Issues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67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Noise</a:t>
            </a:r>
            <a:r>
              <a:rPr lang="en-US" sz="2400">
                <a:latin typeface="Arial" charset="0"/>
              </a:rPr>
              <a:t> in the measured feature locations</a:t>
            </a:r>
          </a:p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Extraneous data:</a:t>
            </a:r>
            <a:r>
              <a:rPr lang="en-US" sz="2400">
                <a:latin typeface="Arial" charset="0"/>
              </a:rPr>
              <a:t> clutter (outliers), multiple lines</a:t>
            </a:r>
          </a:p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Missing data:</a:t>
            </a:r>
            <a:r>
              <a:rPr lang="en-US" sz="2400">
                <a:latin typeface="Arial" charset="0"/>
              </a:rPr>
              <a:t> occlusions</a:t>
            </a:r>
          </a:p>
        </p:txBody>
      </p:sp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5738"/>
            <a:ext cx="5410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 Box 6"/>
          <p:cNvSpPr txBox="1">
            <a:spLocks noChangeArrowheads="1"/>
          </p:cNvSpPr>
          <p:nvPr/>
        </p:nvSpPr>
        <p:spPr bwMode="auto">
          <a:xfrm>
            <a:off x="2514600" y="990600"/>
            <a:ext cx="377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2400">
                <a:solidFill>
                  <a:srgbClr val="000000"/>
                </a:solidFill>
                <a:latin typeface="Arial" charset="0"/>
              </a:rPr>
              <a:t>Case study: Line detection</a:t>
            </a:r>
          </a:p>
        </p:txBody>
      </p:sp>
      <p:sp>
        <p:nvSpPr>
          <p:cNvPr id="131078" name="Text Box 10"/>
          <p:cNvSpPr txBox="1">
            <a:spLocks noChangeArrowheads="1"/>
          </p:cNvSpPr>
          <p:nvPr/>
        </p:nvSpPr>
        <p:spPr bwMode="auto">
          <a:xfrm>
            <a:off x="7558088" y="6581775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Slide: S. Lazebnik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09636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7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9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9212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710660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1" name="Line 5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2" name="Line 6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one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 match, count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</a:rPr>
              <a:t>inliers</a:t>
            </a: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0236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RANSAC example: Translation</a:t>
            </a:r>
          </a:p>
        </p:txBody>
      </p:sp>
      <p:pic>
        <p:nvPicPr>
          <p:cNvPr id="1812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914400"/>
            <a:ext cx="6515100" cy="5257800"/>
          </a:xfrm>
          <a:noFill/>
        </p:spPr>
      </p:pic>
      <p:sp>
        <p:nvSpPr>
          <p:cNvPr id="181252" name="Line 4"/>
          <p:cNvSpPr>
            <a:spLocks noChangeShapeType="1"/>
          </p:cNvSpPr>
          <p:nvPr/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charset="0"/>
              </a:rPr>
              <a:t>Select translation with the most inliers</a:t>
            </a: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Text Box 18"/>
          <p:cNvSpPr txBox="1">
            <a:spLocks noChangeArrowheads="1"/>
          </p:cNvSpPr>
          <p:nvPr/>
        </p:nvSpPr>
        <p:spPr bwMode="auto">
          <a:xfrm>
            <a:off x="7664450" y="6550025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Source: A. Efros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estimation techniques</a:t>
            </a:r>
          </a:p>
        </p:txBody>
      </p:sp>
      <p:sp>
        <p:nvSpPr>
          <p:cNvPr id="170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Feature-based methods</a:t>
            </a:r>
          </a:p>
          <a:p>
            <a:pPr lvl="1"/>
            <a:r>
              <a:rPr lang="en-US" dirty="0" smtClean="0"/>
              <a:t>Extract visual features (corners, textured areas) and track them over multiple frames</a:t>
            </a:r>
          </a:p>
          <a:p>
            <a:pPr lvl="1"/>
            <a:r>
              <a:rPr lang="en-US" dirty="0" smtClean="0"/>
              <a:t>Sparse motion fields, but more robust tracking</a:t>
            </a:r>
          </a:p>
          <a:p>
            <a:pPr lvl="1"/>
            <a:r>
              <a:rPr lang="en-US" dirty="0" smtClean="0"/>
              <a:t>Suitable when image motion is large (10s of pixels)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Direct </a:t>
            </a:r>
            <a:r>
              <a:rPr lang="en-US" dirty="0"/>
              <a:t>methods</a:t>
            </a:r>
          </a:p>
          <a:p>
            <a:pPr lvl="1"/>
            <a:r>
              <a:rPr lang="en-US" dirty="0"/>
              <a:t>Directly recover image motion at each pixel from </a:t>
            </a:r>
            <a:r>
              <a:rPr lang="en-US" dirty="0" err="1"/>
              <a:t>spatio</a:t>
            </a:r>
            <a:r>
              <a:rPr lang="en-US" dirty="0"/>
              <a:t>-temporal image brightness variations</a:t>
            </a:r>
          </a:p>
          <a:p>
            <a:pPr lvl="1"/>
            <a:r>
              <a:rPr lang="en-US" dirty="0"/>
              <a:t>Dense motion fields, but sensitive to appearance variations</a:t>
            </a:r>
          </a:p>
          <a:p>
            <a:pPr lvl="1"/>
            <a:r>
              <a:rPr lang="en-US" dirty="0"/>
              <a:t>Suitable for video and when image motion is small </a:t>
            </a:r>
            <a:br>
              <a:rPr lang="en-US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Combination of slides from Rick Szeliski, Steve Seitz, Alyosha Efros and Bill Freeman and Fredo Durand</a:t>
            </a:r>
          </a:p>
        </p:txBody>
      </p:sp>
      <p:pic>
        <p:nvPicPr>
          <p:cNvPr id="18436" name="Picture 5" descr="image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4770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19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estimation: Optical flow</a:t>
            </a:r>
          </a:p>
        </p:txBody>
      </p:sp>
      <p:pic>
        <p:nvPicPr>
          <p:cNvPr id="19459" name="Picture 1027" descr="_8196_figur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2498725"/>
            <a:ext cx="4251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28" descr="_8196_figure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600200"/>
            <a:ext cx="4057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30"/>
          <p:cNvSpPr txBox="1">
            <a:spLocks noChangeArrowheads="1"/>
          </p:cNvSpPr>
          <p:nvPr/>
        </p:nvSpPr>
        <p:spPr bwMode="auto">
          <a:xfrm>
            <a:off x="822325" y="5754688"/>
            <a:ext cx="7523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Will start by estimating motion of each pixel separately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Then will consider motion of entire image </a:t>
            </a:r>
          </a:p>
        </p:txBody>
      </p:sp>
    </p:spTree>
    <p:extLst>
      <p:ext uri="{BB962C8B-B14F-4D97-AF65-F5344CB8AC3E}">
        <p14:creationId xmlns:p14="http://schemas.microsoft.com/office/powerpoint/2010/main" val="37777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estimate motion?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Lots of uses</a:t>
            </a:r>
          </a:p>
          <a:p>
            <a:pPr lvl="1"/>
            <a:r>
              <a:rPr lang="en-US" smtClean="0"/>
              <a:t>Track object behavior</a:t>
            </a:r>
          </a:p>
          <a:p>
            <a:pPr lvl="1"/>
            <a:r>
              <a:rPr lang="en-US" smtClean="0"/>
              <a:t>Correct for camera jitter (stabilization)</a:t>
            </a:r>
          </a:p>
          <a:p>
            <a:pPr lvl="1"/>
            <a:r>
              <a:rPr lang="en-US" smtClean="0"/>
              <a:t>Align images (mosaics)</a:t>
            </a:r>
          </a:p>
          <a:p>
            <a:pPr lvl="1"/>
            <a:r>
              <a:rPr lang="en-US" smtClean="0"/>
              <a:t>3D shape reconstruction</a:t>
            </a:r>
          </a:p>
          <a:p>
            <a:pPr lvl="1"/>
            <a:r>
              <a:rPr lang="en-US" smtClean="0"/>
              <a:t>Special effects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85988" y="3200400"/>
          <a:ext cx="477202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74" name="Photo Editor Photo" r:id="rId3" imgW="4772691" imgH="3296110" progId="">
                  <p:embed/>
                </p:oleObj>
              </mc:Choice>
              <mc:Fallback>
                <p:oleObj name="Photo Editor Photo" r:id="rId3" imgW="4772691" imgH="3296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00400"/>
                        <a:ext cx="4772025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5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definition:  optical flow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How to estimate pixel motion from image H to image I?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20503" name="Line 22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6" name="Line 25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0490" name="Rectangle 26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Oval 31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Oval 32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Oval 33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Oval 34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7705" name="Rectangle 4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Solve pixel correspondence problem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given a pixel in H, look for nearby pixels of the same color in I</a:t>
            </a:r>
          </a:p>
        </p:txBody>
      </p:sp>
      <p:pic>
        <p:nvPicPr>
          <p:cNvPr id="20496" name="Picture 4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965450"/>
            <a:ext cx="1090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92775" y="29845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85800" y="4419600"/>
            <a:ext cx="7772400" cy="2209800"/>
            <a:chOff x="432" y="2784"/>
            <a:chExt cx="4896" cy="1392"/>
          </a:xfrm>
        </p:grpSpPr>
        <p:sp>
          <p:nvSpPr>
            <p:cNvPr id="20499" name="Rectangle 39"/>
            <p:cNvSpPr>
              <a:spLocks noChangeArrowheads="1"/>
            </p:cNvSpPr>
            <p:nvPr/>
          </p:nvSpPr>
          <p:spPr bwMode="auto">
            <a:xfrm>
              <a:off x="432" y="3024"/>
              <a:ext cx="489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Key assumptions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color constancy</a:t>
              </a: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:  a point in H looks the same in I</a:t>
              </a:r>
            </a:p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For grayscale images, this is brightness constancy</a:t>
              </a:r>
            </a:p>
            <a:p>
              <a:pPr marL="742950" lvl="1" indent="-28575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000" kern="12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small motion</a:t>
              </a: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:  points do not move very far</a:t>
              </a:r>
            </a:p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This is called the optical flow problem</a:t>
              </a: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688" y="2784"/>
              <a:ext cx="1776" cy="144"/>
              <a:chOff x="2688" y="2784"/>
              <a:chExt cx="1776" cy="144"/>
            </a:xfrm>
          </p:grpSpPr>
          <p:sp>
            <p:nvSpPr>
              <p:cNvPr id="20501" name="Rectangle 50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432" cy="1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502" name="Rectangle 51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624" cy="144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3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05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constraints </a:t>
            </a:r>
            <a:r>
              <a:rPr lang="en-US" sz="2800" smtClean="0"/>
              <a:t>(grayscale images)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8905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Let’s look at these constraints more closely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286000" y="16002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0" name="Line 13"/>
          <p:cNvSpPr>
            <a:spLocks noChangeShapeType="1"/>
          </p:cNvSpPr>
          <p:nvPr/>
        </p:nvSpPr>
        <p:spPr bwMode="auto">
          <a:xfrm>
            <a:off x="2360613" y="16764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685800" y="403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brightness constancy:   Q:  what’s the equation?</a:t>
            </a:r>
          </a:p>
        </p:txBody>
      </p:sp>
      <p:sp>
        <p:nvSpPr>
          <p:cNvPr id="21512" name="Rectangle 25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Oval 28"/>
          <p:cNvSpPr>
            <a:spLocks noChangeArrowheads="1"/>
          </p:cNvSpPr>
          <p:nvPr/>
        </p:nvSpPr>
        <p:spPr bwMode="auto">
          <a:xfrm>
            <a:off x="6019800" y="19050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514" name="Picture 2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691188" y="1981200"/>
            <a:ext cx="12430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143125" y="14017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582863" y="16764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4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692775" y="2997200"/>
            <a:ext cx="958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47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279650" y="2973388"/>
            <a:ext cx="1090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685800" y="48768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small motion:  (u and v are less than 1 pixel)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suppose we take the Taylor series expansion of I:</a:t>
            </a:r>
          </a:p>
        </p:txBody>
      </p:sp>
      <p:pic>
        <p:nvPicPr>
          <p:cNvPr id="499773" name="Picture 61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044575" y="5646738"/>
            <a:ext cx="70056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74" name="Picture 62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6172200"/>
            <a:ext cx="29225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76" name="Text Box 64"/>
          <p:cNvSpPr txBox="1">
            <a:spLocks noChangeArrowheads="1"/>
          </p:cNvSpPr>
          <p:nvPr/>
        </p:nvSpPr>
        <p:spPr bwMode="auto">
          <a:xfrm>
            <a:off x="2479675" y="4419600"/>
            <a:ext cx="257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H(x,y)=I(x+u, y+v)</a:t>
            </a:r>
          </a:p>
        </p:txBody>
      </p:sp>
    </p:spTree>
    <p:extLst>
      <p:ext uri="{BB962C8B-B14F-4D97-AF65-F5344CB8AC3E}">
        <p14:creationId xmlns:p14="http://schemas.microsoft.com/office/powerpoint/2010/main" val="37844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32" grpId="0" build="p" autoUpdateAnimBg="0"/>
      <p:bldP spid="49977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 equation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642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Combining these two equations</a:t>
            </a:r>
          </a:p>
        </p:txBody>
      </p:sp>
      <p:pic>
        <p:nvPicPr>
          <p:cNvPr id="22532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520825"/>
            <a:ext cx="3975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685800" y="41910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 the limit as u and v go to zero, this becomes exact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2534" name="Picture 1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790700" y="2036763"/>
            <a:ext cx="4175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09750" y="2578100"/>
            <a:ext cx="4473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57925" y="1271588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4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828800" y="3135313"/>
            <a:ext cx="2193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3621088"/>
            <a:ext cx="21494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1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63688" y="4679950"/>
            <a:ext cx="2755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16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(x+u, y+v)- 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1049.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I_x u + I_y v  - H(x,y) $&#10;\end{document}&#10;"/>
  <p:tag name="EXTERNALNAME" val="Edittex"/>
  <p:tag name="BLEND" val="False"/>
  <p:tag name="TRANSPARENT" val="False"/>
  <p:tag name="BITMAPFORMAT" val="bmpmono"/>
  <p:tag name="DEBUGINTERACTIVE" val="True"/>
  <p:tag name="ORIGWIDTH" val="1113.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(I(x,y) - H(x,y)) 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119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 I_x u + I_y v$&#10;\end{document}&#10;"/>
  <p:tag name="EXTERNALNAME" val="Edittex"/>
  <p:tag name="BLEND" val="False"/>
  <p:tag name="TRANSPARENT" val="False"/>
  <p:tag name="BITMAPFORMAT" val="bmp16m"/>
  <p:tag name="DEBUGINTERACTIVE" val="True"/>
  <p:tag name="ORIGWIDTH" val="5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573.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I_t  + \nabla I \cdot  [\frac{\partial x}{\partial t}~\frac{\partial y}{\partial t}]$&#10;\end{document}&#10;"/>
  <p:tag name="EXTERNALNAME" val="Edittex"/>
  <p:tag name="BLEND" val="False"/>
  <p:tag name="TRANSPARENT" val="False"/>
  <p:tag name="BITMAPFORMAT" val="bmp16m"/>
  <p:tag name="DEBUGINTERACTIVE" val="True"/>
  <p:tag name="ORIGWIDTH" val="734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 +\nabla I \cdot [u~v]$&#10;\end{document}&#10;"/>
  <p:tag name="EXTERNALNAME" val="Edittex"/>
  <p:tag name="BLEND" val="False"/>
  <p:tag name="TRANSPARENT" val="False"/>
  <p:tag name="BITMAPFORMAT" val="bmp16m"/>
  <p:tag name="DEBUGINTERACTIVE" val="True"/>
  <p:tag name="ORIGWIDTH" val="65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5.5"/>
  <p:tag name="PICTUREFILESIZE" val="16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1.875"/>
  <p:tag name="PICTUREFILESIZE" val="14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[0,1,2] +\nabla I({\bf p_i})[0,1,2]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146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$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26.875"/>
  <p:tag name="PICTUREFILESIZE" val="12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[0] &amp; I_y({\bf p_1})[0]  \\&#10;I_x({\bf p_1})[1] &amp; I_y({\bf p_1})[1]  \\&#10;I_x({\bf p_1})[2] &amp; I_y({\bf p_1})[2]  \\&#10;\vdots &amp; \vdots \\&#10;I_x({\bf p_{25}})[0] &amp; I_y({\bf p_{25}})[0]  \\&#10;I_x({\bf p_{25}})[1] &amp; I_y({\bf p_{25}})[1]  \\&#10;I_x({\bf p_{25}})[2] &amp; I_y({\bf p_{25}})[2]  \\&#10;\end{array}&#10;\right]&#10;\left[&#10;\begin{array}{c}&#10;u \\&#10;v&#10;\end{array}&#10;\right]&#10;=&#10;-\left[&#10;\begin{array}{c}&#10;I_t({\bf p_1})[0] \\&#10;I_t({\bf p_1})[1] \\&#10;I_t({\bf p_1})[2] \\&#10;\vdots \\&#10;I_t({\bf p_{25}})[0] \\&#10;I_t({\bf p_{25}})[1] \\&#10;I_t({\bf p_{25}})[2] \\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784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Ad - b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704.75"/>
  <p:tag name="PICTUREFILESIZE" val="755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2&#10;\end{document}&#10;"/>
  <p:tag name="EXTERNALNAME" val="Edittex"/>
  <p:tag name="BLEND" val="False"/>
  <p:tag name="TRANSPARENT" val="False"/>
  <p:tag name="BITMAPFORMAT" val="bmpmono"/>
  <p:tag name="DEBUGINTERACTIVE" val="True"/>
  <p:tag name="ORIGWIDTH" val="13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0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26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 = d_0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5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1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46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0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 = d_1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6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2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50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3) \approx f_2(x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77"/>
  <p:tag name="PICTUREFILESIZE" val="97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(x+u,y+v) = I(x,y) +  \frac{\partial I}{\partial x} u + \frac{\partial I}{\partial y}v + \mbox{\small higher order terms}$&#10;\end{document}&#10;"/>
  <p:tag name="EXTERNALNAME" val="Edittex"/>
  <p:tag name="BLEND" val="False"/>
  <p:tag name="TRANSPARENT" val="False"/>
  <p:tag name="BITMAPFORMAT" val="bmpmono"/>
  <p:tag name="DEBUGINTERACTIVE" val="True"/>
  <p:tag name="ORIGWIDTH" val="186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 I(x,y) +  \frac{\partial I}{\partial x} u + \frac{\partial I}{\partial y}v$&#10;\end{document}&#10;"/>
  <p:tag name="EXTERNALNAME" val="Edittex"/>
  <p:tag name="BLEND" val="False"/>
  <p:tag name="TRANSPARENT" val="False"/>
  <p:tag name="BITMAPFORMAT" val="bmpmono"/>
  <p:tag name="DEBUGINTERACTIVE" val="True"/>
  <p:tag name="ORIGWIDTH" val="779.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11152</TotalTime>
  <Words>4902</Words>
  <Application>Microsoft Macintosh PowerPoint</Application>
  <PresentationFormat>On-screen Show (4:3)</PresentationFormat>
  <Paragraphs>896</Paragraphs>
  <Slides>131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131</vt:i4>
      </vt:variant>
    </vt:vector>
  </HeadingPairs>
  <TitlesOfParts>
    <vt:vector size="153" baseType="lpstr">
      <vt:lpstr>Calibri</vt:lpstr>
      <vt:lpstr>Arial</vt:lpstr>
      <vt:lpstr>Times New Roman</vt:lpstr>
      <vt:lpstr>Albertus Extra Bold</vt:lpstr>
      <vt:lpstr>Book Antiqua</vt:lpstr>
      <vt:lpstr>Arial Unicode MS</vt:lpstr>
      <vt:lpstr>Symbol</vt:lpstr>
      <vt:lpstr>System</vt:lpstr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1_Office Theme</vt:lpstr>
      <vt:lpstr>5_Blank Presentation</vt:lpstr>
      <vt:lpstr>2_Office Theme</vt:lpstr>
      <vt:lpstr>Microsoft Equation 3.0</vt:lpstr>
      <vt:lpstr>Adobe Photoshop Image</vt:lpstr>
      <vt:lpstr>Photo Editor Photo</vt:lpstr>
      <vt:lpstr>Equation</vt:lpstr>
      <vt:lpstr>Microsoft Equation</vt:lpstr>
      <vt:lpstr>Fitting &amp; Matching</vt:lpstr>
      <vt:lpstr>How do we build panorama?</vt:lpstr>
      <vt:lpstr>Matching with Features</vt:lpstr>
      <vt:lpstr>Matching with Features</vt:lpstr>
      <vt:lpstr>Matching with Features</vt:lpstr>
      <vt:lpstr>Matching with Features</vt:lpstr>
      <vt:lpstr>Overview</vt:lpstr>
      <vt:lpstr>Fitting</vt:lpstr>
      <vt:lpstr>Fitting: Issues</vt:lpstr>
      <vt:lpstr>Fitting: Issues</vt:lpstr>
      <vt:lpstr>Overview</vt:lpstr>
      <vt:lpstr>Least squares line fitting</vt:lpstr>
      <vt:lpstr>Least squares line fitting</vt:lpstr>
      <vt:lpstr>Matlab Demo</vt:lpstr>
      <vt:lpstr>Problem with “vertical” least squares</vt:lpstr>
      <vt:lpstr>Overview</vt:lpstr>
      <vt:lpstr>Total least squares</vt:lpstr>
      <vt:lpstr>Total least squares</vt:lpstr>
      <vt:lpstr>Total least squares</vt:lpstr>
      <vt:lpstr>Total least squares</vt:lpstr>
      <vt:lpstr>Total least squares</vt:lpstr>
      <vt:lpstr>Least squares: Robustness to noise</vt:lpstr>
      <vt:lpstr>Least squares: Robustness to noise</vt:lpstr>
      <vt:lpstr>Robust estimators</vt:lpstr>
      <vt:lpstr>Choosing the scale: Just right</vt:lpstr>
      <vt:lpstr>Choosing the scale: Too small</vt:lpstr>
      <vt:lpstr>Choosing the scale: Too large</vt:lpstr>
      <vt:lpstr>Overview</vt:lpstr>
      <vt:lpstr>RANSAC</vt:lpstr>
      <vt:lpstr>RANSAC for line fitting</vt:lpstr>
      <vt:lpstr>Choosing the parameters</vt:lpstr>
      <vt:lpstr>Choosing the parameters</vt:lpstr>
      <vt:lpstr>Choosing the parameters</vt:lpstr>
      <vt:lpstr>Choosing the parameters</vt:lpstr>
      <vt:lpstr>Adaptively determining the number of samples</vt:lpstr>
      <vt:lpstr>RANSAC pros and cons</vt:lpstr>
      <vt:lpstr>Voting schemes</vt:lpstr>
      <vt:lpstr>Overview</vt:lpstr>
      <vt:lpstr>Hough transform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Algorithm outline</vt:lpstr>
      <vt:lpstr>Basic illustration</vt:lpstr>
      <vt:lpstr>Other shapes</vt:lpstr>
      <vt:lpstr>Several lines</vt:lpstr>
      <vt:lpstr>A more complicated image</vt:lpstr>
      <vt:lpstr>Effect of noise</vt:lpstr>
      <vt:lpstr>Effect of noise</vt:lpstr>
      <vt:lpstr>Effect of noise</vt:lpstr>
      <vt:lpstr>Random points</vt:lpstr>
      <vt:lpstr>Random points</vt:lpstr>
      <vt:lpstr>Dealing with noise</vt:lpstr>
      <vt:lpstr>Hough transform for circles</vt:lpstr>
      <vt:lpstr>Hough transform for circles </vt:lpstr>
      <vt:lpstr>Generalized Hough transform</vt:lpstr>
      <vt:lpstr>Generalized Hough transform</vt:lpstr>
      <vt:lpstr>Generalized Hough transform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Application in recognition</vt:lpstr>
      <vt:lpstr>Application in recognition</vt:lpstr>
      <vt:lpstr>Overview</vt:lpstr>
      <vt:lpstr>Image alignment</vt:lpstr>
      <vt:lpstr>Alignment as fitting</vt:lpstr>
      <vt:lpstr>Alignment as fitting</vt:lpstr>
      <vt:lpstr>2D transformation models</vt:lpstr>
      <vt:lpstr>Let’s start with affine transformations</vt:lpstr>
      <vt:lpstr>Fitting an affine transformation</vt:lpstr>
      <vt:lpstr>Fitting an affine transformation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Feature-based alignment outline</vt:lpstr>
      <vt:lpstr>Dealing with outliers</vt:lpstr>
      <vt:lpstr>RANSAC</vt:lpstr>
      <vt:lpstr>RANSAC example: Translation</vt:lpstr>
      <vt:lpstr>RANSAC example: Translation</vt:lpstr>
      <vt:lpstr>RANSAC example: Translation</vt:lpstr>
      <vt:lpstr>RANSAC example: Translation</vt:lpstr>
      <vt:lpstr>Motion estimation techniques</vt:lpstr>
      <vt:lpstr>Optical flow</vt:lpstr>
      <vt:lpstr>Motion estimation: Optical flow</vt:lpstr>
      <vt:lpstr>Why estimate motion?</vt:lpstr>
      <vt:lpstr>Problem definition:  optical flow</vt:lpstr>
      <vt:lpstr>Optical flow constraints (grayscale images)</vt:lpstr>
      <vt:lpstr>Optical flow equation</vt:lpstr>
      <vt:lpstr>Optical flow equation</vt:lpstr>
      <vt:lpstr>Aperture problem</vt:lpstr>
      <vt:lpstr>Aperture problem</vt:lpstr>
      <vt:lpstr>Solving the aperture problem</vt:lpstr>
      <vt:lpstr>RGB version</vt:lpstr>
      <vt:lpstr>Lukas-Kanade flow</vt:lpstr>
      <vt:lpstr>Aperture Problem and Normal Flow</vt:lpstr>
      <vt:lpstr>Combining Local Constraints</vt:lpstr>
      <vt:lpstr>Conditions for solvability</vt:lpstr>
      <vt:lpstr>Eigenvectors of ATA</vt:lpstr>
      <vt:lpstr>Interpreting the eigenvalues</vt:lpstr>
      <vt:lpstr>Local Patch Analysis</vt:lpstr>
      <vt:lpstr>Edge</vt:lpstr>
      <vt:lpstr>Low texture region</vt:lpstr>
      <vt:lpstr>High textured region</vt:lpstr>
      <vt:lpstr>Observation</vt:lpstr>
      <vt:lpstr>Motion models</vt:lpstr>
      <vt:lpstr>Affine motion</vt:lpstr>
      <vt:lpstr>Affine motion</vt:lpstr>
      <vt:lpstr>Errors in Lukas-Kanade</vt:lpstr>
      <vt:lpstr>Iterative Refinement</vt:lpstr>
      <vt:lpstr>Optical Flow: Iterative Estimation</vt:lpstr>
      <vt:lpstr>Optical Flow: Iterative Estimation</vt:lpstr>
      <vt:lpstr>Optical Flow: Iterative Estimation</vt:lpstr>
      <vt:lpstr>Optical Flow: Iterative Estimation</vt:lpstr>
      <vt:lpstr>Optical Flow: Iterative Estimation</vt:lpstr>
      <vt:lpstr>Revisiting the small motion assumption</vt:lpstr>
      <vt:lpstr>Optical Flow: Aliasing</vt:lpstr>
      <vt:lpstr>Reduce the resolution!</vt:lpstr>
      <vt:lpstr>Coarse-to-fine optical flow estimation</vt:lpstr>
      <vt:lpstr>Coarse-to-fine optical flow estimation</vt:lpstr>
      <vt:lpstr>Recap: Classes of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 &amp; Matching</dc:title>
  <dc:creator>Rob</dc:creator>
  <cp:lastModifiedBy>Rob Fergus</cp:lastModifiedBy>
  <cp:revision>7</cp:revision>
  <dcterms:created xsi:type="dcterms:W3CDTF">2011-02-14T03:52:10Z</dcterms:created>
  <dcterms:modified xsi:type="dcterms:W3CDTF">2012-02-15T21:04:13Z</dcterms:modified>
</cp:coreProperties>
</file>